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78" r:id="rId3"/>
    <p:sldId id="257" r:id="rId4"/>
    <p:sldId id="279" r:id="rId5"/>
    <p:sldId id="280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21" r:id="rId19"/>
    <p:sldId id="299" r:id="rId20"/>
    <p:sldId id="301" r:id="rId21"/>
    <p:sldId id="340" r:id="rId22"/>
    <p:sldId id="341" r:id="rId23"/>
    <p:sldId id="302" r:id="rId24"/>
    <p:sldId id="307" r:id="rId25"/>
    <p:sldId id="308" r:id="rId26"/>
    <p:sldId id="281" r:id="rId27"/>
    <p:sldId id="282" r:id="rId28"/>
    <p:sldId id="283" r:id="rId29"/>
    <p:sldId id="337" r:id="rId30"/>
    <p:sldId id="284" r:id="rId31"/>
    <p:sldId id="258" r:id="rId32"/>
    <p:sldId id="259" r:id="rId33"/>
    <p:sldId id="260" r:id="rId34"/>
    <p:sldId id="261" r:id="rId35"/>
    <p:sldId id="263" r:id="rId36"/>
    <p:sldId id="262" r:id="rId37"/>
    <p:sldId id="339" r:id="rId38"/>
    <p:sldId id="264" r:id="rId39"/>
    <p:sldId id="265" r:id="rId40"/>
    <p:sldId id="267" r:id="rId41"/>
    <p:sldId id="268" r:id="rId42"/>
    <p:sldId id="274" r:id="rId43"/>
    <p:sldId id="270" r:id="rId44"/>
    <p:sldId id="273" r:id="rId45"/>
    <p:sldId id="275" r:id="rId46"/>
    <p:sldId id="276" r:id="rId47"/>
    <p:sldId id="277" r:id="rId48"/>
    <p:sldId id="327" r:id="rId49"/>
    <p:sldId id="328" r:id="rId50"/>
    <p:sldId id="329" r:id="rId51"/>
    <p:sldId id="330" r:id="rId52"/>
    <p:sldId id="331" r:id="rId53"/>
    <p:sldId id="334" r:id="rId54"/>
    <p:sldId id="335" r:id="rId55"/>
    <p:sldId id="324" r:id="rId56"/>
    <p:sldId id="325" r:id="rId57"/>
    <p:sldId id="336" r:id="rId58"/>
    <p:sldId id="33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s\Documents\01%202013%20&#928;&#913;&#925;&#917;&#928;&#921;&#931;&#932;&#919;&#924;&#921;&#927;%20&#913;&#921;&#915;&#913;&#921;&#927;&#933;\01%20%20&#924;&#913;&#920;&#919;&#924;&#913;&#932;&#913;\M%20-%2003%20&#917;&#925;&#917;&#929;&#915;&#917;&#921;&#913;%20&#922;&#913;&#921;%20&#928;&#917;&#929;&#921;&#914;&#913;&#923;&#923;&#927;&#925;\D%20-%20&#917;&#955;&#955;&#940;&#962;%20&#916;&#917;&#919;%20&#932;&#959;%20&#917;&#957;&#949;&#961;&#947;&#949;&#953;&#945;&#954;&#972;%20&#931;&#973;&#963;&#964;&#951;&#956;&#945;\&#916;&#917;&#919;%20&#924;&#965;&#964;&#953;&#955;&#942;&#957;&#951;\&#916;&#917;&#919;%20&#931;&#973;&#957;&#952;&#949;&#963;&#951;%20&#963;&#964;&#945;&#952;&#956;&#959;&#973;%20&#918;&#942;&#964;&#951;&#963;&#951;%203_9%20&#924;&#945;&#970;&#959;&#965;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s\Documents\01%202013%20&#928;&#913;&#925;&#917;&#928;&#921;&#931;&#932;&#919;&#924;&#921;&#927;%20&#913;&#921;&#915;&#913;&#921;&#927;&#933;\01%20%20&#924;&#913;&#920;&#919;&#924;&#913;&#932;&#913;\M%20-%20301%20&#916;&#917;&#916;&#927;&#924;&#917;&#925;&#913;_EXCEL_&#932;&#921;&#924;&#927;&#923;&#927;&#915;&#921;&#913;\&#916;&#917;&#919;%20&#931;&#973;&#957;&#952;&#949;&#963;&#951;%20&#963;&#964;&#945;&#952;&#956;&#959;&#973;%20&#918;&#942;&#964;&#951;&#963;&#951;%203_9%20&#924;&#945;&#970;&#959;&#965;%20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80730589928322E-2"/>
          <c:y val="2.2222223101329444E-2"/>
          <c:w val="0.88719156300609048"/>
          <c:h val="0.906666702534241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'Ζήτηση 3 - 9 Μαϊου 2010'!$C$2</c:f>
              <c:strCache>
                <c:ptCount val="1"/>
                <c:pt idx="0">
                  <c:v>03-May-10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2010'!$C$3:$C$26</c:f>
              <c:numCache>
                <c:formatCode>General</c:formatCode>
                <c:ptCount val="24"/>
                <c:pt idx="0">
                  <c:v>23000</c:v>
                </c:pt>
                <c:pt idx="1">
                  <c:v>21500</c:v>
                </c:pt>
                <c:pt idx="2">
                  <c:v>20500</c:v>
                </c:pt>
                <c:pt idx="3">
                  <c:v>20500</c:v>
                </c:pt>
                <c:pt idx="4">
                  <c:v>20000</c:v>
                </c:pt>
                <c:pt idx="5">
                  <c:v>19138</c:v>
                </c:pt>
                <c:pt idx="6">
                  <c:v>22820</c:v>
                </c:pt>
                <c:pt idx="7">
                  <c:v>26900</c:v>
                </c:pt>
                <c:pt idx="8">
                  <c:v>30200</c:v>
                </c:pt>
                <c:pt idx="9">
                  <c:v>32800</c:v>
                </c:pt>
                <c:pt idx="10">
                  <c:v>34900</c:v>
                </c:pt>
                <c:pt idx="11">
                  <c:v>36200</c:v>
                </c:pt>
                <c:pt idx="12">
                  <c:v>35800</c:v>
                </c:pt>
                <c:pt idx="13">
                  <c:v>34800</c:v>
                </c:pt>
                <c:pt idx="14">
                  <c:v>30000</c:v>
                </c:pt>
                <c:pt idx="15">
                  <c:v>29000</c:v>
                </c:pt>
                <c:pt idx="16">
                  <c:v>28530</c:v>
                </c:pt>
                <c:pt idx="17">
                  <c:v>29500</c:v>
                </c:pt>
                <c:pt idx="18">
                  <c:v>31000</c:v>
                </c:pt>
                <c:pt idx="19">
                  <c:v>34500</c:v>
                </c:pt>
                <c:pt idx="20">
                  <c:v>43000</c:v>
                </c:pt>
                <c:pt idx="21">
                  <c:v>38000</c:v>
                </c:pt>
                <c:pt idx="22">
                  <c:v>29600</c:v>
                </c:pt>
                <c:pt idx="23">
                  <c:v>26500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'Ζήτηση 3 - 9 Μαϊου 2010'!$D$2</c:f>
              <c:strCache>
                <c:ptCount val="1"/>
                <c:pt idx="0">
                  <c:v>04-May-10</c:v>
                </c:pt>
              </c:strCache>
            </c:strRef>
          </c:tx>
          <c:spPr>
            <a:ln w="28575">
              <a:noFill/>
            </a:ln>
          </c:spP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2010'!$D$3:$D$26</c:f>
              <c:numCache>
                <c:formatCode>General</c:formatCode>
                <c:ptCount val="24"/>
                <c:pt idx="0">
                  <c:v>23000</c:v>
                </c:pt>
                <c:pt idx="1">
                  <c:v>22500</c:v>
                </c:pt>
                <c:pt idx="2">
                  <c:v>20500</c:v>
                </c:pt>
                <c:pt idx="3">
                  <c:v>20000</c:v>
                </c:pt>
                <c:pt idx="4">
                  <c:v>19500</c:v>
                </c:pt>
                <c:pt idx="5">
                  <c:v>19552</c:v>
                </c:pt>
                <c:pt idx="6">
                  <c:v>22998</c:v>
                </c:pt>
                <c:pt idx="7">
                  <c:v>28500</c:v>
                </c:pt>
                <c:pt idx="8">
                  <c:v>30700</c:v>
                </c:pt>
                <c:pt idx="9">
                  <c:v>34000</c:v>
                </c:pt>
                <c:pt idx="10">
                  <c:v>36000</c:v>
                </c:pt>
                <c:pt idx="11">
                  <c:v>37700</c:v>
                </c:pt>
                <c:pt idx="12">
                  <c:v>37700</c:v>
                </c:pt>
                <c:pt idx="13">
                  <c:v>35662</c:v>
                </c:pt>
                <c:pt idx="14">
                  <c:v>32872</c:v>
                </c:pt>
                <c:pt idx="15">
                  <c:v>30678</c:v>
                </c:pt>
                <c:pt idx="16">
                  <c:v>29558</c:v>
                </c:pt>
                <c:pt idx="17">
                  <c:v>31370</c:v>
                </c:pt>
                <c:pt idx="18">
                  <c:v>32316</c:v>
                </c:pt>
                <c:pt idx="19">
                  <c:v>36508</c:v>
                </c:pt>
                <c:pt idx="20">
                  <c:v>42692</c:v>
                </c:pt>
                <c:pt idx="21">
                  <c:v>36484</c:v>
                </c:pt>
                <c:pt idx="22">
                  <c:v>33764</c:v>
                </c:pt>
                <c:pt idx="23">
                  <c:v>27584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'Ζήτηση 3 - 9 Μαϊου 2010'!$E$2</c:f>
              <c:strCache>
                <c:ptCount val="1"/>
                <c:pt idx="0">
                  <c:v>05-May-10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2010'!$E$3:$E$26</c:f>
              <c:numCache>
                <c:formatCode>General</c:formatCode>
                <c:ptCount val="24"/>
                <c:pt idx="0">
                  <c:v>23976</c:v>
                </c:pt>
                <c:pt idx="1">
                  <c:v>21440</c:v>
                </c:pt>
                <c:pt idx="2">
                  <c:v>21360</c:v>
                </c:pt>
                <c:pt idx="3">
                  <c:v>20896</c:v>
                </c:pt>
                <c:pt idx="4">
                  <c:v>20896</c:v>
                </c:pt>
                <c:pt idx="5">
                  <c:v>20000</c:v>
                </c:pt>
                <c:pt idx="6">
                  <c:v>21500</c:v>
                </c:pt>
                <c:pt idx="7">
                  <c:v>26000</c:v>
                </c:pt>
                <c:pt idx="8">
                  <c:v>30000</c:v>
                </c:pt>
                <c:pt idx="9">
                  <c:v>32000</c:v>
                </c:pt>
                <c:pt idx="10">
                  <c:v>34000</c:v>
                </c:pt>
                <c:pt idx="11">
                  <c:v>34500</c:v>
                </c:pt>
                <c:pt idx="12">
                  <c:v>34500</c:v>
                </c:pt>
                <c:pt idx="13">
                  <c:v>32684</c:v>
                </c:pt>
                <c:pt idx="14">
                  <c:v>29365</c:v>
                </c:pt>
                <c:pt idx="15">
                  <c:v>27748</c:v>
                </c:pt>
                <c:pt idx="16">
                  <c:v>28042</c:v>
                </c:pt>
                <c:pt idx="17">
                  <c:v>29964</c:v>
                </c:pt>
                <c:pt idx="18">
                  <c:v>31066</c:v>
                </c:pt>
                <c:pt idx="19">
                  <c:v>33866</c:v>
                </c:pt>
                <c:pt idx="20">
                  <c:v>40232</c:v>
                </c:pt>
                <c:pt idx="21">
                  <c:v>36296</c:v>
                </c:pt>
                <c:pt idx="22">
                  <c:v>31216</c:v>
                </c:pt>
                <c:pt idx="23">
                  <c:v>22896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'Ζήτηση 3 - 9 Μαϊου 2010'!$F$2</c:f>
              <c:strCache>
                <c:ptCount val="1"/>
                <c:pt idx="0">
                  <c:v>06-May-10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2010'!$F$3:$F$26</c:f>
              <c:numCache>
                <c:formatCode>General</c:formatCode>
                <c:ptCount val="24"/>
                <c:pt idx="0">
                  <c:v>23000</c:v>
                </c:pt>
                <c:pt idx="1">
                  <c:v>21500</c:v>
                </c:pt>
                <c:pt idx="2">
                  <c:v>20500</c:v>
                </c:pt>
                <c:pt idx="3">
                  <c:v>20860</c:v>
                </c:pt>
                <c:pt idx="4">
                  <c:v>20292</c:v>
                </c:pt>
                <c:pt idx="5">
                  <c:v>22000</c:v>
                </c:pt>
                <c:pt idx="6">
                  <c:v>24500</c:v>
                </c:pt>
                <c:pt idx="7">
                  <c:v>29000</c:v>
                </c:pt>
                <c:pt idx="8">
                  <c:v>32500</c:v>
                </c:pt>
                <c:pt idx="9">
                  <c:v>35252</c:v>
                </c:pt>
                <c:pt idx="10">
                  <c:v>36272</c:v>
                </c:pt>
                <c:pt idx="11">
                  <c:v>36500</c:v>
                </c:pt>
                <c:pt idx="12">
                  <c:v>36000</c:v>
                </c:pt>
                <c:pt idx="13">
                  <c:v>34100</c:v>
                </c:pt>
                <c:pt idx="14">
                  <c:v>32300</c:v>
                </c:pt>
                <c:pt idx="15">
                  <c:v>29400</c:v>
                </c:pt>
                <c:pt idx="16">
                  <c:v>29700</c:v>
                </c:pt>
                <c:pt idx="17">
                  <c:v>32100</c:v>
                </c:pt>
                <c:pt idx="18">
                  <c:v>33500</c:v>
                </c:pt>
                <c:pt idx="19">
                  <c:v>35539</c:v>
                </c:pt>
                <c:pt idx="20">
                  <c:v>41458</c:v>
                </c:pt>
                <c:pt idx="21">
                  <c:v>37974</c:v>
                </c:pt>
                <c:pt idx="22">
                  <c:v>33248</c:v>
                </c:pt>
                <c:pt idx="23">
                  <c:v>27100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'Ζήτηση 3 - 9 Μαϊου 2010'!$G$2</c:f>
              <c:strCache>
                <c:ptCount val="1"/>
                <c:pt idx="0">
                  <c:v>07-May-10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2010'!$G$3:$G$26</c:f>
              <c:numCache>
                <c:formatCode>General</c:formatCode>
                <c:ptCount val="24"/>
                <c:pt idx="0">
                  <c:v>22828</c:v>
                </c:pt>
                <c:pt idx="1">
                  <c:v>20590</c:v>
                </c:pt>
                <c:pt idx="2">
                  <c:v>20344</c:v>
                </c:pt>
                <c:pt idx="3">
                  <c:v>19550</c:v>
                </c:pt>
                <c:pt idx="4">
                  <c:v>19154</c:v>
                </c:pt>
                <c:pt idx="5">
                  <c:v>19849</c:v>
                </c:pt>
                <c:pt idx="6">
                  <c:v>23544</c:v>
                </c:pt>
                <c:pt idx="7">
                  <c:v>29962</c:v>
                </c:pt>
                <c:pt idx="8">
                  <c:v>31622</c:v>
                </c:pt>
                <c:pt idx="9">
                  <c:v>33008</c:v>
                </c:pt>
                <c:pt idx="10">
                  <c:v>34304</c:v>
                </c:pt>
                <c:pt idx="11">
                  <c:v>38296</c:v>
                </c:pt>
                <c:pt idx="12">
                  <c:v>37000</c:v>
                </c:pt>
                <c:pt idx="13">
                  <c:v>35800</c:v>
                </c:pt>
                <c:pt idx="14">
                  <c:v>31340</c:v>
                </c:pt>
                <c:pt idx="15">
                  <c:v>30396</c:v>
                </c:pt>
                <c:pt idx="16">
                  <c:v>30904</c:v>
                </c:pt>
                <c:pt idx="17">
                  <c:v>33378</c:v>
                </c:pt>
                <c:pt idx="18">
                  <c:v>34500</c:v>
                </c:pt>
                <c:pt idx="19">
                  <c:v>36900</c:v>
                </c:pt>
                <c:pt idx="20">
                  <c:v>43448</c:v>
                </c:pt>
                <c:pt idx="21">
                  <c:v>38684</c:v>
                </c:pt>
                <c:pt idx="22">
                  <c:v>32716</c:v>
                </c:pt>
                <c:pt idx="23">
                  <c:v>28216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'Ζήτηση 3 - 9 Μαϊου 2010'!$H$2</c:f>
              <c:strCache>
                <c:ptCount val="1"/>
                <c:pt idx="0">
                  <c:v>08-May-10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2010'!$H$3:$H$26</c:f>
              <c:numCache>
                <c:formatCode>General</c:formatCode>
                <c:ptCount val="24"/>
                <c:pt idx="0">
                  <c:v>24000</c:v>
                </c:pt>
                <c:pt idx="1">
                  <c:v>22500</c:v>
                </c:pt>
                <c:pt idx="2">
                  <c:v>21572</c:v>
                </c:pt>
                <c:pt idx="3">
                  <c:v>21236</c:v>
                </c:pt>
                <c:pt idx="4">
                  <c:v>20800</c:v>
                </c:pt>
                <c:pt idx="5">
                  <c:v>21500</c:v>
                </c:pt>
                <c:pt idx="6">
                  <c:v>24000</c:v>
                </c:pt>
                <c:pt idx="7">
                  <c:v>27500</c:v>
                </c:pt>
                <c:pt idx="8">
                  <c:v>31000</c:v>
                </c:pt>
                <c:pt idx="9">
                  <c:v>35500</c:v>
                </c:pt>
                <c:pt idx="10">
                  <c:v>37000</c:v>
                </c:pt>
                <c:pt idx="11">
                  <c:v>39000</c:v>
                </c:pt>
                <c:pt idx="12">
                  <c:v>39000</c:v>
                </c:pt>
                <c:pt idx="13">
                  <c:v>36196</c:v>
                </c:pt>
                <c:pt idx="14">
                  <c:v>34452</c:v>
                </c:pt>
                <c:pt idx="15">
                  <c:v>31700</c:v>
                </c:pt>
                <c:pt idx="16">
                  <c:v>32564</c:v>
                </c:pt>
                <c:pt idx="17">
                  <c:v>33400</c:v>
                </c:pt>
                <c:pt idx="18">
                  <c:v>34400</c:v>
                </c:pt>
                <c:pt idx="19">
                  <c:v>37300</c:v>
                </c:pt>
                <c:pt idx="20">
                  <c:v>43600</c:v>
                </c:pt>
                <c:pt idx="21">
                  <c:v>38980</c:v>
                </c:pt>
                <c:pt idx="22">
                  <c:v>32800</c:v>
                </c:pt>
                <c:pt idx="23">
                  <c:v>26624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'Ζήτηση 3 - 9 Μαϊου 2010'!$I$2</c:f>
              <c:strCache>
                <c:ptCount val="1"/>
                <c:pt idx="0">
                  <c:v>09-May-10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'Ζήτηση 3 - 9 Μαϊου 2010'!$B$3:$B$26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2010'!$I$3:$I$26</c:f>
              <c:numCache>
                <c:formatCode>General</c:formatCode>
                <c:ptCount val="24"/>
                <c:pt idx="0">
                  <c:v>25500</c:v>
                </c:pt>
                <c:pt idx="1">
                  <c:v>23052</c:v>
                </c:pt>
                <c:pt idx="2">
                  <c:v>21600</c:v>
                </c:pt>
                <c:pt idx="3">
                  <c:v>21000</c:v>
                </c:pt>
                <c:pt idx="4">
                  <c:v>21200</c:v>
                </c:pt>
                <c:pt idx="5">
                  <c:v>20500</c:v>
                </c:pt>
                <c:pt idx="6">
                  <c:v>20500</c:v>
                </c:pt>
                <c:pt idx="7">
                  <c:v>26000</c:v>
                </c:pt>
                <c:pt idx="8">
                  <c:v>27500</c:v>
                </c:pt>
                <c:pt idx="9">
                  <c:v>32160</c:v>
                </c:pt>
                <c:pt idx="10">
                  <c:v>33900</c:v>
                </c:pt>
                <c:pt idx="11">
                  <c:v>36440</c:v>
                </c:pt>
                <c:pt idx="12">
                  <c:v>34960</c:v>
                </c:pt>
                <c:pt idx="13">
                  <c:v>31986</c:v>
                </c:pt>
                <c:pt idx="14">
                  <c:v>28610</c:v>
                </c:pt>
                <c:pt idx="15">
                  <c:v>28924</c:v>
                </c:pt>
                <c:pt idx="16">
                  <c:v>28568</c:v>
                </c:pt>
                <c:pt idx="17">
                  <c:v>30072</c:v>
                </c:pt>
                <c:pt idx="18">
                  <c:v>30972</c:v>
                </c:pt>
                <c:pt idx="19">
                  <c:v>31744</c:v>
                </c:pt>
                <c:pt idx="20">
                  <c:v>40966</c:v>
                </c:pt>
                <c:pt idx="21">
                  <c:v>37900</c:v>
                </c:pt>
                <c:pt idx="22">
                  <c:v>31796</c:v>
                </c:pt>
                <c:pt idx="23">
                  <c:v>28192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828800"/>
        <c:axId val="157829376"/>
      </c:scatterChart>
      <c:valAx>
        <c:axId val="157828800"/>
        <c:scaling>
          <c:orientation val="minMax"/>
          <c:max val="25"/>
          <c:min val="0"/>
        </c:scaling>
        <c:delete val="0"/>
        <c:axPos val="b"/>
        <c:minorGridlines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en-US"/>
          </a:p>
        </c:txPr>
        <c:crossAx val="157829376"/>
        <c:crosses val="autoZero"/>
        <c:crossBetween val="midCat"/>
        <c:majorUnit val="6"/>
        <c:minorUnit val="1"/>
      </c:valAx>
      <c:valAx>
        <c:axId val="15782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en-US"/>
          </a:p>
        </c:txPr>
        <c:crossAx val="15782880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0846574857616745"/>
          <c:y val="4.8742303438485277E-2"/>
          <c:w val="0.25351252057288887"/>
          <c:h val="0.29717014146816551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sz="1800">
              <a:solidFill>
                <a:srgbClr val="FF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333300"/>
          </a:solidFill>
          <a:latin typeface="Cambria Math" pitchFamily="18" charset="0"/>
          <a:ea typeface="Cambria Math" pitchFamily="18" charset="0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99627039490738"/>
          <c:y val="3.6990252643217675E-2"/>
          <c:w val="0.83757080110007287"/>
          <c:h val="0.870231945441170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'Ζήτηση 3 - 9 Μαϊου 2010 (2)'!$C$2</c:f>
              <c:strCache>
                <c:ptCount val="1"/>
                <c:pt idx="0">
                  <c:v>Monday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(2)'!$C$3:$C$26</c:f>
              <c:numCache>
                <c:formatCode>#,##0</c:formatCode>
                <c:ptCount val="24"/>
                <c:pt idx="0">
                  <c:v>23000</c:v>
                </c:pt>
                <c:pt idx="1">
                  <c:v>21500</c:v>
                </c:pt>
                <c:pt idx="2">
                  <c:v>20500</c:v>
                </c:pt>
                <c:pt idx="3">
                  <c:v>20500</c:v>
                </c:pt>
                <c:pt idx="4">
                  <c:v>20000</c:v>
                </c:pt>
                <c:pt idx="5">
                  <c:v>19138</c:v>
                </c:pt>
                <c:pt idx="6">
                  <c:v>22820</c:v>
                </c:pt>
                <c:pt idx="7">
                  <c:v>26900</c:v>
                </c:pt>
                <c:pt idx="8">
                  <c:v>30200</c:v>
                </c:pt>
                <c:pt idx="9">
                  <c:v>32800</c:v>
                </c:pt>
                <c:pt idx="10">
                  <c:v>34900</c:v>
                </c:pt>
                <c:pt idx="11">
                  <c:v>36200</c:v>
                </c:pt>
                <c:pt idx="12">
                  <c:v>35800</c:v>
                </c:pt>
                <c:pt idx="13">
                  <c:v>34800</c:v>
                </c:pt>
                <c:pt idx="14">
                  <c:v>30000</c:v>
                </c:pt>
                <c:pt idx="15">
                  <c:v>29000</c:v>
                </c:pt>
                <c:pt idx="16">
                  <c:v>28530</c:v>
                </c:pt>
                <c:pt idx="17">
                  <c:v>29500</c:v>
                </c:pt>
                <c:pt idx="18">
                  <c:v>31000</c:v>
                </c:pt>
                <c:pt idx="19">
                  <c:v>34500</c:v>
                </c:pt>
                <c:pt idx="20">
                  <c:v>43000</c:v>
                </c:pt>
                <c:pt idx="21">
                  <c:v>38000</c:v>
                </c:pt>
                <c:pt idx="22">
                  <c:v>29600</c:v>
                </c:pt>
                <c:pt idx="23">
                  <c:v>26500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'Ζήτηση 3 - 9 Μαϊου 2010 (2)'!$D$2</c:f>
              <c:strCache>
                <c:ptCount val="1"/>
                <c:pt idx="0">
                  <c:v>Tuesday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(2)'!$D$3:$D$26</c:f>
              <c:numCache>
                <c:formatCode>#,##0</c:formatCode>
                <c:ptCount val="24"/>
                <c:pt idx="0">
                  <c:v>23000</c:v>
                </c:pt>
                <c:pt idx="1">
                  <c:v>22500</c:v>
                </c:pt>
                <c:pt idx="2">
                  <c:v>20500</c:v>
                </c:pt>
                <c:pt idx="3">
                  <c:v>20000</c:v>
                </c:pt>
                <c:pt idx="4">
                  <c:v>19500</c:v>
                </c:pt>
                <c:pt idx="5">
                  <c:v>19552</c:v>
                </c:pt>
                <c:pt idx="6">
                  <c:v>22998</c:v>
                </c:pt>
                <c:pt idx="7">
                  <c:v>28500</c:v>
                </c:pt>
                <c:pt idx="8">
                  <c:v>30700</c:v>
                </c:pt>
                <c:pt idx="9">
                  <c:v>34000</c:v>
                </c:pt>
                <c:pt idx="10">
                  <c:v>36000</c:v>
                </c:pt>
                <c:pt idx="11">
                  <c:v>37700</c:v>
                </c:pt>
                <c:pt idx="12">
                  <c:v>37700</c:v>
                </c:pt>
                <c:pt idx="13">
                  <c:v>35662</c:v>
                </c:pt>
                <c:pt idx="14">
                  <c:v>32872</c:v>
                </c:pt>
                <c:pt idx="15">
                  <c:v>30678</c:v>
                </c:pt>
                <c:pt idx="16">
                  <c:v>29558</c:v>
                </c:pt>
                <c:pt idx="17">
                  <c:v>31370</c:v>
                </c:pt>
                <c:pt idx="18">
                  <c:v>32316</c:v>
                </c:pt>
                <c:pt idx="19">
                  <c:v>36508</c:v>
                </c:pt>
                <c:pt idx="20">
                  <c:v>42692</c:v>
                </c:pt>
                <c:pt idx="21">
                  <c:v>36484</c:v>
                </c:pt>
                <c:pt idx="22">
                  <c:v>33764</c:v>
                </c:pt>
                <c:pt idx="23">
                  <c:v>27584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'Ζήτηση 3 - 9 Μαϊου 2010 (2)'!$E$2</c:f>
              <c:strCache>
                <c:ptCount val="1"/>
                <c:pt idx="0">
                  <c:v>Wednesday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(2)'!$E$3:$E$26</c:f>
              <c:numCache>
                <c:formatCode>#,##0</c:formatCode>
                <c:ptCount val="24"/>
                <c:pt idx="0">
                  <c:v>23976</c:v>
                </c:pt>
                <c:pt idx="1">
                  <c:v>21440</c:v>
                </c:pt>
                <c:pt idx="2">
                  <c:v>21360</c:v>
                </c:pt>
                <c:pt idx="3">
                  <c:v>20896</c:v>
                </c:pt>
                <c:pt idx="4">
                  <c:v>20896</c:v>
                </c:pt>
                <c:pt idx="5">
                  <c:v>20000</c:v>
                </c:pt>
                <c:pt idx="6">
                  <c:v>21500</c:v>
                </c:pt>
                <c:pt idx="7">
                  <c:v>26000</c:v>
                </c:pt>
                <c:pt idx="8">
                  <c:v>30000</c:v>
                </c:pt>
                <c:pt idx="9">
                  <c:v>32000</c:v>
                </c:pt>
                <c:pt idx="10">
                  <c:v>34000</c:v>
                </c:pt>
                <c:pt idx="11">
                  <c:v>34500</c:v>
                </c:pt>
                <c:pt idx="12">
                  <c:v>34500</c:v>
                </c:pt>
                <c:pt idx="13">
                  <c:v>32684</c:v>
                </c:pt>
                <c:pt idx="14">
                  <c:v>29365</c:v>
                </c:pt>
                <c:pt idx="15">
                  <c:v>27748</c:v>
                </c:pt>
                <c:pt idx="16">
                  <c:v>28042</c:v>
                </c:pt>
                <c:pt idx="17">
                  <c:v>29964</c:v>
                </c:pt>
                <c:pt idx="18">
                  <c:v>31066</c:v>
                </c:pt>
                <c:pt idx="19">
                  <c:v>33866</c:v>
                </c:pt>
                <c:pt idx="20">
                  <c:v>40232</c:v>
                </c:pt>
                <c:pt idx="21">
                  <c:v>36296</c:v>
                </c:pt>
                <c:pt idx="22">
                  <c:v>31216</c:v>
                </c:pt>
                <c:pt idx="23">
                  <c:v>22896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'Ζήτηση 3 - 9 Μαϊου 2010 (2)'!$F$2</c:f>
              <c:strCache>
                <c:ptCount val="1"/>
                <c:pt idx="0">
                  <c:v>Thursday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(2)'!$F$3:$F$26</c:f>
              <c:numCache>
                <c:formatCode>#,##0</c:formatCode>
                <c:ptCount val="24"/>
                <c:pt idx="0">
                  <c:v>23000</c:v>
                </c:pt>
                <c:pt idx="1">
                  <c:v>21500</c:v>
                </c:pt>
                <c:pt idx="2">
                  <c:v>20500</c:v>
                </c:pt>
                <c:pt idx="3">
                  <c:v>20860</c:v>
                </c:pt>
                <c:pt idx="4">
                  <c:v>20292</c:v>
                </c:pt>
                <c:pt idx="5">
                  <c:v>22000</c:v>
                </c:pt>
                <c:pt idx="6">
                  <c:v>24500</c:v>
                </c:pt>
                <c:pt idx="7">
                  <c:v>29000</c:v>
                </c:pt>
                <c:pt idx="8">
                  <c:v>32500</c:v>
                </c:pt>
                <c:pt idx="9">
                  <c:v>35252</c:v>
                </c:pt>
                <c:pt idx="10">
                  <c:v>36272</c:v>
                </c:pt>
                <c:pt idx="11">
                  <c:v>36500</c:v>
                </c:pt>
                <c:pt idx="12">
                  <c:v>36000</c:v>
                </c:pt>
                <c:pt idx="13">
                  <c:v>34100</c:v>
                </c:pt>
                <c:pt idx="14">
                  <c:v>32300</c:v>
                </c:pt>
                <c:pt idx="15">
                  <c:v>29400</c:v>
                </c:pt>
                <c:pt idx="16">
                  <c:v>29700</c:v>
                </c:pt>
                <c:pt idx="17">
                  <c:v>32100</c:v>
                </c:pt>
                <c:pt idx="18">
                  <c:v>33500</c:v>
                </c:pt>
                <c:pt idx="19">
                  <c:v>35539</c:v>
                </c:pt>
                <c:pt idx="20">
                  <c:v>41458</c:v>
                </c:pt>
                <c:pt idx="21">
                  <c:v>37974</c:v>
                </c:pt>
                <c:pt idx="22">
                  <c:v>33248</c:v>
                </c:pt>
                <c:pt idx="23">
                  <c:v>27100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'Ζήτηση 3 - 9 Μαϊου 2010 (2)'!$G$2</c:f>
              <c:strCache>
                <c:ptCount val="1"/>
                <c:pt idx="0">
                  <c:v>Friday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(2)'!$G$3:$G$26</c:f>
              <c:numCache>
                <c:formatCode>#,##0</c:formatCode>
                <c:ptCount val="24"/>
                <c:pt idx="0">
                  <c:v>22828</c:v>
                </c:pt>
                <c:pt idx="1">
                  <c:v>20590</c:v>
                </c:pt>
                <c:pt idx="2">
                  <c:v>20344</c:v>
                </c:pt>
                <c:pt idx="3">
                  <c:v>19550</c:v>
                </c:pt>
                <c:pt idx="4">
                  <c:v>19154</c:v>
                </c:pt>
                <c:pt idx="5">
                  <c:v>19849</c:v>
                </c:pt>
                <c:pt idx="6">
                  <c:v>23544</c:v>
                </c:pt>
                <c:pt idx="7">
                  <c:v>29962</c:v>
                </c:pt>
                <c:pt idx="8">
                  <c:v>31622</c:v>
                </c:pt>
                <c:pt idx="9">
                  <c:v>33008</c:v>
                </c:pt>
                <c:pt idx="10">
                  <c:v>34304</c:v>
                </c:pt>
                <c:pt idx="11">
                  <c:v>38296</c:v>
                </c:pt>
                <c:pt idx="12">
                  <c:v>37000</c:v>
                </c:pt>
                <c:pt idx="13">
                  <c:v>35800</c:v>
                </c:pt>
                <c:pt idx="14">
                  <c:v>31340</c:v>
                </c:pt>
                <c:pt idx="15">
                  <c:v>30396</c:v>
                </c:pt>
                <c:pt idx="16">
                  <c:v>30904</c:v>
                </c:pt>
                <c:pt idx="17">
                  <c:v>33378</c:v>
                </c:pt>
                <c:pt idx="18">
                  <c:v>34500</c:v>
                </c:pt>
                <c:pt idx="19">
                  <c:v>36900</c:v>
                </c:pt>
                <c:pt idx="20">
                  <c:v>43448</c:v>
                </c:pt>
                <c:pt idx="21">
                  <c:v>38684</c:v>
                </c:pt>
                <c:pt idx="22">
                  <c:v>32716</c:v>
                </c:pt>
                <c:pt idx="23">
                  <c:v>28216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'Ζήτηση 3 - 9 Μαϊου 2010 (2)'!$H$2</c:f>
              <c:strCache>
                <c:ptCount val="1"/>
                <c:pt idx="0">
                  <c:v>Saturday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(2)'!$H$3:$H$26</c:f>
              <c:numCache>
                <c:formatCode>#,##0</c:formatCode>
                <c:ptCount val="24"/>
                <c:pt idx="0">
                  <c:v>24000</c:v>
                </c:pt>
                <c:pt idx="1">
                  <c:v>22500</c:v>
                </c:pt>
                <c:pt idx="2">
                  <c:v>21572</c:v>
                </c:pt>
                <c:pt idx="3">
                  <c:v>21236</c:v>
                </c:pt>
                <c:pt idx="4">
                  <c:v>20800</c:v>
                </c:pt>
                <c:pt idx="5">
                  <c:v>21500</c:v>
                </c:pt>
                <c:pt idx="6">
                  <c:v>24000</c:v>
                </c:pt>
                <c:pt idx="7">
                  <c:v>27500</c:v>
                </c:pt>
                <c:pt idx="8">
                  <c:v>31000</c:v>
                </c:pt>
                <c:pt idx="9">
                  <c:v>35500</c:v>
                </c:pt>
                <c:pt idx="10">
                  <c:v>37000</c:v>
                </c:pt>
                <c:pt idx="11">
                  <c:v>39000</c:v>
                </c:pt>
                <c:pt idx="12">
                  <c:v>39000</c:v>
                </c:pt>
                <c:pt idx="13">
                  <c:v>36196</c:v>
                </c:pt>
                <c:pt idx="14">
                  <c:v>34452</c:v>
                </c:pt>
                <c:pt idx="15">
                  <c:v>31700</c:v>
                </c:pt>
                <c:pt idx="16">
                  <c:v>32564</c:v>
                </c:pt>
                <c:pt idx="17">
                  <c:v>33400</c:v>
                </c:pt>
                <c:pt idx="18">
                  <c:v>34400</c:v>
                </c:pt>
                <c:pt idx="19">
                  <c:v>37300</c:v>
                </c:pt>
                <c:pt idx="20">
                  <c:v>43600</c:v>
                </c:pt>
                <c:pt idx="21">
                  <c:v>38980</c:v>
                </c:pt>
                <c:pt idx="22">
                  <c:v>32800</c:v>
                </c:pt>
                <c:pt idx="23">
                  <c:v>26624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'Ζήτηση 3 - 9 Μαϊου 2010 (2)'!$I$2</c:f>
              <c:strCache>
                <c:ptCount val="1"/>
                <c:pt idx="0">
                  <c:v>Sunday</c:v>
                </c:pt>
              </c:strCache>
            </c:strRef>
          </c:tx>
          <c:xVal>
            <c:numRef>
              <c:f>'Ζήτηση 3 - 9 Μαϊου 2010 (2)'!$B$3:$B$26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'Ζήτηση 3 - 9 Μαϊου 2010 (2)'!$I$3:$I$26</c:f>
              <c:numCache>
                <c:formatCode>#,##0</c:formatCode>
                <c:ptCount val="24"/>
                <c:pt idx="0">
                  <c:v>25500</c:v>
                </c:pt>
                <c:pt idx="1">
                  <c:v>23052</c:v>
                </c:pt>
                <c:pt idx="2">
                  <c:v>21600</c:v>
                </c:pt>
                <c:pt idx="3">
                  <c:v>21000</c:v>
                </c:pt>
                <c:pt idx="4">
                  <c:v>21200</c:v>
                </c:pt>
                <c:pt idx="5">
                  <c:v>20500</c:v>
                </c:pt>
                <c:pt idx="6">
                  <c:v>20500</c:v>
                </c:pt>
                <c:pt idx="7">
                  <c:v>26000</c:v>
                </c:pt>
                <c:pt idx="8">
                  <c:v>27500</c:v>
                </c:pt>
                <c:pt idx="9">
                  <c:v>32160</c:v>
                </c:pt>
                <c:pt idx="10">
                  <c:v>33900</c:v>
                </c:pt>
                <c:pt idx="11">
                  <c:v>36440</c:v>
                </c:pt>
                <c:pt idx="12">
                  <c:v>34960</c:v>
                </c:pt>
                <c:pt idx="13">
                  <c:v>31986</c:v>
                </c:pt>
                <c:pt idx="14">
                  <c:v>28610</c:v>
                </c:pt>
                <c:pt idx="15">
                  <c:v>28924</c:v>
                </c:pt>
                <c:pt idx="16">
                  <c:v>28568</c:v>
                </c:pt>
                <c:pt idx="17">
                  <c:v>30072</c:v>
                </c:pt>
                <c:pt idx="18">
                  <c:v>30972</c:v>
                </c:pt>
                <c:pt idx="19">
                  <c:v>31744</c:v>
                </c:pt>
                <c:pt idx="20">
                  <c:v>40966</c:v>
                </c:pt>
                <c:pt idx="21">
                  <c:v>37900</c:v>
                </c:pt>
                <c:pt idx="22">
                  <c:v>31796</c:v>
                </c:pt>
                <c:pt idx="23">
                  <c:v>28192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831680"/>
        <c:axId val="157832256"/>
      </c:scatterChart>
      <c:valAx>
        <c:axId val="157831680"/>
        <c:scaling>
          <c:orientation val="minMax"/>
          <c:max val="24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157832256"/>
        <c:crosses val="autoZero"/>
        <c:crossBetween val="midCat"/>
      </c:valAx>
      <c:valAx>
        <c:axId val="1578322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7831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06036024008534"/>
          <c:y val="0.44154973935942887"/>
          <c:w val="0.18527315191099625"/>
          <c:h val="0.44775347097891566"/>
        </c:manualLayout>
      </c:layout>
      <c:overlay val="0"/>
      <c:spPr>
        <a:solidFill>
          <a:srgbClr val="F8E8A6"/>
        </a:solidFill>
      </c:spPr>
    </c:legend>
    <c:plotVisOnly val="1"/>
    <c:dispBlanksAs val="gap"/>
    <c:showDLblsOverMax val="0"/>
  </c:chart>
  <c:txPr>
    <a:bodyPr/>
    <a:lstStyle/>
    <a:p>
      <a:pPr>
        <a:defRPr sz="1800"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04344-3C86-4F5F-A1BD-8622A6804BD4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AE282-150E-485F-AB9A-3CA18E5A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7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47D91-0BA0-46EE-BBB9-89F943897DF6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5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8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18456" cy="365125"/>
          </a:xfrm>
        </p:spPr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5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0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3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9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0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0E0B-A2F8-438F-A895-5B99683E6F3C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DF5D-2C21-4FE9-898C-4B4D01C6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7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>
                <a:solidFill>
                  <a:srgbClr val="C00000"/>
                </a:solidFill>
              </a:rPr>
              <a:t>ΕΝΕΡΓΕΙΑΚΗ ΑΝΑΛΥΣΗ</a:t>
            </a:r>
            <a:r>
              <a:rPr lang="el-GR" smtClean="0"/>
              <a:t/>
            </a:r>
            <a:br>
              <a:rPr lang="el-GR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ΔΙΑΛΕΞΗ 3 - ΠΡΟΒΛΕΨΗ </a:t>
            </a:r>
            <a:r>
              <a:rPr lang="el-GR"/>
              <a:t>ΤΗΣ ΖΗΤΗΣΗΣ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ΠΡΟΒΛΕΨΗ ΤΗΣ ΕΝΕΡΓΕΙΑΚΗΣ ΖΗΤΗΣΗΣ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3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l-GR" altLang="en-US" dirty="0"/>
              <a:t>Ωστόσο, </a:t>
            </a:r>
            <a:r>
              <a:rPr lang="el-GR" altLang="en-US" dirty="0">
                <a:solidFill>
                  <a:srgbClr val="A50021"/>
                </a:solidFill>
              </a:rPr>
              <a:t>είναι αδύνατο να προβλέψουμε το μέλλον με οποιαδήποτε ακρίβεια</a:t>
            </a:r>
            <a:r>
              <a:rPr lang="el-GR" altLang="en-US" dirty="0"/>
              <a:t>…</a:t>
            </a:r>
          </a:p>
          <a:p>
            <a:pPr algn="just">
              <a:spcBef>
                <a:spcPct val="50000"/>
              </a:spcBef>
            </a:pPr>
            <a:endParaRPr lang="el-GR" altLang="en-US" dirty="0"/>
          </a:p>
          <a:p>
            <a:pPr algn="just">
              <a:spcBef>
                <a:spcPct val="50000"/>
              </a:spcBef>
            </a:pPr>
            <a:r>
              <a:rPr lang="el-GR" altLang="en-US" dirty="0"/>
              <a:t>Ορθή προσέγγιση: Η εξέταση μιας </a:t>
            </a:r>
            <a:r>
              <a:rPr lang="el-GR" altLang="en-US" dirty="0" smtClean="0">
                <a:solidFill>
                  <a:srgbClr val="008080"/>
                </a:solidFill>
              </a:rPr>
              <a:t>σειράς προβλέψεων </a:t>
            </a:r>
            <a:r>
              <a:rPr lang="el-GR" altLang="en-US" dirty="0">
                <a:solidFill>
                  <a:srgbClr val="008080"/>
                </a:solidFill>
              </a:rPr>
              <a:t>ζήτησης</a:t>
            </a:r>
            <a:r>
              <a:rPr lang="el-GR" altLang="en-US" dirty="0"/>
              <a:t> που ενσωματώνουν διαφορετικές υποθέσεις (σενάρια) για την τιμή αστάθμητων παραγόντων και η επιλογή εκείνου του </a:t>
            </a:r>
            <a:r>
              <a:rPr lang="el-GR" altLang="en-US" dirty="0">
                <a:solidFill>
                  <a:srgbClr val="0000CC"/>
                </a:solidFill>
              </a:rPr>
              <a:t>σχεδίου δράσης που είναι το πλέον ανθεκτικό σε σχέση με αυτές τις αβεβαιότητες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720"/>
            <a:ext cx="7704906" cy="571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Αιολική ενέργεια : </a:t>
            </a:r>
            <a:r>
              <a:rPr lang="el-GR" sz="2400" dirty="0" smtClean="0"/>
              <a:t>αρκετά ελέγξιμη, κάπως προβλέψιμη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ΒΑΣΙΚΕΣ ΕΡΩΤΗΣΕΙΣ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altLang="en-US" dirty="0">
                <a:solidFill>
                  <a:srgbClr val="0033CC"/>
                </a:solidFill>
              </a:rPr>
              <a:t> Πόση ενέργεια</a:t>
            </a:r>
            <a:r>
              <a:rPr lang="el-GR" altLang="en-US" dirty="0"/>
              <a:t> (κάθε τύπου) καταναλίσκεται ανά μήνα / χρόνο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altLang="en-US" dirty="0"/>
              <a:t> Σε </a:t>
            </a:r>
            <a:r>
              <a:rPr lang="el-GR" altLang="en-US" dirty="0">
                <a:solidFill>
                  <a:srgbClr val="333399"/>
                </a:solidFill>
              </a:rPr>
              <a:t>ποια χρήση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altLang="en-US" dirty="0">
                <a:solidFill>
                  <a:srgbClr val="333300"/>
                </a:solidFill>
              </a:rPr>
              <a:t> Πόσο στοιχίζει</a:t>
            </a:r>
            <a:r>
              <a:rPr lang="el-GR" altLang="en-US" dirty="0"/>
              <a:t> η τιμή της μονάδας (ανά τύπο καυσίμου)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altLang="en-US" dirty="0"/>
              <a:t> Ποιες είναι οι </a:t>
            </a:r>
            <a:r>
              <a:rPr lang="el-GR" altLang="en-US" dirty="0">
                <a:solidFill>
                  <a:srgbClr val="990099"/>
                </a:solidFill>
              </a:rPr>
              <a:t>μελλοντικές ανάγκες</a:t>
            </a:r>
            <a:r>
              <a:rPr lang="el-GR" altLang="en-US" dirty="0"/>
              <a:t> και ποια τα </a:t>
            </a:r>
            <a:r>
              <a:rPr lang="el-GR" altLang="en-US" dirty="0">
                <a:solidFill>
                  <a:srgbClr val="990099"/>
                </a:solidFill>
              </a:rPr>
              <a:t>σχέδια για την κάλυψή τους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altLang="en-US" dirty="0"/>
              <a:t> Ποιες ‘</a:t>
            </a:r>
            <a:r>
              <a:rPr lang="el-GR" altLang="en-US" dirty="0" err="1"/>
              <a:t>ενεργοβόρες</a:t>
            </a:r>
            <a:r>
              <a:rPr lang="el-GR" altLang="en-US" dirty="0"/>
              <a:t>’ συσκευές ή διεργασίες μπορούν να </a:t>
            </a:r>
            <a:r>
              <a:rPr lang="el-GR" altLang="en-US" dirty="0">
                <a:solidFill>
                  <a:srgbClr val="006666"/>
                </a:solidFill>
              </a:rPr>
              <a:t>αντικατασταθούν</a:t>
            </a:r>
            <a:r>
              <a:rPr lang="el-GR" altLang="en-US" dirty="0"/>
              <a:t> από άλλες περισσότερο αποδοτικές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altLang="en-US" dirty="0"/>
              <a:t> Ποιο καύσιμο μπορεί να </a:t>
            </a:r>
            <a:r>
              <a:rPr lang="el-GR" altLang="en-US" dirty="0">
                <a:solidFill>
                  <a:srgbClr val="CC9900"/>
                </a:solidFill>
              </a:rPr>
              <a:t>υποκαταστήσει</a:t>
            </a:r>
            <a:r>
              <a:rPr lang="el-GR" altLang="en-US" dirty="0"/>
              <a:t> κάποιο άλλο και με ποιο τρόπο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ΕΝΕΡΓΕΙΑΚΗ ΖΗΤΗΣΗ: ΜΕΤΑΒΑΛΛΟΜΕΝΗ ΦΥΣΗ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521744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006600"/>
                </a:solidFill>
              </a:rPr>
              <a:t>Ετήσιες μεταβολές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	Αλλαγές λόγω 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			μεταβολής του πληθυσμού, 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			αλλαγής της τεχνολογίας, 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			επιπέδου διαβίωσης, τρόπου ζωής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006600"/>
                </a:solidFill>
              </a:rPr>
              <a:t>Εποχιακή διακύμανση</a:t>
            </a:r>
            <a:r>
              <a:rPr lang="el-GR" altLang="en-US" dirty="0"/>
              <a:t> (τρόπος ζωής, καθημερινότητα)</a:t>
            </a:r>
          </a:p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006600"/>
                </a:solidFill>
              </a:rPr>
              <a:t>Εβδομαδιαία Διακύμανση</a:t>
            </a:r>
            <a:r>
              <a:rPr lang="el-GR" altLang="en-US" dirty="0"/>
              <a:t> (καθημερινότητα)</a:t>
            </a:r>
          </a:p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006600"/>
                </a:solidFill>
              </a:rPr>
              <a:t>Ημερήσια</a:t>
            </a:r>
            <a:r>
              <a:rPr lang="el-GR" altLang="en-US" dirty="0"/>
              <a:t> (καθημερινότητα)</a:t>
            </a:r>
          </a:p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006600"/>
                </a:solidFill>
              </a:rPr>
              <a:t>Ωριαία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84213" y="981075"/>
          <a:ext cx="806450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3" imgW="5334090" imgH="2876590" progId="Excel.Chart.8">
                  <p:embed/>
                </p:oleObj>
              </mc:Choice>
              <mc:Fallback>
                <p:oleObj name="Chart" r:id="rId3" imgW="5334090" imgH="28765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81075"/>
                        <a:ext cx="8064500" cy="435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ΕΛΛΑΔΑ – ΑΥΞΗΣΗ ΤΗΣ ΖΗΤΗΣΗΣ 1990-2003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6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ΕΠΟΧΙΑΚΗ ΔΙΑΚΥΜΑΝΣΗ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20278"/>
            <a:ext cx="8229600" cy="521744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n-US" sz="3600" dirty="0"/>
              <a:t>Διαφορετικός ‘τρόπος ζωής’ ανά εποχή</a:t>
            </a:r>
          </a:p>
          <a:p>
            <a:pPr>
              <a:spcBef>
                <a:spcPct val="50000"/>
              </a:spcBef>
            </a:pPr>
            <a:endParaRPr lang="el-GR" altLang="en-US" sz="3600" dirty="0"/>
          </a:p>
          <a:p>
            <a:pPr>
              <a:spcBef>
                <a:spcPct val="50000"/>
              </a:spcBef>
            </a:pPr>
            <a:r>
              <a:rPr lang="el-GR" altLang="en-US" sz="3200" u="sng" dirty="0"/>
              <a:t>Χειμώνας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Θέρμανση (Πετρέλαιο θέρμανσης, φυσικό αέριο, ηλεκτρισμός, ξύλα-βιομάζα…)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Ζεστό νερό (ηλιακοί θερμοσίφωνες, ηλεκτρικοί θερμοσίφωνες…)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Μικρότερη μέρα =&gt; περισσότερη ζήτηση για ενέργεια φωτισμού…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pPr>
              <a:spcBef>
                <a:spcPct val="50000"/>
              </a:spcBef>
            </a:pPr>
            <a:r>
              <a:rPr lang="el-GR" altLang="en-US" sz="3200" u="sng" dirty="0"/>
              <a:t>Καλοκαίρι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Ψύξη (ηλεκτρισμός)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Κλιματισμός (ηλεκτρισμός)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5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827088" y="1052513"/>
          <a:ext cx="7489825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hart" r:id="rId3" imgW="4343536" imgH="2619383" progId="Excel.Chart.8">
                  <p:embed/>
                </p:oleObj>
              </mc:Choice>
              <mc:Fallback>
                <p:oleObj name="Chart" r:id="rId3" imgW="4343536" imgH="261938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7489825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ΛΕΣΒΟΣ – ΕΠΟΧΙΑΚΗ ΔΙΑΚΥΜΑΝΣΗ ΖΗΤΗΣΗΣ ΗΛΕΚΤΡΙΣΜΟΥ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752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59161"/>
              </p:ext>
            </p:extLst>
          </p:nvPr>
        </p:nvGraphicFramePr>
        <p:xfrm>
          <a:off x="-70694" y="1340768"/>
          <a:ext cx="926404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3" imgW="7505858" imgH="3733823" progId="Excel.Chart.8">
                  <p:embed/>
                </p:oleObj>
              </mc:Choice>
              <mc:Fallback>
                <p:oleObj name="Chart" r:id="rId3" imgW="7505858" imgH="373382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0694" y="1340768"/>
                        <a:ext cx="926404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ΕΒΔΟΜΑΔΙΑΙΑ ΔΙΑΚΥΜΑΝΣΗ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4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123398"/>
              </p:ext>
            </p:extLst>
          </p:nvPr>
        </p:nvGraphicFramePr>
        <p:xfrm>
          <a:off x="467544" y="400050"/>
          <a:ext cx="8028917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07"/>
            <a:ext cx="8229600" cy="402557"/>
          </a:xfrm>
        </p:spPr>
        <p:txBody>
          <a:bodyPr/>
          <a:lstStyle/>
          <a:p>
            <a:r>
              <a:rPr lang="el-GR" sz="2400" dirty="0" smtClean="0"/>
              <a:t>ΛΕΣΒΟΣ – ΕΒΔΟΜΑΔΙΑΙΑ/ΗΜΕΡΗΣΙΑ/ΩΡΙΑΙΑ ΔΙΑΚΥΜΑΝΣΗ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259632" y="4005064"/>
            <a:ext cx="6984776" cy="2016224"/>
          </a:xfrm>
          <a:prstGeom prst="rect">
            <a:avLst/>
          </a:prstGeom>
          <a:pattFill prst="pct5">
            <a:fgClr>
              <a:schemeClr val="bg2">
                <a:lumMod val="2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ΒΑΣΙΚΟ ΦΟΡΤΙΟ</a:t>
            </a:r>
            <a:endParaRPr lang="en-GB" sz="4800" b="1" dirty="0">
              <a:solidFill>
                <a:schemeClr val="accent4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5745" y="2924944"/>
            <a:ext cx="4562639" cy="1016656"/>
          </a:xfrm>
          <a:prstGeom prst="rect">
            <a:avLst/>
          </a:prstGeom>
          <a:pattFill prst="ltUpDiag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ΕΝΑΛΛΑΣΣΟΜΕΝΟ ΦΟΡΤΙΟ</a:t>
            </a:r>
            <a:endParaRPr lang="en-GB" sz="28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6984" y="764704"/>
            <a:ext cx="1440159" cy="705134"/>
          </a:xfrm>
          <a:prstGeom prst="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ΦΟΡΤΙΟ ΑΙΧΜΗΣ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7" y="1772816"/>
            <a:ext cx="792089" cy="1157427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2219810"/>
            <a:ext cx="1440159" cy="705134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52020" y="1469838"/>
            <a:ext cx="687193" cy="102305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47064" y="1469838"/>
            <a:ext cx="1453227" cy="88169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3557209">
            <a:off x="1006748" y="2381884"/>
            <a:ext cx="2088232" cy="5910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7822028">
            <a:off x="7080869" y="776189"/>
            <a:ext cx="1334371" cy="5910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19816651">
            <a:off x="1799307" y="2663583"/>
            <a:ext cx="8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ΜΙΝ</a:t>
            </a:r>
            <a:endParaRPr lang="en-GB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236581">
            <a:off x="7312844" y="790023"/>
            <a:ext cx="100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ΜΑΧ</a:t>
            </a:r>
            <a:endParaRPr lang="en-GB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ΕΝΕΡΓΕΙΑ : ΠΕΡΙΟΡΙΣΜΕΝΗ ΔΥΝΑΤΟΤΗΤΑ ΑΠΟΘΗΚΕΥΣΗΣ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ΑΝΑΓΚΗ ΓΙΑ :</a:t>
            </a:r>
          </a:p>
          <a:p>
            <a:pPr lvl="1"/>
            <a:r>
              <a:rPr lang="el-GR" dirty="0" smtClean="0"/>
              <a:t>ΜΕΓΑΛΗ ΕΓΚΑΤΕΣΤΗΜΕΝΗ ΙΣΧΥ</a:t>
            </a:r>
          </a:p>
          <a:p>
            <a:pPr lvl="1"/>
            <a:r>
              <a:rPr lang="el-GR" dirty="0" smtClean="0"/>
              <a:t>ΜΕΓΑΛΗ ΔΥΝΑΜΙΚΟΤΗΤΑ ΔΙΚΤΥΩΝ ΜΕΤΑΦΟΡΑΣ ΚΑΙ ΔΙΑΝΟΜΗΣ</a:t>
            </a:r>
          </a:p>
          <a:p>
            <a:pPr lvl="1"/>
            <a:r>
              <a:rPr lang="el-GR" dirty="0" smtClean="0"/>
              <a:t>ΕΓΚΑΤΑΣΤΑΣΗ ΣΥΣΤΗΜΑΤΩΝ ΔΙΑΧΕΙΡΙΣΗΣ ΦΟΡΤΙΟΥ</a:t>
            </a:r>
          </a:p>
          <a:p>
            <a:r>
              <a:rPr lang="el-GR" dirty="0" smtClean="0"/>
              <a:t>ΑΥΞΗΣΗ ΚΟΣΤΟΥΣ ΕΠΕΝΔΥΣΗΣ</a:t>
            </a:r>
          </a:p>
          <a:p>
            <a:endParaRPr lang="el-GR" dirty="0"/>
          </a:p>
          <a:p>
            <a:r>
              <a:rPr lang="el-GR" dirty="0" smtClean="0"/>
              <a:t>ΑΠΑΙΤΗΣΗ ΓΙΑ ΕΦΑΡΜΟΓΗ ΤΕΧΝΟΛΟΓΙΩΝ ΠΟΥ ΜΠΟΡΟΥΝ ΝΑ ΕΧΟΥΝ ΑΜΕΣΗ ΑΠΟΚΡΙΣΗ – ΥΨΗΛΟ ΚΟΣΤΟΣ ΛΕΙΤΟΥΡΓΙΑΣ</a:t>
            </a:r>
          </a:p>
          <a:p>
            <a:pPr algn="ctr"/>
            <a:r>
              <a:rPr lang="el-GR" sz="3500" dirty="0" smtClean="0">
                <a:solidFill>
                  <a:srgbClr val="FF0000"/>
                </a:solidFill>
              </a:rPr>
              <a:t>ΠΡΟΣΦΟΡΑ = ΖΗΤΗΣΗ + ΑΠΩΛΕΙΕΣ</a:t>
            </a:r>
            <a:endParaRPr lang="en-GB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ΕΝΕΡΓΕΙΑ ΣΤΟ ΜΕΛΛΟΝ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 smtClean="0"/>
              <a:t>ΠΡΟΣΦΕΡΟΝΤΑΣ </a:t>
            </a:r>
            <a:r>
              <a:rPr lang="el-GR" sz="2000" b="1" dirty="0" smtClean="0">
                <a:solidFill>
                  <a:srgbClr val="C00000"/>
                </a:solidFill>
              </a:rPr>
              <a:t>ΒΙΩΣΙΜΗ ΕΝΕΡΓΕΙΑ </a:t>
            </a:r>
            <a:r>
              <a:rPr lang="el-GR" sz="2000" dirty="0" smtClean="0"/>
              <a:t>ΣΤΟ ΜΕΛΛΟΝ ΘΑ ΑΠΑΙΤΗΣΕΙ ΑΥΞΗΜΕΝΗ ΑΠΟΔΟΣΗ ΤΗΣ ΠΑΡΑΓΩΓΙΚΗΣ ΔΙΑΔΙΚΑΣΙΑΣ, ΣΥΜΠΕΡΙΛΑΜΒΑΝΟΜΕΝΗΣ ΚΑΙ ΤΗΣ ΠΛΕΥΡΑΣ ΤΗΣ ΖΗΤΗΣΗΣ ΤΗΣ ΕΝΕΡΓΕΙΑΣ.</a:t>
            </a:r>
          </a:p>
          <a:p>
            <a:pPr algn="just"/>
            <a:r>
              <a:rPr lang="el-GR" sz="2000" dirty="0" smtClean="0"/>
              <a:t>Η ΠΡΟΣΦΟΡΑ ΕΝΕΡΓΕΙΑΣ ΣΤΟ ΜΕΛΛΟΝ ΘΑ ΧΑΡΑΚΤΗΡΙΣΤΕΙ ΑΠΟ ΕΝΑΝ </a:t>
            </a:r>
            <a:r>
              <a:rPr lang="el-GR" sz="2000" b="1" dirty="0" smtClean="0">
                <a:solidFill>
                  <a:srgbClr val="C00000"/>
                </a:solidFill>
              </a:rPr>
              <a:t>ΣΥΝΔΥΑΣΜΟ</a:t>
            </a:r>
            <a:r>
              <a:rPr lang="el-GR" sz="2000" dirty="0" smtClean="0"/>
              <a:t> ΣΥΜΒΑΤΙΚΩΝ, ΚΕΝΤΡΙΚΩΝ ΣΤΑΘΜΩΝ ΗΛΕΚΤΡΟΠΑΡΑΓΩΓΗΣ ΜΕ ΕΝΑΝ ΟΛΟΕΝΑ ΑΥΞΑΝΟΜΕΝΟ ΑΡΙΘΜΟ ΔΙΕΣΠΑΡΜΕΝΩΝ ΕΝΕΡΓΕΙΑΚΩΝ ΠΟΡΩΝ (ΣΥΜΠΑΡΑΓΩΓΗ ΗΛΕΚΤΡΙΣΜΟΥ ΚΑΙ ΘΕΡΜΟΤΗΤΑΣ, ΑΝΑΝΕΩΣΙΜΕΣ ΠΗΓΕΣ ΕΝΕΡΓΕΙΑΣ)</a:t>
            </a:r>
          </a:p>
          <a:p>
            <a:pPr algn="just"/>
            <a:r>
              <a:rPr lang="el-GR" sz="2000" dirty="0" smtClean="0"/>
              <a:t>Η </a:t>
            </a:r>
            <a:r>
              <a:rPr lang="el-GR" sz="2000" b="1" dirty="0" smtClean="0">
                <a:solidFill>
                  <a:srgbClr val="C00000"/>
                </a:solidFill>
              </a:rPr>
              <a:t>ΠΡΟΒΛΕΨΗ</a:t>
            </a:r>
            <a:r>
              <a:rPr lang="el-GR" sz="2000" dirty="0" smtClean="0"/>
              <a:t> ΤΗΣ ΕΝΕΡΓΕΙΑΚΗΣ ΖΗΤΗΣΗΣ ΕΙΝΑΙ ΚΡΙΣΙΜΟ ΣΤΟΙΧΕΙΟ ΣΤΗΝ ΛΗΨΗ ΑΠΟΦΑΣΕΩΝ ΓΙΑ:</a:t>
            </a:r>
          </a:p>
          <a:p>
            <a:pPr lvl="1" algn="just"/>
            <a:r>
              <a:rPr lang="el-GR" sz="2000" dirty="0" smtClean="0"/>
              <a:t>ΕΓΚΑΤΑΣΤΑΣΗ ΚΑΙ ΛΕΙΤΟΥΡΓΙΑ ΝΕΩΝ ΣΤΑΘΜΩΝ</a:t>
            </a:r>
          </a:p>
          <a:p>
            <a:pPr lvl="1" algn="just"/>
            <a:r>
              <a:rPr lang="el-GR" sz="2000" dirty="0" smtClean="0"/>
              <a:t>ΠΑΡΑΓΩΓΗ ΗΛΕΚΤΡΙΣΜΟΥ</a:t>
            </a:r>
          </a:p>
          <a:p>
            <a:pPr lvl="1" algn="just"/>
            <a:r>
              <a:rPr lang="el-GR" sz="2000" dirty="0" smtClean="0"/>
              <a:t>ΔΙΑΧΕΙΡΙΣΗ ΤΗΣ ΖΗΤΗΣΗΣ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465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ravenewclimate.files.wordpress.com/2013/04/load_duration_char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6" y="1412776"/>
            <a:ext cx="7827487" cy="52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ΚΑΜΠΥΛΗ ΔΙΑΡΚΕΙΑΣ ΦΟΡΤΙΟΥ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279"/>
            <a:ext cx="8229600" cy="664505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ΓΙΑ 60% ΤΟΥ ΧΡΟΝΟΥ, ΔΗΛΑΔΗ 8760 </a:t>
            </a:r>
            <a:r>
              <a:rPr lang="en-GB" sz="1800" dirty="0" err="1" smtClean="0"/>
              <a:t>hrs</a:t>
            </a:r>
            <a:r>
              <a:rPr lang="en-GB" sz="1800" dirty="0" smtClean="0"/>
              <a:t> * 60% = 5256 </a:t>
            </a:r>
            <a:r>
              <a:rPr lang="en-GB" sz="1800" dirty="0" err="1" smtClean="0"/>
              <a:t>hrs</a:t>
            </a:r>
            <a:r>
              <a:rPr lang="el-GR" sz="1800" dirty="0" smtClean="0"/>
              <a:t> η ζήτηση είναι ίση ή μεγαλύτερη του 55% του μέγιστου φορτίου των 9800 </a:t>
            </a:r>
            <a:r>
              <a:rPr lang="en-GB" sz="1800" dirty="0" smtClean="0"/>
              <a:t>MW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552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484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ΔΙΑΚΥΜΑΝΣΗ ΖΗΤΗΣΗΣ </a:t>
            </a:r>
            <a:r>
              <a:rPr lang="el-GR" sz="2400" dirty="0"/>
              <a:t>ΗΛΕΚΤΡΙΣΜΟΥ- Λέσβος </a:t>
            </a:r>
            <a:r>
              <a:rPr lang="el-GR" sz="2400" dirty="0" smtClean="0"/>
              <a:t>2005</a:t>
            </a:r>
            <a:endParaRPr lang="el-GR" sz="2400" dirty="0"/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675" y="1196752"/>
            <a:ext cx="9036496" cy="5316739"/>
          </a:xfrm>
          <a:noFill/>
        </p:spPr>
      </p:pic>
    </p:spTree>
    <p:extLst>
      <p:ext uri="{BB962C8B-B14F-4D97-AF65-F5344CB8AC3E}">
        <p14:creationId xmlns:p14="http://schemas.microsoft.com/office/powerpoint/2010/main" val="31631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r>
              <a:rPr lang="el-GR" sz="2400" dirty="0" smtClean="0"/>
              <a:t>Λέσβος: διακύμανση ενεργειακής ζήτησης 3-9 Μαΐου 2010</a:t>
            </a:r>
            <a:endParaRPr lang="en-GB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008310"/>
              </p:ext>
            </p:extLst>
          </p:nvPr>
        </p:nvGraphicFramePr>
        <p:xfrm>
          <a:off x="251520" y="759148"/>
          <a:ext cx="8568952" cy="555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4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ΕΒΔΟΜΑΔΙΑΙΑ ΔΙΑΚΥΜΑΝΣΗ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278"/>
            <a:ext cx="8229600" cy="570506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Δευτέρα </a:t>
            </a:r>
            <a:r>
              <a:rPr lang="el-G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έως </a:t>
            </a:r>
            <a:r>
              <a:rPr lang="el-G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Παρασκευή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Δημόσιες συγκοινωνίες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Θέρμανση δημόσιων κτιρίων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Θέρμανση επαγγελματικών χώρων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Σάββατο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Εντονότερη η νυκτερινή ζήτηση ενέργειας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Κυριακή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Μειωμένες δημόσιες συγκοινωνίες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Θέρμανση δημοσίων κτιρίων και επαγγελματικών χώρων μόνο σε συγκεκριμένες περιπτώσεις</a:t>
            </a:r>
          </a:p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762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938047"/>
            <a:ext cx="8229600" cy="521744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n-US" dirty="0" smtClean="0"/>
              <a:t>ΑΠΑΙΤΕΙΤΑΙ Η ΠΡΟΒΛΕΨΗ :</a:t>
            </a:r>
          </a:p>
          <a:p>
            <a:pPr>
              <a:spcBef>
                <a:spcPct val="50000"/>
              </a:spcBef>
            </a:pPr>
            <a:r>
              <a:rPr lang="el-GR" altLang="en-US" dirty="0" smtClean="0"/>
              <a:t>ΤΗΣ ΣΥΝΟΛΙΚΗΣ </a:t>
            </a:r>
            <a:r>
              <a:rPr lang="el-GR" altLang="en-US" dirty="0" smtClean="0">
                <a:solidFill>
                  <a:srgbClr val="C00000"/>
                </a:solidFill>
              </a:rPr>
              <a:t>ΕΝΕΡΓΕΙΑΣ</a:t>
            </a:r>
            <a:r>
              <a:rPr lang="el-GR" altLang="en-US" dirty="0" smtClean="0"/>
              <a:t>, ΚΑΙ</a:t>
            </a:r>
          </a:p>
          <a:p>
            <a:pPr>
              <a:spcBef>
                <a:spcPct val="50000"/>
              </a:spcBef>
            </a:pPr>
            <a:r>
              <a:rPr lang="el-GR" altLang="en-US" dirty="0" smtClean="0"/>
              <a:t> ΤΗΣ ΑΝΑΓΚΑΙΑΣ </a:t>
            </a:r>
            <a:r>
              <a:rPr lang="el-GR" altLang="en-US" dirty="0" smtClean="0">
                <a:solidFill>
                  <a:srgbClr val="C00000"/>
                </a:solidFill>
              </a:rPr>
              <a:t>ΙΣΧΥΟΣ</a:t>
            </a:r>
            <a:r>
              <a:rPr lang="el-GR" altLang="en-US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l-GR" altLang="en-US" dirty="0" smtClean="0"/>
              <a:t>ΏΣΤΕ ΝΑ ΚΑΛΥΦΘΟΥΝ ΟΙ ΔΙΑΚΥΜΑΝΣΕΙΣ ΖΗΤΗΣΗΣ</a:t>
            </a:r>
          </a:p>
          <a:p>
            <a:pPr>
              <a:spcBef>
                <a:spcPct val="50000"/>
              </a:spcBef>
            </a:pPr>
            <a:endParaRPr lang="el-GR" altLang="en-US" dirty="0" smtClean="0"/>
          </a:p>
          <a:p>
            <a:pPr>
              <a:spcBef>
                <a:spcPct val="50000"/>
              </a:spcBef>
            </a:pPr>
            <a:r>
              <a:rPr lang="el-GR" altLang="en-US" dirty="0" smtClean="0"/>
              <a:t>Παράδειγμα</a:t>
            </a:r>
            <a:endParaRPr lang="el-GR" altLang="en-US" dirty="0"/>
          </a:p>
          <a:p>
            <a:pPr>
              <a:spcBef>
                <a:spcPct val="50000"/>
              </a:spcBef>
            </a:pPr>
            <a:r>
              <a:rPr lang="el-GR" altLang="en-US" dirty="0"/>
              <a:t>Οι Ανεμογεννήτριες προσφέρουν ενέργεια σε ένα δίκτυο όχι όμως </a:t>
            </a:r>
            <a:r>
              <a:rPr lang="el-GR" altLang="en-US" dirty="0" smtClean="0"/>
              <a:t>ισχύ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ΗΛΕΚΤΡΙΣΜΟΣ : </a:t>
            </a:r>
            <a:r>
              <a:rPr lang="el-GR" dirty="0" smtClean="0"/>
              <a:t>ΕΝΕΡΓΕΙΑ ΚΑΙ ΙΣΧΥΣ !</a:t>
            </a:r>
            <a:endParaRPr lang="en-GB" dirty="0"/>
          </a:p>
        </p:txBody>
      </p:sp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03" y="3429000"/>
            <a:ext cx="2102953" cy="187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27088" y="3500438"/>
            <a:ext cx="7451725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ΔΙΑΧΕΙΡΙΣΗ ΤΗΣ ΖΗΤΗΣΗΣ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ct val="50000"/>
              </a:spcBef>
            </a:pPr>
            <a:r>
              <a:rPr lang="el-GR" altLang="en-US" dirty="0"/>
              <a:t>Τα </a:t>
            </a:r>
            <a:r>
              <a:rPr lang="el-GR" altLang="en-US" dirty="0">
                <a:solidFill>
                  <a:srgbClr val="006600"/>
                </a:solidFill>
              </a:rPr>
              <a:t>Προγράμματα Διαχείρισης της Ζήτησης</a:t>
            </a:r>
            <a:r>
              <a:rPr lang="el-GR" altLang="en-US" dirty="0"/>
              <a:t> περιλαμβάνουν μία συστηματική προσπάθεια διαχείρισης της διακύμανσης ή/και της συνολικής ποσότητας ηλεκτρισμού που ζητούν οι καταναλωτές</a:t>
            </a:r>
          </a:p>
          <a:p>
            <a:pPr algn="just">
              <a:spcBef>
                <a:spcPct val="50000"/>
              </a:spcBef>
            </a:pPr>
            <a:endParaRPr lang="el-GR" altLang="en-US" dirty="0"/>
          </a:p>
          <a:p>
            <a:pPr algn="just">
              <a:spcBef>
                <a:spcPct val="50000"/>
              </a:spcBef>
            </a:pPr>
            <a:r>
              <a:rPr lang="el-GR" altLang="en-US" dirty="0"/>
              <a:t>Τα </a:t>
            </a:r>
            <a:r>
              <a:rPr lang="el-GR" altLang="en-US" dirty="0">
                <a:solidFill>
                  <a:srgbClr val="CC0000"/>
                </a:solidFill>
              </a:rPr>
              <a:t>Προγράμματα Διαχείρισης του Φορτίου</a:t>
            </a:r>
            <a:r>
              <a:rPr lang="el-GR" altLang="en-US" dirty="0"/>
              <a:t> περιλαμβάνουν μέτρα που στοχεύουν στην καλύτερη χρησιμοποίηση της υπάρχουσας εγκατεστημένης ισχύος με σκοπό την αναβολή ή αποφυγή της δημιουργίας νέων υποδομών παραγωγής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ΜΑΘΗΜΑΤΙΚΗ ΜΟΝΤΕΛΟΠΟΙΗΣΗ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ΜΑΘΗΜΑΤΙΚΟ ΜΟΝΤΕΛΟ ΕΙΝΑΙ ΜΙΑ </a:t>
            </a:r>
            <a:r>
              <a:rPr lang="el-GR" b="1" dirty="0" smtClean="0">
                <a:solidFill>
                  <a:srgbClr val="C00000"/>
                </a:solidFill>
              </a:rPr>
              <a:t>ΜΕΡΙΚΗ ΑΠΕΙΚΟΝΙΣΗ</a:t>
            </a:r>
            <a:r>
              <a:rPr lang="el-GR" dirty="0" smtClean="0"/>
              <a:t> ΤΟΥ ΠΡΑΓΜΑΤΙΚΟΥ ΤΕΧΝΟΛΟΓΙΚΟΥ, ΟΙΚΟΝΟΜΙΚΟΥ Ή ΦΥΣΙΚΟΥ ΣΥΣΤΗΜΑΤΟΣ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ΥΠΑΡΧΟΥΝ ΠΟΛΛΕΣ</a:t>
            </a:r>
            <a:r>
              <a:rPr lang="el-GR" dirty="0" smtClean="0"/>
              <a:t> ΠΑΡΑΜΕΤΡΟΙ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ΥΠΑΡΧΕΙ ΑΝΑΓΚΗ</a:t>
            </a:r>
            <a:r>
              <a:rPr lang="el-GR" dirty="0" smtClean="0"/>
              <a:t> ΓΙΑ ΜΕΙΩΣΗ, ΣΥΜΠΥΚΝΩΣΗ, ΟΛΟΚΛΗΡΩΣΗ</a:t>
            </a:r>
          </a:p>
          <a:p>
            <a:endParaRPr lang="el-GR" dirty="0"/>
          </a:p>
          <a:p>
            <a:r>
              <a:rPr lang="el-GR" dirty="0" smtClean="0"/>
              <a:t>ΤΟ ΜΟΝΤΕΛΟ ΠΡΕΠΕΙ ΝΑ ΕΙΝΑΙ :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ΟΣΟ </a:t>
            </a:r>
            <a:r>
              <a:rPr lang="el-GR" b="1" dirty="0" smtClean="0">
                <a:solidFill>
                  <a:srgbClr val="C00000"/>
                </a:solidFill>
              </a:rPr>
              <a:t>ΑΚΡΙΒΕΣ</a:t>
            </a:r>
            <a:r>
              <a:rPr lang="el-GR" dirty="0" smtClean="0">
                <a:solidFill>
                  <a:srgbClr val="C00000"/>
                </a:solidFill>
              </a:rPr>
              <a:t> ΑΠΑΙΤΕΙΤΑΙ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ΟΣΟ </a:t>
            </a:r>
            <a:r>
              <a:rPr lang="el-GR" b="1" dirty="0" smtClean="0">
                <a:solidFill>
                  <a:srgbClr val="C00000"/>
                </a:solidFill>
              </a:rPr>
              <a:t>ΑΠΛΟ</a:t>
            </a:r>
            <a:r>
              <a:rPr lang="el-GR" dirty="0" smtClean="0">
                <a:solidFill>
                  <a:srgbClr val="C00000"/>
                </a:solidFill>
              </a:rPr>
              <a:t> ΜΠΟΡΕΙ ΝΑ ΓΙΝΕΙ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ΤΑΞΙΝΟΜΗΣΗ ΜΟΝΤΕΛΩΝ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ΑΝΑΛΟΓΑ ΜΕ ΤΟΝ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ΤΥΠΟ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ΤΟΥ ΜΟΝΤΕΛΟΥ:</a:t>
            </a:r>
          </a:p>
          <a:p>
            <a:pPr lvl="1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ΓΡΑΜΜΙΚΟ  ... Γραμμικές εξισώσεις</a:t>
            </a:r>
          </a:p>
          <a:p>
            <a:pPr lvl="1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ΜΗ-ΓΡΑΜΜΙΚΟ ... Εξισώσεις ανώτερου βαθμού</a:t>
            </a:r>
          </a:p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ΑΝΑΛΟΓΑ ΜΕ ΤΟΝ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ΑΡΙΘΜΟ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ΤΩΝ ΜΕΤΑΒΛΗΤΩΝ:</a:t>
            </a:r>
          </a:p>
          <a:p>
            <a:pPr lvl="1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ΜΙΑΣ ΜΕΤΑΒΛΗΤΗΣ</a:t>
            </a:r>
          </a:p>
          <a:p>
            <a:pPr lvl="1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ΠΟΛΛΩΝ ΜΕΤΑΒΛΗΤΩΝ</a:t>
            </a:r>
          </a:p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ΑΝΑΛΟΓΑ ΜΕ ΤΗΝ ΓΕΝΙΚΗ ΕΙΚΟΝΑ:</a:t>
            </a:r>
          </a:p>
          <a:p>
            <a:pPr lvl="1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ΠΑΡΑΜΕΤΡΙΚΟ ... Περισσότερες μεταβλητές πέραν των εισροών, εκροών υπεισέρχονται στην ανάπτυξη του μοντέλου</a:t>
            </a:r>
          </a:p>
          <a:p>
            <a:pPr lvl="1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ΜΗ-ΠΑΡΑΜΕΤΡΙΚΟ ... Μόνον οι εισροές/εκροές συμμετέχουν στο μοντέλο.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ΑΛΓΕΒΡΙΚΗ ΣΧΕΣΗ ΕΙΣΡΟΩΝ-ΕΚΡΟΩΝ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y = F ( x, p )</a:t>
            </a:r>
          </a:p>
          <a:p>
            <a:r>
              <a:rPr lang="en-GB" dirty="0" smtClean="0"/>
              <a:t>x</a:t>
            </a:r>
            <a:r>
              <a:rPr lang="el-GR" dirty="0" smtClean="0"/>
              <a:t> </a:t>
            </a:r>
            <a:r>
              <a:rPr lang="en-GB" dirty="0" smtClean="0"/>
              <a:t>: </a:t>
            </a:r>
            <a:r>
              <a:rPr lang="el-GR" dirty="0" smtClean="0"/>
              <a:t>διάνυσμα εισροών</a:t>
            </a:r>
          </a:p>
          <a:p>
            <a:r>
              <a:rPr lang="en-GB" dirty="0" smtClean="0"/>
              <a:t>y</a:t>
            </a:r>
            <a:r>
              <a:rPr lang="el-GR" dirty="0" smtClean="0"/>
              <a:t> </a:t>
            </a:r>
            <a:r>
              <a:rPr lang="en-GB" dirty="0" smtClean="0"/>
              <a:t>: </a:t>
            </a:r>
            <a:r>
              <a:rPr lang="el-GR" dirty="0" smtClean="0"/>
              <a:t>μεταβλητή εξόδου</a:t>
            </a:r>
          </a:p>
          <a:p>
            <a:r>
              <a:rPr lang="en-GB" dirty="0" smtClean="0"/>
              <a:t>F</a:t>
            </a:r>
            <a:r>
              <a:rPr lang="el-GR" dirty="0" smtClean="0"/>
              <a:t> </a:t>
            </a:r>
            <a:r>
              <a:rPr lang="en-GB" dirty="0" smtClean="0"/>
              <a:t>: </a:t>
            </a:r>
            <a:r>
              <a:rPr lang="el-GR" dirty="0" smtClean="0"/>
              <a:t>συνάρτηση διασύνδεσης</a:t>
            </a:r>
          </a:p>
          <a:p>
            <a:r>
              <a:rPr lang="el-GR" dirty="0" smtClean="0"/>
              <a:t>Η συνάρτηση </a:t>
            </a:r>
            <a:r>
              <a:rPr lang="en-GB" dirty="0" smtClean="0"/>
              <a:t>F </a:t>
            </a:r>
            <a:r>
              <a:rPr lang="el-GR" dirty="0" smtClean="0"/>
              <a:t>και η παράμετρος </a:t>
            </a:r>
            <a:r>
              <a:rPr lang="en-GB" dirty="0" smtClean="0"/>
              <a:t>p </a:t>
            </a:r>
            <a:r>
              <a:rPr lang="el-GR" dirty="0" smtClean="0"/>
              <a:t>καθορίζουν τον τύπο του μοντέλου.</a:t>
            </a:r>
          </a:p>
          <a:p>
            <a:r>
              <a:rPr lang="el-GR" sz="3500" b="1" dirty="0" smtClean="0">
                <a:solidFill>
                  <a:srgbClr val="C00000"/>
                </a:solidFill>
              </a:rPr>
              <a:t>ΜΟΝΤΕΛΟΠΟΙΗΣΗ</a:t>
            </a:r>
          </a:p>
          <a:p>
            <a:pPr lvl="1"/>
            <a:r>
              <a:rPr lang="el-GR" sz="3000" dirty="0" smtClean="0">
                <a:solidFill>
                  <a:srgbClr val="C00000"/>
                </a:solidFill>
              </a:rPr>
              <a:t>Προσομοίωση </a:t>
            </a:r>
            <a:endParaRPr lang="el-GR" dirty="0" smtClean="0">
              <a:solidFill>
                <a:srgbClr val="C00000"/>
              </a:solidFill>
            </a:endParaRPr>
          </a:p>
          <a:p>
            <a:pPr lvl="1" algn="just"/>
            <a:r>
              <a:rPr lang="el-GR" sz="3000" dirty="0" smtClean="0">
                <a:solidFill>
                  <a:srgbClr val="C00000"/>
                </a:solidFill>
              </a:rPr>
              <a:t>Εκτίμηση Παραμέτρων </a:t>
            </a:r>
            <a:r>
              <a:rPr lang="el-GR" dirty="0" smtClean="0"/>
              <a:t>(αντίστροφο πρόβλημα) Δεδομένων των μετρήσεων του </a:t>
            </a:r>
            <a:r>
              <a:rPr lang="en-GB" dirty="0" smtClean="0"/>
              <a:t>x</a:t>
            </a:r>
            <a:r>
              <a:rPr lang="el-GR" dirty="0" smtClean="0"/>
              <a:t> και της εξόδου </a:t>
            </a:r>
            <a:r>
              <a:rPr lang="en-GB" dirty="0" smtClean="0"/>
              <a:t>y</a:t>
            </a:r>
            <a:r>
              <a:rPr lang="el-GR" dirty="0" smtClean="0"/>
              <a:t> να υπολογιστούν οι παράμετροι </a:t>
            </a:r>
            <a:r>
              <a:rPr lang="en-GB" dirty="0" smtClean="0"/>
              <a:t>p</a:t>
            </a:r>
            <a:r>
              <a:rPr lang="el-GR" dirty="0" smtClean="0"/>
              <a:t> ώστε το μοντέλο να ταιριάζει στην σχέση μεταξύ </a:t>
            </a:r>
            <a:r>
              <a:rPr lang="en-GB" dirty="0" smtClean="0"/>
              <a:t>x </a:t>
            </a:r>
            <a:r>
              <a:rPr lang="el-GR" dirty="0" smtClean="0"/>
              <a:t>και </a:t>
            </a:r>
            <a:r>
              <a:rPr lang="en-GB" dirty="0" smtClean="0"/>
              <a:t>y </a:t>
            </a:r>
            <a:r>
              <a:rPr lang="el-GR" dirty="0" smtClean="0"/>
              <a:t>με τον πλέον ακριβή τρόπο.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Μοντέλα Χρονοσειρών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Σε </a:t>
            </a:r>
            <a:r>
              <a:rPr lang="el-GR" dirty="0"/>
              <a:t>αυτή την κατηγορία μοντέλων υποθέτουμε ότι δεν γνωρίζουμε τίποτα σχετικά με την σχέ­σεις που επηρεάζουν την μεταβλητή που μοντελοποιείται.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αντί­θε­ση εξετάζεται η περα­σμέ­νη συμπεριφορά της χρονοσειράς ώστε να εξάγουμε κάτι σχετικά με την μελλοντική πορεία της.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μέθοδος που χρησιμοποιείται για την πρόβλεψη χρη­σι­μο­ποιεί ένα απλό ντετερ­μι­νι­στικό μοντέλο, πχ. μια γραμμική παρεμβολή, ή τη χρήση ενός σύν­θετου στοχαστικού μο­ντέ­λου για προσαρμοζόμενη πρόβλεψη (adaptive forecasting). </a:t>
            </a:r>
            <a:endParaRPr lang="el-GR" dirty="0" smtClean="0"/>
          </a:p>
          <a:p>
            <a:r>
              <a:rPr lang="el-GR" dirty="0" smtClean="0"/>
              <a:t>Παράδειγμα </a:t>
            </a:r>
            <a:r>
              <a:rPr lang="el-GR" dirty="0"/>
              <a:t>της ανά­λυ­σης χρο­νοσειράς είναι η απλή προβολή της παρελθούσης τάσης για την πρόβλεψη της αύξησης του πληθυσμού.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χρονοσειρές είναι χρήσιμες όταν έχουμε λίγες γνώσεις για την διερ­γα­σία που προσπαθούμε να προβλέψουμε.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περιορισμένη δομή </a:t>
            </a:r>
            <a:r>
              <a:rPr lang="el-GR" dirty="0" smtClean="0"/>
              <a:t>τις </a:t>
            </a:r>
            <a:r>
              <a:rPr lang="el-GR" dirty="0"/>
              <a:t>κάνει αξιό­πι­στες μόνον για το βραχυπρόθεσμο διάστημα, παρ΄ όλα αυτά είναι </a:t>
            </a:r>
            <a:r>
              <a:rPr lang="el-GR" dirty="0" smtClean="0"/>
              <a:t>χρή­σι­μες.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ΣΗΜΑΣΙΑ ΤΗΣ ΠΡΟΒΛΕΨΗΣ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Autofit/>
          </a:bodyPr>
          <a:lstStyle/>
          <a:p>
            <a:r>
              <a:rPr lang="el-GR" sz="2400" dirty="0"/>
              <a:t>Σημαντικό στάδιο του ενεργειακού σχεδιασμού είναι η εκτίμηση της </a:t>
            </a:r>
            <a:r>
              <a:rPr lang="el-GR" sz="2400" dirty="0" smtClean="0"/>
              <a:t>ζήτησης</a:t>
            </a:r>
            <a:r>
              <a:rPr lang="el-GR" sz="2400" dirty="0"/>
              <a:t>, τό­­σο για το σύνολο της οικονομίας, όσο και στο επίπεδο κάποιου </a:t>
            </a:r>
            <a:r>
              <a:rPr lang="el-GR" sz="2400" dirty="0" smtClean="0"/>
              <a:t>καυσίμου</a:t>
            </a:r>
            <a:r>
              <a:rPr lang="el-GR" sz="2400" dirty="0"/>
              <a:t> </a:t>
            </a:r>
            <a:r>
              <a:rPr lang="el-GR" sz="2400" dirty="0" smtClean="0"/>
              <a:t>- </a:t>
            </a:r>
            <a:r>
              <a:rPr lang="el-GR" sz="2400" dirty="0"/>
              <a:t>πετρέλαιο, </a:t>
            </a:r>
            <a:r>
              <a:rPr lang="el-GR" sz="2400" dirty="0" smtClean="0"/>
              <a:t>ηλεκτρισμός. 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α </a:t>
            </a:r>
            <a:r>
              <a:rPr lang="el-GR" sz="2400" dirty="0"/>
              <a:t>ενεργειακά έργα απαιτούν μεγάλη χρο­νι­­­­κή διάρκεια κατασκευής </a:t>
            </a:r>
            <a:r>
              <a:rPr lang="el-GR" sz="2400" dirty="0" smtClean="0"/>
              <a:t>(5 – 10 έτη</a:t>
            </a:r>
            <a:r>
              <a:rPr lang="el-GR" sz="2400" dirty="0"/>
              <a:t>) και υψηλό κόστος επένδυσης (σταθμοί ηλε­κτρι­­σμού, διυλιστήρια, υδροηλεκτρικά έργα, πετρελαιαγωγοί, αγωγοί φυσικού αερίου κλπ.), </a:t>
            </a:r>
            <a:endParaRPr lang="el-GR" sz="2400" dirty="0" smtClean="0"/>
          </a:p>
          <a:p>
            <a:r>
              <a:rPr lang="el-GR" sz="2400" dirty="0" smtClean="0"/>
              <a:t>Η παραγωγή </a:t>
            </a:r>
            <a:r>
              <a:rPr lang="el-GR" sz="2400" dirty="0"/>
              <a:t>και κατανάλωση ενέργειας έχει υψηλό κόστος κεφα­λαίου, άρα </a:t>
            </a:r>
            <a:r>
              <a:rPr lang="el-GR" sz="2400" dirty="0" smtClean="0"/>
              <a:t>σφάλματα  και καθυστερήσεις κοστίζουν. </a:t>
            </a:r>
          </a:p>
          <a:p>
            <a:r>
              <a:rPr lang="el-GR" sz="2400" dirty="0" smtClean="0"/>
              <a:t>Αν </a:t>
            </a:r>
            <a:r>
              <a:rPr lang="el-GR" sz="2400" dirty="0"/>
              <a:t>η πρόβλεψη είναι χαμηλή, τότε </a:t>
            </a:r>
            <a:r>
              <a:rPr lang="el-GR" sz="2400" dirty="0" smtClean="0"/>
              <a:t>θα υπάρξουν </a:t>
            </a:r>
            <a:r>
              <a:rPr lang="el-GR" sz="2400" dirty="0"/>
              <a:t>ενερ­­­­­γειακές ελλείψεις που κοστίζουν πολύ περισσότερο από την ενέργεια που δεν κατέστη δυ­να­­­τόν να βρεθεί, </a:t>
            </a:r>
            <a:endParaRPr lang="el-GR" sz="2400" dirty="0" smtClean="0"/>
          </a:p>
          <a:p>
            <a:r>
              <a:rPr lang="el-GR" sz="2400" dirty="0" smtClean="0"/>
              <a:t>Αν </a:t>
            </a:r>
            <a:r>
              <a:rPr lang="el-GR" sz="2400" dirty="0"/>
              <a:t>η </a:t>
            </a:r>
            <a:r>
              <a:rPr lang="el-GR" sz="2400" dirty="0" smtClean="0"/>
              <a:t>πρόβλεψη, και ο αντίστοιχος σχεδιασμός, </a:t>
            </a:r>
            <a:r>
              <a:rPr lang="el-GR" sz="2400" dirty="0"/>
              <a:t>είναι πάνω από το πραγματικό </a:t>
            </a:r>
            <a:r>
              <a:rPr lang="el-GR" sz="2400" dirty="0" smtClean="0"/>
              <a:t>επίπεδο των αναγκών, </a:t>
            </a:r>
            <a:r>
              <a:rPr lang="el-GR" sz="2400" dirty="0"/>
              <a:t>αυτό συνε­πά­γε­ται υψηλό δεσμευμένο κεφάλαιο σε ένα ενεργειακό έργο.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5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ΑΝΑΛΥΣΗ ΧΡΟΝΟΣΕΙΡΩΝ - συνοπτικά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ΜΟΝΤΕΛΑ ΧΩΡΙΣ ΑΙΤΙΑΚΗ ΒΑΣΗ ΓΙΑ ΤΗΝ ΠΡΟΒΛΕΨΗ ΤΗΣ ΖΗΤΗΣΗΣ, ΔΕΝ ΕΞΗΓΟΥΝ ΠΩΣ ΚΑΘΟΡΙΖΕΤΑΙ Η ΜΕΤΑΒΛΗΤΗ ΣΤΟ ΜΕΛΛΟΝ.</a:t>
            </a:r>
          </a:p>
          <a:p>
            <a:r>
              <a:rPr lang="el-GR" dirty="0" smtClean="0"/>
              <a:t>ΕΙΝΑΙ ΑΠΛΩΣ ΜΙΑ ΣΥΝΑΡΤΗΣΗ ΤΟΥ ΧΡΟΝΟΥ.</a:t>
            </a:r>
          </a:p>
          <a:p>
            <a:r>
              <a:rPr lang="el-GR" dirty="0" smtClean="0"/>
              <a:t>ΟΙ ΧΡΟΝΟΣΕΙΡΕΣ ΑΠΟΤΕΛΟΥΝΤΑΙ ΑΠΟ ΥΠΕΡΚΕΙΜΕΝΟΥΣ ΟΡΟΥΣ ΠΟΥ ΕΚΦΡΑΖΟΥΝ ΤΗΝ ΖΗΤΗΣΗ ΩΣ ΕΞΑΡΤΩΜΕΝΗ ΑΠΟ :</a:t>
            </a:r>
          </a:p>
          <a:p>
            <a:pPr lvl="1"/>
            <a:r>
              <a:rPr lang="el-GR" dirty="0" smtClean="0"/>
              <a:t>ΜΑΚΡΟΧΡΟΝΙΑ ΔΙΑΚΥΜΑΝΣΗ ΤΑΣΗΣ (Τ)</a:t>
            </a:r>
          </a:p>
          <a:p>
            <a:pPr lvl="1"/>
            <a:r>
              <a:rPr lang="el-GR" dirty="0" smtClean="0"/>
              <a:t>ΚΥΚΛΙΚΗ ΕΝΑΛΛΑΓΗ (</a:t>
            </a:r>
            <a:r>
              <a:rPr lang="en-GB" dirty="0" smtClean="0"/>
              <a:t>C)</a:t>
            </a:r>
          </a:p>
          <a:p>
            <a:pPr lvl="1"/>
            <a:r>
              <a:rPr lang="el-GR" dirty="0" smtClean="0"/>
              <a:t>ΕΠΟΧΙΑΚΗ ΔΙΑΚΥΜΑΝΣΗ </a:t>
            </a:r>
            <a:r>
              <a:rPr lang="en-GB" dirty="0" smtClean="0"/>
              <a:t>(S)</a:t>
            </a:r>
            <a:endParaRPr lang="el-GR" dirty="0" smtClean="0"/>
          </a:p>
          <a:p>
            <a:pPr lvl="1"/>
            <a:r>
              <a:rPr lang="el-GR" dirty="0" smtClean="0"/>
              <a:t>ΤΥΧΑΙΑ ΔΙΑΚΥΜΑΝΣΗ </a:t>
            </a:r>
            <a:r>
              <a:rPr lang="en-GB" dirty="0" smtClean="0"/>
              <a:t>(R)</a:t>
            </a:r>
          </a:p>
          <a:p>
            <a:pPr marL="0" indent="0" algn="ctr">
              <a:buNone/>
            </a:pPr>
            <a:r>
              <a:rPr lang="en-GB" sz="3000" b="1" dirty="0">
                <a:solidFill>
                  <a:srgbClr val="C00000"/>
                </a:solidFill>
              </a:rPr>
              <a:t>y</a:t>
            </a:r>
            <a:r>
              <a:rPr lang="en-GB" sz="3000" b="1" dirty="0" smtClean="0">
                <a:solidFill>
                  <a:srgbClr val="C00000"/>
                </a:solidFill>
              </a:rPr>
              <a:t>(t) = T(t) + S(t) + C(t) + R(t)</a:t>
            </a:r>
            <a:endParaRPr lang="en-GB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Μοντέλα Πρόβλεψης γιά την Ζήτηση Ενέργειας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Υπάρχουν </a:t>
            </a:r>
            <a:r>
              <a:rPr lang="el-GR" dirty="0"/>
              <a:t>τρεις γενικές ομάδες μοντέλων που χρησιμοποιούνται για την πρόβλεψη : </a:t>
            </a:r>
            <a:endParaRPr lang="en-GB" dirty="0"/>
          </a:p>
          <a:p>
            <a:r>
              <a:rPr lang="el-GR" dirty="0"/>
              <a:t>(α). Τα οικονομετρικά μοντέλα</a:t>
            </a:r>
            <a:endParaRPr lang="en-GB" dirty="0"/>
          </a:p>
          <a:p>
            <a:r>
              <a:rPr lang="el-GR" dirty="0"/>
              <a:t>(β). Τα μοντέλα τελικής χρήσης </a:t>
            </a:r>
            <a:endParaRPr lang="en-GB" dirty="0"/>
          </a:p>
          <a:p>
            <a:r>
              <a:rPr lang="el-GR" dirty="0"/>
              <a:t>(γ). Τα υβριδικά μοντέλα, που είναι συνδυασμός των (α) και (β).</a:t>
            </a:r>
            <a:endParaRPr lang="en-GB" dirty="0"/>
          </a:p>
          <a:p>
            <a:r>
              <a:rPr lang="el-GR" dirty="0"/>
              <a:t> </a:t>
            </a:r>
            <a:endParaRPr lang="en-GB" dirty="0"/>
          </a:p>
          <a:p>
            <a:r>
              <a:rPr lang="el-GR" dirty="0"/>
              <a:t>Κάθε ένα έχει έναν διαφορετικό βαθμό πολυπλοκότητας και κάθε ένα απαιτεί ένα δια­φο­ρε­τι­κό επίπεδο κατα­νόησης των διεργασιών που πρόκειται να μοντελοποιηθούν.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a. </a:t>
            </a:r>
            <a:r>
              <a:rPr lang="el-GR" dirty="0"/>
              <a:t>ΟΙΚΟΝΟΜΕΤΡΙΚΑ ΜΟΝΤΕΛΑ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</a:t>
            </a:r>
            <a:r>
              <a:rPr lang="el-GR" dirty="0" smtClean="0"/>
              <a:t>τηρίζονται </a:t>
            </a:r>
            <a:r>
              <a:rPr lang="el-GR" dirty="0"/>
              <a:t>στην πρόβλεψη οικονομικών μεγεθών και λαμ­βά­­­­νουν υπό­ψη τους την οικονομική συμπεριφορά, όπως π.χ. την ελαχιστοποίηση του κό­στους, βελ­τι­στο­­­ποίηση των εξό­δων, κλπ.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κύριες επεξηγηματικές τεχνικές τους είναι : </a:t>
            </a:r>
            <a:endParaRPr lang="el-GR" dirty="0" smtClean="0"/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οι </a:t>
            </a:r>
            <a:r>
              <a:rPr lang="el-GR" dirty="0">
                <a:solidFill>
                  <a:srgbClr val="C00000"/>
                </a:solidFill>
              </a:rPr>
              <a:t>τι­μές της ενέρ­γει­­­ας, </a:t>
            </a:r>
            <a:endParaRPr lang="el-GR" dirty="0" smtClean="0">
              <a:solidFill>
                <a:srgbClr val="C00000"/>
              </a:solidFill>
            </a:endParaRPr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η </a:t>
            </a:r>
            <a:r>
              <a:rPr lang="el-GR" dirty="0">
                <a:solidFill>
                  <a:srgbClr val="C00000"/>
                </a:solidFill>
              </a:rPr>
              <a:t>αγορά και </a:t>
            </a:r>
            <a:endParaRPr lang="el-GR" dirty="0" smtClean="0">
              <a:solidFill>
                <a:srgbClr val="C00000"/>
              </a:solidFill>
            </a:endParaRPr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ο </a:t>
            </a:r>
            <a:r>
              <a:rPr lang="el-GR" dirty="0">
                <a:solidFill>
                  <a:srgbClr val="C00000"/>
                </a:solidFill>
              </a:rPr>
              <a:t>εξοπλισμός, </a:t>
            </a:r>
            <a:endParaRPr lang="el-GR" dirty="0" smtClean="0">
              <a:solidFill>
                <a:srgbClr val="C00000"/>
              </a:solidFill>
            </a:endParaRPr>
          </a:p>
          <a:p>
            <a:r>
              <a:rPr lang="el-GR" dirty="0" smtClean="0"/>
              <a:t>Οι προβλέψεις </a:t>
            </a:r>
            <a:r>
              <a:rPr lang="el-GR" dirty="0"/>
              <a:t>της τελικής ενεργειακής ζήτησης προκύπτουν από την χρή­ση των ελαστικοτήτων τιμών και </a:t>
            </a:r>
            <a:r>
              <a:rPr lang="el-GR" dirty="0" smtClean="0"/>
              <a:t>εισοδήματος.</a:t>
            </a:r>
          </a:p>
          <a:p>
            <a:r>
              <a:rPr lang="el-GR" dirty="0"/>
              <a:t>Απαιτούν λιγότερα δεδομένα και στηρί­ζο­νται σε στατιστική βά­­ση, ενώ ΔΕΝ λαμβάνουν υπόψη τους την τεχνολογική </a:t>
            </a:r>
            <a:r>
              <a:rPr lang="el-GR" dirty="0" smtClean="0"/>
              <a:t>υποδομή.</a:t>
            </a:r>
          </a:p>
          <a:p>
            <a:r>
              <a:rPr lang="el-GR" dirty="0" smtClean="0"/>
              <a:t>Με </a:t>
            </a:r>
            <a:r>
              <a:rPr lang="el-GR" dirty="0"/>
              <a:t>την στα­τιστική ανά­λυ­ση των σχέσεων του παρελθόντος γίνεται η πρόβλεψη των επιπέδων της ενέρ­γειας από στοι­χεί­α ενέργειας, κεφαλαίου, βιομηχανικής παραγωγής και κόστους εργα­σί­ας.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βασική υπό­θε­ση είναι ότι καλύτερη πρόβλεψη για το μέλλον είναι η συνέχιση πα­ρελ­θό­ντων σχέσεων.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ΟΙΚΟΝΟΜΕΤΡΙΚΑ ΜΟΝΤΕΛΑ : ΚΑΤΗΓΟΡΙΕΣ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(</a:t>
            </a:r>
            <a:r>
              <a:rPr lang="en-US" dirty="0" err="1"/>
              <a:t>i</a:t>
            </a:r>
            <a:r>
              <a:rPr lang="el-GR" dirty="0"/>
              <a:t>). </a:t>
            </a:r>
            <a:r>
              <a:rPr lang="el-GR" i="1" dirty="0">
                <a:solidFill>
                  <a:srgbClr val="C00000"/>
                </a:solidFill>
              </a:rPr>
              <a:t>Συναρτησιακά μοντέλα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– προσδιορίζουν μιά απλή συναρτησιακή μορφή και εκτιμούν την σχέ­­­ση μεταξύ ενεργειακής χρήσης και μεταβλητών, όπως οι τιμές της ενέργειας, η βιομη­χα­νι­κή παραγωγή, οι ειδικές τεχνολογικές μεταβλητές και η εκμετάλλευση του δυναμικού.</a:t>
            </a:r>
            <a:endParaRPr lang="en-GB" dirty="0"/>
          </a:p>
          <a:p>
            <a:r>
              <a:rPr lang="el-GR" i="1" dirty="0"/>
              <a:t> </a:t>
            </a:r>
            <a:r>
              <a:rPr lang="el-GR" i="1" u="sng" dirty="0" smtClean="0">
                <a:solidFill>
                  <a:srgbClr val="C00000"/>
                </a:solidFill>
              </a:rPr>
              <a:t>Παραδείγματα</a:t>
            </a:r>
            <a:r>
              <a:rPr lang="el-GR" dirty="0" smtClean="0"/>
              <a:t> </a:t>
            </a:r>
            <a:endParaRPr lang="en-GB" dirty="0"/>
          </a:p>
          <a:p>
            <a:r>
              <a:rPr lang="el-GR" dirty="0"/>
              <a:t>Ε(</a:t>
            </a:r>
            <a:r>
              <a:rPr lang="en-US" dirty="0"/>
              <a:t>t</a:t>
            </a:r>
            <a:r>
              <a:rPr lang="el-GR" dirty="0"/>
              <a:t>) = Ε(0) + </a:t>
            </a:r>
            <a:r>
              <a:rPr lang="en-US" dirty="0"/>
              <a:t>b t</a:t>
            </a:r>
            <a:endParaRPr lang="en-GB" dirty="0"/>
          </a:p>
          <a:p>
            <a:r>
              <a:rPr lang="el-GR" dirty="0"/>
              <a:t>Ε</a:t>
            </a:r>
            <a:r>
              <a:rPr lang="fr-FR" dirty="0"/>
              <a:t>(t) = a </a:t>
            </a:r>
            <a:r>
              <a:rPr lang="el-GR" dirty="0"/>
              <a:t>ΑΕΠ</a:t>
            </a:r>
            <a:r>
              <a:rPr lang="fr-FR" dirty="0"/>
              <a:t>(t)</a:t>
            </a:r>
            <a:endParaRPr lang="en-GB" dirty="0"/>
          </a:p>
          <a:p>
            <a:r>
              <a:rPr lang="el-GR" dirty="0"/>
              <a:t>Ε(</a:t>
            </a:r>
            <a:r>
              <a:rPr lang="en-US" dirty="0"/>
              <a:t>t</a:t>
            </a:r>
            <a:r>
              <a:rPr lang="el-GR" dirty="0"/>
              <a:t>) = </a:t>
            </a:r>
            <a:r>
              <a:rPr lang="en-US" dirty="0"/>
              <a:t>k</a:t>
            </a:r>
            <a:r>
              <a:rPr lang="el-GR" dirty="0"/>
              <a:t> ΑΕΠ(</a:t>
            </a:r>
            <a:r>
              <a:rPr lang="en-US" dirty="0"/>
              <a:t>t</a:t>
            </a:r>
            <a:r>
              <a:rPr lang="el-GR" dirty="0"/>
              <a:t>) ε , όπου συντελεστής </a:t>
            </a:r>
            <a:r>
              <a:rPr lang="el-GR" dirty="0" smtClean="0"/>
              <a:t>ελαστικότητας 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060996" cy="201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ΟΙΚΟΝΟΜΕΤΡΙΚΑ ΜΟΝΤΕΛΑ : ΚΑΤΗΓΟΡΙΕΣ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(</a:t>
            </a:r>
            <a:r>
              <a:rPr lang="en-US" dirty="0" err="1" smtClean="0"/>
              <a:t>i</a:t>
            </a:r>
            <a:r>
              <a:rPr lang="en-GB" dirty="0" err="1" smtClean="0"/>
              <a:t>i</a:t>
            </a:r>
            <a:r>
              <a:rPr lang="el-GR" dirty="0" smtClean="0"/>
              <a:t>)</a:t>
            </a:r>
            <a:r>
              <a:rPr lang="el-GR" i="1" dirty="0" smtClean="0"/>
              <a:t>Μοντέλα</a:t>
            </a:r>
            <a:r>
              <a:rPr lang="el-GR" dirty="0" smtClean="0"/>
              <a:t> </a:t>
            </a:r>
            <a:r>
              <a:rPr lang="el-GR" i="1" dirty="0"/>
              <a:t>βελτιστοποίησης</a:t>
            </a:r>
            <a:r>
              <a:rPr lang="el-GR" dirty="0"/>
              <a:t> – υποθέτουν μιά παραγωγική διαδικασία και την ελαχιστο­ποί­η­ση του κόστους ή μεγιστοποίηση του κέρδους. Η πλέον συνηθισμένη οικονομετρική συνάρτηση βασίζεται στην συνάρτηση παραγωγής </a:t>
            </a:r>
            <a:r>
              <a:rPr lang="en-US" dirty="0"/>
              <a:t>Cobb</a:t>
            </a:r>
            <a:r>
              <a:rPr lang="el-GR" dirty="0"/>
              <a:t>-</a:t>
            </a:r>
            <a:r>
              <a:rPr lang="en-US" dirty="0"/>
              <a:t>Douglas</a:t>
            </a:r>
            <a:r>
              <a:rPr lang="el-GR" dirty="0"/>
              <a:t> :</a:t>
            </a:r>
            <a:endParaRPr lang="en-GB" dirty="0"/>
          </a:p>
          <a:p>
            <a:r>
              <a:rPr lang="el-GR" sz="3000" dirty="0">
                <a:solidFill>
                  <a:srgbClr val="C00000"/>
                </a:solidFill>
              </a:rPr>
              <a:t>Ε  =  α Υ</a:t>
            </a:r>
            <a:r>
              <a:rPr lang="el-GR" sz="3000" baseline="30000" dirty="0">
                <a:solidFill>
                  <a:srgbClr val="C00000"/>
                </a:solidFill>
              </a:rPr>
              <a:t>a</a:t>
            </a:r>
            <a:r>
              <a:rPr lang="el-GR" sz="3000" dirty="0">
                <a:solidFill>
                  <a:srgbClr val="C00000"/>
                </a:solidFill>
              </a:rPr>
              <a:t> </a:t>
            </a:r>
            <a:r>
              <a:rPr lang="en-US" sz="3000" dirty="0">
                <a:solidFill>
                  <a:srgbClr val="C00000"/>
                </a:solidFill>
              </a:rPr>
              <a:t>P</a:t>
            </a:r>
            <a:r>
              <a:rPr lang="el-GR" sz="3000" baseline="30000" dirty="0">
                <a:solidFill>
                  <a:srgbClr val="C00000"/>
                </a:solidFill>
              </a:rPr>
              <a:t>-b</a:t>
            </a:r>
            <a:endParaRPr lang="en-GB" sz="3000" dirty="0">
              <a:solidFill>
                <a:srgbClr val="C00000"/>
              </a:solidFill>
            </a:endParaRPr>
          </a:p>
          <a:p>
            <a:r>
              <a:rPr lang="el-GR" dirty="0"/>
              <a:t>Ε : ενεργειακή ζήτηση</a:t>
            </a:r>
            <a:endParaRPr lang="en-GB" dirty="0"/>
          </a:p>
          <a:p>
            <a:r>
              <a:rPr lang="el-GR" dirty="0"/>
              <a:t>Υ : εισόδημα</a:t>
            </a:r>
            <a:endParaRPr lang="en-GB" dirty="0"/>
          </a:p>
          <a:p>
            <a:r>
              <a:rPr lang="en-US" dirty="0"/>
              <a:t>P</a:t>
            </a:r>
            <a:r>
              <a:rPr lang="el-GR" dirty="0"/>
              <a:t> : τιμή της ενέργειας</a:t>
            </a:r>
            <a:endParaRPr lang="en-GB" dirty="0"/>
          </a:p>
          <a:p>
            <a:r>
              <a:rPr lang="el-GR" dirty="0"/>
              <a:t>α : συντελεστής</a:t>
            </a:r>
            <a:endParaRPr lang="en-GB" dirty="0"/>
          </a:p>
          <a:p>
            <a:r>
              <a:rPr lang="en-US" dirty="0"/>
              <a:t>a</a:t>
            </a:r>
            <a:r>
              <a:rPr lang="el-GR" dirty="0"/>
              <a:t> : ελαστικότητα του εισοδήματος</a:t>
            </a:r>
            <a:endParaRPr lang="en-GB" dirty="0"/>
          </a:p>
          <a:p>
            <a:r>
              <a:rPr lang="en-US" dirty="0"/>
              <a:t>b</a:t>
            </a:r>
            <a:r>
              <a:rPr lang="el-GR" dirty="0"/>
              <a:t> : ελαστικότητα της τιμής.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4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b. </a:t>
            </a:r>
            <a:r>
              <a:rPr lang="el-GR" dirty="0" smtClean="0"/>
              <a:t>ΜΟΝΤΕΛΑ ΤΕΛΙΚΗΣ ΧΡΗΣΗΣ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</a:t>
            </a:r>
            <a:r>
              <a:rPr lang="el-GR" dirty="0"/>
              <a:t>πιό λεπτομερειακά από τα </a:t>
            </a:r>
            <a:r>
              <a:rPr lang="el-GR" dirty="0" smtClean="0"/>
              <a:t>οικονομετρικά μοντέλα </a:t>
            </a:r>
            <a:r>
              <a:rPr lang="el-GR" dirty="0"/>
              <a:t>παρά το γεγονός ότι η αναλυτική μορφή τους είναι απλούστερη.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από τα </a:t>
            </a:r>
            <a:r>
              <a:rPr lang="el-GR" b="1" dirty="0">
                <a:solidFill>
                  <a:srgbClr val="C00000"/>
                </a:solidFill>
              </a:rPr>
              <a:t>κάτω-προς-τα-πάνω</a:t>
            </a:r>
            <a:r>
              <a:rPr lang="el-GR" dirty="0"/>
              <a:t> προσέγγιση τους επι­τρέ­πει την ενσωμάτωση σημαντικής πληροφορίας σε τεχνολογικό επίπεδο, και υπονοεί μιά μεγαλύτερου βαθμού ανάλυση ώστε να ληφθούν υπόψη οι βασικές ανάγκες που ικανοποιεί η ενέργεια και η αντίστοιχη οικονομική υποδομή. Στηρίζονται στην ανά­λυση ότι :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01" y="5373216"/>
            <a:ext cx="4148853" cy="9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b. </a:t>
            </a:r>
            <a:r>
              <a:rPr lang="el-GR" dirty="0"/>
              <a:t>ΜΟΝΤΕΛΑ ΤΕΛΙΚΗΣ ΧΡΗΣΗΣ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Στηρίζονται </a:t>
            </a:r>
            <a:r>
              <a:rPr lang="el-GR" dirty="0"/>
              <a:t>στην ανά­λυση ότι 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n-US" dirty="0"/>
              <a:t>Q</a:t>
            </a:r>
            <a:r>
              <a:rPr lang="en-US" baseline="-25000" dirty="0"/>
              <a:t>i</a:t>
            </a:r>
            <a:r>
              <a:rPr lang="el-GR" dirty="0"/>
              <a:t> 	:	ποσότητα ενεργειακής χρήσης  </a:t>
            </a:r>
            <a:r>
              <a:rPr lang="en-US" dirty="0" err="1"/>
              <a:t>i</a:t>
            </a:r>
            <a:r>
              <a:rPr lang="el-GR" dirty="0"/>
              <a:t>.</a:t>
            </a:r>
            <a:endParaRPr lang="en-GB" dirty="0"/>
          </a:p>
          <a:p>
            <a:r>
              <a:rPr lang="en-US" dirty="0"/>
              <a:t>I</a:t>
            </a:r>
            <a:r>
              <a:rPr lang="en-US" baseline="-25000" dirty="0"/>
              <a:t>i </a:t>
            </a:r>
            <a:r>
              <a:rPr lang="el-GR" dirty="0"/>
              <a:t> 	:	ένταση ενεργειακής χρήσης για την υπηρεσία  </a:t>
            </a:r>
            <a:r>
              <a:rPr lang="en-US" dirty="0" err="1"/>
              <a:t>i</a:t>
            </a:r>
            <a:r>
              <a:rPr lang="el-GR" dirty="0"/>
              <a:t>.</a:t>
            </a:r>
            <a:r>
              <a:rPr lang="el-GR" baseline="30000" dirty="0">
                <a:hlinkClick r:id="rId2"/>
              </a:rPr>
              <a:t>*</a:t>
            </a:r>
            <a:endParaRPr lang="en-GB" dirty="0"/>
          </a:p>
          <a:p>
            <a:r>
              <a:rPr lang="el-GR" dirty="0"/>
              <a:t> </a:t>
            </a:r>
            <a:endParaRPr lang="en-GB" dirty="0"/>
          </a:p>
          <a:p>
            <a:r>
              <a:rPr lang="el-GR" dirty="0"/>
              <a:t>Ισχύει :</a:t>
            </a:r>
            <a:endParaRPr lang="en-GB" dirty="0"/>
          </a:p>
          <a:p>
            <a:r>
              <a:rPr lang="el-GR" dirty="0"/>
              <a:t> </a:t>
            </a:r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r>
              <a:rPr lang="el-GR" baseline="-25000" dirty="0" smtClean="0"/>
              <a:t>      </a:t>
            </a:r>
            <a:r>
              <a:rPr lang="el-GR" dirty="0"/>
              <a:t>=   </a:t>
            </a:r>
            <a:r>
              <a:rPr lang="en-US" dirty="0"/>
              <a:t>N</a:t>
            </a:r>
            <a:r>
              <a:rPr lang="en-US" baseline="-25000" dirty="0"/>
              <a:t>i</a:t>
            </a:r>
            <a:r>
              <a:rPr lang="el-GR" dirty="0"/>
              <a:t>  . </a:t>
            </a: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l-GR" dirty="0"/>
              <a:t>  .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endParaRPr lang="el-GR" baseline="-25000" dirty="0" smtClean="0"/>
          </a:p>
          <a:p>
            <a:pPr>
              <a:tabLst>
                <a:tab pos="900113" algn="l"/>
                <a:tab pos="1255713" algn="l"/>
              </a:tabLst>
            </a:pPr>
            <a:r>
              <a:rPr lang="el-GR" dirty="0"/>
              <a:t>P</a:t>
            </a:r>
            <a:r>
              <a:rPr lang="el-GR" baseline="-25000" dirty="0"/>
              <a:t>i</a:t>
            </a:r>
            <a:r>
              <a:rPr lang="el-GR" dirty="0"/>
              <a:t>    	:	βαθμός διείσδυσης (π.χ. πόσα σπίτια έχουν συσκευή </a:t>
            </a:r>
            <a:r>
              <a:rPr lang="el-GR" dirty="0" smtClean="0"/>
              <a:t>			τηλεόρασης</a:t>
            </a:r>
            <a:r>
              <a:rPr lang="el-GR" dirty="0"/>
              <a:t>)</a:t>
            </a:r>
            <a:endParaRPr lang="en-GB" dirty="0"/>
          </a:p>
          <a:p>
            <a:pPr>
              <a:tabLst>
                <a:tab pos="900113" algn="l"/>
                <a:tab pos="1255713" algn="l"/>
              </a:tabLst>
            </a:pPr>
            <a:r>
              <a:rPr lang="el-GR" dirty="0"/>
              <a:t>M</a:t>
            </a:r>
            <a:r>
              <a:rPr lang="el-GR" baseline="-25000" dirty="0"/>
              <a:t>i</a:t>
            </a:r>
            <a:r>
              <a:rPr lang="el-GR" dirty="0"/>
              <a:t> 	:	μέγεθος ή έκταση χρήσης (π.χ. τόννοι παραγωγής, </a:t>
            </a:r>
            <a:r>
              <a:rPr lang="en-US" dirty="0"/>
              <a:t>lumen</a:t>
            </a:r>
            <a:r>
              <a:rPr lang="el-GR" dirty="0"/>
              <a:t> </a:t>
            </a:r>
            <a:r>
              <a:rPr lang="el-GR" dirty="0" smtClean="0"/>
              <a:t>		φωτισμού</a:t>
            </a:r>
            <a:r>
              <a:rPr lang="el-GR" dirty="0"/>
              <a:t>, κιλά ρούχων, πλήθος πλυσιμάτων κλπ.)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 </a:t>
            </a:r>
            <a:endParaRPr lang="el-GR" dirty="0" smtClean="0"/>
          </a:p>
          <a:p>
            <a:endParaRPr lang="en-GB" dirty="0"/>
          </a:p>
          <a:p>
            <a:endParaRPr lang="en-GB" dirty="0"/>
          </a:p>
          <a:p>
            <a:r>
              <a:rPr lang="el-GR" baseline="30000" dirty="0">
                <a:hlinkClick r:id="rId3"/>
              </a:rPr>
              <a:t>*</a:t>
            </a:r>
            <a:r>
              <a:rPr lang="el-GR" dirty="0"/>
              <a:t> Γιά να μειωθεί η ένταση απαιτείται αλλαγή τεχνολογίας.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28" y="1196752"/>
            <a:ext cx="4148853" cy="9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ΠΑΡΑΔΕΙΓΜΑ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31828"/>
          </a:xfrm>
        </p:spPr>
        <p:txBody>
          <a:bodyPr/>
          <a:lstStyle/>
          <a:p>
            <a:r>
              <a:rPr lang="el-GR" dirty="0" smtClean="0"/>
              <a:t>ΚΑΤΑΣΤΗΜΑ με εμβαδόν 1000 </a:t>
            </a:r>
            <a:r>
              <a:rPr lang="en-GB" dirty="0" smtClean="0"/>
              <a:t>m2</a:t>
            </a:r>
            <a:r>
              <a:rPr lang="el-GR" dirty="0" smtClean="0"/>
              <a:t> φωτίζεται με λάμπες φθορισμού στο 90% του δαπέδου.</a:t>
            </a:r>
          </a:p>
          <a:p>
            <a:r>
              <a:rPr lang="el-GR" dirty="0" smtClean="0"/>
              <a:t>Κάθε 15 </a:t>
            </a:r>
            <a:r>
              <a:rPr lang="en-GB" dirty="0" smtClean="0"/>
              <a:t>m2 </a:t>
            </a:r>
            <a:r>
              <a:rPr lang="el-GR" dirty="0" smtClean="0"/>
              <a:t>απαιτούν 4 λάμπες των 40</a:t>
            </a:r>
            <a:r>
              <a:rPr lang="en-GB" dirty="0" smtClean="0"/>
              <a:t>W</a:t>
            </a:r>
            <a:r>
              <a:rPr lang="el-GR" dirty="0" smtClean="0"/>
              <a:t>, με απόδοση 67 </a:t>
            </a:r>
            <a:r>
              <a:rPr lang="en-GB" dirty="0" smtClean="0"/>
              <a:t>lumen/W.</a:t>
            </a:r>
            <a:endParaRPr lang="el-GR" dirty="0" smtClean="0"/>
          </a:p>
          <a:p>
            <a:r>
              <a:rPr lang="el-GR" dirty="0" smtClean="0"/>
              <a:t>Ο φωτισμός λειτουργεί 8 </a:t>
            </a:r>
            <a:r>
              <a:rPr lang="en-GB" dirty="0" smtClean="0"/>
              <a:t>hrs </a:t>
            </a:r>
            <a:r>
              <a:rPr lang="el-GR" dirty="0" smtClean="0"/>
              <a:t>την ημέρα.</a:t>
            </a:r>
          </a:p>
          <a:p>
            <a:endParaRPr lang="el-GR" dirty="0"/>
          </a:p>
          <a:p>
            <a:r>
              <a:rPr lang="el-GR" dirty="0" smtClean="0"/>
              <a:t>Πόσες </a:t>
            </a:r>
            <a:r>
              <a:rPr lang="en-GB" dirty="0" smtClean="0"/>
              <a:t>kWh </a:t>
            </a:r>
            <a:r>
              <a:rPr lang="el-GR" dirty="0" smtClean="0"/>
              <a:t>απαιτούνται για τον φωτισμό στην διάρκεια ενός έτους ?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9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Παράδειγμα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 </a:t>
            </a:r>
            <a:r>
              <a:rPr lang="el-GR" sz="2400" b="1" dirty="0" smtClean="0">
                <a:solidFill>
                  <a:srgbClr val="C00000"/>
                </a:solidFill>
              </a:rPr>
              <a:t>Σε </a:t>
            </a:r>
            <a:r>
              <a:rPr lang="el-GR" sz="2400" b="1" dirty="0">
                <a:solidFill>
                  <a:srgbClr val="C00000"/>
                </a:solidFill>
              </a:rPr>
              <a:t>ετήσια βάση </a:t>
            </a:r>
            <a:r>
              <a:rPr lang="el-GR" sz="2400" b="1" dirty="0"/>
              <a:t>:  </a:t>
            </a:r>
            <a:endParaRPr lang="en-GB" sz="2400" b="1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el-GR" sz="2400" dirty="0"/>
              <a:t>Μ</a:t>
            </a:r>
            <a:r>
              <a:rPr lang="en-US" sz="2400" baseline="-25000" dirty="0" err="1"/>
              <a:t>i</a:t>
            </a:r>
            <a:r>
              <a:rPr lang="el-GR" sz="2400" dirty="0"/>
              <a:t> </a:t>
            </a:r>
            <a:r>
              <a:rPr lang="el-GR" sz="2400" dirty="0" smtClean="0"/>
              <a:t>= 67 </a:t>
            </a:r>
            <a:r>
              <a:rPr lang="en-US" sz="2400" dirty="0"/>
              <a:t>lumens</a:t>
            </a:r>
            <a:r>
              <a:rPr lang="el-GR" sz="2400" dirty="0"/>
              <a:t>/</a:t>
            </a:r>
            <a:r>
              <a:rPr lang="en-US" sz="2400" dirty="0"/>
              <a:t>W</a:t>
            </a:r>
            <a:r>
              <a:rPr lang="el-GR" sz="2400" dirty="0"/>
              <a:t> </a:t>
            </a:r>
            <a:r>
              <a:rPr lang="el-GR" sz="2400" dirty="0" smtClean="0"/>
              <a:t>* 40 </a:t>
            </a:r>
            <a:r>
              <a:rPr lang="en-US" sz="2400" dirty="0" smtClean="0"/>
              <a:t>W</a:t>
            </a:r>
            <a:r>
              <a:rPr lang="el-GR" sz="2400" dirty="0" smtClean="0"/>
              <a:t>/λάμπα * </a:t>
            </a:r>
            <a:r>
              <a:rPr lang="el-GR" sz="2400" dirty="0"/>
              <a:t>4 λάμπες/</a:t>
            </a:r>
            <a:r>
              <a:rPr lang="en-US" sz="2400" dirty="0"/>
              <a:t>m</a:t>
            </a:r>
            <a:r>
              <a:rPr lang="el-GR" sz="2400" baseline="30000" dirty="0"/>
              <a:t>2</a:t>
            </a:r>
            <a:r>
              <a:rPr lang="el-GR" sz="2400" dirty="0"/>
              <a:t> </a:t>
            </a:r>
            <a:r>
              <a:rPr lang="el-GR" sz="2400" dirty="0" smtClean="0"/>
              <a:t>* </a:t>
            </a:r>
            <a:r>
              <a:rPr lang="el-GR" sz="2400" dirty="0"/>
              <a:t>8 </a:t>
            </a:r>
            <a:r>
              <a:rPr lang="en-US" sz="2400" dirty="0" err="1"/>
              <a:t>hr</a:t>
            </a:r>
            <a:r>
              <a:rPr lang="el-GR" sz="2400" dirty="0"/>
              <a:t>/</a:t>
            </a:r>
            <a:r>
              <a:rPr lang="en-US" sz="2400" dirty="0"/>
              <a:t>day</a:t>
            </a:r>
            <a:r>
              <a:rPr lang="el-GR" sz="2400" dirty="0"/>
              <a:t>   </a:t>
            </a:r>
            <a:r>
              <a:rPr lang="el-GR" sz="2400" dirty="0" smtClean="0"/>
              <a:t>	*  </a:t>
            </a:r>
            <a:r>
              <a:rPr lang="el-GR" sz="2400" dirty="0"/>
              <a:t>365 </a:t>
            </a:r>
            <a:r>
              <a:rPr lang="en-US" sz="2400" dirty="0" smtClean="0"/>
              <a:t>days</a:t>
            </a:r>
            <a:r>
              <a:rPr lang="el-GR" sz="2400" dirty="0"/>
              <a:t>/</a:t>
            </a:r>
            <a:r>
              <a:rPr lang="en-US" sz="2400" dirty="0" err="1"/>
              <a:t>yr</a:t>
            </a:r>
            <a:endParaRPr lang="en-GB" sz="2400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el-GR" sz="2400" dirty="0"/>
              <a:t>	</a:t>
            </a:r>
            <a:r>
              <a:rPr lang="de-DE" sz="2400" dirty="0"/>
              <a:t>=	2,086,827 (lumen–hr/ (m</a:t>
            </a:r>
            <a:r>
              <a:rPr lang="de-DE" sz="2400" baseline="30000" dirty="0"/>
              <a:t>2</a:t>
            </a:r>
            <a:r>
              <a:rPr lang="de-DE" sz="2400" dirty="0"/>
              <a:t>–yr).</a:t>
            </a:r>
            <a:endParaRPr lang="en-GB" sz="2400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 </a:t>
            </a:r>
            <a:endParaRPr lang="el-GR" sz="2400" dirty="0" smtClean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b="1" dirty="0" smtClean="0">
                <a:solidFill>
                  <a:srgbClr val="C00000"/>
                </a:solidFill>
              </a:rPr>
              <a:t>Q</a:t>
            </a:r>
            <a:r>
              <a:rPr lang="de-DE" b="1" baseline="-25000" dirty="0" smtClean="0">
                <a:solidFill>
                  <a:srgbClr val="C00000"/>
                </a:solidFill>
              </a:rPr>
              <a:t>i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>
                <a:solidFill>
                  <a:srgbClr val="C00000"/>
                </a:solidFill>
              </a:rPr>
              <a:t>	= 	N</a:t>
            </a:r>
            <a:r>
              <a:rPr lang="de-DE" b="1" baseline="-25000" dirty="0">
                <a:solidFill>
                  <a:srgbClr val="C00000"/>
                </a:solidFill>
              </a:rPr>
              <a:t>i</a:t>
            </a:r>
            <a:r>
              <a:rPr lang="de-DE" b="1" dirty="0">
                <a:solidFill>
                  <a:srgbClr val="C00000"/>
                </a:solidFill>
              </a:rPr>
              <a:t> * P</a:t>
            </a:r>
            <a:r>
              <a:rPr lang="de-DE" b="1" baseline="-25000" dirty="0">
                <a:solidFill>
                  <a:srgbClr val="C00000"/>
                </a:solidFill>
              </a:rPr>
              <a:t>i</a:t>
            </a:r>
            <a:r>
              <a:rPr lang="de-DE" b="1" dirty="0">
                <a:solidFill>
                  <a:srgbClr val="C00000"/>
                </a:solidFill>
              </a:rPr>
              <a:t> * M</a:t>
            </a:r>
            <a:r>
              <a:rPr lang="de-DE" b="1" baseline="-25000" dirty="0">
                <a:solidFill>
                  <a:srgbClr val="C00000"/>
                </a:solidFill>
              </a:rPr>
              <a:t>i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	= 	1000m</a:t>
            </a:r>
            <a:r>
              <a:rPr lang="de-DE" sz="2400" baseline="30000" dirty="0"/>
              <a:t>2</a:t>
            </a:r>
            <a:r>
              <a:rPr lang="de-DE" sz="2400" dirty="0"/>
              <a:t> * 0.90 * 2,086,827 (lumen–hr/ (m</a:t>
            </a:r>
            <a:r>
              <a:rPr lang="de-DE" sz="2400" baseline="30000" dirty="0"/>
              <a:t>2</a:t>
            </a:r>
            <a:r>
              <a:rPr lang="de-DE" sz="2400" dirty="0"/>
              <a:t>–yr)</a:t>
            </a:r>
            <a:endParaRPr lang="en-GB" sz="2400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	= 	1.878 lumen hr/yr.</a:t>
            </a:r>
            <a:endParaRPr lang="en-GB" sz="2400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 </a:t>
            </a:r>
            <a:r>
              <a:rPr lang="de-DE" b="1" dirty="0" smtClean="0">
                <a:solidFill>
                  <a:srgbClr val="C00000"/>
                </a:solidFill>
              </a:rPr>
              <a:t>I</a:t>
            </a:r>
            <a:r>
              <a:rPr lang="de-DE" b="1" baseline="-25000" dirty="0" smtClean="0">
                <a:solidFill>
                  <a:srgbClr val="C00000"/>
                </a:solidFill>
              </a:rPr>
              <a:t>i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>
                <a:solidFill>
                  <a:srgbClr val="C00000"/>
                </a:solidFill>
              </a:rPr>
              <a:t>= 1/67 (W/lumen) = 0.0149 W/lumen</a:t>
            </a:r>
            <a:r>
              <a:rPr lang="de-DE" b="1" dirty="0"/>
              <a:t>.</a:t>
            </a:r>
            <a:endParaRPr lang="en-GB" b="1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 </a:t>
            </a:r>
            <a:endParaRPr lang="el-GR" sz="2400" dirty="0" smtClean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E</a:t>
            </a:r>
            <a:r>
              <a:rPr lang="el-GR" sz="2400" b="1" dirty="0">
                <a:solidFill>
                  <a:srgbClr val="C00000"/>
                </a:solidFill>
              </a:rPr>
              <a:t>νέργεια Φωτισμού</a:t>
            </a:r>
            <a:r>
              <a:rPr lang="de-DE" sz="2400" b="1" dirty="0">
                <a:solidFill>
                  <a:srgbClr val="C00000"/>
                </a:solidFill>
              </a:rPr>
              <a:t>	=	Q</a:t>
            </a:r>
            <a:r>
              <a:rPr lang="de-DE" sz="2400" b="1" baseline="-25000" dirty="0">
                <a:solidFill>
                  <a:srgbClr val="C00000"/>
                </a:solidFill>
              </a:rPr>
              <a:t>i</a:t>
            </a:r>
            <a:r>
              <a:rPr lang="de-DE" sz="2400" b="1" dirty="0">
                <a:solidFill>
                  <a:srgbClr val="C00000"/>
                </a:solidFill>
              </a:rPr>
              <a:t> * I</a:t>
            </a:r>
            <a:r>
              <a:rPr lang="de-DE" sz="2400" b="1" baseline="-25000" dirty="0">
                <a:solidFill>
                  <a:srgbClr val="C00000"/>
                </a:solidFill>
              </a:rPr>
              <a:t>i</a:t>
            </a:r>
            <a:r>
              <a:rPr lang="de-DE" sz="2400" b="1" dirty="0">
                <a:solidFill>
                  <a:srgbClr val="C00000"/>
                </a:solidFill>
              </a:rPr>
              <a:t> 	</a:t>
            </a:r>
            <a:endParaRPr lang="en-GB" sz="2400" b="1" dirty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	=	1.878 * 10</a:t>
            </a:r>
            <a:r>
              <a:rPr lang="de-DE" sz="2400" baseline="30000" dirty="0"/>
              <a:t>9   </a:t>
            </a:r>
            <a:r>
              <a:rPr lang="de-DE" sz="2400" dirty="0"/>
              <a:t>lumen-hr/yr * 0.0149 W/lumen </a:t>
            </a:r>
            <a:endParaRPr lang="en-GB" sz="2400" dirty="0"/>
          </a:p>
          <a:p>
            <a:pPr marL="0" indent="0">
              <a:buNone/>
              <a:tabLst>
                <a:tab pos="723900" algn="l"/>
                <a:tab pos="1077913" algn="l"/>
              </a:tabLst>
            </a:pPr>
            <a:r>
              <a:rPr lang="de-DE" sz="2400" dirty="0"/>
              <a:t>	</a:t>
            </a:r>
            <a:r>
              <a:rPr lang="el-GR" sz="2400" dirty="0"/>
              <a:t>= 	28000          </a:t>
            </a:r>
            <a:r>
              <a:rPr lang="en-US" sz="2400" dirty="0"/>
              <a:t>kWh</a:t>
            </a:r>
            <a:r>
              <a:rPr lang="el-GR" sz="2400" dirty="0"/>
              <a:t>/</a:t>
            </a:r>
            <a:r>
              <a:rPr lang="en-US" sz="2400" dirty="0" err="1"/>
              <a:t>yr</a:t>
            </a:r>
            <a:r>
              <a:rPr lang="el-GR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69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γ).</a:t>
            </a:r>
            <a:r>
              <a:rPr lang="el-GR" b="1" dirty="0" smtClean="0"/>
              <a:t> </a:t>
            </a:r>
            <a:r>
              <a:rPr lang="el-GR" dirty="0" smtClean="0"/>
              <a:t>ΥΒΡΙΔΙΚΑ ΜΟΝΤΕΛΑ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77800" indent="-177800"/>
            <a:r>
              <a:rPr lang="el-GR" sz="3200" dirty="0" smtClean="0"/>
              <a:t>Αποτελούν </a:t>
            </a:r>
            <a:r>
              <a:rPr lang="el-GR" sz="3200" dirty="0"/>
              <a:t>συνδυασμό των οικονομετρικών μοντέλων και των μοντέ­λων τελικής χρήσης. </a:t>
            </a:r>
            <a:endParaRPr lang="el-GR" sz="3200" dirty="0" smtClean="0"/>
          </a:p>
          <a:p>
            <a:pPr marL="177800" indent="-177800"/>
            <a:r>
              <a:rPr lang="el-GR" sz="3200" dirty="0" smtClean="0"/>
              <a:t>Τα </a:t>
            </a:r>
            <a:r>
              <a:rPr lang="el-GR" sz="3200" dirty="0"/>
              <a:t>οικονομικά/τεχνολογικά μοντέλα περιλαμβάνουν την </a:t>
            </a:r>
            <a:r>
              <a:rPr lang="el-GR" sz="3200" i="1" dirty="0"/>
              <a:t>οικονομετρική σχέ­ση </a:t>
            </a:r>
            <a:r>
              <a:rPr lang="el-GR" sz="3200" dirty="0"/>
              <a:t>του επιπέδου της ειδικής δραστηριότητας του συγκεκριμένου τομέα με το υπόλοιπο της οικο­­νομίας και ταυτόχρονα επιτρέπουν την διερεύνηση τεχνολογικών βελτιώσεων για κάθε τε­λι­­κή χρήση ενέργειας σε αυτόν τον τομέα. </a:t>
            </a:r>
            <a:endParaRPr lang="el-GR" sz="3200" dirty="0" smtClean="0"/>
          </a:p>
          <a:p>
            <a:pPr marL="177800" indent="-177800"/>
            <a:r>
              <a:rPr lang="el-GR" sz="3200" dirty="0" smtClean="0"/>
              <a:t>Μιά </a:t>
            </a:r>
            <a:r>
              <a:rPr lang="el-GR" sz="3200" dirty="0"/>
              <a:t>πιθανή προσέγγιση είναι να χρη­σι­μο­ποιη­θούν αυστηρά οικονομικές μεταβλητές για τις κοντο- και μέσο- πρόθεσμες μελέτες, ενώ οι δο­μικές και οι τεχνολογικές μεταβλητές θα πρέπει να λαμβάνουν υπόψη τις μακρο-πρόθεσμες συν­θήκες.</a:t>
            </a:r>
            <a:endParaRPr lang="en-GB" sz="3200" dirty="0"/>
          </a:p>
          <a:p>
            <a:pPr marL="177800" indent="-177800"/>
            <a:endParaRPr lang="el-GR" dirty="0" smtClean="0"/>
          </a:p>
          <a:p>
            <a:pPr marL="177800" indent="-177800"/>
            <a:r>
              <a:rPr lang="el-GR" dirty="0" smtClean="0"/>
              <a:t>Στο </a:t>
            </a:r>
            <a:r>
              <a:rPr lang="el-GR" dirty="0"/>
              <a:t>προηγούμενο παράδειγμα του φωτισμού καταστήματος, η πρόβλεψη της επιφάνειας του κα­τα­­στήματος μπορεί να συνδεθεί με κάποια οικονομετρική σχέση με την μελλοντική αύ­ξη­ση του ακαθάριστου εισοδήματος του εμπορικού τομέα. </a:t>
            </a:r>
            <a:endParaRPr lang="en-GB" dirty="0"/>
          </a:p>
          <a:p>
            <a:pPr marL="177800" indent="-177800"/>
            <a:r>
              <a:rPr lang="el-GR" dirty="0"/>
              <a:t>Τότε η πρόβλεψη γίνεται σε δύο στά­δια : </a:t>
            </a:r>
            <a:endParaRPr lang="en-GB" dirty="0"/>
          </a:p>
          <a:p>
            <a:pPr marL="177800" indent="-177800"/>
            <a:r>
              <a:rPr lang="el-GR" dirty="0"/>
              <a:t>(α) οικονομετρική πρόβλεψη της επιφάνειας , Επιφάνεια  =  α(ΑΕΠ)</a:t>
            </a:r>
            <a:r>
              <a:rPr lang="el-GR" baseline="30000" dirty="0"/>
              <a:t>γ</a:t>
            </a:r>
            <a:r>
              <a:rPr lang="el-GR" dirty="0"/>
              <a:t>, και </a:t>
            </a:r>
            <a:endParaRPr lang="en-GB" dirty="0"/>
          </a:p>
          <a:p>
            <a:pPr marL="177800" indent="-177800"/>
            <a:r>
              <a:rPr lang="el-GR" dirty="0"/>
              <a:t>(β) πρό­βλε­ψη της τελικής χρήσης ενέργειας για την επιφάνεια που προέκυψε.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2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ΕΝΕΡΓΕΙΑΚΗ ΔΙΑΧΕΙΡΙΣΗ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ΕΙΝΑΙ Η ΔΙΑΔΙΚΑΣΙΑ ΔΙΑΧΕΙΡΙΣΗΣ ΤΗΣ ΠΑΡΑΓΩΓΗΣ ΚΑΙ ΚΑΤΑΝΑΛΩΣΗΣ ΕΝΕΡΓΕΙΑΣ, ΩΣΤΕ:</a:t>
            </a:r>
          </a:p>
          <a:p>
            <a:pPr lvl="1"/>
            <a:r>
              <a:rPr lang="el-GR" dirty="0" smtClean="0"/>
              <a:t>ΝΑ ΜΕΙΩΘΕΙ Η ΖΗΤΗΣΗ</a:t>
            </a:r>
          </a:p>
          <a:p>
            <a:pPr lvl="1"/>
            <a:r>
              <a:rPr lang="el-GR" dirty="0" smtClean="0"/>
              <a:t>ΝΑ ΜΕΙΩΘΟΥΝ ΤΑ ΚΟΣΤΗ</a:t>
            </a:r>
          </a:p>
          <a:p>
            <a:pPr lvl="1"/>
            <a:r>
              <a:rPr lang="el-GR" dirty="0" smtClean="0"/>
              <a:t>ΝΑ ΜΕΙΩΘΟΥΝ ΟΙ ΡΥΠΟΙ</a:t>
            </a:r>
          </a:p>
          <a:p>
            <a:pPr lvl="1"/>
            <a:r>
              <a:rPr lang="el-GR" dirty="0" smtClean="0"/>
              <a:t>ΝΑ ΜΕΙΩΘΟΥΝ ΤΑ ΑΕΡΙΑ ΤΟΥ ΦΘ</a:t>
            </a:r>
          </a:p>
          <a:p>
            <a:endParaRPr lang="el-GR" dirty="0"/>
          </a:p>
          <a:p>
            <a:r>
              <a:rPr lang="el-GR" dirty="0" smtClean="0"/>
              <a:t>Η ΑΝΑΛΥΣΗ ΕΝΕΡΓΕΙΑΚΩΝ ΔΕΔΟΜΕΝΩΝ ΕΙΝΑΙ ΑΠΟΛΥΤΑ ΣΥΝΔΕΔΕΜΕΝΗ ΜΕ ΤΗΝ ΕΝΕΡΓΕΙΑΚΗ ΔΙΑΧΕΙΡΙΣΗ (βλ. Επόμενη διαφάνεια)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0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Μοντέλα Παλινδρόμησης μιας Εξίσωσης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Σε </a:t>
            </a:r>
            <a:r>
              <a:rPr lang="el-GR" dirty="0"/>
              <a:t>αυτή την κατηγορία μοντέλων η υπό εξέταση μεταβλητή εξηγείται με μια μοναδική συ­νάρ­­τηση (γραμμική ή μη γραμμική) ορισμένων επεξηγηματικών μεταβλητών.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εξίσωση είναι συνήθως εξαρτώμενη από τον χρόνο ( δηλαδή ο δείκτης του χρόνου εμφανίζεται ευ­κρι­νώς στο μοντέλο), </a:t>
            </a:r>
            <a:endParaRPr lang="el-GR" dirty="0" smtClean="0"/>
          </a:p>
          <a:p>
            <a:r>
              <a:rPr lang="el-GR" dirty="0" smtClean="0"/>
              <a:t>Έτσι είναι </a:t>
            </a:r>
            <a:r>
              <a:rPr lang="el-GR" dirty="0"/>
              <a:t>δυνατή η πρόβλεψη της αντίδρασης της μεταβλητής με τον χρόνο σε μεταβολές σε ένα ή περισσότερες από τις επεξηγηματικές μεταβλητές. </a:t>
            </a:r>
            <a:endParaRPr lang="el-GR" dirty="0" smtClean="0"/>
          </a:p>
          <a:p>
            <a:r>
              <a:rPr lang="el-GR" dirty="0" smtClean="0"/>
              <a:t>Πα­ρά</a:t>
            </a:r>
            <a:r>
              <a:rPr lang="el-GR" dirty="0"/>
              <a:t>­­δειγμα </a:t>
            </a:r>
            <a:r>
              <a:rPr lang="el-GR" dirty="0" smtClean="0"/>
              <a:t>μοντέλου </a:t>
            </a:r>
            <a:r>
              <a:rPr lang="el-GR" dirty="0"/>
              <a:t>παλινδρόμησης μιας εξίσωσης είναι αυτό που συνδέει το </a:t>
            </a:r>
            <a:r>
              <a:rPr lang="el-GR" b="1" dirty="0"/>
              <a:t>επιτόκιο</a:t>
            </a:r>
            <a:r>
              <a:rPr lang="el-GR" dirty="0"/>
              <a:t> με ένα σύνολο μεταβλητών, όπως η </a:t>
            </a:r>
            <a:r>
              <a:rPr lang="el-GR" b="1" dirty="0"/>
              <a:t>προσφορά χρήματος</a:t>
            </a:r>
            <a:r>
              <a:rPr lang="el-GR" dirty="0"/>
              <a:t>, ο </a:t>
            </a:r>
            <a:r>
              <a:rPr lang="el-GR" b="1" dirty="0"/>
              <a:t>πληθωρισμός</a:t>
            </a:r>
            <a:r>
              <a:rPr lang="el-GR" dirty="0"/>
              <a:t>, και η μεταβολή στο ακα­­θάριστο εθνικό προϊόν</a:t>
            </a:r>
            <a:r>
              <a:rPr lang="el-GR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5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Μοντέλα Προσομοίωσης πολλών Εξισώσεων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548680"/>
            <a:ext cx="8363272" cy="6048672"/>
          </a:xfrm>
        </p:spPr>
        <p:txBody>
          <a:bodyPr>
            <a:noAutofit/>
          </a:bodyPr>
          <a:lstStyle/>
          <a:p>
            <a:pPr marL="177800" indent="-177800"/>
            <a:r>
              <a:rPr lang="el-GR" sz="1600" dirty="0" smtClean="0"/>
              <a:t>Η αναλυόμενη μεταβλητή μπορεί </a:t>
            </a:r>
            <a:r>
              <a:rPr lang="el-GR" sz="1600" dirty="0"/>
              <a:t>να είναι μια συνάρτηση αρκετών επε­ξη­γηματικών μεταβλητών, οι οποίες </a:t>
            </a:r>
            <a:r>
              <a:rPr lang="el-GR" sz="1600" dirty="0" smtClean="0"/>
              <a:t>συνδέονται </a:t>
            </a:r>
            <a:r>
              <a:rPr lang="el-GR" sz="1600" dirty="0"/>
              <a:t>μεταξύ τους και με την υπό εξέ­τα­ση μεταβλητή μέσω ενός συνόλου εξι­σώσεων. </a:t>
            </a:r>
            <a:endParaRPr lang="el-GR" sz="1600" dirty="0" smtClean="0"/>
          </a:p>
          <a:p>
            <a:pPr marL="177800" indent="-177800"/>
            <a:r>
              <a:rPr lang="el-GR" sz="1600" dirty="0" smtClean="0"/>
              <a:t>Η </a:t>
            </a:r>
            <a:r>
              <a:rPr lang="el-GR" sz="1600" dirty="0"/>
              <a:t>κατασκευή του μοντέλου προ­σο­μοί­ω­σης ξεκι­­νά με τον προσδιορισμό ενός συνό­λου προσωπικών σχέσεων, κάθε μια των οποίων προ­σαρ­­μό­ζε­ται στα διαθέσιμα δεδο­μένα. </a:t>
            </a:r>
            <a:endParaRPr lang="en-GB" sz="1600" dirty="0"/>
          </a:p>
          <a:p>
            <a:pPr marL="177800" indent="-177800"/>
            <a:r>
              <a:rPr lang="el-GR" sz="1600" dirty="0"/>
              <a:t>Π</a:t>
            </a:r>
            <a:r>
              <a:rPr lang="el-GR" sz="1600" dirty="0" smtClean="0"/>
              <a:t>αράδειγμα : </a:t>
            </a:r>
          </a:p>
          <a:p>
            <a:pPr marL="177800" indent="-177800"/>
            <a:r>
              <a:rPr lang="el-GR" sz="1600" dirty="0" smtClean="0"/>
              <a:t>Ένας τομέας </a:t>
            </a:r>
            <a:r>
              <a:rPr lang="el-GR" sz="1600" dirty="0"/>
              <a:t>της βιομηχανίας </a:t>
            </a:r>
            <a:r>
              <a:rPr lang="el-GR" sz="1600" dirty="0" smtClean="0"/>
              <a:t>(δέρματος), </a:t>
            </a:r>
            <a:r>
              <a:rPr lang="el-GR" sz="1600" dirty="0"/>
              <a:t>που περιέχει εξισώσεις που επεξηγούν μεταβλητές όπως </a:t>
            </a:r>
            <a:r>
              <a:rPr lang="el-GR" sz="1600" dirty="0" smtClean="0"/>
              <a:t>η ζήτηση (δέρματος), η παραγωγή</a:t>
            </a:r>
            <a:r>
              <a:rPr lang="el-GR" sz="1600" dirty="0"/>
              <a:t>, </a:t>
            </a:r>
            <a:r>
              <a:rPr lang="el-GR" sz="1600" dirty="0" smtClean="0"/>
              <a:t>η απασχόληση, οι επενδύ­σεις, οι τιμές</a:t>
            </a:r>
            <a:r>
              <a:rPr lang="el-GR" sz="1600" dirty="0"/>
              <a:t>. </a:t>
            </a:r>
            <a:endParaRPr lang="en-GB" sz="1600" dirty="0"/>
          </a:p>
          <a:p>
            <a:pPr marL="177800" indent="-177800"/>
            <a:r>
              <a:rPr lang="el-GR" sz="1600" dirty="0"/>
              <a:t>Ο</a:t>
            </a:r>
            <a:r>
              <a:rPr lang="el-GR" sz="1600" dirty="0" smtClean="0"/>
              <a:t>ι </a:t>
            </a:r>
            <a:r>
              <a:rPr lang="el-GR" sz="1600" dirty="0"/>
              <a:t>μεταβλητές συνδέονται μεταξύ τους και με άλλες μεταβλητές (όπως συνολικό εθνι­κό εισόδημα, τον δείκτη καταναλωτή, τα επιτόκια, κλπ.) μέσω ενός συνόλου γραμμικών και μη-γραμμικών εξισώσεων. Δεδομένων ορισμένων υποθέ­σεων σχετικά με την μελλοντική συ­μπε­­ριφορά του εθνικού εισοδήματος, των επιτο­κίων κλπ., το μο­ντέλο αυτό </a:t>
            </a:r>
            <a:r>
              <a:rPr lang="el-GR" sz="1600" dirty="0" smtClean="0"/>
              <a:t>μπορεί </a:t>
            </a:r>
            <a:r>
              <a:rPr lang="el-GR" sz="1600" dirty="0"/>
              <a:t>να προσομοιωθεί </a:t>
            </a:r>
            <a:r>
              <a:rPr lang="el-GR" sz="1600" dirty="0" smtClean="0"/>
              <a:t>και </a:t>
            </a:r>
            <a:r>
              <a:rPr lang="el-GR" sz="1600" dirty="0"/>
              <a:t>να προβλέψει την πορεία των </a:t>
            </a:r>
            <a:r>
              <a:rPr lang="el-GR" sz="1600" dirty="0" smtClean="0"/>
              <a:t>μεταβλητών, αναλύοντας τις </a:t>
            </a:r>
            <a:r>
              <a:rPr lang="el-GR" sz="1600" dirty="0"/>
              <a:t>επιπτώσεις στην βιομη­χανία εξωτερικών οικονομικών αλλαγών.</a:t>
            </a:r>
            <a:endParaRPr lang="en-GB" sz="1600" dirty="0"/>
          </a:p>
          <a:p>
            <a:pPr marL="177800" indent="-177800"/>
            <a:r>
              <a:rPr lang="el-GR" sz="1600" dirty="0"/>
              <a:t>Τα μοντέλα προσομοίωσης πολλών μεταβλητών </a:t>
            </a:r>
            <a:r>
              <a:rPr lang="el-GR" sz="1600" dirty="0" smtClean="0"/>
              <a:t>επεξηγούν την </a:t>
            </a:r>
            <a:r>
              <a:rPr lang="el-GR" sz="1600" b="1" dirty="0"/>
              <a:t>δομή της υπό εξέταση μεταβλητής</a:t>
            </a:r>
            <a:r>
              <a:rPr lang="el-GR" sz="1600" dirty="0"/>
              <a:t>. Δεν προσδιορίζονται μόνον ιδιαί­τερες σχέσεις, αλλά το μοντέλο λαμβάνει υπόψη του τις αλληλεπιδράσεις όλων αυτών των σχέσεων. </a:t>
            </a:r>
            <a:endParaRPr lang="el-GR" sz="1600" dirty="0" smtClean="0"/>
          </a:p>
          <a:p>
            <a:pPr marL="177800" indent="-177800"/>
            <a:r>
              <a:rPr lang="el-GR" sz="1600" dirty="0" smtClean="0"/>
              <a:t>Ένα </a:t>
            </a:r>
            <a:r>
              <a:rPr lang="el-GR" sz="1600" dirty="0"/>
              <a:t>μοντέλο </a:t>
            </a:r>
            <a:r>
              <a:rPr lang="el-GR" sz="1600" dirty="0" smtClean="0"/>
              <a:t>5 εξισώσεων π.χ. περιέχει </a:t>
            </a:r>
            <a:r>
              <a:rPr lang="el-GR" sz="1600" dirty="0"/>
              <a:t>περισσότερη πληροφορία από το άθροι­σμα </a:t>
            </a:r>
            <a:r>
              <a:rPr lang="el-GR" sz="1600" dirty="0" smtClean="0"/>
              <a:t>5 ξεχωριστών </a:t>
            </a:r>
            <a:r>
              <a:rPr lang="el-GR" sz="1600" dirty="0"/>
              <a:t>εξισώσεων παλινδρό­μη­σης. Το μοντέλο δεν επεξηγεί μόνο τις σχέσεις των </a:t>
            </a:r>
            <a:r>
              <a:rPr lang="el-GR" sz="1600" dirty="0" smtClean="0"/>
              <a:t>5ιδιαιτέρων </a:t>
            </a:r>
            <a:r>
              <a:rPr lang="el-GR" sz="1600" dirty="0"/>
              <a:t>σχέσεων, αλλά περιγράφει την δυναμική πλοκή που υπονοείται από την ταυ­­τόχρονη εξέλιξη αυτών των σχέσεων.</a:t>
            </a:r>
            <a:endParaRPr lang="en-GB" sz="1600" dirty="0"/>
          </a:p>
          <a:p>
            <a:pPr marL="177800" indent="-177800"/>
            <a:r>
              <a:rPr lang="el-GR" sz="1600" dirty="0"/>
              <a:t> </a:t>
            </a:r>
            <a:r>
              <a:rPr lang="el-GR" sz="1600" dirty="0" smtClean="0"/>
              <a:t>Η </a:t>
            </a:r>
            <a:r>
              <a:rPr lang="el-GR" sz="1600" dirty="0"/>
              <a:t>επιλογή του τύπου του μοντέλου προϋποθέτει ένα συγκερασμό ανάμεσα στον διαθέσιμο χρό­νο, την απαιτούμενη προσπάθεια, το κόστος, και την επιθυμητή ακρί­βεια πρόβλεψης. 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523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pPr lvl="0"/>
            <a:r>
              <a:rPr lang="el-GR" b="1" dirty="0" smtClean="0"/>
              <a:t>ΕΝΕΡΓΕΙΑΚΗ ΖΗΤΗΣΗ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548680"/>
                <a:ext cx="8712968" cy="63093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000" dirty="0" smtClean="0"/>
                  <a:t>Η ενεργειακή ζήτηση εξαρτάται </a:t>
                </a:r>
                <a:r>
                  <a:rPr lang="el-GR" sz="2000" dirty="0"/>
                  <a:t>από το εισόδημα ή την οικονομική δραστηριότητα, και την τιμή του </a:t>
                </a:r>
                <a:r>
                  <a:rPr lang="el-GR" sz="2000" dirty="0" smtClean="0"/>
                  <a:t>καυσίμου. </a:t>
                </a:r>
                <a:r>
                  <a:rPr lang="el-GR" sz="2000" dirty="0"/>
                  <a:t>Μπορεί επίσης να εξαρτάται από άλλους παράγοντες όπως η θερμοκρασία του περιβάλλοντος, οι συσκευές που χρησιμοποιούνται σε συνδυασμό με το καύσιμο και την νομοθεσία σχετικά με την ενεργειακή χρήση. </a:t>
                </a:r>
                <a:endParaRPr lang="en-GB" sz="2000" dirty="0"/>
              </a:p>
              <a:p>
                <a:pPr marL="0" indent="0">
                  <a:buNone/>
                </a:pPr>
                <a:r>
                  <a:rPr lang="el-GR" sz="2000" dirty="0"/>
                  <a:t> </a:t>
                </a:r>
                <a:r>
                  <a:rPr lang="el-GR" sz="2000" dirty="0" smtClean="0"/>
                  <a:t>Εκφράζοντας </a:t>
                </a:r>
                <a:r>
                  <a:rPr lang="el-GR" sz="2000" dirty="0"/>
                  <a:t>αυτή την σχέση με μαθηματικούς όρους, η ενεργειακή ζήτηση (Ε) είναι μια συνάρτηση του εισοδήματος/οικονομική δραστηριότητα (ΑΕΠ) και της πραγματικής τιμής της ενέργειας (ΤΕ), δηλ.</a:t>
                </a:r>
                <a:endParaRPr lang="en-GB" sz="2000" dirty="0"/>
              </a:p>
              <a:p>
                <a:pPr marL="0" indent="0" algn="ctr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Ε =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f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(ΑΕΠ, ΤΕ</a:t>
                </a:r>
                <a:r>
                  <a:rPr lang="el-GR" sz="2000" b="1" dirty="0" smtClean="0">
                    <a:solidFill>
                      <a:srgbClr val="C00000"/>
                    </a:solidFill>
                  </a:rPr>
                  <a:t>)</a:t>
                </a:r>
                <a:endParaRPr lang="en-GB" sz="2000" b="1" dirty="0"/>
              </a:p>
              <a:p>
                <a:pPr marL="0" indent="0">
                  <a:buNone/>
                </a:pPr>
                <a:r>
                  <a:rPr lang="el-GR" sz="2000" dirty="0" smtClean="0"/>
                  <a:t>Η </a:t>
                </a:r>
                <a:r>
                  <a:rPr lang="el-GR" sz="2000" dirty="0"/>
                  <a:t>ελαστικότητα της ζήτησης,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β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ΑΕΠ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, </a:t>
                </a:r>
                <a:r>
                  <a:rPr lang="el-GR" sz="2000" dirty="0"/>
                  <a:t>για την ενέργεια ως προς το εισόδημα ορίζεται ως η ποσοστιαία μεταβολή της ζήτησης ενέργειας για μια ποσοστιαία μεταβολή του ΑΕΠ. </a:t>
                </a:r>
                <a:r>
                  <a:rPr lang="el-GR" sz="2000" dirty="0" smtClean="0"/>
                  <a:t>Υπολογίζεται διαιρώντας </a:t>
                </a:r>
                <a:r>
                  <a:rPr lang="el-GR" sz="2000" dirty="0"/>
                  <a:t>την </a:t>
                </a:r>
                <a:r>
                  <a:rPr lang="el-GR" sz="2000" dirty="0" smtClean="0"/>
                  <a:t>μεταβολή </a:t>
                </a:r>
                <a:r>
                  <a:rPr lang="el-GR" sz="2000" dirty="0"/>
                  <a:t>της ενέργειας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d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E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)/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E </a:t>
                </a:r>
                <a:r>
                  <a:rPr lang="el-GR" sz="2000" dirty="0"/>
                  <a:t>με την </a:t>
                </a:r>
                <a:r>
                  <a:rPr lang="el-GR" sz="2000" dirty="0" smtClean="0"/>
                  <a:t>μεταβολή </a:t>
                </a:r>
                <a:r>
                  <a:rPr lang="el-GR" sz="2000" dirty="0"/>
                  <a:t>στο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ΑΕΠ</a:t>
                </a:r>
                <a:r>
                  <a:rPr lang="el-GR" sz="2000" dirty="0"/>
                  <a:t>, δηλ.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d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(ΑΕΠ)/</a:t>
                </a:r>
                <a:r>
                  <a:rPr lang="el-GR" sz="2000" b="1" dirty="0" smtClean="0">
                    <a:solidFill>
                      <a:srgbClr val="C00000"/>
                    </a:solidFill>
                  </a:rPr>
                  <a:t>ΑΕΠ</a:t>
                </a:r>
                <a:r>
                  <a:rPr lang="el-GR" sz="2000" dirty="0"/>
                  <a:t> </a:t>
                </a:r>
                <a:r>
                  <a:rPr lang="el-GR" sz="2000" dirty="0" smtClean="0"/>
                  <a:t>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𝜜𝜠𝜫</m:t>
                          </m:r>
                        </m:sub>
                      </m:sSub>
                      <m:r>
                        <a:rPr lang="el-GR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𝑬</m:t>
                              </m:r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𝜜𝜠𝜫</m:t>
                              </m:r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𝜜𝜠𝜫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548680"/>
                <a:ext cx="8712968" cy="6309320"/>
              </a:xfrm>
              <a:blipFill rotWithShape="1">
                <a:blip r:embed="rId2"/>
                <a:stretch>
                  <a:fillRect l="-699" t="-483" r="-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ΜΟΝΤΕΛΟ ΠΑΛΙΝΔΡΟΜΗΣΗΣ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3900" b="1" dirty="0">
                <a:solidFill>
                  <a:srgbClr val="C00000"/>
                </a:solidFill>
              </a:rPr>
              <a:t>Ε</a:t>
            </a:r>
            <a:r>
              <a:rPr lang="en-US" sz="3900" b="1" baseline="-25000" dirty="0">
                <a:solidFill>
                  <a:srgbClr val="C00000"/>
                </a:solidFill>
              </a:rPr>
              <a:t>t</a:t>
            </a:r>
            <a:r>
              <a:rPr lang="el-GR" sz="3900" b="1" dirty="0">
                <a:solidFill>
                  <a:srgbClr val="C00000"/>
                </a:solidFill>
              </a:rPr>
              <a:t> = β</a:t>
            </a:r>
            <a:r>
              <a:rPr lang="el-GR" sz="3900" b="1" baseline="-25000" dirty="0">
                <a:solidFill>
                  <a:srgbClr val="C00000"/>
                </a:solidFill>
              </a:rPr>
              <a:t>ο</a:t>
            </a:r>
            <a:r>
              <a:rPr lang="el-GR" sz="3900" b="1" dirty="0">
                <a:solidFill>
                  <a:srgbClr val="C00000"/>
                </a:solidFill>
              </a:rPr>
              <a:t> + β</a:t>
            </a:r>
            <a:r>
              <a:rPr lang="el-GR" sz="3900" b="1" baseline="-25000" dirty="0">
                <a:solidFill>
                  <a:srgbClr val="C00000"/>
                </a:solidFill>
              </a:rPr>
              <a:t>ΑΕΠ</a:t>
            </a:r>
            <a:r>
              <a:rPr lang="el-GR" sz="3900" b="1" dirty="0">
                <a:solidFill>
                  <a:srgbClr val="C00000"/>
                </a:solidFill>
              </a:rPr>
              <a:t> * (ΑΕΠ)</a:t>
            </a:r>
            <a:r>
              <a:rPr lang="en-US" sz="3900" b="1" baseline="-25000" dirty="0">
                <a:solidFill>
                  <a:srgbClr val="C00000"/>
                </a:solidFill>
              </a:rPr>
              <a:t>t</a:t>
            </a:r>
            <a:r>
              <a:rPr lang="el-GR" sz="3900" b="1" dirty="0">
                <a:solidFill>
                  <a:srgbClr val="C00000"/>
                </a:solidFill>
              </a:rPr>
              <a:t> + β</a:t>
            </a:r>
            <a:r>
              <a:rPr lang="el-GR" sz="3900" b="1" baseline="-25000" dirty="0">
                <a:solidFill>
                  <a:srgbClr val="C00000"/>
                </a:solidFill>
              </a:rPr>
              <a:t>ΤΕ</a:t>
            </a:r>
            <a:r>
              <a:rPr lang="el-GR" sz="3900" b="1" dirty="0">
                <a:solidFill>
                  <a:srgbClr val="C00000"/>
                </a:solidFill>
              </a:rPr>
              <a:t> * (ΤΕ)</a:t>
            </a:r>
            <a:r>
              <a:rPr lang="en-US" sz="3900" b="1" baseline="-25000" dirty="0">
                <a:solidFill>
                  <a:srgbClr val="C00000"/>
                </a:solidFill>
              </a:rPr>
              <a:t>t</a:t>
            </a:r>
            <a:r>
              <a:rPr lang="el-GR" sz="3900" b="1" dirty="0">
                <a:solidFill>
                  <a:srgbClr val="C00000"/>
                </a:solidFill>
              </a:rPr>
              <a:t> + ε</a:t>
            </a:r>
            <a:r>
              <a:rPr lang="en-US" sz="3900" b="1" baseline="-25000" dirty="0">
                <a:solidFill>
                  <a:srgbClr val="C00000"/>
                </a:solidFill>
              </a:rPr>
              <a:t>t</a:t>
            </a:r>
            <a:endParaRPr lang="el-GR" sz="39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355600" indent="-355600">
              <a:tabLst>
                <a:tab pos="1350963" algn="l"/>
              </a:tabLst>
            </a:pPr>
            <a:r>
              <a:rPr lang="el-GR" dirty="0" smtClean="0"/>
              <a:t>Ε</a:t>
            </a:r>
            <a:r>
              <a:rPr lang="en-GB" baseline="-25000" dirty="0" smtClean="0"/>
              <a:t>t</a:t>
            </a:r>
            <a:r>
              <a:rPr lang="en-GB" dirty="0" smtClean="0"/>
              <a:t> </a:t>
            </a:r>
            <a:r>
              <a:rPr lang="el-GR" dirty="0"/>
              <a:t>	</a:t>
            </a:r>
            <a:r>
              <a:rPr lang="el-GR" dirty="0" smtClean="0"/>
              <a:t>ΕΝΕΡΓΕΙΑΚΗ ΖΗΤΗΣΗ</a:t>
            </a:r>
            <a:endParaRPr lang="en-GB" dirty="0" smtClean="0"/>
          </a:p>
          <a:p>
            <a:pPr marL="355600" indent="-355600">
              <a:tabLst>
                <a:tab pos="1350963" algn="l"/>
              </a:tabLst>
            </a:pPr>
            <a:r>
              <a:rPr lang="el-GR" dirty="0" err="1" smtClean="0"/>
              <a:t>β</a:t>
            </a:r>
            <a:r>
              <a:rPr lang="en-GB" baseline="-25000" dirty="0" smtClean="0"/>
              <a:t>o</a:t>
            </a:r>
            <a:r>
              <a:rPr lang="el-GR" dirty="0" smtClean="0"/>
              <a:t> </a:t>
            </a:r>
            <a:endParaRPr lang="en-GB" baseline="-25000" dirty="0"/>
          </a:p>
          <a:p>
            <a:pPr marL="355600" indent="-355600">
              <a:tabLst>
                <a:tab pos="1350963" algn="l"/>
              </a:tabLst>
            </a:pPr>
            <a:r>
              <a:rPr lang="el-GR" dirty="0" smtClean="0"/>
              <a:t>β</a:t>
            </a:r>
            <a:r>
              <a:rPr lang="el-GR" baseline="-25000" dirty="0" smtClean="0"/>
              <a:t>ΑΕΠ</a:t>
            </a:r>
            <a:r>
              <a:rPr lang="el-GR" dirty="0"/>
              <a:t>	</a:t>
            </a:r>
            <a:r>
              <a:rPr lang="el-GR" dirty="0" smtClean="0"/>
              <a:t>ΣΥΝΤΕΛΕΣΤΗΣ ΕΛΑΣΤΙΚΟΤΗΤΑΣ ΑΕΠ</a:t>
            </a:r>
            <a:endParaRPr lang="en-GB" baseline="-25000" dirty="0"/>
          </a:p>
          <a:p>
            <a:pPr marL="355600" indent="-355600">
              <a:tabLst>
                <a:tab pos="1350963" algn="l"/>
              </a:tabLst>
            </a:pPr>
            <a:r>
              <a:rPr lang="el-GR" dirty="0" smtClean="0"/>
              <a:t>ΑΕΠ</a:t>
            </a:r>
            <a:r>
              <a:rPr lang="en-GB" baseline="-25000" dirty="0" smtClean="0"/>
              <a:t>t</a:t>
            </a:r>
            <a:r>
              <a:rPr lang="el-GR" dirty="0" smtClean="0"/>
              <a:t> 	ΑΚΑΘΑΡΙΣΤΟ ΕΘΝΙΚΟ ΠΡΟΪΟΝ</a:t>
            </a:r>
            <a:endParaRPr lang="en-GB" dirty="0"/>
          </a:p>
          <a:p>
            <a:pPr marL="355600" indent="-355600">
              <a:tabLst>
                <a:tab pos="1350963" algn="l"/>
              </a:tabLst>
            </a:pPr>
            <a:r>
              <a:rPr lang="el-GR" dirty="0" smtClean="0"/>
              <a:t>β</a:t>
            </a:r>
            <a:r>
              <a:rPr lang="el-GR" baseline="-25000" dirty="0"/>
              <a:t>Τ</a:t>
            </a:r>
            <a:r>
              <a:rPr lang="el-GR" baseline="-25000" dirty="0" smtClean="0"/>
              <a:t>Ε</a:t>
            </a:r>
            <a:r>
              <a:rPr lang="el-GR" dirty="0" smtClean="0"/>
              <a:t> 	ΣΥΝΤΕΛΕΣΤΗΣ ΕΛΑΣΤΙΚΟΤΗΤΑΣ ΤΟΥ 	ΚΟΣΤΟΥΣ ΤΗΣ ΕΝΕΡΓΕΙΑΣ</a:t>
            </a:r>
            <a:endParaRPr lang="en-GB" baseline="-25000" dirty="0"/>
          </a:p>
          <a:p>
            <a:pPr marL="355600" indent="-355600">
              <a:tabLst>
                <a:tab pos="1350963" algn="l"/>
              </a:tabLst>
            </a:pPr>
            <a:r>
              <a:rPr lang="el-GR" dirty="0"/>
              <a:t>Τ</a:t>
            </a:r>
            <a:r>
              <a:rPr lang="el-GR" dirty="0" smtClean="0"/>
              <a:t>Ε</a:t>
            </a:r>
            <a:r>
              <a:rPr lang="en-GB" baseline="-25000" dirty="0" smtClean="0"/>
              <a:t>t</a:t>
            </a:r>
            <a:r>
              <a:rPr lang="el-GR" dirty="0" smtClean="0"/>
              <a:t> 	ΚΟΣΤΟΣ ΕΝΕΡΓΕΙΑΣ </a:t>
            </a:r>
            <a:endParaRPr lang="en-GB" baseline="-25000" dirty="0"/>
          </a:p>
          <a:p>
            <a:pPr marL="355600" indent="-355600">
              <a:tabLst>
                <a:tab pos="1350963" algn="l"/>
              </a:tabLst>
            </a:pPr>
            <a:r>
              <a:rPr lang="el-GR" dirty="0" smtClean="0"/>
              <a:t>ε </a:t>
            </a:r>
            <a:r>
              <a:rPr lang="el-GR" dirty="0"/>
              <a:t>	</a:t>
            </a:r>
            <a:r>
              <a:rPr lang="el-GR" dirty="0" smtClean="0"/>
              <a:t>ΤΥΧΑΙΟ ΣΦΑΛΜΑ (ΑΠΟΣΤΑΣΗ ΑΝΑΜΕΣΑ ΣΤΑ 	ΔΕΔΟΜΕΝΑ ΚΑΙ ΤΗΝ ΕΥΘΕΙΑ 	ΠΑΛΙΝΔΡΟΜΗΣΗΣ)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8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ΥΠΟΛΟΓΙΣΜΟΣ ΕΛΑΣΤΙΚΟΤΗΤΩΝ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Για την προσαρμογή της ευθείας </a:t>
                </a:r>
                <a:r>
                  <a:rPr lang="el-GR" dirty="0" smtClean="0"/>
                  <a:t>στα </a:t>
                </a:r>
                <a:r>
                  <a:rPr lang="el-GR" dirty="0"/>
                  <a:t>δεδομένα απαιτείται ο υπολογισμός των ελαστικοτήτων</a:t>
                </a:r>
                <a:r>
                  <a:rPr lang="el-GR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𝛢𝛦𝛱</m:t>
                        </m:r>
                      </m:sub>
                    </m:sSub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𝛢𝛦𝛱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</m:t>
                            </m:r>
                            <m:acc>
                              <m:accPr>
                                <m:chr m:val="̅"/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𝛢𝛦𝛱</m:t>
                                </m:r>
                              </m:e>
                            </m:acc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</m:t>
                            </m:r>
                            <m:acc>
                              <m:accPr>
                                <m:chr m:val="̅"/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𝛦</m:t>
                                </m:r>
                              </m:e>
                            </m:ac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𝛢𝛦𝛱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∗(</m:t>
                            </m:r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𝛢𝛦𝛱</m:t>
                                    </m:r>
                                  </m:e>
                                </m:acc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l-GR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𝑇𝐸</m:t>
                        </m:r>
                      </m:sub>
                    </m:sSub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𝛵𝛦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∗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 </m:t>
                        </m:r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∗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𝛵𝛦</m:t>
                            </m:r>
                          </m:e>
                        </m:acc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𝛦</m:t>
                            </m:r>
                          </m:e>
                        </m:acc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𝑇𝐸</m:t>
                                </m:r>
                              </m:e>
                              <m:sub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 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𝛵𝛦</m:t>
                                </m:r>
                              </m:e>
                            </m:acc>
                          </m:e>
                          <m:sup>
                            <m:r>
                              <a:rPr lang="el-GR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endParaRPr lang="el-GR" dirty="0" smtClean="0">
                  <a:solidFill>
                    <a:srgbClr val="C00000"/>
                  </a:solidFill>
                </a:endParaRPr>
              </a:p>
              <a:p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𝛢𝛦𝛱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𝛵𝛦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𝛦</m:t>
                        </m:r>
                      </m:e>
                    </m:acc>
                  </m:oMath>
                </a14:m>
                <a:r>
                  <a:rPr lang="el-GR" dirty="0"/>
                  <a:t> είναι οι μέσες τιμές του ΑΕΠ, της ΤΕ και της Ε και  </a:t>
                </a:r>
                <a:r>
                  <a:rPr lang="en-US" dirty="0"/>
                  <a:t>n  </a:t>
                </a:r>
                <a:r>
                  <a:rPr lang="el-GR" dirty="0"/>
                  <a:t>είναι το πλήθος των δεδομένων.</a:t>
                </a:r>
                <a:endParaRPr lang="en-GB" dirty="0"/>
              </a:p>
              <a:p>
                <a:r>
                  <a:rPr lang="el-GR" dirty="0"/>
                  <a:t>Ο σταθερός όρος β</a:t>
                </a:r>
                <a:r>
                  <a:rPr lang="el-GR" baseline="-25000" dirty="0"/>
                  <a:t>ο</a:t>
                </a:r>
                <a:r>
                  <a:rPr lang="el-GR" dirty="0"/>
                  <a:t> υπολογίζεται από την σχέση :</a:t>
                </a:r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𝜊</m:t>
                        </m:r>
                      </m:sub>
                    </m:sSub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𝛦</m:t>
                        </m:r>
                      </m:e>
                    </m:acc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𝛢𝛦𝛱</m:t>
                        </m:r>
                      </m:sub>
                    </m:sSub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∗</m:t>
                    </m:r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𝛢𝛦𝛱</m:t>
                        </m:r>
                      </m:e>
                    </m:acc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𝛵𝛦</m:t>
                        </m:r>
                      </m:sub>
                    </m:sSub>
                    <m:r>
                      <a:rPr lang="el-GR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∗</m:t>
                    </m:r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𝛵𝛦</m:t>
                        </m:r>
                      </m:e>
                    </m:acc>
                  </m:oMath>
                </a14:m>
                <a:endParaRPr lang="el-GR" dirty="0" smtClean="0">
                  <a:solidFill>
                    <a:srgbClr val="C0000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68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6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77800" indent="-177800" algn="just"/>
            <a:r>
              <a:rPr lang="el-GR" dirty="0" smtClean="0"/>
              <a:t>Αφού </a:t>
            </a:r>
            <a:r>
              <a:rPr lang="el-GR" dirty="0"/>
              <a:t>υπολογιστούν οι ελαστικότητες </a:t>
            </a:r>
            <a:r>
              <a:rPr lang="el-GR" dirty="0" smtClean="0"/>
              <a:t>εξετάζεται η αξιοπιστία των εκτιμήσεων. </a:t>
            </a:r>
          </a:p>
          <a:p>
            <a:pPr marL="177800" indent="-177800" algn="just"/>
            <a:r>
              <a:rPr lang="el-GR" dirty="0" smtClean="0"/>
              <a:t>Είναι </a:t>
            </a:r>
            <a:r>
              <a:rPr lang="el-GR" dirty="0"/>
              <a:t>χρήσιμο να ελεγχθεί κατά πόσο η πραγματική τιμή των ελαστικοτήτων </a:t>
            </a:r>
            <a:r>
              <a:rPr lang="el-GR" sz="4000" b="1" dirty="0">
                <a:solidFill>
                  <a:srgbClr val="C00000"/>
                </a:solidFill>
              </a:rPr>
              <a:t>β</a:t>
            </a:r>
            <a:r>
              <a:rPr lang="el-GR" sz="4000" b="1" baseline="-25000" dirty="0">
                <a:solidFill>
                  <a:srgbClr val="C00000"/>
                </a:solidFill>
              </a:rPr>
              <a:t>ΑΕΠ</a:t>
            </a:r>
            <a:r>
              <a:rPr lang="el-GR" dirty="0"/>
              <a:t> και </a:t>
            </a:r>
            <a:r>
              <a:rPr lang="el-GR" sz="3800" b="1" dirty="0">
                <a:solidFill>
                  <a:srgbClr val="C00000"/>
                </a:solidFill>
              </a:rPr>
              <a:t>β</a:t>
            </a:r>
            <a:r>
              <a:rPr lang="el-GR" sz="3800" b="1" baseline="-25000" dirty="0">
                <a:solidFill>
                  <a:srgbClr val="C00000"/>
                </a:solidFill>
              </a:rPr>
              <a:t>ΤΕ</a:t>
            </a:r>
            <a:r>
              <a:rPr lang="el-GR" sz="3800" dirty="0"/>
              <a:t> </a:t>
            </a:r>
            <a:r>
              <a:rPr lang="el-GR" dirty="0"/>
              <a:t>δεν είναι </a:t>
            </a:r>
            <a:r>
              <a:rPr lang="el-GR" dirty="0" smtClean="0"/>
              <a:t>ίση </a:t>
            </a:r>
            <a:r>
              <a:rPr lang="el-GR" dirty="0"/>
              <a:t>με μηδέν. </a:t>
            </a:r>
            <a:endParaRPr lang="el-GR" dirty="0" smtClean="0"/>
          </a:p>
          <a:p>
            <a:pPr marL="177800" indent="-177800" algn="just"/>
            <a:r>
              <a:rPr lang="el-GR" dirty="0" smtClean="0"/>
              <a:t>Εάν </a:t>
            </a:r>
            <a:r>
              <a:rPr lang="el-GR" dirty="0"/>
              <a:t>οι ελαστικότητες έχουν μηδενικές τιμές αυτό σημαίνει ότι η ζήτηση ενέργειας δεν μεταβάλλεται με την μεταβολή του </a:t>
            </a:r>
            <a:r>
              <a:rPr lang="el-GR" sz="3200" b="1" i="1" dirty="0">
                <a:solidFill>
                  <a:srgbClr val="C00000"/>
                </a:solidFill>
              </a:rPr>
              <a:t>ΑΕΠ</a:t>
            </a:r>
            <a:r>
              <a:rPr lang="el-GR" dirty="0"/>
              <a:t> ή της τιμής της ενέργειας. </a:t>
            </a:r>
            <a:endParaRPr lang="en-GB" dirty="0"/>
          </a:p>
          <a:p>
            <a:pPr marL="177800" indent="-177800" algn="just"/>
            <a:r>
              <a:rPr lang="el-GR" dirty="0"/>
              <a:t> </a:t>
            </a:r>
            <a:endParaRPr lang="en-GB" dirty="0"/>
          </a:p>
          <a:p>
            <a:pPr marL="177800" indent="-177800" algn="just"/>
            <a:r>
              <a:rPr lang="el-GR" dirty="0"/>
              <a:t>Οι τιμές της στατιστικής </a:t>
            </a:r>
            <a:r>
              <a:rPr lang="el-GR" sz="4000" b="1" i="1" dirty="0">
                <a:solidFill>
                  <a:srgbClr val="C00000"/>
                </a:solidFill>
              </a:rPr>
              <a:t>–</a:t>
            </a:r>
            <a:r>
              <a:rPr lang="en-US" sz="4000" b="1" i="1" dirty="0">
                <a:solidFill>
                  <a:srgbClr val="C00000"/>
                </a:solidFill>
              </a:rPr>
              <a:t>t</a:t>
            </a:r>
            <a:r>
              <a:rPr lang="en-US" dirty="0"/>
              <a:t> </a:t>
            </a:r>
            <a:r>
              <a:rPr lang="el-GR" dirty="0"/>
              <a:t> εκφράζουν την πιθανότητα ότι οι ελαστικότητες είναι ίσες με μηδέν. Παρά το γεγονός ότι η ακριβής κρίσιμη τιμή για την -</a:t>
            </a:r>
            <a:r>
              <a:rPr lang="en-US" dirty="0"/>
              <a:t>t </a:t>
            </a:r>
            <a:r>
              <a:rPr lang="el-GR" dirty="0"/>
              <a:t>(για ένα συγκεκριμένο επίπεδο πιθανότητας, π.χ. 95% ή 99%, εξαρτάται από τον αριθμό των σημείων και τις εκτιμήσεις των ελαστικοτήτων σε κάθε εξίσωση και συνεπώς πρέπει να γίνει αναφορά σε πίνακες, υπάρχουν μερικοί πρακτικοί </a:t>
            </a:r>
            <a:r>
              <a:rPr lang="el-GR" dirty="0" smtClean="0"/>
              <a:t>κανόνες.</a:t>
            </a:r>
          </a:p>
          <a:p>
            <a:pPr marL="177800" indent="-177800" algn="just"/>
            <a:r>
              <a:rPr lang="el-GR" dirty="0" smtClean="0"/>
              <a:t>Για </a:t>
            </a:r>
            <a:r>
              <a:rPr lang="el-GR" dirty="0"/>
              <a:t>ένα αρκετά μεγάλο αριθμό σημείων (π.χ. 20), αν η τιμή της </a:t>
            </a:r>
            <a:r>
              <a:rPr lang="el-GR" sz="3800" b="1" i="1" dirty="0">
                <a:solidFill>
                  <a:srgbClr val="C00000"/>
                </a:solidFill>
              </a:rPr>
              <a:t>–t</a:t>
            </a:r>
            <a:r>
              <a:rPr lang="el-GR" sz="3800" b="1" dirty="0">
                <a:solidFill>
                  <a:srgbClr val="C00000"/>
                </a:solidFill>
              </a:rPr>
              <a:t> </a:t>
            </a:r>
            <a:r>
              <a:rPr lang="el-GR" sz="3800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είναι </a:t>
            </a:r>
            <a:r>
              <a:rPr lang="el-GR" dirty="0"/>
              <a:t>μεγαλύτερη του 1.65, τότε υπάρχει 95% εμπιστοσύνη ότι η ελαστικότητα δεν είναι ίση με μηδέν, και εάν η τιμή της </a:t>
            </a:r>
            <a:r>
              <a:rPr lang="el-GR" sz="3800" b="1" i="1" dirty="0">
                <a:solidFill>
                  <a:srgbClr val="C00000"/>
                </a:solidFill>
              </a:rPr>
              <a:t>–t</a:t>
            </a:r>
            <a:r>
              <a:rPr lang="el-GR" dirty="0"/>
              <a:t> </a:t>
            </a:r>
            <a:r>
              <a:rPr lang="el-GR" dirty="0" smtClean="0"/>
              <a:t> είναι </a:t>
            </a:r>
            <a:r>
              <a:rPr lang="el-GR" dirty="0"/>
              <a:t>μεγαλύτερη του 1.96, τότε ο βαθμός εμπιστοσύνης φθάνει στο 99%, ότι δηλ. η ελαστικότητα δεν θα είναι ίση με μηδέν.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ΕΛΕΓΧΟΣ ΑΞΙΟΠΙΣΤΙΑΣ ΤΩΝ ΕΚΤΙΜΗΣΕΩΝ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7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ΣΧΕΔΙΑΣΜΟΣ ΕΝΕΡΓΕΙΑΚΗΣ ΠΟΛΙΤΙΚΗΣ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3"/>
          </a:xfrm>
        </p:spPr>
        <p:txBody>
          <a:bodyPr>
            <a:no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ΠΡΟΑΠΑΙΤΟΥΜΕΝΑ</a:t>
            </a:r>
            <a:endParaRPr lang="en-GB" sz="2000" b="1" dirty="0">
              <a:solidFill>
                <a:srgbClr val="C00000"/>
              </a:solidFill>
            </a:endParaRPr>
          </a:p>
          <a:p>
            <a:pPr lvl="0"/>
            <a:r>
              <a:rPr lang="el-GR" sz="2000" dirty="0" smtClean="0"/>
              <a:t>Η ΠΡΟΒΛΕΨΗ ΓΙΑ ΤΗΝ ΕΞΕΛΙΞΗ ΤΗΣ ΠΡΟΣΦΟΡΑΣ ΕΝΕΡΓΕΙΑΣ (ΠΟΡΟΙ, ΤΕΧΝΟΛΟΓΙΑ, ΣΥΣΤΗΜΑΤΑ)</a:t>
            </a:r>
          </a:p>
          <a:p>
            <a:pPr lvl="0"/>
            <a:r>
              <a:rPr lang="el-GR" sz="2000" dirty="0" smtClean="0"/>
              <a:t>Η ΠΡΟΒΛΕΨΗ ΤΗΣ ΖΗΤΗΣΗΣ ΕΝΕΡΓΕΙΑΣ ΣΕ ΕΠΙΠΕΔΟ ΤΟΜΕΑ ΤΗΣ ΟΙΚΟΝΟΜΙΑΣ ΚΑΙ Η ΤΕΛΙΚΗ, ΣΥΝΟΛΙΚΗ ΣΥΝΘΕΣΗ ΤΟΥΣ</a:t>
            </a:r>
          </a:p>
          <a:p>
            <a:pPr lvl="0"/>
            <a:r>
              <a:rPr lang="el-GR" sz="2000" dirty="0" smtClean="0"/>
              <a:t>Η ΠΡΟΒΛΕΨΗ ΤΗΣ ΕΞΕΛΙΞΗΣ ΤΩΝ ΕΝΕΡΓΕΙΑΚΩΝ ΤΕΧΝΟΛΟΓΙΩΝ ΚΑΙ ΤΩΝ ΔΥΝΑΤΟΤΗΤΩΝ ΥΠΟΚΑΤΑΣΤΑΣΗΣ ΜΕΤΑΞΥ ΤΩΝ ΔΙΑΦΟΡΩΝ ΜΟΡΦΩΝ ΕΝΕΡΓΕΙΑΣ</a:t>
            </a:r>
          </a:p>
          <a:p>
            <a:pPr lvl="0"/>
            <a:r>
              <a:rPr lang="el-GR" sz="2000" dirty="0" smtClean="0"/>
              <a:t>Η ΓΝΩΣΗ ΤΩΝ ΑΛΛΗΛΕΠΙΔΡΑΣΕΩΝ ΚΑΙ ΑΛΛΗΛΟΕΞΑΡΤΗΣΕΩΝ ΜΕΤΑΞΥ ΠΡΟΣΦΟΡΑΣ ΚΑΙ ΖΗΤΗΣΗΣ ΕΝΕΡΓΕΙΑΣ, ΚΑΙ Η ΣΧΕΣΗ ΤΟΥΣ ΜΕ ΤΙΣ ΤΙΜΕΣ ΕΝΕΡΓΕΙΑΣ. ΘΑ ΠΡΕΠΕΙ ΝΑ ΔΙΕΡΕΥΝΗΘΕΙ Η ΕΥΑΙΣΘΗΣΙΑ ΑΥΤΩΝ ΤΩΝ ΣΧΕΣΕΩΝ ΣΕ ΕΞΩΓΕΝΕΙΣ ΠΑΡΑΓΟΝΤΕΣ Ή ΣΕ ΔΟΜΙΚΕΣ ΑΛΛΑΓΕΣ ΤΩΝ ΕΝΕΡΓΕΙΑΚΩΝ ΣΥΣΤΗΜΑΤΩΝ ΠΟΥ ΕΠΗΡΕΑΖΟΥΝ ΤΗΝ ΠΡΟΣΦΟΡΑ ΚΑΙ ΚΑΤΑΝΑΛΩΣΗ.</a:t>
            </a:r>
          </a:p>
          <a:p>
            <a:pPr lvl="0"/>
            <a:r>
              <a:rPr lang="el-GR" sz="2000" dirty="0" smtClean="0"/>
              <a:t>Η ΔΙΕΡΕΥΝΗΣΗ ΤΩΝ ΠΕΡΙΒΑΛΛΟΝΤΙΚΩΝ ΕΠΙΠΤΩΣΕΩΝ ΚΑΙ ΤΩΝ ΑΝΤΙΡΡΥΠΑΝΤΙΚΩΝ ΤΕΧΝΟΛΟΓΙΩΝ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1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9A7-02A6-45A4-850E-ABE4D1C98E82}" type="slidenum">
              <a:rPr lang="el-GR" altLang="en-US">
                <a:solidFill>
                  <a:srgbClr val="FFFFFF"/>
                </a:solidFill>
              </a:rPr>
              <a:pPr/>
              <a:t>47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5557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z="2400" b="1"/>
              <a:t>ΓΕΝΙΚΟ ΠΛΑΙΣΙΟ ΔΙΕΡΕΥΝΗΣΗΣ ΣΥΣΧΕΤΙΣΕΩΝ ΕΝΕΡΓΕΙΑΣ - ΟΙΚΟΝΟΜΙΑΣ</a:t>
            </a:r>
          </a:p>
        </p:txBody>
      </p:sp>
      <p:grpSp>
        <p:nvGrpSpPr>
          <p:cNvPr id="65558" name="Group 22"/>
          <p:cNvGrpSpPr>
            <a:grpSpLocks noChangeAspect="1"/>
          </p:cNvGrpSpPr>
          <p:nvPr/>
        </p:nvGrpSpPr>
        <p:grpSpPr bwMode="auto">
          <a:xfrm>
            <a:off x="693683" y="1374943"/>
            <a:ext cx="7707871" cy="4716585"/>
            <a:chOff x="3057" y="1980"/>
            <a:chExt cx="7020" cy="6120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auto">
            <a:xfrm>
              <a:off x="6297" y="7020"/>
              <a:ext cx="177" cy="540"/>
            </a:xfrm>
            <a:prstGeom prst="upArrow">
              <a:avLst>
                <a:gd name="adj1" fmla="val 50000"/>
                <a:gd name="adj2" fmla="val 762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3057" y="6480"/>
              <a:ext cx="70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Επεξεργασμένα Δεδομένα Ενέργειας- Οικονομίας</a:t>
              </a:r>
            </a:p>
          </p:txBody>
        </p:sp>
        <p:sp>
          <p:nvSpPr>
            <p:cNvPr id="65562" name="AutoShape 26"/>
            <p:cNvSpPr>
              <a:spLocks noChangeArrowheads="1"/>
            </p:cNvSpPr>
            <p:nvPr/>
          </p:nvSpPr>
          <p:spPr bwMode="auto">
            <a:xfrm>
              <a:off x="7557" y="2520"/>
              <a:ext cx="176" cy="540"/>
            </a:xfrm>
            <a:prstGeom prst="upArrow">
              <a:avLst>
                <a:gd name="adj1" fmla="val 50000"/>
                <a:gd name="adj2" fmla="val 7670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63" name="Rectangle 27"/>
            <p:cNvSpPr>
              <a:spLocks noChangeArrowheads="1"/>
            </p:cNvSpPr>
            <p:nvPr/>
          </p:nvSpPr>
          <p:spPr bwMode="auto">
            <a:xfrm>
              <a:off x="3057" y="4320"/>
              <a:ext cx="198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Δείκτες Χρήσης και Έντασης Ενέργειας</a:t>
              </a:r>
              <a:endParaRPr lang="el-GR" altLang="en-US" sz="3600" b="1" dirty="0">
                <a:solidFill>
                  <a:srgbClr val="003B76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5564" name="AutoShape 28"/>
            <p:cNvSpPr>
              <a:spLocks noChangeArrowheads="1"/>
            </p:cNvSpPr>
            <p:nvPr/>
          </p:nvSpPr>
          <p:spPr bwMode="auto">
            <a:xfrm>
              <a:off x="8638" y="3510"/>
              <a:ext cx="175" cy="540"/>
            </a:xfrm>
            <a:prstGeom prst="upArrow">
              <a:avLst>
                <a:gd name="adj1" fmla="val 50000"/>
                <a:gd name="adj2" fmla="val 771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65" name="AutoShape 29"/>
            <p:cNvSpPr>
              <a:spLocks noChangeArrowheads="1"/>
            </p:cNvSpPr>
            <p:nvPr/>
          </p:nvSpPr>
          <p:spPr bwMode="auto">
            <a:xfrm>
              <a:off x="3957" y="5940"/>
              <a:ext cx="175" cy="540"/>
            </a:xfrm>
            <a:prstGeom prst="upArrow">
              <a:avLst>
                <a:gd name="adj1" fmla="val 50000"/>
                <a:gd name="adj2" fmla="val 771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66" name="AutoShape 30"/>
            <p:cNvSpPr>
              <a:spLocks noChangeArrowheads="1"/>
            </p:cNvSpPr>
            <p:nvPr/>
          </p:nvSpPr>
          <p:spPr bwMode="auto">
            <a:xfrm>
              <a:off x="8637" y="5940"/>
              <a:ext cx="176" cy="540"/>
            </a:xfrm>
            <a:prstGeom prst="upArrow">
              <a:avLst>
                <a:gd name="adj1" fmla="val 50000"/>
                <a:gd name="adj2" fmla="val 7670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7737" y="3839"/>
              <a:ext cx="2340" cy="21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Αιτιώδεις Σχέσεις μεταξύ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Ενεργειακών </a:t>
              </a:r>
              <a:r>
                <a:rPr lang="el-GR" altLang="en-US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και Οικονομικών Μεταβλητών</a:t>
              </a:r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5577" y="2935"/>
              <a:ext cx="4500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Ενεργειακή Οικονομετρική Μοντελοποίηση</a:t>
              </a:r>
              <a:endParaRPr lang="el-GR" altLang="en-US" sz="3600" b="1" dirty="0">
                <a:solidFill>
                  <a:srgbClr val="003B76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5569" name="AutoShape 33"/>
            <p:cNvSpPr>
              <a:spLocks noChangeArrowheads="1"/>
            </p:cNvSpPr>
            <p:nvPr/>
          </p:nvSpPr>
          <p:spPr bwMode="auto">
            <a:xfrm>
              <a:off x="3957" y="2520"/>
              <a:ext cx="180" cy="1800"/>
            </a:xfrm>
            <a:prstGeom prst="upArrow">
              <a:avLst>
                <a:gd name="adj1" fmla="val 50000"/>
                <a:gd name="adj2" fmla="val 2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/>
          </p:nvSpPr>
          <p:spPr bwMode="auto">
            <a:xfrm>
              <a:off x="3057" y="1980"/>
              <a:ext cx="70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Σχεδιασμός Πολιτικών Περιβάλλοντος-Ενέργειας-Οικονομίας</a:t>
              </a:r>
              <a:endParaRPr lang="el-GR" altLang="en-US" sz="3600" b="1" dirty="0">
                <a:solidFill>
                  <a:srgbClr val="003B76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5571" name="AutoShape 35"/>
            <p:cNvSpPr>
              <a:spLocks noChangeArrowheads="1"/>
            </p:cNvSpPr>
            <p:nvPr/>
          </p:nvSpPr>
          <p:spPr bwMode="auto">
            <a:xfrm>
              <a:off x="6515" y="3295"/>
              <a:ext cx="172" cy="540"/>
            </a:xfrm>
            <a:prstGeom prst="upArrow">
              <a:avLst>
                <a:gd name="adj1" fmla="val 50000"/>
                <a:gd name="adj2" fmla="val 784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auto">
            <a:xfrm>
              <a:off x="6478" y="5940"/>
              <a:ext cx="171" cy="540"/>
            </a:xfrm>
            <a:prstGeom prst="upArrow">
              <a:avLst>
                <a:gd name="adj1" fmla="val 50000"/>
                <a:gd name="adj2" fmla="val 789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573" name="Rectangle 37"/>
            <p:cNvSpPr>
              <a:spLocks noChangeArrowheads="1"/>
            </p:cNvSpPr>
            <p:nvPr/>
          </p:nvSpPr>
          <p:spPr bwMode="auto">
            <a:xfrm>
              <a:off x="5600" y="3839"/>
              <a:ext cx="1980" cy="21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Εμπειρικές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Ελαστικότητες Ζήτησης  και Κατανάλωσης Ενέργειας</a:t>
              </a:r>
            </a:p>
          </p:txBody>
        </p:sp>
        <p:sp>
          <p:nvSpPr>
            <p:cNvPr id="65574" name="Rectangle 38"/>
            <p:cNvSpPr>
              <a:spLocks noChangeArrowheads="1"/>
            </p:cNvSpPr>
            <p:nvPr/>
          </p:nvSpPr>
          <p:spPr bwMode="auto">
            <a:xfrm>
              <a:off x="3057" y="7560"/>
              <a:ext cx="70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 b="1" dirty="0">
                  <a:solidFill>
                    <a:srgbClr val="003B7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Πρωτογενή Δεδομένα Ενέργειας - Οικονομίας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3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" y="793368"/>
            <a:ext cx="8971438" cy="20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799306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79388" y="5803900"/>
            <a:ext cx="856907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dirty="0"/>
              <a:t>Υ</a:t>
            </a:r>
            <a:r>
              <a:rPr lang="el-GR" altLang="en-US" dirty="0" smtClean="0"/>
              <a:t>πάρχουν μελέτες για </a:t>
            </a:r>
            <a:r>
              <a:rPr lang="el-GR" altLang="en-US" dirty="0"/>
              <a:t>την ενοποίηση των δύο αυτών προσεγγίσεων.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dirty="0" smtClean="0"/>
              <a:t>Υπάρχει ανάγκη </a:t>
            </a:r>
            <a:r>
              <a:rPr lang="el-GR" altLang="en-US" dirty="0"/>
              <a:t>για την ανάλυση των εκπομπών </a:t>
            </a: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l-GR" altLang="en-US" dirty="0"/>
              <a:t>του ενεργειακού τομέα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395288" y="2997200"/>
            <a:ext cx="8208962" cy="36933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dirty="0"/>
              <a:t>Η προσέγγιση </a:t>
            </a:r>
            <a:r>
              <a:rPr lang="el-GR" altLang="en-US" dirty="0" smtClean="0"/>
              <a:t>του </a:t>
            </a:r>
            <a:r>
              <a:rPr lang="el-GR" altLang="en-US" b="1" dirty="0" smtClean="0"/>
              <a:t>μηχανικού</a:t>
            </a:r>
            <a:r>
              <a:rPr lang="el-GR" altLang="en-US" dirty="0" smtClean="0"/>
              <a:t>– </a:t>
            </a:r>
            <a:r>
              <a:rPr lang="el-GR" altLang="en-US" dirty="0"/>
              <a:t>Η προσέγγιση </a:t>
            </a:r>
            <a:r>
              <a:rPr lang="el-GR" altLang="en-US" dirty="0" smtClean="0"/>
              <a:t>του </a:t>
            </a:r>
            <a:r>
              <a:rPr lang="el-GR" altLang="en-US" b="1" dirty="0" smtClean="0"/>
              <a:t>οικονομολόγου</a:t>
            </a:r>
            <a:r>
              <a:rPr lang="el-GR" altLang="en-US" dirty="0" smtClean="0"/>
              <a:t> </a:t>
            </a:r>
            <a:endParaRPr lang="el-G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94"/>
            <a:ext cx="8229600" cy="562074"/>
          </a:xfrm>
        </p:spPr>
        <p:txBody>
          <a:bodyPr/>
          <a:lstStyle/>
          <a:p>
            <a:r>
              <a:rPr lang="el-GR" dirty="0"/>
              <a:t>ΜΟΝΤΕΛΑ ΤΕΛΙΚΗΣ ΧΡΗΣΗΣ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4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5761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7519" y="4722813"/>
            <a:ext cx="80645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Τα από </a:t>
            </a:r>
            <a:r>
              <a:rPr lang="el-GR" alt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κάτω-προς-τα-επάνω</a:t>
            </a:r>
            <a:r>
              <a:rPr lang="el-GR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μοντέλα συνήθως προβλέπουν μικρότερα επίπεδα ενεργειακής ζήτησης και μεγαλύτερη απόδοση του συστήματος σε σχέση με τα </a:t>
            </a:r>
            <a:r>
              <a:rPr lang="el-GR" alt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από- επάνω-προς-τα-κάτω</a:t>
            </a:r>
            <a:r>
              <a:rPr lang="el-GR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μοντέλα</a:t>
            </a:r>
            <a:r>
              <a:rPr lang="el-GR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 eaLnBrk="1" hangingPunct="1"/>
            <a:endParaRPr lang="el-GR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eaLnBrk="1" hangingPunct="1"/>
            <a:r>
              <a:rPr lang="el-GR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Έτσι δημιουργούνται διαφορετικά αποτελέσματα μεταξύ των δύο προσεγγίσεων.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5003" y="1089513"/>
            <a:ext cx="197957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Τομείς της </a:t>
            </a:r>
            <a:r>
              <a:rPr lang="el-GR" alt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οικονομίας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Τιμές,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Επενδύσεις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948264" y="1124744"/>
            <a:ext cx="18000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Τεχνολογίες τελικής χρήσης,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Βελτιώσεις,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Καινοτομίες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Οι </a:t>
            </a:r>
            <a:r>
              <a:rPr lang="el-GR" altLang="en-US" b="1" dirty="0" smtClean="0"/>
              <a:t>δύο προσεγγίσεις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l-GR" dirty="0" smtClean="0"/>
              <a:t>ΕΝΕΡΓΕΙΑΚΗ ΔΙΑΧΕΙΡΙΣΗ</a:t>
            </a:r>
            <a:endParaRPr lang="en-GB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131840" y="2852936"/>
            <a:ext cx="2880320" cy="1944216"/>
          </a:xfrm>
          <a:prstGeom prst="flowChartMagneticDisk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ΒΑΣΗ ΔΕΔΟΜΕΝΩΝ</a:t>
            </a:r>
            <a:endParaRPr lang="en-GB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47" y="989112"/>
            <a:ext cx="195798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ΜΟΝΤΕΛΟΠΟΙΗΣΗ ΤΟΥ ΣΥΣΤΗΜΑΤΟΣ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ΕΙΣΡΟΕΣ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ΕΚΡΟΕΣ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989112"/>
            <a:ext cx="25922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ΠΡΟΒΛΕΨΗ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ΖΗΤΗΣΗ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ΠΡΟΦΙΛ ΦΟΡΤΙΟΥ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989112"/>
            <a:ext cx="22322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ΟΙΚΟΝΟΜΙΑ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ΣΥΜΒΟΛΑΙΑ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ΚΟΣΤΗ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6363" y="3148713"/>
            <a:ext cx="22322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ΣΥΝΔΕΣΕΙΣ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ΚΑΤΑΝΑΛΩΤΕΣ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ΚΛΙΜΑ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ΑΝΤΑΛΛΑΓΕΣ ΕΝΕΡΓΕΙΑΣ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5335" y="5517232"/>
            <a:ext cx="3600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CONTROL</a:t>
            </a:r>
            <a:endParaRPr lang="el-GR" sz="16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ΙΣΟΖΥΓΙΟ ΠΡΟΣΦΟΡΑΣ-ΖΗΤΗΣΗΣ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ΚΟΣΤΗ ΛΕΙΤΟΥΡΓΙΑΣ, κλπ.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ΑΠΟΤΕΛΕΣΜΑΤΑ ΛΕΙΤΟΥΡΓΙΑΣ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772" y="4797152"/>
            <a:ext cx="28940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OPTIMISATION</a:t>
            </a:r>
            <a:endParaRPr lang="el-GR" sz="16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PORTFOLIO MANAGEMENT</a:t>
            </a:r>
            <a:endParaRPr lang="el-GR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PLANT SCHEDULING</a:t>
            </a:r>
            <a:endParaRPr lang="el-GR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EMISSIONS</a:t>
            </a:r>
            <a:endParaRPr lang="el-GR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717" y="2979436"/>
            <a:ext cx="22322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ΕΛΕΓΧΟΣ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ΣΤΑΘΜΟΥ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ΔΙΚΤΥΟΥ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442835" y="1527721"/>
            <a:ext cx="1985149" cy="1325215"/>
          </a:xfrm>
          <a:prstGeom prst="bentConnector3">
            <a:avLst>
              <a:gd name="adj1" fmla="val 27313"/>
            </a:avLst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V="1">
            <a:off x="5148064" y="1826458"/>
            <a:ext cx="2340260" cy="1026478"/>
          </a:xfrm>
          <a:prstGeom prst="bentConnector3">
            <a:avLst>
              <a:gd name="adj1" fmla="val 1013"/>
            </a:avLst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1"/>
          </p:cNvCxnSpPr>
          <p:nvPr/>
        </p:nvCxnSpPr>
        <p:spPr>
          <a:xfrm rot="10800000">
            <a:off x="6018913" y="3810433"/>
            <a:ext cx="537451" cy="1"/>
          </a:xfrm>
          <a:prstGeom prst="bentConnector3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3"/>
          </p:cNvCxnSpPr>
          <p:nvPr/>
        </p:nvCxnSpPr>
        <p:spPr>
          <a:xfrm rot="16200000" flipH="1">
            <a:off x="4319972" y="5049180"/>
            <a:ext cx="720080" cy="216024"/>
          </a:xfrm>
          <a:prstGeom prst="bentConnector3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5" idx="2"/>
          </p:cNvCxnSpPr>
          <p:nvPr/>
        </p:nvCxnSpPr>
        <p:spPr>
          <a:xfrm rot="10800000" flipV="1">
            <a:off x="2843808" y="3825043"/>
            <a:ext cx="288032" cy="972107"/>
          </a:xfrm>
          <a:prstGeom prst="bentConnector2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2" idx="3"/>
          </p:cNvCxnSpPr>
          <p:nvPr/>
        </p:nvCxnSpPr>
        <p:spPr>
          <a:xfrm>
            <a:off x="2579965" y="3394935"/>
            <a:ext cx="551875" cy="246220"/>
          </a:xfrm>
          <a:prstGeom prst="bentConnector3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2"/>
            <a:endCxn id="5" idx="1"/>
          </p:cNvCxnSpPr>
          <p:nvPr/>
        </p:nvCxnSpPr>
        <p:spPr>
          <a:xfrm>
            <a:off x="4572000" y="1820109"/>
            <a:ext cx="0" cy="10328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6423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Στηρίζονται στην πρόβλεψη (</a:t>
            </a:r>
            <a:r>
              <a:rPr lang="el-GR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μακρο)οικονομικών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μεγεθών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l-GR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Λαμβάνουν υπόψη τους την ‘ορθολογική’ οικονομική συμπεριφορά (ελαχιστοποίηση του κόστους, βελτιστοποίηση των εξόδων, κλπ)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l-GR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Δεν λαμβάνουν υπόψη τους την τεχνολογική υποδομή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l-GR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Με την στατιστική ανάλυση των σχέσεων του παρελθόντος γίνεται η πρόβλεψη των επιπέδων της ενέργειας από στοιχεία κεφαλαίου, βιομηχανικής παραγωγής, κόστους εργασίας και των σχετικών </a:t>
            </a:r>
            <a:r>
              <a:rPr lang="el-GR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ελαστικοτήτων</a:t>
            </a:r>
            <a:endParaRPr lang="el-GR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l-GR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Η βασική υπόθεση είναι ότι καλύτερη πρόβλεψη για το μέλλον είναι η συνέχιση παρελθόντων σχέσεων.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Οικονομετρικά (</a:t>
            </a:r>
            <a:r>
              <a:rPr lang="en-US" altLang="en-US" b="1" dirty="0"/>
              <a:t>Top-down)</a:t>
            </a:r>
            <a:r>
              <a:rPr lang="el-GR" altLang="en-US" b="1" dirty="0"/>
              <a:t> μοντέλα</a:t>
            </a:r>
            <a:r>
              <a:rPr lang="el-GR" alt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64235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Ε = β (ΑΕΠ)</a:t>
            </a:r>
            <a:r>
              <a:rPr lang="el-GR" altLang="en-US" sz="2400" baseline="3000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</a:p>
          <a:p>
            <a:pPr eaLnBrk="1" hangingPunct="1"/>
            <a:endParaRPr lang="el-GR" altLang="en-US" sz="24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l-GR" alt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Ε… ενεργειακή ζήτηση</a:t>
            </a:r>
          </a:p>
          <a:p>
            <a:pPr eaLnBrk="1" hangingPunct="1"/>
            <a:r>
              <a:rPr lang="el-GR" alt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α, β, συντελεστές που προσδιορίζονται από ‘ιστορικά’ δεδομένα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920"/>
            <a:ext cx="4896098" cy="40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Οικονομετρικά (</a:t>
            </a:r>
            <a:r>
              <a:rPr lang="en-US" altLang="en-US" b="1" dirty="0"/>
              <a:t>Top-down)</a:t>
            </a:r>
            <a:r>
              <a:rPr lang="el-GR" altLang="en-US" b="1" dirty="0"/>
              <a:t> μοντέλα</a:t>
            </a:r>
            <a:r>
              <a:rPr lang="el-GR" alt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ΜΟΝΤΕΛΑ ΤΕΛΙΚΗΣ ΧΡΗΣΗΣ – </a:t>
            </a:r>
            <a:r>
              <a:rPr lang="en-GB" dirty="0" smtClean="0"/>
              <a:t>BOTTOM-UP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marL="177800" indent="-177800"/>
            <a:r>
              <a:rPr lang="el-GR" altLang="en-US" dirty="0"/>
              <a:t>Τα μοντέλα περιλαμβάνουν λεπτομέρειες και περιγράφουν πλήθος σημερινών και μελλοντικών ενεργειακών τεχνολογιών</a:t>
            </a:r>
            <a:r>
              <a:rPr lang="el-GR" altLang="en-US" dirty="0" smtClean="0"/>
              <a:t>.</a:t>
            </a:r>
            <a:endParaRPr lang="en-GB" altLang="en-US" dirty="0" smtClean="0"/>
          </a:p>
          <a:p>
            <a:pPr marL="177800" indent="-177800" algn="just"/>
            <a:r>
              <a:rPr lang="el-GR" altLang="en-US" dirty="0"/>
              <a:t>Περιλαμβάνουν την ενεργειακή ζήτηση ως άθροισμα όλων των τελικών χρήσεων (φωτισμός, κλιματισμός, θέρμανση…).</a:t>
            </a:r>
          </a:p>
          <a:p>
            <a:pPr marL="177800" indent="-177800" algn="just"/>
            <a:r>
              <a:rPr lang="el-GR" altLang="en-US" dirty="0"/>
              <a:t>Άλλα μοντελοποιούν την ενεργειακή ζήτηση ως άθροισμα των τελικών καταναλώσεων ανά τύπο καυσίμου (πετρέλαιο, κάρβουνο, φυσικό αέριο, ουράνιο</a:t>
            </a:r>
            <a:r>
              <a:rPr lang="el-GR" altLang="en-US" dirty="0" smtClean="0"/>
              <a:t>…)</a:t>
            </a:r>
            <a:endParaRPr lang="en-GB" altLang="en-US" dirty="0" smtClean="0"/>
          </a:p>
          <a:p>
            <a:pPr marL="177800" indent="-177800">
              <a:buFontTx/>
              <a:buChar char="•"/>
            </a:pPr>
            <a:r>
              <a:rPr lang="el-GR" altLang="en-US" dirty="0"/>
              <a:t> Η ανάπτυξη ενός στόλου οικιακών (για παράδειγμα) συσκευών θεωρείται πως καθορίζεται από βαθμούς διείσδυσης για τα νοικοκυριά.</a:t>
            </a:r>
          </a:p>
          <a:p>
            <a:pPr marL="177800" indent="-177800">
              <a:buFontTx/>
              <a:buChar char="•"/>
            </a:pPr>
            <a:r>
              <a:rPr lang="el-GR" altLang="en-US" dirty="0"/>
              <a:t> Βαθμοί διείσδυσης εκτιμούνται από σχετικές λογιστικές συναρτήσεις για κάθε τύπο συσκευής.</a:t>
            </a:r>
          </a:p>
          <a:p>
            <a:pPr marL="177800" indent="-177800">
              <a:buFontTx/>
              <a:buChar char="•"/>
            </a:pPr>
            <a:r>
              <a:rPr lang="el-GR" altLang="en-US" dirty="0"/>
              <a:t> Υποτίθεται πως υπάρχουν όρια κορεσμού. </a:t>
            </a:r>
            <a:r>
              <a:rPr lang="el-GR" altLang="en-US" dirty="0" smtClean="0"/>
              <a:t>π.χ. </a:t>
            </a:r>
            <a:r>
              <a:rPr lang="el-GR" altLang="en-US" dirty="0"/>
              <a:t>ένα νοικοκυριό </a:t>
            </a:r>
            <a:r>
              <a:rPr lang="el-GR" altLang="en-US" dirty="0" smtClean="0"/>
              <a:t>δεν </a:t>
            </a:r>
            <a:r>
              <a:rPr lang="el-GR" altLang="en-US" dirty="0"/>
              <a:t>θα έχει </a:t>
            </a:r>
            <a:r>
              <a:rPr lang="el-GR" altLang="en-US" dirty="0" smtClean="0"/>
              <a:t>περισσότερα από </a:t>
            </a:r>
            <a:r>
              <a:rPr lang="el-GR" altLang="en-US" dirty="0"/>
              <a:t>ένα πλυντήριο. </a:t>
            </a:r>
          </a:p>
          <a:p>
            <a:pPr algn="just"/>
            <a:endParaRPr lang="el-GR" altLang="en-US" dirty="0"/>
          </a:p>
          <a:p>
            <a:endParaRPr lang="el-GR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2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ΜΟΝΤΕΛΑ ΤΕΛΙΚΗΣ ΧΡΗΣΗΣ – </a:t>
            </a:r>
            <a:r>
              <a:rPr lang="en-GB" dirty="0" smtClean="0"/>
              <a:t>BOTTOM-UP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altLang="en-US" dirty="0"/>
              <a:t>[Ενεργειακή Ζήτηση] = [</a:t>
            </a:r>
            <a:r>
              <a:rPr lang="el-GR" altLang="en-US" dirty="0">
                <a:solidFill>
                  <a:srgbClr val="006600"/>
                </a:solidFill>
              </a:rPr>
              <a:t>Επίπεδο Δραστηριότητας</a:t>
            </a:r>
            <a:r>
              <a:rPr lang="el-GR" altLang="en-US" dirty="0"/>
              <a:t>] Χ [</a:t>
            </a:r>
            <a:r>
              <a:rPr lang="el-GR" altLang="en-US" dirty="0">
                <a:solidFill>
                  <a:srgbClr val="6600CC"/>
                </a:solidFill>
              </a:rPr>
              <a:t>Ενεργειακή Ένταση</a:t>
            </a:r>
            <a:r>
              <a:rPr lang="el-GR" altLang="en-US" dirty="0"/>
              <a:t>]</a:t>
            </a:r>
          </a:p>
          <a:p>
            <a:pPr algn="just"/>
            <a:r>
              <a:rPr lang="el-GR" altLang="en-US" dirty="0">
                <a:solidFill>
                  <a:srgbClr val="006600"/>
                </a:solidFill>
              </a:rPr>
              <a:t>Επίπεδο Δραστηριότητας</a:t>
            </a:r>
            <a:r>
              <a:rPr lang="el-GR" altLang="en-US" dirty="0"/>
              <a:t> (Ενεργειακή Υπηρεσία):                                      Εξαρτάται από τον Πληθυσμό, το Εισόδημα, την Παραγωγή</a:t>
            </a:r>
          </a:p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6600CC"/>
                </a:solidFill>
              </a:rPr>
              <a:t>Ενεργειακή Ένταση</a:t>
            </a:r>
            <a:r>
              <a:rPr lang="el-GR" altLang="en-US" dirty="0"/>
              <a:t> (Ενεργειακή Κατανάλωση ανά μονάδα Ενεργειακής Υπηρεσίας): Εξαρτάται από την απόδοση του (</a:t>
            </a:r>
            <a:r>
              <a:rPr lang="el-GR" altLang="en-US" dirty="0" err="1"/>
              <a:t>υπο)συστήματος</a:t>
            </a:r>
            <a:r>
              <a:rPr lang="el-GR" altLang="en-US" dirty="0"/>
              <a:t> – τεχνολογική (συσκευή) &amp; λειτουργική (οργάνωση)</a:t>
            </a:r>
          </a:p>
          <a:p>
            <a:pPr>
              <a:spcBef>
                <a:spcPct val="50000"/>
              </a:spcBef>
            </a:pPr>
            <a:r>
              <a:rPr lang="el-GR" altLang="en-US" dirty="0">
                <a:solidFill>
                  <a:srgbClr val="CC3300"/>
                </a:solidFill>
              </a:rPr>
              <a:t>Παράδειγμα: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Ενεργειακή ζήτηση για πλύσιμο ρούχων (τμήμα της ενεργειακής ζήτησης των νοικοκυριών) = [Κιλά Ρούχων] Χ [</a:t>
            </a:r>
            <a:r>
              <a:rPr lang="en-US" altLang="en-US" dirty="0"/>
              <a:t>kWh/</a:t>
            </a:r>
            <a:r>
              <a:rPr lang="el-GR" altLang="en-US" dirty="0"/>
              <a:t>Κιλό Ρούχων]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pPr algn="just"/>
            <a:endParaRPr lang="el-GR" altLang="en-US" dirty="0"/>
          </a:p>
          <a:p>
            <a:endParaRPr lang="el-GR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9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ΣΥΓΚΡΙΣΗ: ΠΛΕΟΝΕΚΤΗΜΑΤΑ ΚΑΙ ΜΕΙΟΝΕΚΤΗΜΑΤΑ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89640" cy="5361459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sz="4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Top-down approach:</a:t>
            </a:r>
            <a:endParaRPr lang="el-GR" altLang="en-US" sz="4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l-GR" altLang="en-US" dirty="0"/>
              <a:t>Επιπτώσεις διαφορετικών οικονομικών αναπτυξιακών σεναρίων στην ενεργειακή χρήση και στο περιβάλλον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l-GR" altLang="en-US" dirty="0"/>
              <a:t> Μακροοικονομικές συνέπειες των αλλαγών του ενεργειακού συστήματος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l-GR" altLang="en-US" dirty="0"/>
              <a:t> Υπόλοιπες επιπτώσεις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l-GR" altLang="en-US" dirty="0"/>
              <a:t>Φόροι στα καύσιμα – γενικά φόροι που σχετίζονται με την παραγωγή και χρήση ενέργειας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l-GR" altLang="en-US" dirty="0"/>
              <a:t>Υπονοείται πως οι ίδιοι παράγοντες που επέδρασαν στο παρελθόν θα εξακολουθήσουν να ισχύουν και στο </a:t>
            </a:r>
            <a:r>
              <a:rPr lang="el-GR" altLang="en-US" dirty="0" smtClean="0"/>
              <a:t>μέλλον</a:t>
            </a:r>
            <a:endParaRPr lang="en-GB" altLang="en-US" dirty="0" smtClean="0"/>
          </a:p>
          <a:p>
            <a:pPr>
              <a:defRPr/>
            </a:pPr>
            <a:endParaRPr lang="el-GR" altLang="en-US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Bottom</a:t>
            </a:r>
            <a:r>
              <a:rPr lang="el-GR" alt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 approach</a:t>
            </a:r>
            <a:r>
              <a:rPr lang="el-GR" alt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l-GR" altLang="en-US" dirty="0"/>
              <a:t> Λεπτομερής ενεργειακός σχεδιασμός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l-GR" altLang="en-US" dirty="0"/>
              <a:t> Αποδόμηση του ενεργειακού τομέα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l-GR" altLang="en-US" dirty="0"/>
              <a:t> Χρησιμοποίηση προτύπων θερμομόνωσης κτιρίων, ηλεκτρικών συσκευών, στόλου μεταφορών…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l-GR" altLang="en-US" dirty="0"/>
              <a:t> Εκτίμηση της τεχνολογικής εξέλιξης ανά τομέα με στόχο τον προσδιορισμό της συνολικής ενεργειακής απόδοσης του συστήματος</a:t>
            </a:r>
          </a:p>
          <a:p>
            <a:pPr>
              <a:buFontTx/>
              <a:buBlip>
                <a:blip r:embed="rId2"/>
              </a:buBlip>
              <a:defRPr/>
            </a:pPr>
            <a:endParaRPr lang="el-GR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2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-11787"/>
          <a:stretch/>
        </p:blipFill>
        <p:spPr bwMode="auto">
          <a:xfrm>
            <a:off x="15346" y="980728"/>
            <a:ext cx="91654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 – ΥΠΟΛΟΓΙΣΜΟΣ ΤΕΛΙΚΗΣ ΖΗΤΗΣΗΣ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228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ΠΑΡΑΔΕΙΓΜΑ: ΥΠΟΛΟΓΙΣΜΟΣ ΤΕΛΙΚΗΣ ΧΡΗΣΗΣ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4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ΠΑΡΑΔΕΙΓΜΑ: ΥΠΟΛΟΓΙΣΜΟΣ ΤΕΛΙΚΗΣ ΧΡΗΣΗΣ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36237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ΕΝΕΡΓΕΙΑΚΗ ΖΗΤΗΣΗ - ΠΡΟΒΛΕΨΗ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278"/>
            <a:ext cx="8229600" cy="521744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n-US" sz="3200" dirty="0"/>
              <a:t>Από τι εξαρτάται η ζήτηση ενέργειας?</a:t>
            </a:r>
          </a:p>
          <a:p>
            <a:pPr>
              <a:spcBef>
                <a:spcPct val="50000"/>
              </a:spcBef>
            </a:pPr>
            <a:endParaRPr lang="el-GR" altLang="en-US" sz="3200" dirty="0"/>
          </a:p>
          <a:p>
            <a:pPr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l-GR" altLang="en-US" dirty="0"/>
              <a:t>Πληθυσμός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l-GR" altLang="en-US" dirty="0"/>
              <a:t>Ακαθάριστο Εθνικό Προϊόν</a:t>
            </a:r>
            <a:endParaRPr lang="en-GB" altLang="en-US" dirty="0"/>
          </a:p>
          <a:p>
            <a:pPr>
              <a:spcBef>
                <a:spcPct val="50000"/>
              </a:spcBef>
            </a:pPr>
            <a:r>
              <a:rPr lang="el-GR" altLang="en-US" dirty="0"/>
              <a:t> Κόστος Ενέργειας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l-GR" altLang="en-US" dirty="0"/>
              <a:t>Τεχνολογίες μετατροπής (πως το πετυχαίνουμε αυτό)</a:t>
            </a:r>
          </a:p>
          <a:p>
            <a:pPr>
              <a:spcBef>
                <a:spcPct val="50000"/>
              </a:spcBef>
            </a:pPr>
            <a:r>
              <a:rPr lang="el-GR" altLang="en-US" dirty="0"/>
              <a:t> κλπ.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n-US" altLang="en-US" dirty="0"/>
              <a:t> </a:t>
            </a:r>
            <a:r>
              <a:rPr lang="el-GR" altLang="en-US" dirty="0"/>
              <a:t>Ζήτηση συγκεκριμένων ‘</a:t>
            </a:r>
            <a:r>
              <a:rPr lang="el-GR" altLang="en-US" dirty="0" err="1"/>
              <a:t>ενεργοβόρων</a:t>
            </a:r>
            <a:r>
              <a:rPr lang="el-GR" altLang="en-US" dirty="0"/>
              <a:t>’ προϊόντων ή υπηρεσιών (σίδηρος, μεταλλεύματα, αεροπορικά ταξίδια…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altLang="en-US" sz="3600" dirty="0"/>
              <a:t> </a:t>
            </a:r>
            <a:r>
              <a:rPr lang="el-GR" altLang="en-US" sz="3600" dirty="0"/>
              <a:t>Περιβαλλοντικές επιπτώσεις?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8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20278"/>
            <a:ext cx="8229600" cy="5217443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ΒΑΣΙΚΕΣ ΔΙΑΠΙΣΤΩΣΕΙΣ</a:t>
            </a:r>
          </a:p>
          <a:p>
            <a:pPr algn="just">
              <a:spcBef>
                <a:spcPct val="50000"/>
              </a:spcBef>
              <a:defRPr/>
            </a:pPr>
            <a:endParaRPr lang="el-GR" altLang="en-US" dirty="0"/>
          </a:p>
          <a:p>
            <a:pPr algn="just">
              <a:spcBef>
                <a:spcPct val="50000"/>
              </a:spcBef>
              <a:defRPr/>
            </a:pPr>
            <a:r>
              <a:rPr lang="el-GR" altLang="en-US" dirty="0"/>
              <a:t>Ο </a:t>
            </a:r>
            <a:r>
              <a:rPr lang="el-GR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τρόπος ζωής</a:t>
            </a:r>
            <a:r>
              <a:rPr lang="el-GR" altLang="en-US" dirty="0"/>
              <a:t> &amp; η χρησιμοποιούμενη </a:t>
            </a:r>
            <a:r>
              <a:rPr lang="el-GR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τεχνολογία</a:t>
            </a:r>
            <a:r>
              <a:rPr lang="el-GR" altLang="en-US" dirty="0"/>
              <a:t> καθορίζουν τα βασικά χαρακτηριστικά της ενεργειακής ζήτησης</a:t>
            </a:r>
          </a:p>
          <a:p>
            <a:pPr algn="just">
              <a:spcBef>
                <a:spcPct val="50000"/>
              </a:spcBef>
              <a:defRPr/>
            </a:pPr>
            <a:endParaRPr lang="el-GR" altLang="en-US" dirty="0"/>
          </a:p>
          <a:p>
            <a:pPr algn="just">
              <a:spcBef>
                <a:spcPct val="50000"/>
              </a:spcBef>
              <a:defRPr/>
            </a:pPr>
            <a:r>
              <a:rPr lang="el-GR" altLang="en-US" dirty="0"/>
              <a:t>Χωρίς αλλαγή του τρόπου ζωής ή της τεχνολογίας μόνο ‘</a:t>
            </a:r>
            <a:r>
              <a:rPr lang="el-GR" altLang="en-US" i="1" dirty="0"/>
              <a:t>μερικού χαρακτήρα</a:t>
            </a:r>
            <a:r>
              <a:rPr lang="el-GR" altLang="en-US" dirty="0"/>
              <a:t>’ &amp; </a:t>
            </a:r>
            <a:r>
              <a:rPr lang="el-GR" altLang="en-US" dirty="0" smtClean="0"/>
              <a:t>χρονικά-περιορισμένες </a:t>
            </a:r>
            <a:r>
              <a:rPr lang="el-GR" altLang="en-US" dirty="0"/>
              <a:t>μεταβολές της κατανάλωσης ενέργειας μπορούν να πραγματοποιηθούν</a:t>
            </a:r>
          </a:p>
          <a:p>
            <a:pPr>
              <a:spcBef>
                <a:spcPct val="50000"/>
              </a:spcBef>
              <a:defRPr/>
            </a:pPr>
            <a:endParaRPr lang="el-GR" altLang="en-US" dirty="0"/>
          </a:p>
          <a:p>
            <a:pPr>
              <a:spcBef>
                <a:spcPct val="50000"/>
              </a:spcBef>
              <a:defRPr/>
            </a:pPr>
            <a:endParaRPr lang="el-GR" altLang="en-US" dirty="0"/>
          </a:p>
          <a:p>
            <a:pPr>
              <a:spcBef>
                <a:spcPct val="50000"/>
              </a:spcBef>
              <a:defRPr/>
            </a:pPr>
            <a:endParaRPr lang="el-GR" altLang="en-US" dirty="0"/>
          </a:p>
          <a:p>
            <a:endParaRPr lang="en-GB" dirty="0"/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5580112" y="981075"/>
            <a:ext cx="3455988" cy="720725"/>
          </a:xfrm>
          <a:prstGeom prst="wedgeRoundRectCallout">
            <a:avLst>
              <a:gd name="adj1" fmla="val -41778"/>
              <a:gd name="adj2" fmla="val 75551"/>
              <a:gd name="adj3" fmla="val 16667"/>
            </a:avLst>
          </a:prstGeom>
          <a:solidFill>
            <a:schemeClr val="accent1">
              <a:alpha val="4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n-US" dirty="0"/>
              <a:t>Απόδοση ενεργειακών μετατροπών</a:t>
            </a:r>
          </a:p>
          <a:p>
            <a:pPr algn="ctr" eaLnBrk="1" hangingPunct="1"/>
            <a:endParaRPr lang="el-G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ΕΝΕΡΓΕΙΑΚΗ ΖΗΤΗΣΗ - ΠΡΟΒΛΕΨΗ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9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ΕΝΕΡΓΕΙΑΚΗ ΖΗΤΗΣΗ - ΠΡΟΒΛΕΨΗ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20278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el-GR" altLang="en-US" sz="3200" dirty="0">
                <a:solidFill>
                  <a:srgbClr val="663300"/>
                </a:solidFill>
              </a:rPr>
              <a:t>Γιατί </a:t>
            </a:r>
            <a:r>
              <a:rPr lang="el-GR" altLang="en-US" sz="3200" dirty="0" smtClean="0">
                <a:solidFill>
                  <a:srgbClr val="663300"/>
                </a:solidFill>
              </a:rPr>
              <a:t>είναι αναγκαία η πρόβλεψη της ενεργειακής ζήτησης?</a:t>
            </a:r>
            <a:endParaRPr lang="el-GR" altLang="en-US" sz="3200" dirty="0">
              <a:solidFill>
                <a:srgbClr val="663300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l-GR" altLang="en-US" sz="3400" dirty="0" smtClean="0">
                <a:solidFill>
                  <a:srgbClr val="333399"/>
                </a:solidFill>
              </a:rPr>
              <a:t>Σωστή </a:t>
            </a:r>
            <a:r>
              <a:rPr lang="el-GR" altLang="en-US" sz="3400" dirty="0">
                <a:solidFill>
                  <a:srgbClr val="333399"/>
                </a:solidFill>
              </a:rPr>
              <a:t>πρόβλεψη</a:t>
            </a:r>
            <a:r>
              <a:rPr lang="el-GR" altLang="en-US" sz="3400" dirty="0"/>
              <a:t> </a:t>
            </a:r>
            <a:endParaRPr lang="el-GR" altLang="en-US" sz="3400" dirty="0" smtClean="0"/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Symbol"/>
              <a:buChar char="Þ"/>
            </a:pPr>
            <a:r>
              <a:rPr lang="el-GR" altLang="en-US" dirty="0" smtClean="0"/>
              <a:t> Σωστός </a:t>
            </a:r>
            <a:r>
              <a:rPr lang="el-GR" altLang="en-US" dirty="0"/>
              <a:t>Σχεδιασμός έργων </a:t>
            </a:r>
            <a:endParaRPr lang="el-GR" altLang="en-US" dirty="0" smtClean="0"/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Symbol"/>
              <a:buChar char="Þ"/>
            </a:pPr>
            <a:r>
              <a:rPr lang="el-GR" altLang="en-US" dirty="0" smtClean="0"/>
              <a:t> ‘</a:t>
            </a:r>
            <a:r>
              <a:rPr lang="el-GR" altLang="en-US" dirty="0"/>
              <a:t>Αποδοτική’ Κάλυψη της Ζήτησης </a:t>
            </a:r>
            <a:endParaRPr lang="el-GR" altLang="en-US" dirty="0" smtClean="0"/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Symbol"/>
              <a:buChar char="Þ"/>
            </a:pPr>
            <a:r>
              <a:rPr lang="el-GR" altLang="en-US" dirty="0" smtClean="0"/>
              <a:t> Ευημερία </a:t>
            </a:r>
            <a:r>
              <a:rPr lang="el-GR" altLang="en-US" dirty="0"/>
              <a:t>και για μεγαλύτερο χρονικό διάστημα </a:t>
            </a:r>
          </a:p>
          <a:p>
            <a:pPr algn="just">
              <a:spcBef>
                <a:spcPct val="50000"/>
              </a:spcBef>
              <a:buNone/>
            </a:pPr>
            <a:endParaRPr lang="el-GR" altLang="en-US" dirty="0"/>
          </a:p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l-GR" altLang="en-US" sz="3400" dirty="0">
                <a:solidFill>
                  <a:srgbClr val="CC3300"/>
                </a:solidFill>
              </a:rPr>
              <a:t>Λανθασμένη Πρόβλεψη</a:t>
            </a:r>
            <a:r>
              <a:rPr lang="el-GR" altLang="en-US" sz="3400" dirty="0"/>
              <a:t> </a:t>
            </a:r>
            <a:endParaRPr lang="el-GR" altLang="en-US" sz="3400" dirty="0" smtClean="0"/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Symbol"/>
              <a:buChar char="Þ"/>
            </a:pPr>
            <a:r>
              <a:rPr lang="el-GR" altLang="en-US" dirty="0" smtClean="0"/>
              <a:t>Λανθασμένος </a:t>
            </a:r>
            <a:r>
              <a:rPr lang="el-GR" altLang="en-US" dirty="0"/>
              <a:t>Σχεδιασμός Έργων </a:t>
            </a:r>
            <a:endParaRPr lang="el-GR" altLang="en-US" dirty="0" smtClean="0"/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Symbol"/>
              <a:buChar char="Þ"/>
            </a:pPr>
            <a:r>
              <a:rPr lang="el-GR" altLang="en-US" dirty="0" smtClean="0"/>
              <a:t>Μη </a:t>
            </a:r>
            <a:r>
              <a:rPr lang="el-GR" altLang="en-US" dirty="0"/>
              <a:t>κάλυψη της ζήτησης ή κάλυψη της ζήτησης με μη ‘αποδοτικό’ τρόπο </a:t>
            </a:r>
            <a:endParaRPr lang="el-GR" altLang="en-US" dirty="0" smtClean="0"/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Symbol"/>
              <a:buChar char="Þ"/>
            </a:pPr>
            <a:r>
              <a:rPr lang="el-GR" altLang="en-US" dirty="0" smtClean="0"/>
              <a:t>Μείωση </a:t>
            </a:r>
            <a:r>
              <a:rPr lang="el-GR" altLang="en-US" dirty="0"/>
              <a:t>της ευημερίας, υπονόμευση της διάρκειά της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ΕΝΕΡΓΕΙΑΚΗ ΖΗΤΗΣΗ - ΠΡΟΒΛΕΨΗ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20278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n-US" dirty="0">
                <a:cs typeface="Arial" charset="0"/>
              </a:rPr>
              <a:t>√ </a:t>
            </a:r>
            <a:r>
              <a:rPr lang="el-GR" altLang="en-US" dirty="0"/>
              <a:t>σε τομεακό ή εθνικό επίπεδο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n-US" dirty="0"/>
              <a:t>√ σε επίπεδο καυσίμου (πετρέλαιο, φυσικό αέριο, </a:t>
            </a:r>
            <a:r>
              <a:rPr lang="el-GR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ηλεκτρισμός</a:t>
            </a:r>
            <a:r>
              <a:rPr lang="el-GR" altLang="en-US" dirty="0"/>
              <a:t>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endParaRPr lang="el-GR" altLang="en-US" dirty="0"/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dirty="0">
                <a:solidFill>
                  <a:srgbClr val="9900FF"/>
                </a:solidFill>
              </a:rPr>
              <a:t> </a:t>
            </a:r>
            <a:r>
              <a:rPr lang="el-GR" altLang="en-US" dirty="0">
                <a:solidFill>
                  <a:srgbClr val="9900FF"/>
                </a:solidFill>
              </a:rPr>
              <a:t>Μεγάλος χρόνος καθυστέρησης για την υλοποίηση των ενεργειακών έργων</a:t>
            </a:r>
            <a:r>
              <a:rPr lang="el-GR" altLang="en-US" dirty="0"/>
              <a:t> (θερμοηλεκτρικοί σταθμοί, αγωγοί μεταφοράς φυσικού αερίου, δίκτυα, διυλιστήρια)</a:t>
            </a:r>
          </a:p>
          <a:p>
            <a:pPr algn="just">
              <a:spcBef>
                <a:spcPct val="50000"/>
              </a:spcBef>
              <a:defRPr/>
            </a:pPr>
            <a:endParaRPr lang="el-GR" altLang="en-US" dirty="0"/>
          </a:p>
          <a:p>
            <a:pPr algn="just">
              <a:spcBef>
                <a:spcPct val="50000"/>
              </a:spcBef>
              <a:defRPr/>
            </a:pPr>
            <a:r>
              <a:rPr lang="el-GR" altLang="en-US" u="sng" dirty="0"/>
              <a:t>Τα σφάλματα κοστίζουν ακριβά: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l-GR" altLang="en-US" dirty="0"/>
              <a:t> Χαμηλές προβλέψεις =&gt; έξοδα από το </a:t>
            </a:r>
            <a:r>
              <a:rPr lang="el-GR" altLang="en-US" dirty="0">
                <a:solidFill>
                  <a:srgbClr val="CC6600"/>
                </a:solidFill>
              </a:rPr>
              <a:t>κόστος ενέργειας που δεν καλύφθηκε</a:t>
            </a:r>
            <a:r>
              <a:rPr lang="el-GR" altLang="en-US" dirty="0"/>
              <a:t> (κόστος των </a:t>
            </a:r>
            <a:r>
              <a:rPr lang="en-US" altLang="en-US" dirty="0"/>
              <a:t>black out)</a:t>
            </a:r>
            <a:endParaRPr lang="el-GR" altLang="en-US" dirty="0"/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l-GR" altLang="en-US" dirty="0"/>
              <a:t> Υψηλές προβλέψεις =&gt; έξοδα από τη </a:t>
            </a:r>
            <a:r>
              <a:rPr lang="el-GR" altLang="en-US" dirty="0">
                <a:solidFill>
                  <a:srgbClr val="A50021"/>
                </a:solidFill>
              </a:rPr>
              <a:t>δέσμευση κεφαλαίων που μένουν αδρανή</a:t>
            </a:r>
            <a:r>
              <a:rPr lang="el-GR" altLang="en-US" dirty="0"/>
              <a:t> για μεγάλο χρονικό διάστημα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C00000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3275</Words>
  <Application>Microsoft Office PowerPoint</Application>
  <PresentationFormat>On-screen Show (4:3)</PresentationFormat>
  <Paragraphs>424</Paragraphs>
  <Slides>58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Chart</vt:lpstr>
      <vt:lpstr>ΕΝΕΡΓΕΙΑΚΗ ΑΝΑΛΥΣΗ </vt:lpstr>
      <vt:lpstr>Η ΕΝΕΡΓΕΙΑ ΣΤΟ ΜΕΛΛΟΝ</vt:lpstr>
      <vt:lpstr>Η ΣΗΜΑΣΙΑ ΤΗΣ ΠΡΟΒΛΕΨΗΣ</vt:lpstr>
      <vt:lpstr>ΕΝΕΡΓΕΙΑΚΗ ΔΙΑΧΕΙΡΙΣΗ</vt:lpstr>
      <vt:lpstr>ΕΝΕΡΓΕΙΑΚΗ ΔΙΑΧΕΙΡΙΣΗ</vt:lpstr>
      <vt:lpstr>ΕΝΕΡΓΕΙΑΚΗ ΖΗΤΗΣΗ - ΠΡΟΒΛΕΨΗ</vt:lpstr>
      <vt:lpstr>ΕΝΕΡΓΕΙΑΚΗ ΖΗΤΗΣΗ - ΠΡΟΒΛΕΨΗ</vt:lpstr>
      <vt:lpstr>ΕΝΕΡΓΕΙΑΚΗ ΖΗΤΗΣΗ - ΠΡΟΒΛΕΨΗ</vt:lpstr>
      <vt:lpstr>ΕΝΕΡΓΕΙΑΚΗ ΖΗΤΗΣΗ - ΠΡΟΒΛΕΨΗ</vt:lpstr>
      <vt:lpstr>ΠΡΟΒΛΕΨΗ ΤΗΣ ΕΝΕΡΓΕΙΑΚΗΣ ΖΗΤΗΣΗΣ</vt:lpstr>
      <vt:lpstr>Αιολική ενέργεια : αρκετά ελέγξιμη, κάπως προβλέψιμη</vt:lpstr>
      <vt:lpstr>ΒΑΣΙΚΕΣ ΕΡΩΤΗΣΕΙΣ</vt:lpstr>
      <vt:lpstr>ΕΝΕΡΓΕΙΑΚΗ ΖΗΤΗΣΗ: ΜΕΤΑΒΑΛΛΟΜΕΝΗ ΦΥΣΗ</vt:lpstr>
      <vt:lpstr>ΕΛΛΑΔΑ – ΑΥΞΗΣΗ ΤΗΣ ΖΗΤΗΣΗΣ 1990-2003</vt:lpstr>
      <vt:lpstr>ΕΠΟΧΙΑΚΗ ΔΙΑΚΥΜΑΝΣΗ</vt:lpstr>
      <vt:lpstr>ΛΕΣΒΟΣ – ΕΠΟΧΙΑΚΗ ΔΙΑΚΥΜΑΝΣΗ ΖΗΤΗΣΗΣ ΗΛΕΚΤΡΙΣΜΟΥ</vt:lpstr>
      <vt:lpstr>ΕΒΔΟΜΑΔΙΑΙΑ ΔΙΑΚΥΜΑΝΣΗ </vt:lpstr>
      <vt:lpstr>ΛΕΣΒΟΣ – ΕΒΔΟΜΑΔΙΑΙΑ/ΗΜΕΡΗΣΙΑ/ΩΡΙΑΙΑ ΔΙΑΚΥΜΑΝΣΗ</vt:lpstr>
      <vt:lpstr>ΕΝΕΡΓΕΙΑ : ΠΕΡΙΟΡΙΣΜΕΝΗ ΔΥΝΑΤΟΤΗΤΑ ΑΠΟΘΗΚΕΥΣΗΣ</vt:lpstr>
      <vt:lpstr>ΚΑΜΠΥΛΗ ΔΙΑΡΚΕΙΑΣ ΦΟΡΤΙΟΥ</vt:lpstr>
      <vt:lpstr>ΔΙΑΚΥΜΑΝΣΗ ΖΗΤΗΣΗΣ ΗΛΕΚΤΡΙΣΜΟΥ- Λέσβος 2005</vt:lpstr>
      <vt:lpstr>Λέσβος: διακύμανση ενεργειακής ζήτησης 3-9 Μαΐου 2010</vt:lpstr>
      <vt:lpstr>ΕΒΔΟΜΑΔΙΑΙΑ ΔΙΑΚΥΜΑΝΣΗ</vt:lpstr>
      <vt:lpstr>ΗΛΕΚΤΡΙΣΜΟΣ : ΕΝΕΡΓΕΙΑ ΚΑΙ ΙΣΧΥΣ !</vt:lpstr>
      <vt:lpstr>ΔΙΑΧΕΙΡΙΣΗ ΤΗΣ ΖΗΤΗΣΗΣ</vt:lpstr>
      <vt:lpstr>ΜΑΘΗΜΑΤΙΚΗ ΜΟΝΤΕΛΟΠΟΙΗΣΗ</vt:lpstr>
      <vt:lpstr>ΤΑΞΙΝΟΜΗΣΗ ΜΟΝΤΕΛΩΝ</vt:lpstr>
      <vt:lpstr>ΑΛΓΕΒΡΙΚΗ ΣΧΕΣΗ ΕΙΣΡΟΩΝ-ΕΚΡΟΩΝ</vt:lpstr>
      <vt:lpstr>Μοντέλα Χρονοσειρών</vt:lpstr>
      <vt:lpstr>ΑΝΑΛΥΣΗ ΧΡΟΝΟΣΕΙΡΩΝ - συνοπτικά</vt:lpstr>
      <vt:lpstr>Μοντέλα Πρόβλεψης γιά την Ζήτηση Ενέργειας</vt:lpstr>
      <vt:lpstr>a. ΟΙΚΟΝΟΜΕΤΡΙΚΑ ΜΟΝΤΕΛΑ </vt:lpstr>
      <vt:lpstr>ΟΙΚΟΝΟΜΕΤΡΙΚΑ ΜΟΝΤΕΛΑ : ΚΑΤΗΓΟΡΙΕΣ</vt:lpstr>
      <vt:lpstr>ΟΙΚΟΝΟΜΕΤΡΙΚΑ ΜΟΝΤΕΛΑ : ΚΑΤΗΓΟΡΙΕΣ</vt:lpstr>
      <vt:lpstr>b. ΜΟΝΤΕΛΑ ΤΕΛΙΚΗΣ ΧΡΗΣΗΣ</vt:lpstr>
      <vt:lpstr>b. ΜΟΝΤΕΛΑ ΤΕΛΙΚΗΣ ΧΡΗΣΗΣ</vt:lpstr>
      <vt:lpstr>ΠΑΡΑΔΕΙΓΜΑ</vt:lpstr>
      <vt:lpstr>Παράδειγμα</vt:lpstr>
      <vt:lpstr>γ). ΥΒΡΙΔΙΚΑ ΜΟΝΤΕΛΑ</vt:lpstr>
      <vt:lpstr>Μοντέλα Παλινδρόμησης μιας Εξίσωσης</vt:lpstr>
      <vt:lpstr>Μοντέλα Προσομοίωσης πολλών Εξισώσεων</vt:lpstr>
      <vt:lpstr>ΕΝΕΡΓΕΙΑΚΗ ΖΗΤΗΣΗ</vt:lpstr>
      <vt:lpstr>ΜΟΝΤΕΛΟ ΠΑΛΙΝΔΡΟΜΗΣΗΣ</vt:lpstr>
      <vt:lpstr>ΥΠΟΛΟΓΙΣΜΟΣ ΕΛΑΣΤΙΚΟΤΗΤΩΝ</vt:lpstr>
      <vt:lpstr>ΕΛΕΓΧΟΣ ΑΞΙΟΠΙΣΤΙΑΣ ΤΩΝ ΕΚΤΙΜΗΣΕΩΝ</vt:lpstr>
      <vt:lpstr>ΣΧΕΔΙΑΣΜΟΣ ΕΝΕΡΓΕΙΑΚΗΣ ΠΟΛΙΤΙΚΗΣ</vt:lpstr>
      <vt:lpstr>ΓΕΝΙΚΟ ΠΛΑΙΣΙΟ ΔΙΕΡΕΥΝΗΣΗΣ ΣΥΣΧΕΤΙΣΕΩΝ ΕΝΕΡΓΕΙΑΣ - ΟΙΚΟΝΟΜΙΑΣ</vt:lpstr>
      <vt:lpstr>ΜΟΝΤΕΛΑ ΤΕΛΙΚΗΣ ΧΡΗΣΗΣ</vt:lpstr>
      <vt:lpstr>Οι δύο προσεγγίσεις</vt:lpstr>
      <vt:lpstr>Οικονομετρικά (Top-down) μοντέλα </vt:lpstr>
      <vt:lpstr>Οικονομετρικά (Top-down) μοντέλα </vt:lpstr>
      <vt:lpstr>ΜΟΝΤΕΛΑ ΤΕΛΙΚΗΣ ΧΡΗΣΗΣ – BOTTOM-UP</vt:lpstr>
      <vt:lpstr>ΜΟΝΤΕΛΑ ΤΕΛΙΚΗΣ ΧΡΗΣΗΣ – BOTTOM-UP</vt:lpstr>
      <vt:lpstr>ΣΥΓΚΡΙΣΗ: ΠΛΕΟΝΕΚΤΗΜΑΤΑ ΚΑΙ ΜΕΙΟΝΕΚΤΗΜΑΤΑ</vt:lpstr>
      <vt:lpstr>ΠΑΡΑΔΕΙΓΜΑ – ΥΠΟΛΟΓΙΣΜΟΣ ΤΕΛΙΚΗΣ ΖΗΤΗΣΗΣ</vt:lpstr>
      <vt:lpstr>ΠΑΡΑΔΕΙΓΜΑ: ΥΠΟΛΟΓΙΣΜΟΣ ΤΕΛΙΚΗΣ ΧΡΗΣΗΣ</vt:lpstr>
      <vt:lpstr>ΠΑΡΑΔΕΙΓΜΑ: ΥΠΟΛΟΓΙΣΜΟΣ ΤΕΛΙΚΗΣ ΧΡΗΣΗΣ</vt:lpstr>
      <vt:lpstr>τέλος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ΠΡΟΒΛΕΨΗ ΤΗΣ ΖΗΤΗΣΗΣ</dc:title>
  <dc:creator>Dias Haralambopoulos</dc:creator>
  <cp:lastModifiedBy>Dias Haralambopoulos</cp:lastModifiedBy>
  <cp:revision>37</cp:revision>
  <dcterms:created xsi:type="dcterms:W3CDTF">2015-01-17T20:32:04Z</dcterms:created>
  <dcterms:modified xsi:type="dcterms:W3CDTF">2015-02-28T14:00:25Z</dcterms:modified>
</cp:coreProperties>
</file>