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 id="2147483685" r:id="rId3"/>
  </p:sldMasterIdLst>
  <p:notesMasterIdLst>
    <p:notesMasterId r:id="rId123"/>
  </p:notesMasterIdLst>
  <p:sldIdLst>
    <p:sldId id="431" r:id="rId4"/>
    <p:sldId id="432" r:id="rId5"/>
    <p:sldId id="433" r:id="rId6"/>
    <p:sldId id="424" r:id="rId7"/>
    <p:sldId id="256" r:id="rId8"/>
    <p:sldId id="257" r:id="rId9"/>
    <p:sldId id="306" r:id="rId10"/>
    <p:sldId id="307" r:id="rId11"/>
    <p:sldId id="308" r:id="rId12"/>
    <p:sldId id="258" r:id="rId13"/>
    <p:sldId id="400" r:id="rId14"/>
    <p:sldId id="401" r:id="rId15"/>
    <p:sldId id="402" r:id="rId16"/>
    <p:sldId id="403" r:id="rId17"/>
    <p:sldId id="404" r:id="rId18"/>
    <p:sldId id="405" r:id="rId19"/>
    <p:sldId id="399" r:id="rId20"/>
    <p:sldId id="259" r:id="rId21"/>
    <p:sldId id="309" r:id="rId22"/>
    <p:sldId id="260" r:id="rId23"/>
    <p:sldId id="263" r:id="rId24"/>
    <p:sldId id="264" r:id="rId25"/>
    <p:sldId id="310" r:id="rId26"/>
    <p:sldId id="331" r:id="rId27"/>
    <p:sldId id="269" r:id="rId28"/>
    <p:sldId id="262" r:id="rId29"/>
    <p:sldId id="268" r:id="rId30"/>
    <p:sldId id="271" r:id="rId31"/>
    <p:sldId id="273" r:id="rId32"/>
    <p:sldId id="425" r:id="rId33"/>
    <p:sldId id="426" r:id="rId34"/>
    <p:sldId id="427" r:id="rId35"/>
    <p:sldId id="429" r:id="rId36"/>
    <p:sldId id="430" r:id="rId37"/>
    <p:sldId id="335" r:id="rId38"/>
    <p:sldId id="336" r:id="rId39"/>
    <p:sldId id="304" r:id="rId40"/>
    <p:sldId id="332" r:id="rId41"/>
    <p:sldId id="338" r:id="rId42"/>
    <p:sldId id="337" r:id="rId43"/>
    <p:sldId id="333" r:id="rId44"/>
    <p:sldId id="276" r:id="rId45"/>
    <p:sldId id="277" r:id="rId46"/>
    <p:sldId id="278" r:id="rId47"/>
    <p:sldId id="279" r:id="rId48"/>
    <p:sldId id="280" r:id="rId49"/>
    <p:sldId id="282" r:id="rId50"/>
    <p:sldId id="317" r:id="rId51"/>
    <p:sldId id="283" r:id="rId52"/>
    <p:sldId id="284" r:id="rId53"/>
    <p:sldId id="285" r:id="rId54"/>
    <p:sldId id="286" r:id="rId55"/>
    <p:sldId id="293" r:id="rId56"/>
    <p:sldId id="318" r:id="rId57"/>
    <p:sldId id="341" r:id="rId58"/>
    <p:sldId id="342" r:id="rId59"/>
    <p:sldId id="339" r:id="rId60"/>
    <p:sldId id="343" r:id="rId61"/>
    <p:sldId id="345" r:id="rId62"/>
    <p:sldId id="348" r:id="rId63"/>
    <p:sldId id="349" r:id="rId64"/>
    <p:sldId id="350" r:id="rId65"/>
    <p:sldId id="351" r:id="rId66"/>
    <p:sldId id="352" r:id="rId67"/>
    <p:sldId id="353" r:id="rId68"/>
    <p:sldId id="354" r:id="rId69"/>
    <p:sldId id="355" r:id="rId70"/>
    <p:sldId id="356" r:id="rId71"/>
    <p:sldId id="357" r:id="rId72"/>
    <p:sldId id="358" r:id="rId73"/>
    <p:sldId id="359" r:id="rId74"/>
    <p:sldId id="360" r:id="rId75"/>
    <p:sldId id="361" r:id="rId76"/>
    <p:sldId id="362" r:id="rId77"/>
    <p:sldId id="363" r:id="rId78"/>
    <p:sldId id="416" r:id="rId79"/>
    <p:sldId id="417" r:id="rId80"/>
    <p:sldId id="418" r:id="rId81"/>
    <p:sldId id="419" r:id="rId82"/>
    <p:sldId id="420" r:id="rId83"/>
    <p:sldId id="421" r:id="rId84"/>
    <p:sldId id="422" r:id="rId85"/>
    <p:sldId id="423" r:id="rId86"/>
    <p:sldId id="364" r:id="rId87"/>
    <p:sldId id="365" r:id="rId88"/>
    <p:sldId id="366" r:id="rId89"/>
    <p:sldId id="367" r:id="rId90"/>
    <p:sldId id="368" r:id="rId91"/>
    <p:sldId id="369" r:id="rId92"/>
    <p:sldId id="370" r:id="rId93"/>
    <p:sldId id="371" r:id="rId94"/>
    <p:sldId id="372" r:id="rId95"/>
    <p:sldId id="373" r:id="rId96"/>
    <p:sldId id="374" r:id="rId97"/>
    <p:sldId id="375" r:id="rId98"/>
    <p:sldId id="376" r:id="rId99"/>
    <p:sldId id="377" r:id="rId100"/>
    <p:sldId id="378" r:id="rId101"/>
    <p:sldId id="379" r:id="rId102"/>
    <p:sldId id="380" r:id="rId103"/>
    <p:sldId id="381" r:id="rId104"/>
    <p:sldId id="382" r:id="rId105"/>
    <p:sldId id="408" r:id="rId106"/>
    <p:sldId id="409" r:id="rId107"/>
    <p:sldId id="383" r:id="rId108"/>
    <p:sldId id="406" r:id="rId109"/>
    <p:sldId id="407" r:id="rId110"/>
    <p:sldId id="385" r:id="rId111"/>
    <p:sldId id="386" r:id="rId112"/>
    <p:sldId id="387" r:id="rId113"/>
    <p:sldId id="388" r:id="rId114"/>
    <p:sldId id="389" r:id="rId115"/>
    <p:sldId id="384" r:id="rId116"/>
    <p:sldId id="390" r:id="rId117"/>
    <p:sldId id="410" r:id="rId118"/>
    <p:sldId id="411" r:id="rId119"/>
    <p:sldId id="413" r:id="rId120"/>
    <p:sldId id="414" r:id="rId121"/>
    <p:sldId id="412" r:id="rId12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99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60"/>
  </p:normalViewPr>
  <p:slideViewPr>
    <p:cSldViewPr>
      <p:cViewPr varScale="1">
        <p:scale>
          <a:sx n="117" d="100"/>
          <a:sy n="117" d="100"/>
        </p:scale>
        <p:origin x="-1440" y="-102"/>
      </p:cViewPr>
      <p:guideLst>
        <p:guide orient="horz" pos="1152"/>
        <p:guide orient="horz" pos="1008"/>
        <p:guide pos="4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notesMaster" Target="notesMasters/notesMaster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presProps" Target="pres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s>
</file>

<file path=ppt/_rels/viewProps.xml.rels><?xml version="1.0" encoding="UTF-8" standalone="yes"?>
<Relationships xmlns="http://schemas.openxmlformats.org/package/2006/relationships"><Relationship Id="rId8" Type="http://schemas.openxmlformats.org/officeDocument/2006/relationships/slide" Target="slides/slide86.xml"/><Relationship Id="rId13" Type="http://schemas.openxmlformats.org/officeDocument/2006/relationships/slide" Target="slides/slide98.xml"/><Relationship Id="rId3" Type="http://schemas.openxmlformats.org/officeDocument/2006/relationships/slide" Target="slides/slide69.xml"/><Relationship Id="rId7" Type="http://schemas.openxmlformats.org/officeDocument/2006/relationships/slide" Target="slides/slide79.xml"/><Relationship Id="rId12" Type="http://schemas.openxmlformats.org/officeDocument/2006/relationships/slide" Target="slides/slide96.xml"/><Relationship Id="rId2" Type="http://schemas.openxmlformats.org/officeDocument/2006/relationships/slide" Target="slides/slide66.xml"/><Relationship Id="rId16" Type="http://schemas.openxmlformats.org/officeDocument/2006/relationships/slide" Target="slides/slide119.xml"/><Relationship Id="rId1" Type="http://schemas.openxmlformats.org/officeDocument/2006/relationships/slide" Target="slides/slide65.xml"/><Relationship Id="rId6" Type="http://schemas.openxmlformats.org/officeDocument/2006/relationships/slide" Target="slides/slide78.xml"/><Relationship Id="rId11" Type="http://schemas.openxmlformats.org/officeDocument/2006/relationships/slide" Target="slides/slide95.xml"/><Relationship Id="rId5" Type="http://schemas.openxmlformats.org/officeDocument/2006/relationships/slide" Target="slides/slide75.xml"/><Relationship Id="rId15" Type="http://schemas.openxmlformats.org/officeDocument/2006/relationships/slide" Target="slides/slide111.xml"/><Relationship Id="rId10" Type="http://schemas.openxmlformats.org/officeDocument/2006/relationships/slide" Target="slides/slide93.xml"/><Relationship Id="rId4" Type="http://schemas.openxmlformats.org/officeDocument/2006/relationships/slide" Target="slides/slide70.xml"/><Relationship Id="rId9" Type="http://schemas.openxmlformats.org/officeDocument/2006/relationships/slide" Target="slides/slide92.xml"/><Relationship Id="rId14"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71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71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283C9D2-DC9D-4C8C-AB65-4D3D2EF81ADF}" type="slidenum">
              <a:rPr lang="en-US"/>
              <a:pPr>
                <a:defRPr/>
              </a:pPr>
              <a:t>‹#›</a:t>
            </a:fld>
            <a:endParaRPr lang="en-US"/>
          </a:p>
        </p:txBody>
      </p:sp>
    </p:spTree>
    <p:extLst>
      <p:ext uri="{BB962C8B-B14F-4D97-AF65-F5344CB8AC3E}">
        <p14:creationId xmlns:p14="http://schemas.microsoft.com/office/powerpoint/2010/main" val="28536970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5D7E8AB-54B7-4B4B-8A68-3F4EDD44A7C8}" type="slidenum">
              <a:rPr lang="el-GR">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110271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2E26EAA-23B9-4D40-A7F0-C94D52A49BA6}" type="slidenum">
              <a:rPr lang="el-GR">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122084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E21D40-69A3-4BE8-A097-6F80CE983272}" type="slidenum">
              <a:rPr lang="el-GR">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371404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p:spPr>
        <p:txBody>
          <a:bodyPr/>
          <a:lstStyle/>
          <a:p>
            <a:fld id="{71E5F590-366B-40E1-ACB4-BA9CC07F8E8D}" type="slidenum">
              <a:rPr lang="en-US" smtClean="0"/>
              <a:pPr/>
              <a:t>12</a:t>
            </a:fld>
            <a:endParaRPr lang="en-US" smtClean="0"/>
          </a:p>
        </p:txBody>
      </p:sp>
      <p:sp>
        <p:nvSpPr>
          <p:cNvPr id="74755" name="Rectangle 2"/>
          <p:cNvSpPr>
            <a:spLocks noGrp="1" noChangeArrowheads="1"/>
          </p:cNvSpPr>
          <p:nvPr>
            <p:ph type="body" idx="1"/>
          </p:nvPr>
        </p:nvSpPr>
        <p:spPr>
          <a:noFill/>
          <a:ln/>
        </p:spPr>
        <p:txBody>
          <a:bodyPr/>
          <a:lstStyle/>
          <a:p>
            <a:endParaRPr lang="en-US" smtClean="0"/>
          </a:p>
        </p:txBody>
      </p:sp>
      <p:sp>
        <p:nvSpPr>
          <p:cNvPr id="74756" name="Rectangle 3"/>
          <p:cNvSpPr>
            <a:spLocks noGrp="1" noRot="1" noChangeAspect="1" noChangeArrowheads="1" noTextEdit="1"/>
          </p:cNvSpPr>
          <p:nvPr>
            <p:ph type="sldImg"/>
          </p:nvPr>
        </p:nvSpPr>
        <p:spPr>
          <a:xfrm>
            <a:off x="1155700" y="695325"/>
            <a:ext cx="4546600" cy="340995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p:spPr>
        <p:txBody>
          <a:bodyPr/>
          <a:lstStyle/>
          <a:p>
            <a:fld id="{29889512-FCA5-4C39-9569-2C4695FEDBB1}" type="slidenum">
              <a:rPr lang="en-US" smtClean="0"/>
              <a:pPr/>
              <a:t>13</a:t>
            </a:fld>
            <a:endParaRPr lang="en-US" smtClean="0"/>
          </a:p>
        </p:txBody>
      </p:sp>
      <p:sp>
        <p:nvSpPr>
          <p:cNvPr id="75779" name="Rectangle 2"/>
          <p:cNvSpPr>
            <a:spLocks noGrp="1" noChangeArrowheads="1"/>
          </p:cNvSpPr>
          <p:nvPr>
            <p:ph type="body" idx="1"/>
          </p:nvPr>
        </p:nvSpPr>
        <p:spPr>
          <a:noFill/>
          <a:ln/>
        </p:spPr>
        <p:txBody>
          <a:bodyPr/>
          <a:lstStyle/>
          <a:p>
            <a:endParaRPr lang="en-US" smtClean="0"/>
          </a:p>
        </p:txBody>
      </p:sp>
      <p:sp>
        <p:nvSpPr>
          <p:cNvPr id="75780" name="Rectangle 3"/>
          <p:cNvSpPr>
            <a:spLocks noGrp="1" noRot="1" noChangeAspect="1" noChangeArrowheads="1" noTextEdit="1"/>
          </p:cNvSpPr>
          <p:nvPr>
            <p:ph type="sldImg"/>
          </p:nvPr>
        </p:nvSpPr>
        <p:spPr>
          <a:xfrm>
            <a:off x="1155700" y="695325"/>
            <a:ext cx="4546600" cy="340995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p:spPr>
        <p:txBody>
          <a:bodyPr/>
          <a:lstStyle/>
          <a:p>
            <a:fld id="{8DA659D3-205F-497F-88B7-55BCA50669FC}" type="slidenum">
              <a:rPr lang="en-US" smtClean="0"/>
              <a:pPr/>
              <a:t>14</a:t>
            </a:fld>
            <a:endParaRPr lang="en-US" smtClean="0"/>
          </a:p>
        </p:txBody>
      </p:sp>
      <p:sp>
        <p:nvSpPr>
          <p:cNvPr id="76803" name="Rectangle 2"/>
          <p:cNvSpPr>
            <a:spLocks noGrp="1" noRot="1" noChangeAspect="1" noChangeArrowheads="1" noTextEdit="1"/>
          </p:cNvSpPr>
          <p:nvPr>
            <p:ph type="sldImg"/>
          </p:nvPr>
        </p:nvSpPr>
        <p:spPr>
          <a:xfrm>
            <a:off x="1155700" y="695325"/>
            <a:ext cx="4546600" cy="3409950"/>
          </a:xfrm>
          <a:ln cap="flat"/>
        </p:spPr>
      </p:sp>
      <p:sp>
        <p:nvSpPr>
          <p:cNvPr id="76804" name="Rectangle 3"/>
          <p:cNvSpPr>
            <a:spLocks noGrp="1" noChangeArrowheads="1"/>
          </p:cNvSpPr>
          <p:nvPr>
            <p:ph type="body" idx="1"/>
          </p:nvPr>
        </p:nvSpPr>
        <p:spPr>
          <a:noFill/>
          <a:ln/>
        </p:spPr>
        <p:txBody>
          <a:bodyPr/>
          <a:lstStyle/>
          <a:p>
            <a:pPr>
              <a:spcBef>
                <a:spcPct val="0"/>
              </a:spcBef>
            </a:pPr>
            <a:endParaRPr lang="en-US" sz="24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p:spPr>
        <p:txBody>
          <a:bodyPr/>
          <a:lstStyle/>
          <a:p>
            <a:fld id="{5A5311EA-6880-4A73-968A-41D01C83A07E}" type="slidenum">
              <a:rPr lang="en-US" smtClean="0"/>
              <a:pPr/>
              <a:t>15</a:t>
            </a:fld>
            <a:endParaRPr lang="en-US" smtClean="0"/>
          </a:p>
        </p:txBody>
      </p:sp>
      <p:sp>
        <p:nvSpPr>
          <p:cNvPr id="77827" name="Rectangle 2"/>
          <p:cNvSpPr>
            <a:spLocks noGrp="1" noRot="1" noChangeAspect="1" noChangeArrowheads="1" noTextEdit="1"/>
          </p:cNvSpPr>
          <p:nvPr>
            <p:ph type="sldImg"/>
          </p:nvPr>
        </p:nvSpPr>
        <p:spPr>
          <a:xfrm>
            <a:off x="1155700" y="695325"/>
            <a:ext cx="4546600" cy="3409950"/>
          </a:xfrm>
          <a:ln cap="flat"/>
        </p:spPr>
      </p:sp>
      <p:sp>
        <p:nvSpPr>
          <p:cNvPr id="77828" name="Rectangle 3"/>
          <p:cNvSpPr>
            <a:spLocks noGrp="1" noChangeArrowheads="1"/>
          </p:cNvSpPr>
          <p:nvPr>
            <p:ph type="body" idx="1"/>
          </p:nvPr>
        </p:nvSpPr>
        <p:spPr>
          <a:noFill/>
          <a:ln/>
        </p:spPr>
        <p:txBody>
          <a:bodyPr/>
          <a:lstStyle/>
          <a:p>
            <a:pPr>
              <a:spcBef>
                <a:spcPct val="0"/>
              </a:spcBef>
            </a:pPr>
            <a:endParaRPr lang="en-US" sz="24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p:spPr>
        <p:txBody>
          <a:bodyPr/>
          <a:lstStyle/>
          <a:p>
            <a:fld id="{D66D9C8B-2536-451A-8BFC-0F7051CEFE3D}" type="slidenum">
              <a:rPr lang="en-US" smtClean="0"/>
              <a:pPr/>
              <a:t>16</a:t>
            </a:fld>
            <a:endParaRPr lang="en-US" smtClean="0"/>
          </a:p>
        </p:txBody>
      </p:sp>
      <p:sp>
        <p:nvSpPr>
          <p:cNvPr id="78851" name="Rectangle 2"/>
          <p:cNvSpPr>
            <a:spLocks noGrp="1" noRot="1" noChangeAspect="1" noChangeArrowheads="1" noTextEdit="1"/>
          </p:cNvSpPr>
          <p:nvPr>
            <p:ph type="sldImg"/>
          </p:nvPr>
        </p:nvSpPr>
        <p:spPr>
          <a:xfrm>
            <a:off x="1155700" y="695325"/>
            <a:ext cx="4546600" cy="3409950"/>
          </a:xfrm>
          <a:ln cap="flat"/>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9" name="Rectangle 5"/>
              <p:cNvSpPr>
                <a:spLocks noChangeArrowheads="1"/>
              </p:cNvSpPr>
              <p:nvPr/>
            </p:nvSpPr>
            <p:spPr bwMode="auto">
              <a:xfrm>
                <a:off x="9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0" name="Rectangle 6"/>
              <p:cNvSpPr>
                <a:spLocks noChangeArrowheads="1"/>
              </p:cNvSpPr>
              <p:nvPr/>
            </p:nvSpPr>
            <p:spPr bwMode="auto">
              <a:xfrm>
                <a:off x="19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7"/>
              <p:cNvSpPr>
                <a:spLocks noChangeArrowheads="1"/>
              </p:cNvSpPr>
              <p:nvPr/>
            </p:nvSpPr>
            <p:spPr bwMode="auto">
              <a:xfrm>
                <a:off x="28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2" name="Rectangle 8"/>
              <p:cNvSpPr>
                <a:spLocks noChangeArrowheads="1"/>
              </p:cNvSpPr>
              <p:nvPr/>
            </p:nvSpPr>
            <p:spPr bwMode="auto">
              <a:xfrm>
                <a:off x="38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3" name="Rectangle 9"/>
              <p:cNvSpPr>
                <a:spLocks noChangeArrowheads="1"/>
              </p:cNvSpPr>
              <p:nvPr/>
            </p:nvSpPr>
            <p:spPr bwMode="auto">
              <a:xfrm>
                <a:off x="47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4" name="Rectangle 10"/>
              <p:cNvSpPr>
                <a:spLocks noChangeArrowheads="1"/>
              </p:cNvSpPr>
              <p:nvPr/>
            </p:nvSpPr>
            <p:spPr bwMode="auto">
              <a:xfrm>
                <a:off x="57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5" name="Rectangle 11"/>
              <p:cNvSpPr>
                <a:spLocks noChangeArrowheads="1"/>
              </p:cNvSpPr>
              <p:nvPr/>
            </p:nvSpPr>
            <p:spPr bwMode="auto">
              <a:xfrm>
                <a:off x="67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6" name="Rectangle 12"/>
              <p:cNvSpPr>
                <a:spLocks noChangeArrowheads="1"/>
              </p:cNvSpPr>
              <p:nvPr/>
            </p:nvSpPr>
            <p:spPr bwMode="auto">
              <a:xfrm>
                <a:off x="76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7" name="Rectangle 13"/>
              <p:cNvSpPr>
                <a:spLocks noChangeArrowheads="1"/>
              </p:cNvSpPr>
              <p:nvPr/>
            </p:nvSpPr>
            <p:spPr bwMode="auto">
              <a:xfrm>
                <a:off x="86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 name="Rectangle 14"/>
              <p:cNvSpPr>
                <a:spLocks noChangeArrowheads="1"/>
              </p:cNvSpPr>
              <p:nvPr/>
            </p:nvSpPr>
            <p:spPr bwMode="auto">
              <a:xfrm>
                <a:off x="95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9" name="Rectangle 15"/>
              <p:cNvSpPr>
                <a:spLocks noChangeArrowheads="1"/>
              </p:cNvSpPr>
              <p:nvPr/>
            </p:nvSpPr>
            <p:spPr bwMode="auto">
              <a:xfrm>
                <a:off x="105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0" name="Rectangle 16"/>
              <p:cNvSpPr>
                <a:spLocks noChangeArrowheads="1"/>
              </p:cNvSpPr>
              <p:nvPr/>
            </p:nvSpPr>
            <p:spPr bwMode="auto">
              <a:xfrm>
                <a:off x="115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1" name="Rectangle 17"/>
              <p:cNvSpPr>
                <a:spLocks noChangeArrowheads="1"/>
              </p:cNvSpPr>
              <p:nvPr/>
            </p:nvSpPr>
            <p:spPr bwMode="auto">
              <a:xfrm>
                <a:off x="124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2" name="Rectangle 18"/>
              <p:cNvSpPr>
                <a:spLocks noChangeArrowheads="1"/>
              </p:cNvSpPr>
              <p:nvPr/>
            </p:nvSpPr>
            <p:spPr bwMode="auto">
              <a:xfrm>
                <a:off x="134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3" name="Rectangle 19"/>
              <p:cNvSpPr>
                <a:spLocks noChangeArrowheads="1"/>
              </p:cNvSpPr>
              <p:nvPr/>
            </p:nvSpPr>
            <p:spPr bwMode="auto">
              <a:xfrm>
                <a:off x="143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4" name="Rectangle 20"/>
              <p:cNvSpPr>
                <a:spLocks noChangeArrowheads="1"/>
              </p:cNvSpPr>
              <p:nvPr/>
            </p:nvSpPr>
            <p:spPr bwMode="auto">
              <a:xfrm>
                <a:off x="153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5" name="Rectangle 21"/>
              <p:cNvSpPr>
                <a:spLocks noChangeArrowheads="1"/>
              </p:cNvSpPr>
              <p:nvPr/>
            </p:nvSpPr>
            <p:spPr bwMode="auto">
              <a:xfrm>
                <a:off x="163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 name="Rectangle 22"/>
              <p:cNvSpPr>
                <a:spLocks noChangeArrowheads="1"/>
              </p:cNvSpPr>
              <p:nvPr/>
            </p:nvSpPr>
            <p:spPr bwMode="auto">
              <a:xfrm>
                <a:off x="172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7" name="Rectangle 23"/>
              <p:cNvSpPr>
                <a:spLocks noChangeArrowheads="1"/>
              </p:cNvSpPr>
              <p:nvPr/>
            </p:nvSpPr>
            <p:spPr bwMode="auto">
              <a:xfrm>
                <a:off x="182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8" name="Rectangle 24"/>
              <p:cNvSpPr>
                <a:spLocks noChangeArrowheads="1"/>
              </p:cNvSpPr>
              <p:nvPr/>
            </p:nvSpPr>
            <p:spPr bwMode="auto">
              <a:xfrm>
                <a:off x="191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9" name="Rectangle 25"/>
              <p:cNvSpPr>
                <a:spLocks noChangeArrowheads="1"/>
              </p:cNvSpPr>
              <p:nvPr/>
            </p:nvSpPr>
            <p:spPr bwMode="auto">
              <a:xfrm>
                <a:off x="201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 name="Rectangle 26"/>
              <p:cNvSpPr>
                <a:spLocks noChangeArrowheads="1"/>
              </p:cNvSpPr>
              <p:nvPr/>
            </p:nvSpPr>
            <p:spPr bwMode="auto">
              <a:xfrm>
                <a:off x="211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 name="Rectangle 27"/>
              <p:cNvSpPr>
                <a:spLocks noChangeArrowheads="1"/>
              </p:cNvSpPr>
              <p:nvPr/>
            </p:nvSpPr>
            <p:spPr bwMode="auto">
              <a:xfrm>
                <a:off x="220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2" name="Rectangle 28"/>
              <p:cNvSpPr>
                <a:spLocks noChangeArrowheads="1"/>
              </p:cNvSpPr>
              <p:nvPr/>
            </p:nvSpPr>
            <p:spPr bwMode="auto">
              <a:xfrm>
                <a:off x="230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3" name="Rectangle 29"/>
              <p:cNvSpPr>
                <a:spLocks noChangeArrowheads="1"/>
              </p:cNvSpPr>
              <p:nvPr/>
            </p:nvSpPr>
            <p:spPr bwMode="auto">
              <a:xfrm>
                <a:off x="239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4" name="Rectangle 30"/>
              <p:cNvSpPr>
                <a:spLocks noChangeArrowheads="1"/>
              </p:cNvSpPr>
              <p:nvPr/>
            </p:nvSpPr>
            <p:spPr bwMode="auto">
              <a:xfrm>
                <a:off x="249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5" name="Rectangle 31"/>
              <p:cNvSpPr>
                <a:spLocks noChangeArrowheads="1"/>
              </p:cNvSpPr>
              <p:nvPr/>
            </p:nvSpPr>
            <p:spPr bwMode="auto">
              <a:xfrm>
                <a:off x="259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6" name="Rectangle 32"/>
              <p:cNvSpPr>
                <a:spLocks noChangeArrowheads="1"/>
              </p:cNvSpPr>
              <p:nvPr/>
            </p:nvSpPr>
            <p:spPr bwMode="auto">
              <a:xfrm>
                <a:off x="268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7" name="Rectangle 33"/>
              <p:cNvSpPr>
                <a:spLocks noChangeArrowheads="1"/>
              </p:cNvSpPr>
              <p:nvPr/>
            </p:nvSpPr>
            <p:spPr bwMode="auto">
              <a:xfrm>
                <a:off x="278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8" name="Rectangle 34"/>
              <p:cNvSpPr>
                <a:spLocks noChangeArrowheads="1"/>
              </p:cNvSpPr>
              <p:nvPr/>
            </p:nvSpPr>
            <p:spPr bwMode="auto">
              <a:xfrm>
                <a:off x="287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9" name="Rectangle 35"/>
              <p:cNvSpPr>
                <a:spLocks noChangeArrowheads="1"/>
              </p:cNvSpPr>
              <p:nvPr/>
            </p:nvSpPr>
            <p:spPr bwMode="auto">
              <a:xfrm>
                <a:off x="297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0" name="Rectangle 36"/>
              <p:cNvSpPr>
                <a:spLocks noChangeArrowheads="1"/>
              </p:cNvSpPr>
              <p:nvPr/>
            </p:nvSpPr>
            <p:spPr bwMode="auto">
              <a:xfrm>
                <a:off x="307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1" name="Rectangle 37"/>
              <p:cNvSpPr>
                <a:spLocks noChangeArrowheads="1"/>
              </p:cNvSpPr>
              <p:nvPr/>
            </p:nvSpPr>
            <p:spPr bwMode="auto">
              <a:xfrm>
                <a:off x="316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2" name="Rectangle 38"/>
              <p:cNvSpPr>
                <a:spLocks noChangeArrowheads="1"/>
              </p:cNvSpPr>
              <p:nvPr/>
            </p:nvSpPr>
            <p:spPr bwMode="auto">
              <a:xfrm>
                <a:off x="326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3" name="Rectangle 39"/>
              <p:cNvSpPr>
                <a:spLocks noChangeArrowheads="1"/>
              </p:cNvSpPr>
              <p:nvPr/>
            </p:nvSpPr>
            <p:spPr bwMode="auto">
              <a:xfrm>
                <a:off x="335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4" name="Rectangle 40"/>
              <p:cNvSpPr>
                <a:spLocks noChangeArrowheads="1"/>
              </p:cNvSpPr>
              <p:nvPr/>
            </p:nvSpPr>
            <p:spPr bwMode="auto">
              <a:xfrm>
                <a:off x="345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5" name="Rectangle 41"/>
              <p:cNvSpPr>
                <a:spLocks noChangeArrowheads="1"/>
              </p:cNvSpPr>
              <p:nvPr/>
            </p:nvSpPr>
            <p:spPr bwMode="auto">
              <a:xfrm>
                <a:off x="355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6" name="Rectangle 42"/>
              <p:cNvSpPr>
                <a:spLocks noChangeArrowheads="1"/>
              </p:cNvSpPr>
              <p:nvPr/>
            </p:nvSpPr>
            <p:spPr bwMode="auto">
              <a:xfrm>
                <a:off x="364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7" name="Rectangle 43"/>
              <p:cNvSpPr>
                <a:spLocks noChangeArrowheads="1"/>
              </p:cNvSpPr>
              <p:nvPr/>
            </p:nvSpPr>
            <p:spPr bwMode="auto">
              <a:xfrm>
                <a:off x="374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8" name="Rectangle 44"/>
              <p:cNvSpPr>
                <a:spLocks noChangeArrowheads="1"/>
              </p:cNvSpPr>
              <p:nvPr/>
            </p:nvSpPr>
            <p:spPr bwMode="auto">
              <a:xfrm>
                <a:off x="383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9" name="Rectangle 45"/>
              <p:cNvSpPr>
                <a:spLocks noChangeArrowheads="1"/>
              </p:cNvSpPr>
              <p:nvPr/>
            </p:nvSpPr>
            <p:spPr bwMode="auto">
              <a:xfrm>
                <a:off x="393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0" name="Rectangle 46"/>
              <p:cNvSpPr>
                <a:spLocks noChangeArrowheads="1"/>
              </p:cNvSpPr>
              <p:nvPr/>
            </p:nvSpPr>
            <p:spPr bwMode="auto">
              <a:xfrm>
                <a:off x="403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1" name="Rectangle 47"/>
              <p:cNvSpPr>
                <a:spLocks noChangeArrowheads="1"/>
              </p:cNvSpPr>
              <p:nvPr/>
            </p:nvSpPr>
            <p:spPr bwMode="auto">
              <a:xfrm>
                <a:off x="412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2" name="Rectangle 48"/>
              <p:cNvSpPr>
                <a:spLocks noChangeArrowheads="1"/>
              </p:cNvSpPr>
              <p:nvPr/>
            </p:nvSpPr>
            <p:spPr bwMode="auto">
              <a:xfrm>
                <a:off x="422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3" name="Rectangle 49"/>
              <p:cNvSpPr>
                <a:spLocks noChangeArrowheads="1"/>
              </p:cNvSpPr>
              <p:nvPr/>
            </p:nvSpPr>
            <p:spPr bwMode="auto">
              <a:xfrm>
                <a:off x="431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4" name="Rectangle 50"/>
              <p:cNvSpPr>
                <a:spLocks noChangeArrowheads="1"/>
              </p:cNvSpPr>
              <p:nvPr/>
            </p:nvSpPr>
            <p:spPr bwMode="auto">
              <a:xfrm>
                <a:off x="441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5" name="Rectangle 51"/>
              <p:cNvSpPr>
                <a:spLocks noChangeArrowheads="1"/>
              </p:cNvSpPr>
              <p:nvPr/>
            </p:nvSpPr>
            <p:spPr bwMode="auto">
              <a:xfrm>
                <a:off x="451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6" name="Rectangle 52"/>
              <p:cNvSpPr>
                <a:spLocks noChangeArrowheads="1"/>
              </p:cNvSpPr>
              <p:nvPr/>
            </p:nvSpPr>
            <p:spPr bwMode="auto">
              <a:xfrm>
                <a:off x="460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7" name="Rectangle 53"/>
              <p:cNvSpPr>
                <a:spLocks noChangeArrowheads="1"/>
              </p:cNvSpPr>
              <p:nvPr/>
            </p:nvSpPr>
            <p:spPr bwMode="auto">
              <a:xfrm>
                <a:off x="470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8" name="Rectangle 54"/>
              <p:cNvSpPr>
                <a:spLocks noChangeArrowheads="1"/>
              </p:cNvSpPr>
              <p:nvPr/>
            </p:nvSpPr>
            <p:spPr bwMode="auto">
              <a:xfrm>
                <a:off x="479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9" name="Rectangle 55"/>
              <p:cNvSpPr>
                <a:spLocks noChangeArrowheads="1"/>
              </p:cNvSpPr>
              <p:nvPr/>
            </p:nvSpPr>
            <p:spPr bwMode="auto">
              <a:xfrm>
                <a:off x="489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0" name="Rectangle 56"/>
              <p:cNvSpPr>
                <a:spLocks noChangeArrowheads="1"/>
              </p:cNvSpPr>
              <p:nvPr/>
            </p:nvSpPr>
            <p:spPr bwMode="auto">
              <a:xfrm>
                <a:off x="499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1" name="Rectangle 57"/>
              <p:cNvSpPr>
                <a:spLocks noChangeArrowheads="1"/>
              </p:cNvSpPr>
              <p:nvPr/>
            </p:nvSpPr>
            <p:spPr bwMode="auto">
              <a:xfrm>
                <a:off x="508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2" name="Rectangle 58"/>
              <p:cNvSpPr>
                <a:spLocks noChangeArrowheads="1"/>
              </p:cNvSpPr>
              <p:nvPr/>
            </p:nvSpPr>
            <p:spPr bwMode="auto">
              <a:xfrm>
                <a:off x="518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3" name="Rectangle 59"/>
              <p:cNvSpPr>
                <a:spLocks noChangeArrowheads="1"/>
              </p:cNvSpPr>
              <p:nvPr/>
            </p:nvSpPr>
            <p:spPr bwMode="auto">
              <a:xfrm>
                <a:off x="527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4" name="Rectangle 60"/>
              <p:cNvSpPr>
                <a:spLocks noChangeArrowheads="1"/>
              </p:cNvSpPr>
              <p:nvPr/>
            </p:nvSpPr>
            <p:spPr bwMode="auto">
              <a:xfrm>
                <a:off x="537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5" name="Rectangle 61"/>
              <p:cNvSpPr>
                <a:spLocks noChangeArrowheads="1"/>
              </p:cNvSpPr>
              <p:nvPr/>
            </p:nvSpPr>
            <p:spPr bwMode="auto">
              <a:xfrm>
                <a:off x="547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6" name="Rectangle 62"/>
              <p:cNvSpPr>
                <a:spLocks noChangeArrowheads="1"/>
              </p:cNvSpPr>
              <p:nvPr/>
            </p:nvSpPr>
            <p:spPr bwMode="auto">
              <a:xfrm>
                <a:off x="556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7" name="Rectangle 63"/>
              <p:cNvSpPr>
                <a:spLocks noChangeArrowheads="1"/>
              </p:cNvSpPr>
              <p:nvPr/>
            </p:nvSpPr>
            <p:spPr bwMode="auto">
              <a:xfrm>
                <a:off x="566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grpSp>
        <p:sp>
          <p:nvSpPr>
            <p:cNvPr id="6" name="Rectangle 64"/>
            <p:cNvSpPr>
              <a:spLocks noChangeArrowheads="1"/>
            </p:cNvSpPr>
            <p:nvPr userDrawn="1"/>
          </p:nvSpPr>
          <p:spPr bwMode="auto">
            <a:xfrm>
              <a:off x="429" y="0"/>
              <a:ext cx="5331" cy="4320"/>
            </a:xfrm>
            <a:prstGeom prst="rect">
              <a:avLst/>
            </a:prstGeom>
            <a:solidFill>
              <a:schemeClr val="accent1">
                <a:alpha val="50000"/>
              </a:schemeClr>
            </a:solidFill>
            <a:ln w="9525">
              <a:noFill/>
              <a:miter lim="800000"/>
              <a:headEnd/>
              <a:tailEnd/>
            </a:ln>
            <a:effectLst/>
          </p:spPr>
          <p:txBody>
            <a:bodyPr wrap="none" anchor="ctr"/>
            <a:lstStyle/>
            <a:p>
              <a:pPr>
                <a:defRPr/>
              </a:pPr>
              <a:endParaRPr lang="en-US"/>
            </a:p>
          </p:txBody>
        </p:sp>
        <p:sp>
          <p:nvSpPr>
            <p:cNvPr id="7" name="Rectangle 65"/>
            <p:cNvSpPr>
              <a:spLocks noChangeArrowheads="1"/>
            </p:cNvSpPr>
            <p:nvPr userDrawn="1"/>
          </p:nvSpPr>
          <p:spPr bwMode="auto">
            <a:xfrm>
              <a:off x="0" y="0"/>
              <a:ext cx="5760" cy="321"/>
            </a:xfrm>
            <a:prstGeom prst="rect">
              <a:avLst/>
            </a:prstGeom>
            <a:solidFill>
              <a:schemeClr val="hlink">
                <a:alpha val="50000"/>
              </a:schemeClr>
            </a:solidFill>
            <a:ln w="9525">
              <a:noFill/>
              <a:miter lim="800000"/>
              <a:headEnd/>
              <a:tailEnd/>
            </a:ln>
            <a:effectLst/>
          </p:spPr>
          <p:txBody>
            <a:bodyPr wrap="none" anchor="ctr"/>
            <a:lstStyle/>
            <a:p>
              <a:pPr>
                <a:defRPr/>
              </a:pPr>
              <a:endParaRPr lang="en-US"/>
            </a:p>
          </p:txBody>
        </p:sp>
      </p:grpSp>
      <p:sp>
        <p:nvSpPr>
          <p:cNvPr id="68" name="Rectangle 66"/>
          <p:cNvSpPr>
            <a:spLocks noChangeArrowheads="1"/>
          </p:cNvSpPr>
          <p:nvPr/>
        </p:nvSpPr>
        <p:spPr bwMode="auto">
          <a:xfrm>
            <a:off x="3505200" y="2590800"/>
            <a:ext cx="4892675" cy="76200"/>
          </a:xfrm>
          <a:prstGeom prst="rect">
            <a:avLst/>
          </a:prstGeom>
          <a:solidFill>
            <a:schemeClr val="hlink">
              <a:alpha val="50000"/>
            </a:schemeClr>
          </a:solidFill>
          <a:ln w="9525">
            <a:noFill/>
            <a:miter lim="800000"/>
            <a:headEnd/>
            <a:tailEnd/>
          </a:ln>
          <a:effectLst/>
        </p:spPr>
        <p:txBody>
          <a:bodyPr wrap="none" anchor="ctr"/>
          <a:lstStyle/>
          <a:p>
            <a:pPr algn="ctr">
              <a:defRPr/>
            </a:pPr>
            <a:endParaRPr kumimoji="1" lang="el-GR">
              <a:latin typeface="Arial" charset="0"/>
            </a:endParaRPr>
          </a:p>
        </p:txBody>
      </p:sp>
      <p:sp>
        <p:nvSpPr>
          <p:cNvPr id="4163" name="Rectangle 67"/>
          <p:cNvSpPr>
            <a:spLocks noGrp="1" noChangeArrowheads="1"/>
          </p:cNvSpPr>
          <p:nvPr>
            <p:ph type="ctrTitle" sz="quarter"/>
          </p:nvPr>
        </p:nvSpPr>
        <p:spPr>
          <a:xfrm>
            <a:off x="779463" y="1766888"/>
            <a:ext cx="7678737" cy="762000"/>
          </a:xfrm>
        </p:spPr>
        <p:txBody>
          <a:bodyPr/>
          <a:lstStyle>
            <a:lvl1pPr algn="r">
              <a:defRPr/>
            </a:lvl1pPr>
          </a:lstStyle>
          <a:p>
            <a:r>
              <a:rPr lang="en-US"/>
              <a:t>Click to edit Master title style</a:t>
            </a:r>
          </a:p>
        </p:txBody>
      </p:sp>
      <p:sp>
        <p:nvSpPr>
          <p:cNvPr id="4164"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smtClean="0"/>
            </a:lvl1pPr>
          </a:lstStyle>
          <a:p>
            <a:pPr>
              <a:defRPr/>
            </a:pPr>
            <a:r>
              <a:rPr lang="en-US" smtClean="0"/>
              <a:t>Hawawini &amp; Viallet</a:t>
            </a:r>
            <a:endParaRPr lang="en-US"/>
          </a:p>
        </p:txBody>
      </p:sp>
      <p:sp>
        <p:nvSpPr>
          <p:cNvPr id="70" name="Rectangle 70"/>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71" name="Rectangle 71"/>
          <p:cNvSpPr>
            <a:spLocks noGrp="1" noChangeArrowheads="1"/>
          </p:cNvSpPr>
          <p:nvPr>
            <p:ph type="sldNum" sz="quarter" idx="12"/>
          </p:nvPr>
        </p:nvSpPr>
        <p:spPr>
          <a:xfrm>
            <a:off x="6553200" y="6248400"/>
            <a:ext cx="1905000" cy="457200"/>
          </a:xfrm>
          <a:noFill/>
        </p:spPr>
        <p:txBody>
          <a:bodyPr/>
          <a:lstStyle>
            <a:lvl1pPr>
              <a:defRPr sz="1400" smtClean="0">
                <a:solidFill>
                  <a:schemeClr val="tx1"/>
                </a:solidFill>
              </a:defRPr>
            </a:lvl1pPr>
          </a:lstStyle>
          <a:p>
            <a:pPr>
              <a:defRPr/>
            </a:pPr>
            <a:fld id="{140E9092-2326-46EE-94AC-DA253B2ADCCD}"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r>
              <a:rPr lang="en-US" smtClean="0"/>
              <a:t>Hawawini &amp; Viallet</a:t>
            </a: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A849C7CA-EE99-4E00-93B6-44B978511F43}"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84988" y="862013"/>
            <a:ext cx="2039937" cy="5157787"/>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762000" y="862013"/>
            <a:ext cx="5970588" cy="5157787"/>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r>
              <a:rPr lang="en-US" smtClean="0"/>
              <a:t>Hawawini &amp; Viallet</a:t>
            </a: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9073BE90-F5D9-4D37-8A88-1D7893163CBE}"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14781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5828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60804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38703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17376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10722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7718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8180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r>
              <a:rPr lang="en-US" smtClean="0"/>
              <a:t>Hawawini &amp; Viallet</a:t>
            </a: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728DA885-5F3B-4456-B5FC-E1D01143B00A}"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74409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87994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BF60F4D-9EB5-4B20-99E3-2BD7FFD6B206}" type="datetimeFigureOut">
              <a:rPr lang="el-GR" smtClean="0">
                <a:solidFill>
                  <a:prstClr val="black">
                    <a:tint val="75000"/>
                  </a:prstClr>
                </a:solidFill>
              </a:rPr>
              <a:pPr/>
              <a:t>27/11/2015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B4E65556-15B9-4650-A57A-8A49D8D02E1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71398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72509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569967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60001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65829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75921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99897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1585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67"/>
          <p:cNvSpPr>
            <a:spLocks noGrp="1" noChangeArrowheads="1"/>
          </p:cNvSpPr>
          <p:nvPr>
            <p:ph type="dt" sz="half" idx="10"/>
          </p:nvPr>
        </p:nvSpPr>
        <p:spPr>
          <a:ln/>
        </p:spPr>
        <p:txBody>
          <a:bodyPr/>
          <a:lstStyle>
            <a:lvl1pPr>
              <a:defRPr/>
            </a:lvl1pPr>
          </a:lstStyle>
          <a:p>
            <a:pPr>
              <a:defRPr/>
            </a:pPr>
            <a:r>
              <a:rPr lang="en-US" smtClean="0"/>
              <a:t>Hawawini &amp; Viallet</a:t>
            </a: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7D6DB939-C069-4912-883F-43C44B315C9A}"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08006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55265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7789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A79D2EB-09E2-4AFE-8EC9-646B6C8C83D0}" type="datetimeFigureOut">
              <a:rPr lang="el-GR" smtClean="0">
                <a:solidFill>
                  <a:prstClr val="black">
                    <a:tint val="75000"/>
                  </a:prstClr>
                </a:solidFill>
              </a:rPr>
              <a:pPr/>
              <a:t>27/11/2015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3554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762000" y="18288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892675" y="1828800"/>
            <a:ext cx="3979863"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r>
              <a:rPr lang="en-US" smtClean="0"/>
              <a:t>Hawawini &amp; Viallet</a:t>
            </a: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F6381816-A01E-4FE9-AAF7-0C521D1F38FA}"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r>
              <a:rPr lang="en-US" smtClean="0"/>
              <a:t>Hawawini &amp; Viallet</a:t>
            </a:r>
            <a:endParaRPr lang="en-US"/>
          </a:p>
        </p:txBody>
      </p:sp>
      <p:sp>
        <p:nvSpPr>
          <p:cNvPr id="8" name="Rectangle 68"/>
          <p:cNvSpPr>
            <a:spLocks noGrp="1" noChangeArrowheads="1"/>
          </p:cNvSpPr>
          <p:nvPr>
            <p:ph type="ftr" sz="quarter" idx="11"/>
          </p:nvPr>
        </p:nvSpPr>
        <p:spPr>
          <a:ln/>
        </p:spPr>
        <p:txBody>
          <a:bodyPr/>
          <a:lstStyle>
            <a:lvl1pPr>
              <a:defRPr/>
            </a:lvl1pPr>
          </a:lstStyle>
          <a:p>
            <a:pPr>
              <a:defRPr/>
            </a:pPr>
            <a:endParaRPr lang="en-US"/>
          </a:p>
        </p:txBody>
      </p:sp>
      <p:sp>
        <p:nvSpPr>
          <p:cNvPr id="9" name="Rectangle 69"/>
          <p:cNvSpPr>
            <a:spLocks noGrp="1" noChangeArrowheads="1"/>
          </p:cNvSpPr>
          <p:nvPr>
            <p:ph type="sldNum" sz="quarter" idx="12"/>
          </p:nvPr>
        </p:nvSpPr>
        <p:spPr>
          <a:ln/>
        </p:spPr>
        <p:txBody>
          <a:bodyPr/>
          <a:lstStyle>
            <a:lvl1pPr>
              <a:defRPr/>
            </a:lvl1pPr>
          </a:lstStyle>
          <a:p>
            <a:pPr>
              <a:defRPr/>
            </a:pPr>
            <a:fld id="{5CFEAFED-437B-4E32-8D7D-DC70A592EC83}"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r>
              <a:rPr lang="en-US" smtClean="0"/>
              <a:t>Hawawini &amp; Viallet</a:t>
            </a:r>
            <a:endParaRPr lang="en-US"/>
          </a:p>
        </p:txBody>
      </p:sp>
      <p:sp>
        <p:nvSpPr>
          <p:cNvPr id="4" name="Rectangle 68"/>
          <p:cNvSpPr>
            <a:spLocks noGrp="1" noChangeArrowheads="1"/>
          </p:cNvSpPr>
          <p:nvPr>
            <p:ph type="ftr" sz="quarter" idx="11"/>
          </p:nvPr>
        </p:nvSpPr>
        <p:spPr>
          <a:ln/>
        </p:spPr>
        <p:txBody>
          <a:bodyPr/>
          <a:lstStyle>
            <a:lvl1pPr>
              <a:defRPr/>
            </a:lvl1pPr>
          </a:lstStyle>
          <a:p>
            <a:pPr>
              <a:defRPr/>
            </a:pPr>
            <a:endParaRPr lang="en-US"/>
          </a:p>
        </p:txBody>
      </p:sp>
      <p:sp>
        <p:nvSpPr>
          <p:cNvPr id="5" name="Rectangle 69"/>
          <p:cNvSpPr>
            <a:spLocks noGrp="1" noChangeArrowheads="1"/>
          </p:cNvSpPr>
          <p:nvPr>
            <p:ph type="sldNum" sz="quarter" idx="12"/>
          </p:nvPr>
        </p:nvSpPr>
        <p:spPr>
          <a:ln/>
        </p:spPr>
        <p:txBody>
          <a:bodyPr/>
          <a:lstStyle>
            <a:lvl1pPr>
              <a:defRPr/>
            </a:lvl1pPr>
          </a:lstStyle>
          <a:p>
            <a:pPr>
              <a:defRPr/>
            </a:pPr>
            <a:fld id="{0AEE20E7-B959-41CD-A0D8-DFC518F07A48}"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r>
              <a:rPr lang="en-US" smtClean="0"/>
              <a:t>Hawawini &amp; Viallet</a:t>
            </a:r>
            <a:endParaRPr lang="en-US"/>
          </a:p>
        </p:txBody>
      </p:sp>
      <p:sp>
        <p:nvSpPr>
          <p:cNvPr id="3" name="Rectangle 68"/>
          <p:cNvSpPr>
            <a:spLocks noGrp="1" noChangeArrowheads="1"/>
          </p:cNvSpPr>
          <p:nvPr>
            <p:ph type="ftr" sz="quarter" idx="11"/>
          </p:nvPr>
        </p:nvSpPr>
        <p:spPr>
          <a:ln/>
        </p:spPr>
        <p:txBody>
          <a:bodyPr/>
          <a:lstStyle>
            <a:lvl1pPr>
              <a:defRPr/>
            </a:lvl1pPr>
          </a:lstStyle>
          <a:p>
            <a:pPr>
              <a:defRPr/>
            </a:pPr>
            <a:endParaRPr lang="en-US"/>
          </a:p>
        </p:txBody>
      </p:sp>
      <p:sp>
        <p:nvSpPr>
          <p:cNvPr id="4" name="Rectangle 69"/>
          <p:cNvSpPr>
            <a:spLocks noGrp="1" noChangeArrowheads="1"/>
          </p:cNvSpPr>
          <p:nvPr>
            <p:ph type="sldNum" sz="quarter" idx="12"/>
          </p:nvPr>
        </p:nvSpPr>
        <p:spPr>
          <a:ln/>
        </p:spPr>
        <p:txBody>
          <a:bodyPr/>
          <a:lstStyle>
            <a:lvl1pPr>
              <a:defRPr/>
            </a:lvl1pPr>
          </a:lstStyle>
          <a:p>
            <a:pPr>
              <a:defRPr/>
            </a:pPr>
            <a:fld id="{6739BE82-1D20-4AA3-A35F-AF59C32F8EE3}"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67"/>
          <p:cNvSpPr>
            <a:spLocks noGrp="1" noChangeArrowheads="1"/>
          </p:cNvSpPr>
          <p:nvPr>
            <p:ph type="dt" sz="half" idx="10"/>
          </p:nvPr>
        </p:nvSpPr>
        <p:spPr>
          <a:ln/>
        </p:spPr>
        <p:txBody>
          <a:bodyPr/>
          <a:lstStyle>
            <a:lvl1pPr>
              <a:defRPr/>
            </a:lvl1pPr>
          </a:lstStyle>
          <a:p>
            <a:pPr>
              <a:defRPr/>
            </a:pPr>
            <a:r>
              <a:rPr lang="en-US" smtClean="0"/>
              <a:t>Hawawini &amp; Viallet</a:t>
            </a: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F81E4F80-853D-4F37-8754-00BAB87E0D33}"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67"/>
          <p:cNvSpPr>
            <a:spLocks noGrp="1" noChangeArrowheads="1"/>
          </p:cNvSpPr>
          <p:nvPr>
            <p:ph type="dt" sz="half" idx="10"/>
          </p:nvPr>
        </p:nvSpPr>
        <p:spPr>
          <a:ln/>
        </p:spPr>
        <p:txBody>
          <a:bodyPr/>
          <a:lstStyle>
            <a:lvl1pPr>
              <a:defRPr/>
            </a:lvl1pPr>
          </a:lstStyle>
          <a:p>
            <a:pPr>
              <a:defRPr/>
            </a:pPr>
            <a:r>
              <a:rPr lang="en-US" smtClean="0"/>
              <a:t>Hawawini &amp; Viallet</a:t>
            </a: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CE186F6E-55E9-4650-8994-1759F4CAA403}"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7175" cy="6867525"/>
            <a:chOff x="0" y="0"/>
            <a:chExt cx="5762" cy="4326"/>
          </a:xfrm>
        </p:grpSpPr>
        <p:sp>
          <p:nvSpPr>
            <p:cNvPr id="3075" name="Rectangle 3"/>
            <p:cNvSpPr>
              <a:spLocks noChangeArrowheads="1"/>
            </p:cNvSpPr>
            <p:nvPr userDrawn="1"/>
          </p:nvSpPr>
          <p:spPr bwMode="hidden">
            <a:xfrm>
              <a:off x="0" y="0"/>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76" name="Rectangle 4"/>
            <p:cNvSpPr>
              <a:spLocks noChangeArrowheads="1"/>
            </p:cNvSpPr>
            <p:nvPr userDrawn="1"/>
          </p:nvSpPr>
          <p:spPr bwMode="hidden">
            <a:xfrm>
              <a:off x="9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77" name="Rectangle 5"/>
            <p:cNvSpPr>
              <a:spLocks noChangeArrowheads="1"/>
            </p:cNvSpPr>
            <p:nvPr userDrawn="1"/>
          </p:nvSpPr>
          <p:spPr bwMode="hidden">
            <a:xfrm>
              <a:off x="19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78" name="Rectangle 6"/>
            <p:cNvSpPr>
              <a:spLocks noChangeArrowheads="1"/>
            </p:cNvSpPr>
            <p:nvPr userDrawn="1"/>
          </p:nvSpPr>
          <p:spPr bwMode="hidden">
            <a:xfrm>
              <a:off x="28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79" name="Rectangle 7"/>
            <p:cNvSpPr>
              <a:spLocks noChangeArrowheads="1"/>
            </p:cNvSpPr>
            <p:nvPr userDrawn="1"/>
          </p:nvSpPr>
          <p:spPr bwMode="hidden">
            <a:xfrm>
              <a:off x="38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80" name="Rectangle 8"/>
            <p:cNvSpPr>
              <a:spLocks noChangeArrowheads="1"/>
            </p:cNvSpPr>
            <p:nvPr userDrawn="1"/>
          </p:nvSpPr>
          <p:spPr bwMode="hidden">
            <a:xfrm>
              <a:off x="48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81" name="Rectangle 9"/>
            <p:cNvSpPr>
              <a:spLocks noChangeArrowheads="1"/>
            </p:cNvSpPr>
            <p:nvPr userDrawn="1"/>
          </p:nvSpPr>
          <p:spPr bwMode="hidden">
            <a:xfrm>
              <a:off x="57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82" name="Rectangle 10"/>
            <p:cNvSpPr>
              <a:spLocks noChangeArrowheads="1"/>
            </p:cNvSpPr>
            <p:nvPr userDrawn="1"/>
          </p:nvSpPr>
          <p:spPr bwMode="hidden">
            <a:xfrm>
              <a:off x="67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83" name="Rectangle 11"/>
            <p:cNvSpPr>
              <a:spLocks noChangeArrowheads="1"/>
            </p:cNvSpPr>
            <p:nvPr userDrawn="1"/>
          </p:nvSpPr>
          <p:spPr bwMode="hidden">
            <a:xfrm>
              <a:off x="76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84" name="Rectangle 12"/>
            <p:cNvSpPr>
              <a:spLocks noChangeArrowheads="1"/>
            </p:cNvSpPr>
            <p:nvPr userDrawn="1"/>
          </p:nvSpPr>
          <p:spPr bwMode="hidden">
            <a:xfrm>
              <a:off x="86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85" name="Rectangle 13"/>
            <p:cNvSpPr>
              <a:spLocks noChangeArrowheads="1"/>
            </p:cNvSpPr>
            <p:nvPr userDrawn="1"/>
          </p:nvSpPr>
          <p:spPr bwMode="hidden">
            <a:xfrm>
              <a:off x="96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86" name="Rectangle 14"/>
            <p:cNvSpPr>
              <a:spLocks noChangeArrowheads="1"/>
            </p:cNvSpPr>
            <p:nvPr userDrawn="1"/>
          </p:nvSpPr>
          <p:spPr bwMode="hidden">
            <a:xfrm>
              <a:off x="105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87" name="Rectangle 15"/>
            <p:cNvSpPr>
              <a:spLocks noChangeArrowheads="1"/>
            </p:cNvSpPr>
            <p:nvPr userDrawn="1"/>
          </p:nvSpPr>
          <p:spPr bwMode="hidden">
            <a:xfrm>
              <a:off x="115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88" name="Rectangle 16"/>
            <p:cNvSpPr>
              <a:spLocks noChangeArrowheads="1"/>
            </p:cNvSpPr>
            <p:nvPr userDrawn="1"/>
          </p:nvSpPr>
          <p:spPr bwMode="hidden">
            <a:xfrm>
              <a:off x="124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89" name="Rectangle 17"/>
            <p:cNvSpPr>
              <a:spLocks noChangeArrowheads="1"/>
            </p:cNvSpPr>
            <p:nvPr userDrawn="1"/>
          </p:nvSpPr>
          <p:spPr bwMode="hidden">
            <a:xfrm>
              <a:off x="134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90" name="Rectangle 18"/>
            <p:cNvSpPr>
              <a:spLocks noChangeArrowheads="1"/>
            </p:cNvSpPr>
            <p:nvPr userDrawn="1"/>
          </p:nvSpPr>
          <p:spPr bwMode="hidden">
            <a:xfrm>
              <a:off x="144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91" name="Rectangle 19"/>
            <p:cNvSpPr>
              <a:spLocks noChangeArrowheads="1"/>
            </p:cNvSpPr>
            <p:nvPr userDrawn="1"/>
          </p:nvSpPr>
          <p:spPr bwMode="hidden">
            <a:xfrm>
              <a:off x="153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92" name="Rectangle 20"/>
            <p:cNvSpPr>
              <a:spLocks noChangeArrowheads="1"/>
            </p:cNvSpPr>
            <p:nvPr userDrawn="1"/>
          </p:nvSpPr>
          <p:spPr bwMode="hidden">
            <a:xfrm>
              <a:off x="163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93" name="Rectangle 21"/>
            <p:cNvSpPr>
              <a:spLocks noChangeArrowheads="1"/>
            </p:cNvSpPr>
            <p:nvPr userDrawn="1"/>
          </p:nvSpPr>
          <p:spPr bwMode="hidden">
            <a:xfrm>
              <a:off x="172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94" name="Rectangle 22"/>
            <p:cNvSpPr>
              <a:spLocks noChangeArrowheads="1"/>
            </p:cNvSpPr>
            <p:nvPr userDrawn="1"/>
          </p:nvSpPr>
          <p:spPr bwMode="hidden">
            <a:xfrm>
              <a:off x="182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95" name="Rectangle 23"/>
            <p:cNvSpPr>
              <a:spLocks noChangeArrowheads="1"/>
            </p:cNvSpPr>
            <p:nvPr userDrawn="1"/>
          </p:nvSpPr>
          <p:spPr bwMode="hidden">
            <a:xfrm>
              <a:off x="192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96" name="Rectangle 24"/>
            <p:cNvSpPr>
              <a:spLocks noChangeArrowheads="1"/>
            </p:cNvSpPr>
            <p:nvPr userDrawn="1"/>
          </p:nvSpPr>
          <p:spPr bwMode="hidden">
            <a:xfrm>
              <a:off x="201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97" name="Rectangle 25"/>
            <p:cNvSpPr>
              <a:spLocks noChangeArrowheads="1"/>
            </p:cNvSpPr>
            <p:nvPr userDrawn="1"/>
          </p:nvSpPr>
          <p:spPr bwMode="hidden">
            <a:xfrm>
              <a:off x="211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98" name="Rectangle 26"/>
            <p:cNvSpPr>
              <a:spLocks noChangeArrowheads="1"/>
            </p:cNvSpPr>
            <p:nvPr userDrawn="1"/>
          </p:nvSpPr>
          <p:spPr bwMode="hidden">
            <a:xfrm>
              <a:off x="220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099" name="Rectangle 27"/>
            <p:cNvSpPr>
              <a:spLocks noChangeArrowheads="1"/>
            </p:cNvSpPr>
            <p:nvPr userDrawn="1"/>
          </p:nvSpPr>
          <p:spPr bwMode="hidden">
            <a:xfrm>
              <a:off x="230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00" name="Rectangle 28"/>
            <p:cNvSpPr>
              <a:spLocks noChangeArrowheads="1"/>
            </p:cNvSpPr>
            <p:nvPr userDrawn="1"/>
          </p:nvSpPr>
          <p:spPr bwMode="hidden">
            <a:xfrm>
              <a:off x="240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01" name="Rectangle 29"/>
            <p:cNvSpPr>
              <a:spLocks noChangeArrowheads="1"/>
            </p:cNvSpPr>
            <p:nvPr userDrawn="1"/>
          </p:nvSpPr>
          <p:spPr bwMode="hidden">
            <a:xfrm>
              <a:off x="249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02" name="Rectangle 30"/>
            <p:cNvSpPr>
              <a:spLocks noChangeArrowheads="1"/>
            </p:cNvSpPr>
            <p:nvPr userDrawn="1"/>
          </p:nvSpPr>
          <p:spPr bwMode="hidden">
            <a:xfrm>
              <a:off x="259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03" name="Rectangle 31"/>
            <p:cNvSpPr>
              <a:spLocks noChangeArrowheads="1"/>
            </p:cNvSpPr>
            <p:nvPr userDrawn="1"/>
          </p:nvSpPr>
          <p:spPr bwMode="hidden">
            <a:xfrm>
              <a:off x="268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04" name="Rectangle 32"/>
            <p:cNvSpPr>
              <a:spLocks noChangeArrowheads="1"/>
            </p:cNvSpPr>
            <p:nvPr userDrawn="1"/>
          </p:nvSpPr>
          <p:spPr bwMode="hidden">
            <a:xfrm>
              <a:off x="278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05" name="Rectangle 33"/>
            <p:cNvSpPr>
              <a:spLocks noChangeArrowheads="1"/>
            </p:cNvSpPr>
            <p:nvPr userDrawn="1"/>
          </p:nvSpPr>
          <p:spPr bwMode="hidden">
            <a:xfrm>
              <a:off x="288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06" name="Rectangle 34"/>
            <p:cNvSpPr>
              <a:spLocks noChangeArrowheads="1"/>
            </p:cNvSpPr>
            <p:nvPr userDrawn="1"/>
          </p:nvSpPr>
          <p:spPr bwMode="hidden">
            <a:xfrm>
              <a:off x="297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07" name="Rectangle 35"/>
            <p:cNvSpPr>
              <a:spLocks noChangeArrowheads="1"/>
            </p:cNvSpPr>
            <p:nvPr userDrawn="1"/>
          </p:nvSpPr>
          <p:spPr bwMode="hidden">
            <a:xfrm>
              <a:off x="307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08" name="Rectangle 36"/>
            <p:cNvSpPr>
              <a:spLocks noChangeArrowheads="1"/>
            </p:cNvSpPr>
            <p:nvPr userDrawn="1"/>
          </p:nvSpPr>
          <p:spPr bwMode="hidden">
            <a:xfrm>
              <a:off x="316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09" name="Rectangle 37"/>
            <p:cNvSpPr>
              <a:spLocks noChangeArrowheads="1"/>
            </p:cNvSpPr>
            <p:nvPr userDrawn="1"/>
          </p:nvSpPr>
          <p:spPr bwMode="hidden">
            <a:xfrm>
              <a:off x="326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10" name="Rectangle 38"/>
            <p:cNvSpPr>
              <a:spLocks noChangeArrowheads="1"/>
            </p:cNvSpPr>
            <p:nvPr userDrawn="1"/>
          </p:nvSpPr>
          <p:spPr bwMode="hidden">
            <a:xfrm>
              <a:off x="336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11" name="Rectangle 39"/>
            <p:cNvSpPr>
              <a:spLocks noChangeArrowheads="1"/>
            </p:cNvSpPr>
            <p:nvPr userDrawn="1"/>
          </p:nvSpPr>
          <p:spPr bwMode="hidden">
            <a:xfrm>
              <a:off x="345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12" name="Rectangle 40"/>
            <p:cNvSpPr>
              <a:spLocks noChangeArrowheads="1"/>
            </p:cNvSpPr>
            <p:nvPr userDrawn="1"/>
          </p:nvSpPr>
          <p:spPr bwMode="hidden">
            <a:xfrm>
              <a:off x="355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13" name="Rectangle 41"/>
            <p:cNvSpPr>
              <a:spLocks noChangeArrowheads="1"/>
            </p:cNvSpPr>
            <p:nvPr userDrawn="1"/>
          </p:nvSpPr>
          <p:spPr bwMode="hidden">
            <a:xfrm>
              <a:off x="364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14" name="Rectangle 42"/>
            <p:cNvSpPr>
              <a:spLocks noChangeArrowheads="1"/>
            </p:cNvSpPr>
            <p:nvPr userDrawn="1"/>
          </p:nvSpPr>
          <p:spPr bwMode="hidden">
            <a:xfrm>
              <a:off x="374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15" name="Rectangle 43"/>
            <p:cNvSpPr>
              <a:spLocks noChangeArrowheads="1"/>
            </p:cNvSpPr>
            <p:nvPr userDrawn="1"/>
          </p:nvSpPr>
          <p:spPr bwMode="hidden">
            <a:xfrm>
              <a:off x="384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16" name="Rectangle 44"/>
            <p:cNvSpPr>
              <a:spLocks noChangeArrowheads="1"/>
            </p:cNvSpPr>
            <p:nvPr userDrawn="1"/>
          </p:nvSpPr>
          <p:spPr bwMode="hidden">
            <a:xfrm>
              <a:off x="393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17" name="Rectangle 45"/>
            <p:cNvSpPr>
              <a:spLocks noChangeArrowheads="1"/>
            </p:cNvSpPr>
            <p:nvPr userDrawn="1"/>
          </p:nvSpPr>
          <p:spPr bwMode="hidden">
            <a:xfrm>
              <a:off x="403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18" name="Rectangle 46"/>
            <p:cNvSpPr>
              <a:spLocks noChangeArrowheads="1"/>
            </p:cNvSpPr>
            <p:nvPr userDrawn="1"/>
          </p:nvSpPr>
          <p:spPr bwMode="hidden">
            <a:xfrm>
              <a:off x="412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19" name="Rectangle 47"/>
            <p:cNvSpPr>
              <a:spLocks noChangeArrowheads="1"/>
            </p:cNvSpPr>
            <p:nvPr userDrawn="1"/>
          </p:nvSpPr>
          <p:spPr bwMode="hidden">
            <a:xfrm>
              <a:off x="422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20" name="Rectangle 48"/>
            <p:cNvSpPr>
              <a:spLocks noChangeArrowheads="1"/>
            </p:cNvSpPr>
            <p:nvPr userDrawn="1"/>
          </p:nvSpPr>
          <p:spPr bwMode="hidden">
            <a:xfrm>
              <a:off x="432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21" name="Rectangle 49"/>
            <p:cNvSpPr>
              <a:spLocks noChangeArrowheads="1"/>
            </p:cNvSpPr>
            <p:nvPr userDrawn="1"/>
          </p:nvSpPr>
          <p:spPr bwMode="hidden">
            <a:xfrm>
              <a:off x="441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22" name="Rectangle 50"/>
            <p:cNvSpPr>
              <a:spLocks noChangeArrowheads="1"/>
            </p:cNvSpPr>
            <p:nvPr userDrawn="1"/>
          </p:nvSpPr>
          <p:spPr bwMode="hidden">
            <a:xfrm>
              <a:off x="451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23" name="Rectangle 51"/>
            <p:cNvSpPr>
              <a:spLocks noChangeArrowheads="1"/>
            </p:cNvSpPr>
            <p:nvPr userDrawn="1"/>
          </p:nvSpPr>
          <p:spPr bwMode="hidden">
            <a:xfrm>
              <a:off x="460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24" name="Rectangle 52"/>
            <p:cNvSpPr>
              <a:spLocks noChangeArrowheads="1"/>
            </p:cNvSpPr>
            <p:nvPr userDrawn="1"/>
          </p:nvSpPr>
          <p:spPr bwMode="hidden">
            <a:xfrm>
              <a:off x="470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25" name="Rectangle 53"/>
            <p:cNvSpPr>
              <a:spLocks noChangeArrowheads="1"/>
            </p:cNvSpPr>
            <p:nvPr userDrawn="1"/>
          </p:nvSpPr>
          <p:spPr bwMode="hidden">
            <a:xfrm>
              <a:off x="480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26" name="Rectangle 54"/>
            <p:cNvSpPr>
              <a:spLocks noChangeArrowheads="1"/>
            </p:cNvSpPr>
            <p:nvPr userDrawn="1"/>
          </p:nvSpPr>
          <p:spPr bwMode="hidden">
            <a:xfrm>
              <a:off x="489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27" name="Rectangle 55"/>
            <p:cNvSpPr>
              <a:spLocks noChangeArrowheads="1"/>
            </p:cNvSpPr>
            <p:nvPr userDrawn="1"/>
          </p:nvSpPr>
          <p:spPr bwMode="hidden">
            <a:xfrm>
              <a:off x="499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28" name="Rectangle 56"/>
            <p:cNvSpPr>
              <a:spLocks noChangeArrowheads="1"/>
            </p:cNvSpPr>
            <p:nvPr userDrawn="1"/>
          </p:nvSpPr>
          <p:spPr bwMode="hidden">
            <a:xfrm>
              <a:off x="508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29" name="Rectangle 57"/>
            <p:cNvSpPr>
              <a:spLocks noChangeArrowheads="1"/>
            </p:cNvSpPr>
            <p:nvPr userDrawn="1"/>
          </p:nvSpPr>
          <p:spPr bwMode="hidden">
            <a:xfrm>
              <a:off x="518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30" name="Rectangle 58"/>
            <p:cNvSpPr>
              <a:spLocks noChangeArrowheads="1"/>
            </p:cNvSpPr>
            <p:nvPr userDrawn="1"/>
          </p:nvSpPr>
          <p:spPr bwMode="hidden">
            <a:xfrm>
              <a:off x="5280"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31" name="Rectangle 59"/>
            <p:cNvSpPr>
              <a:spLocks noChangeArrowheads="1"/>
            </p:cNvSpPr>
            <p:nvPr userDrawn="1"/>
          </p:nvSpPr>
          <p:spPr bwMode="hidden">
            <a:xfrm>
              <a:off x="5376"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32" name="Rectangle 60"/>
            <p:cNvSpPr>
              <a:spLocks noChangeArrowheads="1"/>
            </p:cNvSpPr>
            <p:nvPr userDrawn="1"/>
          </p:nvSpPr>
          <p:spPr bwMode="hidden">
            <a:xfrm>
              <a:off x="5472"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33" name="Rectangle 61"/>
            <p:cNvSpPr>
              <a:spLocks noChangeArrowheads="1"/>
            </p:cNvSpPr>
            <p:nvPr userDrawn="1"/>
          </p:nvSpPr>
          <p:spPr bwMode="hidden">
            <a:xfrm>
              <a:off x="5568"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34" name="Rectangle 62"/>
            <p:cNvSpPr>
              <a:spLocks noChangeArrowheads="1"/>
            </p:cNvSpPr>
            <p:nvPr userDrawn="1"/>
          </p:nvSpPr>
          <p:spPr bwMode="hidden">
            <a:xfrm>
              <a:off x="5664" y="6"/>
              <a:ext cx="48"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3135" name="Rectangle 63"/>
            <p:cNvSpPr>
              <a:spLocks noChangeArrowheads="1"/>
            </p:cNvSpPr>
            <p:nvPr userDrawn="1"/>
          </p:nvSpPr>
          <p:spPr bwMode="hidden">
            <a:xfrm>
              <a:off x="431" y="0"/>
              <a:ext cx="5331" cy="4320"/>
            </a:xfrm>
            <a:prstGeom prst="rect">
              <a:avLst/>
            </a:prstGeom>
            <a:solidFill>
              <a:schemeClr val="accent1">
                <a:alpha val="50000"/>
              </a:schemeClr>
            </a:solidFill>
            <a:ln w="9525">
              <a:noFill/>
              <a:miter lim="800000"/>
              <a:headEnd/>
              <a:tailEnd/>
            </a:ln>
            <a:effectLst/>
          </p:spPr>
          <p:txBody>
            <a:bodyPr wrap="none" anchor="ctr"/>
            <a:lstStyle/>
            <a:p>
              <a:pPr>
                <a:defRPr/>
              </a:pPr>
              <a:endParaRPr lang="en-US"/>
            </a:p>
          </p:txBody>
        </p:sp>
        <p:sp>
          <p:nvSpPr>
            <p:cNvPr id="3136" name="Rectangle 64"/>
            <p:cNvSpPr>
              <a:spLocks noChangeArrowheads="1"/>
            </p:cNvSpPr>
            <p:nvPr userDrawn="1"/>
          </p:nvSpPr>
          <p:spPr bwMode="blackGray">
            <a:xfrm>
              <a:off x="0" y="1081"/>
              <a:ext cx="4378" cy="47"/>
            </a:xfrm>
            <a:prstGeom prst="rect">
              <a:avLst/>
            </a:prstGeom>
            <a:solidFill>
              <a:schemeClr val="hlink">
                <a:alpha val="50000"/>
              </a:schemeClr>
            </a:solidFill>
            <a:ln w="9525">
              <a:noFill/>
              <a:miter lim="800000"/>
              <a:headEnd/>
              <a:tailEnd/>
            </a:ln>
            <a:effectLst/>
          </p:spPr>
          <p:txBody>
            <a:bodyPr wrap="none" anchor="ctr"/>
            <a:lstStyle/>
            <a:p>
              <a:pPr>
                <a:defRPr/>
              </a:pPr>
              <a:endParaRPr lang="en-US"/>
            </a:p>
          </p:txBody>
        </p:sp>
      </p:grpSp>
      <p:sp>
        <p:nvSpPr>
          <p:cNvPr id="3137" name="Rectangle 65"/>
          <p:cNvSpPr>
            <a:spLocks noGrp="1" noChangeArrowheads="1"/>
          </p:cNvSpPr>
          <p:nvPr>
            <p:ph type="title"/>
          </p:nvPr>
        </p:nvSpPr>
        <p:spPr bwMode="auto">
          <a:xfrm>
            <a:off x="762000" y="862013"/>
            <a:ext cx="8162925"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3138" name="Rectangle 66"/>
          <p:cNvSpPr>
            <a:spLocks noGrp="1" noChangeArrowheads="1"/>
          </p:cNvSpPr>
          <p:nvPr>
            <p:ph type="body" idx="1"/>
          </p:nvPr>
        </p:nvSpPr>
        <p:spPr bwMode="auto">
          <a:xfrm>
            <a:off x="762000" y="1828800"/>
            <a:ext cx="8110538"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39"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defRPr/>
            </a:pPr>
            <a:r>
              <a:rPr lang="en-US" smtClean="0"/>
              <a:t>Hawawini &amp; Viallet</a:t>
            </a:r>
            <a:endParaRPr lang="en-US"/>
          </a:p>
        </p:txBody>
      </p:sp>
      <p:sp>
        <p:nvSpPr>
          <p:cNvPr id="3140"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a:defRPr/>
            </a:pPr>
            <a:endParaRPr lang="en-US"/>
          </a:p>
        </p:txBody>
      </p:sp>
      <p:sp>
        <p:nvSpPr>
          <p:cNvPr id="3141" name="Rectangle 69"/>
          <p:cNvSpPr>
            <a:spLocks noGrp="1" noChangeArrowheads="1"/>
          </p:cNvSpPr>
          <p:nvPr>
            <p:ph type="sldNum" sz="quarter" idx="4"/>
          </p:nvPr>
        </p:nvSpPr>
        <p:spPr bwMode="auto">
          <a:xfrm>
            <a:off x="7924800" y="6400800"/>
            <a:ext cx="1219200" cy="457200"/>
          </a:xfrm>
          <a:prstGeom prst="rect">
            <a:avLst/>
          </a:prstGeom>
          <a:solidFill>
            <a:schemeClr val="tx2"/>
          </a:solid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2000" smtClean="0">
                <a:solidFill>
                  <a:schemeClr val="bg1"/>
                </a:solidFill>
                <a:latin typeface="+mn-lt"/>
              </a:defRPr>
            </a:lvl1pPr>
          </a:lstStyle>
          <a:p>
            <a:pPr>
              <a:defRPr/>
            </a:pPr>
            <a:fld id="{5BAB08AD-CA28-4A57-82D5-9181106855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137"/>
                                        </p:tgtEl>
                                        <p:attrNameLst>
                                          <p:attrName>style.visibility</p:attrName>
                                        </p:attrNameLst>
                                      </p:cBhvr>
                                      <p:to>
                                        <p:strVal val="visible"/>
                                      </p:to>
                                    </p:set>
                                    <p:anim calcmode="lin" valueType="num">
                                      <p:cBhvr additive="base">
                                        <p:cTn id="7" dur="500" fill="hold"/>
                                        <p:tgtEl>
                                          <p:spTgt spid="3137"/>
                                        </p:tgtEl>
                                        <p:attrNameLst>
                                          <p:attrName>ppt_x</p:attrName>
                                        </p:attrNameLst>
                                      </p:cBhvr>
                                      <p:tavLst>
                                        <p:tav tm="0">
                                          <p:val>
                                            <p:strVal val="#ppt_x"/>
                                          </p:val>
                                        </p:tav>
                                        <p:tav tm="100000">
                                          <p:val>
                                            <p:strVal val="#ppt_x"/>
                                          </p:val>
                                        </p:tav>
                                      </p:tavLst>
                                    </p:anim>
                                    <p:anim calcmode="lin" valueType="num">
                                      <p:cBhvr additive="base">
                                        <p:cTn id="8" dur="500" fill="hold"/>
                                        <p:tgtEl>
                                          <p:spTgt spid="313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138">
                                            <p:txEl>
                                              <p:pRg st="0" end="0"/>
                                            </p:txEl>
                                          </p:spTgt>
                                        </p:tgtEl>
                                        <p:attrNameLst>
                                          <p:attrName>style.visibility</p:attrName>
                                        </p:attrNameLst>
                                      </p:cBhvr>
                                      <p:to>
                                        <p:strVal val="visible"/>
                                      </p:to>
                                    </p:set>
                                    <p:animEffect transition="in" filter="slide(fromBottom)">
                                      <p:cBhvr>
                                        <p:cTn id="13" dur="500"/>
                                        <p:tgtEl>
                                          <p:spTgt spid="313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138">
                                            <p:txEl>
                                              <p:pRg st="1" end="1"/>
                                            </p:txEl>
                                          </p:spTgt>
                                        </p:tgtEl>
                                        <p:attrNameLst>
                                          <p:attrName>style.visibility</p:attrName>
                                        </p:attrNameLst>
                                      </p:cBhvr>
                                      <p:to>
                                        <p:strVal val="visible"/>
                                      </p:to>
                                    </p:set>
                                    <p:animEffect transition="in" filter="slide(fromBottom)">
                                      <p:cBhvr>
                                        <p:cTn id="18" dur="500"/>
                                        <p:tgtEl>
                                          <p:spTgt spid="313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138">
                                            <p:txEl>
                                              <p:pRg st="2" end="2"/>
                                            </p:txEl>
                                          </p:spTgt>
                                        </p:tgtEl>
                                        <p:attrNameLst>
                                          <p:attrName>style.visibility</p:attrName>
                                        </p:attrNameLst>
                                      </p:cBhvr>
                                      <p:to>
                                        <p:strVal val="visible"/>
                                      </p:to>
                                    </p:set>
                                    <p:animEffect transition="in" filter="slide(fromBottom)">
                                      <p:cBhvr>
                                        <p:cTn id="23" dur="500"/>
                                        <p:tgtEl>
                                          <p:spTgt spid="313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138">
                                            <p:txEl>
                                              <p:pRg st="3" end="3"/>
                                            </p:txEl>
                                          </p:spTgt>
                                        </p:tgtEl>
                                        <p:attrNameLst>
                                          <p:attrName>style.visibility</p:attrName>
                                        </p:attrNameLst>
                                      </p:cBhvr>
                                      <p:to>
                                        <p:strVal val="visible"/>
                                      </p:to>
                                    </p:set>
                                    <p:animEffect transition="in" filter="slide(fromBottom)">
                                      <p:cBhvr>
                                        <p:cTn id="28" dur="500"/>
                                        <p:tgtEl>
                                          <p:spTgt spid="313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138">
                                            <p:txEl>
                                              <p:pRg st="4" end="4"/>
                                            </p:txEl>
                                          </p:spTgt>
                                        </p:tgtEl>
                                        <p:attrNameLst>
                                          <p:attrName>style.visibility</p:attrName>
                                        </p:attrNameLst>
                                      </p:cBhvr>
                                      <p:to>
                                        <p:strVal val="visible"/>
                                      </p:to>
                                    </p:set>
                                    <p:animEffect transition="in" filter="slide(fromBottom)">
                                      <p:cBhvr>
                                        <p:cTn id="33" dur="500"/>
                                        <p:tgtEl>
                                          <p:spTgt spid="31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7" grpId="0" autoUpdateAnimBg="0"/>
      <p:bldP spid="3138" grpId="0" build="p" bldLvl="5" autoUpdateAnimBg="0">
        <p:tmplLst>
          <p:tmpl lvl="1">
            <p:tnLst>
              <p:par>
                <p:cTn presetID="12" presetClass="entr" presetSubtype="4" fill="hold" nodeType="clickEffect">
                  <p:stCondLst>
                    <p:cond delay="0"/>
                  </p:stCondLst>
                  <p:childTnLst>
                    <p:set>
                      <p:cBhvr>
                        <p:cTn dur="1" fill="hold">
                          <p:stCondLst>
                            <p:cond delay="0"/>
                          </p:stCondLst>
                        </p:cTn>
                        <p:tgtEl>
                          <p:spTgt spid="3138"/>
                        </p:tgtEl>
                        <p:attrNameLst>
                          <p:attrName>style.visibility</p:attrName>
                        </p:attrNameLst>
                      </p:cBhvr>
                      <p:to>
                        <p:strVal val="visible"/>
                      </p:to>
                    </p:set>
                    <p:animEffect transition="in" filter="slide(fromBottom)">
                      <p:cBhvr>
                        <p:cTn dur="500"/>
                        <p:tgtEl>
                          <p:spTgt spid="3138"/>
                        </p:tgtEl>
                      </p:cBhvr>
                    </p:animEffect>
                  </p:childTnLst>
                </p:cTn>
              </p:par>
            </p:tnLst>
          </p:tmpl>
          <p:tmpl lvl="2">
            <p:tnLst>
              <p:par>
                <p:cTn presetID="12" presetClass="entr" presetSubtype="4" fill="hold" nodeType="clickEffect">
                  <p:stCondLst>
                    <p:cond delay="0"/>
                  </p:stCondLst>
                  <p:childTnLst>
                    <p:set>
                      <p:cBhvr>
                        <p:cTn dur="1" fill="hold">
                          <p:stCondLst>
                            <p:cond delay="0"/>
                          </p:stCondLst>
                        </p:cTn>
                        <p:tgtEl>
                          <p:spTgt spid="3138"/>
                        </p:tgtEl>
                        <p:attrNameLst>
                          <p:attrName>style.visibility</p:attrName>
                        </p:attrNameLst>
                      </p:cBhvr>
                      <p:to>
                        <p:strVal val="visible"/>
                      </p:to>
                    </p:set>
                    <p:animEffect transition="in" filter="slide(fromBottom)">
                      <p:cBhvr>
                        <p:cTn dur="500"/>
                        <p:tgtEl>
                          <p:spTgt spid="3138"/>
                        </p:tgtEl>
                      </p:cBhvr>
                    </p:animEffect>
                  </p:childTnLst>
                </p:cTn>
              </p:par>
            </p:tnLst>
          </p:tmpl>
          <p:tmpl lvl="3">
            <p:tnLst>
              <p:par>
                <p:cTn presetID="12" presetClass="entr" presetSubtype="4" fill="hold" nodeType="clickEffect">
                  <p:stCondLst>
                    <p:cond delay="0"/>
                  </p:stCondLst>
                  <p:childTnLst>
                    <p:set>
                      <p:cBhvr>
                        <p:cTn dur="1" fill="hold">
                          <p:stCondLst>
                            <p:cond delay="0"/>
                          </p:stCondLst>
                        </p:cTn>
                        <p:tgtEl>
                          <p:spTgt spid="3138"/>
                        </p:tgtEl>
                        <p:attrNameLst>
                          <p:attrName>style.visibility</p:attrName>
                        </p:attrNameLst>
                      </p:cBhvr>
                      <p:to>
                        <p:strVal val="visible"/>
                      </p:to>
                    </p:set>
                    <p:animEffect transition="in" filter="slide(fromBottom)">
                      <p:cBhvr>
                        <p:cTn dur="500"/>
                        <p:tgtEl>
                          <p:spTgt spid="3138"/>
                        </p:tgtEl>
                      </p:cBhvr>
                    </p:animEffect>
                  </p:childTnLst>
                </p:cTn>
              </p:par>
            </p:tnLst>
          </p:tmpl>
          <p:tmpl lvl="4">
            <p:tnLst>
              <p:par>
                <p:cTn presetID="12" presetClass="entr" presetSubtype="4" fill="hold" nodeType="clickEffect">
                  <p:stCondLst>
                    <p:cond delay="0"/>
                  </p:stCondLst>
                  <p:childTnLst>
                    <p:set>
                      <p:cBhvr>
                        <p:cTn dur="1" fill="hold">
                          <p:stCondLst>
                            <p:cond delay="0"/>
                          </p:stCondLst>
                        </p:cTn>
                        <p:tgtEl>
                          <p:spTgt spid="3138"/>
                        </p:tgtEl>
                        <p:attrNameLst>
                          <p:attrName>style.visibility</p:attrName>
                        </p:attrNameLst>
                      </p:cBhvr>
                      <p:to>
                        <p:strVal val="visible"/>
                      </p:to>
                    </p:set>
                    <p:animEffect transition="in" filter="slide(fromBottom)">
                      <p:cBhvr>
                        <p:cTn dur="500"/>
                        <p:tgtEl>
                          <p:spTgt spid="3138"/>
                        </p:tgtEl>
                      </p:cBhvr>
                    </p:animEffect>
                  </p:childTnLst>
                </p:cTn>
              </p:par>
            </p:tnLst>
          </p:tmpl>
          <p:tmpl lvl="5">
            <p:tnLst>
              <p:par>
                <p:cTn presetID="12" presetClass="entr" presetSubtype="4" fill="hold" nodeType="clickEffect">
                  <p:stCondLst>
                    <p:cond delay="0"/>
                  </p:stCondLst>
                  <p:childTnLst>
                    <p:set>
                      <p:cBhvr>
                        <p:cTn dur="1" fill="hold">
                          <p:stCondLst>
                            <p:cond delay="0"/>
                          </p:stCondLst>
                        </p:cTn>
                        <p:tgtEl>
                          <p:spTgt spid="3138"/>
                        </p:tgtEl>
                        <p:attrNameLst>
                          <p:attrName>style.visibility</p:attrName>
                        </p:attrNameLst>
                      </p:cBhvr>
                      <p:to>
                        <p:strVal val="visible"/>
                      </p:to>
                    </p:set>
                    <p:animEffect transition="in" filter="slide(fromBottom)">
                      <p:cBhvr>
                        <p:cTn dur="500"/>
                        <p:tgtEl>
                          <p:spTgt spid="3138"/>
                        </p:tgtEl>
                      </p:cBhvr>
                    </p:animEffect>
                  </p:childTnLst>
                </p:cTn>
              </p:par>
            </p:tnLst>
          </p:tmpl>
        </p:tmplLst>
      </p:bldP>
    </p:bld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BF60F4D-9EB5-4B20-99E3-2BD7FFD6B206}" type="datetimeFigureOut">
              <a:rPr lang="el-GR" smtClean="0">
                <a:solidFill>
                  <a:prstClr val="black">
                    <a:tint val="75000"/>
                  </a:prstClr>
                </a:solidFill>
                <a:latin typeface="Calibri"/>
                <a:cs typeface="Arial" charset="0"/>
              </a:rPr>
              <a:pPr fontAlgn="auto">
                <a:spcBef>
                  <a:spcPts val="0"/>
                </a:spcBef>
                <a:spcAft>
                  <a:spcPts val="0"/>
                </a:spcAft>
              </a:pPr>
              <a:t>27/11/2015</a:t>
            </a:fld>
            <a:endParaRPr lang="el-GR">
              <a:solidFill>
                <a:prstClr val="black">
                  <a:tint val="75000"/>
                </a:prstClr>
              </a:solidFill>
              <a:latin typeface="Calibri"/>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4E65556-15B9-4650-A57A-8A49D8D02E13}" type="slidenum">
              <a:rPr lang="el-GR" smtClean="0">
                <a:solidFill>
                  <a:prstClr val="black">
                    <a:tint val="75000"/>
                  </a:prstClr>
                </a:solidFill>
                <a:latin typeface="Calibri"/>
                <a:cs typeface="Arial" charset="0"/>
              </a:rPr>
              <a:pPr fontAlgn="auto">
                <a:spcBef>
                  <a:spcPts val="0"/>
                </a:spcBef>
                <a:spcAft>
                  <a:spcPts val="0"/>
                </a:spcAft>
              </a:pPr>
              <a:t>‹#›</a:t>
            </a:fld>
            <a:endParaRPr lang="el-GR">
              <a:solidFill>
                <a:prstClr val="black">
                  <a:tint val="75000"/>
                </a:prstClr>
              </a:solidFill>
              <a:latin typeface="Calibri"/>
              <a:cs typeface="Arial" charset="0"/>
            </a:endParaRPr>
          </a:p>
        </p:txBody>
      </p:sp>
    </p:spTree>
    <p:extLst>
      <p:ext uri="{BB962C8B-B14F-4D97-AF65-F5344CB8AC3E}">
        <p14:creationId xmlns:p14="http://schemas.microsoft.com/office/powerpoint/2010/main" val="27438270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A79D2EB-09E2-4AFE-8EC9-646B6C8C83D0}" type="datetimeFigureOut">
              <a:rPr lang="el-GR" smtClean="0">
                <a:solidFill>
                  <a:prstClr val="black">
                    <a:tint val="75000"/>
                  </a:prstClr>
                </a:solidFill>
                <a:latin typeface="Calibri"/>
                <a:cs typeface="Arial" charset="0"/>
              </a:rPr>
              <a:pPr fontAlgn="auto">
                <a:spcBef>
                  <a:spcPts val="0"/>
                </a:spcBef>
                <a:spcAft>
                  <a:spcPts val="0"/>
                </a:spcAft>
              </a:pPr>
              <a:t>27/11/2015</a:t>
            </a:fld>
            <a:endParaRPr lang="el-GR">
              <a:solidFill>
                <a:prstClr val="black">
                  <a:tint val="75000"/>
                </a:prstClr>
              </a:solidFill>
              <a:latin typeface="Calibri"/>
              <a:cs typeface="Arial" charset="0"/>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cs typeface="Arial" charset="0"/>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4047FE6-02FE-40EE-B749-06CF4CF2C2F3}" type="slidenum">
              <a:rPr lang="el-GR" smtClean="0">
                <a:solidFill>
                  <a:prstClr val="black">
                    <a:tint val="75000"/>
                  </a:prstClr>
                </a:solidFill>
                <a:latin typeface="Calibri"/>
                <a:cs typeface="Arial" charset="0"/>
              </a:rPr>
              <a:pPr fontAlgn="auto">
                <a:spcBef>
                  <a:spcPts val="0"/>
                </a:spcBef>
                <a:spcAft>
                  <a:spcPts val="0"/>
                </a:spcAft>
              </a:pPr>
              <a:t>‹#›</a:t>
            </a:fld>
            <a:endParaRPr lang="el-GR">
              <a:solidFill>
                <a:prstClr val="black">
                  <a:tint val="75000"/>
                </a:prstClr>
              </a:solidFill>
              <a:latin typeface="Calibri"/>
              <a:cs typeface="Arial" charset="0"/>
            </a:endParaRPr>
          </a:p>
        </p:txBody>
      </p:sp>
    </p:spTree>
    <p:extLst>
      <p:ext uri="{BB962C8B-B14F-4D97-AF65-F5344CB8AC3E}">
        <p14:creationId xmlns:p14="http://schemas.microsoft.com/office/powerpoint/2010/main" val="14323789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normAutofit/>
          </a:bodyPr>
          <a:lstStyle/>
          <a:p>
            <a:r>
              <a:rPr lang="el-GR" sz="3200" b="1" dirty="0" smtClean="0">
                <a:latin typeface="Arial" charset="0"/>
              </a:rPr>
              <a:t>Διεθνής Χρηματοοικονομική</a:t>
            </a:r>
            <a:endParaRPr lang="el-GR" sz="3200" b="1" dirty="0">
              <a:latin typeface="Arial" charset="0"/>
            </a:endParaRPr>
          </a:p>
        </p:txBody>
      </p:sp>
      <p:sp>
        <p:nvSpPr>
          <p:cNvPr id="14338" name="Υπότιτλος 2"/>
          <p:cNvSpPr>
            <a:spLocks noGrp="1"/>
          </p:cNvSpPr>
          <p:nvPr>
            <p:ph type="subTitle" idx="1"/>
          </p:nvPr>
        </p:nvSpPr>
        <p:spPr>
          <a:xfrm>
            <a:off x="684213" y="3284983"/>
            <a:ext cx="7848600" cy="1728341"/>
          </a:xfrm>
        </p:spPr>
        <p:txBody>
          <a:bodyPr/>
          <a:lstStyle/>
          <a:p>
            <a:pPr>
              <a:lnSpc>
                <a:spcPct val="80000"/>
              </a:lnSpc>
            </a:pPr>
            <a:r>
              <a:rPr lang="el-GR" sz="2800" b="1" dirty="0">
                <a:solidFill>
                  <a:schemeClr val="tx1"/>
                </a:solidFill>
              </a:rPr>
              <a:t>Ενότητα </a:t>
            </a:r>
            <a:r>
              <a:rPr lang="en-US" sz="2800" b="1" dirty="0" smtClean="0">
                <a:solidFill>
                  <a:schemeClr val="tx1"/>
                </a:solidFill>
              </a:rPr>
              <a:t>5</a:t>
            </a:r>
            <a:r>
              <a:rPr lang="el-GR" sz="2800" b="1" dirty="0" smtClean="0">
                <a:solidFill>
                  <a:schemeClr val="tx1"/>
                </a:solidFill>
              </a:rPr>
              <a:t>:</a:t>
            </a:r>
            <a:r>
              <a:rPr lang="en-US" sz="2000" smtClean="0"/>
              <a:t> </a:t>
            </a:r>
            <a:r>
              <a:rPr lang="en-US" sz="2800" smtClean="0">
                <a:solidFill>
                  <a:schemeClr val="tx1"/>
                </a:solidFill>
                <a:latin typeface="Arial" charset="0"/>
              </a:rPr>
              <a:t>INVESTMENT </a:t>
            </a:r>
            <a:r>
              <a:rPr lang="en-US" sz="2800" dirty="0">
                <a:solidFill>
                  <a:schemeClr val="tx1"/>
                </a:solidFill>
                <a:latin typeface="Arial" charset="0"/>
              </a:rPr>
              <a:t>DECISIONS</a:t>
            </a:r>
            <a:endParaRPr lang="el-GR" sz="2800" dirty="0">
              <a:solidFill>
                <a:schemeClr val="tx1"/>
              </a:solidFill>
              <a:latin typeface="Arial"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967882" cy="646331"/>
          </a:xfrm>
          <a:prstGeom prst="rect">
            <a:avLst/>
          </a:prstGeom>
          <a:noFill/>
          <a:ln w="9525">
            <a:noFill/>
            <a:miter lim="800000"/>
            <a:headEnd/>
            <a:tailEnd/>
          </a:ln>
        </p:spPr>
        <p:txBody>
          <a:bodyPr wrap="square">
            <a:spAutoFit/>
          </a:bodyPr>
          <a:lstStyle/>
          <a:p>
            <a:pPr algn="ctr" fontAlgn="auto">
              <a:spcBef>
                <a:spcPts val="0"/>
              </a:spcBef>
              <a:spcAft>
                <a:spcPts val="0"/>
              </a:spcAft>
            </a:pPr>
            <a:r>
              <a:rPr lang="el-GR" sz="1800" b="1" i="1" dirty="0" smtClean="0">
                <a:solidFill>
                  <a:prstClr val="black"/>
                </a:solidFill>
                <a:latin typeface="Calibri"/>
                <a:cs typeface="Arial" charset="0"/>
              </a:rPr>
              <a:t>Θεόδωρος Συριόπουλος</a:t>
            </a:r>
            <a:endParaRPr lang="el-GR" sz="1800" b="1" i="1" dirty="0">
              <a:solidFill>
                <a:prstClr val="black"/>
              </a:solidFill>
              <a:latin typeface="Calibri"/>
              <a:cs typeface="Arial" charset="0"/>
            </a:endParaRPr>
          </a:p>
          <a:p>
            <a:pPr algn="ctr" fontAlgn="auto">
              <a:spcBef>
                <a:spcPts val="0"/>
              </a:spcBef>
              <a:spcAft>
                <a:spcPts val="0"/>
              </a:spcAft>
            </a:pPr>
            <a:r>
              <a:rPr lang="el-GR" sz="1800" b="1" i="1" dirty="0" smtClean="0">
                <a:solidFill>
                  <a:prstClr val="black"/>
                </a:solidFill>
                <a:latin typeface="Calibri"/>
                <a:cs typeface="Arial" charset="0"/>
              </a:rPr>
              <a:t>Τμήμα </a:t>
            </a:r>
            <a:r>
              <a:rPr lang="el-GR" sz="1800" b="1" i="1" dirty="0">
                <a:solidFill>
                  <a:prstClr val="black"/>
                </a:solidFill>
                <a:latin typeface="Calibri"/>
                <a:cs typeface="Arial" charset="0"/>
              </a:rPr>
              <a:t>Ναυτιλίας και Επιχειρηματικών Υπηρεσιών</a:t>
            </a:r>
          </a:p>
        </p:txBody>
      </p:sp>
    </p:spTree>
    <p:extLst>
      <p:ext uri="{BB962C8B-B14F-4D97-AF65-F5344CB8AC3E}">
        <p14:creationId xmlns:p14="http://schemas.microsoft.com/office/powerpoint/2010/main" val="4150451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DBD27D4E-D905-4099-8C82-6C887F6EB437}" type="slidenum">
              <a:rPr lang="en-US"/>
              <a:pPr>
                <a:defRPr/>
              </a:pPr>
              <a:t>10</a:t>
            </a:fld>
            <a:endParaRPr lang="en-US"/>
          </a:p>
        </p:txBody>
      </p:sp>
      <p:sp>
        <p:nvSpPr>
          <p:cNvPr id="10245" name="Rectangle 2"/>
          <p:cNvSpPr>
            <a:spLocks noGrp="1" noChangeArrowheads="1"/>
          </p:cNvSpPr>
          <p:nvPr>
            <p:ph type="title"/>
          </p:nvPr>
        </p:nvSpPr>
        <p:spPr>
          <a:xfrm>
            <a:off x="762000" y="1166813"/>
            <a:ext cx="8162925" cy="457200"/>
          </a:xfrm>
        </p:spPr>
        <p:txBody>
          <a:bodyPr/>
          <a:lstStyle/>
          <a:p>
            <a:pPr eaLnBrk="1" hangingPunct="1"/>
            <a:r>
              <a:rPr lang="en-US" sz="2400" b="1" smtClean="0"/>
              <a:t>Background</a:t>
            </a:r>
          </a:p>
        </p:txBody>
      </p:sp>
      <p:sp>
        <p:nvSpPr>
          <p:cNvPr id="10246" name="Rectangle 3"/>
          <p:cNvSpPr>
            <a:spLocks noGrp="1" noChangeArrowheads="1"/>
          </p:cNvSpPr>
          <p:nvPr>
            <p:ph type="body" idx="1"/>
          </p:nvPr>
        </p:nvSpPr>
        <p:spPr>
          <a:xfrm>
            <a:off x="685800" y="2060575"/>
            <a:ext cx="8110538" cy="3673475"/>
          </a:xfrm>
        </p:spPr>
        <p:txBody>
          <a:bodyPr/>
          <a:lstStyle/>
          <a:p>
            <a:pPr eaLnBrk="1" hangingPunct="1">
              <a:lnSpc>
                <a:spcPct val="80000"/>
              </a:lnSpc>
            </a:pPr>
            <a:r>
              <a:rPr lang="en-US" sz="2000" dirty="0" smtClean="0">
                <a:cs typeface="Arial" charset="0"/>
              </a:rPr>
              <a:t>Focus on:</a:t>
            </a:r>
          </a:p>
          <a:p>
            <a:pPr eaLnBrk="1" hangingPunct="1">
              <a:lnSpc>
                <a:spcPct val="80000"/>
              </a:lnSpc>
              <a:buFont typeface="Wingdings" pitchFamily="2" charset="2"/>
              <a:buNone/>
            </a:pPr>
            <a:endParaRPr lang="en-US" sz="900" dirty="0" smtClean="0">
              <a:cs typeface="Times New Roman" pitchFamily="18" charset="0"/>
            </a:endParaRPr>
          </a:p>
          <a:p>
            <a:pPr lvl="1" eaLnBrk="1" hangingPunct="1">
              <a:lnSpc>
                <a:spcPct val="80000"/>
              </a:lnSpc>
            </a:pPr>
            <a:r>
              <a:rPr lang="en-US" sz="1800" dirty="0" smtClean="0">
                <a:cs typeface="Arial" charset="0"/>
              </a:rPr>
              <a:t>major steps involved in a capital budgeting decision</a:t>
            </a:r>
          </a:p>
          <a:p>
            <a:pPr lvl="1" eaLnBrk="1" hangingPunct="1">
              <a:lnSpc>
                <a:spcPct val="80000"/>
              </a:lnSpc>
              <a:buFont typeface="Wingdings" pitchFamily="2" charset="2"/>
              <a:buNone/>
            </a:pPr>
            <a:endParaRPr lang="en-US" sz="1800" dirty="0" smtClean="0">
              <a:cs typeface="Times New Roman" pitchFamily="18" charset="0"/>
            </a:endParaRPr>
          </a:p>
          <a:p>
            <a:pPr lvl="1" eaLnBrk="1" hangingPunct="1">
              <a:lnSpc>
                <a:spcPct val="80000"/>
              </a:lnSpc>
            </a:pPr>
            <a:r>
              <a:rPr lang="en-US" sz="1800" dirty="0" smtClean="0">
                <a:solidFill>
                  <a:srgbClr val="FF0000"/>
                </a:solidFill>
                <a:cs typeface="Arial" charset="0"/>
              </a:rPr>
              <a:t>how to calculate PV of a stream of future cash flows</a:t>
            </a:r>
            <a:endParaRPr lang="en-US" sz="1800" dirty="0" smtClean="0">
              <a:solidFill>
                <a:srgbClr val="FF0000"/>
              </a:solidFill>
              <a:cs typeface="Times New Roman" pitchFamily="18" charset="0"/>
            </a:endParaRPr>
          </a:p>
          <a:p>
            <a:pPr lvl="1" eaLnBrk="1" hangingPunct="1">
              <a:lnSpc>
                <a:spcPct val="80000"/>
              </a:lnSpc>
            </a:pPr>
            <a:endParaRPr lang="en-US" sz="1800" dirty="0" smtClean="0">
              <a:solidFill>
                <a:srgbClr val="FF0000"/>
              </a:solidFill>
              <a:cs typeface="Arial" charset="0"/>
            </a:endParaRPr>
          </a:p>
          <a:p>
            <a:pPr lvl="1" eaLnBrk="1" hangingPunct="1">
              <a:lnSpc>
                <a:spcPct val="80000"/>
              </a:lnSpc>
            </a:pPr>
            <a:r>
              <a:rPr lang="en-US" sz="1800" dirty="0" smtClean="0">
                <a:solidFill>
                  <a:srgbClr val="FF0000"/>
                </a:solidFill>
                <a:cs typeface="Arial" charset="0"/>
              </a:rPr>
              <a:t>Net Present Value (NPV) rule &amp;</a:t>
            </a:r>
            <a:br>
              <a:rPr lang="en-US" sz="1800" dirty="0" smtClean="0">
                <a:solidFill>
                  <a:srgbClr val="FF0000"/>
                </a:solidFill>
                <a:cs typeface="Arial" charset="0"/>
              </a:rPr>
            </a:br>
            <a:r>
              <a:rPr lang="en-US" sz="1800" dirty="0" smtClean="0">
                <a:solidFill>
                  <a:srgbClr val="FF0000"/>
                </a:solidFill>
                <a:cs typeface="Arial" charset="0"/>
              </a:rPr>
              <a:t>how to apply it to investment decisions</a:t>
            </a:r>
            <a:endParaRPr lang="en-US" sz="1800" dirty="0" smtClean="0">
              <a:solidFill>
                <a:srgbClr val="FF0000"/>
              </a:solidFill>
              <a:cs typeface="Times New Roman" pitchFamily="18" charset="0"/>
            </a:endParaRPr>
          </a:p>
          <a:p>
            <a:pPr lvl="1" eaLnBrk="1" hangingPunct="1">
              <a:lnSpc>
                <a:spcPct val="80000"/>
              </a:lnSpc>
            </a:pPr>
            <a:endParaRPr lang="en-US" sz="1800" dirty="0" smtClean="0">
              <a:solidFill>
                <a:srgbClr val="FF0000"/>
              </a:solidFill>
              <a:cs typeface="Arial" charset="0"/>
            </a:endParaRPr>
          </a:p>
          <a:p>
            <a:pPr lvl="1" eaLnBrk="1" hangingPunct="1">
              <a:lnSpc>
                <a:spcPct val="80000"/>
              </a:lnSpc>
            </a:pPr>
            <a:r>
              <a:rPr lang="en-US" sz="1800" dirty="0" smtClean="0">
                <a:solidFill>
                  <a:srgbClr val="FF0000"/>
                </a:solidFill>
                <a:cs typeface="Arial" charset="0"/>
              </a:rPr>
              <a:t>why a project’s NPV is a measure of value it creates</a:t>
            </a:r>
            <a:endParaRPr lang="en-US" sz="1800" dirty="0" smtClean="0">
              <a:solidFill>
                <a:srgbClr val="FF0000"/>
              </a:solidFill>
              <a:cs typeface="Times New Roman" pitchFamily="18" charset="0"/>
            </a:endParaRPr>
          </a:p>
          <a:p>
            <a:pPr lvl="1" eaLnBrk="1" hangingPunct="1">
              <a:lnSpc>
                <a:spcPct val="80000"/>
              </a:lnSpc>
            </a:pPr>
            <a:endParaRPr lang="en-US" sz="1800" dirty="0" smtClean="0">
              <a:solidFill>
                <a:srgbClr val="FF0000"/>
              </a:solidFill>
              <a:cs typeface="Arial" charset="0"/>
            </a:endParaRPr>
          </a:p>
          <a:p>
            <a:pPr lvl="1" eaLnBrk="1" hangingPunct="1">
              <a:lnSpc>
                <a:spcPct val="80000"/>
              </a:lnSpc>
            </a:pPr>
            <a:r>
              <a:rPr lang="en-US" sz="1800" dirty="0" smtClean="0">
                <a:solidFill>
                  <a:srgbClr val="FF0000"/>
                </a:solidFill>
                <a:cs typeface="Arial" charset="0"/>
              </a:rPr>
              <a:t>how to use NPV rule to choose between projects</a:t>
            </a:r>
            <a:br>
              <a:rPr lang="en-US" sz="1800" dirty="0" smtClean="0">
                <a:solidFill>
                  <a:srgbClr val="FF0000"/>
                </a:solidFill>
                <a:cs typeface="Arial" charset="0"/>
              </a:rPr>
            </a:br>
            <a:r>
              <a:rPr lang="en-US" sz="1800" dirty="0" smtClean="0">
                <a:solidFill>
                  <a:srgbClr val="FF0000"/>
                </a:solidFill>
                <a:cs typeface="Arial" charset="0"/>
              </a:rPr>
              <a:t>of different sizes or different useful lives</a:t>
            </a:r>
            <a:endParaRPr lang="en-US" sz="1800" dirty="0" smtClean="0">
              <a:solidFill>
                <a:srgbClr val="FF000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5 - Θέση αριθμού διαφάνειας"/>
          <p:cNvSpPr>
            <a:spLocks noGrp="1"/>
          </p:cNvSpPr>
          <p:nvPr>
            <p:ph type="sldNum" sz="quarter" idx="12"/>
          </p:nvPr>
        </p:nvSpPr>
        <p:spPr/>
        <p:txBody>
          <a:bodyPr/>
          <a:lstStyle/>
          <a:p>
            <a:fld id="{1D442855-B370-4868-B259-DEDE70E6AC31}" type="slidenum">
              <a:rPr lang="en-US"/>
              <a:pPr/>
              <a:t>100</a:t>
            </a:fld>
            <a:endParaRPr lang="en-US"/>
          </a:p>
        </p:txBody>
      </p:sp>
      <p:sp>
        <p:nvSpPr>
          <p:cNvPr id="36869" name="Rectangle 2"/>
          <p:cNvSpPr>
            <a:spLocks noGrp="1" noChangeArrowheads="1"/>
          </p:cNvSpPr>
          <p:nvPr>
            <p:ph type="title"/>
          </p:nvPr>
        </p:nvSpPr>
        <p:spPr>
          <a:xfrm>
            <a:off x="755650" y="1125538"/>
            <a:ext cx="8162925" cy="427037"/>
          </a:xfrm>
        </p:spPr>
        <p:txBody>
          <a:bodyPr/>
          <a:lstStyle/>
          <a:p>
            <a:pPr eaLnBrk="1" hangingPunct="1"/>
            <a:r>
              <a:rPr lang="en-US" sz="2200" b="1" smtClean="0">
                <a:cs typeface="Times New Roman" pitchFamily="18" charset="0"/>
              </a:rPr>
              <a:t>Why do managers prefer IRR to NPV Rule?</a:t>
            </a:r>
          </a:p>
        </p:txBody>
      </p:sp>
      <p:sp>
        <p:nvSpPr>
          <p:cNvPr id="36870" name="Rectangle 3"/>
          <p:cNvSpPr>
            <a:spLocks noGrp="1" noChangeArrowheads="1"/>
          </p:cNvSpPr>
          <p:nvPr>
            <p:ph type="body" idx="1"/>
          </p:nvPr>
        </p:nvSpPr>
        <p:spPr>
          <a:xfrm>
            <a:off x="1042988" y="2492375"/>
            <a:ext cx="7808912" cy="2881313"/>
          </a:xfrm>
        </p:spPr>
        <p:txBody>
          <a:bodyPr/>
          <a:lstStyle/>
          <a:p>
            <a:pPr eaLnBrk="1" hangingPunct="1"/>
            <a:r>
              <a:rPr lang="en-US" sz="2000" smtClean="0">
                <a:solidFill>
                  <a:schemeClr val="tx2"/>
                </a:solidFill>
                <a:cs typeface="Times New Roman" pitchFamily="18" charset="0"/>
              </a:rPr>
              <a:t>Advice:</a:t>
            </a:r>
          </a:p>
          <a:p>
            <a:pPr eaLnBrk="1" hangingPunct="1">
              <a:buFont typeface="Wingdings" pitchFamily="2" charset="2"/>
              <a:buNone/>
            </a:pPr>
            <a:endParaRPr lang="en-US" sz="1200" smtClean="0">
              <a:solidFill>
                <a:schemeClr val="tx2"/>
              </a:solidFill>
              <a:cs typeface="Times New Roman" pitchFamily="18" charset="0"/>
            </a:endParaRPr>
          </a:p>
          <a:p>
            <a:pPr eaLnBrk="1" hangingPunct="1"/>
            <a:r>
              <a:rPr lang="en-US" sz="2000" smtClean="0">
                <a:solidFill>
                  <a:srgbClr val="FF3300"/>
                </a:solidFill>
                <a:cs typeface="Times New Roman" pitchFamily="18" charset="0"/>
              </a:rPr>
              <a:t>compute both a project’s IRR &amp; NPV</a:t>
            </a:r>
          </a:p>
          <a:p>
            <a:pPr eaLnBrk="1" hangingPunct="1">
              <a:buFont typeface="Wingdings" pitchFamily="2" charset="2"/>
              <a:buNone/>
            </a:pPr>
            <a:endParaRPr lang="en-US" sz="1200" smtClean="0">
              <a:solidFill>
                <a:srgbClr val="FF3300"/>
              </a:solidFill>
              <a:cs typeface="Times New Roman" pitchFamily="18" charset="0"/>
            </a:endParaRPr>
          </a:p>
          <a:p>
            <a:pPr lvl="1" eaLnBrk="1" hangingPunct="1"/>
            <a:r>
              <a:rPr lang="en-US" sz="2000" smtClean="0">
                <a:solidFill>
                  <a:srgbClr val="FF3300"/>
                </a:solidFill>
                <a:cs typeface="Times New Roman" pitchFamily="18" charset="0"/>
              </a:rPr>
              <a:t>If they agree	</a:t>
            </a:r>
            <a:r>
              <a:rPr lang="en-US" sz="2000" smtClean="0">
                <a:solidFill>
                  <a:srgbClr val="FF3300"/>
                </a:solidFill>
                <a:cs typeface="Times New Roman" pitchFamily="18" charset="0"/>
                <a:sym typeface="Wingdings" pitchFamily="2" charset="2"/>
              </a:rPr>
              <a:t></a:t>
            </a:r>
            <a:r>
              <a:rPr lang="en-US" sz="2000" smtClean="0">
                <a:solidFill>
                  <a:srgbClr val="FF3300"/>
                </a:solidFill>
                <a:cs typeface="Times New Roman" pitchFamily="18" charset="0"/>
              </a:rPr>
              <a:t> use IRR rule</a:t>
            </a:r>
          </a:p>
          <a:p>
            <a:pPr lvl="1" eaLnBrk="1" hangingPunct="1"/>
            <a:r>
              <a:rPr lang="en-US" sz="2000" smtClean="0">
                <a:solidFill>
                  <a:srgbClr val="FF3300"/>
                </a:solidFill>
                <a:cs typeface="Times New Roman" pitchFamily="18" charset="0"/>
              </a:rPr>
              <a:t>If they disagree	</a:t>
            </a:r>
            <a:r>
              <a:rPr lang="en-US" sz="2000" smtClean="0">
                <a:solidFill>
                  <a:srgbClr val="FF3300"/>
                </a:solidFill>
                <a:cs typeface="Times New Roman" pitchFamily="18" charset="0"/>
                <a:sym typeface="Wingdings" pitchFamily="2" charset="2"/>
              </a:rPr>
              <a:t> </a:t>
            </a:r>
            <a:r>
              <a:rPr lang="en-US" sz="2000" smtClean="0">
                <a:solidFill>
                  <a:srgbClr val="FF3300"/>
                </a:solidFill>
                <a:cs typeface="Times New Roman" pitchFamily="18" charset="0"/>
              </a:rPr>
              <a:t>trust NPV rule</a:t>
            </a:r>
            <a:endParaRPr lang="en-US" sz="2000" smtClean="0">
              <a:solidFill>
                <a:srgbClr val="FF33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5 - Θέση αριθμού διαφάνειας"/>
          <p:cNvSpPr>
            <a:spLocks noGrp="1"/>
          </p:cNvSpPr>
          <p:nvPr>
            <p:ph type="sldNum" sz="quarter" idx="12"/>
          </p:nvPr>
        </p:nvSpPr>
        <p:spPr/>
        <p:txBody>
          <a:bodyPr/>
          <a:lstStyle/>
          <a:p>
            <a:fld id="{94A4E2B8-5BAC-4BF4-B1D4-E9D4A6EAB93E}" type="slidenum">
              <a:rPr lang="en-US"/>
              <a:pPr/>
              <a:t>101</a:t>
            </a:fld>
            <a:endParaRPr lang="en-US"/>
          </a:p>
        </p:txBody>
      </p:sp>
      <p:sp>
        <p:nvSpPr>
          <p:cNvPr id="37893" name="Rectangle 2"/>
          <p:cNvSpPr>
            <a:spLocks noGrp="1" noChangeArrowheads="1"/>
          </p:cNvSpPr>
          <p:nvPr>
            <p:ph type="title"/>
          </p:nvPr>
        </p:nvSpPr>
        <p:spPr>
          <a:xfrm>
            <a:off x="1187450" y="3357563"/>
            <a:ext cx="7731125" cy="457200"/>
          </a:xfrm>
        </p:spPr>
        <p:txBody>
          <a:bodyPr/>
          <a:lstStyle/>
          <a:p>
            <a:pPr eaLnBrk="1" hangingPunct="1"/>
            <a:r>
              <a:rPr lang="en-US" sz="2400" b="1" smtClean="0">
                <a:cs typeface="Times New Roman" pitchFamily="18" charset="0"/>
              </a:rPr>
              <a:t>The Profitability Index (PI)</a:t>
            </a:r>
            <a:endParaRPr lang="en-US"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5 - Θέση αριθμού διαφάνειας"/>
          <p:cNvSpPr>
            <a:spLocks noGrp="1"/>
          </p:cNvSpPr>
          <p:nvPr>
            <p:ph type="sldNum" sz="quarter" idx="12"/>
          </p:nvPr>
        </p:nvSpPr>
        <p:spPr/>
        <p:txBody>
          <a:bodyPr/>
          <a:lstStyle/>
          <a:p>
            <a:fld id="{832224B4-7617-492C-98AC-661759664C5D}" type="slidenum">
              <a:rPr lang="en-US"/>
              <a:pPr/>
              <a:t>102</a:t>
            </a:fld>
            <a:endParaRPr lang="en-US"/>
          </a:p>
        </p:txBody>
      </p:sp>
      <p:sp>
        <p:nvSpPr>
          <p:cNvPr id="38917" name="Rectangle 2"/>
          <p:cNvSpPr>
            <a:spLocks noGrp="1" noChangeArrowheads="1"/>
          </p:cNvSpPr>
          <p:nvPr>
            <p:ph type="title"/>
          </p:nvPr>
        </p:nvSpPr>
        <p:spPr>
          <a:xfrm>
            <a:off x="741363" y="862013"/>
            <a:ext cx="8162925" cy="762000"/>
          </a:xfrm>
        </p:spPr>
        <p:txBody>
          <a:bodyPr/>
          <a:lstStyle/>
          <a:p>
            <a:pPr eaLnBrk="1" hangingPunct="1"/>
            <a:r>
              <a:rPr lang="en-US" sz="2400" b="1" smtClean="0">
                <a:cs typeface="Times New Roman" pitchFamily="18" charset="0"/>
              </a:rPr>
              <a:t>The Profitability Index (PI)</a:t>
            </a:r>
            <a:r>
              <a:rPr lang="en-US" smtClean="0"/>
              <a:t> </a:t>
            </a:r>
          </a:p>
        </p:txBody>
      </p:sp>
      <p:sp>
        <p:nvSpPr>
          <p:cNvPr id="38918" name="Rectangle 3"/>
          <p:cNvSpPr>
            <a:spLocks noGrp="1" noChangeArrowheads="1"/>
          </p:cNvSpPr>
          <p:nvPr>
            <p:ph type="body" idx="1"/>
          </p:nvPr>
        </p:nvSpPr>
        <p:spPr>
          <a:xfrm>
            <a:off x="741363" y="2349500"/>
            <a:ext cx="8110537" cy="3746500"/>
          </a:xfrm>
        </p:spPr>
        <p:txBody>
          <a:bodyPr/>
          <a:lstStyle/>
          <a:p>
            <a:pPr eaLnBrk="1" hangingPunct="1"/>
            <a:r>
              <a:rPr lang="en-US" sz="2000" b="1" smtClean="0">
                <a:solidFill>
                  <a:schemeClr val="tx2"/>
                </a:solidFill>
                <a:cs typeface="Times New Roman" pitchFamily="18" charset="0"/>
              </a:rPr>
              <a:t>The profitability index</a:t>
            </a:r>
          </a:p>
          <a:p>
            <a:pPr eaLnBrk="1" hangingPunct="1">
              <a:buFont typeface="Wingdings" pitchFamily="2" charset="2"/>
              <a:buNone/>
            </a:pPr>
            <a:endParaRPr lang="en-US" sz="2000" smtClean="0">
              <a:cs typeface="Times New Roman" pitchFamily="18" charset="0"/>
            </a:endParaRPr>
          </a:p>
          <a:p>
            <a:pPr lvl="1" eaLnBrk="1" hangingPunct="1"/>
            <a:r>
              <a:rPr lang="en-US" sz="2000" smtClean="0">
                <a:cs typeface="Times New Roman" pitchFamily="18" charset="0"/>
              </a:rPr>
              <a:t>benefit-to-cost ratio equal to ratio of</a:t>
            </a:r>
            <a:br>
              <a:rPr lang="en-US" sz="2000" smtClean="0">
                <a:cs typeface="Times New Roman" pitchFamily="18" charset="0"/>
              </a:rPr>
            </a:br>
            <a:endParaRPr lang="en-US" sz="2000" smtClean="0">
              <a:cs typeface="Times New Roman" pitchFamily="18" charset="0"/>
            </a:endParaRPr>
          </a:p>
          <a:p>
            <a:pPr lvl="1" eaLnBrk="1" hangingPunct="1"/>
            <a:r>
              <a:rPr lang="en-US" sz="2000" smtClean="0">
                <a:cs typeface="Times New Roman" pitchFamily="18" charset="0"/>
              </a:rPr>
              <a:t>present value of a project’s expected cash flows</a:t>
            </a:r>
          </a:p>
          <a:p>
            <a:pPr lvl="1" eaLnBrk="1" hangingPunct="1">
              <a:buFont typeface="Wingdings" pitchFamily="2" charset="2"/>
              <a:buNone/>
            </a:pPr>
            <a:r>
              <a:rPr lang="en-US" sz="2000" smtClean="0">
                <a:cs typeface="Times New Roman" pitchFamily="18" charset="0"/>
              </a:rPr>
              <a:t>	to its initial cash outlay </a:t>
            </a:r>
            <a:endParaRPr lang="en-US" sz="200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5 - Θέση αριθμού διαφάνειας"/>
          <p:cNvSpPr>
            <a:spLocks noGrp="1"/>
          </p:cNvSpPr>
          <p:nvPr>
            <p:ph type="sldNum" sz="quarter" idx="12"/>
          </p:nvPr>
        </p:nvSpPr>
        <p:spPr/>
        <p:txBody>
          <a:bodyPr/>
          <a:lstStyle/>
          <a:p>
            <a:pPr>
              <a:defRPr/>
            </a:pPr>
            <a:fld id="{BED1C9FB-896A-48CC-8C55-D0C5F1B54FC3}" type="slidenum">
              <a:rPr lang="en-US"/>
              <a:pPr>
                <a:defRPr/>
              </a:pPr>
              <a:t>103</a:t>
            </a:fld>
            <a:endParaRPr lang="en-US"/>
          </a:p>
        </p:txBody>
      </p:sp>
      <p:sp>
        <p:nvSpPr>
          <p:cNvPr id="53253" name="Rectangle 2"/>
          <p:cNvSpPr>
            <a:spLocks noGrp="1" noChangeArrowheads="1"/>
          </p:cNvSpPr>
          <p:nvPr>
            <p:ph type="title"/>
          </p:nvPr>
        </p:nvSpPr>
        <p:spPr>
          <a:xfrm>
            <a:off x="871538" y="862013"/>
            <a:ext cx="8162925" cy="762000"/>
          </a:xfrm>
        </p:spPr>
        <p:txBody>
          <a:bodyPr/>
          <a:lstStyle/>
          <a:p>
            <a:pPr eaLnBrk="1" hangingPunct="1"/>
            <a:r>
              <a:rPr lang="en-US" sz="2200" b="1" smtClean="0"/>
              <a:t>Cash Flows, PVs &amp; NPVs </a:t>
            </a:r>
            <a:br>
              <a:rPr lang="en-US" sz="2200" b="1" smtClean="0"/>
            </a:br>
            <a:r>
              <a:rPr lang="en-US" sz="2200" b="1" smtClean="0"/>
              <a:t>3-Investments of unequal size with </a:t>
            </a:r>
            <a:r>
              <a:rPr lang="en-US" sz="2200" b="1" i="1" smtClean="0"/>
              <a:t>k</a:t>
            </a:r>
            <a:r>
              <a:rPr lang="en-US" sz="2200" b="1" smtClean="0"/>
              <a:t>= 0.10</a:t>
            </a:r>
          </a:p>
        </p:txBody>
      </p:sp>
      <p:grpSp>
        <p:nvGrpSpPr>
          <p:cNvPr id="2" name="Group 3"/>
          <p:cNvGrpSpPr>
            <a:grpSpLocks/>
          </p:cNvGrpSpPr>
          <p:nvPr/>
        </p:nvGrpSpPr>
        <p:grpSpPr bwMode="auto">
          <a:xfrm>
            <a:off x="609600" y="2000240"/>
            <a:ext cx="8534400" cy="2895600"/>
            <a:chOff x="192" y="1392"/>
            <a:chExt cx="5376" cy="1824"/>
          </a:xfrm>
        </p:grpSpPr>
        <p:sp>
          <p:nvSpPr>
            <p:cNvPr id="53255" name="Rectangle 4"/>
            <p:cNvSpPr>
              <a:spLocks noChangeArrowheads="1"/>
            </p:cNvSpPr>
            <p:nvPr/>
          </p:nvSpPr>
          <p:spPr bwMode="auto">
            <a:xfrm>
              <a:off x="192" y="2994"/>
              <a:ext cx="5280" cy="222"/>
            </a:xfrm>
            <a:prstGeom prst="rect">
              <a:avLst/>
            </a:prstGeom>
            <a:solidFill>
              <a:schemeClr val="tx2"/>
            </a:solidFill>
            <a:ln w="9525">
              <a:noFill/>
              <a:miter lim="800000"/>
              <a:headEnd/>
              <a:tailEnd/>
            </a:ln>
          </p:spPr>
          <p:txBody>
            <a:bodyPr wrap="none" anchor="ctr"/>
            <a:lstStyle/>
            <a:p>
              <a:endParaRPr lang="en-US"/>
            </a:p>
          </p:txBody>
        </p:sp>
        <p:sp>
          <p:nvSpPr>
            <p:cNvPr id="53256" name="Rectangle 5"/>
            <p:cNvSpPr>
              <a:spLocks noChangeArrowheads="1"/>
            </p:cNvSpPr>
            <p:nvPr/>
          </p:nvSpPr>
          <p:spPr bwMode="auto">
            <a:xfrm>
              <a:off x="192" y="1392"/>
              <a:ext cx="5280" cy="240"/>
            </a:xfrm>
            <a:prstGeom prst="rect">
              <a:avLst/>
            </a:prstGeom>
            <a:solidFill>
              <a:schemeClr val="tx2"/>
            </a:solidFill>
            <a:ln w="9525">
              <a:noFill/>
              <a:miter lim="800000"/>
              <a:headEnd/>
              <a:tailEnd/>
            </a:ln>
          </p:spPr>
          <p:txBody>
            <a:bodyPr wrap="none" anchor="ctr"/>
            <a:lstStyle/>
            <a:p>
              <a:endParaRPr lang="en-US"/>
            </a:p>
          </p:txBody>
        </p:sp>
        <p:sp>
          <p:nvSpPr>
            <p:cNvPr id="53257" name="Rectangle 6"/>
            <p:cNvSpPr>
              <a:spLocks noChangeArrowheads="1"/>
            </p:cNvSpPr>
            <p:nvPr/>
          </p:nvSpPr>
          <p:spPr bwMode="auto">
            <a:xfrm>
              <a:off x="2016" y="1440"/>
              <a:ext cx="1104" cy="144"/>
            </a:xfrm>
            <a:prstGeom prst="rect">
              <a:avLst/>
            </a:prstGeom>
            <a:noFill/>
            <a:ln w="9525">
              <a:noFill/>
              <a:miter lim="800000"/>
              <a:headEnd/>
              <a:tailEnd/>
            </a:ln>
          </p:spPr>
          <p:txBody>
            <a:bodyPr lIns="0" tIns="0" rIns="0" bIns="0">
              <a:spAutoFit/>
            </a:bodyPr>
            <a:lstStyle/>
            <a:p>
              <a:pPr algn="ctr" eaLnBrk="0" hangingPunct="0"/>
              <a:r>
                <a:rPr lang="en-US" sz="1500" b="1">
                  <a:solidFill>
                    <a:srgbClr val="FFFFFF"/>
                  </a:solidFill>
                  <a:latin typeface="Arial" charset="0"/>
                </a:rPr>
                <a:t>INVESTMENT  E</a:t>
              </a:r>
              <a:endParaRPr lang="en-US" sz="1600">
                <a:solidFill>
                  <a:srgbClr val="FFFFFF"/>
                </a:solidFill>
                <a:latin typeface="Century Schoolbook" pitchFamily="18" charset="0"/>
              </a:endParaRPr>
            </a:p>
          </p:txBody>
        </p:sp>
        <p:sp>
          <p:nvSpPr>
            <p:cNvPr id="53258" name="Text Box 7"/>
            <p:cNvSpPr txBox="1">
              <a:spLocks noChangeArrowheads="1"/>
            </p:cNvSpPr>
            <p:nvPr/>
          </p:nvSpPr>
          <p:spPr bwMode="auto">
            <a:xfrm>
              <a:off x="192" y="1776"/>
              <a:ext cx="5376" cy="1426"/>
            </a:xfrm>
            <a:prstGeom prst="rect">
              <a:avLst/>
            </a:prstGeom>
            <a:noFill/>
            <a:ln w="9525">
              <a:noFill/>
              <a:miter lim="800000"/>
              <a:headEnd/>
              <a:tailEnd/>
            </a:ln>
          </p:spPr>
          <p:txBody>
            <a:bodyPr>
              <a:spAutoFit/>
            </a:bodyPr>
            <a:lstStyle/>
            <a:p>
              <a:pPr marL="173038" eaLnBrk="0" hangingPunct="0">
                <a:tabLst>
                  <a:tab pos="461963" algn="l"/>
                  <a:tab pos="4113213" algn="r"/>
                  <a:tab pos="5945188" algn="r"/>
                  <a:tab pos="7778750" algn="r"/>
                </a:tabLst>
              </a:pPr>
              <a:r>
                <a:rPr lang="en-US" sz="1500" b="1" dirty="0">
                  <a:solidFill>
                    <a:srgbClr val="000000"/>
                  </a:solidFill>
                  <a:latin typeface="Arial" charset="0"/>
                </a:rPr>
                <a:t>(1)	Initial cash outlay (CF</a:t>
              </a:r>
              <a:r>
                <a:rPr lang="en-US" sz="1500" b="1" baseline="-25000" dirty="0">
                  <a:solidFill>
                    <a:srgbClr val="000000"/>
                  </a:solidFill>
                  <a:latin typeface="Arial" charset="0"/>
                </a:rPr>
                <a:t>0</a:t>
              </a:r>
              <a:r>
                <a:rPr lang="en-US" sz="1500" b="1" dirty="0">
                  <a:solidFill>
                    <a:srgbClr val="000000"/>
                  </a:solidFill>
                  <a:latin typeface="Arial" charset="0"/>
                </a:rPr>
                <a:t>)	$1,000,000	$500,000	$500,000</a:t>
              </a:r>
            </a:p>
            <a:p>
              <a:pPr marL="173038" eaLnBrk="0" hangingPunct="0">
                <a:tabLst>
                  <a:tab pos="461963" algn="l"/>
                  <a:tab pos="4113213" algn="r"/>
                  <a:tab pos="5945188" algn="r"/>
                  <a:tab pos="7778750" algn="r"/>
                </a:tabLst>
              </a:pPr>
              <a:r>
                <a:rPr lang="en-US" sz="1500" b="1" dirty="0">
                  <a:solidFill>
                    <a:srgbClr val="000000"/>
                  </a:solidFill>
                  <a:latin typeface="Arial" charset="0"/>
                </a:rPr>
                <a:t>	Year-one cash flow (CF</a:t>
              </a:r>
              <a:r>
                <a:rPr lang="en-US" sz="1500" b="1" baseline="-25000" dirty="0">
                  <a:solidFill>
                    <a:srgbClr val="000000"/>
                  </a:solidFill>
                  <a:latin typeface="Arial" charset="0"/>
                </a:rPr>
                <a:t>1</a:t>
              </a:r>
              <a:r>
                <a:rPr lang="en-US" sz="1500" b="1" dirty="0">
                  <a:solidFill>
                    <a:srgbClr val="000000"/>
                  </a:solidFill>
                  <a:latin typeface="Arial" charset="0"/>
                </a:rPr>
                <a:t>)	800,000	200,000	100,000</a:t>
              </a:r>
            </a:p>
            <a:p>
              <a:pPr marL="173038" eaLnBrk="0" hangingPunct="0">
                <a:tabLst>
                  <a:tab pos="461963" algn="l"/>
                  <a:tab pos="4113213" algn="r"/>
                  <a:tab pos="5945188" algn="r"/>
                  <a:tab pos="7778750" algn="r"/>
                </a:tabLst>
              </a:pPr>
              <a:r>
                <a:rPr lang="en-US" sz="1500" b="1" dirty="0">
                  <a:solidFill>
                    <a:srgbClr val="000000"/>
                  </a:solidFill>
                  <a:latin typeface="Arial" charset="0"/>
                </a:rPr>
                <a:t>	Year-two cash flow (CF</a:t>
              </a:r>
              <a:r>
                <a:rPr lang="en-US" sz="1500" b="1" baseline="-25000" dirty="0">
                  <a:solidFill>
                    <a:srgbClr val="000000"/>
                  </a:solidFill>
                  <a:latin typeface="Arial" charset="0"/>
                </a:rPr>
                <a:t>2</a:t>
              </a:r>
              <a:r>
                <a:rPr lang="en-US" sz="1500" b="1" dirty="0">
                  <a:solidFill>
                    <a:srgbClr val="000000"/>
                  </a:solidFill>
                  <a:latin typeface="Arial" charset="0"/>
                </a:rPr>
                <a:t>)	500,000	510,000	700,000</a:t>
              </a:r>
            </a:p>
            <a:p>
              <a:pPr marL="173038" eaLnBrk="0" hangingPunct="0">
                <a:tabLst>
                  <a:tab pos="461963" algn="l"/>
                  <a:tab pos="4113213" algn="r"/>
                  <a:tab pos="5945188" algn="r"/>
                  <a:tab pos="7778750" algn="r"/>
                </a:tabLst>
              </a:pPr>
              <a:endParaRPr lang="en-US" sz="1500" b="1" dirty="0">
                <a:solidFill>
                  <a:srgbClr val="000000"/>
                </a:solidFill>
                <a:latin typeface="Arial" charset="0"/>
              </a:endParaRPr>
            </a:p>
            <a:p>
              <a:pPr marL="173038" eaLnBrk="0" hangingPunct="0">
                <a:lnSpc>
                  <a:spcPct val="150000"/>
                </a:lnSpc>
                <a:tabLst>
                  <a:tab pos="461963" algn="l"/>
                  <a:tab pos="4113213" algn="r"/>
                  <a:tab pos="5945188" algn="r"/>
                  <a:tab pos="7778750" algn="r"/>
                </a:tabLst>
              </a:pPr>
              <a:r>
                <a:rPr lang="en-US" sz="1500" b="1" dirty="0">
                  <a:solidFill>
                    <a:srgbClr val="000000"/>
                  </a:solidFill>
                  <a:latin typeface="Arial" charset="0"/>
                </a:rPr>
                <a:t>(2)	Present value of CF</a:t>
              </a:r>
              <a:r>
                <a:rPr lang="en-US" sz="1500" b="1" baseline="-25000" dirty="0">
                  <a:solidFill>
                    <a:srgbClr val="000000"/>
                  </a:solidFill>
                  <a:latin typeface="Arial" charset="0"/>
                </a:rPr>
                <a:t>1</a:t>
              </a:r>
              <a:r>
                <a:rPr lang="en-US" sz="1500" b="1" dirty="0">
                  <a:solidFill>
                    <a:srgbClr val="000000"/>
                  </a:solidFill>
                  <a:latin typeface="Arial" charset="0"/>
                </a:rPr>
                <a:t> and</a:t>
              </a:r>
            </a:p>
            <a:p>
              <a:pPr marL="173038" eaLnBrk="0" hangingPunct="0">
                <a:tabLst>
                  <a:tab pos="461963" algn="l"/>
                  <a:tab pos="4113213" algn="r"/>
                  <a:tab pos="5945188" algn="r"/>
                  <a:tab pos="7778750" algn="r"/>
                </a:tabLst>
              </a:pPr>
              <a:r>
                <a:rPr lang="en-US" sz="1500" b="1" dirty="0">
                  <a:solidFill>
                    <a:srgbClr val="000000"/>
                  </a:solidFill>
                  <a:latin typeface="Arial" charset="0"/>
                </a:rPr>
                <a:t>	CF</a:t>
              </a:r>
              <a:r>
                <a:rPr lang="en-US" sz="1500" b="1" baseline="-25000" dirty="0">
                  <a:solidFill>
                    <a:srgbClr val="000000"/>
                  </a:solidFill>
                  <a:latin typeface="Arial" charset="0"/>
                </a:rPr>
                <a:t>2</a:t>
              </a:r>
              <a:r>
                <a:rPr lang="en-US" sz="1500" b="1" dirty="0">
                  <a:solidFill>
                    <a:srgbClr val="000000"/>
                  </a:solidFill>
                  <a:latin typeface="Arial" charset="0"/>
                </a:rPr>
                <a:t> at 10%	$1,140,496	$603,306	$669,421</a:t>
              </a:r>
            </a:p>
            <a:p>
              <a:pPr marL="173038" eaLnBrk="0" hangingPunct="0">
                <a:tabLst>
                  <a:tab pos="461963" algn="l"/>
                  <a:tab pos="4113213" algn="r"/>
                  <a:tab pos="5945188" algn="r"/>
                  <a:tab pos="7778750" algn="r"/>
                </a:tabLst>
              </a:pPr>
              <a:endParaRPr lang="en-US" sz="1500" dirty="0">
                <a:solidFill>
                  <a:srgbClr val="000000"/>
                </a:solidFill>
                <a:latin typeface="Arial" charset="0"/>
              </a:endParaRPr>
            </a:p>
            <a:p>
              <a:pPr marL="173038" eaLnBrk="0" hangingPunct="0">
                <a:tabLst>
                  <a:tab pos="461963" algn="l"/>
                  <a:tab pos="4113213" algn="r"/>
                  <a:tab pos="5945188" algn="r"/>
                  <a:tab pos="7778750" algn="r"/>
                </a:tabLst>
              </a:pPr>
              <a:endParaRPr lang="en-US" sz="1500" dirty="0">
                <a:solidFill>
                  <a:srgbClr val="000000"/>
                </a:solidFill>
                <a:latin typeface="Arial" charset="0"/>
              </a:endParaRPr>
            </a:p>
            <a:p>
              <a:pPr marL="173038" eaLnBrk="0" hangingPunct="0">
                <a:tabLst>
                  <a:tab pos="461963" algn="l"/>
                  <a:tab pos="4113213" algn="r"/>
                  <a:tab pos="5945188" algn="r"/>
                  <a:tab pos="7778750" algn="r"/>
                </a:tabLst>
              </a:pPr>
              <a:r>
                <a:rPr lang="en-US" sz="1500" b="1" dirty="0">
                  <a:solidFill>
                    <a:srgbClr val="FFFFFF"/>
                  </a:solidFill>
                  <a:latin typeface="Arial" charset="0"/>
                </a:rPr>
                <a:t>Net present value = (2) – (1)	$140,496	$103,306	$169,421</a:t>
              </a:r>
              <a:endParaRPr lang="en-US" sz="1500" b="1" dirty="0">
                <a:solidFill>
                  <a:srgbClr val="000000"/>
                </a:solidFill>
                <a:latin typeface="Arial" charset="0"/>
              </a:endParaRPr>
            </a:p>
          </p:txBody>
        </p:sp>
        <p:sp>
          <p:nvSpPr>
            <p:cNvPr id="53259" name="Rectangle 8"/>
            <p:cNvSpPr>
              <a:spLocks noChangeArrowheads="1"/>
            </p:cNvSpPr>
            <p:nvPr/>
          </p:nvSpPr>
          <p:spPr bwMode="auto">
            <a:xfrm>
              <a:off x="3216" y="1440"/>
              <a:ext cx="1104" cy="144"/>
            </a:xfrm>
            <a:prstGeom prst="rect">
              <a:avLst/>
            </a:prstGeom>
            <a:noFill/>
            <a:ln w="9525">
              <a:noFill/>
              <a:miter lim="800000"/>
              <a:headEnd/>
              <a:tailEnd/>
            </a:ln>
          </p:spPr>
          <p:txBody>
            <a:bodyPr lIns="0" tIns="0" rIns="0" bIns="0">
              <a:spAutoFit/>
            </a:bodyPr>
            <a:lstStyle/>
            <a:p>
              <a:pPr algn="ctr" eaLnBrk="0" hangingPunct="0"/>
              <a:r>
                <a:rPr lang="en-US" sz="1500" b="1">
                  <a:solidFill>
                    <a:srgbClr val="FFFFFF"/>
                  </a:solidFill>
                  <a:latin typeface="Arial" charset="0"/>
                </a:rPr>
                <a:t>INVESTMENT  F</a:t>
              </a:r>
              <a:endParaRPr lang="en-US" sz="1600">
                <a:latin typeface="Century Schoolbook" pitchFamily="18" charset="0"/>
              </a:endParaRPr>
            </a:p>
          </p:txBody>
        </p:sp>
        <p:sp>
          <p:nvSpPr>
            <p:cNvPr id="53260" name="Rectangle 9"/>
            <p:cNvSpPr>
              <a:spLocks noChangeArrowheads="1"/>
            </p:cNvSpPr>
            <p:nvPr/>
          </p:nvSpPr>
          <p:spPr bwMode="auto">
            <a:xfrm>
              <a:off x="4320" y="1440"/>
              <a:ext cx="1104" cy="144"/>
            </a:xfrm>
            <a:prstGeom prst="rect">
              <a:avLst/>
            </a:prstGeom>
            <a:noFill/>
            <a:ln w="9525">
              <a:noFill/>
              <a:miter lim="800000"/>
              <a:headEnd/>
              <a:tailEnd/>
            </a:ln>
          </p:spPr>
          <p:txBody>
            <a:bodyPr lIns="0" tIns="0" rIns="0" bIns="0">
              <a:spAutoFit/>
            </a:bodyPr>
            <a:lstStyle/>
            <a:p>
              <a:pPr algn="ctr" eaLnBrk="0" hangingPunct="0"/>
              <a:r>
                <a:rPr lang="en-US" sz="1500" b="1">
                  <a:solidFill>
                    <a:srgbClr val="FFFFFF"/>
                  </a:solidFill>
                  <a:latin typeface="Arial" charset="0"/>
                </a:rPr>
                <a:t>INVESTMENT  G</a:t>
              </a:r>
              <a:endParaRPr lang="en-US" sz="1600">
                <a:latin typeface="Century Schoolbook" pitchFamily="18" charset="0"/>
              </a:endParaRPr>
            </a:p>
          </p:txBody>
        </p:sp>
        <p:sp>
          <p:nvSpPr>
            <p:cNvPr id="53261" name="Line 10"/>
            <p:cNvSpPr>
              <a:spLocks noChangeShapeType="1"/>
            </p:cNvSpPr>
            <p:nvPr/>
          </p:nvSpPr>
          <p:spPr bwMode="auto">
            <a:xfrm flipH="1">
              <a:off x="192" y="2352"/>
              <a:ext cx="5376" cy="0"/>
            </a:xfrm>
            <a:prstGeom prst="line">
              <a:avLst/>
            </a:prstGeom>
            <a:noFill/>
            <a:ln w="28575">
              <a:solidFill>
                <a:schemeClr val="tx1"/>
              </a:solidFill>
              <a:round/>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5 - Θέση αριθμού διαφάνειας"/>
          <p:cNvSpPr>
            <a:spLocks noGrp="1"/>
          </p:cNvSpPr>
          <p:nvPr>
            <p:ph type="sldNum" sz="quarter" idx="12"/>
          </p:nvPr>
        </p:nvSpPr>
        <p:spPr/>
        <p:txBody>
          <a:bodyPr/>
          <a:lstStyle/>
          <a:p>
            <a:pPr>
              <a:defRPr/>
            </a:pPr>
            <a:fld id="{1E371977-A984-4255-B83B-A5C23A13C64C}" type="slidenum">
              <a:rPr lang="en-US"/>
              <a:pPr>
                <a:defRPr/>
              </a:pPr>
              <a:t>104</a:t>
            </a:fld>
            <a:endParaRPr lang="en-US"/>
          </a:p>
        </p:txBody>
      </p:sp>
      <p:sp>
        <p:nvSpPr>
          <p:cNvPr id="54277" name="Rectangle 2"/>
          <p:cNvSpPr>
            <a:spLocks noGrp="1" noChangeArrowheads="1"/>
          </p:cNvSpPr>
          <p:nvPr>
            <p:ph type="title"/>
          </p:nvPr>
        </p:nvSpPr>
        <p:spPr>
          <a:xfrm>
            <a:off x="871538" y="709613"/>
            <a:ext cx="8162925" cy="914400"/>
          </a:xfrm>
        </p:spPr>
        <p:txBody>
          <a:bodyPr/>
          <a:lstStyle/>
          <a:p>
            <a:pPr eaLnBrk="1" hangingPunct="1"/>
            <a:r>
              <a:rPr lang="en-US" sz="1000" b="1" dirty="0" smtClean="0"/>
              <a:t/>
            </a:r>
            <a:br>
              <a:rPr lang="en-US" sz="1000" b="1" dirty="0" smtClean="0"/>
            </a:br>
            <a:r>
              <a:rPr lang="en-US" sz="2200" b="1" dirty="0" smtClean="0"/>
              <a:t>Profitability Indexes</a:t>
            </a:r>
            <a:br>
              <a:rPr lang="en-US" sz="2200" b="1" dirty="0" smtClean="0"/>
            </a:br>
            <a:r>
              <a:rPr lang="en-US" sz="2200" b="1" dirty="0" smtClean="0"/>
              <a:t>3-Investments of unequal size</a:t>
            </a:r>
          </a:p>
        </p:txBody>
      </p:sp>
      <p:grpSp>
        <p:nvGrpSpPr>
          <p:cNvPr id="2" name="Group 3"/>
          <p:cNvGrpSpPr>
            <a:grpSpLocks/>
          </p:cNvGrpSpPr>
          <p:nvPr/>
        </p:nvGrpSpPr>
        <p:grpSpPr bwMode="auto">
          <a:xfrm>
            <a:off x="533400" y="1828800"/>
            <a:ext cx="8839200" cy="2644775"/>
            <a:chOff x="192" y="1454"/>
            <a:chExt cx="5568" cy="1666"/>
          </a:xfrm>
        </p:grpSpPr>
        <p:sp>
          <p:nvSpPr>
            <p:cNvPr id="54280" name="Rectangle 4"/>
            <p:cNvSpPr>
              <a:spLocks noChangeArrowheads="1"/>
            </p:cNvSpPr>
            <p:nvPr/>
          </p:nvSpPr>
          <p:spPr bwMode="auto">
            <a:xfrm>
              <a:off x="288" y="2654"/>
              <a:ext cx="5280" cy="432"/>
            </a:xfrm>
            <a:prstGeom prst="rect">
              <a:avLst/>
            </a:prstGeom>
            <a:solidFill>
              <a:schemeClr val="tx2"/>
            </a:solidFill>
            <a:ln w="9525">
              <a:noFill/>
              <a:miter lim="800000"/>
              <a:headEnd/>
              <a:tailEnd/>
            </a:ln>
          </p:spPr>
          <p:txBody>
            <a:bodyPr wrap="none" anchor="ctr"/>
            <a:lstStyle/>
            <a:p>
              <a:endParaRPr lang="en-US"/>
            </a:p>
          </p:txBody>
        </p:sp>
        <p:sp>
          <p:nvSpPr>
            <p:cNvPr id="54281" name="Text Box 5"/>
            <p:cNvSpPr txBox="1">
              <a:spLocks noChangeArrowheads="1"/>
            </p:cNvSpPr>
            <p:nvPr/>
          </p:nvSpPr>
          <p:spPr bwMode="auto">
            <a:xfrm>
              <a:off x="192" y="1838"/>
              <a:ext cx="5568" cy="1282"/>
            </a:xfrm>
            <a:prstGeom prst="rect">
              <a:avLst/>
            </a:prstGeom>
            <a:noFill/>
            <a:ln w="9525">
              <a:noFill/>
              <a:miter lim="800000"/>
              <a:headEnd/>
              <a:tailEnd/>
            </a:ln>
          </p:spPr>
          <p:txBody>
            <a:bodyPr>
              <a:spAutoFit/>
            </a:bodyPr>
            <a:lstStyle/>
            <a:p>
              <a:pPr marL="173038" eaLnBrk="0" hangingPunct="0">
                <a:tabLst>
                  <a:tab pos="461963" algn="l"/>
                  <a:tab pos="4113213" algn="r"/>
                  <a:tab pos="4229100" algn="l"/>
                  <a:tab pos="5945188" algn="r"/>
                  <a:tab pos="6061075" algn="l"/>
                  <a:tab pos="7778750" algn="r"/>
                  <a:tab pos="7835900" algn="l"/>
                </a:tabLst>
              </a:pPr>
              <a:r>
                <a:rPr lang="en-US" sz="1500" b="1">
                  <a:solidFill>
                    <a:srgbClr val="000000"/>
                  </a:solidFill>
                  <a:latin typeface="Arial" charset="0"/>
                </a:rPr>
                <a:t>(1)	Initial cash outlay 	$1,000,000		$500,000		$500,000</a:t>
              </a:r>
            </a:p>
            <a:p>
              <a:pPr marL="173038" eaLnBrk="0" hangingPunct="0">
                <a:tabLst>
                  <a:tab pos="461963" algn="l"/>
                  <a:tab pos="4113213" algn="r"/>
                  <a:tab pos="4229100" algn="l"/>
                  <a:tab pos="5945188" algn="r"/>
                  <a:tab pos="6061075" algn="l"/>
                  <a:tab pos="7778750" algn="r"/>
                  <a:tab pos="7835900" algn="l"/>
                </a:tabLst>
              </a:pPr>
              <a:r>
                <a:rPr lang="en-US" sz="1500" b="1">
                  <a:solidFill>
                    <a:srgbClr val="000000"/>
                  </a:solidFill>
                  <a:latin typeface="Arial" charset="0"/>
                </a:rPr>
                <a:t>	</a:t>
              </a:r>
            </a:p>
            <a:p>
              <a:pPr marL="173038" eaLnBrk="0" hangingPunct="0">
                <a:lnSpc>
                  <a:spcPct val="150000"/>
                </a:lnSpc>
                <a:tabLst>
                  <a:tab pos="461963" algn="l"/>
                  <a:tab pos="4113213" algn="r"/>
                  <a:tab pos="4229100" algn="l"/>
                  <a:tab pos="5945188" algn="r"/>
                  <a:tab pos="6061075" algn="l"/>
                  <a:tab pos="7778750" algn="r"/>
                  <a:tab pos="7835900" algn="l"/>
                </a:tabLst>
              </a:pPr>
              <a:r>
                <a:rPr lang="en-US" sz="1500" b="1">
                  <a:solidFill>
                    <a:srgbClr val="000000"/>
                  </a:solidFill>
                  <a:latin typeface="Arial" charset="0"/>
                </a:rPr>
                <a:t>(2)	Present value of future</a:t>
              </a:r>
            </a:p>
            <a:p>
              <a:pPr marL="173038" eaLnBrk="0" hangingPunct="0">
                <a:tabLst>
                  <a:tab pos="461963" algn="l"/>
                  <a:tab pos="4113213" algn="r"/>
                  <a:tab pos="4229100" algn="l"/>
                  <a:tab pos="5945188" algn="r"/>
                  <a:tab pos="6061075" algn="l"/>
                  <a:tab pos="7778750" algn="r"/>
                  <a:tab pos="7835900" algn="l"/>
                </a:tabLst>
              </a:pPr>
              <a:r>
                <a:rPr lang="en-US" sz="1500" b="1">
                  <a:solidFill>
                    <a:srgbClr val="000000"/>
                  </a:solidFill>
                  <a:latin typeface="Arial" charset="0"/>
                </a:rPr>
                <a:t>	cash-flow stream	$1,140,496		$603,306		$669,421</a:t>
              </a:r>
            </a:p>
            <a:p>
              <a:pPr marL="173038" eaLnBrk="0" hangingPunct="0">
                <a:tabLst>
                  <a:tab pos="461963" algn="l"/>
                  <a:tab pos="4113213" algn="r"/>
                  <a:tab pos="4229100" algn="l"/>
                  <a:tab pos="5945188" algn="r"/>
                  <a:tab pos="6061075" algn="l"/>
                  <a:tab pos="7778750" algn="r"/>
                  <a:tab pos="7835900" algn="l"/>
                </a:tabLst>
              </a:pPr>
              <a:endParaRPr lang="en-US" sz="1500" b="1">
                <a:solidFill>
                  <a:srgbClr val="000000"/>
                </a:solidFill>
                <a:latin typeface="Arial" charset="0"/>
              </a:endParaRPr>
            </a:p>
            <a:p>
              <a:pPr marL="173038" eaLnBrk="0" hangingPunct="0">
                <a:tabLst>
                  <a:tab pos="461963" algn="l"/>
                  <a:tab pos="4113213" algn="r"/>
                  <a:tab pos="4229100" algn="l"/>
                  <a:tab pos="5945188" algn="r"/>
                  <a:tab pos="6061075" algn="l"/>
                  <a:tab pos="7778750" algn="r"/>
                  <a:tab pos="7835900" algn="l"/>
                </a:tabLst>
              </a:pPr>
              <a:endParaRPr lang="en-US" sz="1500">
                <a:solidFill>
                  <a:srgbClr val="000000"/>
                </a:solidFill>
                <a:latin typeface="Arial" charset="0"/>
              </a:endParaRPr>
            </a:p>
            <a:p>
              <a:pPr marL="173038" eaLnBrk="0" hangingPunct="0">
                <a:tabLst>
                  <a:tab pos="461963" algn="l"/>
                  <a:tab pos="4113213" algn="r"/>
                  <a:tab pos="4229100" algn="l"/>
                  <a:tab pos="5945188" algn="r"/>
                  <a:tab pos="6061075" algn="l"/>
                  <a:tab pos="7778750" algn="r"/>
                  <a:tab pos="7835900" algn="l"/>
                </a:tabLst>
              </a:pPr>
              <a:r>
                <a:rPr lang="en-US" sz="1500" b="1">
                  <a:solidFill>
                    <a:srgbClr val="FFFFFF"/>
                  </a:solidFill>
                  <a:latin typeface="Arial" charset="0"/>
                </a:rPr>
                <a:t>(3)	Profitability index = 		= 1.14		= 1.21		= 1.34	</a:t>
              </a:r>
              <a:endParaRPr lang="en-US" sz="1500" b="1">
                <a:solidFill>
                  <a:srgbClr val="000000"/>
                </a:solidFill>
                <a:latin typeface="Arial" charset="0"/>
              </a:endParaRPr>
            </a:p>
          </p:txBody>
        </p:sp>
        <p:sp>
          <p:nvSpPr>
            <p:cNvPr id="54282" name="Rectangle 6"/>
            <p:cNvSpPr>
              <a:spLocks noChangeArrowheads="1"/>
            </p:cNvSpPr>
            <p:nvPr/>
          </p:nvSpPr>
          <p:spPr bwMode="auto">
            <a:xfrm>
              <a:off x="288" y="1454"/>
              <a:ext cx="5280" cy="240"/>
            </a:xfrm>
            <a:prstGeom prst="rect">
              <a:avLst/>
            </a:prstGeom>
            <a:solidFill>
              <a:schemeClr val="tx2"/>
            </a:solidFill>
            <a:ln w="9525">
              <a:noFill/>
              <a:miter lim="800000"/>
              <a:headEnd/>
              <a:tailEnd/>
            </a:ln>
          </p:spPr>
          <p:txBody>
            <a:bodyPr wrap="none" anchor="ctr"/>
            <a:lstStyle/>
            <a:p>
              <a:endParaRPr lang="en-US"/>
            </a:p>
          </p:txBody>
        </p:sp>
        <p:sp>
          <p:nvSpPr>
            <p:cNvPr id="54283" name="Rectangle 7"/>
            <p:cNvSpPr>
              <a:spLocks noChangeArrowheads="1"/>
            </p:cNvSpPr>
            <p:nvPr/>
          </p:nvSpPr>
          <p:spPr bwMode="auto">
            <a:xfrm>
              <a:off x="2016" y="1502"/>
              <a:ext cx="1104" cy="144"/>
            </a:xfrm>
            <a:prstGeom prst="rect">
              <a:avLst/>
            </a:prstGeom>
            <a:noFill/>
            <a:ln w="9525">
              <a:noFill/>
              <a:miter lim="800000"/>
              <a:headEnd/>
              <a:tailEnd/>
            </a:ln>
          </p:spPr>
          <p:txBody>
            <a:bodyPr lIns="0" tIns="0" rIns="0" bIns="0">
              <a:spAutoFit/>
            </a:bodyPr>
            <a:lstStyle/>
            <a:p>
              <a:pPr algn="ctr" eaLnBrk="0" hangingPunct="0"/>
              <a:r>
                <a:rPr lang="en-US" sz="1500" b="1">
                  <a:solidFill>
                    <a:srgbClr val="FFFFFF"/>
                  </a:solidFill>
                  <a:latin typeface="Arial" charset="0"/>
                </a:rPr>
                <a:t>INVESTMENT  E</a:t>
              </a:r>
              <a:endParaRPr lang="en-US" sz="1600">
                <a:solidFill>
                  <a:srgbClr val="FFFFFF"/>
                </a:solidFill>
                <a:latin typeface="Arial" charset="0"/>
              </a:endParaRPr>
            </a:p>
          </p:txBody>
        </p:sp>
        <p:sp>
          <p:nvSpPr>
            <p:cNvPr id="54284" name="Rectangle 8"/>
            <p:cNvSpPr>
              <a:spLocks noChangeArrowheads="1"/>
            </p:cNvSpPr>
            <p:nvPr/>
          </p:nvSpPr>
          <p:spPr bwMode="auto">
            <a:xfrm>
              <a:off x="3216" y="1502"/>
              <a:ext cx="1104" cy="144"/>
            </a:xfrm>
            <a:prstGeom prst="rect">
              <a:avLst/>
            </a:prstGeom>
            <a:noFill/>
            <a:ln w="9525">
              <a:noFill/>
              <a:miter lim="800000"/>
              <a:headEnd/>
              <a:tailEnd/>
            </a:ln>
          </p:spPr>
          <p:txBody>
            <a:bodyPr lIns="0" tIns="0" rIns="0" bIns="0">
              <a:spAutoFit/>
            </a:bodyPr>
            <a:lstStyle/>
            <a:p>
              <a:pPr algn="ctr" eaLnBrk="0" hangingPunct="0"/>
              <a:r>
                <a:rPr lang="en-US" sz="1500" b="1">
                  <a:solidFill>
                    <a:srgbClr val="FFFFFF"/>
                  </a:solidFill>
                  <a:latin typeface="Arial" charset="0"/>
                </a:rPr>
                <a:t>INVESTMENT  F</a:t>
              </a:r>
              <a:endParaRPr lang="en-US" sz="1600">
                <a:latin typeface="Arial" charset="0"/>
              </a:endParaRPr>
            </a:p>
          </p:txBody>
        </p:sp>
        <p:sp>
          <p:nvSpPr>
            <p:cNvPr id="54285" name="Rectangle 9"/>
            <p:cNvSpPr>
              <a:spLocks noChangeArrowheads="1"/>
            </p:cNvSpPr>
            <p:nvPr/>
          </p:nvSpPr>
          <p:spPr bwMode="auto">
            <a:xfrm>
              <a:off x="4416" y="1502"/>
              <a:ext cx="1104" cy="144"/>
            </a:xfrm>
            <a:prstGeom prst="rect">
              <a:avLst/>
            </a:prstGeom>
            <a:noFill/>
            <a:ln w="9525">
              <a:noFill/>
              <a:miter lim="800000"/>
              <a:headEnd/>
              <a:tailEnd/>
            </a:ln>
          </p:spPr>
          <p:txBody>
            <a:bodyPr lIns="0" tIns="0" rIns="0" bIns="0">
              <a:spAutoFit/>
            </a:bodyPr>
            <a:lstStyle/>
            <a:p>
              <a:pPr algn="ctr" eaLnBrk="0" hangingPunct="0"/>
              <a:r>
                <a:rPr lang="en-US" sz="1500" b="1">
                  <a:solidFill>
                    <a:srgbClr val="FFFFFF"/>
                  </a:solidFill>
                  <a:latin typeface="Arial" charset="0"/>
                </a:rPr>
                <a:t>INVESTMENT  G</a:t>
              </a:r>
              <a:endParaRPr lang="en-US" sz="1600">
                <a:latin typeface="Arial" charset="0"/>
              </a:endParaRPr>
            </a:p>
          </p:txBody>
        </p:sp>
        <p:sp>
          <p:nvSpPr>
            <p:cNvPr id="54286" name="Text Box 10"/>
            <p:cNvSpPr txBox="1">
              <a:spLocks noChangeArrowheads="1"/>
            </p:cNvSpPr>
            <p:nvPr/>
          </p:nvSpPr>
          <p:spPr bwMode="auto">
            <a:xfrm>
              <a:off x="1668" y="2679"/>
              <a:ext cx="252" cy="380"/>
            </a:xfrm>
            <a:prstGeom prst="rect">
              <a:avLst/>
            </a:prstGeom>
            <a:noFill/>
            <a:ln w="9525">
              <a:noFill/>
              <a:miter lim="800000"/>
              <a:headEnd/>
              <a:tailEnd/>
            </a:ln>
          </p:spPr>
          <p:txBody>
            <a:bodyPr wrap="none">
              <a:spAutoFit/>
            </a:bodyPr>
            <a:lstStyle/>
            <a:p>
              <a:pPr algn="ctr" eaLnBrk="0" hangingPunct="0">
                <a:lnSpc>
                  <a:spcPct val="120000"/>
                </a:lnSpc>
              </a:pPr>
              <a:r>
                <a:rPr lang="en-US" sz="1400" b="1">
                  <a:solidFill>
                    <a:srgbClr val="FFFFFF"/>
                  </a:solidFill>
                  <a:latin typeface="Arial" charset="0"/>
                </a:rPr>
                <a:t>(2)</a:t>
              </a:r>
            </a:p>
            <a:p>
              <a:pPr algn="ctr" eaLnBrk="0" hangingPunct="0">
                <a:lnSpc>
                  <a:spcPct val="120000"/>
                </a:lnSpc>
              </a:pPr>
              <a:r>
                <a:rPr lang="en-US" sz="1400" b="1">
                  <a:solidFill>
                    <a:srgbClr val="FFFFFF"/>
                  </a:solidFill>
                  <a:latin typeface="Arial" charset="0"/>
                </a:rPr>
                <a:t>(1)</a:t>
              </a:r>
            </a:p>
          </p:txBody>
        </p:sp>
        <p:sp>
          <p:nvSpPr>
            <p:cNvPr id="54287" name="Text Box 11"/>
            <p:cNvSpPr txBox="1">
              <a:spLocks noChangeArrowheads="1"/>
            </p:cNvSpPr>
            <p:nvPr/>
          </p:nvSpPr>
          <p:spPr bwMode="auto">
            <a:xfrm>
              <a:off x="2192" y="2663"/>
              <a:ext cx="718" cy="432"/>
            </a:xfrm>
            <a:prstGeom prst="rect">
              <a:avLst/>
            </a:prstGeom>
            <a:noFill/>
            <a:ln w="9525">
              <a:noFill/>
              <a:miter lim="800000"/>
              <a:headEnd/>
              <a:tailEnd/>
            </a:ln>
          </p:spPr>
          <p:txBody>
            <a:bodyPr wrap="none">
              <a:spAutoFit/>
            </a:bodyPr>
            <a:lstStyle/>
            <a:p>
              <a:pPr algn="ctr" eaLnBrk="0" hangingPunct="0">
                <a:lnSpc>
                  <a:spcPct val="130000"/>
                </a:lnSpc>
              </a:pPr>
              <a:r>
                <a:rPr lang="en-US" sz="1500" b="1">
                  <a:solidFill>
                    <a:srgbClr val="FFFFFF"/>
                  </a:solidFill>
                  <a:latin typeface="Arial" charset="0"/>
                </a:rPr>
                <a:t>$1,140,496</a:t>
              </a:r>
            </a:p>
            <a:p>
              <a:pPr algn="ctr" eaLnBrk="0" hangingPunct="0">
                <a:lnSpc>
                  <a:spcPct val="130000"/>
                </a:lnSpc>
              </a:pPr>
              <a:r>
                <a:rPr lang="en-US" sz="1500" b="1">
                  <a:solidFill>
                    <a:srgbClr val="FFFFFF"/>
                  </a:solidFill>
                  <a:latin typeface="Arial" charset="0"/>
                </a:rPr>
                <a:t>$1,000,000</a:t>
              </a:r>
            </a:p>
          </p:txBody>
        </p:sp>
        <p:sp>
          <p:nvSpPr>
            <p:cNvPr id="54288" name="Text Box 12"/>
            <p:cNvSpPr txBox="1">
              <a:spLocks noChangeArrowheads="1"/>
            </p:cNvSpPr>
            <p:nvPr/>
          </p:nvSpPr>
          <p:spPr bwMode="auto">
            <a:xfrm>
              <a:off x="3421" y="2663"/>
              <a:ext cx="618" cy="432"/>
            </a:xfrm>
            <a:prstGeom prst="rect">
              <a:avLst/>
            </a:prstGeom>
            <a:noFill/>
            <a:ln w="9525">
              <a:noFill/>
              <a:miter lim="800000"/>
              <a:headEnd/>
              <a:tailEnd/>
            </a:ln>
          </p:spPr>
          <p:txBody>
            <a:bodyPr wrap="none">
              <a:spAutoFit/>
            </a:bodyPr>
            <a:lstStyle/>
            <a:p>
              <a:pPr algn="ctr" eaLnBrk="0" hangingPunct="0">
                <a:lnSpc>
                  <a:spcPct val="130000"/>
                </a:lnSpc>
              </a:pPr>
              <a:r>
                <a:rPr lang="en-US" sz="1500" b="1">
                  <a:solidFill>
                    <a:srgbClr val="FFFFFF"/>
                  </a:solidFill>
                  <a:latin typeface="Arial" charset="0"/>
                </a:rPr>
                <a:t>$603,306</a:t>
              </a:r>
            </a:p>
            <a:p>
              <a:pPr algn="ctr" eaLnBrk="0" hangingPunct="0">
                <a:lnSpc>
                  <a:spcPct val="130000"/>
                </a:lnSpc>
              </a:pPr>
              <a:r>
                <a:rPr lang="en-US" sz="1500" b="1">
                  <a:solidFill>
                    <a:srgbClr val="FFFFFF"/>
                  </a:solidFill>
                  <a:latin typeface="Arial" charset="0"/>
                </a:rPr>
                <a:t>$500,000</a:t>
              </a:r>
            </a:p>
          </p:txBody>
        </p:sp>
        <p:sp>
          <p:nvSpPr>
            <p:cNvPr id="54289" name="Text Box 13"/>
            <p:cNvSpPr txBox="1">
              <a:spLocks noChangeArrowheads="1"/>
            </p:cNvSpPr>
            <p:nvPr/>
          </p:nvSpPr>
          <p:spPr bwMode="auto">
            <a:xfrm>
              <a:off x="4591" y="2663"/>
              <a:ext cx="618" cy="432"/>
            </a:xfrm>
            <a:prstGeom prst="rect">
              <a:avLst/>
            </a:prstGeom>
            <a:noFill/>
            <a:ln w="9525">
              <a:noFill/>
              <a:miter lim="800000"/>
              <a:headEnd/>
              <a:tailEnd/>
            </a:ln>
          </p:spPr>
          <p:txBody>
            <a:bodyPr wrap="none">
              <a:spAutoFit/>
            </a:bodyPr>
            <a:lstStyle/>
            <a:p>
              <a:pPr algn="ctr" eaLnBrk="0" hangingPunct="0">
                <a:lnSpc>
                  <a:spcPct val="130000"/>
                </a:lnSpc>
              </a:pPr>
              <a:r>
                <a:rPr lang="en-US" sz="1500" b="1">
                  <a:solidFill>
                    <a:srgbClr val="FFFFFF"/>
                  </a:solidFill>
                  <a:latin typeface="Arial" charset="0"/>
                </a:rPr>
                <a:t>$669,421</a:t>
              </a:r>
            </a:p>
            <a:p>
              <a:pPr algn="ctr" eaLnBrk="0" hangingPunct="0">
                <a:lnSpc>
                  <a:spcPct val="130000"/>
                </a:lnSpc>
              </a:pPr>
              <a:r>
                <a:rPr lang="en-US" sz="1500" b="1">
                  <a:solidFill>
                    <a:srgbClr val="FFFFFF"/>
                  </a:solidFill>
                  <a:latin typeface="Arial" charset="0"/>
                </a:rPr>
                <a:t>$500,000</a:t>
              </a:r>
            </a:p>
          </p:txBody>
        </p:sp>
        <p:sp>
          <p:nvSpPr>
            <p:cNvPr id="54290" name="Line 14"/>
            <p:cNvSpPr>
              <a:spLocks noChangeShapeType="1"/>
            </p:cNvSpPr>
            <p:nvPr/>
          </p:nvSpPr>
          <p:spPr bwMode="auto">
            <a:xfrm>
              <a:off x="1710" y="2894"/>
              <a:ext cx="144" cy="0"/>
            </a:xfrm>
            <a:prstGeom prst="line">
              <a:avLst/>
            </a:prstGeom>
            <a:noFill/>
            <a:ln w="19050">
              <a:solidFill>
                <a:srgbClr val="FFFFFF"/>
              </a:solidFill>
              <a:round/>
              <a:headEnd/>
              <a:tailEnd/>
            </a:ln>
          </p:spPr>
          <p:txBody>
            <a:bodyPr wrap="none" anchor="ctr"/>
            <a:lstStyle/>
            <a:p>
              <a:endParaRPr lang="en-US"/>
            </a:p>
          </p:txBody>
        </p:sp>
        <p:sp>
          <p:nvSpPr>
            <p:cNvPr id="54291" name="Line 15"/>
            <p:cNvSpPr>
              <a:spLocks noChangeShapeType="1"/>
            </p:cNvSpPr>
            <p:nvPr/>
          </p:nvSpPr>
          <p:spPr bwMode="auto">
            <a:xfrm>
              <a:off x="2226" y="2894"/>
              <a:ext cx="624" cy="0"/>
            </a:xfrm>
            <a:prstGeom prst="line">
              <a:avLst/>
            </a:prstGeom>
            <a:noFill/>
            <a:ln w="19050">
              <a:solidFill>
                <a:srgbClr val="FFFFFF"/>
              </a:solidFill>
              <a:round/>
              <a:headEnd/>
              <a:tailEnd/>
            </a:ln>
          </p:spPr>
          <p:txBody>
            <a:bodyPr wrap="none" anchor="ctr"/>
            <a:lstStyle/>
            <a:p>
              <a:endParaRPr lang="en-US"/>
            </a:p>
          </p:txBody>
        </p:sp>
        <p:sp>
          <p:nvSpPr>
            <p:cNvPr id="54292" name="Line 16"/>
            <p:cNvSpPr>
              <a:spLocks noChangeShapeType="1"/>
            </p:cNvSpPr>
            <p:nvPr/>
          </p:nvSpPr>
          <p:spPr bwMode="auto">
            <a:xfrm>
              <a:off x="3474" y="2891"/>
              <a:ext cx="528" cy="0"/>
            </a:xfrm>
            <a:prstGeom prst="line">
              <a:avLst/>
            </a:prstGeom>
            <a:noFill/>
            <a:ln w="19050">
              <a:solidFill>
                <a:srgbClr val="FFFFFF"/>
              </a:solidFill>
              <a:round/>
              <a:headEnd/>
              <a:tailEnd/>
            </a:ln>
          </p:spPr>
          <p:txBody>
            <a:bodyPr wrap="none" anchor="ctr"/>
            <a:lstStyle/>
            <a:p>
              <a:endParaRPr lang="en-US"/>
            </a:p>
          </p:txBody>
        </p:sp>
        <p:sp>
          <p:nvSpPr>
            <p:cNvPr id="54293" name="Line 17"/>
            <p:cNvSpPr>
              <a:spLocks noChangeShapeType="1"/>
            </p:cNvSpPr>
            <p:nvPr/>
          </p:nvSpPr>
          <p:spPr bwMode="auto">
            <a:xfrm>
              <a:off x="4626" y="2891"/>
              <a:ext cx="528" cy="0"/>
            </a:xfrm>
            <a:prstGeom prst="line">
              <a:avLst/>
            </a:prstGeom>
            <a:noFill/>
            <a:ln w="19050">
              <a:solidFill>
                <a:srgbClr val="FFFFFF"/>
              </a:solidFill>
              <a:round/>
              <a:headEnd/>
              <a:tailEnd/>
            </a:ln>
          </p:spPr>
          <p:txBody>
            <a:bodyPr wrap="none" anchor="ctr"/>
            <a:lstStyle/>
            <a:p>
              <a:endParaRPr lang="en-US"/>
            </a:p>
          </p:txBody>
        </p:sp>
      </p:grpSp>
      <p:sp>
        <p:nvSpPr>
          <p:cNvPr id="54279" name="Rectangle 18"/>
          <p:cNvSpPr>
            <a:spLocks noChangeArrowheads="1"/>
          </p:cNvSpPr>
          <p:nvPr/>
        </p:nvSpPr>
        <p:spPr bwMode="auto">
          <a:xfrm>
            <a:off x="2843213" y="5157788"/>
            <a:ext cx="3887787" cy="503237"/>
          </a:xfrm>
          <a:prstGeom prst="rect">
            <a:avLst/>
          </a:prstGeom>
          <a:noFill/>
          <a:ln w="9525">
            <a:noFill/>
            <a:miter lim="800000"/>
            <a:headEnd/>
            <a:tailEnd/>
          </a:ln>
        </p:spPr>
        <p:txBody>
          <a:bodyPr wrap="none" anchor="ctr"/>
          <a:lstStyle/>
          <a:p>
            <a:pPr algn="ctr"/>
            <a:r>
              <a:rPr lang="en-US" sz="2200" b="1" dirty="0" err="1">
                <a:solidFill>
                  <a:srgbClr val="FF0000"/>
                </a:solidFill>
                <a:latin typeface="Arial" pitchFamily="34" charset="0"/>
                <a:cs typeface="Arial" pitchFamily="34" charset="0"/>
              </a:rPr>
              <a:t>PrIx</a:t>
            </a:r>
            <a:r>
              <a:rPr lang="en-US" sz="2200" b="1" baseline="-25000" dirty="0" err="1">
                <a:solidFill>
                  <a:srgbClr val="FF0000"/>
                </a:solidFill>
                <a:latin typeface="Arial" pitchFamily="34" charset="0"/>
                <a:cs typeface="Arial" pitchFamily="34" charset="0"/>
              </a:rPr>
              <a:t>G</a:t>
            </a:r>
            <a:r>
              <a:rPr lang="en-US" sz="2200" b="1" dirty="0">
                <a:solidFill>
                  <a:srgbClr val="FF0000"/>
                </a:solidFill>
                <a:latin typeface="Arial" pitchFamily="34" charset="0"/>
                <a:cs typeface="Arial" pitchFamily="34" charset="0"/>
              </a:rPr>
              <a:t> &gt; </a:t>
            </a:r>
            <a:r>
              <a:rPr lang="en-US" sz="2200" b="1" dirty="0" err="1">
                <a:solidFill>
                  <a:srgbClr val="FF0000"/>
                </a:solidFill>
                <a:latin typeface="Arial" pitchFamily="34" charset="0"/>
                <a:cs typeface="Arial" pitchFamily="34" charset="0"/>
              </a:rPr>
              <a:t>PrIx</a:t>
            </a:r>
            <a:r>
              <a:rPr lang="en-US" sz="2200" b="1" baseline="-25000" dirty="0" err="1">
                <a:solidFill>
                  <a:srgbClr val="FF0000"/>
                </a:solidFill>
                <a:latin typeface="Arial" pitchFamily="34" charset="0"/>
                <a:cs typeface="Arial" pitchFamily="34" charset="0"/>
              </a:rPr>
              <a:t>F</a:t>
            </a:r>
            <a:r>
              <a:rPr lang="en-US" sz="2200" b="1" dirty="0">
                <a:solidFill>
                  <a:srgbClr val="FF0000"/>
                </a:solidFill>
                <a:latin typeface="Arial" pitchFamily="34" charset="0"/>
                <a:cs typeface="Arial" pitchFamily="34" charset="0"/>
              </a:rPr>
              <a:t> &gt; </a:t>
            </a:r>
            <a:r>
              <a:rPr lang="en-US" sz="2200" b="1" dirty="0" err="1">
                <a:solidFill>
                  <a:srgbClr val="FF0000"/>
                </a:solidFill>
                <a:latin typeface="Arial" pitchFamily="34" charset="0"/>
                <a:cs typeface="Arial" pitchFamily="34" charset="0"/>
              </a:rPr>
              <a:t>PrIx</a:t>
            </a:r>
            <a:r>
              <a:rPr lang="en-US" sz="2200" b="1" baseline="-25000" dirty="0" err="1">
                <a:solidFill>
                  <a:srgbClr val="FF0000"/>
                </a:solidFill>
                <a:latin typeface="Arial" pitchFamily="34" charset="0"/>
                <a:cs typeface="Arial" pitchFamily="34" charset="0"/>
              </a:rPr>
              <a:t>E</a:t>
            </a:r>
            <a:endParaRPr lang="el-GR" sz="2200" b="1" baseline="-25000" dirty="0">
              <a:solidFill>
                <a:srgbClr val="FF00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5 - Θέση αριθμού διαφάνειας"/>
          <p:cNvSpPr>
            <a:spLocks noGrp="1"/>
          </p:cNvSpPr>
          <p:nvPr>
            <p:ph type="sldNum" sz="quarter" idx="12"/>
          </p:nvPr>
        </p:nvSpPr>
        <p:spPr/>
        <p:txBody>
          <a:bodyPr/>
          <a:lstStyle/>
          <a:p>
            <a:fld id="{63373EA2-44DC-417C-9F37-6B4107F1EFAE}" type="slidenum">
              <a:rPr lang="en-US"/>
              <a:pPr/>
              <a:t>105</a:t>
            </a:fld>
            <a:endParaRPr lang="en-US"/>
          </a:p>
        </p:txBody>
      </p:sp>
      <p:sp>
        <p:nvSpPr>
          <p:cNvPr id="35845" name="Text Box 5"/>
          <p:cNvSpPr txBox="1">
            <a:spLocks noChangeArrowheads="1"/>
          </p:cNvSpPr>
          <p:nvPr/>
        </p:nvSpPr>
        <p:spPr bwMode="auto">
          <a:xfrm>
            <a:off x="741363" y="650875"/>
            <a:ext cx="8439150" cy="396875"/>
          </a:xfrm>
          <a:prstGeom prst="rect">
            <a:avLst/>
          </a:prstGeom>
          <a:noFill/>
          <a:ln w="9525">
            <a:noFill/>
            <a:miter lim="800000"/>
            <a:headEnd/>
            <a:tailEnd/>
          </a:ln>
        </p:spPr>
        <p:txBody>
          <a:bodyPr>
            <a:spAutoFit/>
          </a:bodyPr>
          <a:lstStyle/>
          <a:p>
            <a:pPr algn="l"/>
            <a:endParaRPr lang="el-GR" sz="2000">
              <a:solidFill>
                <a:srgbClr val="003366"/>
              </a:solidFill>
            </a:endParaRPr>
          </a:p>
        </p:txBody>
      </p:sp>
      <p:grpSp>
        <p:nvGrpSpPr>
          <p:cNvPr id="2" name="Group 9"/>
          <p:cNvGrpSpPr>
            <a:grpSpLocks/>
          </p:cNvGrpSpPr>
          <p:nvPr/>
        </p:nvGrpSpPr>
        <p:grpSpPr bwMode="auto">
          <a:xfrm>
            <a:off x="714348" y="2071678"/>
            <a:ext cx="8113712" cy="793750"/>
            <a:chOff x="467" y="1184"/>
            <a:chExt cx="5111" cy="500"/>
          </a:xfrm>
        </p:grpSpPr>
        <p:sp>
          <p:nvSpPr>
            <p:cNvPr id="39945" name="Text Box 7"/>
            <p:cNvSpPr txBox="1">
              <a:spLocks noChangeArrowheads="1"/>
            </p:cNvSpPr>
            <p:nvPr/>
          </p:nvSpPr>
          <p:spPr bwMode="auto">
            <a:xfrm>
              <a:off x="467" y="1184"/>
              <a:ext cx="5111" cy="212"/>
            </a:xfrm>
            <a:prstGeom prst="rect">
              <a:avLst/>
            </a:prstGeom>
            <a:solidFill>
              <a:srgbClr val="003366"/>
            </a:solidFill>
            <a:ln w="9525">
              <a:noFill/>
              <a:miter lim="800000"/>
              <a:headEnd/>
              <a:tailEnd/>
            </a:ln>
          </p:spPr>
          <p:txBody>
            <a:bodyPr>
              <a:spAutoFit/>
            </a:bodyPr>
            <a:lstStyle/>
            <a:p>
              <a:pPr algn="l">
                <a:tabLst>
                  <a:tab pos="57150" algn="l"/>
                  <a:tab pos="3030538" algn="ctr"/>
                  <a:tab pos="4113213" algn="ctr"/>
                  <a:tab pos="5080000" algn="ctr"/>
                  <a:tab pos="6119813" algn="ctr"/>
                  <a:tab pos="6970713" algn="ctr"/>
                  <a:tab pos="8053388" algn="ctr"/>
                </a:tabLst>
              </a:pPr>
              <a:r>
                <a:rPr lang="en-US" sz="1600" dirty="0">
                  <a:solidFill>
                    <a:schemeClr val="accent1"/>
                  </a:solidFill>
                  <a:latin typeface="Arial" pitchFamily="34" charset="0"/>
                  <a:cs typeface="Arial" pitchFamily="34" charset="0"/>
                </a:rPr>
                <a:t>	</a:t>
              </a:r>
              <a:r>
                <a:rPr lang="en-US" sz="1600" b="1" dirty="0">
                  <a:solidFill>
                    <a:schemeClr val="accent1"/>
                  </a:solidFill>
                  <a:latin typeface="Arial" pitchFamily="34" charset="0"/>
                  <a:cs typeface="Arial" pitchFamily="34" charset="0"/>
                </a:rPr>
                <a:t>INVESTMENT	A	B	C	D	E	F</a:t>
              </a:r>
            </a:p>
          </p:txBody>
        </p:sp>
        <p:sp>
          <p:nvSpPr>
            <p:cNvPr id="39946" name="Text Box 8"/>
            <p:cNvSpPr txBox="1">
              <a:spLocks noChangeArrowheads="1"/>
            </p:cNvSpPr>
            <p:nvPr/>
          </p:nvSpPr>
          <p:spPr bwMode="auto">
            <a:xfrm>
              <a:off x="467" y="1472"/>
              <a:ext cx="5111" cy="212"/>
            </a:xfrm>
            <a:prstGeom prst="rect">
              <a:avLst/>
            </a:prstGeom>
            <a:noFill/>
            <a:ln w="9525">
              <a:noFill/>
              <a:miter lim="800000"/>
              <a:headEnd/>
              <a:tailEnd/>
            </a:ln>
          </p:spPr>
          <p:txBody>
            <a:bodyPr>
              <a:spAutoFit/>
            </a:bodyPr>
            <a:lstStyle/>
            <a:p>
              <a:pPr marL="57150" algn="l">
                <a:tabLst>
                  <a:tab pos="850900" algn="ctr"/>
                  <a:tab pos="3030538" algn="ctr"/>
                  <a:tab pos="4113213" algn="ctr"/>
                  <a:tab pos="5137150" algn="ctr"/>
                  <a:tab pos="6119813" algn="ctr"/>
                  <a:tab pos="6970713" algn="ctr"/>
                  <a:tab pos="8053388" algn="ctr"/>
                </a:tabLst>
              </a:pPr>
              <a:r>
                <a:rPr lang="en-US" sz="1600" dirty="0">
                  <a:solidFill>
                    <a:srgbClr val="000000"/>
                  </a:solidFill>
                  <a:latin typeface="Arial" pitchFamily="34" charset="0"/>
                  <a:cs typeface="Arial" pitchFamily="34" charset="0"/>
                </a:rPr>
                <a:t>Profitability index	1.19	1.11	1.08	0.95	1.23	1.64</a:t>
              </a:r>
            </a:p>
          </p:txBody>
        </p:sp>
      </p:grpSp>
      <p:sp>
        <p:nvSpPr>
          <p:cNvPr id="39943" name="Rectangle 10"/>
          <p:cNvSpPr>
            <a:spLocks noGrp="1" noChangeArrowheads="1"/>
          </p:cNvSpPr>
          <p:nvPr>
            <p:ph type="title"/>
          </p:nvPr>
        </p:nvSpPr>
        <p:spPr>
          <a:xfrm>
            <a:off x="741363" y="801688"/>
            <a:ext cx="8162925" cy="822325"/>
          </a:xfrm>
        </p:spPr>
        <p:txBody>
          <a:bodyPr/>
          <a:lstStyle/>
          <a:p>
            <a:pPr eaLnBrk="1" hangingPunct="1"/>
            <a:r>
              <a:rPr lang="en-US" sz="2400" b="1" smtClean="0">
                <a:solidFill>
                  <a:srgbClr val="003366"/>
                </a:solidFill>
              </a:rPr>
              <a:t/>
            </a:r>
            <a:br>
              <a:rPr lang="en-US" sz="2400" b="1" smtClean="0">
                <a:solidFill>
                  <a:srgbClr val="003366"/>
                </a:solidFill>
              </a:rPr>
            </a:br>
            <a:r>
              <a:rPr lang="en-US" sz="2400" b="1" smtClean="0">
                <a:solidFill>
                  <a:srgbClr val="003366"/>
                </a:solidFill>
              </a:rPr>
              <a:t>Profitability Indexes for 6 Investments</a:t>
            </a:r>
            <a:endParaRPr lang="en-US" sz="2400" smtClean="0"/>
          </a:p>
        </p:txBody>
      </p:sp>
      <p:sp>
        <p:nvSpPr>
          <p:cNvPr id="39944" name="Line 11"/>
          <p:cNvSpPr>
            <a:spLocks noChangeShapeType="1"/>
          </p:cNvSpPr>
          <p:nvPr/>
        </p:nvSpPr>
        <p:spPr bwMode="auto">
          <a:xfrm>
            <a:off x="785786" y="2928934"/>
            <a:ext cx="7993063" cy="0"/>
          </a:xfrm>
          <a:prstGeom prst="line">
            <a:avLst/>
          </a:prstGeom>
          <a:noFill/>
          <a:ln w="9525">
            <a:solidFill>
              <a:schemeClr val="tx1"/>
            </a:solidFill>
            <a:round/>
            <a:headEnd/>
            <a:tailEnd/>
          </a:ln>
        </p:spPr>
        <p:txBody>
          <a:bodyPr wrap="none" anchor="ctr">
            <a:spAutoFit/>
          </a:bodyPr>
          <a:lstStyle/>
          <a:p>
            <a:endParaRPr lang="en-US"/>
          </a:p>
        </p:txBody>
      </p:sp>
      <p:sp>
        <p:nvSpPr>
          <p:cNvPr id="9" name="8 - Έλλειψη"/>
          <p:cNvSpPr/>
          <p:nvPr/>
        </p:nvSpPr>
        <p:spPr bwMode="auto">
          <a:xfrm>
            <a:off x="3500430" y="2500306"/>
            <a:ext cx="2928958" cy="428628"/>
          </a:xfrm>
          <a:prstGeom prst="ellipse">
            <a:avLst/>
          </a:prstGeom>
          <a:noFill/>
          <a:ln w="222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35845"/>
                                        </p:tgtEl>
                                        <p:attrNameLst>
                                          <p:attrName>style.visibility</p:attrName>
                                        </p:attrNameLst>
                                      </p:cBhvr>
                                      <p:to>
                                        <p:strVal val="visible"/>
                                      </p:to>
                                    </p:set>
                                    <p:anim calcmode="lin" valueType="num">
                                      <p:cBhvr additive="base">
                                        <p:cTn id="7" dur="500" fill="hold"/>
                                        <p:tgtEl>
                                          <p:spTgt spid="35845"/>
                                        </p:tgtEl>
                                        <p:attrNameLst>
                                          <p:attrName>ppt_x</p:attrName>
                                        </p:attrNameLst>
                                      </p:cBhvr>
                                      <p:tavLst>
                                        <p:tav tm="0">
                                          <p:val>
                                            <p:strVal val="#ppt_x"/>
                                          </p:val>
                                        </p:tav>
                                        <p:tav tm="100000">
                                          <p:val>
                                            <p:strVal val="#ppt_x"/>
                                          </p:val>
                                        </p:tav>
                                      </p:tavLst>
                                    </p:anim>
                                    <p:anim calcmode="lin" valueType="num">
                                      <p:cBhvr additive="base">
                                        <p:cTn id="8" dur="500" fill="hold"/>
                                        <p:tgtEl>
                                          <p:spTgt spid="3584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C81FF557-FE3B-4BD9-ABB6-79BB64687076}" type="slidenum">
              <a:rPr lang="en-US"/>
              <a:pPr>
                <a:defRPr/>
              </a:pPr>
              <a:t>106</a:t>
            </a:fld>
            <a:endParaRPr lang="en-US"/>
          </a:p>
        </p:txBody>
      </p:sp>
      <p:sp>
        <p:nvSpPr>
          <p:cNvPr id="51205" name="Rectangle 2"/>
          <p:cNvSpPr>
            <a:spLocks noGrp="1" noChangeArrowheads="1"/>
          </p:cNvSpPr>
          <p:nvPr>
            <p:ph type="title"/>
          </p:nvPr>
        </p:nvSpPr>
        <p:spPr>
          <a:xfrm>
            <a:off x="871538" y="1166813"/>
            <a:ext cx="8162925" cy="457200"/>
          </a:xfrm>
        </p:spPr>
        <p:txBody>
          <a:bodyPr/>
          <a:lstStyle/>
          <a:p>
            <a:pPr eaLnBrk="1" hangingPunct="1"/>
            <a:r>
              <a:rPr lang="en-US" sz="2400" b="1" smtClean="0">
                <a:cs typeface="Arial" charset="0"/>
              </a:rPr>
              <a:t>Special Cases of Capital Budgeting</a:t>
            </a:r>
            <a:endParaRPr lang="en-US" sz="2400" b="1" smtClean="0">
              <a:cs typeface="Times New Roman" pitchFamily="18" charset="0"/>
            </a:endParaRPr>
          </a:p>
        </p:txBody>
      </p:sp>
      <p:sp>
        <p:nvSpPr>
          <p:cNvPr id="51206" name="Rectangle 3"/>
          <p:cNvSpPr>
            <a:spLocks noGrp="1" noChangeArrowheads="1"/>
          </p:cNvSpPr>
          <p:nvPr>
            <p:ph type="body" idx="1"/>
          </p:nvPr>
        </p:nvSpPr>
        <p:spPr>
          <a:xfrm>
            <a:off x="611560" y="2205038"/>
            <a:ext cx="8254628" cy="4046537"/>
          </a:xfrm>
        </p:spPr>
        <p:txBody>
          <a:bodyPr/>
          <a:lstStyle/>
          <a:p>
            <a:pPr eaLnBrk="1" hangingPunct="1"/>
            <a:r>
              <a:rPr lang="en-US" sz="2000" b="1" dirty="0" smtClean="0">
                <a:cs typeface="Times New Roman" pitchFamily="18" charset="0"/>
              </a:rPr>
              <a:t>Comparing projects with unequal sizes</a:t>
            </a:r>
            <a:r>
              <a:rPr lang="en-US" dirty="0" smtClean="0"/>
              <a:t> </a:t>
            </a:r>
            <a:endParaRPr lang="en-US" sz="1200" dirty="0" smtClean="0"/>
          </a:p>
          <a:p>
            <a:pPr lvl="1" eaLnBrk="1" hangingPunct="1">
              <a:buFont typeface="Wingdings" pitchFamily="2" charset="2"/>
              <a:buNone/>
            </a:pPr>
            <a:endParaRPr lang="en-US" sz="1200" dirty="0" smtClean="0">
              <a:cs typeface="Arial" charset="0"/>
            </a:endParaRPr>
          </a:p>
          <a:p>
            <a:pPr lvl="1" eaLnBrk="1" hangingPunct="1"/>
            <a:r>
              <a:rPr lang="en-US" sz="2000" dirty="0" smtClean="0">
                <a:cs typeface="Arial" charset="0"/>
              </a:rPr>
              <a:t>if there is a limit on total capital available for investment</a:t>
            </a:r>
          </a:p>
          <a:p>
            <a:pPr lvl="1" eaLnBrk="1" hangingPunct="1">
              <a:buFont typeface="Wingdings" pitchFamily="2" charset="2"/>
              <a:buNone/>
            </a:pPr>
            <a:r>
              <a:rPr lang="en-US" sz="1800" dirty="0" smtClean="0">
                <a:solidFill>
                  <a:schemeClr val="tx2"/>
                </a:solidFill>
                <a:cs typeface="Arial" charset="0"/>
                <a:sym typeface="Wingdings" pitchFamily="2" charset="2"/>
              </a:rPr>
              <a:t></a:t>
            </a:r>
            <a:r>
              <a:rPr lang="en-US" sz="2000" dirty="0" smtClean="0">
                <a:cs typeface="Arial" charset="0"/>
                <a:sym typeface="Wingdings" pitchFamily="2" charset="2"/>
              </a:rPr>
              <a:t> </a:t>
            </a:r>
            <a:r>
              <a:rPr lang="en-US" sz="2000" dirty="0" smtClean="0">
                <a:cs typeface="Arial" charset="0"/>
              </a:rPr>
              <a:t>firm cannot simply select the project(s) with the highest NPV</a:t>
            </a:r>
          </a:p>
          <a:p>
            <a:pPr lvl="1" eaLnBrk="1" hangingPunct="1">
              <a:buFont typeface="Wingdings" pitchFamily="2" charset="2"/>
              <a:buNone/>
            </a:pPr>
            <a:endParaRPr lang="en-US" sz="1200" dirty="0" smtClean="0">
              <a:cs typeface="Arial" charset="0"/>
            </a:endParaRPr>
          </a:p>
          <a:p>
            <a:pPr lvl="1" eaLnBrk="1" hangingPunct="1">
              <a:buSzPct val="140000"/>
              <a:buFont typeface="Wingdings" pitchFamily="2" charset="2"/>
              <a:buChar char="§"/>
            </a:pPr>
            <a:r>
              <a:rPr lang="en-US" sz="2000" dirty="0" smtClean="0">
                <a:cs typeface="Arial" charset="0"/>
              </a:rPr>
              <a:t>must first find out the </a:t>
            </a:r>
            <a:r>
              <a:rPr lang="en-US" sz="2000" i="1" dirty="0" smtClean="0">
                <a:cs typeface="Arial" charset="0"/>
              </a:rPr>
              <a:t>combination</a:t>
            </a:r>
            <a:r>
              <a:rPr lang="en-US" sz="2000" dirty="0" smtClean="0">
                <a:cs typeface="Arial" charset="0"/>
              </a:rPr>
              <a:t> of investments with</a:t>
            </a:r>
            <a:br>
              <a:rPr lang="en-US" sz="2000" dirty="0" smtClean="0">
                <a:cs typeface="Arial" charset="0"/>
              </a:rPr>
            </a:br>
            <a:r>
              <a:rPr lang="en-US" sz="2000" dirty="0" smtClean="0">
                <a:cs typeface="Arial" charset="0"/>
              </a:rPr>
              <a:t>highest PV of future cash flows </a:t>
            </a:r>
            <a:r>
              <a:rPr lang="en-US" sz="2000" b="1" dirty="0" smtClean="0">
                <a:solidFill>
                  <a:srgbClr val="FF0000"/>
                </a:solidFill>
                <a:cs typeface="Arial" charset="0"/>
              </a:rPr>
              <a:t>per dollar of initial cash outlay</a:t>
            </a:r>
          </a:p>
          <a:p>
            <a:pPr lvl="4" eaLnBrk="1" hangingPunct="1">
              <a:buFontTx/>
              <a:buNone/>
            </a:pPr>
            <a:r>
              <a:rPr lang="en-US" dirty="0" smtClean="0">
                <a:cs typeface="Arial" charset="0"/>
              </a:rPr>
              <a:t> </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0A488D1F-38C0-438A-BA30-DE0E861659C6}" type="slidenum">
              <a:rPr lang="en-US"/>
              <a:pPr>
                <a:defRPr/>
              </a:pPr>
              <a:t>107</a:t>
            </a:fld>
            <a:endParaRPr lang="en-US"/>
          </a:p>
        </p:txBody>
      </p:sp>
      <p:sp>
        <p:nvSpPr>
          <p:cNvPr id="52229" name="Rectangle 2"/>
          <p:cNvSpPr>
            <a:spLocks noGrp="1" noChangeArrowheads="1"/>
          </p:cNvSpPr>
          <p:nvPr>
            <p:ph type="title"/>
          </p:nvPr>
        </p:nvSpPr>
        <p:spPr>
          <a:xfrm>
            <a:off x="871538" y="1166813"/>
            <a:ext cx="8162925" cy="457200"/>
          </a:xfrm>
        </p:spPr>
        <p:txBody>
          <a:bodyPr/>
          <a:lstStyle/>
          <a:p>
            <a:pPr eaLnBrk="1" hangingPunct="1"/>
            <a:r>
              <a:rPr lang="en-US" sz="2400" b="1" smtClean="0">
                <a:cs typeface="Arial" charset="0"/>
              </a:rPr>
              <a:t>Special Cases of Capital Budgeting</a:t>
            </a:r>
          </a:p>
        </p:txBody>
      </p:sp>
      <p:sp>
        <p:nvSpPr>
          <p:cNvPr id="52230" name="Rectangle 3"/>
          <p:cNvSpPr>
            <a:spLocks noGrp="1" noChangeArrowheads="1"/>
          </p:cNvSpPr>
          <p:nvPr>
            <p:ph type="body" idx="1"/>
          </p:nvPr>
        </p:nvSpPr>
        <p:spPr>
          <a:xfrm>
            <a:off x="755650" y="2205038"/>
            <a:ext cx="8110538" cy="4191000"/>
          </a:xfrm>
        </p:spPr>
        <p:txBody>
          <a:bodyPr/>
          <a:lstStyle/>
          <a:p>
            <a:pPr eaLnBrk="1" hangingPunct="1">
              <a:lnSpc>
                <a:spcPct val="90000"/>
              </a:lnSpc>
            </a:pPr>
            <a:r>
              <a:rPr lang="en-US" sz="2000" smtClean="0">
                <a:cs typeface="Arial" charset="0"/>
              </a:rPr>
              <a:t>firm should first rank the projects in decreasing order</a:t>
            </a:r>
            <a:br>
              <a:rPr lang="en-US" sz="2000" smtClean="0">
                <a:cs typeface="Arial" charset="0"/>
              </a:rPr>
            </a:br>
            <a:r>
              <a:rPr lang="en-US" sz="2000" smtClean="0">
                <a:cs typeface="Arial" charset="0"/>
              </a:rPr>
              <a:t>of their </a:t>
            </a:r>
            <a:r>
              <a:rPr lang="en-US" sz="2000" b="1" smtClean="0">
                <a:solidFill>
                  <a:schemeClr val="tx2"/>
                </a:solidFill>
                <a:cs typeface="Arial" charset="0"/>
              </a:rPr>
              <a:t>profitability indexes</a:t>
            </a:r>
          </a:p>
          <a:p>
            <a:pPr eaLnBrk="1" hangingPunct="1">
              <a:lnSpc>
                <a:spcPct val="90000"/>
              </a:lnSpc>
              <a:buFont typeface="Wingdings" pitchFamily="2" charset="2"/>
              <a:buNone/>
            </a:pPr>
            <a:endParaRPr lang="en-US" sz="1200" b="1" smtClean="0">
              <a:solidFill>
                <a:schemeClr val="tx2"/>
              </a:solidFill>
              <a:cs typeface="Arial" charset="0"/>
            </a:endParaRPr>
          </a:p>
          <a:p>
            <a:pPr eaLnBrk="1" hangingPunct="1">
              <a:lnSpc>
                <a:spcPct val="90000"/>
              </a:lnSpc>
            </a:pPr>
            <a:r>
              <a:rPr lang="en-US" sz="2000" smtClean="0">
                <a:cs typeface="Arial" charset="0"/>
              </a:rPr>
              <a:t>then select projects with the </a:t>
            </a:r>
            <a:r>
              <a:rPr lang="en-US" sz="2000" smtClean="0">
                <a:solidFill>
                  <a:schemeClr val="tx2"/>
                </a:solidFill>
                <a:cs typeface="Arial" charset="0"/>
              </a:rPr>
              <a:t>highest profitability index</a:t>
            </a:r>
          </a:p>
          <a:p>
            <a:pPr eaLnBrk="1" hangingPunct="1">
              <a:lnSpc>
                <a:spcPct val="90000"/>
              </a:lnSpc>
              <a:buFont typeface="Wingdings" pitchFamily="2" charset="2"/>
              <a:buNone/>
            </a:pPr>
            <a:endParaRPr lang="en-US" sz="1200" smtClean="0">
              <a:cs typeface="Arial" charset="0"/>
            </a:endParaRPr>
          </a:p>
          <a:p>
            <a:pPr eaLnBrk="1" hangingPunct="1">
              <a:lnSpc>
                <a:spcPct val="90000"/>
              </a:lnSpc>
            </a:pPr>
            <a:r>
              <a:rPr lang="en-US" sz="2000" smtClean="0">
                <a:cs typeface="Arial" charset="0"/>
              </a:rPr>
              <a:t>until it has allocated </a:t>
            </a:r>
            <a:r>
              <a:rPr lang="en-US" sz="2000" smtClean="0">
                <a:solidFill>
                  <a:schemeClr val="tx2"/>
                </a:solidFill>
                <a:cs typeface="Arial" charset="0"/>
              </a:rPr>
              <a:t>total amount of funds</a:t>
            </a:r>
            <a:r>
              <a:rPr lang="en-US" sz="2000" smtClean="0">
                <a:cs typeface="Arial" charset="0"/>
              </a:rPr>
              <a:t> at its disposal</a:t>
            </a:r>
          </a:p>
          <a:p>
            <a:pPr eaLnBrk="1" hangingPunct="1">
              <a:lnSpc>
                <a:spcPct val="90000"/>
              </a:lnSpc>
              <a:buFont typeface="Wingdings" pitchFamily="2" charset="2"/>
              <a:buNone/>
            </a:pPr>
            <a:endParaRPr lang="en-US" sz="1200" smtClean="0">
              <a:cs typeface="Arial" charset="0"/>
            </a:endParaRPr>
          </a:p>
          <a:p>
            <a:pPr eaLnBrk="1" hangingPunct="1">
              <a:lnSpc>
                <a:spcPct val="90000"/>
              </a:lnSpc>
            </a:pPr>
            <a:r>
              <a:rPr lang="en-US" sz="2000" b="1" smtClean="0">
                <a:solidFill>
                  <a:schemeClr val="tx2"/>
                </a:solidFill>
                <a:cs typeface="Times New Roman" pitchFamily="18" charset="0"/>
              </a:rPr>
              <a:t>BUT:</a:t>
            </a:r>
            <a:r>
              <a:rPr lang="en-US" sz="2000" smtClean="0">
                <a:cs typeface="Times New Roman" pitchFamily="18" charset="0"/>
              </a:rPr>
              <a:t> profitability index rule may not be reliable</a:t>
            </a:r>
            <a:r>
              <a:rPr lang="en-US" sz="2800" smtClean="0">
                <a:cs typeface="Times New Roman" pitchFamily="18" charset="0"/>
              </a:rPr>
              <a:t> </a:t>
            </a:r>
          </a:p>
          <a:p>
            <a:pPr lvl="2" eaLnBrk="1" hangingPunct="1">
              <a:lnSpc>
                <a:spcPct val="90000"/>
              </a:lnSpc>
            </a:pPr>
            <a:r>
              <a:rPr lang="en-US" sz="1800" smtClean="0">
                <a:cs typeface="Times New Roman" pitchFamily="18" charset="0"/>
              </a:rPr>
              <a:t>when choosing among mutually exclusive investments</a:t>
            </a:r>
            <a:r>
              <a:rPr lang="en-US" sz="2000" smtClean="0">
                <a:cs typeface="Times New Roman" pitchFamily="18" charset="0"/>
              </a:rPr>
              <a:t> </a:t>
            </a:r>
          </a:p>
          <a:p>
            <a:pPr lvl="2" eaLnBrk="1" hangingPunct="1">
              <a:lnSpc>
                <a:spcPct val="90000"/>
              </a:lnSpc>
            </a:pPr>
            <a:r>
              <a:rPr lang="en-US" sz="1800" smtClean="0">
                <a:cs typeface="Times New Roman" pitchFamily="18" charset="0"/>
              </a:rPr>
              <a:t>when capital rationing extends beyond 1</a:t>
            </a:r>
            <a:r>
              <a:rPr lang="en-US" sz="1800" baseline="30000" smtClean="0">
                <a:cs typeface="Times New Roman" pitchFamily="18" charset="0"/>
              </a:rPr>
              <a:t>st</a:t>
            </a:r>
            <a:r>
              <a:rPr lang="en-US" sz="1800" smtClean="0">
                <a:cs typeface="Times New Roman" pitchFamily="18" charset="0"/>
              </a:rPr>
              <a:t>-year of project</a:t>
            </a:r>
            <a:endParaRPr lang="en-US" sz="1800" smtClean="0"/>
          </a:p>
          <a:p>
            <a:pPr eaLnBrk="1" hangingPunct="1">
              <a:lnSpc>
                <a:spcPct val="90000"/>
              </a:lnSpc>
            </a:pPr>
            <a:endParaRPr lang="en-US" sz="2800" smtClean="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5 - Θέση αριθμού διαφάνειας"/>
          <p:cNvSpPr>
            <a:spLocks noGrp="1"/>
          </p:cNvSpPr>
          <p:nvPr>
            <p:ph type="sldNum" sz="quarter" idx="12"/>
          </p:nvPr>
        </p:nvSpPr>
        <p:spPr/>
        <p:txBody>
          <a:bodyPr/>
          <a:lstStyle/>
          <a:p>
            <a:fld id="{31429FAB-99DA-407D-93E7-3310EDA31859}" type="slidenum">
              <a:rPr lang="en-US"/>
              <a:pPr/>
              <a:t>108</a:t>
            </a:fld>
            <a:endParaRPr lang="en-US"/>
          </a:p>
        </p:txBody>
      </p:sp>
      <p:sp>
        <p:nvSpPr>
          <p:cNvPr id="41989" name="Rectangle 2"/>
          <p:cNvSpPr>
            <a:spLocks noGrp="1" noChangeArrowheads="1"/>
          </p:cNvSpPr>
          <p:nvPr>
            <p:ph type="title"/>
          </p:nvPr>
        </p:nvSpPr>
        <p:spPr>
          <a:xfrm>
            <a:off x="741363" y="1166813"/>
            <a:ext cx="8162925" cy="457200"/>
          </a:xfrm>
        </p:spPr>
        <p:txBody>
          <a:bodyPr/>
          <a:lstStyle/>
          <a:p>
            <a:pPr eaLnBrk="1" hangingPunct="1"/>
            <a:r>
              <a:rPr lang="en-US" sz="2400" b="1" smtClean="0">
                <a:cs typeface="Times New Roman" pitchFamily="18" charset="0"/>
              </a:rPr>
              <a:t>The Profitability Index Rule</a:t>
            </a:r>
            <a:endParaRPr lang="en-US" smtClean="0"/>
          </a:p>
        </p:txBody>
      </p:sp>
      <p:sp>
        <p:nvSpPr>
          <p:cNvPr id="41990" name="Rectangle 3"/>
          <p:cNvSpPr>
            <a:spLocks noGrp="1" noChangeArrowheads="1"/>
          </p:cNvSpPr>
          <p:nvPr>
            <p:ph type="body" idx="1"/>
          </p:nvPr>
        </p:nvSpPr>
        <p:spPr>
          <a:xfrm>
            <a:off x="323850" y="2276475"/>
            <a:ext cx="8402638" cy="3830638"/>
          </a:xfrm>
        </p:spPr>
        <p:txBody>
          <a:bodyPr/>
          <a:lstStyle/>
          <a:p>
            <a:pPr lvl="1" eaLnBrk="1" hangingPunct="1">
              <a:lnSpc>
                <a:spcPct val="90000"/>
              </a:lnSpc>
            </a:pPr>
            <a:r>
              <a:rPr lang="en-US" sz="2000" b="1" smtClean="0"/>
              <a:t>Does PI rule meet conditions of a good investment decision?</a:t>
            </a:r>
          </a:p>
          <a:p>
            <a:pPr lvl="1" eaLnBrk="1" hangingPunct="1">
              <a:lnSpc>
                <a:spcPct val="90000"/>
              </a:lnSpc>
              <a:buFont typeface="Wingdings" pitchFamily="2" charset="2"/>
              <a:buNone/>
            </a:pPr>
            <a:endParaRPr lang="en-US" sz="2000" b="1" smtClean="0"/>
          </a:p>
          <a:p>
            <a:pPr lvl="2" algn="just" eaLnBrk="1" hangingPunct="1">
              <a:lnSpc>
                <a:spcPct val="90000"/>
              </a:lnSpc>
            </a:pPr>
            <a:r>
              <a:rPr lang="en-US" sz="2000" b="1" smtClean="0">
                <a:solidFill>
                  <a:schemeClr val="tx2"/>
                </a:solidFill>
                <a:cs typeface="Times New Roman" pitchFamily="18" charset="0"/>
              </a:rPr>
              <a:t>adjustment for the timing of cash flows?</a:t>
            </a:r>
          </a:p>
          <a:p>
            <a:pPr lvl="2" algn="just" eaLnBrk="1" hangingPunct="1">
              <a:lnSpc>
                <a:spcPct val="90000"/>
              </a:lnSpc>
              <a:buFontTx/>
              <a:buNone/>
            </a:pPr>
            <a:endParaRPr lang="en-CA" sz="1200" smtClean="0">
              <a:solidFill>
                <a:schemeClr val="tx2"/>
              </a:solidFill>
              <a:cs typeface="Times New Roman" pitchFamily="18" charset="0"/>
            </a:endParaRPr>
          </a:p>
          <a:p>
            <a:pPr lvl="3" eaLnBrk="1" hangingPunct="1">
              <a:lnSpc>
                <a:spcPct val="90000"/>
              </a:lnSpc>
            </a:pPr>
            <a:r>
              <a:rPr lang="en-US" sz="1800" smtClean="0">
                <a:cs typeface="Times New Roman" pitchFamily="18" charset="0"/>
              </a:rPr>
              <a:t>takes into account the time value of money</a:t>
            </a:r>
          </a:p>
          <a:p>
            <a:pPr lvl="3" eaLnBrk="1" hangingPunct="1">
              <a:lnSpc>
                <a:spcPct val="90000"/>
              </a:lnSpc>
            </a:pPr>
            <a:r>
              <a:rPr lang="en-US" sz="1800" smtClean="0">
                <a:cs typeface="Times New Roman" pitchFamily="18" charset="0"/>
              </a:rPr>
              <a:t>project’s expected cash flows discounted at cost of capital</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5 - Θέση αριθμού διαφάνειας"/>
          <p:cNvSpPr>
            <a:spLocks noGrp="1"/>
          </p:cNvSpPr>
          <p:nvPr>
            <p:ph type="sldNum" sz="quarter" idx="12"/>
          </p:nvPr>
        </p:nvSpPr>
        <p:spPr/>
        <p:txBody>
          <a:bodyPr/>
          <a:lstStyle/>
          <a:p>
            <a:fld id="{CCB2FC2F-76BC-4850-9C54-F4E775F81BE3}" type="slidenum">
              <a:rPr lang="en-US"/>
              <a:pPr/>
              <a:t>109</a:t>
            </a:fld>
            <a:endParaRPr lang="en-US"/>
          </a:p>
        </p:txBody>
      </p:sp>
      <p:sp>
        <p:nvSpPr>
          <p:cNvPr id="43013" name="Rectangle 2"/>
          <p:cNvSpPr>
            <a:spLocks noGrp="1" noChangeArrowheads="1"/>
          </p:cNvSpPr>
          <p:nvPr>
            <p:ph type="title"/>
          </p:nvPr>
        </p:nvSpPr>
        <p:spPr>
          <a:xfrm>
            <a:off x="741363" y="1200150"/>
            <a:ext cx="8162925" cy="457200"/>
          </a:xfrm>
        </p:spPr>
        <p:txBody>
          <a:bodyPr/>
          <a:lstStyle/>
          <a:p>
            <a:pPr eaLnBrk="1" hangingPunct="1"/>
            <a:r>
              <a:rPr lang="en-US" sz="2400" b="1" smtClean="0">
                <a:cs typeface="Times New Roman" pitchFamily="18" charset="0"/>
              </a:rPr>
              <a:t>The Profitability Index Rule</a:t>
            </a:r>
          </a:p>
        </p:txBody>
      </p:sp>
      <p:sp>
        <p:nvSpPr>
          <p:cNvPr id="43014" name="Rectangle 3"/>
          <p:cNvSpPr>
            <a:spLocks noGrp="1" noChangeArrowheads="1"/>
          </p:cNvSpPr>
          <p:nvPr>
            <p:ph type="body" idx="1"/>
          </p:nvPr>
        </p:nvSpPr>
        <p:spPr>
          <a:xfrm>
            <a:off x="741363" y="2276475"/>
            <a:ext cx="8110537" cy="3819525"/>
          </a:xfrm>
        </p:spPr>
        <p:txBody>
          <a:bodyPr/>
          <a:lstStyle/>
          <a:p>
            <a:pPr algn="just" eaLnBrk="1" hangingPunct="1"/>
            <a:r>
              <a:rPr lang="en-US" sz="2000" b="1" smtClean="0">
                <a:solidFill>
                  <a:schemeClr val="tx2"/>
                </a:solidFill>
                <a:cs typeface="Times New Roman" pitchFamily="18" charset="0"/>
              </a:rPr>
              <a:t>adjustment for risk?</a:t>
            </a:r>
          </a:p>
          <a:p>
            <a:pPr algn="just" eaLnBrk="1" hangingPunct="1">
              <a:buFont typeface="Wingdings" pitchFamily="2" charset="2"/>
              <a:buNone/>
            </a:pPr>
            <a:endParaRPr lang="en-CA" sz="1000" smtClean="0">
              <a:solidFill>
                <a:schemeClr val="tx2"/>
              </a:solidFill>
              <a:cs typeface="Times New Roman" pitchFamily="18" charset="0"/>
            </a:endParaRPr>
          </a:p>
          <a:p>
            <a:pPr lvl="1" eaLnBrk="1" hangingPunct="1"/>
            <a:r>
              <a:rPr lang="en-US" sz="2000" smtClean="0">
                <a:cs typeface="Times New Roman" pitchFamily="18" charset="0"/>
              </a:rPr>
              <a:t>PI rule considers risk because it uses</a:t>
            </a:r>
            <a:br>
              <a:rPr lang="en-US" sz="2000" smtClean="0">
                <a:cs typeface="Times New Roman" pitchFamily="18" charset="0"/>
              </a:rPr>
            </a:br>
            <a:r>
              <a:rPr lang="en-US" sz="2000" smtClean="0">
                <a:cs typeface="Times New Roman" pitchFamily="18" charset="0"/>
              </a:rPr>
              <a:t>the </a:t>
            </a:r>
            <a:r>
              <a:rPr lang="en-US" sz="2000" smtClean="0">
                <a:solidFill>
                  <a:srgbClr val="FF3300"/>
                </a:solidFill>
                <a:cs typeface="Times New Roman" pitchFamily="18" charset="0"/>
              </a:rPr>
              <a:t>cost of capital </a:t>
            </a:r>
            <a:r>
              <a:rPr lang="en-US" sz="2000" smtClean="0">
                <a:cs typeface="Times New Roman" pitchFamily="18" charset="0"/>
              </a:rPr>
              <a:t>as the discount rate</a:t>
            </a:r>
            <a:r>
              <a:rPr lang="en-US" sz="2400" smtClean="0">
                <a:cs typeface="Times New Roman" pitchFamily="18" charset="0"/>
              </a:rPr>
              <a:t> </a:t>
            </a:r>
          </a:p>
          <a:p>
            <a:pPr lvl="1" algn="just" eaLnBrk="1" hangingPunct="1">
              <a:buFont typeface="Wingdings" pitchFamily="2" charset="2"/>
              <a:buNone/>
            </a:pPr>
            <a:endParaRPr lang="en-CA" sz="2400" smtClean="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ED7AAEC-1B4C-4C4F-ADE8-A1D3E8078118}" type="slidenum">
              <a:rPr lang="fr-FR" smtClean="0"/>
              <a:pPr>
                <a:defRPr/>
              </a:pPr>
              <a:t>11</a:t>
            </a:fld>
            <a:endParaRPr lang="fr-FR" dirty="0"/>
          </a:p>
        </p:txBody>
      </p:sp>
      <p:sp>
        <p:nvSpPr>
          <p:cNvPr id="3" name="Rectangle 2"/>
          <p:cNvSpPr txBox="1">
            <a:spLocks noChangeArrowheads="1"/>
          </p:cNvSpPr>
          <p:nvPr/>
        </p:nvSpPr>
        <p:spPr>
          <a:xfrm>
            <a:off x="1714500" y="3143250"/>
            <a:ext cx="6129338" cy="571500"/>
          </a:xfrm>
          <a:prstGeom prst="rect">
            <a:avLst/>
          </a:prstGeom>
        </p:spPr>
        <p:txBody>
          <a:bodyPr/>
          <a:lstStyle/>
          <a:p>
            <a:pPr>
              <a:defRPr/>
            </a:pPr>
            <a:r>
              <a:rPr lang="en-US" sz="2800" b="1" dirty="0">
                <a:solidFill>
                  <a:schemeClr val="tx2"/>
                </a:solidFill>
                <a:latin typeface="+mj-lt"/>
                <a:ea typeface="+mj-ea"/>
                <a:cs typeface="Times New Roman" pitchFamily="18" charset="0"/>
              </a:rPr>
              <a:t>Time Value of Money</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5 - Θέση αριθμού διαφάνειας"/>
          <p:cNvSpPr>
            <a:spLocks noGrp="1"/>
          </p:cNvSpPr>
          <p:nvPr>
            <p:ph type="sldNum" sz="quarter" idx="12"/>
          </p:nvPr>
        </p:nvSpPr>
        <p:spPr/>
        <p:txBody>
          <a:bodyPr/>
          <a:lstStyle/>
          <a:p>
            <a:fld id="{A6283E7E-A8E5-4831-80E1-7C3742A0E5CA}" type="slidenum">
              <a:rPr lang="en-US"/>
              <a:pPr/>
              <a:t>110</a:t>
            </a:fld>
            <a:endParaRPr lang="en-US"/>
          </a:p>
        </p:txBody>
      </p:sp>
      <p:sp>
        <p:nvSpPr>
          <p:cNvPr id="44037" name="Rectangle 2"/>
          <p:cNvSpPr>
            <a:spLocks noGrp="1" noChangeArrowheads="1"/>
          </p:cNvSpPr>
          <p:nvPr>
            <p:ph type="title"/>
          </p:nvPr>
        </p:nvSpPr>
        <p:spPr>
          <a:xfrm>
            <a:off x="741363" y="1166813"/>
            <a:ext cx="8162925" cy="457200"/>
          </a:xfrm>
        </p:spPr>
        <p:txBody>
          <a:bodyPr/>
          <a:lstStyle/>
          <a:p>
            <a:pPr eaLnBrk="1" hangingPunct="1"/>
            <a:r>
              <a:rPr lang="en-US" sz="2400" b="1" smtClean="0">
                <a:cs typeface="Times New Roman" pitchFamily="18" charset="0"/>
              </a:rPr>
              <a:t>The Profitability Index Rule</a:t>
            </a:r>
          </a:p>
        </p:txBody>
      </p:sp>
      <p:sp>
        <p:nvSpPr>
          <p:cNvPr id="44038" name="Rectangle 3"/>
          <p:cNvSpPr>
            <a:spLocks noGrp="1" noChangeArrowheads="1"/>
          </p:cNvSpPr>
          <p:nvPr>
            <p:ph type="body" idx="1"/>
          </p:nvPr>
        </p:nvSpPr>
        <p:spPr>
          <a:xfrm>
            <a:off x="741363" y="2205038"/>
            <a:ext cx="8110537" cy="3384550"/>
          </a:xfrm>
        </p:spPr>
        <p:txBody>
          <a:bodyPr/>
          <a:lstStyle/>
          <a:p>
            <a:pPr lvl="1" algn="just" eaLnBrk="1" hangingPunct="1"/>
            <a:r>
              <a:rPr lang="en-US" sz="2000" b="1" smtClean="0">
                <a:solidFill>
                  <a:schemeClr val="tx2"/>
                </a:solidFill>
                <a:cs typeface="Times New Roman" pitchFamily="18" charset="0"/>
              </a:rPr>
              <a:t>Maximization of the firm’s equity value?</a:t>
            </a:r>
          </a:p>
          <a:p>
            <a:pPr lvl="1" algn="just" eaLnBrk="1" hangingPunct="1">
              <a:buFont typeface="Wingdings" pitchFamily="2" charset="2"/>
              <a:buNone/>
            </a:pPr>
            <a:endParaRPr lang="en-CA" sz="1200" smtClean="0">
              <a:solidFill>
                <a:schemeClr val="tx2"/>
              </a:solidFill>
              <a:cs typeface="Times New Roman" pitchFamily="18" charset="0"/>
            </a:endParaRPr>
          </a:p>
          <a:p>
            <a:pPr lvl="2" eaLnBrk="1" hangingPunct="1"/>
            <a:r>
              <a:rPr lang="en-CA" sz="2000" smtClean="0">
                <a:solidFill>
                  <a:srgbClr val="FF3300"/>
                </a:solidFill>
                <a:cs typeface="Times New Roman" pitchFamily="18" charset="0"/>
              </a:rPr>
              <a:t>when a project’s PI &gt; 1 </a:t>
            </a:r>
            <a:r>
              <a:rPr lang="en-CA" sz="2000" smtClean="0">
                <a:solidFill>
                  <a:srgbClr val="FF3300"/>
                </a:solidFill>
                <a:cs typeface="Times New Roman" pitchFamily="18" charset="0"/>
                <a:sym typeface="Wingdings" pitchFamily="2" charset="2"/>
              </a:rPr>
              <a:t> </a:t>
            </a:r>
            <a:r>
              <a:rPr lang="en-CA" sz="2000" smtClean="0">
                <a:solidFill>
                  <a:srgbClr val="FF3300"/>
                </a:solidFill>
                <a:cs typeface="Times New Roman" pitchFamily="18" charset="0"/>
              </a:rPr>
              <a:t>project’s NPV &gt; 0</a:t>
            </a:r>
            <a:br>
              <a:rPr lang="en-CA" sz="2000" smtClean="0">
                <a:solidFill>
                  <a:srgbClr val="FF3300"/>
                </a:solidFill>
                <a:cs typeface="Times New Roman" pitchFamily="18" charset="0"/>
              </a:rPr>
            </a:br>
            <a:r>
              <a:rPr lang="en-CA" sz="2000" smtClean="0">
                <a:solidFill>
                  <a:srgbClr val="FF3300"/>
                </a:solidFill>
                <a:cs typeface="Times New Roman" pitchFamily="18" charset="0"/>
              </a:rPr>
              <a:t>and vice-versa</a:t>
            </a:r>
          </a:p>
          <a:p>
            <a:pPr lvl="2" eaLnBrk="1" hangingPunct="1"/>
            <a:endParaRPr lang="en-CA" sz="2000" smtClean="0">
              <a:solidFill>
                <a:srgbClr val="FF3300"/>
              </a:solidFill>
              <a:cs typeface="Times New Roman" pitchFamily="18" charset="0"/>
            </a:endParaRPr>
          </a:p>
          <a:p>
            <a:pPr lvl="2" eaLnBrk="1" hangingPunct="1"/>
            <a:r>
              <a:rPr lang="en-CA" sz="2000" smtClean="0">
                <a:solidFill>
                  <a:srgbClr val="FF3300"/>
                </a:solidFill>
                <a:cs typeface="Times New Roman" pitchFamily="18" charset="0"/>
              </a:rPr>
              <a:t>unfortunately, PI rule</a:t>
            </a:r>
            <a:r>
              <a:rPr lang="en-CA" sz="2000" smtClean="0">
                <a:cs typeface="Times New Roman" pitchFamily="18" charset="0"/>
              </a:rPr>
              <a:t> </a:t>
            </a:r>
            <a:r>
              <a:rPr lang="en-CA" sz="2000" smtClean="0">
                <a:solidFill>
                  <a:srgbClr val="FF3300"/>
                </a:solidFill>
                <a:cs typeface="Times New Roman" pitchFamily="18" charset="0"/>
              </a:rPr>
              <a:t>may lead to a faulty decision when applied to mutually exclusive investments with different initial cash outlays</a:t>
            </a:r>
          </a:p>
          <a:p>
            <a:pPr lvl="4" eaLnBrk="1" hangingPunct="1">
              <a:buFontTx/>
              <a:buNone/>
            </a:pPr>
            <a:endParaRPr lang="en-CA" smtClean="0">
              <a:cs typeface="Times New Roman" pitchFamily="18"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5 - Θέση αριθμού διαφάνειας"/>
          <p:cNvSpPr>
            <a:spLocks noGrp="1"/>
          </p:cNvSpPr>
          <p:nvPr>
            <p:ph type="sldNum" sz="quarter" idx="12"/>
          </p:nvPr>
        </p:nvSpPr>
        <p:spPr/>
        <p:txBody>
          <a:bodyPr/>
          <a:lstStyle/>
          <a:p>
            <a:fld id="{DBB64F07-5A17-492D-9404-58C853A38BF1}" type="slidenum">
              <a:rPr lang="en-US"/>
              <a:pPr/>
              <a:t>111</a:t>
            </a:fld>
            <a:endParaRPr lang="en-US"/>
          </a:p>
        </p:txBody>
      </p:sp>
      <p:sp>
        <p:nvSpPr>
          <p:cNvPr id="39940" name="Text Box 4"/>
          <p:cNvSpPr txBox="1">
            <a:spLocks noChangeArrowheads="1"/>
          </p:cNvSpPr>
          <p:nvPr/>
        </p:nvSpPr>
        <p:spPr bwMode="auto">
          <a:xfrm>
            <a:off x="741363" y="104775"/>
            <a:ext cx="8439150" cy="457200"/>
          </a:xfrm>
          <a:prstGeom prst="rect">
            <a:avLst/>
          </a:prstGeom>
          <a:noFill/>
          <a:ln w="9525">
            <a:noFill/>
            <a:miter lim="800000"/>
            <a:headEnd/>
            <a:tailEnd/>
          </a:ln>
        </p:spPr>
        <p:txBody>
          <a:bodyPr>
            <a:spAutoFit/>
          </a:bodyPr>
          <a:lstStyle/>
          <a:p>
            <a:pPr algn="l"/>
            <a:endParaRPr lang="el-GR" sz="2400">
              <a:solidFill>
                <a:srgbClr val="003366"/>
              </a:solidFill>
            </a:endParaRPr>
          </a:p>
        </p:txBody>
      </p:sp>
      <p:grpSp>
        <p:nvGrpSpPr>
          <p:cNvPr id="2" name="Group 16"/>
          <p:cNvGrpSpPr>
            <a:grpSpLocks/>
          </p:cNvGrpSpPr>
          <p:nvPr/>
        </p:nvGrpSpPr>
        <p:grpSpPr bwMode="auto">
          <a:xfrm>
            <a:off x="741363" y="1916112"/>
            <a:ext cx="8143875" cy="3842793"/>
            <a:chOff x="467" y="1207"/>
            <a:chExt cx="5130" cy="2181"/>
          </a:xfrm>
        </p:grpSpPr>
        <p:sp>
          <p:nvSpPr>
            <p:cNvPr id="45066" name="Text Box 6"/>
            <p:cNvSpPr txBox="1">
              <a:spLocks noChangeArrowheads="1"/>
            </p:cNvSpPr>
            <p:nvPr/>
          </p:nvSpPr>
          <p:spPr bwMode="auto">
            <a:xfrm>
              <a:off x="469" y="1207"/>
              <a:ext cx="5128" cy="262"/>
            </a:xfrm>
            <a:prstGeom prst="rect">
              <a:avLst/>
            </a:prstGeom>
            <a:solidFill>
              <a:srgbClr val="003366"/>
            </a:solidFill>
            <a:ln w="9525">
              <a:noFill/>
              <a:miter lim="800000"/>
              <a:headEnd/>
              <a:tailEnd/>
            </a:ln>
          </p:spPr>
          <p:txBody>
            <a:bodyPr>
              <a:spAutoFit/>
            </a:bodyPr>
            <a:lstStyle/>
            <a:p>
              <a:pPr algn="l">
                <a:tabLst>
                  <a:tab pos="1544638" algn="ctr"/>
                  <a:tab pos="3319463" algn="ctr"/>
                  <a:tab pos="5080000" algn="ctr"/>
                </a:tabLst>
              </a:pPr>
              <a:r>
                <a:rPr lang="en-US" dirty="0"/>
                <a:t>	</a:t>
              </a:r>
              <a:r>
                <a:rPr lang="en-US" sz="1400" dirty="0">
                  <a:solidFill>
                    <a:schemeClr val="accent1"/>
                  </a:solidFill>
                  <a:latin typeface="Arial" pitchFamily="34" charset="0"/>
                  <a:cs typeface="Arial" pitchFamily="34" charset="0"/>
                </a:rPr>
                <a:t>END OF YEAR	INVESTMENT A	INVESTMENT K</a:t>
              </a:r>
              <a:endParaRPr lang="en-US" sz="1400" b="0" dirty="0">
                <a:solidFill>
                  <a:schemeClr val="accent1"/>
                </a:solidFill>
                <a:latin typeface="Arial" pitchFamily="34" charset="0"/>
                <a:cs typeface="Arial" pitchFamily="34" charset="0"/>
              </a:endParaRPr>
            </a:p>
          </p:txBody>
        </p:sp>
        <p:sp>
          <p:nvSpPr>
            <p:cNvPr id="45067" name="Text Box 7"/>
            <p:cNvSpPr txBox="1">
              <a:spLocks noChangeArrowheads="1"/>
            </p:cNvSpPr>
            <p:nvPr/>
          </p:nvSpPr>
          <p:spPr bwMode="auto">
            <a:xfrm>
              <a:off x="467" y="1396"/>
              <a:ext cx="5128" cy="1415"/>
            </a:xfrm>
            <a:prstGeom prst="rect">
              <a:avLst/>
            </a:prstGeom>
            <a:noFill/>
            <a:ln w="9525">
              <a:noFill/>
              <a:miter lim="800000"/>
              <a:headEnd/>
              <a:tailEnd/>
            </a:ln>
          </p:spPr>
          <p:txBody>
            <a:bodyPr>
              <a:spAutoFit/>
            </a:bodyPr>
            <a:lstStyle/>
            <a:p>
              <a:pPr algn="l">
                <a:lnSpc>
                  <a:spcPct val="150000"/>
                </a:lnSpc>
                <a:tabLst>
                  <a:tab pos="1544638" algn="ctr"/>
                  <a:tab pos="3824288" algn="r"/>
                  <a:tab pos="5657850" algn="r"/>
                </a:tabLst>
              </a:pPr>
              <a:r>
                <a:rPr lang="en-US" b="0" dirty="0">
                  <a:solidFill>
                    <a:srgbClr val="000000"/>
                  </a:solidFill>
                </a:rPr>
                <a:t>	</a:t>
              </a:r>
              <a:r>
                <a:rPr lang="en-US" sz="1400" dirty="0">
                  <a:solidFill>
                    <a:srgbClr val="000000"/>
                  </a:solidFill>
                  <a:latin typeface="Arial" pitchFamily="34" charset="0"/>
                  <a:cs typeface="Arial" pitchFamily="34" charset="0"/>
                </a:rPr>
                <a:t>Now	–$1,000,000	–$2,000,000</a:t>
              </a:r>
            </a:p>
            <a:p>
              <a:pPr algn="l">
                <a:lnSpc>
                  <a:spcPct val="150000"/>
                </a:lnSpc>
                <a:tabLst>
                  <a:tab pos="1544638" algn="ctr"/>
                  <a:tab pos="3824288" algn="r"/>
                  <a:tab pos="5657850" algn="r"/>
                </a:tabLst>
              </a:pPr>
              <a:r>
                <a:rPr lang="en-US" sz="1400" dirty="0">
                  <a:solidFill>
                    <a:srgbClr val="000000"/>
                  </a:solidFill>
                  <a:latin typeface="Arial" pitchFamily="34" charset="0"/>
                  <a:cs typeface="Arial" pitchFamily="34" charset="0"/>
                </a:rPr>
                <a:t>	1	600,000	100,000</a:t>
              </a:r>
            </a:p>
            <a:p>
              <a:pPr algn="l">
                <a:lnSpc>
                  <a:spcPct val="150000"/>
                </a:lnSpc>
                <a:tabLst>
                  <a:tab pos="1544638" algn="ctr"/>
                  <a:tab pos="3824288" algn="r"/>
                  <a:tab pos="5657850" algn="r"/>
                </a:tabLst>
              </a:pPr>
              <a:r>
                <a:rPr lang="en-US" sz="1400" dirty="0">
                  <a:solidFill>
                    <a:srgbClr val="000000"/>
                  </a:solidFill>
                  <a:latin typeface="Arial" pitchFamily="34" charset="0"/>
                  <a:cs typeface="Arial" pitchFamily="34" charset="0"/>
                </a:rPr>
                <a:t>	2	  300,000	  300,000</a:t>
              </a:r>
            </a:p>
            <a:p>
              <a:pPr algn="l">
                <a:lnSpc>
                  <a:spcPct val="150000"/>
                </a:lnSpc>
                <a:tabLst>
                  <a:tab pos="1544638" algn="ctr"/>
                  <a:tab pos="3824288" algn="r"/>
                  <a:tab pos="5657850" algn="r"/>
                </a:tabLst>
              </a:pPr>
              <a:r>
                <a:rPr lang="en-US" sz="1400" dirty="0">
                  <a:solidFill>
                    <a:srgbClr val="000000"/>
                  </a:solidFill>
                  <a:latin typeface="Arial" pitchFamily="34" charset="0"/>
                  <a:cs typeface="Arial" pitchFamily="34" charset="0"/>
                </a:rPr>
                <a:t>	3	100,000	600,000</a:t>
              </a:r>
            </a:p>
            <a:p>
              <a:pPr algn="l">
                <a:lnSpc>
                  <a:spcPct val="150000"/>
                </a:lnSpc>
                <a:tabLst>
                  <a:tab pos="1544638" algn="ctr"/>
                  <a:tab pos="3824288" algn="r"/>
                  <a:tab pos="5657850" algn="r"/>
                </a:tabLst>
              </a:pPr>
              <a:r>
                <a:rPr lang="en-US" dirty="0">
                  <a:solidFill>
                    <a:srgbClr val="000000"/>
                  </a:solidFill>
                  <a:latin typeface="Arial" pitchFamily="34" charset="0"/>
                  <a:cs typeface="Arial" pitchFamily="34" charset="0"/>
                </a:rPr>
                <a:t>	</a:t>
              </a:r>
              <a:r>
                <a:rPr lang="en-US" sz="1400" dirty="0">
                  <a:solidFill>
                    <a:srgbClr val="000000"/>
                  </a:solidFill>
                  <a:latin typeface="Arial" pitchFamily="34" charset="0"/>
                  <a:cs typeface="Arial" pitchFamily="34" charset="0"/>
                </a:rPr>
                <a:t>4	200,000	200,000</a:t>
              </a:r>
            </a:p>
            <a:p>
              <a:pPr algn="l">
                <a:lnSpc>
                  <a:spcPct val="150000"/>
                </a:lnSpc>
                <a:tabLst>
                  <a:tab pos="1544638" algn="ctr"/>
                  <a:tab pos="3824288" algn="r"/>
                  <a:tab pos="5657850" algn="r"/>
                </a:tabLst>
              </a:pPr>
              <a:r>
                <a:rPr lang="en-US" sz="1400" dirty="0">
                  <a:solidFill>
                    <a:srgbClr val="000000"/>
                  </a:solidFill>
                  <a:latin typeface="Arial" pitchFamily="34" charset="0"/>
                  <a:cs typeface="Arial" pitchFamily="34" charset="0"/>
                </a:rPr>
                <a:t>	5	300,000	2,100,000</a:t>
              </a:r>
            </a:p>
          </p:txBody>
        </p:sp>
        <p:sp>
          <p:nvSpPr>
            <p:cNvPr id="45068" name="Text Box 9"/>
            <p:cNvSpPr txBox="1">
              <a:spLocks noChangeArrowheads="1"/>
            </p:cNvSpPr>
            <p:nvPr/>
          </p:nvSpPr>
          <p:spPr bwMode="auto">
            <a:xfrm>
              <a:off x="469" y="2916"/>
              <a:ext cx="5128" cy="472"/>
            </a:xfrm>
            <a:prstGeom prst="rect">
              <a:avLst/>
            </a:prstGeom>
            <a:solidFill>
              <a:srgbClr val="003366"/>
            </a:solidFill>
            <a:ln w="9525">
              <a:noFill/>
              <a:miter lim="800000"/>
              <a:headEnd/>
              <a:tailEnd/>
            </a:ln>
          </p:spPr>
          <p:txBody>
            <a:bodyPr>
              <a:spAutoFit/>
            </a:bodyPr>
            <a:lstStyle/>
            <a:p>
              <a:pPr algn="l">
                <a:tabLst>
                  <a:tab pos="1544638" algn="ctr"/>
                  <a:tab pos="3767138" algn="r"/>
                  <a:tab pos="5599113" algn="r"/>
                </a:tabLst>
              </a:pPr>
              <a:r>
                <a:rPr lang="en-US" dirty="0"/>
                <a:t>	</a:t>
              </a:r>
              <a:r>
                <a:rPr lang="en-US" sz="1400" dirty="0">
                  <a:solidFill>
                    <a:schemeClr val="accent1"/>
                  </a:solidFill>
                  <a:latin typeface="Arial" pitchFamily="34" charset="0"/>
                  <a:cs typeface="Arial" pitchFamily="34" charset="0"/>
                </a:rPr>
                <a:t>NPV (at 10%)	$191,399	$230,169</a:t>
              </a:r>
            </a:p>
            <a:p>
              <a:pPr algn="l">
                <a:tabLst>
                  <a:tab pos="1544638" algn="ctr"/>
                  <a:tab pos="3767138" algn="r"/>
                  <a:tab pos="5599113" algn="r"/>
                </a:tabLst>
              </a:pPr>
              <a:r>
                <a:rPr lang="en-US" sz="1400" dirty="0">
                  <a:solidFill>
                    <a:schemeClr val="accent1"/>
                  </a:solidFill>
                  <a:latin typeface="Arial" pitchFamily="34" charset="0"/>
                  <a:cs typeface="Arial" pitchFamily="34" charset="0"/>
                </a:rPr>
                <a:t>	Profitability Index	1.19</a:t>
              </a:r>
              <a:r>
                <a:rPr lang="en-US" dirty="0">
                  <a:solidFill>
                    <a:schemeClr val="accent1"/>
                  </a:solidFill>
                  <a:latin typeface="Arial" pitchFamily="34" charset="0"/>
                  <a:cs typeface="Arial" pitchFamily="34" charset="0"/>
                </a:rPr>
                <a:t>	</a:t>
              </a:r>
              <a:r>
                <a:rPr lang="en-US" sz="1400" dirty="0">
                  <a:solidFill>
                    <a:schemeClr val="accent1"/>
                  </a:solidFill>
                  <a:latin typeface="Arial" pitchFamily="34" charset="0"/>
                  <a:cs typeface="Arial" pitchFamily="34" charset="0"/>
                </a:rPr>
                <a:t>1.12</a:t>
              </a:r>
              <a:endParaRPr lang="en-US" sz="1400" b="0" dirty="0">
                <a:solidFill>
                  <a:schemeClr val="accent1"/>
                </a:solidFill>
                <a:latin typeface="Arial" pitchFamily="34" charset="0"/>
                <a:cs typeface="Arial" pitchFamily="34" charset="0"/>
              </a:endParaRPr>
            </a:p>
          </p:txBody>
        </p:sp>
      </p:grpSp>
      <p:sp>
        <p:nvSpPr>
          <p:cNvPr id="45063" name="Rectangle 11"/>
          <p:cNvSpPr>
            <a:spLocks noGrp="1" noChangeArrowheads="1"/>
          </p:cNvSpPr>
          <p:nvPr>
            <p:ph type="title"/>
          </p:nvPr>
        </p:nvSpPr>
        <p:spPr>
          <a:xfrm>
            <a:off x="719138" y="546100"/>
            <a:ext cx="8162925" cy="1096963"/>
          </a:xfrm>
        </p:spPr>
        <p:txBody>
          <a:bodyPr/>
          <a:lstStyle/>
          <a:p>
            <a:pPr eaLnBrk="1" hangingPunct="1"/>
            <a:r>
              <a:rPr lang="en-US" sz="2200" b="1" dirty="0" smtClean="0">
                <a:cs typeface="Times New Roman" pitchFamily="18" charset="0"/>
              </a:rPr>
              <a:t>Comparison of 2 mutually exclusive </a:t>
            </a:r>
            <a:br>
              <a:rPr lang="en-US" sz="2200" b="1" dirty="0" smtClean="0">
                <a:cs typeface="Times New Roman" pitchFamily="18" charset="0"/>
              </a:rPr>
            </a:br>
            <a:r>
              <a:rPr lang="en-US" sz="2200" b="1" dirty="0" smtClean="0">
                <a:cs typeface="Times New Roman" pitchFamily="18" charset="0"/>
              </a:rPr>
              <a:t>Investments with different initial cash </a:t>
            </a:r>
            <a:br>
              <a:rPr lang="en-US" sz="2200" b="1" dirty="0" smtClean="0">
                <a:cs typeface="Times New Roman" pitchFamily="18" charset="0"/>
              </a:rPr>
            </a:br>
            <a:r>
              <a:rPr lang="en-US" sz="2200" b="1" dirty="0" smtClean="0">
                <a:cs typeface="Times New Roman" pitchFamily="18" charset="0"/>
              </a:rPr>
              <a:t>outlays &amp; expected cash flows</a:t>
            </a:r>
          </a:p>
        </p:txBody>
      </p:sp>
      <p:sp>
        <p:nvSpPr>
          <p:cNvPr id="39950" name="AutoShape 14"/>
          <p:cNvSpPr>
            <a:spLocks/>
          </p:cNvSpPr>
          <p:nvPr/>
        </p:nvSpPr>
        <p:spPr bwMode="auto">
          <a:xfrm>
            <a:off x="7010400" y="2286000"/>
            <a:ext cx="1809750" cy="2200275"/>
          </a:xfrm>
          <a:prstGeom prst="borderCallout2">
            <a:avLst>
              <a:gd name="adj1" fmla="val 5194"/>
              <a:gd name="adj2" fmla="val -4208"/>
              <a:gd name="adj3" fmla="val 5194"/>
              <a:gd name="adj4" fmla="val -17458"/>
              <a:gd name="adj5" fmla="val -1657"/>
              <a:gd name="adj6" fmla="val -31227"/>
            </a:avLst>
          </a:prstGeom>
          <a:solidFill>
            <a:srgbClr val="003366"/>
          </a:solidFill>
          <a:ln w="9525">
            <a:solidFill>
              <a:srgbClr val="003366"/>
            </a:solidFill>
            <a:miter lim="800000"/>
            <a:headEnd/>
            <a:tailEnd/>
          </a:ln>
        </p:spPr>
        <p:txBody>
          <a:bodyPr/>
          <a:lstStyle/>
          <a:p>
            <a:pPr algn="l"/>
            <a:r>
              <a:rPr lang="en-CA" sz="1100" b="0" dirty="0">
                <a:solidFill>
                  <a:schemeClr val="bg1"/>
                </a:solidFill>
                <a:cs typeface="Times New Roman" pitchFamily="18" charset="0"/>
              </a:rPr>
              <a:t>K has same useful life (5 years), same cost of capital (10%) as A, but requires twice the initial cash outlay &amp; has a different cash-flow stream</a:t>
            </a:r>
            <a:endParaRPr lang="en-US" sz="1100" b="0" dirty="0">
              <a:solidFill>
                <a:schemeClr val="bg1"/>
              </a:solidFill>
              <a:cs typeface="Times New Roman" pitchFamily="18" charset="0"/>
            </a:endParaRPr>
          </a:p>
        </p:txBody>
      </p:sp>
      <p:sp>
        <p:nvSpPr>
          <p:cNvPr id="39951" name="AutoShape 15"/>
          <p:cNvSpPr>
            <a:spLocks/>
          </p:cNvSpPr>
          <p:nvPr/>
        </p:nvSpPr>
        <p:spPr bwMode="auto">
          <a:xfrm>
            <a:off x="5214942" y="5929312"/>
            <a:ext cx="3489325" cy="642960"/>
          </a:xfrm>
          <a:prstGeom prst="borderCallout2">
            <a:avLst>
              <a:gd name="adj1" fmla="val 12306"/>
              <a:gd name="adj2" fmla="val -2185"/>
              <a:gd name="adj3" fmla="val 12306"/>
              <a:gd name="adj4" fmla="val -8051"/>
              <a:gd name="adj5" fmla="val -305472"/>
              <a:gd name="adj6" fmla="val -14148"/>
            </a:avLst>
          </a:prstGeom>
          <a:solidFill>
            <a:srgbClr val="003366"/>
          </a:solidFill>
          <a:ln w="9525">
            <a:solidFill>
              <a:srgbClr val="003366"/>
            </a:solidFill>
            <a:miter lim="800000"/>
            <a:headEnd/>
            <a:tailEnd/>
          </a:ln>
        </p:spPr>
        <p:txBody>
          <a:bodyPr/>
          <a:lstStyle/>
          <a:p>
            <a:r>
              <a:rPr lang="en-CA" sz="1100" b="0" dirty="0">
                <a:solidFill>
                  <a:schemeClr val="bg1"/>
                </a:solidFill>
                <a:cs typeface="Times New Roman" pitchFamily="18" charset="0"/>
              </a:rPr>
              <a:t>A has a higher profitability index than K-thus, </a:t>
            </a:r>
            <a:r>
              <a:rPr lang="en-US" sz="1100" b="0" dirty="0">
                <a:solidFill>
                  <a:schemeClr val="bg1"/>
                </a:solidFill>
                <a:cs typeface="Times New Roman" pitchFamily="18" charset="0"/>
              </a:rPr>
              <a:t>the PI rule is not consistent with the firm’s value maximization goal</a:t>
            </a:r>
          </a:p>
        </p:txBody>
      </p:sp>
      <p:sp>
        <p:nvSpPr>
          <p:cNvPr id="11" name="10 - Έλλειψη"/>
          <p:cNvSpPr/>
          <p:nvPr/>
        </p:nvSpPr>
        <p:spPr bwMode="auto">
          <a:xfrm>
            <a:off x="5214942" y="5000636"/>
            <a:ext cx="1571636" cy="357190"/>
          </a:xfrm>
          <a:prstGeom prst="ellipse">
            <a:avLst/>
          </a:prstGeom>
          <a:noFill/>
          <a:ln w="222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Verdana" pitchFamily="34" charset="0"/>
            </a:endParaRPr>
          </a:p>
        </p:txBody>
      </p:sp>
      <p:sp>
        <p:nvSpPr>
          <p:cNvPr id="12" name="11 - Έλλειψη"/>
          <p:cNvSpPr/>
          <p:nvPr/>
        </p:nvSpPr>
        <p:spPr bwMode="auto">
          <a:xfrm>
            <a:off x="3643306" y="5357826"/>
            <a:ext cx="1428760" cy="357190"/>
          </a:xfrm>
          <a:prstGeom prst="ellipse">
            <a:avLst/>
          </a:prstGeom>
          <a:noFill/>
          <a:ln w="222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 fill="hold"/>
                                        <p:tgtEl>
                                          <p:spTgt spid="39940"/>
                                        </p:tgtEl>
                                        <p:attrNameLst>
                                          <p:attrName>ppt_x</p:attrName>
                                        </p:attrNameLst>
                                      </p:cBhvr>
                                      <p:tavLst>
                                        <p:tav tm="0">
                                          <p:val>
                                            <p:strVal val="#ppt_x"/>
                                          </p:val>
                                        </p:tav>
                                        <p:tav tm="100000">
                                          <p:val>
                                            <p:strVal val="#ppt_x"/>
                                          </p:val>
                                        </p:tav>
                                      </p:tavLst>
                                    </p:anim>
                                    <p:anim calcmode="lin" valueType="num">
                                      <p:cBhvr additive="base">
                                        <p:cTn id="8" dur="500" fill="hold"/>
                                        <p:tgtEl>
                                          <p:spTgt spid="3994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9950"/>
                                        </p:tgtEl>
                                        <p:attrNameLst>
                                          <p:attrName>style.visibility</p:attrName>
                                        </p:attrNameLst>
                                      </p:cBhvr>
                                      <p:to>
                                        <p:strVal val="visible"/>
                                      </p:to>
                                    </p:set>
                                    <p:animEffect transition="in" filter="checkerboard(across)">
                                      <p:cBhvr>
                                        <p:cTn id="18" dur="500"/>
                                        <p:tgtEl>
                                          <p:spTgt spid="3995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9951"/>
                                        </p:tgtEl>
                                        <p:attrNameLst>
                                          <p:attrName>style.visibility</p:attrName>
                                        </p:attrNameLst>
                                      </p:cBhvr>
                                      <p:to>
                                        <p:strVal val="visible"/>
                                      </p:to>
                                    </p:set>
                                    <p:animEffect transition="in" filter="checkerboard(across)">
                                      <p:cBhvr>
                                        <p:cTn id="23" dur="500"/>
                                        <p:tgtEl>
                                          <p:spTgt spid="39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utoUpdateAnimBg="0"/>
      <p:bldP spid="39950" grpId="0" animBg="1" autoUpdateAnimBg="0"/>
      <p:bldP spid="39951" grpId="0" animBg="1"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5 - Θέση αριθμού διαφάνειας"/>
          <p:cNvSpPr>
            <a:spLocks noGrp="1"/>
          </p:cNvSpPr>
          <p:nvPr>
            <p:ph type="sldNum" sz="quarter" idx="12"/>
          </p:nvPr>
        </p:nvSpPr>
        <p:spPr/>
        <p:txBody>
          <a:bodyPr/>
          <a:lstStyle/>
          <a:p>
            <a:fld id="{DDFE81AD-1588-4C3A-BB5E-264E986BC25D}" type="slidenum">
              <a:rPr lang="en-US"/>
              <a:pPr/>
              <a:t>112</a:t>
            </a:fld>
            <a:endParaRPr lang="en-US"/>
          </a:p>
        </p:txBody>
      </p:sp>
      <p:sp>
        <p:nvSpPr>
          <p:cNvPr id="46085" name="Rectangle 2"/>
          <p:cNvSpPr>
            <a:spLocks noGrp="1" noChangeArrowheads="1"/>
          </p:cNvSpPr>
          <p:nvPr>
            <p:ph type="title"/>
          </p:nvPr>
        </p:nvSpPr>
        <p:spPr>
          <a:xfrm>
            <a:off x="741363" y="862013"/>
            <a:ext cx="8162925" cy="762000"/>
          </a:xfrm>
        </p:spPr>
        <p:txBody>
          <a:bodyPr/>
          <a:lstStyle/>
          <a:p>
            <a:pPr eaLnBrk="1" hangingPunct="1"/>
            <a:r>
              <a:rPr lang="en-US" sz="2400" b="1" smtClean="0">
                <a:cs typeface="Times New Roman" pitchFamily="18" charset="0"/>
              </a:rPr>
              <a:t>Use of Profitability Index Rule</a:t>
            </a:r>
            <a:r>
              <a:rPr lang="en-US" smtClean="0"/>
              <a:t> </a:t>
            </a:r>
          </a:p>
        </p:txBody>
      </p:sp>
      <p:sp>
        <p:nvSpPr>
          <p:cNvPr id="46086" name="Rectangle 3"/>
          <p:cNvSpPr>
            <a:spLocks noGrp="1" noChangeArrowheads="1"/>
          </p:cNvSpPr>
          <p:nvPr>
            <p:ph type="body" idx="1"/>
          </p:nvPr>
        </p:nvSpPr>
        <p:spPr>
          <a:xfrm>
            <a:off x="741363" y="2349500"/>
            <a:ext cx="8110537" cy="3746500"/>
          </a:xfrm>
        </p:spPr>
        <p:txBody>
          <a:bodyPr/>
          <a:lstStyle/>
          <a:p>
            <a:pPr eaLnBrk="1" hangingPunct="1"/>
            <a:r>
              <a:rPr lang="en-US" sz="2000" smtClean="0">
                <a:cs typeface="Times New Roman" pitchFamily="18" charset="0"/>
              </a:rPr>
              <a:t>PI is a </a:t>
            </a:r>
            <a:r>
              <a:rPr lang="en-US" sz="2000" i="1" smtClean="0">
                <a:solidFill>
                  <a:srgbClr val="FF3300"/>
                </a:solidFill>
                <a:cs typeface="Times New Roman" pitchFamily="18" charset="0"/>
              </a:rPr>
              <a:t>relative</a:t>
            </a:r>
            <a:r>
              <a:rPr lang="en-US" sz="2000" smtClean="0">
                <a:cs typeface="Times New Roman" pitchFamily="18" charset="0"/>
              </a:rPr>
              <a:t> measure of an investment’s value</a:t>
            </a:r>
          </a:p>
          <a:p>
            <a:pPr eaLnBrk="1" hangingPunct="1">
              <a:buFont typeface="Wingdings" pitchFamily="2" charset="2"/>
              <a:buNone/>
            </a:pPr>
            <a:endParaRPr lang="en-US" sz="1000" smtClean="0">
              <a:cs typeface="Times New Roman" pitchFamily="18" charset="0"/>
            </a:endParaRPr>
          </a:p>
          <a:p>
            <a:pPr eaLnBrk="1" hangingPunct="1"/>
            <a:r>
              <a:rPr lang="en-US" sz="2000" smtClean="0">
                <a:cs typeface="Times New Roman" pitchFamily="18" charset="0"/>
              </a:rPr>
              <a:t>NPV is an </a:t>
            </a:r>
            <a:r>
              <a:rPr lang="en-US" sz="2000" i="1" smtClean="0">
                <a:solidFill>
                  <a:srgbClr val="FF3300"/>
                </a:solidFill>
                <a:cs typeface="Times New Roman" pitchFamily="18" charset="0"/>
              </a:rPr>
              <a:t>absolute</a:t>
            </a:r>
            <a:r>
              <a:rPr lang="en-US" sz="2000" smtClean="0">
                <a:cs typeface="Times New Roman" pitchFamily="18" charset="0"/>
              </a:rPr>
              <a:t> measure</a:t>
            </a:r>
          </a:p>
          <a:p>
            <a:pPr eaLnBrk="1" hangingPunct="1">
              <a:buFont typeface="Wingdings" pitchFamily="2" charset="2"/>
              <a:buNone/>
            </a:pPr>
            <a:endParaRPr lang="en-US" sz="1000" smtClean="0">
              <a:cs typeface="Times New Roman" pitchFamily="18" charset="0"/>
            </a:endParaRPr>
          </a:p>
          <a:p>
            <a:pPr eaLnBrk="1" hangingPunct="1"/>
            <a:r>
              <a:rPr lang="en-US" sz="2000" smtClean="0">
                <a:cs typeface="Times New Roman" pitchFamily="18" charset="0"/>
              </a:rPr>
              <a:t>Thus, the PI rule can be a useful </a:t>
            </a:r>
            <a:r>
              <a:rPr lang="en-US" sz="2000" smtClean="0">
                <a:solidFill>
                  <a:srgbClr val="FF3300"/>
                </a:solidFill>
                <a:cs typeface="Times New Roman" pitchFamily="18" charset="0"/>
              </a:rPr>
              <a:t>substitute </a:t>
            </a:r>
            <a:r>
              <a:rPr lang="en-US" sz="2000" smtClean="0">
                <a:cs typeface="Times New Roman" pitchFamily="18" charset="0"/>
              </a:rPr>
              <a:t>for NPV rule</a:t>
            </a:r>
            <a:br>
              <a:rPr lang="en-US" sz="2000" smtClean="0">
                <a:cs typeface="Times New Roman" pitchFamily="18" charset="0"/>
              </a:rPr>
            </a:br>
            <a:r>
              <a:rPr lang="en-US" sz="2000" smtClean="0">
                <a:cs typeface="Times New Roman" pitchFamily="18" charset="0"/>
              </a:rPr>
              <a:t>when presenting a project’s benefits </a:t>
            </a:r>
            <a:r>
              <a:rPr lang="en-US" sz="2000" i="1" smtClean="0">
                <a:solidFill>
                  <a:srgbClr val="FF3300"/>
                </a:solidFill>
                <a:cs typeface="Times New Roman" pitchFamily="18" charset="0"/>
              </a:rPr>
              <a:t>per dollar</a:t>
            </a:r>
            <a:r>
              <a:rPr lang="en-US" sz="2000" smtClean="0">
                <a:solidFill>
                  <a:srgbClr val="FF3300"/>
                </a:solidFill>
                <a:cs typeface="Times New Roman" pitchFamily="18" charset="0"/>
              </a:rPr>
              <a:t> of investment</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5 - Θέση αριθμού διαφάνειας"/>
          <p:cNvSpPr>
            <a:spLocks noGrp="1"/>
          </p:cNvSpPr>
          <p:nvPr>
            <p:ph type="sldNum" sz="quarter" idx="12"/>
          </p:nvPr>
        </p:nvSpPr>
        <p:spPr/>
        <p:txBody>
          <a:bodyPr/>
          <a:lstStyle/>
          <a:p>
            <a:fld id="{88D29BDB-7BEB-4D81-AF81-45707A642D4D}" type="slidenum">
              <a:rPr lang="en-US"/>
              <a:pPr/>
              <a:t>113</a:t>
            </a:fld>
            <a:endParaRPr lang="en-US"/>
          </a:p>
        </p:txBody>
      </p:sp>
      <p:sp>
        <p:nvSpPr>
          <p:cNvPr id="40965" name="Rectangle 2"/>
          <p:cNvSpPr>
            <a:spLocks noGrp="1" noChangeArrowheads="1"/>
          </p:cNvSpPr>
          <p:nvPr>
            <p:ph type="title"/>
          </p:nvPr>
        </p:nvSpPr>
        <p:spPr>
          <a:xfrm>
            <a:off x="741363" y="1166813"/>
            <a:ext cx="8162925" cy="457200"/>
          </a:xfrm>
        </p:spPr>
        <p:txBody>
          <a:bodyPr/>
          <a:lstStyle/>
          <a:p>
            <a:pPr eaLnBrk="1" hangingPunct="1"/>
            <a:r>
              <a:rPr lang="en-US" sz="2400" b="1" smtClean="0">
                <a:cs typeface="Times New Roman" pitchFamily="18" charset="0"/>
              </a:rPr>
              <a:t>The Profitability Index Rule</a:t>
            </a:r>
            <a:endParaRPr lang="en-US" smtClean="0"/>
          </a:p>
        </p:txBody>
      </p:sp>
      <p:sp>
        <p:nvSpPr>
          <p:cNvPr id="40966" name="Rectangle 3"/>
          <p:cNvSpPr>
            <a:spLocks noGrp="1" noChangeArrowheads="1"/>
          </p:cNvSpPr>
          <p:nvPr>
            <p:ph type="body" idx="1"/>
          </p:nvPr>
        </p:nvSpPr>
        <p:spPr>
          <a:xfrm>
            <a:off x="971550" y="2205038"/>
            <a:ext cx="7880350" cy="3890962"/>
          </a:xfrm>
        </p:spPr>
        <p:txBody>
          <a:bodyPr/>
          <a:lstStyle/>
          <a:p>
            <a:pPr eaLnBrk="1" hangingPunct="1">
              <a:lnSpc>
                <a:spcPct val="90000"/>
              </a:lnSpc>
            </a:pPr>
            <a:r>
              <a:rPr lang="en-US" sz="2000" smtClean="0">
                <a:cs typeface="Times New Roman" pitchFamily="18" charset="0"/>
              </a:rPr>
              <a:t>According to PI rule a project should be:</a:t>
            </a:r>
          </a:p>
          <a:p>
            <a:pPr eaLnBrk="1" hangingPunct="1">
              <a:lnSpc>
                <a:spcPct val="90000"/>
              </a:lnSpc>
              <a:buFont typeface="Wingdings" pitchFamily="2" charset="2"/>
              <a:buNone/>
            </a:pPr>
            <a:endParaRPr lang="en-US" sz="2000" smtClean="0">
              <a:cs typeface="Times New Roman" pitchFamily="18" charset="0"/>
            </a:endParaRPr>
          </a:p>
          <a:p>
            <a:pPr eaLnBrk="1" hangingPunct="1">
              <a:lnSpc>
                <a:spcPct val="90000"/>
              </a:lnSpc>
              <a:buFont typeface="Wingdings" pitchFamily="2" charset="2"/>
              <a:buNone/>
            </a:pPr>
            <a:r>
              <a:rPr lang="en-US" sz="2000" smtClean="0">
                <a:cs typeface="Times New Roman" pitchFamily="18" charset="0"/>
              </a:rPr>
              <a:t>		</a:t>
            </a:r>
            <a:r>
              <a:rPr lang="en-US" sz="2000" b="1" smtClean="0">
                <a:solidFill>
                  <a:srgbClr val="339933"/>
                </a:solidFill>
                <a:cs typeface="Times New Roman" pitchFamily="18" charset="0"/>
              </a:rPr>
              <a:t>ACCEPT 	</a:t>
            </a:r>
            <a:r>
              <a:rPr lang="en-US" sz="2000" b="1" smtClean="0">
                <a:solidFill>
                  <a:srgbClr val="339933"/>
                </a:solidFill>
                <a:cs typeface="Times New Roman" pitchFamily="18" charset="0"/>
                <a:sym typeface="Wingdings" pitchFamily="2" charset="2"/>
              </a:rPr>
              <a:t> </a:t>
            </a:r>
            <a:r>
              <a:rPr lang="en-US" sz="2000" b="1" smtClean="0">
                <a:solidFill>
                  <a:srgbClr val="339933"/>
                </a:solidFill>
                <a:cs typeface="Times New Roman" pitchFamily="18" charset="0"/>
              </a:rPr>
              <a:t>if  PI &gt;1 </a:t>
            </a:r>
          </a:p>
          <a:p>
            <a:pPr eaLnBrk="1" hangingPunct="1">
              <a:lnSpc>
                <a:spcPct val="90000"/>
              </a:lnSpc>
              <a:buFont typeface="Wingdings" pitchFamily="2" charset="2"/>
              <a:buNone/>
            </a:pPr>
            <a:endParaRPr lang="en-US" sz="2000" b="1" smtClean="0">
              <a:solidFill>
                <a:srgbClr val="339933"/>
              </a:solidFill>
              <a:cs typeface="Times New Roman" pitchFamily="18" charset="0"/>
            </a:endParaRPr>
          </a:p>
          <a:p>
            <a:pPr eaLnBrk="1" hangingPunct="1">
              <a:lnSpc>
                <a:spcPct val="90000"/>
              </a:lnSpc>
              <a:buFont typeface="Wingdings" pitchFamily="2" charset="2"/>
              <a:buNone/>
            </a:pPr>
            <a:r>
              <a:rPr lang="en-US" sz="2000" smtClean="0">
                <a:cs typeface="Times New Roman" pitchFamily="18" charset="0"/>
              </a:rPr>
              <a:t>		</a:t>
            </a:r>
            <a:r>
              <a:rPr lang="en-US" sz="2000" b="1" smtClean="0">
                <a:solidFill>
                  <a:srgbClr val="FF3300"/>
                </a:solidFill>
                <a:cs typeface="Times New Roman" pitchFamily="18" charset="0"/>
              </a:rPr>
              <a:t>REJECT 	</a:t>
            </a:r>
            <a:r>
              <a:rPr lang="en-US" sz="2000" b="1" smtClean="0">
                <a:solidFill>
                  <a:srgbClr val="FF3300"/>
                </a:solidFill>
                <a:cs typeface="Times New Roman" pitchFamily="18" charset="0"/>
                <a:sym typeface="Wingdings" pitchFamily="2" charset="2"/>
              </a:rPr>
              <a:t> </a:t>
            </a:r>
            <a:r>
              <a:rPr lang="en-US" sz="2000" b="1" smtClean="0">
                <a:solidFill>
                  <a:srgbClr val="FF3300"/>
                </a:solidFill>
                <a:cs typeface="Times New Roman" pitchFamily="18" charset="0"/>
              </a:rPr>
              <a:t>if PI &lt; 1</a:t>
            </a:r>
            <a:r>
              <a:rPr lang="en-US" sz="2800" smtClean="0"/>
              <a:t> </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5 - Θέση αριθμού διαφάνειας"/>
          <p:cNvSpPr>
            <a:spLocks noGrp="1"/>
          </p:cNvSpPr>
          <p:nvPr>
            <p:ph type="sldNum" sz="quarter" idx="12"/>
          </p:nvPr>
        </p:nvSpPr>
        <p:spPr/>
        <p:txBody>
          <a:bodyPr/>
          <a:lstStyle/>
          <a:p>
            <a:fld id="{859A2C03-7A1A-4082-9D8D-D6532C75FFD1}" type="slidenum">
              <a:rPr lang="en-US"/>
              <a:pPr/>
              <a:t>114</a:t>
            </a:fld>
            <a:endParaRPr lang="en-US"/>
          </a:p>
        </p:txBody>
      </p:sp>
      <p:sp>
        <p:nvSpPr>
          <p:cNvPr id="47109" name="Rectangle 2"/>
          <p:cNvSpPr>
            <a:spLocks noGrp="1" noChangeArrowheads="1"/>
          </p:cNvSpPr>
          <p:nvPr>
            <p:ph type="title"/>
          </p:nvPr>
        </p:nvSpPr>
        <p:spPr>
          <a:xfrm>
            <a:off x="741363" y="1166813"/>
            <a:ext cx="8162925" cy="457200"/>
          </a:xfrm>
        </p:spPr>
        <p:txBody>
          <a:bodyPr/>
          <a:lstStyle/>
          <a:p>
            <a:pPr eaLnBrk="1" hangingPunct="1"/>
            <a:r>
              <a:rPr lang="en-US" sz="2400" b="1" dirty="0" smtClean="0">
                <a:cs typeface="Times New Roman" pitchFamily="18" charset="0"/>
              </a:rPr>
              <a:t>Comparison of Investment choice methods</a:t>
            </a:r>
            <a:endParaRPr lang="en-US" dirty="0" smtClean="0"/>
          </a:p>
        </p:txBody>
      </p:sp>
      <p:sp>
        <p:nvSpPr>
          <p:cNvPr id="47110" name="Rectangle 3"/>
          <p:cNvSpPr>
            <a:spLocks noGrp="1" noChangeArrowheads="1"/>
          </p:cNvSpPr>
          <p:nvPr>
            <p:ph type="body" idx="1"/>
          </p:nvPr>
        </p:nvSpPr>
        <p:spPr>
          <a:xfrm>
            <a:off x="571472" y="2285992"/>
            <a:ext cx="8929750" cy="3746500"/>
          </a:xfrm>
        </p:spPr>
        <p:txBody>
          <a:bodyPr/>
          <a:lstStyle/>
          <a:p>
            <a:pPr marL="442913" lvl="1" indent="14288" eaLnBrk="1" hangingPunct="1">
              <a:buClr>
                <a:schemeClr val="tx1"/>
              </a:buClr>
              <a:buFont typeface="Monotype Sorts" pitchFamily="2" charset="2"/>
              <a:buNone/>
            </a:pPr>
            <a:r>
              <a:rPr lang="en-US" sz="2200" b="1" dirty="0" smtClean="0"/>
              <a:t>Investment	     Decision Criterion</a:t>
            </a:r>
            <a:br>
              <a:rPr lang="en-US" sz="2200" b="1" dirty="0" smtClean="0"/>
            </a:br>
            <a:r>
              <a:rPr lang="en-US" sz="2200" b="1" dirty="0" smtClean="0"/>
              <a:t>Appraisal Method</a:t>
            </a:r>
          </a:p>
          <a:p>
            <a:pPr lvl="1" eaLnBrk="1" hangingPunct="1">
              <a:buClr>
                <a:schemeClr val="tx1"/>
              </a:buClr>
              <a:buFont typeface="Monotype Sorts" pitchFamily="2" charset="2"/>
              <a:buNone/>
            </a:pPr>
            <a:r>
              <a:rPr lang="en-US" sz="2200" b="1" u="sng" dirty="0" smtClean="0"/>
              <a:t>				</a:t>
            </a:r>
            <a:r>
              <a:rPr lang="en-US" sz="2200" b="1" u="sng" dirty="0" smtClean="0">
                <a:solidFill>
                  <a:srgbClr val="339933"/>
                </a:solidFill>
              </a:rPr>
              <a:t>ACCEPT</a:t>
            </a:r>
            <a:r>
              <a:rPr lang="en-US" sz="2200" b="1" u="sng" dirty="0" smtClean="0"/>
              <a:t>		</a:t>
            </a:r>
            <a:r>
              <a:rPr lang="en-US" sz="2200" b="1" u="sng" dirty="0" smtClean="0">
                <a:solidFill>
                  <a:srgbClr val="FF3300"/>
                </a:solidFill>
              </a:rPr>
              <a:t>REJECT</a:t>
            </a:r>
            <a:r>
              <a:rPr lang="en-US" sz="2200" dirty="0" smtClean="0"/>
              <a:t>	</a:t>
            </a:r>
          </a:p>
          <a:p>
            <a:pPr lvl="1" eaLnBrk="1" hangingPunct="1">
              <a:buClr>
                <a:schemeClr val="tx1"/>
              </a:buClr>
              <a:buFont typeface="Monotype Sorts" pitchFamily="2" charset="2"/>
              <a:buNone/>
            </a:pPr>
            <a:endParaRPr lang="en-US" sz="1200" b="1" dirty="0" smtClean="0"/>
          </a:p>
          <a:p>
            <a:pPr lvl="1" eaLnBrk="1" hangingPunct="1">
              <a:buClr>
                <a:schemeClr val="tx1"/>
              </a:buClr>
              <a:buFont typeface="Monotype Sorts" pitchFamily="2" charset="2"/>
              <a:buNone/>
            </a:pPr>
            <a:r>
              <a:rPr lang="en-US" sz="2200" b="1" dirty="0" smtClean="0"/>
              <a:t>NPV		   </a:t>
            </a:r>
            <a:r>
              <a:rPr lang="en-US" sz="2200" b="1" dirty="0" smtClean="0">
                <a:solidFill>
                  <a:srgbClr val="339933"/>
                </a:solidFill>
              </a:rPr>
              <a:t>&gt; 0</a:t>
            </a:r>
            <a:r>
              <a:rPr lang="en-US" sz="2200" b="1" dirty="0" smtClean="0"/>
              <a:t>			  </a:t>
            </a:r>
            <a:r>
              <a:rPr lang="en-US" sz="2200" b="1" dirty="0" smtClean="0">
                <a:solidFill>
                  <a:srgbClr val="FF3300"/>
                </a:solidFill>
              </a:rPr>
              <a:t>&lt; 0</a:t>
            </a:r>
          </a:p>
          <a:p>
            <a:pPr lvl="1" eaLnBrk="1" hangingPunct="1">
              <a:buClr>
                <a:schemeClr val="tx1"/>
              </a:buClr>
              <a:buFont typeface="Monotype Sorts" pitchFamily="2" charset="2"/>
              <a:buNone/>
            </a:pPr>
            <a:r>
              <a:rPr lang="en-US" sz="2200" b="1" dirty="0" smtClean="0"/>
              <a:t>IRR		   </a:t>
            </a:r>
            <a:r>
              <a:rPr lang="en-US" sz="2200" b="1" dirty="0" smtClean="0">
                <a:solidFill>
                  <a:srgbClr val="339933"/>
                </a:solidFill>
              </a:rPr>
              <a:t>&gt; κ</a:t>
            </a:r>
            <a:r>
              <a:rPr lang="en-US" sz="2200" b="1" dirty="0" smtClean="0"/>
              <a:t>	      		  </a:t>
            </a:r>
            <a:r>
              <a:rPr lang="en-US" sz="2200" b="1" dirty="0" smtClean="0">
                <a:solidFill>
                  <a:srgbClr val="FF3300"/>
                </a:solidFill>
              </a:rPr>
              <a:t>&lt; κ</a:t>
            </a:r>
            <a:r>
              <a:rPr lang="en-US" sz="2200" b="1" dirty="0" smtClean="0"/>
              <a:t> 	</a:t>
            </a:r>
          </a:p>
          <a:p>
            <a:pPr lvl="1" eaLnBrk="1" hangingPunct="1">
              <a:buClr>
                <a:schemeClr val="tx1"/>
              </a:buClr>
              <a:buFont typeface="Monotype Sorts" pitchFamily="2" charset="2"/>
              <a:buNone/>
            </a:pPr>
            <a:r>
              <a:rPr lang="en-US" sz="2200" b="1" dirty="0" smtClean="0"/>
              <a:t>PI				   </a:t>
            </a:r>
            <a:r>
              <a:rPr lang="en-US" sz="2200" b="1" dirty="0" smtClean="0">
                <a:solidFill>
                  <a:srgbClr val="339933"/>
                </a:solidFill>
              </a:rPr>
              <a:t>&gt; 1	</a:t>
            </a:r>
            <a:r>
              <a:rPr lang="en-US" sz="2200" b="1" dirty="0" smtClean="0"/>
              <a:t>      		  </a:t>
            </a:r>
            <a:r>
              <a:rPr lang="en-US" sz="2200" b="1" dirty="0" smtClean="0">
                <a:solidFill>
                  <a:srgbClr val="FF3300"/>
                </a:solidFill>
              </a:rPr>
              <a:t>&lt; 1</a:t>
            </a:r>
          </a:p>
          <a:p>
            <a:pPr lvl="1" eaLnBrk="1" hangingPunct="1">
              <a:buClr>
                <a:schemeClr val="tx1"/>
              </a:buClr>
              <a:buFont typeface="Monotype Sorts" pitchFamily="2" charset="2"/>
              <a:buNone/>
            </a:pPr>
            <a:r>
              <a:rPr lang="en-US" sz="2200" b="1" dirty="0" smtClean="0"/>
              <a:t>PBP</a:t>
            </a:r>
            <a:r>
              <a:rPr lang="en-US" sz="2200" b="1" dirty="0" smtClean="0">
                <a:solidFill>
                  <a:srgbClr val="FF3300"/>
                </a:solidFill>
              </a:rPr>
              <a:t>		   </a:t>
            </a:r>
            <a:r>
              <a:rPr lang="en-US" sz="2200" b="1" dirty="0" smtClean="0">
                <a:solidFill>
                  <a:srgbClr val="339933"/>
                </a:solidFill>
              </a:rPr>
              <a:t>&gt; cut-off period 	  </a:t>
            </a:r>
            <a:r>
              <a:rPr lang="en-US" sz="2200" b="1" dirty="0" smtClean="0">
                <a:solidFill>
                  <a:srgbClr val="FF3300"/>
                </a:solidFill>
              </a:rPr>
              <a:t>&lt; cut-off period</a:t>
            </a:r>
          </a:p>
          <a:p>
            <a:pPr lvl="1" eaLnBrk="1" hangingPunct="1">
              <a:buClr>
                <a:schemeClr val="tx1"/>
              </a:buClr>
              <a:buFont typeface="Monotype Sorts" pitchFamily="2" charset="2"/>
              <a:buNone/>
            </a:pPr>
            <a:r>
              <a:rPr lang="en-US" sz="2200" b="1" dirty="0" smtClean="0"/>
              <a:t>DPBP		   </a:t>
            </a:r>
            <a:r>
              <a:rPr lang="en-US" sz="2200" b="1" dirty="0" smtClean="0">
                <a:solidFill>
                  <a:srgbClr val="339933"/>
                </a:solidFill>
              </a:rPr>
              <a:t>&gt; dsc cut-off period </a:t>
            </a:r>
            <a:r>
              <a:rPr lang="en-US" sz="2200" b="1" dirty="0" smtClean="0">
                <a:solidFill>
                  <a:srgbClr val="FF3300"/>
                </a:solidFill>
              </a:rPr>
              <a:t>&lt; dsc cut-off period</a:t>
            </a:r>
          </a:p>
          <a:p>
            <a:pPr lvl="1" eaLnBrk="1" hangingPunct="1">
              <a:buClr>
                <a:schemeClr val="tx1"/>
              </a:buClr>
              <a:buFont typeface="Monotype Sorts" pitchFamily="2" charset="2"/>
              <a:buNone/>
            </a:pPr>
            <a:endParaRPr lang="en-US" sz="2400" b="1" dirty="0" smtClean="0"/>
          </a:p>
          <a:p>
            <a:pPr lvl="1" eaLnBrk="1" hangingPunct="1">
              <a:buClr>
                <a:schemeClr val="tx1"/>
              </a:buClr>
              <a:buFont typeface="Monotype Sorts" pitchFamily="2" charset="2"/>
              <a:buNone/>
            </a:pPr>
            <a:endParaRPr lang="en-US" sz="2400" b="1" dirty="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143125" y="2928934"/>
            <a:ext cx="6357938" cy="714379"/>
          </a:xfrm>
          <a:prstGeom prst="rect">
            <a:avLst/>
          </a:prstGeom>
          <a:noFill/>
          <a:ln w="9525">
            <a:noFill/>
            <a:miter lim="800000"/>
            <a:headEnd/>
            <a:tailEnd/>
          </a:ln>
        </p:spPr>
        <p:txBody>
          <a:bodyPr/>
          <a:lstStyle/>
          <a:p>
            <a:pPr algn="r">
              <a:spcBef>
                <a:spcPct val="20000"/>
              </a:spcBef>
              <a:buClr>
                <a:schemeClr val="folHlink"/>
              </a:buClr>
              <a:buSzPct val="75000"/>
              <a:buFont typeface="Wingdings" pitchFamily="2" charset="2"/>
              <a:buNone/>
              <a:defRPr/>
            </a:pPr>
            <a:r>
              <a:rPr lang="en-US" b="1" kern="0" dirty="0" smtClean="0">
                <a:solidFill>
                  <a:schemeClr val="tx2"/>
                </a:solidFill>
                <a:latin typeface="+mn-lt"/>
                <a:cs typeface="Arial" pitchFamily="34" charset="0"/>
              </a:rPr>
              <a:t>Managerial Real Options</a:t>
            </a:r>
            <a:endParaRPr lang="en-US" kern="0" dirty="0">
              <a:solidFill>
                <a:schemeClr val="tx2"/>
              </a:solidFill>
              <a:latin typeface="+mn-lt"/>
            </a:endParaRPr>
          </a:p>
        </p:txBody>
      </p:sp>
    </p:spTree>
  </p:cSld>
  <p:clrMapOvr>
    <a:masterClrMapping/>
  </p:clrMapOvr>
  <p:transition advTm="200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DFA3600E-78DB-4276-8992-A0B4C68C0450}" type="slidenum">
              <a:rPr lang="en-US"/>
              <a:pPr>
                <a:defRPr/>
              </a:pPr>
              <a:t>116</a:t>
            </a:fld>
            <a:endParaRPr lang="en-US"/>
          </a:p>
        </p:txBody>
      </p:sp>
      <p:sp>
        <p:nvSpPr>
          <p:cNvPr id="47109" name="Rectangle 2"/>
          <p:cNvSpPr>
            <a:spLocks noGrp="1" noChangeArrowheads="1"/>
          </p:cNvSpPr>
          <p:nvPr>
            <p:ph type="title"/>
          </p:nvPr>
        </p:nvSpPr>
        <p:spPr>
          <a:xfrm>
            <a:off x="871538" y="801688"/>
            <a:ext cx="8162925" cy="822325"/>
          </a:xfrm>
        </p:spPr>
        <p:txBody>
          <a:bodyPr/>
          <a:lstStyle/>
          <a:p>
            <a:pPr eaLnBrk="1" hangingPunct="1"/>
            <a:r>
              <a:rPr lang="en-US" sz="2400" b="1" smtClean="0">
                <a:cs typeface="Times New Roman" pitchFamily="18" charset="0"/>
              </a:rPr>
              <a:t>Managerial Options</a:t>
            </a:r>
            <a:br>
              <a:rPr lang="en-US" sz="2400" b="1" smtClean="0">
                <a:cs typeface="Times New Roman" pitchFamily="18" charset="0"/>
              </a:rPr>
            </a:br>
            <a:r>
              <a:rPr lang="en-US" sz="2400" b="1" smtClean="0">
                <a:cs typeface="Times New Roman" pitchFamily="18" charset="0"/>
              </a:rPr>
              <a:t>embedded in Investment Projects</a:t>
            </a:r>
            <a:endParaRPr lang="en-US" sz="4000" smtClean="0"/>
          </a:p>
        </p:txBody>
      </p:sp>
      <p:sp>
        <p:nvSpPr>
          <p:cNvPr id="47110" name="Rectangle 3"/>
          <p:cNvSpPr>
            <a:spLocks noGrp="1" noChangeArrowheads="1"/>
          </p:cNvSpPr>
          <p:nvPr>
            <p:ph type="body" idx="1"/>
          </p:nvPr>
        </p:nvSpPr>
        <p:spPr>
          <a:xfrm>
            <a:off x="762000" y="2276475"/>
            <a:ext cx="8110538" cy="3743325"/>
          </a:xfrm>
        </p:spPr>
        <p:txBody>
          <a:bodyPr/>
          <a:lstStyle/>
          <a:p>
            <a:pPr eaLnBrk="1" hangingPunct="1">
              <a:lnSpc>
                <a:spcPct val="90000"/>
              </a:lnSpc>
            </a:pPr>
            <a:r>
              <a:rPr lang="en-US" sz="2000" b="1" dirty="0" smtClean="0">
                <a:solidFill>
                  <a:schemeClr val="tx2"/>
                </a:solidFill>
                <a:cs typeface="Arial" charset="0"/>
              </a:rPr>
              <a:t>option to switch technologies</a:t>
            </a:r>
          </a:p>
          <a:p>
            <a:pPr eaLnBrk="1" hangingPunct="1">
              <a:lnSpc>
                <a:spcPct val="90000"/>
              </a:lnSpc>
              <a:buFont typeface="Wingdings" pitchFamily="2" charset="2"/>
              <a:buNone/>
            </a:pPr>
            <a:endParaRPr lang="en-US" sz="1200" dirty="0" smtClean="0">
              <a:cs typeface="Arial" charset="0"/>
            </a:endParaRPr>
          </a:p>
          <a:p>
            <a:pPr eaLnBrk="1" hangingPunct="1">
              <a:lnSpc>
                <a:spcPct val="90000"/>
              </a:lnSpc>
            </a:pPr>
            <a:r>
              <a:rPr lang="en-US" sz="2000" b="1" dirty="0" smtClean="0">
                <a:solidFill>
                  <a:schemeClr val="tx2"/>
                </a:solidFill>
                <a:cs typeface="Arial" charset="0"/>
              </a:rPr>
              <a:t>option to abandon a project</a:t>
            </a:r>
          </a:p>
          <a:p>
            <a:pPr eaLnBrk="1" hangingPunct="1">
              <a:lnSpc>
                <a:spcPct val="90000"/>
              </a:lnSpc>
              <a:buFont typeface="Wingdings" pitchFamily="2" charset="2"/>
              <a:buNone/>
            </a:pPr>
            <a:endParaRPr lang="en-US" sz="2000" b="1" dirty="0" smtClean="0">
              <a:solidFill>
                <a:schemeClr val="tx2"/>
              </a:solidFill>
              <a:cs typeface="Times New Roman" pitchFamily="18" charset="0"/>
            </a:endParaRPr>
          </a:p>
          <a:p>
            <a:pPr lvl="1" eaLnBrk="1" hangingPunct="1">
              <a:lnSpc>
                <a:spcPct val="90000"/>
              </a:lnSpc>
            </a:pPr>
            <a:r>
              <a:rPr lang="en-US" sz="2000" dirty="0" smtClean="0">
                <a:cs typeface="Times New Roman" pitchFamily="18" charset="0"/>
              </a:rPr>
              <a:t>can affect its NPV</a:t>
            </a:r>
          </a:p>
          <a:p>
            <a:pPr lvl="1" eaLnBrk="1" hangingPunct="1">
              <a:lnSpc>
                <a:spcPct val="90000"/>
              </a:lnSpc>
              <a:buFont typeface="Wingdings" pitchFamily="2" charset="2"/>
              <a:buNone/>
            </a:pPr>
            <a:endParaRPr lang="en-US" sz="800" dirty="0" smtClean="0">
              <a:cs typeface="Times New Roman" pitchFamily="18" charset="0"/>
            </a:endParaRPr>
          </a:p>
          <a:p>
            <a:pPr lvl="2" eaLnBrk="1" hangingPunct="1">
              <a:lnSpc>
                <a:spcPct val="90000"/>
              </a:lnSpc>
            </a:pPr>
            <a:r>
              <a:rPr lang="en-US" sz="1800" dirty="0" smtClean="0">
                <a:cs typeface="Times New Roman" pitchFamily="18" charset="0"/>
              </a:rPr>
              <a:t>although a project was planned to last for X years,</a:t>
            </a:r>
            <a:br>
              <a:rPr lang="en-US" sz="1800" dirty="0" smtClean="0">
                <a:cs typeface="Times New Roman" pitchFamily="18" charset="0"/>
              </a:rPr>
            </a:br>
            <a:r>
              <a:rPr lang="en-US" sz="1800" dirty="0" smtClean="0">
                <a:cs typeface="Times New Roman" pitchFamily="18" charset="0"/>
              </a:rPr>
              <a:t>management can have option to abandon the project</a:t>
            </a:r>
            <a:br>
              <a:rPr lang="en-US" sz="1800" dirty="0" smtClean="0">
                <a:cs typeface="Times New Roman" pitchFamily="18" charset="0"/>
              </a:rPr>
            </a:br>
            <a:r>
              <a:rPr lang="en-US" sz="1800" dirty="0" smtClean="0">
                <a:cs typeface="Times New Roman" pitchFamily="18" charset="0"/>
              </a:rPr>
              <a:t>at an earlier date</a:t>
            </a:r>
          </a:p>
          <a:p>
            <a:pPr lvl="3" eaLnBrk="1" hangingPunct="1">
              <a:lnSpc>
                <a:spcPct val="90000"/>
              </a:lnSpc>
            </a:pPr>
            <a:r>
              <a:rPr lang="en-US" sz="1800" dirty="0" smtClean="0">
                <a:cs typeface="Times New Roman" pitchFamily="18" charset="0"/>
              </a:rPr>
              <a:t>depending on if the project is a success or a failure</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F96278D1-439F-44F5-B296-799D2064887E}" type="slidenum">
              <a:rPr lang="en-US"/>
              <a:pPr>
                <a:defRPr/>
              </a:pPr>
              <a:t>117</a:t>
            </a:fld>
            <a:endParaRPr lang="en-US"/>
          </a:p>
        </p:txBody>
      </p:sp>
      <p:sp>
        <p:nvSpPr>
          <p:cNvPr id="49157" name="Rectangle 2"/>
          <p:cNvSpPr>
            <a:spLocks noGrp="1" noChangeArrowheads="1"/>
          </p:cNvSpPr>
          <p:nvPr>
            <p:ph type="title"/>
          </p:nvPr>
        </p:nvSpPr>
        <p:spPr>
          <a:xfrm>
            <a:off x="871538" y="862013"/>
            <a:ext cx="8162925" cy="762000"/>
          </a:xfrm>
        </p:spPr>
        <p:txBody>
          <a:bodyPr/>
          <a:lstStyle/>
          <a:p>
            <a:pPr eaLnBrk="1" hangingPunct="1"/>
            <a:r>
              <a:rPr lang="en-US" sz="2400" b="1" smtClean="0">
                <a:cs typeface="Times New Roman" pitchFamily="18" charset="0"/>
              </a:rPr>
              <a:t>Dealing with Managerial Options</a:t>
            </a:r>
            <a:r>
              <a:rPr lang="en-US" smtClean="0"/>
              <a:t> </a:t>
            </a:r>
          </a:p>
        </p:txBody>
      </p:sp>
      <p:sp>
        <p:nvSpPr>
          <p:cNvPr id="49158" name="Rectangle 3"/>
          <p:cNvSpPr>
            <a:spLocks noGrp="1" noChangeArrowheads="1"/>
          </p:cNvSpPr>
          <p:nvPr>
            <p:ph type="body" idx="1"/>
          </p:nvPr>
        </p:nvSpPr>
        <p:spPr/>
        <p:txBody>
          <a:bodyPr/>
          <a:lstStyle/>
          <a:p>
            <a:pPr eaLnBrk="1" hangingPunct="1">
              <a:lnSpc>
                <a:spcPct val="90000"/>
              </a:lnSpc>
            </a:pPr>
            <a:r>
              <a:rPr lang="en-US" sz="2000" dirty="0" smtClean="0">
                <a:cs typeface="Arial" charset="0"/>
              </a:rPr>
              <a:t>more managerial options embedded in investment projects</a:t>
            </a:r>
          </a:p>
          <a:p>
            <a:pPr lvl="1" eaLnBrk="1" hangingPunct="1">
              <a:lnSpc>
                <a:spcPct val="90000"/>
              </a:lnSpc>
            </a:pPr>
            <a:r>
              <a:rPr lang="en-US" sz="2000" b="1" dirty="0" smtClean="0">
                <a:solidFill>
                  <a:schemeClr val="tx2"/>
                </a:solidFill>
                <a:cs typeface="Arial" charset="0"/>
              </a:rPr>
              <a:t>option to expand</a:t>
            </a:r>
            <a:r>
              <a:rPr lang="en-US" sz="2000" dirty="0" smtClean="0">
                <a:cs typeface="Arial" charset="0"/>
              </a:rPr>
              <a:t> </a:t>
            </a:r>
          </a:p>
          <a:p>
            <a:pPr lvl="1" eaLnBrk="1" hangingPunct="1">
              <a:lnSpc>
                <a:spcPct val="90000"/>
              </a:lnSpc>
            </a:pPr>
            <a:r>
              <a:rPr lang="en-US" sz="2000" b="1" dirty="0" smtClean="0">
                <a:solidFill>
                  <a:schemeClr val="tx2"/>
                </a:solidFill>
                <a:cs typeface="Arial" charset="0"/>
              </a:rPr>
              <a:t>option to defer a project</a:t>
            </a:r>
          </a:p>
          <a:p>
            <a:pPr lvl="1" eaLnBrk="1" hangingPunct="1">
              <a:lnSpc>
                <a:spcPct val="90000"/>
              </a:lnSpc>
              <a:buFont typeface="Wingdings" pitchFamily="2" charset="2"/>
              <a:buNone/>
            </a:pPr>
            <a:endParaRPr lang="en-US" sz="1000" b="1" dirty="0" smtClean="0">
              <a:solidFill>
                <a:schemeClr val="tx2"/>
              </a:solidFill>
              <a:cs typeface="Arial" charset="0"/>
            </a:endParaRPr>
          </a:p>
          <a:p>
            <a:pPr lvl="1" eaLnBrk="1" hangingPunct="1">
              <a:lnSpc>
                <a:spcPct val="90000"/>
              </a:lnSpc>
              <a:buFont typeface="Wingdings" pitchFamily="2" charset="2"/>
              <a:buNone/>
            </a:pPr>
            <a:endParaRPr lang="en-US" sz="1000" b="1" dirty="0" smtClean="0">
              <a:solidFill>
                <a:schemeClr val="tx2"/>
              </a:solidFill>
              <a:cs typeface="Arial" charset="0"/>
            </a:endParaRPr>
          </a:p>
          <a:p>
            <a:pPr eaLnBrk="1" hangingPunct="1">
              <a:lnSpc>
                <a:spcPct val="90000"/>
              </a:lnSpc>
            </a:pPr>
            <a:r>
              <a:rPr lang="en-US" sz="2000" dirty="0" smtClean="0">
                <a:cs typeface="Arial" charset="0"/>
              </a:rPr>
              <a:t>Managerial options are either worthless or have a positive value</a:t>
            </a:r>
          </a:p>
          <a:p>
            <a:pPr eaLnBrk="1" hangingPunct="1">
              <a:lnSpc>
                <a:spcPct val="90000"/>
              </a:lnSpc>
              <a:buFont typeface="Wingdings" pitchFamily="2" charset="2"/>
              <a:buNone/>
            </a:pPr>
            <a:endParaRPr lang="en-US" sz="1000" dirty="0" smtClean="0">
              <a:cs typeface="Arial" charset="0"/>
            </a:endParaRPr>
          </a:p>
          <a:p>
            <a:pPr lvl="1" eaLnBrk="1" hangingPunct="1">
              <a:lnSpc>
                <a:spcPct val="90000"/>
              </a:lnSpc>
            </a:pPr>
            <a:r>
              <a:rPr lang="en-US" sz="1800" dirty="0" smtClean="0">
                <a:cs typeface="Arial" charset="0"/>
              </a:rPr>
              <a:t>project NPV will always underestimate the value of an investment project</a:t>
            </a:r>
            <a:endParaRPr lang="en-US" sz="1800" dirty="0" smtClean="0">
              <a:cs typeface="Times New Roman" pitchFamily="18" charset="0"/>
            </a:endParaRPr>
          </a:p>
          <a:p>
            <a:pPr lvl="1" eaLnBrk="1" hangingPunct="1">
              <a:lnSpc>
                <a:spcPct val="90000"/>
              </a:lnSpc>
            </a:pPr>
            <a:r>
              <a:rPr lang="en-US" sz="1800" dirty="0" smtClean="0">
                <a:cs typeface="Arial" charset="0"/>
              </a:rPr>
              <a:t>the larger the number of options embedded in a project &amp;</a:t>
            </a:r>
            <a:br>
              <a:rPr lang="en-US" sz="1800" dirty="0" smtClean="0">
                <a:cs typeface="Arial" charset="0"/>
              </a:rPr>
            </a:br>
            <a:r>
              <a:rPr lang="en-US" sz="1800" dirty="0" smtClean="0">
                <a:cs typeface="Arial" charset="0"/>
              </a:rPr>
              <a:t>the higher the probability that project’s value is sensitive to changing circumstances…</a:t>
            </a:r>
          </a:p>
          <a:p>
            <a:pPr lvl="1" eaLnBrk="1" hangingPunct="1">
              <a:lnSpc>
                <a:spcPct val="90000"/>
              </a:lnSpc>
            </a:pPr>
            <a:r>
              <a:rPr lang="en-US" sz="1800" dirty="0" smtClean="0">
                <a:cs typeface="Arial" charset="0"/>
              </a:rPr>
              <a:t>...the greater the value of those options &amp; the higher the value of the investment project itself</a:t>
            </a:r>
            <a:endParaRPr lang="en-US" sz="1800" dirty="0" smtClean="0">
              <a:cs typeface="Times New Roman" pitchFamily="18" charset="0"/>
            </a:endParaRP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3FDE928C-EE09-4C3C-9413-3C2DD07ACF69}" type="slidenum">
              <a:rPr lang="en-US"/>
              <a:pPr>
                <a:defRPr/>
              </a:pPr>
              <a:t>118</a:t>
            </a:fld>
            <a:endParaRPr lang="en-US"/>
          </a:p>
        </p:txBody>
      </p:sp>
      <p:sp>
        <p:nvSpPr>
          <p:cNvPr id="50181" name="Rectangle 2"/>
          <p:cNvSpPr>
            <a:spLocks noGrp="1" noChangeArrowheads="1"/>
          </p:cNvSpPr>
          <p:nvPr>
            <p:ph type="title"/>
          </p:nvPr>
        </p:nvSpPr>
        <p:spPr>
          <a:xfrm>
            <a:off x="871538" y="1166813"/>
            <a:ext cx="8162925" cy="457200"/>
          </a:xfrm>
        </p:spPr>
        <p:txBody>
          <a:bodyPr/>
          <a:lstStyle/>
          <a:p>
            <a:pPr eaLnBrk="1" hangingPunct="1"/>
            <a:r>
              <a:rPr lang="en-US" sz="2400" b="1" smtClean="0">
                <a:cs typeface="Times New Roman" pitchFamily="18" charset="0"/>
              </a:rPr>
              <a:t>Dealing with Managerial Options</a:t>
            </a:r>
          </a:p>
        </p:txBody>
      </p:sp>
      <p:sp>
        <p:nvSpPr>
          <p:cNvPr id="50182" name="Rectangle 3"/>
          <p:cNvSpPr>
            <a:spLocks noGrp="1" noChangeArrowheads="1"/>
          </p:cNvSpPr>
          <p:nvPr>
            <p:ph type="body" idx="1"/>
          </p:nvPr>
        </p:nvSpPr>
        <p:spPr>
          <a:xfrm>
            <a:off x="762000" y="2708275"/>
            <a:ext cx="8110538" cy="3311525"/>
          </a:xfrm>
        </p:spPr>
        <p:txBody>
          <a:bodyPr/>
          <a:lstStyle/>
          <a:p>
            <a:pPr eaLnBrk="1" hangingPunct="1"/>
            <a:r>
              <a:rPr lang="en-US" sz="2000" smtClean="0">
                <a:cs typeface="Times New Roman" pitchFamily="18" charset="0"/>
              </a:rPr>
              <a:t>Valuing managerial options is a very difficult task</a:t>
            </a:r>
          </a:p>
          <a:p>
            <a:pPr eaLnBrk="1" hangingPunct="1">
              <a:buFont typeface="Wingdings" pitchFamily="2" charset="2"/>
              <a:buNone/>
            </a:pPr>
            <a:endParaRPr lang="en-US" sz="900" smtClean="0">
              <a:cs typeface="Times New Roman" pitchFamily="18" charset="0"/>
            </a:endParaRPr>
          </a:p>
          <a:p>
            <a:pPr lvl="1" eaLnBrk="1" hangingPunct="1"/>
            <a:r>
              <a:rPr lang="en-US" sz="1800" smtClean="0">
                <a:cs typeface="Times New Roman" pitchFamily="18" charset="0"/>
              </a:rPr>
              <a:t>managers should conduct a </a:t>
            </a:r>
            <a:r>
              <a:rPr lang="en-US" sz="1800" b="1" smtClean="0">
                <a:solidFill>
                  <a:schemeClr val="tx2"/>
                </a:solidFill>
                <a:cs typeface="Times New Roman" pitchFamily="18" charset="0"/>
              </a:rPr>
              <a:t>sensitivity analysis</a:t>
            </a:r>
            <a:br>
              <a:rPr lang="en-US" sz="1800" b="1" smtClean="0">
                <a:solidFill>
                  <a:schemeClr val="tx2"/>
                </a:solidFill>
                <a:cs typeface="Times New Roman" pitchFamily="18" charset="0"/>
              </a:rPr>
            </a:br>
            <a:r>
              <a:rPr lang="en-US" sz="1800" smtClean="0">
                <a:cs typeface="Times New Roman" pitchFamily="18" charset="0"/>
              </a:rPr>
              <a:t>to identify the most salient options embedded in a project, </a:t>
            </a:r>
            <a:br>
              <a:rPr lang="en-US" sz="1800" smtClean="0">
                <a:cs typeface="Times New Roman" pitchFamily="18" charset="0"/>
              </a:rPr>
            </a:br>
            <a:r>
              <a:rPr lang="en-US" sz="1800" smtClean="0">
                <a:cs typeface="Times New Roman" pitchFamily="18" charset="0"/>
              </a:rPr>
              <a:t>try at valuing them &amp; then exercise sound judgment</a:t>
            </a:r>
          </a:p>
          <a:p>
            <a:pPr eaLnBrk="1" hangingPunct="1">
              <a:buFont typeface="Wingdings" pitchFamily="2" charset="2"/>
              <a:buNone/>
            </a:pPr>
            <a:endParaRPr lang="en-US" sz="1800" smtClean="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 Θέση αριθμού διαφάνειας"/>
          <p:cNvSpPr>
            <a:spLocks noGrp="1"/>
          </p:cNvSpPr>
          <p:nvPr>
            <p:ph type="sldNum" sz="quarter" idx="12"/>
          </p:nvPr>
        </p:nvSpPr>
        <p:spPr/>
        <p:txBody>
          <a:bodyPr/>
          <a:lstStyle/>
          <a:p>
            <a:pPr>
              <a:defRPr/>
            </a:pPr>
            <a:fld id="{E83259FA-95C7-4550-902F-6C81D12F3B3F}" type="slidenum">
              <a:rPr lang="en-US"/>
              <a:pPr>
                <a:defRPr/>
              </a:pPr>
              <a:t>119</a:t>
            </a:fld>
            <a:endParaRPr lang="en-US"/>
          </a:p>
        </p:txBody>
      </p:sp>
      <p:grpSp>
        <p:nvGrpSpPr>
          <p:cNvPr id="2" name="Group 7"/>
          <p:cNvGrpSpPr>
            <a:grpSpLocks/>
          </p:cNvGrpSpPr>
          <p:nvPr/>
        </p:nvGrpSpPr>
        <p:grpSpPr bwMode="auto">
          <a:xfrm>
            <a:off x="228600" y="1828800"/>
            <a:ext cx="8655050" cy="3440113"/>
            <a:chOff x="-124" y="1632"/>
            <a:chExt cx="5452" cy="2167"/>
          </a:xfrm>
        </p:grpSpPr>
        <p:sp>
          <p:nvSpPr>
            <p:cNvPr id="48136" name="Rectangle 8"/>
            <p:cNvSpPr>
              <a:spLocks noChangeArrowheads="1"/>
            </p:cNvSpPr>
            <p:nvPr/>
          </p:nvSpPr>
          <p:spPr bwMode="auto">
            <a:xfrm>
              <a:off x="174" y="1632"/>
              <a:ext cx="5154" cy="384"/>
            </a:xfrm>
            <a:prstGeom prst="rect">
              <a:avLst/>
            </a:prstGeom>
            <a:solidFill>
              <a:schemeClr val="tx2"/>
            </a:solidFill>
            <a:ln w="9525">
              <a:noFill/>
              <a:miter lim="800000"/>
              <a:headEnd/>
              <a:tailEnd/>
            </a:ln>
          </p:spPr>
          <p:txBody>
            <a:bodyPr wrap="none" anchor="ctr"/>
            <a:lstStyle/>
            <a:p>
              <a:endParaRPr lang="en-US"/>
            </a:p>
          </p:txBody>
        </p:sp>
        <p:sp>
          <p:nvSpPr>
            <p:cNvPr id="48137" name="Text Box 9"/>
            <p:cNvSpPr txBox="1">
              <a:spLocks noChangeArrowheads="1"/>
            </p:cNvSpPr>
            <p:nvPr/>
          </p:nvSpPr>
          <p:spPr bwMode="auto">
            <a:xfrm>
              <a:off x="-124" y="1659"/>
              <a:ext cx="5434" cy="356"/>
            </a:xfrm>
            <a:prstGeom prst="rect">
              <a:avLst/>
            </a:prstGeom>
            <a:noFill/>
            <a:ln w="9525">
              <a:noFill/>
              <a:miter lim="800000"/>
              <a:headEnd/>
              <a:tailEnd/>
            </a:ln>
          </p:spPr>
          <p:txBody>
            <a:bodyPr>
              <a:spAutoFit/>
            </a:bodyPr>
            <a:lstStyle/>
            <a:p>
              <a:pPr eaLnBrk="0" hangingPunct="0">
                <a:tabLst>
                  <a:tab pos="461963" algn="ctr"/>
                  <a:tab pos="2565400" algn="ctr"/>
                  <a:tab pos="3548063" algn="ctr"/>
                  <a:tab pos="4516438" algn="ctr"/>
                  <a:tab pos="5484813" algn="ctr"/>
                  <a:tab pos="7259638" algn="ctr"/>
                </a:tabLst>
              </a:pPr>
              <a:r>
                <a:rPr lang="en-US" sz="1600" b="1">
                  <a:solidFill>
                    <a:srgbClr val="FFFFFF"/>
                  </a:solidFill>
                  <a:latin typeface="Arial" charset="0"/>
                </a:rPr>
                <a:t>	</a:t>
              </a:r>
              <a:r>
                <a:rPr lang="en-US" sz="1500" b="1">
                  <a:solidFill>
                    <a:srgbClr val="FFFFFF"/>
                  </a:solidFill>
                  <a:latin typeface="Arial" charset="0"/>
                </a:rPr>
                <a:t>	 				PRESENT VALUE</a:t>
              </a:r>
            </a:p>
            <a:p>
              <a:pPr eaLnBrk="0" hangingPunct="0">
                <a:tabLst>
                  <a:tab pos="461963" algn="ctr"/>
                  <a:tab pos="2565400" algn="ctr"/>
                  <a:tab pos="3548063" algn="ctr"/>
                  <a:tab pos="4516438" algn="ctr"/>
                  <a:tab pos="5484813" algn="ctr"/>
                  <a:tab pos="7259638" algn="ctr"/>
                </a:tabLst>
              </a:pPr>
              <a:r>
                <a:rPr lang="en-US" sz="1500" b="1">
                  <a:solidFill>
                    <a:srgbClr val="FFFFFF"/>
                  </a:solidFill>
                  <a:latin typeface="Arial" charset="0"/>
                </a:rPr>
                <a:t>		YEAR 2	 YEAR 3 	YEAR 4	YEAR 5	COST OF CAPITAL = 9%</a:t>
              </a:r>
              <a:endParaRPr lang="en-US" sz="1600" b="1">
                <a:solidFill>
                  <a:srgbClr val="FFFFFF"/>
                </a:solidFill>
                <a:latin typeface="Arial" charset="0"/>
              </a:endParaRPr>
            </a:p>
          </p:txBody>
        </p:sp>
        <p:sp>
          <p:nvSpPr>
            <p:cNvPr id="48138" name="Text Box 10"/>
            <p:cNvSpPr txBox="1">
              <a:spLocks noChangeArrowheads="1"/>
            </p:cNvSpPr>
            <p:nvPr/>
          </p:nvSpPr>
          <p:spPr bwMode="auto">
            <a:xfrm>
              <a:off x="132" y="2003"/>
              <a:ext cx="5196" cy="1796"/>
            </a:xfrm>
            <a:prstGeom prst="rect">
              <a:avLst/>
            </a:prstGeom>
            <a:noFill/>
            <a:ln w="9525">
              <a:noFill/>
              <a:miter lim="800000"/>
              <a:headEnd/>
              <a:tailEnd/>
            </a:ln>
          </p:spPr>
          <p:txBody>
            <a:bodyPr>
              <a:spAutoFit/>
            </a:bodyPr>
            <a:lstStyle/>
            <a:p>
              <a:pPr eaLnBrk="0" hangingPunct="0">
                <a:lnSpc>
                  <a:spcPct val="150000"/>
                </a:lnSpc>
                <a:tabLst>
                  <a:tab pos="230188" algn="l"/>
                  <a:tab pos="2519363" algn="r"/>
                  <a:tab pos="3487738" algn="r"/>
                  <a:tab pos="4454525" algn="r"/>
                  <a:tab pos="5422900" algn="r"/>
                  <a:tab pos="6805613" algn="ctr"/>
                </a:tabLst>
              </a:pPr>
              <a:r>
                <a:rPr lang="en-US" sz="1400" b="1">
                  <a:solidFill>
                    <a:srgbClr val="000000"/>
                  </a:solidFill>
                  <a:latin typeface="Arial" charset="0"/>
                </a:rPr>
                <a:t>Expected cash flows</a:t>
              </a:r>
            </a:p>
            <a:p>
              <a:pPr eaLnBrk="0" hangingPunct="0">
                <a:lnSpc>
                  <a:spcPct val="105000"/>
                </a:lnSpc>
                <a:tabLst>
                  <a:tab pos="230188" algn="l"/>
                  <a:tab pos="2519363" algn="r"/>
                  <a:tab pos="3487738" algn="r"/>
                  <a:tab pos="4454525" algn="r"/>
                  <a:tab pos="5422900" algn="r"/>
                  <a:tab pos="6805613" algn="ctr"/>
                </a:tabLst>
              </a:pPr>
              <a:r>
                <a:rPr lang="en-US" sz="1400" b="1">
                  <a:solidFill>
                    <a:srgbClr val="000000"/>
                  </a:solidFill>
                  <a:latin typeface="Arial" charset="0"/>
                </a:rPr>
                <a:t>	according to the</a:t>
              </a:r>
            </a:p>
            <a:p>
              <a:pPr eaLnBrk="0" hangingPunct="0">
                <a:lnSpc>
                  <a:spcPct val="105000"/>
                </a:lnSpc>
                <a:tabLst>
                  <a:tab pos="230188" algn="l"/>
                  <a:tab pos="2519363" algn="r"/>
                  <a:tab pos="3487738" algn="r"/>
                  <a:tab pos="4454525" algn="r"/>
                  <a:tab pos="5422900" algn="r"/>
                  <a:tab pos="6805613" algn="ctr"/>
                </a:tabLst>
              </a:pPr>
              <a:r>
                <a:rPr lang="en-US" sz="1400" b="1">
                  <a:solidFill>
                    <a:srgbClr val="000000"/>
                  </a:solidFill>
                  <a:latin typeface="Arial" charset="0"/>
                </a:rPr>
                <a:t>	initial estimation	$832,000	$692,000	$554,000	$466,000	—</a:t>
              </a:r>
            </a:p>
            <a:p>
              <a:pPr eaLnBrk="0" hangingPunct="0">
                <a:lnSpc>
                  <a:spcPct val="200000"/>
                </a:lnSpc>
                <a:tabLst>
                  <a:tab pos="230188" algn="l"/>
                  <a:tab pos="2519363" algn="r"/>
                  <a:tab pos="3487738" algn="r"/>
                  <a:tab pos="4454525" algn="r"/>
                  <a:tab pos="5422900" algn="r"/>
                  <a:tab pos="6805613" algn="ctr"/>
                </a:tabLst>
              </a:pPr>
              <a:endParaRPr lang="en-US" sz="1400" b="1">
                <a:solidFill>
                  <a:srgbClr val="000000"/>
                </a:solidFill>
                <a:latin typeface="Arial" charset="0"/>
              </a:endParaRPr>
            </a:p>
            <a:p>
              <a:pPr eaLnBrk="0" hangingPunct="0">
                <a:lnSpc>
                  <a:spcPct val="105000"/>
                </a:lnSpc>
                <a:tabLst>
                  <a:tab pos="230188" algn="l"/>
                  <a:tab pos="2519363" algn="r"/>
                  <a:tab pos="3487738" algn="r"/>
                  <a:tab pos="4454525" algn="r"/>
                  <a:tab pos="5422900" algn="r"/>
                  <a:tab pos="6805613" algn="ctr"/>
                </a:tabLst>
              </a:pPr>
              <a:r>
                <a:rPr lang="en-US" sz="1400" b="1">
                  <a:solidFill>
                    <a:srgbClr val="000000"/>
                  </a:solidFill>
                  <a:latin typeface="Arial" charset="0"/>
                </a:rPr>
                <a:t>Expected cash flows</a:t>
              </a:r>
            </a:p>
            <a:p>
              <a:pPr eaLnBrk="0" hangingPunct="0">
                <a:lnSpc>
                  <a:spcPct val="105000"/>
                </a:lnSpc>
                <a:tabLst>
                  <a:tab pos="230188" algn="l"/>
                  <a:tab pos="2519363" algn="r"/>
                  <a:tab pos="3487738" algn="r"/>
                  <a:tab pos="4454525" algn="r"/>
                  <a:tab pos="5422900" algn="r"/>
                  <a:tab pos="6805613" algn="ctr"/>
                </a:tabLst>
              </a:pPr>
              <a:r>
                <a:rPr lang="en-US" sz="1400" b="1">
                  <a:solidFill>
                    <a:srgbClr val="000000"/>
                  </a:solidFill>
                  <a:latin typeface="Arial" charset="0"/>
                </a:rPr>
                <a:t>	if the project is </a:t>
              </a:r>
            </a:p>
            <a:p>
              <a:pPr eaLnBrk="0" hangingPunct="0">
                <a:lnSpc>
                  <a:spcPct val="105000"/>
                </a:lnSpc>
                <a:tabLst>
                  <a:tab pos="230188" algn="l"/>
                  <a:tab pos="2519363" algn="r"/>
                  <a:tab pos="3487738" algn="r"/>
                  <a:tab pos="4454525" algn="r"/>
                  <a:tab pos="5422900" algn="r"/>
                  <a:tab pos="6805613" algn="ctr"/>
                </a:tabLst>
              </a:pPr>
              <a:r>
                <a:rPr lang="en-US" sz="1400" b="1">
                  <a:solidFill>
                    <a:srgbClr val="000000"/>
                  </a:solidFill>
                  <a:latin typeface="Arial" charset="0"/>
                </a:rPr>
                <a:t>	successful	$890,000	$783,000	$612,000	$520,000	$2,316,507</a:t>
              </a:r>
            </a:p>
            <a:p>
              <a:pPr eaLnBrk="0" hangingPunct="0">
                <a:lnSpc>
                  <a:spcPct val="105000"/>
                </a:lnSpc>
                <a:tabLst>
                  <a:tab pos="230188" algn="l"/>
                  <a:tab pos="2519363" algn="r"/>
                  <a:tab pos="3487738" algn="r"/>
                  <a:tab pos="4454525" algn="r"/>
                  <a:tab pos="5422900" algn="r"/>
                  <a:tab pos="6805613" algn="ctr"/>
                </a:tabLst>
              </a:pPr>
              <a:endParaRPr lang="en-US" sz="1400" b="1">
                <a:solidFill>
                  <a:srgbClr val="000000"/>
                </a:solidFill>
                <a:latin typeface="Arial" charset="0"/>
              </a:endParaRPr>
            </a:p>
            <a:p>
              <a:pPr eaLnBrk="0" hangingPunct="0">
                <a:lnSpc>
                  <a:spcPct val="105000"/>
                </a:lnSpc>
                <a:tabLst>
                  <a:tab pos="230188" algn="l"/>
                  <a:tab pos="2519363" algn="r"/>
                  <a:tab pos="3487738" algn="r"/>
                  <a:tab pos="4454525" algn="r"/>
                  <a:tab pos="5422900" algn="r"/>
                  <a:tab pos="6805613" algn="ctr"/>
                </a:tabLst>
              </a:pPr>
              <a:r>
                <a:rPr lang="en-US" sz="1400" b="1">
                  <a:solidFill>
                    <a:srgbClr val="000000"/>
                  </a:solidFill>
                  <a:latin typeface="Arial" charset="0"/>
                </a:rPr>
                <a:t>Expected cash flows</a:t>
              </a:r>
            </a:p>
            <a:p>
              <a:pPr eaLnBrk="0" hangingPunct="0">
                <a:lnSpc>
                  <a:spcPct val="105000"/>
                </a:lnSpc>
                <a:tabLst>
                  <a:tab pos="230188" algn="l"/>
                  <a:tab pos="2519363" algn="r"/>
                  <a:tab pos="3487738" algn="r"/>
                  <a:tab pos="4454525" algn="r"/>
                  <a:tab pos="5422900" algn="r"/>
                  <a:tab pos="6805613" algn="ctr"/>
                </a:tabLst>
              </a:pPr>
              <a:r>
                <a:rPr lang="en-US" sz="1400" b="1">
                  <a:solidFill>
                    <a:srgbClr val="000000"/>
                  </a:solidFill>
                  <a:latin typeface="Arial" charset="0"/>
                </a:rPr>
                <a:t>	if the project is</a:t>
              </a:r>
            </a:p>
            <a:p>
              <a:pPr eaLnBrk="0" hangingPunct="0">
                <a:lnSpc>
                  <a:spcPct val="105000"/>
                </a:lnSpc>
                <a:tabLst>
                  <a:tab pos="230188" algn="l"/>
                  <a:tab pos="2519363" algn="r"/>
                  <a:tab pos="3487738" algn="r"/>
                  <a:tab pos="4454525" algn="r"/>
                  <a:tab pos="5422900" algn="r"/>
                  <a:tab pos="6805613" algn="ctr"/>
                </a:tabLst>
              </a:pPr>
              <a:r>
                <a:rPr lang="en-US" sz="1400" b="1">
                  <a:solidFill>
                    <a:srgbClr val="000000"/>
                  </a:solidFill>
                  <a:latin typeface="Arial" charset="0"/>
                </a:rPr>
                <a:t>	a failure	$662,000	$480,000	$420,000	$340,000	$1,576,527</a:t>
              </a:r>
            </a:p>
          </p:txBody>
        </p:sp>
        <p:sp>
          <p:nvSpPr>
            <p:cNvPr id="48139" name="Line 11"/>
            <p:cNvSpPr>
              <a:spLocks noChangeShapeType="1"/>
            </p:cNvSpPr>
            <p:nvPr/>
          </p:nvSpPr>
          <p:spPr bwMode="auto">
            <a:xfrm flipH="1">
              <a:off x="144" y="2640"/>
              <a:ext cx="5088" cy="0"/>
            </a:xfrm>
            <a:prstGeom prst="line">
              <a:avLst/>
            </a:prstGeom>
            <a:noFill/>
            <a:ln w="28575">
              <a:solidFill>
                <a:schemeClr val="tx1"/>
              </a:solidFill>
              <a:round/>
              <a:headEnd/>
              <a:tailEnd/>
            </a:ln>
          </p:spPr>
          <p:txBody>
            <a:bodyPr wrap="none" anchor="ctr"/>
            <a:lstStyle/>
            <a:p>
              <a:endParaRPr lang="en-US"/>
            </a:p>
          </p:txBody>
        </p:sp>
      </p:grpSp>
      <p:sp>
        <p:nvSpPr>
          <p:cNvPr id="51204" name="Rectangle 4"/>
          <p:cNvSpPr>
            <a:spLocks noChangeArrowheads="1"/>
          </p:cNvSpPr>
          <p:nvPr/>
        </p:nvSpPr>
        <p:spPr bwMode="auto">
          <a:xfrm>
            <a:off x="684213" y="5373688"/>
            <a:ext cx="8229600" cy="1001712"/>
          </a:xfrm>
          <a:prstGeom prst="rect">
            <a:avLst/>
          </a:prstGeom>
          <a:solidFill>
            <a:schemeClr val="tx2"/>
          </a:solidFill>
          <a:ln w="9525">
            <a:noFill/>
            <a:miter lim="800000"/>
            <a:headEnd/>
            <a:tailEnd/>
          </a:ln>
        </p:spPr>
        <p:txBody>
          <a:bodyPr>
            <a:spAutoFit/>
          </a:bodyPr>
          <a:lstStyle/>
          <a:p>
            <a:pPr>
              <a:lnSpc>
                <a:spcPct val="90000"/>
              </a:lnSpc>
              <a:spcBef>
                <a:spcPct val="20000"/>
              </a:spcBef>
              <a:buClr>
                <a:schemeClr val="hlink"/>
              </a:buClr>
            </a:pPr>
            <a:r>
              <a:rPr lang="en-US" sz="1600" b="1" dirty="0">
                <a:solidFill>
                  <a:schemeClr val="bg1"/>
                </a:solidFill>
                <a:latin typeface="Arial" charset="0"/>
                <a:cs typeface="Times New Roman" pitchFamily="18" charset="0"/>
              </a:rPr>
              <a:t>expected cash flows under two scenarios</a:t>
            </a:r>
            <a:r>
              <a:rPr lang="en-US" sz="1600" dirty="0">
                <a:solidFill>
                  <a:schemeClr val="bg1"/>
                </a:solidFill>
                <a:latin typeface="Arial" charset="0"/>
                <a:cs typeface="Times New Roman" pitchFamily="18" charset="0"/>
              </a:rPr>
              <a:t/>
            </a:r>
            <a:br>
              <a:rPr lang="en-US" sz="1600" dirty="0">
                <a:solidFill>
                  <a:schemeClr val="bg1"/>
                </a:solidFill>
                <a:latin typeface="Arial" charset="0"/>
                <a:cs typeface="Times New Roman" pitchFamily="18" charset="0"/>
              </a:rPr>
            </a:br>
            <a:r>
              <a:rPr lang="en-US" sz="1600" dirty="0">
                <a:solidFill>
                  <a:schemeClr val="bg1"/>
                </a:solidFill>
                <a:latin typeface="Arial" charset="0"/>
                <a:cs typeface="Times New Roman" pitchFamily="18" charset="0"/>
              </a:rPr>
              <a:t>given the option to abandon the project before its expected economic life</a:t>
            </a:r>
            <a:br>
              <a:rPr lang="en-US" sz="1600" dirty="0">
                <a:solidFill>
                  <a:schemeClr val="bg1"/>
                </a:solidFill>
                <a:latin typeface="Arial" charset="0"/>
                <a:cs typeface="Times New Roman" pitchFamily="18" charset="0"/>
              </a:rPr>
            </a:br>
            <a:r>
              <a:rPr lang="en-US" sz="1600" dirty="0">
                <a:solidFill>
                  <a:schemeClr val="bg1"/>
                </a:solidFill>
                <a:latin typeface="Arial" charset="0"/>
                <a:cs typeface="Times New Roman" pitchFamily="18" charset="0"/>
              </a:rPr>
              <a:t>&amp; assuming a certain probability of failure scenario, project’s NPV can be recalculated, which may or may not affect the investment decision</a:t>
            </a:r>
            <a:r>
              <a:rPr lang="en-US" sz="1800" dirty="0">
                <a:solidFill>
                  <a:schemeClr val="bg1"/>
                </a:solidFill>
                <a:latin typeface="Arial" charset="0"/>
                <a:cs typeface="Times New Roman" pitchFamily="18" charset="0"/>
              </a:rPr>
              <a:t> </a:t>
            </a:r>
          </a:p>
        </p:txBody>
      </p:sp>
      <p:sp>
        <p:nvSpPr>
          <p:cNvPr id="48135" name="Rectangle 12"/>
          <p:cNvSpPr>
            <a:spLocks noGrp="1" noChangeArrowheads="1"/>
          </p:cNvSpPr>
          <p:nvPr>
            <p:ph type="title"/>
          </p:nvPr>
        </p:nvSpPr>
        <p:spPr>
          <a:xfrm>
            <a:off x="762000" y="496888"/>
            <a:ext cx="8162925" cy="1127125"/>
          </a:xfrm>
          <a:noFill/>
        </p:spPr>
        <p:txBody>
          <a:bodyPr/>
          <a:lstStyle/>
          <a:p>
            <a:pPr eaLnBrk="1" hangingPunct="1"/>
            <a:r>
              <a:rPr lang="en-US" sz="2400" b="1" smtClean="0"/>
              <a:t/>
            </a:r>
            <a:br>
              <a:rPr lang="en-US" sz="2400" b="1" smtClean="0"/>
            </a:br>
            <a:r>
              <a:rPr lang="en-US" sz="2200" b="1" smtClean="0"/>
              <a:t>Expected Cash Flows, years 2 to 5 </a:t>
            </a:r>
            <a:br>
              <a:rPr lang="en-US" sz="2200" b="1" smtClean="0"/>
            </a:br>
            <a:r>
              <a:rPr lang="en-US" sz="2200" b="1" smtClean="0"/>
              <a:t>Present Values for success vs. failure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04"/>
                                        </p:tgtEl>
                                        <p:attrNameLst>
                                          <p:attrName>style.visibility</p:attrName>
                                        </p:attrNameLst>
                                      </p:cBhvr>
                                      <p:to>
                                        <p:strVal val="visible"/>
                                      </p:to>
                                    </p:set>
                                    <p:animEffect transition="in" filter="checkerboard(across)">
                                      <p:cBhvr>
                                        <p:cTn id="12"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1563" y="714375"/>
            <a:ext cx="3790950" cy="500063"/>
          </a:xfrm>
        </p:spPr>
        <p:txBody>
          <a:bodyPr lIns="92075" tIns="46038" rIns="92075" bIns="46038"/>
          <a:lstStyle/>
          <a:p>
            <a:pPr eaLnBrk="1" hangingPunct="1"/>
            <a:r>
              <a:rPr lang="en-US" sz="2200" b="1" smtClean="0">
                <a:solidFill>
                  <a:schemeClr val="hlink"/>
                </a:solidFill>
                <a:cs typeface="Times New Roman" pitchFamily="18" charset="0"/>
              </a:rPr>
              <a:t>Time Value of Money</a:t>
            </a:r>
          </a:p>
        </p:txBody>
      </p:sp>
      <p:sp>
        <p:nvSpPr>
          <p:cNvPr id="9" name="Rectangle 3"/>
          <p:cNvSpPr txBox="1">
            <a:spLocks noChangeArrowheads="1"/>
          </p:cNvSpPr>
          <p:nvPr/>
        </p:nvSpPr>
        <p:spPr bwMode="auto">
          <a:xfrm>
            <a:off x="1214438" y="2571750"/>
            <a:ext cx="6715125" cy="2143125"/>
          </a:xfrm>
          <a:prstGeom prst="rect">
            <a:avLst/>
          </a:prstGeom>
          <a:noFill/>
          <a:ln w="9525">
            <a:noFill/>
            <a:miter lim="800000"/>
            <a:headEnd/>
            <a:tailEnd/>
          </a:ln>
        </p:spPr>
        <p:txBody>
          <a:bodyPr lIns="92075" tIns="46038" rIns="92075" bIns="46038"/>
          <a:lstStyle/>
          <a:p>
            <a:pPr marL="342900" indent="-342900">
              <a:spcBef>
                <a:spcPct val="20000"/>
              </a:spcBef>
              <a:buSzPct val="150000"/>
              <a:buFont typeface="Wingdings" pitchFamily="2" charset="2"/>
              <a:buNone/>
              <a:defRPr/>
            </a:pPr>
            <a:r>
              <a:rPr lang="en-US" sz="2000" kern="0" dirty="0">
                <a:solidFill>
                  <a:schemeClr val="tx2"/>
                </a:solidFill>
                <a:latin typeface="+mn-lt"/>
              </a:rPr>
              <a:t>assume we consider money is a ‘commodity’</a:t>
            </a:r>
          </a:p>
          <a:p>
            <a:pPr marL="342900" indent="-342900">
              <a:spcBef>
                <a:spcPct val="20000"/>
              </a:spcBef>
              <a:buSzPct val="150000"/>
              <a:buFont typeface="Wingdings" pitchFamily="2" charset="2"/>
              <a:buNone/>
              <a:defRPr/>
            </a:pPr>
            <a:endParaRPr lang="en-US" sz="1000" kern="0" dirty="0">
              <a:solidFill>
                <a:schemeClr val="tx2"/>
              </a:solidFill>
              <a:latin typeface="+mn-lt"/>
            </a:endParaRPr>
          </a:p>
          <a:p>
            <a:pPr marL="342900" indent="-342900">
              <a:spcBef>
                <a:spcPct val="20000"/>
              </a:spcBef>
              <a:buSzPct val="150000"/>
              <a:buFont typeface="Wingdings" pitchFamily="2" charset="2"/>
              <a:buNone/>
              <a:defRPr/>
            </a:pPr>
            <a:r>
              <a:rPr lang="en-US" sz="2000" b="1" kern="0" dirty="0">
                <a:solidFill>
                  <a:srgbClr val="FF0000"/>
                </a:solidFill>
                <a:latin typeface="+mn-lt"/>
              </a:rPr>
              <a:t>what is the PRICE of MONEY ???</a:t>
            </a:r>
          </a:p>
        </p:txBody>
      </p:sp>
      <p:sp>
        <p:nvSpPr>
          <p:cNvPr id="4" name="3 - Θέση αριθμού διαφάνειας"/>
          <p:cNvSpPr>
            <a:spLocks noGrp="1"/>
          </p:cNvSpPr>
          <p:nvPr>
            <p:ph type="sldNum" sz="quarter" idx="12"/>
          </p:nvPr>
        </p:nvSpPr>
        <p:spPr/>
        <p:txBody>
          <a:bodyPr/>
          <a:lstStyle/>
          <a:p>
            <a:pPr>
              <a:defRPr/>
            </a:pPr>
            <a:fld id="{1CB7B21A-145F-49A9-90A8-6BCB0CC9F557}" type="slidenum">
              <a:rPr lang="fr-FR" smtClean="0"/>
              <a:pPr>
                <a:defRPr/>
              </a:pPr>
              <a:t>12</a:t>
            </a:fld>
            <a:endParaRPr lang="fr-F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ox(out)">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71563" y="571500"/>
            <a:ext cx="3790950" cy="642938"/>
          </a:xfrm>
        </p:spPr>
        <p:txBody>
          <a:bodyPr lIns="92075" tIns="46038" rIns="92075" bIns="46038"/>
          <a:lstStyle/>
          <a:p>
            <a:pPr eaLnBrk="1" hangingPunct="1"/>
            <a:r>
              <a:rPr lang="en-US" sz="2200" b="1" smtClean="0">
                <a:solidFill>
                  <a:schemeClr val="hlink"/>
                </a:solidFill>
                <a:cs typeface="Times New Roman" pitchFamily="18" charset="0"/>
              </a:rPr>
              <a:t>Time Value of Money</a:t>
            </a:r>
          </a:p>
        </p:txBody>
      </p:sp>
      <p:sp>
        <p:nvSpPr>
          <p:cNvPr id="474115" name="Rectangle 3"/>
          <p:cNvSpPr>
            <a:spLocks noGrp="1" noChangeArrowheads="1"/>
          </p:cNvSpPr>
          <p:nvPr>
            <p:ph type="body" idx="1"/>
          </p:nvPr>
        </p:nvSpPr>
        <p:spPr>
          <a:xfrm>
            <a:off x="928688" y="1857375"/>
            <a:ext cx="2428875" cy="390525"/>
          </a:xfrm>
        </p:spPr>
        <p:txBody>
          <a:bodyPr lIns="92075" tIns="46038" rIns="92075" bIns="46038"/>
          <a:lstStyle/>
          <a:p>
            <a:pPr algn="ctr" eaLnBrk="1" hangingPunct="1">
              <a:buFont typeface="Wingdings" pitchFamily="2" charset="2"/>
              <a:buNone/>
            </a:pPr>
            <a:r>
              <a:rPr lang="en-US" sz="2400" b="1" dirty="0" smtClean="0">
                <a:solidFill>
                  <a:srgbClr val="FF0000"/>
                </a:solidFill>
              </a:rPr>
              <a:t>Compounding</a:t>
            </a:r>
          </a:p>
        </p:txBody>
      </p:sp>
      <p:grpSp>
        <p:nvGrpSpPr>
          <p:cNvPr id="2" name="Group 4"/>
          <p:cNvGrpSpPr>
            <a:grpSpLocks/>
          </p:cNvGrpSpPr>
          <p:nvPr/>
        </p:nvGrpSpPr>
        <p:grpSpPr bwMode="auto">
          <a:xfrm>
            <a:off x="914400" y="4714875"/>
            <a:ext cx="7986713" cy="1263650"/>
            <a:chOff x="473" y="2326"/>
            <a:chExt cx="5031" cy="1174"/>
          </a:xfrm>
        </p:grpSpPr>
        <p:pic>
          <p:nvPicPr>
            <p:cNvPr id="29708" name="Picture 5"/>
            <p:cNvPicPr>
              <a:picLocks noChangeArrowheads="1"/>
            </p:cNvPicPr>
            <p:nvPr/>
          </p:nvPicPr>
          <p:blipFill>
            <a:blip r:embed="rId3" cstate="print"/>
            <a:srcRect/>
            <a:stretch>
              <a:fillRect/>
            </a:stretch>
          </p:blipFill>
          <p:spPr bwMode="auto">
            <a:xfrm>
              <a:off x="473" y="2439"/>
              <a:ext cx="1303" cy="1044"/>
            </a:xfrm>
            <a:prstGeom prst="rect">
              <a:avLst/>
            </a:prstGeom>
            <a:noFill/>
            <a:ln w="9525">
              <a:noFill/>
              <a:miter lim="800000"/>
              <a:headEnd/>
              <a:tailEnd/>
            </a:ln>
          </p:spPr>
        </p:pic>
        <p:pic>
          <p:nvPicPr>
            <p:cNvPr id="29709" name="Picture 6"/>
            <p:cNvPicPr>
              <a:picLocks noChangeArrowheads="1"/>
            </p:cNvPicPr>
            <p:nvPr/>
          </p:nvPicPr>
          <p:blipFill>
            <a:blip r:embed="rId4" cstate="print"/>
            <a:srcRect/>
            <a:stretch>
              <a:fillRect/>
            </a:stretch>
          </p:blipFill>
          <p:spPr bwMode="auto">
            <a:xfrm>
              <a:off x="3657" y="2326"/>
              <a:ext cx="1847" cy="1174"/>
            </a:xfrm>
            <a:prstGeom prst="rect">
              <a:avLst/>
            </a:prstGeom>
            <a:noFill/>
            <a:ln w="9525">
              <a:noFill/>
              <a:miter lim="800000"/>
              <a:headEnd/>
              <a:tailEnd/>
            </a:ln>
          </p:spPr>
        </p:pic>
        <p:sp>
          <p:nvSpPr>
            <p:cNvPr id="29710" name="Line 7"/>
            <p:cNvSpPr>
              <a:spLocks noChangeShapeType="1"/>
            </p:cNvSpPr>
            <p:nvPr/>
          </p:nvSpPr>
          <p:spPr bwMode="auto">
            <a:xfrm>
              <a:off x="1992" y="2868"/>
              <a:ext cx="1440" cy="0"/>
            </a:xfrm>
            <a:prstGeom prst="line">
              <a:avLst/>
            </a:prstGeom>
            <a:noFill/>
            <a:ln w="50800">
              <a:solidFill>
                <a:schemeClr val="tx1"/>
              </a:solidFill>
              <a:round/>
              <a:headEnd type="stealth" w="med" len="lg"/>
              <a:tailEnd type="stealth" w="med" len="lg"/>
            </a:ln>
          </p:spPr>
          <p:txBody>
            <a:bodyPr wrap="none" anchor="ctr"/>
            <a:lstStyle/>
            <a:p>
              <a:endParaRPr lang="en-US"/>
            </a:p>
          </p:txBody>
        </p:sp>
      </p:grpSp>
      <p:sp>
        <p:nvSpPr>
          <p:cNvPr id="8" name="7 - Αριστερό-δεξιό βέλος"/>
          <p:cNvSpPr/>
          <p:nvPr/>
        </p:nvSpPr>
        <p:spPr>
          <a:xfrm>
            <a:off x="3857625" y="2428875"/>
            <a:ext cx="1357313" cy="357188"/>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3"/>
          <p:cNvSpPr txBox="1">
            <a:spLocks noChangeArrowheads="1"/>
          </p:cNvSpPr>
          <p:nvPr/>
        </p:nvSpPr>
        <p:spPr bwMode="auto">
          <a:xfrm>
            <a:off x="5786438" y="1857375"/>
            <a:ext cx="2357437" cy="428625"/>
          </a:xfrm>
          <a:prstGeom prst="rect">
            <a:avLst/>
          </a:prstGeom>
          <a:noFill/>
          <a:ln w="9525">
            <a:noFill/>
            <a:miter lim="800000"/>
            <a:headEnd/>
            <a:tailEnd/>
          </a:ln>
        </p:spPr>
        <p:txBody>
          <a:bodyPr lIns="92075" tIns="46038" rIns="92075" bIns="46038"/>
          <a:lstStyle/>
          <a:p>
            <a:pPr marL="342900" indent="-342900" algn="ctr">
              <a:spcBef>
                <a:spcPct val="20000"/>
              </a:spcBef>
              <a:buSzPct val="150000"/>
              <a:buFont typeface="Wingdings" pitchFamily="2" charset="2"/>
              <a:buNone/>
              <a:defRPr/>
            </a:pPr>
            <a:r>
              <a:rPr lang="en-US" b="1" kern="0" dirty="0">
                <a:solidFill>
                  <a:srgbClr val="FF0000"/>
                </a:solidFill>
                <a:latin typeface="+mn-lt"/>
              </a:rPr>
              <a:t>Discounting</a:t>
            </a:r>
          </a:p>
        </p:txBody>
      </p:sp>
      <p:sp>
        <p:nvSpPr>
          <p:cNvPr id="10" name="Rectangle 3"/>
          <p:cNvSpPr txBox="1">
            <a:spLocks noChangeArrowheads="1"/>
          </p:cNvSpPr>
          <p:nvPr/>
        </p:nvSpPr>
        <p:spPr bwMode="auto">
          <a:xfrm>
            <a:off x="642938" y="2643188"/>
            <a:ext cx="3214687" cy="928687"/>
          </a:xfrm>
          <a:prstGeom prst="rect">
            <a:avLst/>
          </a:prstGeom>
          <a:noFill/>
          <a:ln w="9525">
            <a:noFill/>
            <a:miter lim="800000"/>
            <a:headEnd/>
            <a:tailEnd/>
          </a:ln>
        </p:spPr>
        <p:txBody>
          <a:bodyPr lIns="92075" tIns="46038" rIns="92075" bIns="46038"/>
          <a:lstStyle/>
          <a:p>
            <a:pPr marL="342900" indent="-342900" algn="ctr">
              <a:spcBef>
                <a:spcPct val="20000"/>
              </a:spcBef>
              <a:buSzPct val="150000"/>
              <a:buFont typeface="Wingdings" pitchFamily="2" charset="2"/>
              <a:buNone/>
              <a:defRPr/>
            </a:pPr>
            <a:r>
              <a:rPr lang="en-US" sz="1600" b="1" kern="0" dirty="0">
                <a:solidFill>
                  <a:schemeClr val="accent4"/>
                </a:solidFill>
                <a:latin typeface="+mn-lt"/>
              </a:rPr>
              <a:t>the FUTURE value of a</a:t>
            </a:r>
            <a:br>
              <a:rPr lang="en-US" sz="1600" b="1" kern="0" dirty="0">
                <a:solidFill>
                  <a:schemeClr val="accent4"/>
                </a:solidFill>
                <a:latin typeface="+mn-lt"/>
              </a:rPr>
            </a:br>
            <a:r>
              <a:rPr lang="en-US" sz="1600" b="1" i="1" kern="0" dirty="0">
                <a:solidFill>
                  <a:schemeClr val="accent4"/>
                </a:solidFill>
                <a:latin typeface="+mn-lt"/>
              </a:rPr>
              <a:t>present</a:t>
            </a:r>
            <a:r>
              <a:rPr lang="en-US" sz="1600" b="1" kern="0" dirty="0">
                <a:solidFill>
                  <a:schemeClr val="accent4"/>
                </a:solidFill>
                <a:latin typeface="+mn-lt"/>
              </a:rPr>
              <a:t> amount of money</a:t>
            </a:r>
          </a:p>
        </p:txBody>
      </p:sp>
      <p:sp>
        <p:nvSpPr>
          <p:cNvPr id="11" name="Rectangle 3"/>
          <p:cNvSpPr txBox="1">
            <a:spLocks noChangeArrowheads="1"/>
          </p:cNvSpPr>
          <p:nvPr/>
        </p:nvSpPr>
        <p:spPr bwMode="auto">
          <a:xfrm>
            <a:off x="5357813" y="2714625"/>
            <a:ext cx="3214687" cy="642938"/>
          </a:xfrm>
          <a:prstGeom prst="rect">
            <a:avLst/>
          </a:prstGeom>
          <a:noFill/>
          <a:ln w="9525">
            <a:noFill/>
            <a:miter lim="800000"/>
            <a:headEnd/>
            <a:tailEnd/>
          </a:ln>
        </p:spPr>
        <p:txBody>
          <a:bodyPr lIns="92075" tIns="46038" rIns="92075" bIns="46038"/>
          <a:lstStyle/>
          <a:p>
            <a:pPr marL="342900" indent="-342900" algn="ctr">
              <a:spcBef>
                <a:spcPct val="20000"/>
              </a:spcBef>
              <a:buSzPct val="150000"/>
              <a:buFont typeface="Wingdings" pitchFamily="2" charset="2"/>
              <a:buNone/>
              <a:defRPr/>
            </a:pPr>
            <a:r>
              <a:rPr lang="en-US" sz="1600" b="1" kern="0" dirty="0">
                <a:solidFill>
                  <a:schemeClr val="accent4"/>
                </a:solidFill>
                <a:latin typeface="+mn-lt"/>
              </a:rPr>
              <a:t>the PRESENT value of a</a:t>
            </a:r>
            <a:br>
              <a:rPr lang="en-US" sz="1600" b="1" kern="0" dirty="0">
                <a:solidFill>
                  <a:schemeClr val="accent4"/>
                </a:solidFill>
                <a:latin typeface="+mn-lt"/>
              </a:rPr>
            </a:br>
            <a:r>
              <a:rPr lang="en-US" sz="1600" b="1" i="1" kern="0" dirty="0">
                <a:solidFill>
                  <a:schemeClr val="accent4"/>
                </a:solidFill>
                <a:latin typeface="+mn-lt"/>
              </a:rPr>
              <a:t>future </a:t>
            </a:r>
            <a:r>
              <a:rPr lang="en-US" sz="1600" b="1" kern="0" dirty="0">
                <a:solidFill>
                  <a:schemeClr val="accent4"/>
                </a:solidFill>
                <a:latin typeface="+mn-lt"/>
              </a:rPr>
              <a:t>amount of money</a:t>
            </a:r>
          </a:p>
        </p:txBody>
      </p:sp>
      <p:sp>
        <p:nvSpPr>
          <p:cNvPr id="15" name="Rectangle 3"/>
          <p:cNvSpPr txBox="1">
            <a:spLocks noChangeArrowheads="1"/>
          </p:cNvSpPr>
          <p:nvPr/>
        </p:nvSpPr>
        <p:spPr bwMode="auto">
          <a:xfrm>
            <a:off x="714375" y="3286125"/>
            <a:ext cx="3214688" cy="428625"/>
          </a:xfrm>
          <a:prstGeom prst="rect">
            <a:avLst/>
          </a:prstGeom>
          <a:noFill/>
          <a:ln w="9525">
            <a:noFill/>
            <a:miter lim="800000"/>
            <a:headEnd/>
            <a:tailEnd/>
          </a:ln>
        </p:spPr>
        <p:txBody>
          <a:bodyPr lIns="92075" tIns="46038" rIns="92075" bIns="46038"/>
          <a:lstStyle/>
          <a:p>
            <a:pPr marL="342900" indent="-342900" algn="ctr">
              <a:spcBef>
                <a:spcPct val="20000"/>
              </a:spcBef>
              <a:buSzPct val="150000"/>
              <a:buFont typeface="Wingdings" pitchFamily="2" charset="2"/>
              <a:buNone/>
              <a:defRPr/>
            </a:pPr>
            <a:r>
              <a:rPr lang="en-US" sz="2000" b="1" kern="0" dirty="0">
                <a:solidFill>
                  <a:srgbClr val="0070C0"/>
                </a:solidFill>
                <a:latin typeface="+mn-lt"/>
              </a:rPr>
              <a:t>PV </a:t>
            </a:r>
            <a:r>
              <a:rPr lang="en-US" sz="2000" b="1" kern="0" dirty="0">
                <a:solidFill>
                  <a:srgbClr val="0070C0"/>
                </a:solidFill>
                <a:latin typeface="+mn-lt"/>
                <a:sym typeface="Wingdings" pitchFamily="2" charset="2"/>
              </a:rPr>
              <a:t> FV</a:t>
            </a:r>
            <a:endParaRPr lang="en-US" sz="2000" b="1" kern="0" dirty="0">
              <a:solidFill>
                <a:srgbClr val="0070C0"/>
              </a:solidFill>
              <a:latin typeface="+mn-lt"/>
            </a:endParaRPr>
          </a:p>
        </p:txBody>
      </p:sp>
      <p:sp>
        <p:nvSpPr>
          <p:cNvPr id="16" name="Rectangle 3"/>
          <p:cNvSpPr txBox="1">
            <a:spLocks noChangeArrowheads="1"/>
          </p:cNvSpPr>
          <p:nvPr/>
        </p:nvSpPr>
        <p:spPr bwMode="auto">
          <a:xfrm>
            <a:off x="5357813" y="3357563"/>
            <a:ext cx="3214687" cy="428625"/>
          </a:xfrm>
          <a:prstGeom prst="rect">
            <a:avLst/>
          </a:prstGeom>
          <a:noFill/>
          <a:ln w="9525">
            <a:noFill/>
            <a:miter lim="800000"/>
            <a:headEnd/>
            <a:tailEnd/>
          </a:ln>
        </p:spPr>
        <p:txBody>
          <a:bodyPr lIns="92075" tIns="46038" rIns="92075" bIns="46038"/>
          <a:lstStyle/>
          <a:p>
            <a:pPr marL="342900" indent="-342900" algn="ctr">
              <a:spcBef>
                <a:spcPct val="20000"/>
              </a:spcBef>
              <a:buSzPct val="150000"/>
              <a:buFont typeface="Wingdings" pitchFamily="2" charset="2"/>
              <a:buNone/>
              <a:defRPr/>
            </a:pPr>
            <a:r>
              <a:rPr lang="en-US" sz="2000" b="1" kern="0" dirty="0">
                <a:solidFill>
                  <a:srgbClr val="0070C0"/>
                </a:solidFill>
                <a:latin typeface="+mn-lt"/>
              </a:rPr>
              <a:t>FV </a:t>
            </a:r>
            <a:r>
              <a:rPr lang="en-US" sz="2000" b="1" kern="0" dirty="0">
                <a:solidFill>
                  <a:srgbClr val="0070C0"/>
                </a:solidFill>
                <a:latin typeface="+mn-lt"/>
                <a:sym typeface="Wingdings" pitchFamily="2" charset="2"/>
              </a:rPr>
              <a:t> PV</a:t>
            </a:r>
            <a:endParaRPr lang="en-US" sz="2000" b="1" kern="0" dirty="0">
              <a:solidFill>
                <a:srgbClr val="0070C0"/>
              </a:solidFill>
              <a:latin typeface="+mn-lt"/>
            </a:endParaRPr>
          </a:p>
        </p:txBody>
      </p:sp>
      <p:sp>
        <p:nvSpPr>
          <p:cNvPr id="14" name="13 - Θέση αριθμού διαφάνειας"/>
          <p:cNvSpPr>
            <a:spLocks noGrp="1"/>
          </p:cNvSpPr>
          <p:nvPr>
            <p:ph type="sldNum" sz="quarter" idx="12"/>
          </p:nvPr>
        </p:nvSpPr>
        <p:spPr/>
        <p:txBody>
          <a:bodyPr/>
          <a:lstStyle/>
          <a:p>
            <a:pPr>
              <a:defRPr/>
            </a:pPr>
            <a:fld id="{56ED5F7A-510C-4FB3-8DE8-51B09B42BBE2}" type="slidenum">
              <a:rPr lang="fr-FR" smtClean="0"/>
              <a:pPr>
                <a:defRPr/>
              </a:pPr>
              <a:t>13</a:t>
            </a:fld>
            <a:endParaRPr lang="fr-F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4115">
                                            <p:txEl>
                                              <p:pRg st="0" end="0"/>
                                            </p:txEl>
                                          </p:spTgt>
                                        </p:tgtEl>
                                        <p:attrNameLst>
                                          <p:attrName>style.visibility</p:attrName>
                                        </p:attrNameLst>
                                      </p:cBhvr>
                                      <p:to>
                                        <p:strVal val="visible"/>
                                      </p:to>
                                    </p:set>
                                    <p:animEffect transition="in" filter="box(out)">
                                      <p:cBhvr>
                                        <p:cTn id="7" dur="500"/>
                                        <p:tgtEl>
                                          <p:spTgt spid="474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ox(ou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par>
                                <p:cTn id="28" presetID="3" presetClass="entr" presetSubtype="10" fill="hold" grpId="1"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5" grpId="0" build="p" autoUpdateAnimBg="0"/>
      <p:bldP spid="9" grpId="0" build="p" autoUpdateAnimBg="0"/>
      <p:bldP spid="10" grpId="0"/>
      <p:bldP spid="10" grpId="1"/>
      <p:bldP spid="11" grpId="0"/>
      <p:bldP spid="15" grpId="0"/>
      <p:bldP spid="15" grpId="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071563" y="1785938"/>
            <a:ext cx="7358062" cy="3714750"/>
          </a:xfrm>
        </p:spPr>
        <p:txBody>
          <a:bodyPr lIns="92075" tIns="46038" rIns="92075" bIns="46038"/>
          <a:lstStyle/>
          <a:p>
            <a:pPr eaLnBrk="1" hangingPunct="1">
              <a:defRPr/>
            </a:pPr>
            <a:r>
              <a:rPr lang="en-US" sz="1800" dirty="0" smtClean="0">
                <a:solidFill>
                  <a:schemeClr val="tx2"/>
                </a:solidFill>
                <a:latin typeface="+mj-lt"/>
              </a:rPr>
              <a:t>receiving $1 </a:t>
            </a:r>
            <a:r>
              <a:rPr lang="en-US" sz="1800" dirty="0" smtClean="0">
                <a:solidFill>
                  <a:srgbClr val="FF0000"/>
                </a:solidFill>
                <a:latin typeface="+mj-lt"/>
              </a:rPr>
              <a:t>today</a:t>
            </a:r>
            <a:r>
              <a:rPr lang="en-US" sz="1800" dirty="0" smtClean="0">
                <a:solidFill>
                  <a:srgbClr val="C00000"/>
                </a:solidFill>
                <a:latin typeface="+mj-lt"/>
              </a:rPr>
              <a:t> </a:t>
            </a:r>
            <a:r>
              <a:rPr lang="en-US" sz="1800" dirty="0" smtClean="0">
                <a:solidFill>
                  <a:schemeClr val="tx2"/>
                </a:solidFill>
                <a:latin typeface="+mj-lt"/>
              </a:rPr>
              <a:t/>
            </a:r>
            <a:br>
              <a:rPr lang="en-US" sz="1800" dirty="0" smtClean="0">
                <a:solidFill>
                  <a:schemeClr val="tx2"/>
                </a:solidFill>
                <a:latin typeface="+mj-lt"/>
              </a:rPr>
            </a:br>
            <a:r>
              <a:rPr lang="en-US" sz="1800" dirty="0" smtClean="0">
                <a:solidFill>
                  <a:schemeClr val="tx2"/>
                </a:solidFill>
                <a:latin typeface="+mj-lt"/>
              </a:rPr>
              <a:t>is </a:t>
            </a:r>
            <a:r>
              <a:rPr lang="en-US" sz="2400" i="1" dirty="0" smtClean="0">
                <a:solidFill>
                  <a:srgbClr val="FF0000"/>
                </a:solidFill>
                <a:latin typeface="+mj-lt"/>
              </a:rPr>
              <a:t>worth more</a:t>
            </a:r>
            <a:r>
              <a:rPr lang="en-US" sz="2400" i="1" dirty="0" smtClean="0">
                <a:solidFill>
                  <a:srgbClr val="C00000"/>
                </a:solidFill>
                <a:latin typeface="+mj-lt"/>
              </a:rPr>
              <a:t/>
            </a:r>
            <a:br>
              <a:rPr lang="en-US" sz="2400" i="1" dirty="0" smtClean="0">
                <a:solidFill>
                  <a:srgbClr val="C00000"/>
                </a:solidFill>
                <a:latin typeface="+mj-lt"/>
              </a:rPr>
            </a:br>
            <a:r>
              <a:rPr lang="en-US" sz="1800" dirty="0" smtClean="0">
                <a:solidFill>
                  <a:schemeClr val="tx2"/>
                </a:solidFill>
                <a:latin typeface="+mj-lt"/>
              </a:rPr>
              <a:t>than $1 in the future</a:t>
            </a:r>
          </a:p>
          <a:p>
            <a:pPr eaLnBrk="1" hangingPunct="1">
              <a:buFont typeface="Wingdings" pitchFamily="2" charset="2"/>
              <a:buNone/>
              <a:defRPr/>
            </a:pPr>
            <a:endParaRPr lang="en-US" sz="1000" dirty="0" smtClean="0">
              <a:solidFill>
                <a:schemeClr val="tx2"/>
              </a:solidFill>
              <a:latin typeface="+mj-lt"/>
            </a:endParaRPr>
          </a:p>
          <a:p>
            <a:pPr eaLnBrk="1" hangingPunct="1">
              <a:buFont typeface="Wingdings" pitchFamily="2" charset="2"/>
              <a:buNone/>
              <a:defRPr/>
            </a:pPr>
            <a:endParaRPr lang="en-US" sz="1000" dirty="0" smtClean="0">
              <a:solidFill>
                <a:schemeClr val="tx2"/>
              </a:solidFill>
              <a:latin typeface="+mj-lt"/>
            </a:endParaRPr>
          </a:p>
          <a:p>
            <a:pPr eaLnBrk="1" hangingPunct="1">
              <a:defRPr/>
            </a:pPr>
            <a:r>
              <a:rPr lang="en-US" sz="1800" dirty="0" smtClean="0">
                <a:solidFill>
                  <a:schemeClr val="tx2"/>
                </a:solidFill>
                <a:latin typeface="+mj-lt"/>
              </a:rPr>
              <a:t>this is due</a:t>
            </a:r>
            <a:r>
              <a:rPr lang="en-US" sz="1800" dirty="0" smtClean="0">
                <a:latin typeface="+mj-lt"/>
              </a:rPr>
              <a:t> </a:t>
            </a:r>
            <a:r>
              <a:rPr lang="en-US" sz="1800" dirty="0" smtClean="0">
                <a:solidFill>
                  <a:schemeClr val="tx2"/>
                </a:solidFill>
                <a:latin typeface="+mj-lt"/>
              </a:rPr>
              <a:t>to</a:t>
            </a:r>
            <a:r>
              <a:rPr lang="en-US" sz="1800" dirty="0" smtClean="0">
                <a:latin typeface="+mj-lt"/>
              </a:rPr>
              <a:t> </a:t>
            </a:r>
            <a:r>
              <a:rPr lang="en-US" sz="1800" dirty="0" smtClean="0">
                <a:solidFill>
                  <a:srgbClr val="FF0000"/>
                </a:solidFill>
                <a:latin typeface="+mj-lt"/>
              </a:rPr>
              <a:t>opportunity costs</a:t>
            </a:r>
          </a:p>
          <a:p>
            <a:pPr eaLnBrk="1" hangingPunct="1">
              <a:buFont typeface="Wingdings" pitchFamily="2" charset="2"/>
              <a:buNone/>
              <a:defRPr/>
            </a:pPr>
            <a:endParaRPr lang="en-US" sz="1000" dirty="0" smtClean="0">
              <a:solidFill>
                <a:srgbClr val="C00000"/>
              </a:solidFill>
              <a:latin typeface="+mj-lt"/>
            </a:endParaRPr>
          </a:p>
          <a:p>
            <a:pPr eaLnBrk="1" hangingPunct="1">
              <a:buFont typeface="Wingdings" pitchFamily="2" charset="2"/>
              <a:buNone/>
              <a:defRPr/>
            </a:pPr>
            <a:endParaRPr lang="en-US" sz="1000" dirty="0" smtClean="0">
              <a:solidFill>
                <a:srgbClr val="C00000"/>
              </a:solidFill>
              <a:latin typeface="+mj-lt"/>
            </a:endParaRPr>
          </a:p>
          <a:p>
            <a:pPr eaLnBrk="1" hangingPunct="1">
              <a:defRPr/>
            </a:pPr>
            <a:r>
              <a:rPr lang="en-US" sz="1800" i="1" dirty="0" smtClean="0">
                <a:solidFill>
                  <a:schemeClr val="tx2"/>
                </a:solidFill>
                <a:latin typeface="+mj-lt"/>
              </a:rPr>
              <a:t>opportunity cost </a:t>
            </a:r>
            <a:r>
              <a:rPr lang="en-US" sz="1800" dirty="0" smtClean="0">
                <a:solidFill>
                  <a:schemeClr val="tx2"/>
                </a:solidFill>
                <a:latin typeface="+mj-lt"/>
              </a:rPr>
              <a:t>of receiving $1 in the future is the</a:t>
            </a:r>
            <a:r>
              <a:rPr lang="en-US" sz="1800" dirty="0" smtClean="0">
                <a:latin typeface="+mj-lt"/>
              </a:rPr>
              <a:t> </a:t>
            </a:r>
            <a:r>
              <a:rPr lang="en-US" sz="2400" dirty="0" smtClean="0">
                <a:solidFill>
                  <a:srgbClr val="FF0000"/>
                </a:solidFill>
                <a:latin typeface="+mj-lt"/>
              </a:rPr>
              <a:t>interest</a:t>
            </a:r>
            <a:r>
              <a:rPr lang="en-US" sz="1800" dirty="0" smtClean="0">
                <a:solidFill>
                  <a:srgbClr val="FF0000"/>
                </a:solidFill>
                <a:latin typeface="+mj-lt"/>
              </a:rPr>
              <a:t> </a:t>
            </a:r>
            <a:br>
              <a:rPr lang="en-US" sz="1800" dirty="0" smtClean="0">
                <a:solidFill>
                  <a:srgbClr val="FF0000"/>
                </a:solidFill>
                <a:latin typeface="+mj-lt"/>
              </a:rPr>
            </a:br>
            <a:r>
              <a:rPr lang="en-US" sz="1800" dirty="0" smtClean="0">
                <a:solidFill>
                  <a:schemeClr val="tx2"/>
                </a:solidFill>
                <a:latin typeface="+mj-lt"/>
              </a:rPr>
              <a:t>we could have earned if we had received the $1 sooner</a:t>
            </a:r>
            <a:endParaRPr lang="en-US" sz="1800" dirty="0" smtClean="0">
              <a:latin typeface="+mj-lt"/>
            </a:endParaRPr>
          </a:p>
        </p:txBody>
      </p:sp>
      <p:grpSp>
        <p:nvGrpSpPr>
          <p:cNvPr id="2" name="Group 14"/>
          <p:cNvGrpSpPr>
            <a:grpSpLocks/>
          </p:cNvGrpSpPr>
          <p:nvPr/>
        </p:nvGrpSpPr>
        <p:grpSpPr bwMode="auto">
          <a:xfrm>
            <a:off x="500063" y="4643438"/>
            <a:ext cx="8194675" cy="1917700"/>
            <a:chOff x="240" y="2256"/>
            <a:chExt cx="5162" cy="1253"/>
          </a:xfrm>
        </p:grpSpPr>
        <p:grpSp>
          <p:nvGrpSpPr>
            <p:cNvPr id="3" name="Group 6"/>
            <p:cNvGrpSpPr>
              <a:grpSpLocks/>
            </p:cNvGrpSpPr>
            <p:nvPr/>
          </p:nvGrpSpPr>
          <p:grpSpPr bwMode="auto">
            <a:xfrm>
              <a:off x="864" y="2592"/>
              <a:ext cx="3840" cy="252"/>
              <a:chOff x="684" y="2616"/>
              <a:chExt cx="4500" cy="252"/>
            </a:xfrm>
          </p:grpSpPr>
          <p:sp>
            <p:nvSpPr>
              <p:cNvPr id="30731" name="Line 3"/>
              <p:cNvSpPr>
                <a:spLocks noChangeShapeType="1"/>
              </p:cNvSpPr>
              <p:nvPr/>
            </p:nvSpPr>
            <p:spPr bwMode="auto">
              <a:xfrm>
                <a:off x="684" y="2748"/>
                <a:ext cx="4488" cy="0"/>
              </a:xfrm>
              <a:prstGeom prst="line">
                <a:avLst/>
              </a:prstGeom>
              <a:noFill/>
              <a:ln w="50800">
                <a:solidFill>
                  <a:srgbClr val="FFFF00"/>
                </a:solidFill>
                <a:round/>
                <a:headEnd type="none" w="sm" len="sm"/>
                <a:tailEnd type="none" w="sm" len="sm"/>
              </a:ln>
            </p:spPr>
            <p:txBody>
              <a:bodyPr wrap="none" anchor="ctr"/>
              <a:lstStyle/>
              <a:p>
                <a:endParaRPr lang="en-US"/>
              </a:p>
            </p:txBody>
          </p:sp>
          <p:sp>
            <p:nvSpPr>
              <p:cNvPr id="30732" name="Line 4"/>
              <p:cNvSpPr>
                <a:spLocks noChangeShapeType="1"/>
              </p:cNvSpPr>
              <p:nvPr/>
            </p:nvSpPr>
            <p:spPr bwMode="auto">
              <a:xfrm>
                <a:off x="5184" y="2616"/>
                <a:ext cx="0" cy="252"/>
              </a:xfrm>
              <a:prstGeom prst="line">
                <a:avLst/>
              </a:prstGeom>
              <a:noFill/>
              <a:ln w="50800">
                <a:solidFill>
                  <a:srgbClr val="FFFF00"/>
                </a:solidFill>
                <a:round/>
                <a:headEnd type="none" w="sm" len="sm"/>
                <a:tailEnd type="none" w="sm" len="sm"/>
              </a:ln>
            </p:spPr>
            <p:txBody>
              <a:bodyPr wrap="none" anchor="ctr"/>
              <a:lstStyle/>
              <a:p>
                <a:endParaRPr lang="en-US"/>
              </a:p>
            </p:txBody>
          </p:sp>
          <p:sp>
            <p:nvSpPr>
              <p:cNvPr id="30733" name="Line 5"/>
              <p:cNvSpPr>
                <a:spLocks noChangeShapeType="1"/>
              </p:cNvSpPr>
              <p:nvPr/>
            </p:nvSpPr>
            <p:spPr bwMode="auto">
              <a:xfrm>
                <a:off x="684" y="2616"/>
                <a:ext cx="0" cy="240"/>
              </a:xfrm>
              <a:prstGeom prst="line">
                <a:avLst/>
              </a:prstGeom>
              <a:noFill/>
              <a:ln w="50800">
                <a:solidFill>
                  <a:srgbClr val="FFFF00"/>
                </a:solidFill>
                <a:round/>
                <a:headEnd type="none" w="sm" len="sm"/>
                <a:tailEnd type="none" w="sm" len="sm"/>
              </a:ln>
            </p:spPr>
            <p:txBody>
              <a:bodyPr wrap="none" anchor="ctr"/>
              <a:lstStyle/>
              <a:p>
                <a:endParaRPr lang="en-US"/>
              </a:p>
            </p:txBody>
          </p:sp>
        </p:grpSp>
        <p:sp>
          <p:nvSpPr>
            <p:cNvPr id="30727" name="Rectangle 7"/>
            <p:cNvSpPr>
              <a:spLocks noChangeArrowheads="1"/>
            </p:cNvSpPr>
            <p:nvPr/>
          </p:nvSpPr>
          <p:spPr bwMode="auto">
            <a:xfrm>
              <a:off x="576" y="2256"/>
              <a:ext cx="773" cy="302"/>
            </a:xfrm>
            <a:prstGeom prst="rect">
              <a:avLst/>
            </a:prstGeom>
            <a:noFill/>
            <a:ln w="9525">
              <a:noFill/>
              <a:miter lim="800000"/>
              <a:headEnd/>
              <a:tailEnd/>
            </a:ln>
          </p:spPr>
          <p:txBody>
            <a:bodyPr wrap="none" lIns="92075" tIns="46038" rIns="92075" bIns="46038">
              <a:spAutoFit/>
            </a:bodyPr>
            <a:lstStyle/>
            <a:p>
              <a:r>
                <a:rPr lang="en-US" b="1">
                  <a:solidFill>
                    <a:srgbClr val="0070C0"/>
                  </a:solidFill>
                </a:rPr>
                <a:t>Today</a:t>
              </a:r>
            </a:p>
          </p:txBody>
        </p:sp>
        <p:sp>
          <p:nvSpPr>
            <p:cNvPr id="30728" name="Rectangle 8"/>
            <p:cNvSpPr>
              <a:spLocks noChangeArrowheads="1"/>
            </p:cNvSpPr>
            <p:nvPr/>
          </p:nvSpPr>
          <p:spPr bwMode="auto">
            <a:xfrm>
              <a:off x="4416" y="2256"/>
              <a:ext cx="833" cy="302"/>
            </a:xfrm>
            <a:prstGeom prst="rect">
              <a:avLst/>
            </a:prstGeom>
            <a:noFill/>
            <a:ln w="9525">
              <a:noFill/>
              <a:miter lim="800000"/>
              <a:headEnd/>
              <a:tailEnd/>
            </a:ln>
          </p:spPr>
          <p:txBody>
            <a:bodyPr wrap="none" lIns="92075" tIns="46038" rIns="92075" bIns="46038">
              <a:spAutoFit/>
            </a:bodyPr>
            <a:lstStyle/>
            <a:p>
              <a:r>
                <a:rPr lang="en-US" b="1">
                  <a:solidFill>
                    <a:srgbClr val="0070C0"/>
                  </a:solidFill>
                </a:rPr>
                <a:t>Future</a:t>
              </a:r>
            </a:p>
          </p:txBody>
        </p:sp>
        <p:pic>
          <p:nvPicPr>
            <p:cNvPr id="30729" name="Picture 10"/>
            <p:cNvPicPr>
              <a:picLocks noChangeArrowheads="1"/>
            </p:cNvPicPr>
            <p:nvPr/>
          </p:nvPicPr>
          <p:blipFill>
            <a:blip r:embed="rId3" cstate="print"/>
            <a:srcRect/>
            <a:stretch>
              <a:fillRect/>
            </a:stretch>
          </p:blipFill>
          <p:spPr bwMode="auto">
            <a:xfrm>
              <a:off x="3936" y="2880"/>
              <a:ext cx="1466" cy="629"/>
            </a:xfrm>
            <a:prstGeom prst="rect">
              <a:avLst/>
            </a:prstGeom>
            <a:noFill/>
            <a:ln w="9525">
              <a:noFill/>
              <a:miter lim="800000"/>
              <a:headEnd/>
              <a:tailEnd/>
            </a:ln>
          </p:spPr>
        </p:pic>
        <p:pic>
          <p:nvPicPr>
            <p:cNvPr id="30730" name="Picture 11"/>
            <p:cNvPicPr>
              <a:picLocks noChangeArrowheads="1"/>
            </p:cNvPicPr>
            <p:nvPr/>
          </p:nvPicPr>
          <p:blipFill>
            <a:blip r:embed="rId3" cstate="print"/>
            <a:srcRect/>
            <a:stretch>
              <a:fillRect/>
            </a:stretch>
          </p:blipFill>
          <p:spPr bwMode="auto">
            <a:xfrm>
              <a:off x="240" y="2880"/>
              <a:ext cx="1466" cy="629"/>
            </a:xfrm>
            <a:prstGeom prst="rect">
              <a:avLst/>
            </a:prstGeom>
            <a:noFill/>
            <a:ln w="9525">
              <a:noFill/>
              <a:miter lim="800000"/>
              <a:headEnd/>
              <a:tailEnd/>
            </a:ln>
          </p:spPr>
        </p:pic>
      </p:grpSp>
      <p:sp>
        <p:nvSpPr>
          <p:cNvPr id="30724" name="Rectangle 2"/>
          <p:cNvSpPr>
            <a:spLocks noGrp="1" noChangeArrowheads="1"/>
          </p:cNvSpPr>
          <p:nvPr>
            <p:ph type="title"/>
          </p:nvPr>
        </p:nvSpPr>
        <p:spPr>
          <a:xfrm>
            <a:off x="1071563" y="500063"/>
            <a:ext cx="3790950" cy="714375"/>
          </a:xfrm>
        </p:spPr>
        <p:txBody>
          <a:bodyPr lIns="92075" tIns="46038" rIns="92075" bIns="46038"/>
          <a:lstStyle/>
          <a:p>
            <a:pPr eaLnBrk="1" hangingPunct="1"/>
            <a:r>
              <a:rPr lang="en-US" sz="2200" b="1" smtClean="0">
                <a:solidFill>
                  <a:schemeClr val="hlink"/>
                </a:solidFill>
                <a:cs typeface="Times New Roman" pitchFamily="18" charset="0"/>
              </a:rPr>
              <a:t>Time Value of Money</a:t>
            </a:r>
          </a:p>
        </p:txBody>
      </p:sp>
      <p:sp>
        <p:nvSpPr>
          <p:cNvPr id="13" name="12 - Θέση αριθμού διαφάνειας"/>
          <p:cNvSpPr>
            <a:spLocks noGrp="1"/>
          </p:cNvSpPr>
          <p:nvPr>
            <p:ph type="sldNum" sz="quarter" idx="12"/>
          </p:nvPr>
        </p:nvSpPr>
        <p:spPr/>
        <p:txBody>
          <a:bodyPr/>
          <a:lstStyle/>
          <a:p>
            <a:pPr>
              <a:defRPr/>
            </a:pPr>
            <a:fld id="{240F4FB7-19D1-4DDA-B52D-58192A3D0955}" type="slidenum">
              <a:rPr lang="fr-FR" smtClean="0"/>
              <a:pPr>
                <a:defRPr/>
              </a:pPr>
              <a:t>14</a:t>
            </a:fld>
            <a:endParaRPr lang="fr-F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box(out)">
                                      <p:cBhvr>
                                        <p:cTn id="7" dur="5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146">
                                            <p:txEl>
                                              <p:pRg st="3" end="3"/>
                                            </p:txEl>
                                          </p:spTgt>
                                        </p:tgtEl>
                                        <p:attrNameLst>
                                          <p:attrName>style.visibility</p:attrName>
                                        </p:attrNameLst>
                                      </p:cBhvr>
                                      <p:to>
                                        <p:strVal val="visible"/>
                                      </p:to>
                                    </p:set>
                                    <p:animEffect transition="in" filter="box(out)">
                                      <p:cBhvr>
                                        <p:cTn id="12" dur="500"/>
                                        <p:tgtEl>
                                          <p:spTgt spid="614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146">
                                            <p:txEl>
                                              <p:pRg st="6" end="6"/>
                                            </p:txEl>
                                          </p:spTgt>
                                        </p:tgtEl>
                                        <p:attrNameLst>
                                          <p:attrName>style.visibility</p:attrName>
                                        </p:attrNameLst>
                                      </p:cBhvr>
                                      <p:to>
                                        <p:strVal val="visible"/>
                                      </p:to>
                                    </p:set>
                                    <p:animEffect transition="in" filter="box(out)">
                                      <p:cBhvr>
                                        <p:cTn id="17" dur="500"/>
                                        <p:tgtEl>
                                          <p:spTgt spid="61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28688" y="714375"/>
            <a:ext cx="7061200" cy="500063"/>
          </a:xfrm>
        </p:spPr>
        <p:txBody>
          <a:bodyPr lIns="92075" tIns="46038" rIns="92075" bIns="46038"/>
          <a:lstStyle/>
          <a:p>
            <a:pPr eaLnBrk="1" hangingPunct="1"/>
            <a:r>
              <a:rPr lang="en-US" sz="2200" b="1" smtClean="0">
                <a:solidFill>
                  <a:schemeClr val="hlink"/>
                </a:solidFill>
                <a:cs typeface="Times New Roman" pitchFamily="18" charset="0"/>
              </a:rPr>
              <a:t>Compounding</a:t>
            </a:r>
          </a:p>
        </p:txBody>
      </p:sp>
      <p:sp>
        <p:nvSpPr>
          <p:cNvPr id="31747" name="Rectangle 3"/>
          <p:cNvSpPr>
            <a:spLocks noGrp="1" noChangeArrowheads="1"/>
          </p:cNvSpPr>
          <p:nvPr>
            <p:ph type="body" idx="1"/>
          </p:nvPr>
        </p:nvSpPr>
        <p:spPr>
          <a:xfrm>
            <a:off x="928688" y="1928813"/>
            <a:ext cx="7915275" cy="1143000"/>
          </a:xfrm>
        </p:spPr>
        <p:txBody>
          <a:bodyPr lIns="92075" tIns="46038" rIns="92075" bIns="46038"/>
          <a:lstStyle/>
          <a:p>
            <a:pPr eaLnBrk="1" hangingPunct="1"/>
            <a:r>
              <a:rPr lang="en-US" sz="2200" b="1" dirty="0" smtClean="0">
                <a:solidFill>
                  <a:srgbClr val="FF0000"/>
                </a:solidFill>
              </a:rPr>
              <a:t>compounding</a:t>
            </a:r>
            <a:endParaRPr lang="en-US" sz="1000" b="1" dirty="0" smtClean="0">
              <a:solidFill>
                <a:srgbClr val="FF0000"/>
              </a:solidFill>
            </a:endParaRPr>
          </a:p>
          <a:p>
            <a:pPr eaLnBrk="1" hangingPunct="1">
              <a:buFont typeface="Wingdings" pitchFamily="2" charset="2"/>
              <a:buNone/>
            </a:pPr>
            <a:endParaRPr lang="en-US" sz="1000" dirty="0" smtClean="0">
              <a:solidFill>
                <a:schemeClr val="tx2"/>
              </a:solidFill>
            </a:endParaRPr>
          </a:p>
          <a:p>
            <a:pPr eaLnBrk="1" hangingPunct="1">
              <a:buFont typeface="Wingdings" pitchFamily="2" charset="2"/>
              <a:buNone/>
            </a:pPr>
            <a:r>
              <a:rPr lang="en-US" sz="1000" dirty="0" smtClean="0">
                <a:solidFill>
                  <a:schemeClr val="tx2"/>
                </a:solidFill>
              </a:rPr>
              <a:t>	</a:t>
            </a:r>
            <a:r>
              <a:rPr lang="en-US" sz="1800" dirty="0" smtClean="0">
                <a:solidFill>
                  <a:schemeClr val="tx2"/>
                </a:solidFill>
              </a:rPr>
              <a:t>t</a:t>
            </a:r>
            <a:r>
              <a:rPr lang="en-US" sz="1800" b="1" dirty="0" smtClean="0">
                <a:solidFill>
                  <a:schemeClr val="tx2"/>
                </a:solidFill>
              </a:rPr>
              <a:t>ranslate $1 </a:t>
            </a:r>
            <a:r>
              <a:rPr lang="en-US" sz="1800" b="1" i="1" dirty="0" smtClean="0">
                <a:solidFill>
                  <a:schemeClr val="tx2"/>
                </a:solidFill>
              </a:rPr>
              <a:t>today</a:t>
            </a:r>
            <a:r>
              <a:rPr lang="en-US" sz="1800" b="1" dirty="0" smtClean="0">
                <a:solidFill>
                  <a:schemeClr val="tx2"/>
                </a:solidFill>
              </a:rPr>
              <a:t> into its equivalent in the </a:t>
            </a:r>
            <a:r>
              <a:rPr lang="en-US" sz="1800" b="1" i="1" dirty="0" smtClean="0">
                <a:solidFill>
                  <a:schemeClr val="tx2"/>
                </a:solidFill>
              </a:rPr>
              <a:t>future</a:t>
            </a:r>
            <a:endParaRPr lang="en-US" sz="1800" b="1" i="1" dirty="0" smtClean="0">
              <a:solidFill>
                <a:srgbClr val="C00000"/>
              </a:solidFill>
            </a:endParaRPr>
          </a:p>
        </p:txBody>
      </p:sp>
      <p:grpSp>
        <p:nvGrpSpPr>
          <p:cNvPr id="2" name="Group 13"/>
          <p:cNvGrpSpPr>
            <a:grpSpLocks/>
          </p:cNvGrpSpPr>
          <p:nvPr/>
        </p:nvGrpSpPr>
        <p:grpSpPr bwMode="auto">
          <a:xfrm>
            <a:off x="1071563" y="3429000"/>
            <a:ext cx="6961187" cy="1558925"/>
            <a:chOff x="864" y="1440"/>
            <a:chExt cx="4385" cy="982"/>
          </a:xfrm>
        </p:grpSpPr>
        <p:sp>
          <p:nvSpPr>
            <p:cNvPr id="31750" name="Rectangle 14"/>
            <p:cNvSpPr>
              <a:spLocks noChangeArrowheads="1"/>
            </p:cNvSpPr>
            <p:nvPr/>
          </p:nvSpPr>
          <p:spPr bwMode="auto">
            <a:xfrm>
              <a:off x="1008" y="1440"/>
              <a:ext cx="773" cy="291"/>
            </a:xfrm>
            <a:prstGeom prst="rect">
              <a:avLst/>
            </a:prstGeom>
            <a:noFill/>
            <a:ln w="9525">
              <a:noFill/>
              <a:miter lim="800000"/>
              <a:headEnd/>
              <a:tailEnd/>
            </a:ln>
          </p:spPr>
          <p:txBody>
            <a:bodyPr wrap="none" lIns="92075" tIns="46038" rIns="92075" bIns="46038">
              <a:spAutoFit/>
            </a:bodyPr>
            <a:lstStyle/>
            <a:p>
              <a:r>
                <a:rPr lang="en-US" b="1">
                  <a:solidFill>
                    <a:srgbClr val="0070C0"/>
                  </a:solidFill>
                </a:rPr>
                <a:t>Today</a:t>
              </a:r>
            </a:p>
          </p:txBody>
        </p:sp>
        <p:grpSp>
          <p:nvGrpSpPr>
            <p:cNvPr id="3" name="Group 15"/>
            <p:cNvGrpSpPr>
              <a:grpSpLocks/>
            </p:cNvGrpSpPr>
            <p:nvPr/>
          </p:nvGrpSpPr>
          <p:grpSpPr bwMode="auto">
            <a:xfrm>
              <a:off x="864" y="1440"/>
              <a:ext cx="4385" cy="982"/>
              <a:chOff x="0" y="1440"/>
              <a:chExt cx="4385" cy="982"/>
            </a:xfrm>
          </p:grpSpPr>
          <p:pic>
            <p:nvPicPr>
              <p:cNvPr id="31752" name="Picture 16"/>
              <p:cNvPicPr>
                <a:picLocks noChangeArrowheads="1"/>
              </p:cNvPicPr>
              <p:nvPr/>
            </p:nvPicPr>
            <p:blipFill>
              <a:blip r:embed="rId3" cstate="print"/>
              <a:srcRect/>
              <a:stretch>
                <a:fillRect/>
              </a:stretch>
            </p:blipFill>
            <p:spPr bwMode="auto">
              <a:xfrm>
                <a:off x="0" y="1892"/>
                <a:ext cx="1235" cy="530"/>
              </a:xfrm>
              <a:prstGeom prst="rect">
                <a:avLst/>
              </a:prstGeom>
              <a:noFill/>
              <a:ln w="9525">
                <a:noFill/>
                <a:miter lim="800000"/>
                <a:headEnd/>
                <a:tailEnd/>
              </a:ln>
            </p:spPr>
          </p:pic>
          <p:sp>
            <p:nvSpPr>
              <p:cNvPr id="31753" name="Rectangle 17"/>
              <p:cNvSpPr>
                <a:spLocks noChangeArrowheads="1"/>
              </p:cNvSpPr>
              <p:nvPr/>
            </p:nvSpPr>
            <p:spPr bwMode="auto">
              <a:xfrm>
                <a:off x="3748" y="1824"/>
                <a:ext cx="332" cy="576"/>
              </a:xfrm>
              <a:prstGeom prst="rect">
                <a:avLst/>
              </a:prstGeom>
              <a:noFill/>
              <a:ln w="9525">
                <a:noFill/>
                <a:miter lim="800000"/>
                <a:headEnd/>
                <a:tailEnd/>
              </a:ln>
            </p:spPr>
            <p:txBody>
              <a:bodyPr wrap="none" lIns="92075" tIns="46038" rIns="92075" bIns="46038">
                <a:spAutoFit/>
              </a:bodyPr>
              <a:lstStyle/>
              <a:p>
                <a:r>
                  <a:rPr lang="en-US" sz="5400" b="1">
                    <a:solidFill>
                      <a:srgbClr val="FFFF00"/>
                    </a:solidFill>
                  </a:rPr>
                  <a:t>?</a:t>
                </a:r>
              </a:p>
            </p:txBody>
          </p:sp>
          <p:sp>
            <p:nvSpPr>
              <p:cNvPr id="31754" name="Line 18"/>
              <p:cNvSpPr>
                <a:spLocks noChangeShapeType="1"/>
              </p:cNvSpPr>
              <p:nvPr/>
            </p:nvSpPr>
            <p:spPr bwMode="auto">
              <a:xfrm>
                <a:off x="1224" y="2136"/>
                <a:ext cx="2539" cy="0"/>
              </a:xfrm>
              <a:prstGeom prst="line">
                <a:avLst/>
              </a:prstGeom>
              <a:noFill/>
              <a:ln w="25400">
                <a:solidFill>
                  <a:schemeClr val="tx1"/>
                </a:solidFill>
                <a:round/>
                <a:headEnd type="none" w="sm" len="sm"/>
                <a:tailEnd type="stealth" w="med" len="lg"/>
              </a:ln>
            </p:spPr>
            <p:txBody>
              <a:bodyPr wrap="none" anchor="ctr"/>
              <a:lstStyle/>
              <a:p>
                <a:endParaRPr lang="en-US"/>
              </a:p>
            </p:txBody>
          </p:sp>
          <p:sp>
            <p:nvSpPr>
              <p:cNvPr id="31755" name="Line 19"/>
              <p:cNvSpPr>
                <a:spLocks noChangeShapeType="1"/>
              </p:cNvSpPr>
              <p:nvPr/>
            </p:nvSpPr>
            <p:spPr bwMode="auto">
              <a:xfrm>
                <a:off x="432" y="1812"/>
                <a:ext cx="3449" cy="0"/>
              </a:xfrm>
              <a:prstGeom prst="line">
                <a:avLst/>
              </a:prstGeom>
              <a:noFill/>
              <a:ln w="50800">
                <a:solidFill>
                  <a:srgbClr val="FFFF00"/>
                </a:solidFill>
                <a:round/>
                <a:headEnd type="none" w="sm" len="sm"/>
                <a:tailEnd type="none" w="sm" len="sm"/>
              </a:ln>
            </p:spPr>
            <p:txBody>
              <a:bodyPr wrap="none" anchor="ctr"/>
              <a:lstStyle/>
              <a:p>
                <a:endParaRPr lang="en-US"/>
              </a:p>
            </p:txBody>
          </p:sp>
          <p:sp>
            <p:nvSpPr>
              <p:cNvPr id="31756" name="Line 20"/>
              <p:cNvSpPr>
                <a:spLocks noChangeShapeType="1"/>
              </p:cNvSpPr>
              <p:nvPr/>
            </p:nvSpPr>
            <p:spPr bwMode="auto">
              <a:xfrm>
                <a:off x="3888" y="1680"/>
                <a:ext cx="0" cy="252"/>
              </a:xfrm>
              <a:prstGeom prst="line">
                <a:avLst/>
              </a:prstGeom>
              <a:noFill/>
              <a:ln w="50800">
                <a:solidFill>
                  <a:srgbClr val="FFFF00"/>
                </a:solidFill>
                <a:round/>
                <a:headEnd type="none" w="sm" len="sm"/>
                <a:tailEnd type="none" w="sm" len="sm"/>
              </a:ln>
            </p:spPr>
            <p:txBody>
              <a:bodyPr wrap="none" anchor="ctr"/>
              <a:lstStyle/>
              <a:p>
                <a:endParaRPr lang="en-US"/>
              </a:p>
            </p:txBody>
          </p:sp>
          <p:sp>
            <p:nvSpPr>
              <p:cNvPr id="31757" name="Line 21"/>
              <p:cNvSpPr>
                <a:spLocks noChangeShapeType="1"/>
              </p:cNvSpPr>
              <p:nvPr/>
            </p:nvSpPr>
            <p:spPr bwMode="auto">
              <a:xfrm>
                <a:off x="432" y="1680"/>
                <a:ext cx="0" cy="240"/>
              </a:xfrm>
              <a:prstGeom prst="line">
                <a:avLst/>
              </a:prstGeom>
              <a:noFill/>
              <a:ln w="50800">
                <a:solidFill>
                  <a:srgbClr val="FFFF00"/>
                </a:solidFill>
                <a:round/>
                <a:headEnd type="none" w="sm" len="sm"/>
                <a:tailEnd type="none" w="sm" len="sm"/>
              </a:ln>
            </p:spPr>
            <p:txBody>
              <a:bodyPr wrap="none" anchor="ctr"/>
              <a:lstStyle/>
              <a:p>
                <a:endParaRPr lang="en-US"/>
              </a:p>
            </p:txBody>
          </p:sp>
          <p:sp>
            <p:nvSpPr>
              <p:cNvPr id="31758" name="Rectangle 22"/>
              <p:cNvSpPr>
                <a:spLocks noChangeArrowheads="1"/>
              </p:cNvSpPr>
              <p:nvPr/>
            </p:nvSpPr>
            <p:spPr bwMode="auto">
              <a:xfrm>
                <a:off x="3552" y="1440"/>
                <a:ext cx="833" cy="291"/>
              </a:xfrm>
              <a:prstGeom prst="rect">
                <a:avLst/>
              </a:prstGeom>
              <a:noFill/>
              <a:ln w="9525">
                <a:noFill/>
                <a:miter lim="800000"/>
                <a:headEnd/>
                <a:tailEnd/>
              </a:ln>
            </p:spPr>
            <p:txBody>
              <a:bodyPr wrap="none" lIns="92075" tIns="46038" rIns="92075" bIns="46038">
                <a:spAutoFit/>
              </a:bodyPr>
              <a:lstStyle/>
              <a:p>
                <a:r>
                  <a:rPr lang="en-US" b="1">
                    <a:solidFill>
                      <a:srgbClr val="0070C0"/>
                    </a:solidFill>
                  </a:rPr>
                  <a:t>Future</a:t>
                </a:r>
              </a:p>
            </p:txBody>
          </p:sp>
        </p:grpSp>
      </p:grpSp>
      <p:sp>
        <p:nvSpPr>
          <p:cNvPr id="14" name="13 - Θέση αριθμού διαφάνειας"/>
          <p:cNvSpPr>
            <a:spLocks noGrp="1"/>
          </p:cNvSpPr>
          <p:nvPr>
            <p:ph type="sldNum" sz="quarter" idx="12"/>
          </p:nvPr>
        </p:nvSpPr>
        <p:spPr/>
        <p:txBody>
          <a:bodyPr/>
          <a:lstStyle/>
          <a:p>
            <a:pPr>
              <a:defRPr/>
            </a:pPr>
            <a:fld id="{1FB6FDA3-A087-4FCC-8A0F-F6E420C53EEE}" type="slidenum">
              <a:rPr lang="fr-FR" smtClean="0"/>
              <a:pPr>
                <a:defRPr/>
              </a:pPr>
              <a:t>15</a:t>
            </a:fld>
            <a:endParaRPr lang="fr-FR"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57250" y="714375"/>
            <a:ext cx="7061200" cy="500063"/>
          </a:xfrm>
        </p:spPr>
        <p:txBody>
          <a:bodyPr lIns="92075" tIns="46038" rIns="92075" bIns="46038"/>
          <a:lstStyle/>
          <a:p>
            <a:pPr eaLnBrk="1" hangingPunct="1"/>
            <a:r>
              <a:rPr lang="en-US" sz="2200" b="1" smtClean="0">
                <a:solidFill>
                  <a:schemeClr val="hlink"/>
                </a:solidFill>
                <a:cs typeface="Times New Roman" pitchFamily="18" charset="0"/>
              </a:rPr>
              <a:t>Discounting</a:t>
            </a:r>
          </a:p>
        </p:txBody>
      </p:sp>
      <p:sp>
        <p:nvSpPr>
          <p:cNvPr id="17" name="Rectangle 3"/>
          <p:cNvSpPr txBox="1">
            <a:spLocks noChangeArrowheads="1"/>
          </p:cNvSpPr>
          <p:nvPr/>
        </p:nvSpPr>
        <p:spPr bwMode="auto">
          <a:xfrm>
            <a:off x="928688" y="1928813"/>
            <a:ext cx="7915275" cy="1643062"/>
          </a:xfrm>
          <a:prstGeom prst="rect">
            <a:avLst/>
          </a:prstGeom>
          <a:noFill/>
          <a:ln w="9525">
            <a:noFill/>
            <a:miter lim="800000"/>
            <a:headEnd/>
            <a:tailEnd/>
          </a:ln>
        </p:spPr>
        <p:txBody>
          <a:bodyPr lIns="92075" tIns="46038" rIns="92075" bIns="46038"/>
          <a:lstStyle/>
          <a:p>
            <a:pPr marL="342900" indent="-342900">
              <a:spcBef>
                <a:spcPct val="20000"/>
              </a:spcBef>
              <a:buSzPct val="150000"/>
              <a:buFontTx/>
              <a:buChar char="•"/>
              <a:defRPr/>
            </a:pPr>
            <a:r>
              <a:rPr lang="en-US" sz="2200" b="1" kern="0" dirty="0">
                <a:solidFill>
                  <a:srgbClr val="FF0000"/>
                </a:solidFill>
                <a:latin typeface="+mn-lt"/>
              </a:rPr>
              <a:t>discounting</a:t>
            </a:r>
          </a:p>
          <a:p>
            <a:pPr marL="342900" indent="-342900">
              <a:spcBef>
                <a:spcPct val="20000"/>
              </a:spcBef>
              <a:buSzPct val="150000"/>
              <a:defRPr/>
            </a:pPr>
            <a:endParaRPr lang="en-US" sz="1000" b="1" kern="0" dirty="0">
              <a:solidFill>
                <a:schemeClr val="tx2"/>
              </a:solidFill>
              <a:latin typeface="+mn-lt"/>
            </a:endParaRPr>
          </a:p>
          <a:p>
            <a:pPr marL="342900" indent="-342900">
              <a:spcBef>
                <a:spcPct val="20000"/>
              </a:spcBef>
              <a:buSzPct val="150000"/>
              <a:defRPr/>
            </a:pPr>
            <a:r>
              <a:rPr lang="en-US" sz="2000" b="1" kern="0" dirty="0">
                <a:solidFill>
                  <a:schemeClr val="tx2"/>
                </a:solidFill>
                <a:latin typeface="+mn-lt"/>
              </a:rPr>
              <a:t>	translate $1 in the </a:t>
            </a:r>
            <a:r>
              <a:rPr lang="en-US" sz="2000" b="1" i="1" kern="0" dirty="0">
                <a:solidFill>
                  <a:schemeClr val="tx2"/>
                </a:solidFill>
                <a:latin typeface="+mn-lt"/>
              </a:rPr>
              <a:t>future</a:t>
            </a:r>
            <a:r>
              <a:rPr lang="en-US" sz="2000" b="1" kern="0" dirty="0">
                <a:solidFill>
                  <a:schemeClr val="tx2"/>
                </a:solidFill>
                <a:latin typeface="+mn-lt"/>
              </a:rPr>
              <a:t> into its equivalent </a:t>
            </a:r>
            <a:r>
              <a:rPr lang="en-US" sz="2000" b="1" i="1" kern="0" dirty="0">
                <a:solidFill>
                  <a:schemeClr val="tx2"/>
                </a:solidFill>
                <a:latin typeface="+mn-lt"/>
              </a:rPr>
              <a:t>today</a:t>
            </a:r>
            <a:endParaRPr lang="en-US" sz="2000" b="1" i="1" kern="0" dirty="0">
              <a:solidFill>
                <a:srgbClr val="C00000"/>
              </a:solidFill>
              <a:latin typeface="+mn-lt"/>
            </a:endParaRPr>
          </a:p>
        </p:txBody>
      </p:sp>
      <p:grpSp>
        <p:nvGrpSpPr>
          <p:cNvPr id="2" name="Group 4"/>
          <p:cNvGrpSpPr>
            <a:grpSpLocks/>
          </p:cNvGrpSpPr>
          <p:nvPr/>
        </p:nvGrpSpPr>
        <p:grpSpPr bwMode="auto">
          <a:xfrm>
            <a:off x="928688" y="3500438"/>
            <a:ext cx="6891337" cy="1635125"/>
            <a:chOff x="158" y="3290"/>
            <a:chExt cx="4341" cy="1030"/>
          </a:xfrm>
        </p:grpSpPr>
        <p:pic>
          <p:nvPicPr>
            <p:cNvPr id="32774" name="Picture 5"/>
            <p:cNvPicPr>
              <a:picLocks noChangeArrowheads="1"/>
            </p:cNvPicPr>
            <p:nvPr/>
          </p:nvPicPr>
          <p:blipFill>
            <a:blip r:embed="rId3" cstate="print"/>
            <a:srcRect/>
            <a:stretch>
              <a:fillRect/>
            </a:stretch>
          </p:blipFill>
          <p:spPr bwMode="auto">
            <a:xfrm>
              <a:off x="3264" y="3790"/>
              <a:ext cx="1235" cy="530"/>
            </a:xfrm>
            <a:prstGeom prst="rect">
              <a:avLst/>
            </a:prstGeom>
            <a:noFill/>
            <a:ln w="9525">
              <a:noFill/>
              <a:miter lim="800000"/>
              <a:headEnd/>
              <a:tailEnd/>
            </a:ln>
          </p:spPr>
        </p:pic>
        <p:sp>
          <p:nvSpPr>
            <p:cNvPr id="32775" name="Rectangle 6"/>
            <p:cNvSpPr>
              <a:spLocks noChangeArrowheads="1"/>
            </p:cNvSpPr>
            <p:nvPr/>
          </p:nvSpPr>
          <p:spPr bwMode="auto">
            <a:xfrm>
              <a:off x="288" y="3696"/>
              <a:ext cx="332" cy="576"/>
            </a:xfrm>
            <a:prstGeom prst="rect">
              <a:avLst/>
            </a:prstGeom>
            <a:noFill/>
            <a:ln w="9525">
              <a:noFill/>
              <a:miter lim="800000"/>
              <a:headEnd/>
              <a:tailEnd/>
            </a:ln>
          </p:spPr>
          <p:txBody>
            <a:bodyPr wrap="none" lIns="92075" tIns="46038" rIns="92075" bIns="46038">
              <a:spAutoFit/>
            </a:bodyPr>
            <a:lstStyle/>
            <a:p>
              <a:r>
                <a:rPr lang="en-US" sz="5400" b="1">
                  <a:solidFill>
                    <a:srgbClr val="FFFF00"/>
                  </a:solidFill>
                </a:rPr>
                <a:t>?</a:t>
              </a:r>
            </a:p>
          </p:txBody>
        </p:sp>
        <p:sp>
          <p:nvSpPr>
            <p:cNvPr id="32776" name="Line 7"/>
            <p:cNvSpPr>
              <a:spLocks noChangeShapeType="1"/>
            </p:cNvSpPr>
            <p:nvPr/>
          </p:nvSpPr>
          <p:spPr bwMode="auto">
            <a:xfrm flipH="1">
              <a:off x="684" y="4056"/>
              <a:ext cx="2539" cy="0"/>
            </a:xfrm>
            <a:prstGeom prst="line">
              <a:avLst/>
            </a:prstGeom>
            <a:noFill/>
            <a:ln w="25400">
              <a:solidFill>
                <a:schemeClr val="tx1"/>
              </a:solidFill>
              <a:round/>
              <a:headEnd type="none" w="sm" len="sm"/>
              <a:tailEnd type="stealth" w="med" len="lg"/>
            </a:ln>
          </p:spPr>
          <p:txBody>
            <a:bodyPr wrap="none" anchor="ctr"/>
            <a:lstStyle/>
            <a:p>
              <a:endParaRPr lang="en-US"/>
            </a:p>
          </p:txBody>
        </p:sp>
        <p:sp>
          <p:nvSpPr>
            <p:cNvPr id="32777" name="Line 8"/>
            <p:cNvSpPr>
              <a:spLocks noChangeShapeType="1"/>
            </p:cNvSpPr>
            <p:nvPr/>
          </p:nvSpPr>
          <p:spPr bwMode="auto">
            <a:xfrm>
              <a:off x="456" y="3672"/>
              <a:ext cx="3449" cy="0"/>
            </a:xfrm>
            <a:prstGeom prst="line">
              <a:avLst/>
            </a:prstGeom>
            <a:noFill/>
            <a:ln w="50800">
              <a:solidFill>
                <a:srgbClr val="FFFF00"/>
              </a:solidFill>
              <a:round/>
              <a:headEnd type="none" w="sm" len="sm"/>
              <a:tailEnd type="none" w="sm" len="sm"/>
            </a:ln>
          </p:spPr>
          <p:txBody>
            <a:bodyPr wrap="none" anchor="ctr"/>
            <a:lstStyle/>
            <a:p>
              <a:endParaRPr lang="en-US"/>
            </a:p>
          </p:txBody>
        </p:sp>
        <p:sp>
          <p:nvSpPr>
            <p:cNvPr id="32778" name="Line 9"/>
            <p:cNvSpPr>
              <a:spLocks noChangeShapeType="1"/>
            </p:cNvSpPr>
            <p:nvPr/>
          </p:nvSpPr>
          <p:spPr bwMode="auto">
            <a:xfrm>
              <a:off x="3888" y="3552"/>
              <a:ext cx="0" cy="252"/>
            </a:xfrm>
            <a:prstGeom prst="line">
              <a:avLst/>
            </a:prstGeom>
            <a:noFill/>
            <a:ln w="50800">
              <a:solidFill>
                <a:srgbClr val="FFFF00"/>
              </a:solidFill>
              <a:round/>
              <a:headEnd type="none" w="sm" len="sm"/>
              <a:tailEnd type="none" w="sm" len="sm"/>
            </a:ln>
          </p:spPr>
          <p:txBody>
            <a:bodyPr wrap="none" anchor="ctr"/>
            <a:lstStyle/>
            <a:p>
              <a:endParaRPr lang="en-US"/>
            </a:p>
          </p:txBody>
        </p:sp>
        <p:sp>
          <p:nvSpPr>
            <p:cNvPr id="32779" name="Line 10"/>
            <p:cNvSpPr>
              <a:spLocks noChangeShapeType="1"/>
            </p:cNvSpPr>
            <p:nvPr/>
          </p:nvSpPr>
          <p:spPr bwMode="auto">
            <a:xfrm>
              <a:off x="456" y="3540"/>
              <a:ext cx="0" cy="240"/>
            </a:xfrm>
            <a:prstGeom prst="line">
              <a:avLst/>
            </a:prstGeom>
            <a:noFill/>
            <a:ln w="50800">
              <a:solidFill>
                <a:srgbClr val="FFFF00"/>
              </a:solidFill>
              <a:round/>
              <a:headEnd type="none" w="sm" len="sm"/>
              <a:tailEnd type="none" w="sm" len="sm"/>
            </a:ln>
          </p:spPr>
          <p:txBody>
            <a:bodyPr wrap="none" anchor="ctr"/>
            <a:lstStyle/>
            <a:p>
              <a:endParaRPr lang="en-US"/>
            </a:p>
          </p:txBody>
        </p:sp>
        <p:sp>
          <p:nvSpPr>
            <p:cNvPr id="32780" name="Rectangle 11"/>
            <p:cNvSpPr>
              <a:spLocks noChangeArrowheads="1"/>
            </p:cNvSpPr>
            <p:nvPr/>
          </p:nvSpPr>
          <p:spPr bwMode="auto">
            <a:xfrm>
              <a:off x="158" y="3290"/>
              <a:ext cx="773" cy="291"/>
            </a:xfrm>
            <a:prstGeom prst="rect">
              <a:avLst/>
            </a:prstGeom>
            <a:noFill/>
            <a:ln w="9525">
              <a:noFill/>
              <a:miter lim="800000"/>
              <a:headEnd/>
              <a:tailEnd/>
            </a:ln>
          </p:spPr>
          <p:txBody>
            <a:bodyPr wrap="none" lIns="92075" tIns="46038" rIns="92075" bIns="46038">
              <a:spAutoFit/>
            </a:bodyPr>
            <a:lstStyle/>
            <a:p>
              <a:r>
                <a:rPr lang="en-US" b="1">
                  <a:solidFill>
                    <a:srgbClr val="0070C0"/>
                  </a:solidFill>
                </a:rPr>
                <a:t>Today</a:t>
              </a:r>
            </a:p>
          </p:txBody>
        </p:sp>
        <p:sp>
          <p:nvSpPr>
            <p:cNvPr id="32781" name="Rectangle 12"/>
            <p:cNvSpPr>
              <a:spLocks noChangeArrowheads="1"/>
            </p:cNvSpPr>
            <p:nvPr/>
          </p:nvSpPr>
          <p:spPr bwMode="auto">
            <a:xfrm>
              <a:off x="3600" y="3312"/>
              <a:ext cx="833" cy="291"/>
            </a:xfrm>
            <a:prstGeom prst="rect">
              <a:avLst/>
            </a:prstGeom>
            <a:noFill/>
            <a:ln w="9525">
              <a:noFill/>
              <a:miter lim="800000"/>
              <a:headEnd/>
              <a:tailEnd/>
            </a:ln>
          </p:spPr>
          <p:txBody>
            <a:bodyPr wrap="none" lIns="92075" tIns="46038" rIns="92075" bIns="46038">
              <a:spAutoFit/>
            </a:bodyPr>
            <a:lstStyle/>
            <a:p>
              <a:r>
                <a:rPr lang="en-US" b="1">
                  <a:solidFill>
                    <a:srgbClr val="0070C0"/>
                  </a:solidFill>
                </a:rPr>
                <a:t>Future</a:t>
              </a:r>
            </a:p>
          </p:txBody>
        </p:sp>
      </p:grpSp>
      <p:sp>
        <p:nvSpPr>
          <p:cNvPr id="13" name="12 - Θέση αριθμού διαφάνειας"/>
          <p:cNvSpPr>
            <a:spLocks noGrp="1"/>
          </p:cNvSpPr>
          <p:nvPr>
            <p:ph type="sldNum" sz="quarter" idx="12"/>
          </p:nvPr>
        </p:nvSpPr>
        <p:spPr/>
        <p:txBody>
          <a:bodyPr/>
          <a:lstStyle/>
          <a:p>
            <a:pPr>
              <a:defRPr/>
            </a:pPr>
            <a:fld id="{6FA76A9B-E72B-4028-AD8A-297DD613E568}" type="slidenum">
              <a:rPr lang="fr-FR" smtClean="0"/>
              <a:pPr>
                <a:defRPr/>
              </a:pPr>
              <a:t>16</a:t>
            </a:fld>
            <a:endParaRPr lang="fr-FR" dirty="0"/>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a:defRPr/>
            </a:pPr>
            <a:fld id="{728DA885-5F3B-4456-B5FC-E1D01143B00A}" type="slidenum">
              <a:rPr lang="en-US" smtClean="0"/>
              <a:pPr>
                <a:defRPr/>
              </a:pPr>
              <a:t>17</a:t>
            </a:fld>
            <a:endParaRPr lang="en-US"/>
          </a:p>
        </p:txBody>
      </p:sp>
      <p:sp>
        <p:nvSpPr>
          <p:cNvPr id="5" name="1 - Τίτλος"/>
          <p:cNvSpPr>
            <a:spLocks noGrp="1"/>
          </p:cNvSpPr>
          <p:nvPr>
            <p:ph type="title"/>
          </p:nvPr>
        </p:nvSpPr>
        <p:spPr>
          <a:xfrm>
            <a:off x="1285852" y="3286124"/>
            <a:ext cx="6019785" cy="523220"/>
          </a:xfrm>
        </p:spPr>
        <p:txBody>
          <a:bodyPr/>
          <a:lstStyle/>
          <a:p>
            <a:r>
              <a:rPr lang="en-US" sz="2800" b="1" dirty="0" smtClean="0">
                <a:cs typeface="Times New Roman" pitchFamily="18" charset="0"/>
              </a:rPr>
              <a:t>The Capital Investment Process</a:t>
            </a:r>
            <a:r>
              <a:rPr lang="en-US" sz="2800" dirty="0" smtClean="0"/>
              <a:t> </a:t>
            </a:r>
            <a:endParaRPr lang="el-GR" sz="28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DD4D638B-9E63-4B71-94A8-57BE0F630ECD}" type="slidenum">
              <a:rPr lang="en-US"/>
              <a:pPr>
                <a:defRPr/>
              </a:pPr>
              <a:t>18</a:t>
            </a:fld>
            <a:endParaRPr lang="en-US"/>
          </a:p>
        </p:txBody>
      </p:sp>
      <p:sp>
        <p:nvSpPr>
          <p:cNvPr id="11269" name="Rectangle 2"/>
          <p:cNvSpPr>
            <a:spLocks noGrp="1" noChangeArrowheads="1"/>
          </p:cNvSpPr>
          <p:nvPr>
            <p:ph type="title"/>
          </p:nvPr>
        </p:nvSpPr>
        <p:spPr/>
        <p:txBody>
          <a:bodyPr/>
          <a:lstStyle/>
          <a:p>
            <a:pPr eaLnBrk="1" hangingPunct="1"/>
            <a:r>
              <a:rPr lang="en-US" sz="2400" b="1" dirty="0" smtClean="0">
                <a:cs typeface="Times New Roman" pitchFamily="18" charset="0"/>
              </a:rPr>
              <a:t>The Capital Investment Process</a:t>
            </a:r>
            <a:r>
              <a:rPr lang="en-US" dirty="0" smtClean="0"/>
              <a:t> </a:t>
            </a:r>
          </a:p>
        </p:txBody>
      </p:sp>
      <p:sp>
        <p:nvSpPr>
          <p:cNvPr id="11270" name="Rectangle 3"/>
          <p:cNvSpPr>
            <a:spLocks noGrp="1" noChangeArrowheads="1"/>
          </p:cNvSpPr>
          <p:nvPr>
            <p:ph type="body" idx="1"/>
          </p:nvPr>
        </p:nvSpPr>
        <p:spPr>
          <a:xfrm>
            <a:off x="900113" y="2393950"/>
            <a:ext cx="7894637" cy="3051175"/>
          </a:xfrm>
        </p:spPr>
        <p:txBody>
          <a:bodyPr/>
          <a:lstStyle/>
          <a:p>
            <a:pPr eaLnBrk="1" hangingPunct="1">
              <a:lnSpc>
                <a:spcPct val="90000"/>
              </a:lnSpc>
            </a:pPr>
            <a:r>
              <a:rPr lang="en-US" sz="2000" smtClean="0">
                <a:cs typeface="Arial" charset="0"/>
              </a:rPr>
              <a:t>Capital investment decision (capital budgeting decision, capital expenditure decision) involves four steps:</a:t>
            </a:r>
          </a:p>
          <a:p>
            <a:pPr eaLnBrk="1" hangingPunct="1">
              <a:lnSpc>
                <a:spcPct val="90000"/>
              </a:lnSpc>
              <a:buFont typeface="Wingdings" pitchFamily="2" charset="2"/>
              <a:buNone/>
            </a:pPr>
            <a:endParaRPr lang="en-US" sz="2000" smtClean="0">
              <a:cs typeface="Arial" charset="0"/>
            </a:endParaRPr>
          </a:p>
          <a:p>
            <a:pPr lvl="1" eaLnBrk="1" hangingPunct="1">
              <a:lnSpc>
                <a:spcPct val="90000"/>
              </a:lnSpc>
            </a:pPr>
            <a:r>
              <a:rPr lang="en-US" sz="1800" smtClean="0">
                <a:solidFill>
                  <a:srgbClr val="FF0000"/>
                </a:solidFill>
                <a:cs typeface="Arial" charset="0"/>
              </a:rPr>
              <a:t>identification</a:t>
            </a:r>
          </a:p>
          <a:p>
            <a:pPr lvl="1" eaLnBrk="1" hangingPunct="1">
              <a:lnSpc>
                <a:spcPct val="90000"/>
              </a:lnSpc>
            </a:pPr>
            <a:endParaRPr lang="en-US" sz="1800" smtClean="0">
              <a:solidFill>
                <a:srgbClr val="FF0000"/>
              </a:solidFill>
              <a:cs typeface="Arial" charset="0"/>
            </a:endParaRPr>
          </a:p>
          <a:p>
            <a:pPr lvl="1" eaLnBrk="1" hangingPunct="1">
              <a:lnSpc>
                <a:spcPct val="90000"/>
              </a:lnSpc>
            </a:pPr>
            <a:r>
              <a:rPr lang="en-US" sz="1800" smtClean="0">
                <a:solidFill>
                  <a:srgbClr val="FF0000"/>
                </a:solidFill>
                <a:cs typeface="Arial" charset="0"/>
              </a:rPr>
              <a:t>evaluation</a:t>
            </a:r>
          </a:p>
          <a:p>
            <a:pPr lvl="1" eaLnBrk="1" hangingPunct="1">
              <a:lnSpc>
                <a:spcPct val="90000"/>
              </a:lnSpc>
            </a:pPr>
            <a:endParaRPr lang="en-US" sz="1800" smtClean="0">
              <a:solidFill>
                <a:srgbClr val="FF0000"/>
              </a:solidFill>
              <a:cs typeface="Arial" charset="0"/>
            </a:endParaRPr>
          </a:p>
          <a:p>
            <a:pPr lvl="1" eaLnBrk="1" hangingPunct="1">
              <a:lnSpc>
                <a:spcPct val="90000"/>
              </a:lnSpc>
            </a:pPr>
            <a:r>
              <a:rPr lang="en-US" sz="1800" smtClean="0">
                <a:solidFill>
                  <a:srgbClr val="FF0000"/>
                </a:solidFill>
                <a:cs typeface="Arial" charset="0"/>
              </a:rPr>
              <a:t>selection</a:t>
            </a:r>
          </a:p>
          <a:p>
            <a:pPr lvl="1" eaLnBrk="1" hangingPunct="1">
              <a:lnSpc>
                <a:spcPct val="90000"/>
              </a:lnSpc>
            </a:pPr>
            <a:endParaRPr lang="en-US" sz="1800" smtClean="0">
              <a:solidFill>
                <a:srgbClr val="FF0000"/>
              </a:solidFill>
              <a:cs typeface="Arial" charset="0"/>
            </a:endParaRPr>
          </a:p>
          <a:p>
            <a:pPr lvl="1" eaLnBrk="1" hangingPunct="1">
              <a:lnSpc>
                <a:spcPct val="90000"/>
              </a:lnSpc>
            </a:pPr>
            <a:r>
              <a:rPr lang="en-US" sz="1800" smtClean="0">
                <a:solidFill>
                  <a:srgbClr val="FF0000"/>
                </a:solidFill>
                <a:cs typeface="Arial" charset="0"/>
              </a:rPr>
              <a:t>implementation &amp; audit</a:t>
            </a:r>
            <a:endParaRPr lang="en-US" sz="1600" smtClean="0">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1CB3247F-8A0A-49B6-8DC8-D227E54D5612}" type="slidenum">
              <a:rPr lang="en-US"/>
              <a:pPr>
                <a:defRPr/>
              </a:pPr>
              <a:t>19</a:t>
            </a:fld>
            <a:endParaRPr lang="en-US"/>
          </a:p>
        </p:txBody>
      </p:sp>
      <p:sp>
        <p:nvSpPr>
          <p:cNvPr id="12293" name="Rectangle 2"/>
          <p:cNvSpPr>
            <a:spLocks noGrp="1" noChangeArrowheads="1"/>
          </p:cNvSpPr>
          <p:nvPr>
            <p:ph type="title"/>
          </p:nvPr>
        </p:nvSpPr>
        <p:spPr/>
        <p:txBody>
          <a:bodyPr/>
          <a:lstStyle/>
          <a:p>
            <a:pPr eaLnBrk="1" hangingPunct="1"/>
            <a:r>
              <a:rPr lang="en-US" sz="2400" b="1" dirty="0" smtClean="0">
                <a:cs typeface="Times New Roman" pitchFamily="18" charset="0"/>
              </a:rPr>
              <a:t>The Capital Investment Process</a:t>
            </a:r>
            <a:r>
              <a:rPr lang="en-US" dirty="0" smtClean="0"/>
              <a:t> </a:t>
            </a:r>
          </a:p>
        </p:txBody>
      </p:sp>
      <p:sp>
        <p:nvSpPr>
          <p:cNvPr id="12294" name="Rectangle 3"/>
          <p:cNvSpPr>
            <a:spLocks noGrp="1" noChangeArrowheads="1"/>
          </p:cNvSpPr>
          <p:nvPr>
            <p:ph type="body" idx="1"/>
          </p:nvPr>
        </p:nvSpPr>
        <p:spPr>
          <a:xfrm>
            <a:off x="685800" y="2133600"/>
            <a:ext cx="8110538" cy="3816350"/>
          </a:xfrm>
        </p:spPr>
        <p:txBody>
          <a:bodyPr/>
          <a:lstStyle/>
          <a:p>
            <a:pPr eaLnBrk="1" hangingPunct="1">
              <a:lnSpc>
                <a:spcPct val="90000"/>
              </a:lnSpc>
              <a:buFont typeface="Wingdings" pitchFamily="2" charset="2"/>
              <a:buNone/>
            </a:pPr>
            <a:endParaRPr lang="en-US" sz="1800" smtClean="0">
              <a:cs typeface="Times New Roman" pitchFamily="18" charset="0"/>
            </a:endParaRPr>
          </a:p>
          <a:p>
            <a:pPr eaLnBrk="1" hangingPunct="1">
              <a:lnSpc>
                <a:spcPct val="90000"/>
              </a:lnSpc>
            </a:pPr>
            <a:r>
              <a:rPr lang="en-US" sz="2000" smtClean="0">
                <a:cs typeface="Times New Roman" pitchFamily="18" charset="0"/>
              </a:rPr>
              <a:t>Investment proposals are also often classified according to the difficulty in estimating the key valuation parameters</a:t>
            </a:r>
          </a:p>
          <a:p>
            <a:pPr eaLnBrk="1" hangingPunct="1">
              <a:lnSpc>
                <a:spcPct val="90000"/>
              </a:lnSpc>
              <a:buFont typeface="Wingdings" pitchFamily="2" charset="2"/>
              <a:buNone/>
            </a:pPr>
            <a:endParaRPr lang="en-US" sz="2000" smtClean="0">
              <a:cs typeface="Times New Roman" pitchFamily="18" charset="0"/>
            </a:endParaRPr>
          </a:p>
          <a:p>
            <a:pPr lvl="1" eaLnBrk="1" hangingPunct="1">
              <a:lnSpc>
                <a:spcPct val="90000"/>
              </a:lnSpc>
            </a:pPr>
            <a:r>
              <a:rPr lang="en-US" sz="2000" smtClean="0">
                <a:solidFill>
                  <a:srgbClr val="FF0000"/>
                </a:solidFill>
                <a:cs typeface="Times New Roman" pitchFamily="18" charset="0"/>
              </a:rPr>
              <a:t>required investments</a:t>
            </a:r>
          </a:p>
          <a:p>
            <a:pPr lvl="1" eaLnBrk="1" hangingPunct="1">
              <a:lnSpc>
                <a:spcPct val="90000"/>
              </a:lnSpc>
              <a:buFont typeface="Wingdings" pitchFamily="2" charset="2"/>
              <a:buNone/>
            </a:pPr>
            <a:endParaRPr lang="en-US" sz="2000" smtClean="0">
              <a:solidFill>
                <a:srgbClr val="FF0000"/>
              </a:solidFill>
              <a:cs typeface="Times New Roman" pitchFamily="18" charset="0"/>
            </a:endParaRPr>
          </a:p>
          <a:p>
            <a:pPr lvl="1" eaLnBrk="1" hangingPunct="1">
              <a:lnSpc>
                <a:spcPct val="90000"/>
              </a:lnSpc>
            </a:pPr>
            <a:r>
              <a:rPr lang="en-US" sz="2000" smtClean="0">
                <a:solidFill>
                  <a:srgbClr val="FF0000"/>
                </a:solidFill>
                <a:cs typeface="Times New Roman" pitchFamily="18" charset="0"/>
              </a:rPr>
              <a:t>replacement investments</a:t>
            </a:r>
          </a:p>
          <a:p>
            <a:pPr lvl="1" eaLnBrk="1" hangingPunct="1">
              <a:lnSpc>
                <a:spcPct val="90000"/>
              </a:lnSpc>
            </a:pPr>
            <a:endParaRPr lang="en-US" sz="2000" smtClean="0">
              <a:solidFill>
                <a:srgbClr val="FF0000"/>
              </a:solidFill>
              <a:cs typeface="Times New Roman" pitchFamily="18" charset="0"/>
            </a:endParaRPr>
          </a:p>
          <a:p>
            <a:pPr lvl="1" eaLnBrk="1" hangingPunct="1">
              <a:lnSpc>
                <a:spcPct val="90000"/>
              </a:lnSpc>
            </a:pPr>
            <a:r>
              <a:rPr lang="en-US" sz="2000" smtClean="0">
                <a:solidFill>
                  <a:srgbClr val="FF0000"/>
                </a:solidFill>
                <a:cs typeface="Times New Roman" pitchFamily="18" charset="0"/>
              </a:rPr>
              <a:t>expansion investments</a:t>
            </a:r>
          </a:p>
          <a:p>
            <a:pPr lvl="1" eaLnBrk="1" hangingPunct="1">
              <a:lnSpc>
                <a:spcPct val="90000"/>
              </a:lnSpc>
            </a:pPr>
            <a:endParaRPr lang="en-US" sz="2000" smtClean="0">
              <a:solidFill>
                <a:srgbClr val="FF0000"/>
              </a:solidFill>
              <a:cs typeface="Times New Roman" pitchFamily="18" charset="0"/>
            </a:endParaRPr>
          </a:p>
          <a:p>
            <a:pPr lvl="1" eaLnBrk="1" hangingPunct="1">
              <a:lnSpc>
                <a:spcPct val="90000"/>
              </a:lnSpc>
            </a:pPr>
            <a:r>
              <a:rPr lang="en-US" sz="2000" smtClean="0">
                <a:solidFill>
                  <a:srgbClr val="FF0000"/>
                </a:solidFill>
                <a:cs typeface="Times New Roman" pitchFamily="18" charset="0"/>
              </a:rPr>
              <a:t>diversification investments</a:t>
            </a:r>
            <a:endParaRPr lang="en-US" sz="2000" smtClean="0">
              <a:solidFill>
                <a:srgbClr val="FF00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0F1DF246-C5AD-4F6B-9427-7BD9D4D79F87}" type="slidenum">
              <a:rPr lang="el-GR">
                <a:solidFill>
                  <a:prstClr val="black">
                    <a:tint val="75000"/>
                  </a:prstClr>
                </a:solidFill>
              </a:rPr>
              <a:pPr>
                <a:defRPr/>
              </a:pPr>
              <a:t>2</a:t>
            </a:fld>
            <a:endParaRPr lang="el-GR">
              <a:solidFill>
                <a:prstClr val="black">
                  <a:tint val="75000"/>
                </a:prstClr>
              </a:solidFill>
            </a:endParaRPr>
          </a:p>
        </p:txBody>
      </p:sp>
    </p:spTree>
    <p:extLst>
      <p:ext uri="{BB962C8B-B14F-4D97-AF65-F5344CB8AC3E}">
        <p14:creationId xmlns:p14="http://schemas.microsoft.com/office/powerpoint/2010/main" val="654065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E970511D-E064-474E-A6B5-338E22FA9D9D}" type="slidenum">
              <a:rPr lang="en-US"/>
              <a:pPr>
                <a:defRPr/>
              </a:pPr>
              <a:t>20</a:t>
            </a:fld>
            <a:endParaRPr lang="en-US"/>
          </a:p>
        </p:txBody>
      </p:sp>
      <p:pic>
        <p:nvPicPr>
          <p:cNvPr id="8197" name="Picture 5" descr="hawawini+ex06-01"/>
          <p:cNvPicPr>
            <a:picLocks noChangeAspect="1" noChangeArrowheads="1"/>
          </p:cNvPicPr>
          <p:nvPr/>
        </p:nvPicPr>
        <p:blipFill>
          <a:blip r:embed="rId2" cstate="print"/>
          <a:srcRect/>
          <a:stretch>
            <a:fillRect/>
          </a:stretch>
        </p:blipFill>
        <p:spPr bwMode="auto">
          <a:xfrm>
            <a:off x="250825" y="1773238"/>
            <a:ext cx="8569325" cy="4683125"/>
          </a:xfrm>
          <a:prstGeom prst="rect">
            <a:avLst/>
          </a:prstGeom>
          <a:noFill/>
          <a:effectLst>
            <a:outerShdw dist="89803" dir="2700000" algn="ctr" rotWithShape="0">
              <a:srgbClr val="808080"/>
            </a:outerShdw>
          </a:effectLst>
        </p:spPr>
      </p:pic>
      <p:sp>
        <p:nvSpPr>
          <p:cNvPr id="13318" name="Text Box 6"/>
          <p:cNvSpPr>
            <a:spLocks noGrp="1" noChangeArrowheads="1"/>
          </p:cNvSpPr>
          <p:nvPr>
            <p:ph type="title"/>
          </p:nvPr>
        </p:nvSpPr>
        <p:spPr>
          <a:xfrm>
            <a:off x="871538" y="795338"/>
            <a:ext cx="8162925" cy="828675"/>
          </a:xfrm>
          <a:noFill/>
        </p:spPr>
        <p:txBody>
          <a:bodyPr/>
          <a:lstStyle/>
          <a:p>
            <a:pPr>
              <a:lnSpc>
                <a:spcPts val="2900"/>
              </a:lnSpc>
            </a:pPr>
            <a:r>
              <a:rPr lang="en-US" sz="2400" b="1" dirty="0" smtClean="0"/>
              <a:t/>
            </a:r>
            <a:br>
              <a:rPr lang="en-US" sz="2400" b="1" dirty="0" smtClean="0"/>
            </a:br>
            <a:r>
              <a:rPr lang="en-US" sz="2400" b="1" dirty="0" smtClean="0">
                <a:cs typeface="Times New Roman" pitchFamily="18" charset="0"/>
              </a:rPr>
              <a:t>The Capital Investment Process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checkerboard(across)">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23EECF7E-BE89-4631-ABF1-2D878BC3C401}" type="slidenum">
              <a:rPr lang="en-US"/>
              <a:pPr>
                <a:defRPr/>
              </a:pPr>
              <a:t>21</a:t>
            </a:fld>
            <a:endParaRPr lang="en-US"/>
          </a:p>
        </p:txBody>
      </p:sp>
      <p:sp>
        <p:nvSpPr>
          <p:cNvPr id="15365" name="Rectangle 2"/>
          <p:cNvSpPr>
            <a:spLocks noGrp="1" noChangeArrowheads="1"/>
          </p:cNvSpPr>
          <p:nvPr>
            <p:ph type="title"/>
          </p:nvPr>
        </p:nvSpPr>
        <p:spPr/>
        <p:txBody>
          <a:bodyPr/>
          <a:lstStyle/>
          <a:p>
            <a:pPr eaLnBrk="1" hangingPunct="1"/>
            <a:r>
              <a:rPr lang="en-US" sz="2400" b="1" smtClean="0">
                <a:cs typeface="Times New Roman" pitchFamily="18" charset="0"/>
              </a:rPr>
              <a:t>The Alternative Investment</a:t>
            </a:r>
            <a:r>
              <a:rPr lang="en-US" smtClean="0"/>
              <a:t> </a:t>
            </a:r>
          </a:p>
        </p:txBody>
      </p:sp>
      <p:sp>
        <p:nvSpPr>
          <p:cNvPr id="15366" name="Rectangle 3"/>
          <p:cNvSpPr>
            <a:spLocks noGrp="1" noChangeArrowheads="1"/>
          </p:cNvSpPr>
          <p:nvPr>
            <p:ph type="body" idx="1"/>
          </p:nvPr>
        </p:nvSpPr>
        <p:spPr>
          <a:xfrm>
            <a:off x="762000" y="2205038"/>
            <a:ext cx="8110538" cy="3814762"/>
          </a:xfrm>
        </p:spPr>
        <p:txBody>
          <a:bodyPr/>
          <a:lstStyle/>
          <a:p>
            <a:pPr eaLnBrk="1" hangingPunct="1"/>
            <a:r>
              <a:rPr lang="en-US" sz="2200" smtClean="0">
                <a:cs typeface="Arial" charset="0"/>
              </a:rPr>
              <a:t>Both, alternative investment vs. the one under consideration</a:t>
            </a:r>
            <a:br>
              <a:rPr lang="en-US" sz="2200" smtClean="0">
                <a:cs typeface="Arial" charset="0"/>
              </a:rPr>
            </a:br>
            <a:r>
              <a:rPr lang="en-US" sz="2200" smtClean="0">
                <a:cs typeface="Arial" charset="0"/>
              </a:rPr>
              <a:t>must share same attributes</a:t>
            </a:r>
          </a:p>
          <a:p>
            <a:pPr lvl="1" eaLnBrk="1" hangingPunct="1">
              <a:buFont typeface="Wingdings" pitchFamily="2" charset="2"/>
              <a:buNone/>
            </a:pPr>
            <a:endParaRPr lang="en-US" sz="1600" smtClean="0">
              <a:cs typeface="Arial" charset="0"/>
            </a:endParaRPr>
          </a:p>
          <a:p>
            <a:pPr lvl="1" eaLnBrk="1" hangingPunct="1"/>
            <a:r>
              <a:rPr lang="en-US" sz="2200" smtClean="0">
                <a:cs typeface="Arial" charset="0"/>
              </a:rPr>
              <a:t>most relevant: </a:t>
            </a:r>
          </a:p>
          <a:p>
            <a:pPr lvl="2" eaLnBrk="1" hangingPunct="1"/>
            <a:r>
              <a:rPr lang="en-US" sz="2200" smtClean="0">
                <a:solidFill>
                  <a:srgbClr val="FF0000"/>
                </a:solidFill>
                <a:cs typeface="Arial" charset="0"/>
              </a:rPr>
              <a:t>risk</a:t>
            </a:r>
          </a:p>
          <a:p>
            <a:pPr lvl="2" eaLnBrk="1" hangingPunct="1">
              <a:buFontTx/>
              <a:buNone/>
            </a:pPr>
            <a:endParaRPr lang="en-US" sz="1000" smtClean="0">
              <a:solidFill>
                <a:srgbClr val="FF0000"/>
              </a:solidFill>
              <a:cs typeface="Arial" charset="0"/>
            </a:endParaRPr>
          </a:p>
          <a:p>
            <a:pPr lvl="2" eaLnBrk="1" hangingPunct="1"/>
            <a:r>
              <a:rPr lang="en-US" sz="2200" smtClean="0">
                <a:solidFill>
                  <a:srgbClr val="FF0000"/>
                </a:solidFill>
                <a:cs typeface="Arial" charset="0"/>
              </a:rPr>
              <a:t>tax treatment </a:t>
            </a:r>
          </a:p>
          <a:p>
            <a:pPr lvl="2" eaLnBrk="1" hangingPunct="1">
              <a:buFontTx/>
              <a:buNone/>
            </a:pPr>
            <a:endParaRPr lang="en-US" sz="1000" smtClean="0">
              <a:solidFill>
                <a:srgbClr val="FF0000"/>
              </a:solidFill>
              <a:cs typeface="Arial" charset="0"/>
            </a:endParaRPr>
          </a:p>
          <a:p>
            <a:pPr lvl="2" eaLnBrk="1" hangingPunct="1"/>
            <a:r>
              <a:rPr lang="en-US" sz="2200" smtClean="0">
                <a:solidFill>
                  <a:srgbClr val="FF0000"/>
                </a:solidFill>
                <a:cs typeface="Arial" charset="0"/>
              </a:rPr>
              <a:t>liquidity</a:t>
            </a:r>
            <a:endParaRPr lang="en-US" sz="2200" smtClean="0">
              <a:solidFill>
                <a:srgbClr val="FF00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604AEFB7-7404-481D-AC79-1D7D6BF95916}" type="slidenum">
              <a:rPr lang="en-US"/>
              <a:pPr>
                <a:defRPr/>
              </a:pPr>
              <a:t>22</a:t>
            </a:fld>
            <a:endParaRPr lang="en-US"/>
          </a:p>
        </p:txBody>
      </p:sp>
      <p:sp>
        <p:nvSpPr>
          <p:cNvPr id="16389" name="Rectangle 2"/>
          <p:cNvSpPr>
            <a:spLocks noGrp="1" noChangeArrowheads="1"/>
          </p:cNvSpPr>
          <p:nvPr>
            <p:ph type="title"/>
          </p:nvPr>
        </p:nvSpPr>
        <p:spPr>
          <a:xfrm>
            <a:off x="871538" y="862013"/>
            <a:ext cx="8162925" cy="762000"/>
          </a:xfrm>
        </p:spPr>
        <p:txBody>
          <a:bodyPr/>
          <a:lstStyle/>
          <a:p>
            <a:pPr eaLnBrk="1" hangingPunct="1"/>
            <a:r>
              <a:rPr lang="en-US" sz="2400" b="1" smtClean="0">
                <a:cs typeface="Times New Roman" pitchFamily="18" charset="0"/>
              </a:rPr>
              <a:t>Opportunity Cost of Capital</a:t>
            </a:r>
            <a:r>
              <a:rPr lang="en-US" smtClean="0"/>
              <a:t> </a:t>
            </a:r>
          </a:p>
        </p:txBody>
      </p:sp>
      <p:sp>
        <p:nvSpPr>
          <p:cNvPr id="16390" name="Rectangle 3"/>
          <p:cNvSpPr>
            <a:spLocks noGrp="1" noChangeArrowheads="1"/>
          </p:cNvSpPr>
          <p:nvPr>
            <p:ph type="body" idx="1"/>
          </p:nvPr>
        </p:nvSpPr>
        <p:spPr>
          <a:xfrm>
            <a:off x="762000" y="2276475"/>
            <a:ext cx="8110538" cy="3743325"/>
          </a:xfrm>
        </p:spPr>
        <p:txBody>
          <a:bodyPr/>
          <a:lstStyle/>
          <a:p>
            <a:pPr eaLnBrk="1" hangingPunct="1">
              <a:lnSpc>
                <a:spcPct val="90000"/>
              </a:lnSpc>
            </a:pPr>
            <a:r>
              <a:rPr lang="en-US" sz="2000" smtClean="0">
                <a:cs typeface="Arial" charset="0"/>
              </a:rPr>
              <a:t>Assumption:  proposed investment = </a:t>
            </a:r>
            <a:r>
              <a:rPr lang="en-US" sz="2000" smtClean="0">
                <a:solidFill>
                  <a:srgbClr val="FF0000"/>
                </a:solidFill>
                <a:cs typeface="Arial" charset="0"/>
              </a:rPr>
              <a:t>riskless (risk-free)</a:t>
            </a:r>
          </a:p>
          <a:p>
            <a:pPr eaLnBrk="1" hangingPunct="1">
              <a:lnSpc>
                <a:spcPct val="90000"/>
              </a:lnSpc>
              <a:buFont typeface="Wingdings" pitchFamily="2" charset="2"/>
              <a:buNone/>
            </a:pPr>
            <a:endParaRPr lang="en-US" sz="2000" smtClean="0">
              <a:solidFill>
                <a:srgbClr val="FF0000"/>
              </a:solidFill>
              <a:cs typeface="Arial" charset="0"/>
            </a:endParaRPr>
          </a:p>
          <a:p>
            <a:pPr lvl="1" eaLnBrk="1" hangingPunct="1">
              <a:lnSpc>
                <a:spcPct val="90000"/>
              </a:lnSpc>
            </a:pPr>
            <a:r>
              <a:rPr lang="en-US" sz="1800" smtClean="0">
                <a:cs typeface="Arial" charset="0"/>
              </a:rPr>
              <a:t>alternative investment: $10,000 deposit in a government-insured savings account; now offering 6% return</a:t>
            </a:r>
          </a:p>
          <a:p>
            <a:pPr lvl="2" eaLnBrk="1" hangingPunct="1">
              <a:lnSpc>
                <a:spcPct val="90000"/>
              </a:lnSpc>
            </a:pPr>
            <a:endParaRPr lang="en-US" sz="1800" smtClean="0">
              <a:cs typeface="Arial" charset="0"/>
            </a:endParaRPr>
          </a:p>
          <a:p>
            <a:pPr lvl="2" eaLnBrk="1" hangingPunct="1">
              <a:lnSpc>
                <a:spcPct val="90000"/>
              </a:lnSpc>
            </a:pPr>
            <a:r>
              <a:rPr lang="en-US" sz="1800" smtClean="0">
                <a:cs typeface="Arial" charset="0"/>
              </a:rPr>
              <a:t>since it is the return we would give up if we buy the land,</a:t>
            </a:r>
            <a:br>
              <a:rPr lang="en-US" sz="1800" smtClean="0">
                <a:cs typeface="Arial" charset="0"/>
              </a:rPr>
            </a:br>
            <a:r>
              <a:rPr lang="en-US" sz="1800" smtClean="0">
                <a:cs typeface="Arial" charset="0"/>
              </a:rPr>
              <a:t>it is the project’s </a:t>
            </a:r>
            <a:r>
              <a:rPr lang="en-US" sz="1800" b="1" smtClean="0">
                <a:solidFill>
                  <a:srgbClr val="FF0000"/>
                </a:solidFill>
                <a:cs typeface="Arial" charset="0"/>
              </a:rPr>
              <a:t>opportunity cost of capital</a:t>
            </a:r>
            <a:r>
              <a:rPr lang="en-US" sz="1800" smtClean="0">
                <a:cs typeface="Arial" charset="0"/>
              </a:rPr>
              <a:t> </a:t>
            </a:r>
            <a:br>
              <a:rPr lang="en-US" sz="1800" smtClean="0">
                <a:cs typeface="Arial" charset="0"/>
              </a:rPr>
            </a:br>
            <a:r>
              <a:rPr lang="en-US" sz="1800" smtClean="0">
                <a:cs typeface="Arial" charset="0"/>
              </a:rPr>
              <a:t>or simply, the </a:t>
            </a:r>
            <a:r>
              <a:rPr lang="en-US" sz="1800" b="1" smtClean="0">
                <a:solidFill>
                  <a:srgbClr val="FF0000"/>
                </a:solidFill>
                <a:cs typeface="Arial" charset="0"/>
              </a:rPr>
              <a:t>cost of capital</a:t>
            </a:r>
            <a:endParaRPr lang="en-US" sz="1800" smtClean="0">
              <a:solidFill>
                <a:srgbClr val="FF0000"/>
              </a:solidFill>
              <a:cs typeface="Times New Roman" pitchFamily="18" charset="0"/>
            </a:endParaRPr>
          </a:p>
          <a:p>
            <a:pPr eaLnBrk="1" hangingPunct="1">
              <a:lnSpc>
                <a:spcPct val="90000"/>
              </a:lnSpc>
              <a:buFont typeface="Wingdings" pitchFamily="2" charset="2"/>
              <a:buNone/>
            </a:pPr>
            <a:endParaRPr lang="en-US" sz="240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8F541C22-01CE-483A-B21F-55A245FA8557}" type="slidenum">
              <a:rPr lang="en-US"/>
              <a:pPr>
                <a:defRPr/>
              </a:pPr>
              <a:t>23</a:t>
            </a:fld>
            <a:endParaRPr lang="en-US"/>
          </a:p>
        </p:txBody>
      </p:sp>
      <p:sp>
        <p:nvSpPr>
          <p:cNvPr id="17413" name="Rectangle 2"/>
          <p:cNvSpPr>
            <a:spLocks noGrp="1" noChangeArrowheads="1"/>
          </p:cNvSpPr>
          <p:nvPr>
            <p:ph type="title"/>
          </p:nvPr>
        </p:nvSpPr>
        <p:spPr>
          <a:xfrm>
            <a:off x="871538" y="862013"/>
            <a:ext cx="8162925" cy="762000"/>
          </a:xfrm>
        </p:spPr>
        <p:txBody>
          <a:bodyPr/>
          <a:lstStyle/>
          <a:p>
            <a:pPr eaLnBrk="1" hangingPunct="1"/>
            <a:r>
              <a:rPr lang="en-US" sz="2400" b="1" smtClean="0">
                <a:cs typeface="Times New Roman" pitchFamily="18" charset="0"/>
              </a:rPr>
              <a:t>Opportunity Cost of Capital</a:t>
            </a:r>
            <a:r>
              <a:rPr lang="en-US" smtClean="0"/>
              <a:t> </a:t>
            </a:r>
          </a:p>
        </p:txBody>
      </p:sp>
      <p:sp>
        <p:nvSpPr>
          <p:cNvPr id="17414" name="Rectangle 3"/>
          <p:cNvSpPr>
            <a:spLocks noGrp="1" noChangeArrowheads="1"/>
          </p:cNvSpPr>
          <p:nvPr>
            <p:ph type="body" idx="1"/>
          </p:nvPr>
        </p:nvSpPr>
        <p:spPr>
          <a:xfrm>
            <a:off x="762000" y="2276475"/>
            <a:ext cx="8110538" cy="3743325"/>
          </a:xfrm>
        </p:spPr>
        <p:txBody>
          <a:bodyPr/>
          <a:lstStyle/>
          <a:p>
            <a:pPr eaLnBrk="1" hangingPunct="1">
              <a:lnSpc>
                <a:spcPct val="90000"/>
              </a:lnSpc>
              <a:buFont typeface="Wingdings" pitchFamily="2" charset="2"/>
              <a:buNone/>
            </a:pPr>
            <a:endParaRPr lang="en-US" sz="1000" smtClean="0">
              <a:solidFill>
                <a:srgbClr val="FF0000"/>
              </a:solidFill>
              <a:cs typeface="Times New Roman" pitchFamily="18" charset="0"/>
            </a:endParaRPr>
          </a:p>
          <a:p>
            <a:pPr eaLnBrk="1" hangingPunct="1">
              <a:lnSpc>
                <a:spcPct val="90000"/>
              </a:lnSpc>
            </a:pPr>
            <a:r>
              <a:rPr lang="en-US" sz="2000" smtClean="0">
                <a:cs typeface="Times New Roman" pitchFamily="18" charset="0"/>
              </a:rPr>
              <a:t>Comparing a project’s return vs. alternative investment </a:t>
            </a:r>
            <a:br>
              <a:rPr lang="en-US" sz="2000" smtClean="0">
                <a:cs typeface="Times New Roman" pitchFamily="18" charset="0"/>
              </a:rPr>
            </a:br>
            <a:r>
              <a:rPr lang="en-US" sz="2000" smtClean="0">
                <a:cs typeface="Times New Roman" pitchFamily="18" charset="0"/>
              </a:rPr>
              <a:t>is a straightforward approach to </a:t>
            </a:r>
            <a:r>
              <a:rPr lang="en-US" sz="2000" smtClean="0">
                <a:solidFill>
                  <a:srgbClr val="FF0000"/>
                </a:solidFill>
                <a:cs typeface="Times New Roman" pitchFamily="18" charset="0"/>
              </a:rPr>
              <a:t>investment analysis</a:t>
            </a:r>
          </a:p>
          <a:p>
            <a:pPr eaLnBrk="1" hangingPunct="1">
              <a:lnSpc>
                <a:spcPct val="90000"/>
              </a:lnSpc>
              <a:buFont typeface="Wingdings" pitchFamily="2" charset="2"/>
              <a:buNone/>
            </a:pPr>
            <a:endParaRPr lang="en-US" sz="2000" smtClean="0">
              <a:cs typeface="Times New Roman" pitchFamily="18" charset="0"/>
            </a:endParaRPr>
          </a:p>
          <a:p>
            <a:pPr lvl="1" eaLnBrk="1" hangingPunct="1">
              <a:lnSpc>
                <a:spcPct val="90000"/>
              </a:lnSpc>
            </a:pPr>
            <a:r>
              <a:rPr lang="en-US" sz="1800" smtClean="0">
                <a:cs typeface="Times New Roman" pitchFamily="18" charset="0"/>
              </a:rPr>
              <a:t>but it may fail under some particular patterns of cash flows</a:t>
            </a:r>
          </a:p>
          <a:p>
            <a:pPr lvl="1" eaLnBrk="1" hangingPunct="1">
              <a:lnSpc>
                <a:spcPct val="90000"/>
              </a:lnSpc>
              <a:buFont typeface="Wingdings" pitchFamily="2" charset="2"/>
              <a:buNone/>
            </a:pPr>
            <a:endParaRPr lang="en-US" sz="1800" smtClean="0">
              <a:cs typeface="Times New Roman" pitchFamily="18" charset="0"/>
            </a:endParaRPr>
          </a:p>
          <a:p>
            <a:pPr lvl="1" eaLnBrk="1" hangingPunct="1">
              <a:lnSpc>
                <a:spcPct val="90000"/>
              </a:lnSpc>
            </a:pPr>
            <a:r>
              <a:rPr lang="en-US" sz="1800" b="1" smtClean="0">
                <a:solidFill>
                  <a:schemeClr val="tx2"/>
                </a:solidFill>
                <a:cs typeface="Times New Roman" pitchFamily="18" charset="0"/>
              </a:rPr>
              <a:t>Net Present Value approach, in contrast, </a:t>
            </a:r>
            <a:br>
              <a:rPr lang="en-US" sz="1800" b="1" smtClean="0">
                <a:solidFill>
                  <a:schemeClr val="tx2"/>
                </a:solidFill>
                <a:cs typeface="Times New Roman" pitchFamily="18" charset="0"/>
              </a:rPr>
            </a:br>
            <a:r>
              <a:rPr lang="en-US" sz="1800" b="1" smtClean="0">
                <a:solidFill>
                  <a:schemeClr val="tx2"/>
                </a:solidFill>
                <a:cs typeface="Times New Roman" pitchFamily="18" charset="0"/>
              </a:rPr>
              <a:t>can deal with any pattern of cash flows</a:t>
            </a:r>
            <a:endParaRPr lang="en-US" sz="1800" b="1" smtClean="0">
              <a:solidFill>
                <a:schemeClr val="tx2"/>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143125" y="2857500"/>
            <a:ext cx="6357938" cy="785813"/>
          </a:xfrm>
          <a:prstGeom prst="rect">
            <a:avLst/>
          </a:prstGeom>
          <a:noFill/>
          <a:ln w="9525">
            <a:noFill/>
            <a:miter lim="800000"/>
            <a:headEnd/>
            <a:tailEnd/>
          </a:ln>
        </p:spPr>
        <p:txBody>
          <a:bodyPr/>
          <a:lstStyle/>
          <a:p>
            <a:pPr algn="r">
              <a:spcBef>
                <a:spcPct val="20000"/>
              </a:spcBef>
              <a:buClr>
                <a:schemeClr val="folHlink"/>
              </a:buClr>
              <a:buSzPct val="75000"/>
              <a:buFont typeface="Wingdings" pitchFamily="2" charset="2"/>
              <a:buNone/>
              <a:defRPr/>
            </a:pPr>
            <a:r>
              <a:rPr lang="en-US" sz="2200" b="1" kern="0" dirty="0">
                <a:solidFill>
                  <a:schemeClr val="hlink"/>
                </a:solidFill>
                <a:latin typeface="+mn-lt"/>
                <a:cs typeface="Arial" pitchFamily="34" charset="0"/>
              </a:rPr>
              <a:t>Net Present Value Rule</a:t>
            </a:r>
            <a:br>
              <a:rPr lang="en-US" sz="2200" b="1" kern="0" dirty="0">
                <a:solidFill>
                  <a:schemeClr val="hlink"/>
                </a:solidFill>
                <a:latin typeface="+mn-lt"/>
                <a:cs typeface="Arial" pitchFamily="34" charset="0"/>
              </a:rPr>
            </a:br>
            <a:r>
              <a:rPr lang="en-US" sz="2200" b="1" kern="0" dirty="0">
                <a:solidFill>
                  <a:schemeClr val="hlink"/>
                </a:solidFill>
                <a:latin typeface="+mn-lt"/>
                <a:cs typeface="Arial" pitchFamily="34" charset="0"/>
              </a:rPr>
              <a:t>for Value Creating Investments</a:t>
            </a:r>
            <a:br>
              <a:rPr lang="en-US" sz="2200" b="1" kern="0" dirty="0">
                <a:solidFill>
                  <a:schemeClr val="hlink"/>
                </a:solidFill>
                <a:latin typeface="+mn-lt"/>
                <a:cs typeface="Arial" pitchFamily="34" charset="0"/>
              </a:rPr>
            </a:br>
            <a:endParaRPr lang="en-US" sz="2200" kern="0" dirty="0">
              <a:solidFill>
                <a:schemeClr val="hlink"/>
              </a:solidFill>
              <a:latin typeface="+mn-lt"/>
            </a:endParaRPr>
          </a:p>
        </p:txBody>
      </p:sp>
    </p:spTree>
  </p:cSld>
  <p:clrMapOvr>
    <a:masterClrMapping/>
  </p:clrMapOvr>
  <p:transition advTm="2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 Θέση αριθμού διαφάνειας"/>
          <p:cNvSpPr>
            <a:spLocks noGrp="1"/>
          </p:cNvSpPr>
          <p:nvPr>
            <p:ph type="sldNum" sz="quarter" idx="12"/>
          </p:nvPr>
        </p:nvSpPr>
        <p:spPr/>
        <p:txBody>
          <a:bodyPr/>
          <a:lstStyle/>
          <a:p>
            <a:pPr>
              <a:defRPr/>
            </a:pPr>
            <a:fld id="{CC59E53F-C678-48B8-8DF0-1CEAC952F3EA}" type="slidenum">
              <a:rPr lang="en-US"/>
              <a:pPr>
                <a:defRPr/>
              </a:pPr>
              <a:t>25</a:t>
            </a:fld>
            <a:endParaRPr lang="en-US"/>
          </a:p>
        </p:txBody>
      </p:sp>
      <p:sp>
        <p:nvSpPr>
          <p:cNvPr id="26629" name="Rectangle 5"/>
          <p:cNvSpPr>
            <a:spLocks noChangeArrowheads="1"/>
          </p:cNvSpPr>
          <p:nvPr/>
        </p:nvSpPr>
        <p:spPr bwMode="auto">
          <a:xfrm>
            <a:off x="1628775" y="3957638"/>
            <a:ext cx="0" cy="12700"/>
          </a:xfrm>
          <a:prstGeom prst="rect">
            <a:avLst/>
          </a:prstGeom>
          <a:solidFill>
            <a:srgbClr val="000000"/>
          </a:solidFill>
          <a:ln w="9525">
            <a:noFill/>
            <a:miter lim="800000"/>
            <a:headEnd/>
            <a:tailEnd/>
          </a:ln>
        </p:spPr>
        <p:txBody>
          <a:bodyPr/>
          <a:lstStyle/>
          <a:p>
            <a:endParaRPr lang="en-US"/>
          </a:p>
        </p:txBody>
      </p:sp>
      <p:pic>
        <p:nvPicPr>
          <p:cNvPr id="16390" name="Picture 6" descr="hawawini+ex06-03"/>
          <p:cNvPicPr>
            <a:picLocks noChangeAspect="1" noChangeArrowheads="1"/>
          </p:cNvPicPr>
          <p:nvPr/>
        </p:nvPicPr>
        <p:blipFill>
          <a:blip r:embed="rId2" cstate="print"/>
          <a:srcRect/>
          <a:stretch>
            <a:fillRect/>
          </a:stretch>
        </p:blipFill>
        <p:spPr bwMode="auto">
          <a:xfrm>
            <a:off x="762000" y="1828800"/>
            <a:ext cx="8153400" cy="4200525"/>
          </a:xfrm>
          <a:prstGeom prst="rect">
            <a:avLst/>
          </a:prstGeom>
          <a:noFill/>
          <a:effectLst>
            <a:outerShdw dist="89803" dir="2700000" algn="ctr" rotWithShape="0">
              <a:srgbClr val="808080"/>
            </a:outerShdw>
          </a:effectLst>
        </p:spPr>
      </p:pic>
      <p:sp>
        <p:nvSpPr>
          <p:cNvPr id="26631" name="Text Box 7"/>
          <p:cNvSpPr>
            <a:spLocks noGrp="1" noChangeArrowheads="1"/>
          </p:cNvSpPr>
          <p:nvPr>
            <p:ph type="title"/>
          </p:nvPr>
        </p:nvSpPr>
        <p:spPr>
          <a:xfrm>
            <a:off x="871538" y="1166813"/>
            <a:ext cx="8162925" cy="457200"/>
          </a:xfrm>
          <a:noFill/>
        </p:spPr>
        <p:txBody>
          <a:bodyPr/>
          <a:lstStyle/>
          <a:p>
            <a:r>
              <a:rPr lang="en-US" sz="2400" b="1" smtClean="0"/>
              <a:t>Time Line for 1-Period Project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checkerboard(across)">
                                      <p:cBhvr>
                                        <p:cTn id="7"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5 - Θέση αριθμού διαφάνειας"/>
          <p:cNvSpPr>
            <a:spLocks noGrp="1"/>
          </p:cNvSpPr>
          <p:nvPr>
            <p:ph type="sldNum" sz="quarter" idx="12"/>
          </p:nvPr>
        </p:nvSpPr>
        <p:spPr/>
        <p:txBody>
          <a:bodyPr/>
          <a:lstStyle/>
          <a:p>
            <a:pPr>
              <a:defRPr/>
            </a:pPr>
            <a:fld id="{E68A21D7-3773-43D2-9386-1B7C388CC2E9}" type="slidenum">
              <a:rPr lang="en-US"/>
              <a:pPr>
                <a:defRPr/>
              </a:pPr>
              <a:t>26</a:t>
            </a:fld>
            <a:endParaRPr lang="en-US"/>
          </a:p>
        </p:txBody>
      </p:sp>
      <p:sp>
        <p:nvSpPr>
          <p:cNvPr id="14341" name="Rectangle 5"/>
          <p:cNvSpPr>
            <a:spLocks noChangeArrowheads="1"/>
          </p:cNvSpPr>
          <p:nvPr/>
        </p:nvSpPr>
        <p:spPr bwMode="auto">
          <a:xfrm>
            <a:off x="1628775" y="3957638"/>
            <a:ext cx="0" cy="12700"/>
          </a:xfrm>
          <a:prstGeom prst="rect">
            <a:avLst/>
          </a:prstGeom>
          <a:solidFill>
            <a:srgbClr val="000000"/>
          </a:solidFill>
          <a:ln w="9525">
            <a:noFill/>
            <a:miter lim="800000"/>
            <a:headEnd/>
            <a:tailEnd/>
          </a:ln>
        </p:spPr>
        <p:txBody>
          <a:bodyPr/>
          <a:lstStyle/>
          <a:p>
            <a:endParaRPr lang="en-US"/>
          </a:p>
        </p:txBody>
      </p:sp>
      <p:sp>
        <p:nvSpPr>
          <p:cNvPr id="14342" name="Rectangle 6"/>
          <p:cNvSpPr>
            <a:spLocks noChangeArrowheads="1"/>
          </p:cNvSpPr>
          <p:nvPr/>
        </p:nvSpPr>
        <p:spPr bwMode="auto">
          <a:xfrm>
            <a:off x="1014413" y="3587750"/>
            <a:ext cx="0" cy="33338"/>
          </a:xfrm>
          <a:prstGeom prst="rect">
            <a:avLst/>
          </a:prstGeom>
          <a:solidFill>
            <a:srgbClr val="000000"/>
          </a:solidFill>
          <a:ln w="9525">
            <a:noFill/>
            <a:miter lim="800000"/>
            <a:headEnd/>
            <a:tailEnd/>
          </a:ln>
        </p:spPr>
        <p:txBody>
          <a:bodyPr/>
          <a:lstStyle/>
          <a:p>
            <a:endParaRPr lang="en-US"/>
          </a:p>
        </p:txBody>
      </p:sp>
      <p:sp>
        <p:nvSpPr>
          <p:cNvPr id="14343" name="Rectangle 7"/>
          <p:cNvSpPr>
            <a:spLocks noChangeArrowheads="1"/>
          </p:cNvSpPr>
          <p:nvPr/>
        </p:nvSpPr>
        <p:spPr bwMode="auto">
          <a:xfrm>
            <a:off x="7948613" y="3587750"/>
            <a:ext cx="0" cy="33338"/>
          </a:xfrm>
          <a:prstGeom prst="rect">
            <a:avLst/>
          </a:prstGeom>
          <a:solidFill>
            <a:srgbClr val="000000"/>
          </a:solidFill>
          <a:ln w="9525">
            <a:noFill/>
            <a:miter lim="800000"/>
            <a:headEnd/>
            <a:tailEnd/>
          </a:ln>
        </p:spPr>
        <p:txBody>
          <a:bodyPr/>
          <a:lstStyle/>
          <a:p>
            <a:endParaRPr lang="en-US"/>
          </a:p>
        </p:txBody>
      </p:sp>
      <p:pic>
        <p:nvPicPr>
          <p:cNvPr id="1032" name="Picture 8" descr="hawawini+ex06-02"/>
          <p:cNvPicPr>
            <a:picLocks noChangeAspect="1" noChangeArrowheads="1"/>
          </p:cNvPicPr>
          <p:nvPr/>
        </p:nvPicPr>
        <p:blipFill>
          <a:blip r:embed="rId2" cstate="print"/>
          <a:srcRect/>
          <a:stretch>
            <a:fillRect/>
          </a:stretch>
        </p:blipFill>
        <p:spPr bwMode="auto">
          <a:xfrm>
            <a:off x="755650" y="1773238"/>
            <a:ext cx="8153400" cy="3944937"/>
          </a:xfrm>
          <a:prstGeom prst="rect">
            <a:avLst/>
          </a:prstGeom>
          <a:noFill/>
          <a:effectLst>
            <a:outerShdw dist="89803" dir="2700000" algn="ctr" rotWithShape="0">
              <a:srgbClr val="808080"/>
            </a:outerShdw>
          </a:effectLst>
        </p:spPr>
      </p:pic>
      <p:sp>
        <p:nvSpPr>
          <p:cNvPr id="1033" name="Text Box 9"/>
          <p:cNvSpPr>
            <a:spLocks noGrp="1" noChangeArrowheads="1"/>
          </p:cNvSpPr>
          <p:nvPr>
            <p:ph type="title"/>
          </p:nvPr>
        </p:nvSpPr>
        <p:spPr>
          <a:xfrm>
            <a:off x="981075" y="1196752"/>
            <a:ext cx="8162925" cy="457200"/>
          </a:xfrm>
          <a:noFill/>
        </p:spPr>
        <p:txBody>
          <a:bodyPr/>
          <a:lstStyle/>
          <a:p>
            <a:r>
              <a:rPr lang="en-US" sz="2400" b="1" dirty="0" smtClean="0"/>
              <a:t>Cash-Flow Time Line : 1-period project</a:t>
            </a:r>
          </a:p>
        </p:txBody>
      </p:sp>
      <p:sp>
        <p:nvSpPr>
          <p:cNvPr id="1034" name="Rectangle 10"/>
          <p:cNvSpPr>
            <a:spLocks noGrp="1" noChangeArrowheads="1"/>
          </p:cNvSpPr>
          <p:nvPr>
            <p:ph type="body" idx="1"/>
          </p:nvPr>
        </p:nvSpPr>
        <p:spPr>
          <a:xfrm>
            <a:off x="2268538" y="5778500"/>
            <a:ext cx="5729287" cy="1079500"/>
          </a:xfrm>
          <a:solidFill>
            <a:schemeClr val="tx2"/>
          </a:solidFill>
        </p:spPr>
        <p:txBody>
          <a:bodyPr/>
          <a:lstStyle/>
          <a:p>
            <a:pPr marL="0" indent="0" algn="ctr" eaLnBrk="1" hangingPunct="1">
              <a:lnSpc>
                <a:spcPct val="90000"/>
              </a:lnSpc>
              <a:buFont typeface="Wingdings" pitchFamily="2" charset="2"/>
              <a:buNone/>
            </a:pPr>
            <a:r>
              <a:rPr lang="en-US" sz="1600" b="1" u="sng" smtClean="0">
                <a:solidFill>
                  <a:schemeClr val="bg1"/>
                </a:solidFill>
                <a:cs typeface="Times New Roman" pitchFamily="18" charset="0"/>
              </a:rPr>
              <a:t>Case: 1</a:t>
            </a:r>
          </a:p>
          <a:p>
            <a:pPr marL="0" indent="0" eaLnBrk="1" hangingPunct="1">
              <a:lnSpc>
                <a:spcPct val="90000"/>
              </a:lnSpc>
              <a:buFontTx/>
              <a:buNone/>
            </a:pPr>
            <a:r>
              <a:rPr lang="en-US" sz="1200" smtClean="0">
                <a:solidFill>
                  <a:schemeClr val="bg1"/>
                </a:solidFill>
                <a:cs typeface="Times New Roman" pitchFamily="18" charset="0"/>
              </a:rPr>
              <a:t>- investing $10,000 in a parcel of land now; expectation: it could be sold</a:t>
            </a:r>
            <a:br>
              <a:rPr lang="en-US" sz="1200" smtClean="0">
                <a:solidFill>
                  <a:schemeClr val="bg1"/>
                </a:solidFill>
                <a:cs typeface="Times New Roman" pitchFamily="18" charset="0"/>
              </a:rPr>
            </a:br>
            <a:r>
              <a:rPr lang="en-US" sz="1200" smtClean="0">
                <a:solidFill>
                  <a:schemeClr val="bg1"/>
                </a:solidFill>
                <a:cs typeface="Times New Roman" pitchFamily="18" charset="0"/>
              </a:rPr>
              <a:t>  for $11,000 next year; expected return on this investment = 10%</a:t>
            </a:r>
          </a:p>
          <a:p>
            <a:pPr marL="0" indent="0" eaLnBrk="1" hangingPunct="1">
              <a:lnSpc>
                <a:spcPct val="90000"/>
              </a:lnSpc>
              <a:buFontTx/>
              <a:buNone/>
            </a:pPr>
            <a:r>
              <a:rPr lang="en-US" sz="1200" smtClean="0">
                <a:solidFill>
                  <a:schemeClr val="bg1"/>
                </a:solidFill>
                <a:cs typeface="Times New Roman" pitchFamily="18" charset="0"/>
              </a:rPr>
              <a:t>- if more than 10% can be earned on a comparable or </a:t>
            </a:r>
            <a:r>
              <a:rPr lang="en-US" sz="1200" b="1" smtClean="0">
                <a:solidFill>
                  <a:schemeClr val="bg1"/>
                </a:solidFill>
                <a:cs typeface="Times New Roman" pitchFamily="18" charset="0"/>
              </a:rPr>
              <a:t>alternative investment</a:t>
            </a:r>
            <a:r>
              <a:rPr lang="en-US" sz="1200" smtClean="0">
                <a:solidFill>
                  <a:schemeClr val="bg1"/>
                </a:solidFill>
                <a:cs typeface="Times New Roman" pitchFamily="18" charset="0"/>
              </a:rPr>
              <a:t>,</a:t>
            </a:r>
            <a:br>
              <a:rPr lang="en-US" sz="1200" smtClean="0">
                <a:solidFill>
                  <a:schemeClr val="bg1"/>
                </a:solidFill>
                <a:cs typeface="Times New Roman" pitchFamily="18" charset="0"/>
              </a:rPr>
            </a:br>
            <a:r>
              <a:rPr lang="en-US" sz="1200" smtClean="0">
                <a:solidFill>
                  <a:schemeClr val="bg1"/>
                </a:solidFill>
                <a:cs typeface="Times New Roman" pitchFamily="18" charset="0"/>
              </a:rPr>
              <a:t>  we should NOT buy the land.</a:t>
            </a:r>
            <a:endParaRPr lang="en-US" sz="1200" smtClean="0">
              <a:solidFill>
                <a:schemeClr val="bg1"/>
              </a:solidFill>
            </a:endParaRPr>
          </a:p>
        </p:txBody>
      </p:sp>
      <p:sp>
        <p:nvSpPr>
          <p:cNvPr id="9" name="8 - Ορθογώνιο"/>
          <p:cNvSpPr/>
          <p:nvPr/>
        </p:nvSpPr>
        <p:spPr bwMode="auto">
          <a:xfrm>
            <a:off x="3131840" y="2924944"/>
            <a:ext cx="3312368" cy="504056"/>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rgbClr val="FF0000"/>
                </a:solidFill>
                <a:latin typeface="+mn-lt"/>
              </a:rPr>
              <a:t>interest rate: 10%</a:t>
            </a:r>
            <a:endParaRPr kumimoji="0" lang="en-US" sz="2400" b="0" i="0" u="none" strike="noStrike" cap="none" normalizeH="0" baseline="0" dirty="0" smtClean="0">
              <a:ln>
                <a:noFill/>
              </a:ln>
              <a:solidFill>
                <a:srgbClr val="FF0000"/>
              </a:solidFill>
              <a:effectLst/>
              <a:latin typeface="+mn-lt"/>
            </a:endParaRPr>
          </a:p>
        </p:txBody>
      </p:sp>
      <p:sp>
        <p:nvSpPr>
          <p:cNvPr id="11" name="10 - Ορθογώνιο"/>
          <p:cNvSpPr/>
          <p:nvPr/>
        </p:nvSpPr>
        <p:spPr bwMode="auto">
          <a:xfrm>
            <a:off x="6444208" y="1988840"/>
            <a:ext cx="785813" cy="500062"/>
          </a:xfrm>
          <a:prstGeom prst="rect">
            <a:avLst/>
          </a:prstGeom>
          <a:noFill/>
          <a:ln w="9525" cap="flat" cmpd="sng" algn="ctr">
            <a:noFill/>
            <a:prstDash val="solid"/>
            <a:miter lim="800000"/>
            <a:headEnd type="none" w="med" len="med"/>
            <a:tailEnd type="none" w="med" len="med"/>
          </a:ln>
          <a:effectLst/>
        </p:spPr>
        <p:txBody>
          <a:bodyPr wrap="none"/>
          <a:lstStyle/>
          <a:p>
            <a:pPr>
              <a:defRPr/>
            </a:pPr>
            <a:r>
              <a:rPr lang="en-US" b="1" dirty="0">
                <a:latin typeface="+mn-lt"/>
              </a:rPr>
              <a:t>CF</a:t>
            </a:r>
            <a:r>
              <a:rPr lang="en-US" b="1" baseline="-25000" dirty="0">
                <a:latin typeface="+mn-lt"/>
              </a:rPr>
              <a:t>1 </a:t>
            </a:r>
            <a:r>
              <a:rPr lang="en-US" b="1" dirty="0">
                <a:latin typeface="+mn-lt"/>
              </a:rPr>
              <a:t>=</a:t>
            </a:r>
          </a:p>
        </p:txBody>
      </p:sp>
      <p:sp>
        <p:nvSpPr>
          <p:cNvPr id="12" name="11 - Ορθογώνιο"/>
          <p:cNvSpPr/>
          <p:nvPr/>
        </p:nvSpPr>
        <p:spPr bwMode="auto">
          <a:xfrm>
            <a:off x="142875" y="5000625"/>
            <a:ext cx="785813" cy="500063"/>
          </a:xfrm>
          <a:prstGeom prst="rect">
            <a:avLst/>
          </a:prstGeom>
          <a:noFill/>
          <a:ln w="9525" cap="flat" cmpd="sng" algn="ctr">
            <a:noFill/>
            <a:prstDash val="solid"/>
            <a:miter lim="800000"/>
            <a:headEnd type="none" w="med" len="med"/>
            <a:tailEnd type="none" w="med" len="med"/>
          </a:ln>
          <a:effectLst/>
        </p:spPr>
        <p:txBody>
          <a:bodyPr wrap="none"/>
          <a:lstStyle/>
          <a:p>
            <a:pPr>
              <a:defRPr/>
            </a:pPr>
            <a:r>
              <a:rPr lang="en-US" b="1" dirty="0">
                <a:latin typeface="+mn-lt"/>
              </a:rPr>
              <a:t>CF</a:t>
            </a:r>
            <a:r>
              <a:rPr lang="en-US" b="1" baseline="-25000" dirty="0">
                <a:latin typeface="+mn-lt"/>
              </a:rPr>
              <a:t>0 </a:t>
            </a:r>
            <a:r>
              <a:rPr lang="en-US" b="1" dirty="0">
                <a:latin typeface="+mn-lt"/>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33"/>
                                        </p:tgtEl>
                                        <p:attrNameLst>
                                          <p:attrName>style.visibility</p:attrName>
                                        </p:attrNameLst>
                                      </p:cBhvr>
                                      <p:to>
                                        <p:strVal val="visible"/>
                                      </p:to>
                                    </p:set>
                                    <p:anim calcmode="lin" valueType="num">
                                      <p:cBhvr additive="base">
                                        <p:cTn id="7" dur="500" fill="hold"/>
                                        <p:tgtEl>
                                          <p:spTgt spid="1033"/>
                                        </p:tgtEl>
                                        <p:attrNameLst>
                                          <p:attrName>ppt_x</p:attrName>
                                        </p:attrNameLst>
                                      </p:cBhvr>
                                      <p:tavLst>
                                        <p:tav tm="0">
                                          <p:val>
                                            <p:strVal val="#ppt_x"/>
                                          </p:val>
                                        </p:tav>
                                        <p:tav tm="100000">
                                          <p:val>
                                            <p:strVal val="#ppt_x"/>
                                          </p:val>
                                        </p:tav>
                                      </p:tavLst>
                                    </p:anim>
                                    <p:anim calcmode="lin" valueType="num">
                                      <p:cBhvr additive="base">
                                        <p:cTn id="8" dur="500" fill="hold"/>
                                        <p:tgtEl>
                                          <p:spTgt spid="103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checkerboard(across)">
                                      <p:cBhvr>
                                        <p:cTn id="13" dur="500"/>
                                        <p:tgtEl>
                                          <p:spTgt spid="103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34">
                                            <p:bg/>
                                          </p:spTgt>
                                        </p:tgtEl>
                                        <p:attrNameLst>
                                          <p:attrName>style.visibility</p:attrName>
                                        </p:attrNameLst>
                                      </p:cBhvr>
                                      <p:to>
                                        <p:strVal val="visible"/>
                                      </p:to>
                                    </p:set>
                                    <p:animEffect transition="in" filter="checkerboard(across)">
                                      <p:cBhvr>
                                        <p:cTn id="18" dur="500"/>
                                        <p:tgtEl>
                                          <p:spTgt spid="1034">
                                            <p:bg/>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034">
                                            <p:txEl>
                                              <p:pRg st="0" end="0"/>
                                            </p:txEl>
                                          </p:spTgt>
                                        </p:tgtEl>
                                        <p:attrNameLst>
                                          <p:attrName>style.visibility</p:attrName>
                                        </p:attrNameLst>
                                      </p:cBhvr>
                                      <p:to>
                                        <p:strVal val="visible"/>
                                      </p:to>
                                    </p:set>
                                    <p:animEffect transition="in" filter="checkerboard(across)">
                                      <p:cBhvr>
                                        <p:cTn id="23" dur="500"/>
                                        <p:tgtEl>
                                          <p:spTgt spid="103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34">
                                            <p:txEl>
                                              <p:pRg st="1" end="1"/>
                                            </p:txEl>
                                          </p:spTgt>
                                        </p:tgtEl>
                                        <p:attrNameLst>
                                          <p:attrName>style.visibility</p:attrName>
                                        </p:attrNameLst>
                                      </p:cBhvr>
                                      <p:to>
                                        <p:strVal val="visible"/>
                                      </p:to>
                                    </p:set>
                                    <p:animEffect transition="in" filter="checkerboard(across)">
                                      <p:cBhvr>
                                        <p:cTn id="28" dur="500"/>
                                        <p:tgtEl>
                                          <p:spTgt spid="103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034">
                                            <p:txEl>
                                              <p:pRg st="2" end="2"/>
                                            </p:txEl>
                                          </p:spTgt>
                                        </p:tgtEl>
                                        <p:attrNameLst>
                                          <p:attrName>style.visibility</p:attrName>
                                        </p:attrNameLst>
                                      </p:cBhvr>
                                      <p:to>
                                        <p:strVal val="visible"/>
                                      </p:to>
                                    </p:set>
                                    <p:animEffect transition="in" filter="checkerboard(across)">
                                      <p:cBhvr>
                                        <p:cTn id="33" dur="500"/>
                                        <p:tgtEl>
                                          <p:spTgt spid="10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utoUpdateAnimBg="0"/>
      <p:bldP spid="1034" grpId="0" build="p" bldLvl="5"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5 - Θέση αριθμού διαφάνειας"/>
          <p:cNvSpPr>
            <a:spLocks noGrp="1"/>
          </p:cNvSpPr>
          <p:nvPr>
            <p:ph type="sldNum" sz="quarter" idx="12"/>
          </p:nvPr>
        </p:nvSpPr>
        <p:spPr/>
        <p:txBody>
          <a:bodyPr/>
          <a:lstStyle/>
          <a:p>
            <a:pPr>
              <a:defRPr/>
            </a:pPr>
            <a:fld id="{65A7012B-7BCA-447D-96BE-483B80FABD3D}" type="slidenum">
              <a:rPr lang="en-US"/>
              <a:pPr>
                <a:defRPr/>
              </a:pPr>
              <a:t>27</a:t>
            </a:fld>
            <a:endParaRPr lang="en-US"/>
          </a:p>
        </p:txBody>
      </p:sp>
      <p:sp>
        <p:nvSpPr>
          <p:cNvPr id="27653" name="Rectangle 5"/>
          <p:cNvSpPr>
            <a:spLocks noChangeArrowheads="1"/>
          </p:cNvSpPr>
          <p:nvPr/>
        </p:nvSpPr>
        <p:spPr bwMode="auto">
          <a:xfrm>
            <a:off x="1628775" y="3957638"/>
            <a:ext cx="0" cy="12700"/>
          </a:xfrm>
          <a:prstGeom prst="rect">
            <a:avLst/>
          </a:prstGeom>
          <a:solidFill>
            <a:srgbClr val="000000"/>
          </a:solidFill>
          <a:ln w="9525">
            <a:noFill/>
            <a:miter lim="800000"/>
            <a:headEnd/>
            <a:tailEnd/>
          </a:ln>
        </p:spPr>
        <p:txBody>
          <a:bodyPr/>
          <a:lstStyle/>
          <a:p>
            <a:endParaRPr lang="en-US"/>
          </a:p>
        </p:txBody>
      </p:sp>
      <p:pic>
        <p:nvPicPr>
          <p:cNvPr id="15366" name="Picture 6" descr="hawawini+ex06-04"/>
          <p:cNvPicPr>
            <a:picLocks noChangeAspect="1" noChangeArrowheads="1"/>
          </p:cNvPicPr>
          <p:nvPr/>
        </p:nvPicPr>
        <p:blipFill>
          <a:blip r:embed="rId2" cstate="print"/>
          <a:srcRect/>
          <a:stretch>
            <a:fillRect/>
          </a:stretch>
        </p:blipFill>
        <p:spPr bwMode="auto">
          <a:xfrm>
            <a:off x="762000" y="1828800"/>
            <a:ext cx="8077200" cy="3222625"/>
          </a:xfrm>
          <a:prstGeom prst="rect">
            <a:avLst/>
          </a:prstGeom>
          <a:noFill/>
          <a:effectLst>
            <a:outerShdw dist="89803" dir="2700000" algn="ctr" rotWithShape="0">
              <a:srgbClr val="808080"/>
            </a:outerShdw>
          </a:effectLst>
        </p:spPr>
      </p:pic>
      <p:sp>
        <p:nvSpPr>
          <p:cNvPr id="15367" name="Text Box 7"/>
          <p:cNvSpPr>
            <a:spLocks noGrp="1" noChangeArrowheads="1"/>
          </p:cNvSpPr>
          <p:nvPr>
            <p:ph type="title"/>
          </p:nvPr>
        </p:nvSpPr>
        <p:spPr>
          <a:xfrm>
            <a:off x="871538" y="801688"/>
            <a:ext cx="8162925" cy="822325"/>
          </a:xfrm>
          <a:noFill/>
        </p:spPr>
        <p:txBody>
          <a:bodyPr/>
          <a:lstStyle/>
          <a:p>
            <a:r>
              <a:rPr lang="en-US" sz="2400" b="1" smtClean="0"/>
              <a:t>Time Line for 2-Period Investment </a:t>
            </a:r>
            <a:br>
              <a:rPr lang="en-US" sz="2400" b="1" smtClean="0"/>
            </a:br>
            <a:r>
              <a:rPr lang="en-US" sz="2400" b="1" smtClean="0"/>
              <a:t> N</a:t>
            </a:r>
            <a:r>
              <a:rPr lang="en-US" sz="2000" b="1" smtClean="0"/>
              <a:t>o Intermediate Cash Flows</a:t>
            </a:r>
          </a:p>
        </p:txBody>
      </p:sp>
      <p:sp>
        <p:nvSpPr>
          <p:cNvPr id="15368" name="Rectangle 8"/>
          <p:cNvSpPr>
            <a:spLocks noGrp="1" noChangeArrowheads="1"/>
          </p:cNvSpPr>
          <p:nvPr>
            <p:ph type="body" idx="1"/>
          </p:nvPr>
        </p:nvSpPr>
        <p:spPr>
          <a:xfrm>
            <a:off x="1763713" y="5300663"/>
            <a:ext cx="6121400" cy="1152525"/>
          </a:xfrm>
          <a:solidFill>
            <a:schemeClr val="tx2"/>
          </a:solidFill>
        </p:spPr>
        <p:txBody>
          <a:bodyPr/>
          <a:lstStyle/>
          <a:p>
            <a:pPr marL="0" indent="0" algn="ctr" eaLnBrk="1" hangingPunct="1">
              <a:lnSpc>
                <a:spcPct val="80000"/>
              </a:lnSpc>
              <a:buFont typeface="Wingdings" pitchFamily="2" charset="2"/>
              <a:buNone/>
            </a:pPr>
            <a:r>
              <a:rPr lang="en-US" sz="1400" b="1" u="sng" smtClean="0">
                <a:solidFill>
                  <a:schemeClr val="bg1"/>
                </a:solidFill>
                <a:cs typeface="Times New Roman" pitchFamily="18" charset="0"/>
              </a:rPr>
              <a:t>CASE 2</a:t>
            </a:r>
          </a:p>
          <a:p>
            <a:pPr marL="0" indent="0" eaLnBrk="1" hangingPunct="1">
              <a:lnSpc>
                <a:spcPct val="80000"/>
              </a:lnSpc>
              <a:buFont typeface="Wingdings" pitchFamily="2" charset="2"/>
              <a:buNone/>
            </a:pPr>
            <a:r>
              <a:rPr lang="en-US" sz="1400" smtClean="0">
                <a:solidFill>
                  <a:schemeClr val="bg1"/>
                </a:solidFill>
                <a:cs typeface="Times New Roman" pitchFamily="18" charset="0"/>
              </a:rPr>
              <a:t>same investment (parcel of land) when…</a:t>
            </a:r>
            <a:br>
              <a:rPr lang="en-US" sz="1400" smtClean="0">
                <a:solidFill>
                  <a:schemeClr val="bg1"/>
                </a:solidFill>
                <a:cs typeface="Times New Roman" pitchFamily="18" charset="0"/>
              </a:rPr>
            </a:br>
            <a:r>
              <a:rPr lang="en-US" sz="1400" smtClean="0">
                <a:solidFill>
                  <a:schemeClr val="bg1"/>
                </a:solidFill>
                <a:cs typeface="Times New Roman" pitchFamily="18" charset="0"/>
              </a:rPr>
              <a:t>expected cash flow of $11,000 received 2-years from now (not in 1-year)</a:t>
            </a:r>
          </a:p>
          <a:p>
            <a:pPr marL="0" indent="0" eaLnBrk="1" hangingPunct="1">
              <a:lnSpc>
                <a:spcPct val="80000"/>
              </a:lnSpc>
              <a:buFont typeface="Wingdings" pitchFamily="2" charset="2"/>
              <a:buNone/>
            </a:pPr>
            <a:r>
              <a:rPr lang="en-US" sz="1400" smtClean="0">
                <a:solidFill>
                  <a:schemeClr val="bg1"/>
                </a:solidFill>
                <a:cs typeface="Times New Roman" pitchFamily="18" charset="0"/>
              </a:rPr>
              <a:t>the previous approach can be extended to a 2-period investment</a:t>
            </a:r>
            <a:br>
              <a:rPr lang="en-US" sz="1400" smtClean="0">
                <a:solidFill>
                  <a:schemeClr val="bg1"/>
                </a:solidFill>
                <a:cs typeface="Times New Roman" pitchFamily="18" charset="0"/>
              </a:rPr>
            </a:br>
            <a:r>
              <a:rPr lang="en-US" sz="1200" smtClean="0">
                <a:solidFill>
                  <a:schemeClr val="bg1"/>
                </a:solidFill>
                <a:cs typeface="Times New Roman" pitchFamily="18" charset="0"/>
              </a:rPr>
              <a:t>(without intermediate cash flows)</a:t>
            </a:r>
            <a:endParaRPr lang="en-US" sz="120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ppt_x"/>
                                          </p:val>
                                        </p:tav>
                                        <p:tav tm="100000">
                                          <p:val>
                                            <p:strVal val="#ppt_x"/>
                                          </p:val>
                                        </p:tav>
                                      </p:tavLst>
                                    </p:anim>
                                    <p:anim calcmode="lin" valueType="num">
                                      <p:cBhvr additive="base">
                                        <p:cTn id="8" dur="500" fill="hold"/>
                                        <p:tgtEl>
                                          <p:spTgt spid="1536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5366"/>
                                        </p:tgtEl>
                                        <p:attrNameLst>
                                          <p:attrName>style.visibility</p:attrName>
                                        </p:attrNameLst>
                                      </p:cBhvr>
                                      <p:to>
                                        <p:strVal val="visible"/>
                                      </p:to>
                                    </p:set>
                                    <p:animEffect transition="in" filter="checkerboard(across)">
                                      <p:cBhvr>
                                        <p:cTn id="13" dur="500"/>
                                        <p:tgtEl>
                                          <p:spTgt spid="1536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5368">
                                            <p:bg/>
                                          </p:spTgt>
                                        </p:tgtEl>
                                        <p:attrNameLst>
                                          <p:attrName>style.visibility</p:attrName>
                                        </p:attrNameLst>
                                      </p:cBhvr>
                                      <p:to>
                                        <p:strVal val="visible"/>
                                      </p:to>
                                    </p:set>
                                    <p:animEffect transition="in" filter="checkerboard(across)">
                                      <p:cBhvr>
                                        <p:cTn id="18" dur="500"/>
                                        <p:tgtEl>
                                          <p:spTgt spid="15368">
                                            <p:bg/>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5368">
                                            <p:txEl>
                                              <p:pRg st="0" end="0"/>
                                            </p:txEl>
                                          </p:spTgt>
                                        </p:tgtEl>
                                        <p:attrNameLst>
                                          <p:attrName>style.visibility</p:attrName>
                                        </p:attrNameLst>
                                      </p:cBhvr>
                                      <p:to>
                                        <p:strVal val="visible"/>
                                      </p:to>
                                    </p:set>
                                    <p:animEffect transition="in" filter="checkerboard(across)">
                                      <p:cBhvr>
                                        <p:cTn id="23" dur="500"/>
                                        <p:tgtEl>
                                          <p:spTgt spid="1536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5368">
                                            <p:txEl>
                                              <p:pRg st="1" end="1"/>
                                            </p:txEl>
                                          </p:spTgt>
                                        </p:tgtEl>
                                        <p:attrNameLst>
                                          <p:attrName>style.visibility</p:attrName>
                                        </p:attrNameLst>
                                      </p:cBhvr>
                                      <p:to>
                                        <p:strVal val="visible"/>
                                      </p:to>
                                    </p:set>
                                    <p:animEffect transition="in" filter="checkerboard(across)">
                                      <p:cBhvr>
                                        <p:cTn id="28" dur="500"/>
                                        <p:tgtEl>
                                          <p:spTgt spid="1536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5368">
                                            <p:txEl>
                                              <p:pRg st="2" end="2"/>
                                            </p:txEl>
                                          </p:spTgt>
                                        </p:tgtEl>
                                        <p:attrNameLst>
                                          <p:attrName>style.visibility</p:attrName>
                                        </p:attrNameLst>
                                      </p:cBhvr>
                                      <p:to>
                                        <p:strVal val="visible"/>
                                      </p:to>
                                    </p:set>
                                    <p:animEffect transition="in" filter="checkerboard(across)">
                                      <p:cBhvr>
                                        <p:cTn id="33" dur="500"/>
                                        <p:tgtEl>
                                          <p:spTgt spid="153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utoUpdateAnimBg="0"/>
      <p:bldP spid="15368" grpId="0" build="p" bldLvl="5"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5 - Θέση αριθμού διαφάνειας"/>
          <p:cNvSpPr>
            <a:spLocks noGrp="1"/>
          </p:cNvSpPr>
          <p:nvPr>
            <p:ph type="sldNum" sz="quarter" idx="12"/>
          </p:nvPr>
        </p:nvSpPr>
        <p:spPr/>
        <p:txBody>
          <a:bodyPr/>
          <a:lstStyle/>
          <a:p>
            <a:pPr>
              <a:defRPr/>
            </a:pPr>
            <a:fld id="{3F04B841-03D2-4FB5-95A6-AB750A05D03C}" type="slidenum">
              <a:rPr lang="en-US"/>
              <a:pPr>
                <a:defRPr/>
              </a:pPr>
              <a:t>28</a:t>
            </a:fld>
            <a:endParaRPr lang="en-US"/>
          </a:p>
        </p:txBody>
      </p:sp>
      <p:sp>
        <p:nvSpPr>
          <p:cNvPr id="28677" name="Rectangle 5"/>
          <p:cNvSpPr>
            <a:spLocks noChangeArrowheads="1"/>
          </p:cNvSpPr>
          <p:nvPr/>
        </p:nvSpPr>
        <p:spPr bwMode="auto">
          <a:xfrm>
            <a:off x="1628775" y="3957638"/>
            <a:ext cx="0" cy="12700"/>
          </a:xfrm>
          <a:prstGeom prst="rect">
            <a:avLst/>
          </a:prstGeom>
          <a:solidFill>
            <a:srgbClr val="000000"/>
          </a:solidFill>
          <a:ln w="9525">
            <a:noFill/>
            <a:miter lim="800000"/>
            <a:headEnd/>
            <a:tailEnd/>
          </a:ln>
        </p:spPr>
        <p:txBody>
          <a:bodyPr/>
          <a:lstStyle/>
          <a:p>
            <a:endParaRPr lang="en-US"/>
          </a:p>
        </p:txBody>
      </p:sp>
      <p:pic>
        <p:nvPicPr>
          <p:cNvPr id="18438" name="Picture 6" descr="hawawini+ex06-05"/>
          <p:cNvPicPr>
            <a:picLocks noChangeAspect="1" noChangeArrowheads="1"/>
          </p:cNvPicPr>
          <p:nvPr/>
        </p:nvPicPr>
        <p:blipFill>
          <a:blip r:embed="rId2" cstate="print"/>
          <a:srcRect/>
          <a:stretch>
            <a:fillRect/>
          </a:stretch>
        </p:blipFill>
        <p:spPr bwMode="auto">
          <a:xfrm>
            <a:off x="762000" y="1828800"/>
            <a:ext cx="8229600" cy="3505200"/>
          </a:xfrm>
          <a:prstGeom prst="rect">
            <a:avLst/>
          </a:prstGeom>
          <a:noFill/>
          <a:effectLst>
            <a:outerShdw dist="89803" dir="2700000" algn="ctr" rotWithShape="0">
              <a:srgbClr val="808080"/>
            </a:outerShdw>
          </a:effectLst>
        </p:spPr>
      </p:pic>
      <p:sp>
        <p:nvSpPr>
          <p:cNvPr id="18439" name="Text Box 7"/>
          <p:cNvSpPr>
            <a:spLocks noGrp="1" noChangeArrowheads="1"/>
          </p:cNvSpPr>
          <p:nvPr>
            <p:ph type="title"/>
          </p:nvPr>
        </p:nvSpPr>
        <p:spPr>
          <a:xfrm>
            <a:off x="871538" y="862013"/>
            <a:ext cx="8162925" cy="762000"/>
          </a:xfrm>
          <a:noFill/>
        </p:spPr>
        <p:txBody>
          <a:bodyPr/>
          <a:lstStyle/>
          <a:p>
            <a:r>
              <a:rPr lang="en-US" sz="2400" b="1" smtClean="0"/>
              <a:t>Time Line for 2-Period Investment </a:t>
            </a:r>
            <a:br>
              <a:rPr lang="en-US" sz="2400" b="1" smtClean="0"/>
            </a:br>
            <a:r>
              <a:rPr lang="en-US" sz="2000" b="1" smtClean="0"/>
              <a:t>with Intermediate Cash Flow</a:t>
            </a:r>
          </a:p>
        </p:txBody>
      </p:sp>
      <p:sp>
        <p:nvSpPr>
          <p:cNvPr id="18440" name="Rectangle 8"/>
          <p:cNvSpPr>
            <a:spLocks noGrp="1" noChangeArrowheads="1"/>
          </p:cNvSpPr>
          <p:nvPr>
            <p:ph type="body" idx="1"/>
          </p:nvPr>
        </p:nvSpPr>
        <p:spPr>
          <a:xfrm>
            <a:off x="1258888" y="5300663"/>
            <a:ext cx="6769100" cy="1368425"/>
          </a:xfrm>
          <a:solidFill>
            <a:schemeClr val="tx2"/>
          </a:solidFill>
        </p:spPr>
        <p:txBody>
          <a:bodyPr/>
          <a:lstStyle/>
          <a:p>
            <a:pPr marL="0" indent="0" eaLnBrk="1" hangingPunct="1">
              <a:buFont typeface="Wingdings" pitchFamily="2" charset="2"/>
              <a:buNone/>
            </a:pPr>
            <a:r>
              <a:rPr lang="en-US" sz="1600" b="1" smtClean="0">
                <a:solidFill>
                  <a:schemeClr val="bg1"/>
                </a:solidFill>
                <a:cs typeface="Times New Roman" pitchFamily="18" charset="0"/>
              </a:rPr>
              <a:t>investment cash flow time line</a:t>
            </a:r>
            <a:r>
              <a:rPr lang="en-US" sz="1600" smtClean="0">
                <a:solidFill>
                  <a:schemeClr val="bg1"/>
                </a:solidFill>
                <a:cs typeface="Times New Roman" pitchFamily="18" charset="0"/>
              </a:rPr>
              <a:t> </a:t>
            </a:r>
            <a:br>
              <a:rPr lang="en-US" sz="1600" smtClean="0">
                <a:solidFill>
                  <a:schemeClr val="bg1"/>
                </a:solidFill>
                <a:cs typeface="Times New Roman" pitchFamily="18" charset="0"/>
              </a:rPr>
            </a:br>
            <a:r>
              <a:rPr lang="en-US" sz="1600" i="1" smtClean="0">
                <a:solidFill>
                  <a:schemeClr val="bg1"/>
                </a:solidFill>
                <a:cs typeface="Times New Roman" pitchFamily="18" charset="0"/>
              </a:rPr>
              <a:t>assumption</a:t>
            </a:r>
            <a:r>
              <a:rPr lang="en-US" sz="1600" smtClean="0">
                <a:solidFill>
                  <a:schemeClr val="bg1"/>
                </a:solidFill>
                <a:cs typeface="Times New Roman" pitchFamily="18" charset="0"/>
              </a:rPr>
              <a:t>: land is rented for $1,000 a year for 2-years;</a:t>
            </a:r>
            <a:br>
              <a:rPr lang="en-US" sz="1600" smtClean="0">
                <a:solidFill>
                  <a:schemeClr val="bg1"/>
                </a:solidFill>
                <a:cs typeface="Times New Roman" pitchFamily="18" charset="0"/>
              </a:rPr>
            </a:br>
            <a:r>
              <a:rPr lang="en-US" sz="1600" smtClean="0">
                <a:solidFill>
                  <a:schemeClr val="bg1"/>
                </a:solidFill>
                <a:cs typeface="Times New Roman" pitchFamily="18" charset="0"/>
              </a:rPr>
              <a:t>                    it is sold after 2-years for $11,000</a:t>
            </a:r>
          </a:p>
          <a:p>
            <a:pPr marL="0" indent="0" eaLnBrk="1" hangingPunct="1">
              <a:buFont typeface="Wingdings" pitchFamily="2" charset="2"/>
              <a:buNone/>
            </a:pPr>
            <a:r>
              <a:rPr lang="en-US" sz="1600" smtClean="0">
                <a:solidFill>
                  <a:schemeClr val="bg1"/>
                </a:solidFill>
                <a:cs typeface="Times New Roman" pitchFamily="18" charset="0"/>
              </a:rPr>
              <a:t>the same approach in previous scenarios can be extended to a 3-period investment with an intermediate cash flow</a:t>
            </a:r>
            <a:r>
              <a:rPr lang="en-US" sz="160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additive="base">
                                        <p:cTn id="7" dur="500" fill="hold"/>
                                        <p:tgtEl>
                                          <p:spTgt spid="18439"/>
                                        </p:tgtEl>
                                        <p:attrNameLst>
                                          <p:attrName>ppt_x</p:attrName>
                                        </p:attrNameLst>
                                      </p:cBhvr>
                                      <p:tavLst>
                                        <p:tav tm="0">
                                          <p:val>
                                            <p:strVal val="#ppt_x"/>
                                          </p:val>
                                        </p:tav>
                                        <p:tav tm="100000">
                                          <p:val>
                                            <p:strVal val="#ppt_x"/>
                                          </p:val>
                                        </p:tav>
                                      </p:tavLst>
                                    </p:anim>
                                    <p:anim calcmode="lin" valueType="num">
                                      <p:cBhvr additive="base">
                                        <p:cTn id="8" dur="500" fill="hold"/>
                                        <p:tgtEl>
                                          <p:spTgt spid="1843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8438"/>
                                        </p:tgtEl>
                                        <p:attrNameLst>
                                          <p:attrName>style.visibility</p:attrName>
                                        </p:attrNameLst>
                                      </p:cBhvr>
                                      <p:to>
                                        <p:strVal val="visible"/>
                                      </p:to>
                                    </p:set>
                                    <p:animEffect transition="in" filter="checkerboard(across)">
                                      <p:cBhvr>
                                        <p:cTn id="13" dur="500"/>
                                        <p:tgtEl>
                                          <p:spTgt spid="1843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8440">
                                            <p:bg/>
                                          </p:spTgt>
                                        </p:tgtEl>
                                        <p:attrNameLst>
                                          <p:attrName>style.visibility</p:attrName>
                                        </p:attrNameLst>
                                      </p:cBhvr>
                                      <p:to>
                                        <p:strVal val="visible"/>
                                      </p:to>
                                    </p:set>
                                    <p:animEffect transition="in" filter="checkerboard(across)">
                                      <p:cBhvr>
                                        <p:cTn id="18" dur="500"/>
                                        <p:tgtEl>
                                          <p:spTgt spid="18440">
                                            <p:bg/>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8440">
                                            <p:txEl>
                                              <p:pRg st="0" end="0"/>
                                            </p:txEl>
                                          </p:spTgt>
                                        </p:tgtEl>
                                        <p:attrNameLst>
                                          <p:attrName>style.visibility</p:attrName>
                                        </p:attrNameLst>
                                      </p:cBhvr>
                                      <p:to>
                                        <p:strVal val="visible"/>
                                      </p:to>
                                    </p:set>
                                    <p:animEffect transition="in" filter="checkerboard(across)">
                                      <p:cBhvr>
                                        <p:cTn id="23" dur="500"/>
                                        <p:tgtEl>
                                          <p:spTgt spid="1844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8440">
                                            <p:txEl>
                                              <p:pRg st="1" end="1"/>
                                            </p:txEl>
                                          </p:spTgt>
                                        </p:tgtEl>
                                        <p:attrNameLst>
                                          <p:attrName>style.visibility</p:attrName>
                                        </p:attrNameLst>
                                      </p:cBhvr>
                                      <p:to>
                                        <p:strVal val="visible"/>
                                      </p:to>
                                    </p:set>
                                    <p:animEffect transition="in" filter="checkerboard(across)">
                                      <p:cBhvr>
                                        <p:cTn id="28" dur="500"/>
                                        <p:tgtEl>
                                          <p:spTgt spid="184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utoUpdateAnimBg="0"/>
      <p:bldP spid="18440" grpId="0" build="p" bldLvl="5"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5 - Θέση αριθμού διαφάνειας"/>
          <p:cNvSpPr>
            <a:spLocks noGrp="1"/>
          </p:cNvSpPr>
          <p:nvPr>
            <p:ph type="sldNum" sz="quarter" idx="12"/>
          </p:nvPr>
        </p:nvSpPr>
        <p:spPr/>
        <p:txBody>
          <a:bodyPr/>
          <a:lstStyle/>
          <a:p>
            <a:pPr>
              <a:defRPr/>
            </a:pPr>
            <a:fld id="{B00171D6-0619-4B44-8061-7EE89D14CC2D}" type="slidenum">
              <a:rPr lang="en-US"/>
              <a:pPr>
                <a:defRPr/>
              </a:pPr>
              <a:t>29</a:t>
            </a:fld>
            <a:endParaRPr lang="en-US"/>
          </a:p>
        </p:txBody>
      </p:sp>
      <p:sp>
        <p:nvSpPr>
          <p:cNvPr id="29701" name="Rectangle 5"/>
          <p:cNvSpPr>
            <a:spLocks noChangeArrowheads="1"/>
          </p:cNvSpPr>
          <p:nvPr/>
        </p:nvSpPr>
        <p:spPr bwMode="auto">
          <a:xfrm>
            <a:off x="1628775" y="3957638"/>
            <a:ext cx="0" cy="12700"/>
          </a:xfrm>
          <a:prstGeom prst="rect">
            <a:avLst/>
          </a:prstGeom>
          <a:solidFill>
            <a:srgbClr val="000000"/>
          </a:solidFill>
          <a:ln w="9525">
            <a:noFill/>
            <a:miter lim="800000"/>
            <a:headEnd/>
            <a:tailEnd/>
          </a:ln>
        </p:spPr>
        <p:txBody>
          <a:bodyPr/>
          <a:lstStyle/>
          <a:p>
            <a:endParaRPr lang="en-US"/>
          </a:p>
        </p:txBody>
      </p:sp>
      <p:pic>
        <p:nvPicPr>
          <p:cNvPr id="20486" name="Picture 6" descr="hawawini+ex06-06"/>
          <p:cNvPicPr>
            <a:picLocks noChangeAspect="1" noChangeArrowheads="1"/>
          </p:cNvPicPr>
          <p:nvPr/>
        </p:nvPicPr>
        <p:blipFill>
          <a:blip r:embed="rId2" cstate="print"/>
          <a:srcRect/>
          <a:stretch>
            <a:fillRect/>
          </a:stretch>
        </p:blipFill>
        <p:spPr bwMode="auto">
          <a:xfrm>
            <a:off x="0" y="1772816"/>
            <a:ext cx="9144000" cy="4048472"/>
          </a:xfrm>
          <a:prstGeom prst="rect">
            <a:avLst/>
          </a:prstGeom>
          <a:noFill/>
          <a:effectLst>
            <a:outerShdw dist="89803" dir="2700000" algn="ctr" rotWithShape="0">
              <a:srgbClr val="808080"/>
            </a:outerShdw>
          </a:effectLst>
        </p:spPr>
      </p:pic>
      <p:sp>
        <p:nvSpPr>
          <p:cNvPr id="20487" name="Text Box 7"/>
          <p:cNvSpPr>
            <a:spLocks noGrp="1" noChangeArrowheads="1"/>
          </p:cNvSpPr>
          <p:nvPr>
            <p:ph type="title"/>
          </p:nvPr>
        </p:nvSpPr>
        <p:spPr>
          <a:xfrm>
            <a:off x="871538" y="862013"/>
            <a:ext cx="8162925" cy="762000"/>
          </a:xfrm>
          <a:noFill/>
        </p:spPr>
        <p:txBody>
          <a:bodyPr/>
          <a:lstStyle/>
          <a:p>
            <a:r>
              <a:rPr lang="en-US" sz="2400" b="1" smtClean="0"/>
              <a:t>Time Line for Multiple-Period Investments</a:t>
            </a:r>
            <a:br>
              <a:rPr lang="en-US" sz="2400" b="1" smtClean="0"/>
            </a:br>
            <a:r>
              <a:rPr lang="en-US" sz="2000" b="1" smtClean="0"/>
              <a:t>The General Case</a:t>
            </a:r>
          </a:p>
        </p:txBody>
      </p:sp>
      <p:sp>
        <p:nvSpPr>
          <p:cNvPr id="20488" name="Rectangle 8"/>
          <p:cNvSpPr>
            <a:spLocks noGrp="1" noChangeArrowheads="1"/>
          </p:cNvSpPr>
          <p:nvPr>
            <p:ph type="body" idx="1"/>
          </p:nvPr>
        </p:nvSpPr>
        <p:spPr>
          <a:xfrm>
            <a:off x="2195736" y="6022975"/>
            <a:ext cx="5105400" cy="835025"/>
          </a:xfrm>
          <a:solidFill>
            <a:schemeClr val="tx2"/>
          </a:solidFill>
        </p:spPr>
        <p:txBody>
          <a:bodyPr/>
          <a:lstStyle/>
          <a:p>
            <a:pPr marL="0" indent="0" eaLnBrk="1" hangingPunct="1">
              <a:lnSpc>
                <a:spcPct val="90000"/>
              </a:lnSpc>
              <a:buFont typeface="Wingdings" pitchFamily="2" charset="2"/>
              <a:buNone/>
              <a:defRPr/>
            </a:pPr>
            <a:r>
              <a:rPr lang="en-US" sz="1600" b="1" dirty="0" smtClean="0">
                <a:solidFill>
                  <a:schemeClr val="bg1"/>
                </a:solidFill>
                <a:effectLst>
                  <a:outerShdw blurRad="38100" dist="38100" dir="2700000" algn="tl">
                    <a:srgbClr val="000000"/>
                  </a:outerShdw>
                </a:effectLst>
                <a:cs typeface="Times New Roman" pitchFamily="18" charset="0"/>
              </a:rPr>
              <a:t> </a:t>
            </a:r>
            <a:r>
              <a:rPr lang="en-US" sz="1600" b="1" dirty="0" smtClean="0">
                <a:solidFill>
                  <a:schemeClr val="bg1"/>
                </a:solidFill>
                <a:cs typeface="Times New Roman" pitchFamily="18" charset="0"/>
              </a:rPr>
              <a:t>                                  </a:t>
            </a:r>
            <a:r>
              <a:rPr lang="en-US" sz="1600" b="1" u="sng" dirty="0" smtClean="0">
                <a:solidFill>
                  <a:schemeClr val="bg1"/>
                </a:solidFill>
                <a:cs typeface="Times New Roman" pitchFamily="18" charset="0"/>
              </a:rPr>
              <a:t>Case 3</a:t>
            </a:r>
            <a:r>
              <a:rPr lang="en-US" sz="1600" dirty="0" smtClean="0">
                <a:solidFill>
                  <a:schemeClr val="bg1"/>
                </a:solidFill>
                <a:cs typeface="Times New Roman" pitchFamily="18" charset="0"/>
              </a:rPr>
              <a:t/>
            </a:r>
            <a:br>
              <a:rPr lang="en-US" sz="1600" dirty="0" smtClean="0">
                <a:solidFill>
                  <a:schemeClr val="bg1"/>
                </a:solidFill>
                <a:cs typeface="Times New Roman" pitchFamily="18" charset="0"/>
              </a:rPr>
            </a:br>
            <a:r>
              <a:rPr lang="en-US" sz="1600" dirty="0" smtClean="0">
                <a:solidFill>
                  <a:schemeClr val="bg1"/>
                </a:solidFill>
                <a:cs typeface="Times New Roman" pitchFamily="18" charset="0"/>
              </a:rPr>
              <a:t> illustrates the case of a multiple-period investment</a:t>
            </a:r>
            <a:br>
              <a:rPr lang="en-US" sz="1600" dirty="0" smtClean="0">
                <a:solidFill>
                  <a:schemeClr val="bg1"/>
                </a:solidFill>
                <a:cs typeface="Times New Roman" pitchFamily="18" charset="0"/>
              </a:rPr>
            </a:br>
            <a:r>
              <a:rPr lang="en-US" sz="1600" dirty="0" smtClean="0">
                <a:solidFill>
                  <a:schemeClr val="bg1"/>
                </a:solidFill>
                <a:cs typeface="Times New Roman" pitchFamily="18" charset="0"/>
              </a:rPr>
              <a:t> &amp; presents the general NPV formula</a:t>
            </a:r>
            <a:r>
              <a:rPr lang="en-US" sz="1600"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additive="base">
                                        <p:cTn id="7" dur="500" fill="hold"/>
                                        <p:tgtEl>
                                          <p:spTgt spid="20487"/>
                                        </p:tgtEl>
                                        <p:attrNameLst>
                                          <p:attrName>ppt_x</p:attrName>
                                        </p:attrNameLst>
                                      </p:cBhvr>
                                      <p:tavLst>
                                        <p:tav tm="0">
                                          <p:val>
                                            <p:strVal val="#ppt_x"/>
                                          </p:val>
                                        </p:tav>
                                        <p:tav tm="100000">
                                          <p:val>
                                            <p:strVal val="#ppt_x"/>
                                          </p:val>
                                        </p:tav>
                                      </p:tavLst>
                                    </p:anim>
                                    <p:anim calcmode="lin" valueType="num">
                                      <p:cBhvr additive="base">
                                        <p:cTn id="8" dur="500" fill="hold"/>
                                        <p:tgtEl>
                                          <p:spTgt spid="2048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0486"/>
                                        </p:tgtEl>
                                        <p:attrNameLst>
                                          <p:attrName>style.visibility</p:attrName>
                                        </p:attrNameLst>
                                      </p:cBhvr>
                                      <p:to>
                                        <p:strVal val="visible"/>
                                      </p:to>
                                    </p:set>
                                    <p:animEffect transition="in" filter="checkerboard(across)">
                                      <p:cBhvr>
                                        <p:cTn id="13" dur="500"/>
                                        <p:tgtEl>
                                          <p:spTgt spid="2048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0488">
                                            <p:bg/>
                                          </p:spTgt>
                                        </p:tgtEl>
                                        <p:attrNameLst>
                                          <p:attrName>style.visibility</p:attrName>
                                        </p:attrNameLst>
                                      </p:cBhvr>
                                      <p:to>
                                        <p:strVal val="visible"/>
                                      </p:to>
                                    </p:set>
                                    <p:animEffect transition="in" filter="checkerboard(across)">
                                      <p:cBhvr>
                                        <p:cTn id="18" dur="500"/>
                                        <p:tgtEl>
                                          <p:spTgt spid="20488">
                                            <p:bg/>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0488">
                                            <p:txEl>
                                              <p:pRg st="0" end="0"/>
                                            </p:txEl>
                                          </p:spTgt>
                                        </p:tgtEl>
                                        <p:attrNameLst>
                                          <p:attrName>style.visibility</p:attrName>
                                        </p:attrNameLst>
                                      </p:cBhvr>
                                      <p:to>
                                        <p:strVal val="visible"/>
                                      </p:to>
                                    </p:set>
                                    <p:animEffect transition="in" filter="checkerboard(across)">
                                      <p:cBhvr>
                                        <p:cTn id="23" dur="500"/>
                                        <p:tgtEl>
                                          <p:spTgt spid="204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utoUpdateAnimBg="0"/>
      <p:bldP spid="20488" grpId="0" build="p" bldLvl="5"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C52066ED-54F6-49E1-A098-5FA3FB2FD820}" type="slidenum">
              <a:rPr lang="el-GR">
                <a:solidFill>
                  <a:prstClr val="black">
                    <a:tint val="75000"/>
                  </a:prstClr>
                </a:solidFill>
              </a:rPr>
              <a:pPr>
                <a:defRPr/>
              </a:pPr>
              <a:t>3</a:t>
            </a:fld>
            <a:endParaRPr lang="el-GR">
              <a:solidFill>
                <a:prstClr val="black">
                  <a:tint val="75000"/>
                </a:prstClr>
              </a:solidFill>
            </a:endParaRPr>
          </a:p>
        </p:txBody>
      </p:sp>
    </p:spTree>
    <p:extLst>
      <p:ext uri="{BB962C8B-B14F-4D97-AF65-F5344CB8AC3E}">
        <p14:creationId xmlns:p14="http://schemas.microsoft.com/office/powerpoint/2010/main" val="3807509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 Θέση αριθμού διαφάνειας"/>
          <p:cNvSpPr>
            <a:spLocks noGrp="1"/>
          </p:cNvSpPr>
          <p:nvPr>
            <p:ph type="sldNum" sz="quarter" idx="12"/>
          </p:nvPr>
        </p:nvSpPr>
        <p:spPr/>
        <p:txBody>
          <a:bodyPr/>
          <a:lstStyle/>
          <a:p>
            <a:pPr>
              <a:defRPr/>
            </a:pPr>
            <a:fld id="{C1217465-B974-4076-BD28-C9E5AC0E4F23}" type="slidenum">
              <a:rPr lang="en-US"/>
              <a:pPr>
                <a:defRPr/>
              </a:pPr>
              <a:t>30</a:t>
            </a:fld>
            <a:endParaRPr lang="en-US"/>
          </a:p>
        </p:txBody>
      </p:sp>
      <p:sp>
        <p:nvSpPr>
          <p:cNvPr id="20485" name="Rectangle 2"/>
          <p:cNvSpPr>
            <a:spLocks noGrp="1" noChangeArrowheads="1"/>
          </p:cNvSpPr>
          <p:nvPr>
            <p:ph type="title"/>
          </p:nvPr>
        </p:nvSpPr>
        <p:spPr/>
        <p:txBody>
          <a:bodyPr/>
          <a:lstStyle/>
          <a:p>
            <a:pPr eaLnBrk="1" hangingPunct="1"/>
            <a:r>
              <a:rPr lang="en-US" sz="2400" b="1" smtClean="0">
                <a:cs typeface="Times New Roman" pitchFamily="18" charset="0"/>
              </a:rPr>
              <a:t>A One-Period Investment</a:t>
            </a:r>
            <a:r>
              <a:rPr lang="en-US" smtClean="0"/>
              <a:t> </a:t>
            </a:r>
          </a:p>
        </p:txBody>
      </p:sp>
      <p:sp>
        <p:nvSpPr>
          <p:cNvPr id="20486" name="Rectangle 3"/>
          <p:cNvSpPr>
            <a:spLocks noGrp="1" noChangeArrowheads="1"/>
          </p:cNvSpPr>
          <p:nvPr>
            <p:ph type="body" idx="1"/>
          </p:nvPr>
        </p:nvSpPr>
        <p:spPr>
          <a:xfrm>
            <a:off x="762000" y="2420938"/>
            <a:ext cx="8110538" cy="3598862"/>
          </a:xfrm>
        </p:spPr>
        <p:txBody>
          <a:bodyPr/>
          <a:lstStyle/>
          <a:p>
            <a:pPr eaLnBrk="1" hangingPunct="1"/>
            <a:r>
              <a:rPr lang="en-US" sz="2000" b="1" smtClean="0">
                <a:solidFill>
                  <a:schemeClr val="tx2"/>
                </a:solidFill>
                <a:cs typeface="Arial" charset="0"/>
              </a:rPr>
              <a:t>Explanation</a:t>
            </a:r>
            <a:endParaRPr lang="en-US" b="1" smtClean="0">
              <a:solidFill>
                <a:schemeClr val="tx2"/>
              </a:solidFill>
              <a:cs typeface="Arial" charset="0"/>
            </a:endParaRPr>
          </a:p>
        </p:txBody>
      </p:sp>
      <p:sp>
        <p:nvSpPr>
          <p:cNvPr id="61445" name="Rectangle 5"/>
          <p:cNvSpPr>
            <a:spLocks noChangeArrowheads="1"/>
          </p:cNvSpPr>
          <p:nvPr/>
        </p:nvSpPr>
        <p:spPr bwMode="auto">
          <a:xfrm>
            <a:off x="990600" y="3068638"/>
            <a:ext cx="7758113" cy="2015936"/>
          </a:xfrm>
          <a:prstGeom prst="rect">
            <a:avLst/>
          </a:prstGeom>
          <a:noFill/>
          <a:ln w="9525">
            <a:noFill/>
            <a:miter lim="800000"/>
            <a:headEnd/>
            <a:tailEnd/>
          </a:ln>
        </p:spPr>
        <p:txBody>
          <a:bodyPr>
            <a:spAutoFit/>
          </a:bodyPr>
          <a:lstStyle/>
          <a:p>
            <a:pPr lvl="2" indent="-230188">
              <a:lnSpc>
                <a:spcPct val="90000"/>
              </a:lnSpc>
              <a:spcBef>
                <a:spcPct val="20000"/>
              </a:spcBef>
              <a:buClr>
                <a:schemeClr val="tx2"/>
              </a:buClr>
            </a:pPr>
            <a:r>
              <a:rPr lang="en-US" sz="1000" dirty="0">
                <a:latin typeface="Arial" charset="0"/>
                <a:cs typeface="Arial" charset="0"/>
              </a:rPr>
              <a:t/>
            </a:r>
            <a:br>
              <a:rPr lang="en-US" sz="1000" dirty="0">
                <a:latin typeface="Arial" charset="0"/>
                <a:cs typeface="Arial" charset="0"/>
              </a:rPr>
            </a:br>
            <a:r>
              <a:rPr lang="en-US" sz="2000" b="1" dirty="0">
                <a:solidFill>
                  <a:srgbClr val="FF0000"/>
                </a:solidFill>
                <a:latin typeface="Arial" charset="0"/>
                <a:cs typeface="Arial" charset="0"/>
              </a:rPr>
              <a:t>future value</a:t>
            </a:r>
            <a:r>
              <a:rPr lang="en-US" sz="2000" dirty="0">
                <a:solidFill>
                  <a:srgbClr val="FF0000"/>
                </a:solidFill>
                <a:latin typeface="Arial" charset="0"/>
                <a:cs typeface="Arial" charset="0"/>
              </a:rPr>
              <a:t> (</a:t>
            </a:r>
            <a:r>
              <a:rPr lang="en-US" sz="2000" b="1" dirty="0">
                <a:solidFill>
                  <a:srgbClr val="FF0000"/>
                </a:solidFill>
                <a:latin typeface="Arial" charset="0"/>
                <a:cs typeface="Arial" charset="0"/>
              </a:rPr>
              <a:t>compounded value</a:t>
            </a:r>
            <a:r>
              <a:rPr lang="en-US" sz="2000" dirty="0">
                <a:solidFill>
                  <a:srgbClr val="FF0000"/>
                </a:solidFill>
                <a:latin typeface="Arial" charset="0"/>
                <a:cs typeface="Arial" charset="0"/>
              </a:rPr>
              <a:t>)</a:t>
            </a:r>
            <a:r>
              <a:rPr lang="en-US" sz="2000" dirty="0">
                <a:latin typeface="Arial" charset="0"/>
                <a:cs typeface="Arial" charset="0"/>
              </a:rPr>
              <a:t> vs. </a:t>
            </a:r>
            <a:br>
              <a:rPr lang="en-US" sz="2000" dirty="0">
                <a:latin typeface="Arial" charset="0"/>
                <a:cs typeface="Arial" charset="0"/>
              </a:rPr>
            </a:br>
            <a:r>
              <a:rPr lang="en-US" sz="2000" b="1" dirty="0">
                <a:solidFill>
                  <a:srgbClr val="FF0000"/>
                </a:solidFill>
                <a:latin typeface="Arial" charset="0"/>
                <a:cs typeface="Arial" charset="0"/>
              </a:rPr>
              <a:t>present value</a:t>
            </a:r>
            <a:r>
              <a:rPr lang="en-US" sz="2000" dirty="0">
                <a:solidFill>
                  <a:srgbClr val="FF0000"/>
                </a:solidFill>
                <a:latin typeface="Arial" charset="0"/>
                <a:cs typeface="Arial" charset="0"/>
              </a:rPr>
              <a:t> (</a:t>
            </a:r>
            <a:r>
              <a:rPr lang="en-US" sz="2000" b="1" dirty="0">
                <a:solidFill>
                  <a:srgbClr val="FF0000"/>
                </a:solidFill>
                <a:latin typeface="Arial" charset="0"/>
                <a:cs typeface="Arial" charset="0"/>
              </a:rPr>
              <a:t>discounted value</a:t>
            </a:r>
            <a:r>
              <a:rPr lang="en-US" sz="2000" dirty="0">
                <a:solidFill>
                  <a:srgbClr val="FF0000"/>
                </a:solidFill>
                <a:latin typeface="Arial" charset="0"/>
                <a:cs typeface="Arial" charset="0"/>
              </a:rPr>
              <a:t>)</a:t>
            </a:r>
          </a:p>
          <a:p>
            <a:pPr lvl="2" indent="-230188">
              <a:lnSpc>
                <a:spcPct val="90000"/>
              </a:lnSpc>
              <a:spcBef>
                <a:spcPct val="20000"/>
              </a:spcBef>
              <a:buClr>
                <a:schemeClr val="tx2"/>
              </a:buClr>
              <a:buFontTx/>
              <a:buChar char="•"/>
            </a:pPr>
            <a:endParaRPr lang="en-US" sz="2000" dirty="0">
              <a:latin typeface="Arial" charset="0"/>
              <a:cs typeface="Arial" charset="0"/>
            </a:endParaRPr>
          </a:p>
          <a:p>
            <a:pPr lvl="2" indent="-230188">
              <a:lnSpc>
                <a:spcPct val="90000"/>
              </a:lnSpc>
              <a:spcBef>
                <a:spcPct val="20000"/>
              </a:spcBef>
              <a:buClr>
                <a:schemeClr val="tx2"/>
              </a:buClr>
            </a:pPr>
            <a:r>
              <a:rPr lang="en-US" sz="1800" dirty="0" smtClean="0">
                <a:latin typeface="Arial" charset="0"/>
                <a:cs typeface="Arial" charset="0"/>
              </a:rPr>
              <a:t>	and</a:t>
            </a:r>
            <a:r>
              <a:rPr lang="en-US" sz="1800" dirty="0">
                <a:latin typeface="Arial" charset="0"/>
                <a:cs typeface="Arial" charset="0"/>
              </a:rPr>
              <a:t/>
            </a:r>
            <a:br>
              <a:rPr lang="en-US" sz="1800" dirty="0">
                <a:latin typeface="Arial" charset="0"/>
                <a:cs typeface="Arial" charset="0"/>
              </a:rPr>
            </a:br>
            <a:endParaRPr lang="en-US" sz="1800" dirty="0">
              <a:latin typeface="Arial" charset="0"/>
              <a:cs typeface="Arial" charset="0"/>
            </a:endParaRPr>
          </a:p>
          <a:p>
            <a:pPr lvl="2" indent="-230188">
              <a:lnSpc>
                <a:spcPct val="90000"/>
              </a:lnSpc>
              <a:spcBef>
                <a:spcPct val="20000"/>
              </a:spcBef>
              <a:buClr>
                <a:schemeClr val="tx2"/>
              </a:buClr>
            </a:pPr>
            <a:r>
              <a:rPr lang="en-US" sz="2000" b="1" dirty="0" smtClean="0">
                <a:solidFill>
                  <a:srgbClr val="FF0000"/>
                </a:solidFill>
                <a:latin typeface="Arial" charset="0"/>
                <a:cs typeface="Arial" charset="0"/>
              </a:rPr>
              <a:t>	compound</a:t>
            </a:r>
            <a:r>
              <a:rPr lang="en-US" sz="2000" dirty="0" smtClean="0">
                <a:solidFill>
                  <a:srgbClr val="FF0000"/>
                </a:solidFill>
                <a:latin typeface="Arial" charset="0"/>
                <a:cs typeface="Arial" charset="0"/>
              </a:rPr>
              <a:t> </a:t>
            </a:r>
            <a:r>
              <a:rPr lang="en-US" sz="2000" b="1" dirty="0">
                <a:solidFill>
                  <a:srgbClr val="FF0000"/>
                </a:solidFill>
                <a:latin typeface="Arial" charset="0"/>
                <a:cs typeface="Arial" charset="0"/>
              </a:rPr>
              <a:t>factors</a:t>
            </a:r>
            <a:r>
              <a:rPr lang="en-US" sz="2000" dirty="0">
                <a:latin typeface="Arial" charset="0"/>
                <a:cs typeface="Arial" charset="0"/>
              </a:rPr>
              <a:t> vs. </a:t>
            </a:r>
            <a:r>
              <a:rPr lang="en-US" sz="2000" b="1" dirty="0">
                <a:solidFill>
                  <a:srgbClr val="FF0000"/>
                </a:solidFill>
                <a:latin typeface="Arial" charset="0"/>
                <a:cs typeface="Arial" charset="0"/>
              </a:rPr>
              <a:t>discount factors</a:t>
            </a:r>
            <a:endParaRPr lang="en-US" sz="2000" dirty="0">
              <a:latin typeface="Arial"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45">
                                            <p:txEl>
                                              <p:pRg st="0" end="0"/>
                                            </p:txEl>
                                          </p:spTgt>
                                        </p:tgtEl>
                                        <p:attrNameLst>
                                          <p:attrName>style.visibility</p:attrName>
                                        </p:attrNameLst>
                                      </p:cBhvr>
                                      <p:to>
                                        <p:strVal val="visible"/>
                                      </p:to>
                                    </p:set>
                                    <p:animEffect transition="in" filter="slide(fromBottom)">
                                      <p:cBhvr>
                                        <p:cTn id="7" dur="500"/>
                                        <p:tgtEl>
                                          <p:spTgt spid="614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1445">
                                            <p:txEl>
                                              <p:pRg st="2" end="2"/>
                                            </p:txEl>
                                          </p:spTgt>
                                        </p:tgtEl>
                                        <p:attrNameLst>
                                          <p:attrName>style.visibility</p:attrName>
                                        </p:attrNameLst>
                                      </p:cBhvr>
                                      <p:to>
                                        <p:strVal val="visible"/>
                                      </p:to>
                                    </p:set>
                                    <p:animEffect transition="in" filter="slide(fromBottom)">
                                      <p:cBhvr>
                                        <p:cTn id="12" dur="500"/>
                                        <p:tgtEl>
                                          <p:spTgt spid="6144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1445">
                                            <p:txEl>
                                              <p:pRg st="3" end="3"/>
                                            </p:txEl>
                                          </p:spTgt>
                                        </p:tgtEl>
                                        <p:attrNameLst>
                                          <p:attrName>style.visibility</p:attrName>
                                        </p:attrNameLst>
                                      </p:cBhvr>
                                      <p:to>
                                        <p:strVal val="visible"/>
                                      </p:to>
                                    </p:set>
                                    <p:animEffect transition="in" filter="slide(fromBottom)">
                                      <p:cBhvr>
                                        <p:cTn id="17" dur="500"/>
                                        <p:tgtEl>
                                          <p:spTgt spid="614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build="p" bldLvl="5"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 Θέση αριθμού διαφάνειας"/>
          <p:cNvSpPr>
            <a:spLocks noGrp="1"/>
          </p:cNvSpPr>
          <p:nvPr>
            <p:ph type="sldNum" sz="quarter" idx="12"/>
          </p:nvPr>
        </p:nvSpPr>
        <p:spPr/>
        <p:txBody>
          <a:bodyPr/>
          <a:lstStyle/>
          <a:p>
            <a:pPr>
              <a:defRPr/>
            </a:pPr>
            <a:fld id="{E22DCA7C-4590-43EA-A550-AE203ECCD3A5}" type="slidenum">
              <a:rPr lang="en-US"/>
              <a:pPr>
                <a:defRPr/>
              </a:pPr>
              <a:t>31</a:t>
            </a:fld>
            <a:endParaRPr lang="en-US"/>
          </a:p>
        </p:txBody>
      </p:sp>
      <p:sp>
        <p:nvSpPr>
          <p:cNvPr id="21509" name="Rectangle 2"/>
          <p:cNvSpPr>
            <a:spLocks noGrp="1" noChangeArrowheads="1"/>
          </p:cNvSpPr>
          <p:nvPr>
            <p:ph type="title"/>
          </p:nvPr>
        </p:nvSpPr>
        <p:spPr/>
        <p:txBody>
          <a:bodyPr/>
          <a:lstStyle/>
          <a:p>
            <a:pPr eaLnBrk="1" hangingPunct="1"/>
            <a:r>
              <a:rPr lang="en-US" sz="2400" b="1" smtClean="0">
                <a:cs typeface="Times New Roman" pitchFamily="18" charset="0"/>
              </a:rPr>
              <a:t>A One-Period Investment</a:t>
            </a:r>
            <a:r>
              <a:rPr lang="en-US" smtClean="0"/>
              <a:t> </a:t>
            </a:r>
          </a:p>
        </p:txBody>
      </p:sp>
      <p:sp>
        <p:nvSpPr>
          <p:cNvPr id="21510" name="Rectangle 3"/>
          <p:cNvSpPr>
            <a:spLocks noGrp="1" noChangeArrowheads="1"/>
          </p:cNvSpPr>
          <p:nvPr>
            <p:ph type="body" idx="1"/>
          </p:nvPr>
        </p:nvSpPr>
        <p:spPr>
          <a:xfrm>
            <a:off x="762000" y="2420938"/>
            <a:ext cx="8110538" cy="3598862"/>
          </a:xfrm>
        </p:spPr>
        <p:txBody>
          <a:bodyPr/>
          <a:lstStyle/>
          <a:p>
            <a:pPr eaLnBrk="1" hangingPunct="1"/>
            <a:r>
              <a:rPr lang="en-US" sz="2000" b="1" smtClean="0">
                <a:solidFill>
                  <a:schemeClr val="tx2"/>
                </a:solidFill>
                <a:cs typeface="Arial" charset="0"/>
              </a:rPr>
              <a:t>Explanation</a:t>
            </a:r>
            <a:endParaRPr lang="en-US" b="1" smtClean="0">
              <a:solidFill>
                <a:schemeClr val="tx2"/>
              </a:solidFill>
              <a:cs typeface="Arial" charset="0"/>
            </a:endParaRPr>
          </a:p>
        </p:txBody>
      </p:sp>
      <p:sp>
        <p:nvSpPr>
          <p:cNvPr id="62468" name="Rectangle 4"/>
          <p:cNvSpPr>
            <a:spLocks noChangeArrowheads="1"/>
          </p:cNvSpPr>
          <p:nvPr/>
        </p:nvSpPr>
        <p:spPr bwMode="auto">
          <a:xfrm>
            <a:off x="990600" y="3068638"/>
            <a:ext cx="8153400" cy="1995487"/>
          </a:xfrm>
          <a:prstGeom prst="rect">
            <a:avLst/>
          </a:prstGeom>
          <a:noFill/>
          <a:ln w="9525">
            <a:noFill/>
            <a:miter lim="800000"/>
            <a:headEnd/>
            <a:tailEnd/>
          </a:ln>
        </p:spPr>
        <p:txBody>
          <a:bodyPr>
            <a:spAutoFit/>
          </a:bodyPr>
          <a:lstStyle/>
          <a:p>
            <a:pPr lvl="2" indent="-230188">
              <a:lnSpc>
                <a:spcPct val="90000"/>
              </a:lnSpc>
              <a:spcBef>
                <a:spcPct val="20000"/>
              </a:spcBef>
              <a:buClr>
                <a:schemeClr val="tx2"/>
              </a:buClr>
              <a:buFontTx/>
              <a:buChar char="•"/>
            </a:pPr>
            <a:r>
              <a:rPr lang="en-US" sz="2000" b="1" dirty="0">
                <a:solidFill>
                  <a:srgbClr val="FF0000"/>
                </a:solidFill>
                <a:latin typeface="Arial" charset="0"/>
                <a:cs typeface="Arial" charset="0"/>
              </a:rPr>
              <a:t>Compounding</a:t>
            </a:r>
            <a:br>
              <a:rPr lang="en-US" sz="2000" b="1" dirty="0">
                <a:solidFill>
                  <a:srgbClr val="FF0000"/>
                </a:solidFill>
                <a:latin typeface="Arial" charset="0"/>
                <a:cs typeface="Arial" charset="0"/>
              </a:rPr>
            </a:br>
            <a:r>
              <a:rPr lang="en-US" sz="1800" dirty="0">
                <a:latin typeface="Arial" charset="0"/>
                <a:cs typeface="Arial" charset="0"/>
              </a:rPr>
              <a:t>provides…</a:t>
            </a:r>
            <a:br>
              <a:rPr lang="en-US" sz="1800" dirty="0">
                <a:latin typeface="Arial" charset="0"/>
                <a:cs typeface="Arial" charset="0"/>
              </a:rPr>
            </a:br>
            <a:r>
              <a:rPr lang="en-US" sz="1800" dirty="0">
                <a:latin typeface="Arial" charset="0"/>
                <a:cs typeface="Arial" charset="0"/>
              </a:rPr>
              <a:t>the future value </a:t>
            </a:r>
            <a:r>
              <a:rPr lang="en-US" sz="1800" dirty="0" smtClean="0">
                <a:latin typeface="Arial" charset="0"/>
                <a:cs typeface="Arial" charset="0"/>
              </a:rPr>
              <a:t>(FV) of </a:t>
            </a:r>
            <a:r>
              <a:rPr lang="en-US" sz="1800" dirty="0">
                <a:latin typeface="Arial" charset="0"/>
                <a:cs typeface="Arial" charset="0"/>
              </a:rPr>
              <a:t>the present one </a:t>
            </a:r>
            <a:r>
              <a:rPr lang="en-US" sz="1800" dirty="0" smtClean="0">
                <a:latin typeface="Arial" charset="0"/>
                <a:cs typeface="Arial" charset="0"/>
              </a:rPr>
              <a:t>(PV) </a:t>
            </a:r>
            <a:endParaRPr lang="en-US" sz="1800" dirty="0">
              <a:latin typeface="Arial" charset="0"/>
              <a:cs typeface="Arial" charset="0"/>
            </a:endParaRPr>
          </a:p>
          <a:p>
            <a:pPr lvl="2" indent="-230188">
              <a:lnSpc>
                <a:spcPct val="90000"/>
              </a:lnSpc>
              <a:spcBef>
                <a:spcPct val="20000"/>
              </a:spcBef>
              <a:buClr>
                <a:schemeClr val="tx2"/>
              </a:buClr>
              <a:buFontTx/>
              <a:buChar char="•"/>
            </a:pPr>
            <a:endParaRPr lang="en-US" sz="1800" dirty="0">
              <a:latin typeface="Arial" charset="0"/>
              <a:cs typeface="Arial" charset="0"/>
            </a:endParaRPr>
          </a:p>
          <a:p>
            <a:pPr lvl="2" indent="-230188">
              <a:lnSpc>
                <a:spcPct val="90000"/>
              </a:lnSpc>
              <a:spcBef>
                <a:spcPct val="20000"/>
              </a:spcBef>
              <a:buClr>
                <a:schemeClr val="tx2"/>
              </a:buClr>
              <a:buFontTx/>
              <a:buChar char="•"/>
            </a:pPr>
            <a:r>
              <a:rPr lang="en-US" sz="2000" b="1" dirty="0">
                <a:solidFill>
                  <a:srgbClr val="FF0000"/>
                </a:solidFill>
                <a:latin typeface="Arial" charset="0"/>
                <a:cs typeface="Arial" charset="0"/>
              </a:rPr>
              <a:t>Discounting</a:t>
            </a:r>
            <a:br>
              <a:rPr lang="en-US" sz="2000" b="1" dirty="0">
                <a:solidFill>
                  <a:srgbClr val="FF0000"/>
                </a:solidFill>
                <a:latin typeface="Arial" charset="0"/>
                <a:cs typeface="Arial" charset="0"/>
              </a:rPr>
            </a:br>
            <a:r>
              <a:rPr lang="en-US" sz="1800" dirty="0">
                <a:latin typeface="Arial" charset="0"/>
                <a:cs typeface="Arial" charset="0"/>
              </a:rPr>
              <a:t>provides…</a:t>
            </a:r>
            <a:br>
              <a:rPr lang="en-US" sz="1800" dirty="0">
                <a:latin typeface="Arial" charset="0"/>
                <a:cs typeface="Arial" charset="0"/>
              </a:rPr>
            </a:br>
            <a:r>
              <a:rPr lang="en-US" sz="1800" dirty="0">
                <a:latin typeface="Arial" charset="0"/>
                <a:cs typeface="Arial" charset="0"/>
              </a:rPr>
              <a:t>the present value </a:t>
            </a:r>
            <a:r>
              <a:rPr lang="en-US" sz="1800" dirty="0" smtClean="0">
                <a:latin typeface="Arial" charset="0"/>
                <a:cs typeface="Arial" charset="0"/>
              </a:rPr>
              <a:t>(PV) of </a:t>
            </a:r>
            <a:r>
              <a:rPr lang="en-US" sz="1800" dirty="0">
                <a:latin typeface="Arial" charset="0"/>
                <a:cs typeface="Arial" charset="0"/>
              </a:rPr>
              <a:t>the future </a:t>
            </a:r>
            <a:r>
              <a:rPr lang="en-US" sz="1800" dirty="0" smtClean="0">
                <a:latin typeface="Arial" charset="0"/>
                <a:cs typeface="Arial" charset="0"/>
              </a:rPr>
              <a:t>one (FV)</a:t>
            </a:r>
            <a:endParaRPr lang="en-US" sz="1800" dirty="0">
              <a:latin typeface="Arial"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animEffect transition="in" filter="slide(fromBottom)">
                                      <p:cBhvr>
                                        <p:cTn id="7" dur="500"/>
                                        <p:tgtEl>
                                          <p:spTgt spid="624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2468">
                                            <p:txEl>
                                              <p:pRg st="2" end="2"/>
                                            </p:txEl>
                                          </p:spTgt>
                                        </p:tgtEl>
                                        <p:attrNameLst>
                                          <p:attrName>style.visibility</p:attrName>
                                        </p:attrNameLst>
                                      </p:cBhvr>
                                      <p:to>
                                        <p:strVal val="visible"/>
                                      </p:to>
                                    </p:set>
                                    <p:animEffect transition="in" filter="slide(fromBottom)">
                                      <p:cBhvr>
                                        <p:cTn id="12" dur="500"/>
                                        <p:tgtEl>
                                          <p:spTgt spid="624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build="p" bldLvl="5"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 Θέση αριθμού διαφάνειας"/>
          <p:cNvSpPr>
            <a:spLocks noGrp="1"/>
          </p:cNvSpPr>
          <p:nvPr>
            <p:ph type="sldNum" sz="quarter" idx="12"/>
          </p:nvPr>
        </p:nvSpPr>
        <p:spPr/>
        <p:txBody>
          <a:bodyPr/>
          <a:lstStyle/>
          <a:p>
            <a:pPr>
              <a:defRPr/>
            </a:pPr>
            <a:fld id="{28610B20-D125-47D4-AD6A-C603454F14E8}" type="slidenum">
              <a:rPr lang="en-US"/>
              <a:pPr>
                <a:defRPr/>
              </a:pPr>
              <a:t>32</a:t>
            </a:fld>
            <a:endParaRPr lang="en-US"/>
          </a:p>
        </p:txBody>
      </p:sp>
      <p:sp>
        <p:nvSpPr>
          <p:cNvPr id="22533" name="Rectangle 2"/>
          <p:cNvSpPr>
            <a:spLocks noGrp="1" noChangeArrowheads="1"/>
          </p:cNvSpPr>
          <p:nvPr>
            <p:ph type="title"/>
          </p:nvPr>
        </p:nvSpPr>
        <p:spPr/>
        <p:txBody>
          <a:bodyPr/>
          <a:lstStyle/>
          <a:p>
            <a:pPr eaLnBrk="1" hangingPunct="1"/>
            <a:r>
              <a:rPr lang="en-US" sz="2400" b="1" smtClean="0">
                <a:cs typeface="Times New Roman" pitchFamily="18" charset="0"/>
              </a:rPr>
              <a:t>A One-Period Investment</a:t>
            </a:r>
            <a:r>
              <a:rPr lang="en-US" smtClean="0"/>
              <a:t> </a:t>
            </a:r>
          </a:p>
        </p:txBody>
      </p:sp>
      <p:sp>
        <p:nvSpPr>
          <p:cNvPr id="22534" name="Rectangle 3"/>
          <p:cNvSpPr>
            <a:spLocks noGrp="1" noChangeArrowheads="1"/>
          </p:cNvSpPr>
          <p:nvPr>
            <p:ph type="body" idx="1"/>
          </p:nvPr>
        </p:nvSpPr>
        <p:spPr>
          <a:xfrm>
            <a:off x="762000" y="2420938"/>
            <a:ext cx="8110538" cy="3598862"/>
          </a:xfrm>
        </p:spPr>
        <p:txBody>
          <a:bodyPr/>
          <a:lstStyle/>
          <a:p>
            <a:pPr eaLnBrk="1" hangingPunct="1"/>
            <a:r>
              <a:rPr lang="en-US" sz="2000" b="1" smtClean="0">
                <a:solidFill>
                  <a:schemeClr val="tx2"/>
                </a:solidFill>
                <a:cs typeface="Arial" charset="0"/>
              </a:rPr>
              <a:t>Explanation</a:t>
            </a:r>
            <a:endParaRPr lang="en-US" b="1" smtClean="0">
              <a:solidFill>
                <a:schemeClr val="tx2"/>
              </a:solidFill>
              <a:cs typeface="Arial" charset="0"/>
            </a:endParaRPr>
          </a:p>
        </p:txBody>
      </p:sp>
      <p:sp>
        <p:nvSpPr>
          <p:cNvPr id="63492" name="Rectangle 4"/>
          <p:cNvSpPr>
            <a:spLocks noChangeArrowheads="1"/>
          </p:cNvSpPr>
          <p:nvPr/>
        </p:nvSpPr>
        <p:spPr bwMode="auto">
          <a:xfrm>
            <a:off x="684213" y="3068638"/>
            <a:ext cx="8153400" cy="2328862"/>
          </a:xfrm>
          <a:prstGeom prst="rect">
            <a:avLst/>
          </a:prstGeom>
          <a:noFill/>
          <a:ln w="9525">
            <a:noFill/>
            <a:miter lim="800000"/>
            <a:headEnd/>
            <a:tailEnd/>
          </a:ln>
        </p:spPr>
        <p:txBody>
          <a:bodyPr>
            <a:spAutoFit/>
          </a:bodyPr>
          <a:lstStyle/>
          <a:p>
            <a:pPr lvl="2" indent="-230188">
              <a:lnSpc>
                <a:spcPct val="90000"/>
              </a:lnSpc>
              <a:spcBef>
                <a:spcPct val="20000"/>
              </a:spcBef>
              <a:buClr>
                <a:schemeClr val="tx2"/>
              </a:buClr>
              <a:buFontTx/>
              <a:buChar char="•"/>
            </a:pPr>
            <a:r>
              <a:rPr lang="en-US" sz="2000" b="1" dirty="0">
                <a:solidFill>
                  <a:srgbClr val="FF0000"/>
                </a:solidFill>
                <a:latin typeface="Arial" charset="0"/>
                <a:cs typeface="Arial" charset="0"/>
              </a:rPr>
              <a:t>Compound factor</a:t>
            </a:r>
            <a:r>
              <a:rPr lang="en-US" sz="2000" dirty="0">
                <a:latin typeface="Arial" charset="0"/>
                <a:cs typeface="Arial" charset="0"/>
              </a:rPr>
              <a:t> </a:t>
            </a:r>
            <a:endParaRPr lang="en-US" sz="1000" dirty="0">
              <a:latin typeface="Arial" charset="0"/>
              <a:cs typeface="Arial" charset="0"/>
            </a:endParaRPr>
          </a:p>
          <a:p>
            <a:pPr lvl="2" indent="-230188">
              <a:lnSpc>
                <a:spcPct val="90000"/>
              </a:lnSpc>
              <a:spcBef>
                <a:spcPct val="20000"/>
              </a:spcBef>
              <a:buClr>
                <a:schemeClr val="tx2"/>
              </a:buClr>
            </a:pPr>
            <a:r>
              <a:rPr lang="en-US" sz="1000" dirty="0">
                <a:latin typeface="Arial" charset="0"/>
                <a:cs typeface="Arial" charset="0"/>
              </a:rPr>
              <a:t/>
            </a:r>
            <a:br>
              <a:rPr lang="en-US" sz="1000" dirty="0">
                <a:latin typeface="Arial" charset="0"/>
                <a:cs typeface="Arial" charset="0"/>
              </a:rPr>
            </a:br>
            <a:r>
              <a:rPr lang="en-US" sz="1800" dirty="0">
                <a:latin typeface="Arial" charset="0"/>
                <a:cs typeface="Arial" charset="0"/>
              </a:rPr>
              <a:t>the factor by which the initial cash outlay </a:t>
            </a:r>
            <a:r>
              <a:rPr lang="en-US" sz="1800" dirty="0" smtClean="0">
                <a:latin typeface="Arial" charset="0"/>
                <a:cs typeface="Arial" charset="0"/>
              </a:rPr>
              <a:t>must </a:t>
            </a:r>
            <a:r>
              <a:rPr lang="en-US" sz="1800" dirty="0">
                <a:latin typeface="Arial" charset="0"/>
                <a:cs typeface="Arial" charset="0"/>
              </a:rPr>
              <a:t>be multiplied</a:t>
            </a:r>
            <a:br>
              <a:rPr lang="en-US" sz="1800" dirty="0">
                <a:latin typeface="Arial" charset="0"/>
                <a:cs typeface="Arial" charset="0"/>
              </a:rPr>
            </a:br>
            <a:r>
              <a:rPr lang="en-US" sz="1800" dirty="0">
                <a:latin typeface="Arial" charset="0"/>
                <a:cs typeface="Arial" charset="0"/>
              </a:rPr>
              <a:t>to get its </a:t>
            </a:r>
            <a:r>
              <a:rPr lang="en-US" sz="1800" b="1" dirty="0">
                <a:solidFill>
                  <a:srgbClr val="FF0000"/>
                </a:solidFill>
                <a:latin typeface="Arial" charset="0"/>
                <a:cs typeface="Arial" charset="0"/>
              </a:rPr>
              <a:t>future value</a:t>
            </a:r>
          </a:p>
          <a:p>
            <a:pPr lvl="2" indent="-230188">
              <a:lnSpc>
                <a:spcPct val="90000"/>
              </a:lnSpc>
              <a:spcBef>
                <a:spcPct val="20000"/>
              </a:spcBef>
              <a:buClr>
                <a:schemeClr val="tx2"/>
              </a:buClr>
            </a:pPr>
            <a:endParaRPr lang="en-US" sz="1800" dirty="0">
              <a:latin typeface="Arial" charset="0"/>
              <a:cs typeface="Arial" charset="0"/>
            </a:endParaRPr>
          </a:p>
          <a:p>
            <a:pPr lvl="2" indent="-230188">
              <a:lnSpc>
                <a:spcPct val="90000"/>
              </a:lnSpc>
              <a:spcBef>
                <a:spcPct val="20000"/>
              </a:spcBef>
              <a:buClr>
                <a:schemeClr val="tx2"/>
              </a:buClr>
              <a:buFontTx/>
              <a:buChar char="•"/>
            </a:pPr>
            <a:r>
              <a:rPr lang="en-US" sz="2000" b="1" dirty="0">
                <a:solidFill>
                  <a:srgbClr val="FF0000"/>
                </a:solidFill>
                <a:latin typeface="Arial" charset="0"/>
                <a:cs typeface="Arial" charset="0"/>
              </a:rPr>
              <a:t>Discount factor</a:t>
            </a:r>
            <a:r>
              <a:rPr lang="en-US" sz="1400" dirty="0">
                <a:latin typeface="Arial" charset="0"/>
                <a:cs typeface="Arial" charset="0"/>
              </a:rPr>
              <a:t> </a:t>
            </a:r>
            <a:endParaRPr lang="en-US" sz="1000" dirty="0">
              <a:latin typeface="Arial" charset="0"/>
              <a:cs typeface="Arial" charset="0"/>
            </a:endParaRPr>
          </a:p>
          <a:p>
            <a:pPr lvl="2" indent="-230188">
              <a:lnSpc>
                <a:spcPct val="90000"/>
              </a:lnSpc>
              <a:spcBef>
                <a:spcPct val="20000"/>
              </a:spcBef>
              <a:buClr>
                <a:schemeClr val="tx2"/>
              </a:buClr>
            </a:pPr>
            <a:r>
              <a:rPr lang="en-US" sz="1000" dirty="0">
                <a:latin typeface="Arial" charset="0"/>
                <a:cs typeface="Arial" charset="0"/>
              </a:rPr>
              <a:t/>
            </a:r>
            <a:br>
              <a:rPr lang="en-US" sz="1000" dirty="0">
                <a:latin typeface="Arial" charset="0"/>
                <a:cs typeface="Arial" charset="0"/>
              </a:rPr>
            </a:br>
            <a:r>
              <a:rPr lang="en-US" sz="1800" dirty="0">
                <a:latin typeface="Arial" charset="0"/>
                <a:cs typeface="Arial" charset="0"/>
              </a:rPr>
              <a:t>the factor by which the expected cash flow </a:t>
            </a:r>
            <a:r>
              <a:rPr lang="en-US" sz="1800" dirty="0" smtClean="0">
                <a:latin typeface="Arial" charset="0"/>
                <a:cs typeface="Arial" charset="0"/>
              </a:rPr>
              <a:t>must </a:t>
            </a:r>
            <a:r>
              <a:rPr lang="en-US" sz="1800" dirty="0">
                <a:latin typeface="Arial" charset="0"/>
                <a:cs typeface="Arial" charset="0"/>
              </a:rPr>
              <a:t>be multiplied to get its </a:t>
            </a:r>
            <a:r>
              <a:rPr lang="en-US" sz="1800" b="1" dirty="0">
                <a:solidFill>
                  <a:srgbClr val="FF0000"/>
                </a:solidFill>
                <a:latin typeface="Arial" charset="0"/>
                <a:cs typeface="Arial" charset="0"/>
              </a:rPr>
              <a:t>present value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Effect transition="in" filter="slide(fromBottom)">
                                      <p:cBhvr>
                                        <p:cTn id="7" dur="500"/>
                                        <p:tgtEl>
                                          <p:spTgt spid="634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3492">
                                            <p:txEl>
                                              <p:pRg st="1" end="1"/>
                                            </p:txEl>
                                          </p:spTgt>
                                        </p:tgtEl>
                                        <p:attrNameLst>
                                          <p:attrName>style.visibility</p:attrName>
                                        </p:attrNameLst>
                                      </p:cBhvr>
                                      <p:to>
                                        <p:strVal val="visible"/>
                                      </p:to>
                                    </p:set>
                                    <p:animEffect transition="in" filter="slide(fromBottom)">
                                      <p:cBhvr>
                                        <p:cTn id="12" dur="500"/>
                                        <p:tgtEl>
                                          <p:spTgt spid="634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3492">
                                            <p:txEl>
                                              <p:pRg st="3" end="3"/>
                                            </p:txEl>
                                          </p:spTgt>
                                        </p:tgtEl>
                                        <p:attrNameLst>
                                          <p:attrName>style.visibility</p:attrName>
                                        </p:attrNameLst>
                                      </p:cBhvr>
                                      <p:to>
                                        <p:strVal val="visible"/>
                                      </p:to>
                                    </p:set>
                                    <p:animEffect transition="in" filter="slide(fromBottom)">
                                      <p:cBhvr>
                                        <p:cTn id="17" dur="500"/>
                                        <p:tgtEl>
                                          <p:spTgt spid="6349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3492">
                                            <p:txEl>
                                              <p:pRg st="4" end="4"/>
                                            </p:txEl>
                                          </p:spTgt>
                                        </p:tgtEl>
                                        <p:attrNameLst>
                                          <p:attrName>style.visibility</p:attrName>
                                        </p:attrNameLst>
                                      </p:cBhvr>
                                      <p:to>
                                        <p:strVal val="visible"/>
                                      </p:to>
                                    </p:set>
                                    <p:animEffect transition="in" filter="slide(fromBottom)">
                                      <p:cBhvr>
                                        <p:cTn id="22" dur="500"/>
                                        <p:tgtEl>
                                          <p:spTgt spid="634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p" bldLvl="5"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7CE84F30-DD8B-43AB-A5C7-62FC479ACCE2}" type="slidenum">
              <a:rPr lang="en-US"/>
              <a:pPr>
                <a:defRPr/>
              </a:pPr>
              <a:t>33</a:t>
            </a:fld>
            <a:endParaRPr lang="en-US"/>
          </a:p>
        </p:txBody>
      </p:sp>
      <p:sp>
        <p:nvSpPr>
          <p:cNvPr id="24581" name="Rectangle 2"/>
          <p:cNvSpPr>
            <a:spLocks noGrp="1" noChangeArrowheads="1"/>
          </p:cNvSpPr>
          <p:nvPr>
            <p:ph type="title"/>
          </p:nvPr>
        </p:nvSpPr>
        <p:spPr>
          <a:xfrm>
            <a:off x="762000" y="1166813"/>
            <a:ext cx="8162925" cy="457200"/>
          </a:xfrm>
        </p:spPr>
        <p:txBody>
          <a:bodyPr/>
          <a:lstStyle/>
          <a:p>
            <a:pPr eaLnBrk="1" hangingPunct="1"/>
            <a:r>
              <a:rPr lang="en-US" sz="2400" b="1" smtClean="0">
                <a:cs typeface="Times New Roman" pitchFamily="18" charset="0"/>
              </a:rPr>
              <a:t>A One-Period Investment</a:t>
            </a:r>
          </a:p>
        </p:txBody>
      </p:sp>
      <p:sp>
        <p:nvSpPr>
          <p:cNvPr id="24582" name="Rectangle 3"/>
          <p:cNvSpPr>
            <a:spLocks noGrp="1" noChangeArrowheads="1"/>
          </p:cNvSpPr>
          <p:nvPr>
            <p:ph type="body" idx="1"/>
          </p:nvPr>
        </p:nvSpPr>
        <p:spPr>
          <a:xfrm>
            <a:off x="762000" y="2276475"/>
            <a:ext cx="8110538" cy="3743325"/>
          </a:xfrm>
        </p:spPr>
        <p:txBody>
          <a:bodyPr/>
          <a:lstStyle/>
          <a:p>
            <a:pPr eaLnBrk="1" hangingPunct="1">
              <a:buFont typeface="Wingdings" pitchFamily="2" charset="2"/>
              <a:buNone/>
            </a:pPr>
            <a:endParaRPr lang="en-US" sz="1200" dirty="0" smtClean="0">
              <a:cs typeface="Times New Roman" pitchFamily="18" charset="0"/>
            </a:endParaRPr>
          </a:p>
          <a:p>
            <a:pPr eaLnBrk="1" hangingPunct="1"/>
            <a:r>
              <a:rPr lang="en-US" sz="2200" dirty="0" smtClean="0">
                <a:cs typeface="Times New Roman" pitchFamily="18" charset="0"/>
              </a:rPr>
              <a:t>The difference between…</a:t>
            </a:r>
            <a:r>
              <a:rPr lang="en-US" sz="2600" dirty="0" smtClean="0">
                <a:cs typeface="Times New Roman" pitchFamily="18" charset="0"/>
              </a:rPr>
              <a:t/>
            </a:r>
            <a:br>
              <a:rPr lang="en-US" sz="2600" dirty="0" smtClean="0">
                <a:cs typeface="Times New Roman" pitchFamily="18" charset="0"/>
              </a:rPr>
            </a:br>
            <a:endParaRPr lang="en-US" sz="1200" dirty="0" smtClean="0">
              <a:cs typeface="Times New Roman" pitchFamily="18" charset="0"/>
            </a:endParaRPr>
          </a:p>
          <a:p>
            <a:pPr eaLnBrk="1" hangingPunct="1">
              <a:buFont typeface="Wingdings" pitchFamily="2" charset="2"/>
              <a:buNone/>
            </a:pPr>
            <a:r>
              <a:rPr lang="en-US" sz="2600" b="1" dirty="0" smtClean="0">
                <a:solidFill>
                  <a:schemeClr val="tx2"/>
                </a:solidFill>
                <a:cs typeface="Times New Roman" pitchFamily="18" charset="0"/>
              </a:rPr>
              <a:t>		</a:t>
            </a:r>
            <a:r>
              <a:rPr lang="en-US" sz="2200" b="1" dirty="0" smtClean="0">
                <a:solidFill>
                  <a:schemeClr val="tx2"/>
                </a:solidFill>
                <a:cs typeface="Times New Roman" pitchFamily="18" charset="0"/>
              </a:rPr>
              <a:t>Present Value</a:t>
            </a:r>
            <a:r>
              <a:rPr lang="en-US" sz="2200" dirty="0" smtClean="0">
                <a:cs typeface="Times New Roman" pitchFamily="18" charset="0"/>
              </a:rPr>
              <a:t> of </a:t>
            </a:r>
            <a:r>
              <a:rPr lang="en-US" sz="2200" i="1" dirty="0" smtClean="0">
                <a:solidFill>
                  <a:schemeClr val="tx2"/>
                </a:solidFill>
                <a:cs typeface="Times New Roman" pitchFamily="18" charset="0"/>
              </a:rPr>
              <a:t>future cash flow</a:t>
            </a:r>
            <a:r>
              <a:rPr lang="en-US" sz="2200" dirty="0" smtClean="0">
                <a:cs typeface="Times New Roman" pitchFamily="18" charset="0"/>
              </a:rPr>
              <a:t> </a:t>
            </a:r>
            <a:br>
              <a:rPr lang="en-US" sz="2200" dirty="0" smtClean="0">
                <a:cs typeface="Times New Roman" pitchFamily="18" charset="0"/>
              </a:rPr>
            </a:br>
            <a:r>
              <a:rPr lang="en-US" sz="2200" dirty="0" smtClean="0">
                <a:cs typeface="Times New Roman" pitchFamily="18" charset="0"/>
              </a:rPr>
              <a:t>&amp;</a:t>
            </a:r>
          </a:p>
          <a:p>
            <a:pPr eaLnBrk="1" hangingPunct="1">
              <a:buFont typeface="Wingdings" pitchFamily="2" charset="2"/>
              <a:buNone/>
            </a:pPr>
            <a:r>
              <a:rPr lang="en-US" sz="2600" dirty="0" smtClean="0">
                <a:cs typeface="Times New Roman" pitchFamily="18" charset="0"/>
              </a:rPr>
              <a:t>		</a:t>
            </a:r>
            <a:r>
              <a:rPr lang="en-US" sz="2200" b="1" dirty="0" smtClean="0">
                <a:solidFill>
                  <a:schemeClr val="tx2"/>
                </a:solidFill>
                <a:cs typeface="Times New Roman" pitchFamily="18" charset="0"/>
              </a:rPr>
              <a:t>initial outlay</a:t>
            </a:r>
            <a:r>
              <a:rPr lang="en-US" sz="1200" dirty="0" smtClean="0">
                <a:cs typeface="Times New Roman" pitchFamily="18" charset="0"/>
              </a:rPr>
              <a:t/>
            </a:r>
            <a:br>
              <a:rPr lang="en-US" sz="1200" dirty="0" smtClean="0">
                <a:cs typeface="Times New Roman" pitchFamily="18" charset="0"/>
              </a:rPr>
            </a:br>
            <a:endParaRPr lang="en-US" sz="1200" dirty="0" smtClean="0">
              <a:cs typeface="Times New Roman" pitchFamily="18" charset="0"/>
            </a:endParaRPr>
          </a:p>
          <a:p>
            <a:pPr eaLnBrk="1" hangingPunct="1">
              <a:buFont typeface="Wingdings" pitchFamily="2" charset="2"/>
              <a:buNone/>
            </a:pPr>
            <a:r>
              <a:rPr lang="en-US" sz="2600" dirty="0" smtClean="0">
                <a:cs typeface="Times New Roman" pitchFamily="18" charset="0"/>
              </a:rPr>
              <a:t>	</a:t>
            </a:r>
            <a:r>
              <a:rPr lang="en-US" sz="2200" dirty="0" smtClean="0">
                <a:cs typeface="Times New Roman" pitchFamily="18" charset="0"/>
              </a:rPr>
              <a:t>is called the </a:t>
            </a:r>
            <a:r>
              <a:rPr lang="en-US" sz="2200" b="1" dirty="0" smtClean="0">
                <a:solidFill>
                  <a:srgbClr val="FF0000"/>
                </a:solidFill>
                <a:cs typeface="Times New Roman" pitchFamily="18" charset="0"/>
              </a:rPr>
              <a:t>Net Present Value (NPV)</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4B98B887-719D-4DB8-ADA7-4E65C70B88B8}" type="slidenum">
              <a:rPr lang="en-US"/>
              <a:pPr>
                <a:defRPr/>
              </a:pPr>
              <a:t>34</a:t>
            </a:fld>
            <a:endParaRPr lang="en-US"/>
          </a:p>
        </p:txBody>
      </p:sp>
      <p:sp>
        <p:nvSpPr>
          <p:cNvPr id="25605" name="Rectangle 2"/>
          <p:cNvSpPr>
            <a:spLocks noGrp="1" noChangeArrowheads="1"/>
          </p:cNvSpPr>
          <p:nvPr>
            <p:ph type="title"/>
          </p:nvPr>
        </p:nvSpPr>
        <p:spPr>
          <a:xfrm>
            <a:off x="762000" y="1166813"/>
            <a:ext cx="8162925" cy="457200"/>
          </a:xfrm>
        </p:spPr>
        <p:txBody>
          <a:bodyPr/>
          <a:lstStyle/>
          <a:p>
            <a:pPr eaLnBrk="1" hangingPunct="1"/>
            <a:r>
              <a:rPr lang="en-US" sz="2400" b="1" smtClean="0">
                <a:cs typeface="Times New Roman" pitchFamily="18" charset="0"/>
              </a:rPr>
              <a:t>A One-Period Investment</a:t>
            </a:r>
          </a:p>
        </p:txBody>
      </p:sp>
      <p:sp>
        <p:nvSpPr>
          <p:cNvPr id="25606" name="Rectangle 3"/>
          <p:cNvSpPr>
            <a:spLocks noGrp="1" noChangeArrowheads="1"/>
          </p:cNvSpPr>
          <p:nvPr>
            <p:ph type="body" idx="1"/>
          </p:nvPr>
        </p:nvSpPr>
        <p:spPr>
          <a:xfrm>
            <a:off x="1403350" y="2276475"/>
            <a:ext cx="7469188" cy="3743325"/>
          </a:xfrm>
        </p:spPr>
        <p:txBody>
          <a:bodyPr/>
          <a:lstStyle/>
          <a:p>
            <a:pPr eaLnBrk="1" hangingPunct="1">
              <a:buFont typeface="Wingdings" pitchFamily="2" charset="2"/>
              <a:buNone/>
            </a:pPr>
            <a:endParaRPr lang="en-US" sz="1200" dirty="0" smtClean="0">
              <a:cs typeface="Times New Roman" pitchFamily="18" charset="0"/>
            </a:endParaRPr>
          </a:p>
          <a:p>
            <a:pPr lvl="1" eaLnBrk="1" hangingPunct="1"/>
            <a:r>
              <a:rPr lang="en-US" sz="2400" b="1" dirty="0" smtClean="0">
                <a:solidFill>
                  <a:srgbClr val="339933"/>
                </a:solidFill>
                <a:cs typeface="Times New Roman" pitchFamily="18" charset="0"/>
              </a:rPr>
              <a:t>ACCEPT</a:t>
            </a:r>
            <a:r>
              <a:rPr lang="en-US" sz="2400" b="1" dirty="0" smtClean="0">
                <a:solidFill>
                  <a:srgbClr val="00FF00"/>
                </a:solidFill>
                <a:cs typeface="Times New Roman" pitchFamily="18" charset="0"/>
              </a:rPr>
              <a:t> </a:t>
            </a:r>
            <a:r>
              <a:rPr lang="en-US" sz="2400" dirty="0" smtClean="0">
                <a:cs typeface="Times New Roman" pitchFamily="18" charset="0"/>
              </a:rPr>
              <a:t>investment if</a:t>
            </a:r>
            <a:br>
              <a:rPr lang="en-US" sz="2400" dirty="0" smtClean="0">
                <a:cs typeface="Times New Roman" pitchFamily="18" charset="0"/>
              </a:rPr>
            </a:br>
            <a:r>
              <a:rPr lang="en-US" sz="2400" b="1" dirty="0" smtClean="0">
                <a:solidFill>
                  <a:srgbClr val="339933"/>
                </a:solidFill>
                <a:cs typeface="Times New Roman" pitchFamily="18" charset="0"/>
              </a:rPr>
              <a:t>NPV &gt; 0</a:t>
            </a:r>
            <a:r>
              <a:rPr lang="en-US" dirty="0" smtClean="0">
                <a:cs typeface="Times New Roman" pitchFamily="18" charset="0"/>
              </a:rPr>
              <a:t> </a:t>
            </a:r>
            <a:endParaRPr lang="en-US" sz="1400" dirty="0" smtClean="0">
              <a:cs typeface="Times New Roman" pitchFamily="18" charset="0"/>
            </a:endParaRPr>
          </a:p>
          <a:p>
            <a:pPr lvl="1" eaLnBrk="1" hangingPunct="1">
              <a:buFont typeface="Wingdings" pitchFamily="2" charset="2"/>
              <a:buNone/>
            </a:pPr>
            <a:endParaRPr lang="en-US" sz="1400" dirty="0" smtClean="0">
              <a:cs typeface="Times New Roman" pitchFamily="18" charset="0"/>
            </a:endParaRPr>
          </a:p>
          <a:p>
            <a:pPr lvl="1" eaLnBrk="1" hangingPunct="1"/>
            <a:r>
              <a:rPr lang="en-US" sz="2400" b="1" dirty="0" smtClean="0">
                <a:solidFill>
                  <a:srgbClr val="FF0000"/>
                </a:solidFill>
                <a:cs typeface="Times New Roman" pitchFamily="18" charset="0"/>
              </a:rPr>
              <a:t>REJECT</a:t>
            </a:r>
            <a:r>
              <a:rPr lang="en-US" sz="2400" dirty="0" smtClean="0">
                <a:cs typeface="Times New Roman" pitchFamily="18" charset="0"/>
              </a:rPr>
              <a:t> investment if</a:t>
            </a:r>
            <a:br>
              <a:rPr lang="en-US" sz="2400" dirty="0" smtClean="0">
                <a:cs typeface="Times New Roman" pitchFamily="18" charset="0"/>
              </a:rPr>
            </a:br>
            <a:r>
              <a:rPr lang="en-US" sz="2400" b="1" dirty="0" smtClean="0">
                <a:solidFill>
                  <a:srgbClr val="FF0000"/>
                </a:solidFill>
                <a:cs typeface="Times New Roman" pitchFamily="18" charset="0"/>
              </a:rPr>
              <a:t>NPV &lt; 0</a:t>
            </a:r>
            <a:endParaRPr lang="en-US" sz="1400" b="1" dirty="0" smtClean="0">
              <a:solidFill>
                <a:srgbClr val="FF0000"/>
              </a:solidFill>
              <a:cs typeface="Times New Roman" pitchFamily="18" charset="0"/>
            </a:endParaRPr>
          </a:p>
          <a:p>
            <a:pPr lvl="1" eaLnBrk="1" hangingPunct="1">
              <a:buFont typeface="Wingdings" pitchFamily="2" charset="2"/>
              <a:buNone/>
            </a:pPr>
            <a:endParaRPr lang="en-US" sz="1400" dirty="0" smtClean="0">
              <a:cs typeface="Times New Roman" pitchFamily="18" charset="0"/>
            </a:endParaRPr>
          </a:p>
          <a:p>
            <a:pPr lvl="1" eaLnBrk="1" hangingPunct="1"/>
            <a:r>
              <a:rPr lang="en-US" sz="2400" b="1" dirty="0" smtClean="0">
                <a:solidFill>
                  <a:schemeClr val="tx2"/>
                </a:solidFill>
                <a:cs typeface="Times New Roman" pitchFamily="18" charset="0"/>
              </a:rPr>
              <a:t>INDIFFERENT</a:t>
            </a:r>
            <a:r>
              <a:rPr lang="en-US" sz="2400" dirty="0" smtClean="0">
                <a:cs typeface="Times New Roman" pitchFamily="18" charset="0"/>
              </a:rPr>
              <a:t> investment if</a:t>
            </a:r>
            <a:br>
              <a:rPr lang="en-US" sz="2400" dirty="0" smtClean="0">
                <a:cs typeface="Times New Roman" pitchFamily="18" charset="0"/>
              </a:rPr>
            </a:br>
            <a:r>
              <a:rPr lang="en-US" sz="2400" b="1" dirty="0" smtClean="0">
                <a:solidFill>
                  <a:schemeClr val="tx2"/>
                </a:solidFill>
                <a:cs typeface="Times New Roman" pitchFamily="18" charset="0"/>
              </a:rPr>
              <a:t>NPV = 0</a:t>
            </a:r>
            <a:endParaRPr lang="en-US" sz="2400" b="1" dirty="0" smtClean="0">
              <a:solidFill>
                <a:schemeClr val="tx2"/>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0" y="1162348"/>
            <a:ext cx="8162925" cy="461665"/>
          </a:xfrm>
        </p:spPr>
        <p:txBody>
          <a:bodyPr/>
          <a:lstStyle/>
          <a:p>
            <a:r>
              <a:rPr lang="en-US" sz="2400" b="1" dirty="0" smtClean="0"/>
              <a:t>Decomposing the NPV Rule</a:t>
            </a:r>
            <a:endParaRPr lang="en-US" sz="2400" dirty="0"/>
          </a:p>
        </p:txBody>
      </p:sp>
      <p:sp>
        <p:nvSpPr>
          <p:cNvPr id="4" name="3 - Θέση αριθμού διαφάνειας"/>
          <p:cNvSpPr>
            <a:spLocks noGrp="1"/>
          </p:cNvSpPr>
          <p:nvPr>
            <p:ph type="sldNum" sz="quarter" idx="12"/>
          </p:nvPr>
        </p:nvSpPr>
        <p:spPr/>
        <p:txBody>
          <a:bodyPr/>
          <a:lstStyle/>
          <a:p>
            <a:pPr>
              <a:defRPr/>
            </a:pPr>
            <a:fld id="{728DA885-5F3B-4456-B5FC-E1D01143B00A}" type="slidenum">
              <a:rPr lang="en-US" smtClean="0"/>
              <a:pPr>
                <a:defRPr/>
              </a:pPr>
              <a:t>35</a:t>
            </a:fld>
            <a:endParaRPr lang="en-US"/>
          </a:p>
        </p:txBody>
      </p:sp>
      <p:pic>
        <p:nvPicPr>
          <p:cNvPr id="73730" name="Picture 2"/>
          <p:cNvPicPr>
            <a:picLocks noGrp="1" noChangeAspect="1" noChangeArrowheads="1"/>
          </p:cNvPicPr>
          <p:nvPr>
            <p:ph idx="1"/>
          </p:nvPr>
        </p:nvPicPr>
        <p:blipFill>
          <a:blip r:embed="rId2" cstate="print"/>
          <a:srcRect/>
          <a:stretch>
            <a:fillRect/>
          </a:stretch>
        </p:blipFill>
        <p:spPr bwMode="auto">
          <a:xfrm>
            <a:off x="762000" y="2988972"/>
            <a:ext cx="8110538" cy="18706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0" y="1162348"/>
            <a:ext cx="8162925" cy="461665"/>
          </a:xfrm>
        </p:spPr>
        <p:txBody>
          <a:bodyPr/>
          <a:lstStyle/>
          <a:p>
            <a:r>
              <a:rPr lang="en-US" sz="2400" b="1" dirty="0" smtClean="0"/>
              <a:t>Decomposing the NPV Rule</a:t>
            </a:r>
            <a:endParaRPr lang="en-US" sz="2400" dirty="0"/>
          </a:p>
        </p:txBody>
      </p:sp>
      <p:sp>
        <p:nvSpPr>
          <p:cNvPr id="4" name="3 - Θέση αριθμού διαφάνειας"/>
          <p:cNvSpPr>
            <a:spLocks noGrp="1"/>
          </p:cNvSpPr>
          <p:nvPr>
            <p:ph type="sldNum" sz="quarter" idx="12"/>
          </p:nvPr>
        </p:nvSpPr>
        <p:spPr/>
        <p:txBody>
          <a:bodyPr/>
          <a:lstStyle/>
          <a:p>
            <a:pPr>
              <a:defRPr/>
            </a:pPr>
            <a:fld id="{728DA885-5F3B-4456-B5FC-E1D01143B00A}" type="slidenum">
              <a:rPr lang="en-US" smtClean="0"/>
              <a:pPr>
                <a:defRPr/>
              </a:pPr>
              <a:t>36</a:t>
            </a:fld>
            <a:endParaRPr lang="en-US"/>
          </a:p>
        </p:txBody>
      </p:sp>
      <p:pic>
        <p:nvPicPr>
          <p:cNvPr id="74754" name="Picture 2"/>
          <p:cNvPicPr>
            <a:picLocks noChangeAspect="1" noChangeArrowheads="1"/>
          </p:cNvPicPr>
          <p:nvPr/>
        </p:nvPicPr>
        <p:blipFill>
          <a:blip r:embed="rId2" cstate="print"/>
          <a:srcRect/>
          <a:stretch>
            <a:fillRect/>
          </a:stretch>
        </p:blipFill>
        <p:spPr bwMode="auto">
          <a:xfrm>
            <a:off x="755576" y="3071810"/>
            <a:ext cx="8124825" cy="1170635"/>
          </a:xfrm>
          <a:prstGeom prst="rect">
            <a:avLst/>
          </a:prstGeom>
          <a:noFill/>
          <a:ln w="9525">
            <a:noFill/>
            <a:miter lim="800000"/>
            <a:headEnd/>
            <a:tailEnd/>
          </a:ln>
        </p:spPr>
      </p:pic>
      <p:pic>
        <p:nvPicPr>
          <p:cNvPr id="74755" name="Picture 3"/>
          <p:cNvPicPr>
            <a:picLocks noChangeAspect="1" noChangeArrowheads="1"/>
          </p:cNvPicPr>
          <p:nvPr/>
        </p:nvPicPr>
        <p:blipFill>
          <a:blip r:embed="rId3" cstate="print"/>
          <a:srcRect/>
          <a:stretch>
            <a:fillRect/>
          </a:stretch>
        </p:blipFill>
        <p:spPr bwMode="auto">
          <a:xfrm>
            <a:off x="1403648" y="5445224"/>
            <a:ext cx="6552728" cy="5116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 Θέση αριθμού διαφάνειας"/>
          <p:cNvSpPr>
            <a:spLocks noGrp="1"/>
          </p:cNvSpPr>
          <p:nvPr>
            <p:ph type="sldNum" sz="quarter" idx="12"/>
          </p:nvPr>
        </p:nvSpPr>
        <p:spPr/>
        <p:txBody>
          <a:bodyPr/>
          <a:lstStyle/>
          <a:p>
            <a:pPr>
              <a:defRPr/>
            </a:pPr>
            <a:fld id="{2CAD3DE0-8BE3-4846-A88E-10E25DDBC9E4}" type="slidenum">
              <a:rPr lang="en-US"/>
              <a:pPr>
                <a:defRPr/>
              </a:pPr>
              <a:t>37</a:t>
            </a:fld>
            <a:endParaRPr lang="en-US"/>
          </a:p>
        </p:txBody>
      </p:sp>
      <p:sp>
        <p:nvSpPr>
          <p:cNvPr id="33797" name="Rectangle 2"/>
          <p:cNvSpPr>
            <a:spLocks noGrp="1" noChangeArrowheads="1"/>
          </p:cNvSpPr>
          <p:nvPr>
            <p:ph type="title"/>
          </p:nvPr>
        </p:nvSpPr>
        <p:spPr>
          <a:xfrm>
            <a:off x="683568" y="476672"/>
            <a:ext cx="8162925" cy="457200"/>
          </a:xfrm>
        </p:spPr>
        <p:txBody>
          <a:bodyPr/>
          <a:lstStyle/>
          <a:p>
            <a:pPr eaLnBrk="1" hangingPunct="1"/>
            <a:r>
              <a:rPr lang="en-US" sz="2400" b="1" dirty="0" smtClean="0"/>
              <a:t>Steps in applying NPV Rule</a:t>
            </a:r>
          </a:p>
        </p:txBody>
      </p:sp>
      <p:sp>
        <p:nvSpPr>
          <p:cNvPr id="33798" name="Rectangle 3"/>
          <p:cNvSpPr>
            <a:spLocks noChangeArrowheads="1"/>
          </p:cNvSpPr>
          <p:nvPr/>
        </p:nvSpPr>
        <p:spPr bwMode="auto">
          <a:xfrm>
            <a:off x="1628775" y="3957638"/>
            <a:ext cx="0" cy="12700"/>
          </a:xfrm>
          <a:prstGeom prst="rect">
            <a:avLst/>
          </a:prstGeom>
          <a:solidFill>
            <a:srgbClr val="000000"/>
          </a:solidFill>
          <a:ln w="9525">
            <a:noFill/>
            <a:miter lim="800000"/>
            <a:headEnd/>
            <a:tailEnd/>
          </a:ln>
        </p:spPr>
        <p:txBody>
          <a:bodyPr/>
          <a:lstStyle/>
          <a:p>
            <a:endParaRPr lang="en-US"/>
          </a:p>
        </p:txBody>
      </p:sp>
      <p:pic>
        <p:nvPicPr>
          <p:cNvPr id="53252" name="Picture 4" descr="hawawini+ex06-17"/>
          <p:cNvPicPr>
            <a:picLocks noChangeAspect="1" noChangeArrowheads="1"/>
          </p:cNvPicPr>
          <p:nvPr/>
        </p:nvPicPr>
        <p:blipFill>
          <a:blip r:embed="rId2" cstate="print"/>
          <a:srcRect/>
          <a:stretch>
            <a:fillRect/>
          </a:stretch>
        </p:blipFill>
        <p:spPr bwMode="auto">
          <a:xfrm>
            <a:off x="0" y="908720"/>
            <a:ext cx="9144000" cy="5949280"/>
          </a:xfrm>
          <a:prstGeom prst="rect">
            <a:avLst/>
          </a:prstGeom>
          <a:noFill/>
          <a:effectLst>
            <a:outerShdw dist="89803" dir="2700000" algn="ctr" rotWithShape="0">
              <a:srgbClr val="808080"/>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checkerboard(across)">
                                      <p:cBhvr>
                                        <p:cTn id="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Θέση αριθμού διαφάνειας"/>
          <p:cNvSpPr>
            <a:spLocks noGrp="1"/>
          </p:cNvSpPr>
          <p:nvPr>
            <p:ph type="sldNum" sz="quarter" idx="12"/>
          </p:nvPr>
        </p:nvSpPr>
        <p:spPr/>
        <p:txBody>
          <a:bodyPr/>
          <a:lstStyle/>
          <a:p>
            <a:pPr>
              <a:defRPr/>
            </a:pPr>
            <a:fld id="{218CD734-BD34-4355-85E5-D9226F33FBB5}" type="slidenum">
              <a:rPr lang="en-US"/>
              <a:pPr>
                <a:defRPr/>
              </a:pPr>
              <a:t>38</a:t>
            </a:fld>
            <a:endParaRPr lang="en-US"/>
          </a:p>
        </p:txBody>
      </p:sp>
      <p:sp>
        <p:nvSpPr>
          <p:cNvPr id="28" name="Rectangle 3"/>
          <p:cNvSpPr txBox="1">
            <a:spLocks noChangeArrowheads="1"/>
          </p:cNvSpPr>
          <p:nvPr/>
        </p:nvSpPr>
        <p:spPr bwMode="auto">
          <a:xfrm>
            <a:off x="1115616" y="2780928"/>
            <a:ext cx="7100837" cy="1656184"/>
          </a:xfrm>
          <a:prstGeom prst="rect">
            <a:avLst/>
          </a:prstGeom>
          <a:noFill/>
          <a:ln w="9525">
            <a:noFill/>
            <a:miter lim="800000"/>
            <a:headEnd/>
            <a:tailEnd/>
          </a:ln>
          <a:effectLst/>
        </p:spPr>
        <p:txBody>
          <a:bodyPr/>
          <a:lstStyle/>
          <a:p>
            <a:pPr marL="342900" indent="-342900">
              <a:spcBef>
                <a:spcPct val="20000"/>
              </a:spcBef>
              <a:buClr>
                <a:schemeClr val="folHlink"/>
              </a:buClr>
              <a:buSzPct val="75000"/>
              <a:buFont typeface="Wingdings" pitchFamily="2" charset="2"/>
              <a:buNone/>
              <a:defRPr/>
            </a:pPr>
            <a:endParaRPr lang="en-US" sz="1000" b="1" kern="0" dirty="0">
              <a:solidFill>
                <a:schemeClr val="tx2"/>
              </a:solidFill>
              <a:latin typeface="+mn-lt"/>
              <a:cs typeface="Arial" charset="0"/>
            </a:endParaRPr>
          </a:p>
          <a:p>
            <a:pPr marL="342900" indent="-342900">
              <a:spcBef>
                <a:spcPct val="20000"/>
              </a:spcBef>
              <a:buClr>
                <a:schemeClr val="folHlink"/>
              </a:buClr>
              <a:buSzPct val="75000"/>
              <a:buFont typeface="Wingdings" pitchFamily="2" charset="2"/>
              <a:buNone/>
              <a:defRPr/>
            </a:pPr>
            <a:r>
              <a:rPr lang="en-US" sz="2800" b="1" kern="0" dirty="0">
                <a:solidFill>
                  <a:schemeClr val="tx2"/>
                </a:solidFill>
                <a:latin typeface="+mn-lt"/>
                <a:cs typeface="Arial" charset="0"/>
              </a:rPr>
              <a:t>Case </a:t>
            </a:r>
            <a:r>
              <a:rPr lang="en-US" sz="2800" b="1" kern="0" dirty="0" smtClean="0">
                <a:solidFill>
                  <a:schemeClr val="tx2"/>
                </a:solidFill>
                <a:latin typeface="+mn-lt"/>
                <a:cs typeface="Arial" charset="0"/>
              </a:rPr>
              <a:t>Study</a:t>
            </a:r>
            <a:endParaRPr lang="en-US" sz="2800" b="1" kern="0" dirty="0">
              <a:solidFill>
                <a:schemeClr val="tx2"/>
              </a:solidFill>
              <a:latin typeface="+mn-lt"/>
              <a:cs typeface="Arial" charset="0"/>
            </a:endParaRPr>
          </a:p>
          <a:p>
            <a:pPr marL="342900" indent="-342900">
              <a:spcBef>
                <a:spcPct val="20000"/>
              </a:spcBef>
              <a:buClr>
                <a:schemeClr val="folHlink"/>
              </a:buClr>
              <a:buSzPct val="75000"/>
              <a:buFont typeface="Wingdings" pitchFamily="2" charset="2"/>
              <a:buNone/>
              <a:defRPr/>
            </a:pPr>
            <a:endParaRPr lang="en-US" sz="1000" b="1" kern="0" dirty="0">
              <a:solidFill>
                <a:schemeClr val="tx2"/>
              </a:solidFill>
              <a:latin typeface="+mn-lt"/>
              <a:cs typeface="Arial" charset="0"/>
            </a:endParaRPr>
          </a:p>
          <a:p>
            <a:pPr marL="342900" indent="-342900">
              <a:spcBef>
                <a:spcPct val="20000"/>
              </a:spcBef>
              <a:buClr>
                <a:schemeClr val="folHlink"/>
              </a:buClr>
              <a:buSzPct val="75000"/>
              <a:buFont typeface="Wingdings" pitchFamily="2" charset="2"/>
              <a:buNone/>
              <a:defRPr/>
            </a:pPr>
            <a:r>
              <a:rPr lang="en-US" sz="2000" b="1" kern="0" dirty="0" smtClean="0">
                <a:solidFill>
                  <a:schemeClr val="tx2"/>
                </a:solidFill>
                <a:latin typeface="+mn-lt"/>
                <a:cs typeface="Arial" charset="0"/>
              </a:rPr>
              <a:t>Sunlight Manufacturing Company</a:t>
            </a:r>
            <a:endParaRPr lang="en-US" sz="2000" b="1" kern="0" dirty="0">
              <a:solidFill>
                <a:schemeClr val="tx2"/>
              </a:solidFill>
              <a:latin typeface="+mn-lt"/>
              <a:cs typeface="Arial" charset="0"/>
            </a:endParaRPr>
          </a:p>
          <a:p>
            <a:pPr marL="342900" indent="-342900">
              <a:spcBef>
                <a:spcPct val="20000"/>
              </a:spcBef>
              <a:buClr>
                <a:schemeClr val="folHlink"/>
              </a:buClr>
              <a:buSzPct val="75000"/>
              <a:buFont typeface="Wingdings" pitchFamily="2" charset="2"/>
              <a:buNone/>
              <a:defRPr/>
            </a:pPr>
            <a:endParaRPr lang="en-US" sz="1600" b="1" kern="0" dirty="0">
              <a:solidFill>
                <a:schemeClr val="tx2"/>
              </a:solidFill>
              <a:latin typeface="+mn-lt"/>
              <a:cs typeface="Arial"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Θέση αριθμού διαφάνειας"/>
          <p:cNvSpPr>
            <a:spLocks noGrp="1"/>
          </p:cNvSpPr>
          <p:nvPr>
            <p:ph type="sldNum" sz="quarter" idx="12"/>
          </p:nvPr>
        </p:nvSpPr>
        <p:spPr/>
        <p:txBody>
          <a:bodyPr/>
          <a:lstStyle/>
          <a:p>
            <a:pPr>
              <a:defRPr/>
            </a:pPr>
            <a:fld id="{218CD734-BD34-4355-85E5-D9226F33FBB5}" type="slidenum">
              <a:rPr lang="en-US"/>
              <a:pPr>
                <a:defRPr/>
              </a:pPr>
              <a:t>39</a:t>
            </a:fld>
            <a:endParaRPr lang="en-US"/>
          </a:p>
        </p:txBody>
      </p:sp>
      <p:sp>
        <p:nvSpPr>
          <p:cNvPr id="4" name="3 - Ορθογώνιο"/>
          <p:cNvSpPr/>
          <p:nvPr/>
        </p:nvSpPr>
        <p:spPr>
          <a:xfrm>
            <a:off x="755576" y="836712"/>
            <a:ext cx="7128792" cy="707886"/>
          </a:xfrm>
          <a:prstGeom prst="rect">
            <a:avLst/>
          </a:prstGeom>
        </p:spPr>
        <p:txBody>
          <a:bodyPr wrap="square">
            <a:spAutoFit/>
          </a:bodyPr>
          <a:lstStyle/>
          <a:p>
            <a:pPr>
              <a:spcBef>
                <a:spcPct val="20000"/>
              </a:spcBef>
              <a:buClr>
                <a:schemeClr val="folHlink"/>
              </a:buClr>
              <a:buSzPct val="75000"/>
              <a:buFont typeface="Wingdings" pitchFamily="2" charset="2"/>
              <a:buNone/>
              <a:defRPr/>
            </a:pPr>
            <a:r>
              <a:rPr lang="en-US" b="1" kern="0" dirty="0" smtClean="0">
                <a:solidFill>
                  <a:schemeClr val="tx2"/>
                </a:solidFill>
                <a:latin typeface="+mn-lt"/>
                <a:cs typeface="Arial" charset="0"/>
              </a:rPr>
              <a:t>Case Study: </a:t>
            </a:r>
            <a:r>
              <a:rPr lang="en-US" sz="2000" b="1" kern="0" dirty="0" smtClean="0">
                <a:solidFill>
                  <a:schemeClr val="tx2"/>
                </a:solidFill>
                <a:latin typeface="+mn-lt"/>
                <a:cs typeface="Arial" charset="0"/>
              </a:rPr>
              <a:t>Sunlight Manufacturing Company</a:t>
            </a:r>
            <a:br>
              <a:rPr lang="en-US" sz="2000" b="1" kern="0" dirty="0" smtClean="0">
                <a:solidFill>
                  <a:schemeClr val="tx2"/>
                </a:solidFill>
                <a:latin typeface="+mn-lt"/>
                <a:cs typeface="Arial" charset="0"/>
              </a:rPr>
            </a:br>
            <a:r>
              <a:rPr lang="en-US" sz="1600" b="1" kern="0" dirty="0" smtClean="0">
                <a:solidFill>
                  <a:schemeClr val="tx2"/>
                </a:solidFill>
                <a:latin typeface="+mn-lt"/>
                <a:cs typeface="Arial" charset="0"/>
              </a:rPr>
              <a:t>Investment Project: </a:t>
            </a:r>
            <a:r>
              <a:rPr lang="en-US" sz="1600" b="1" dirty="0" smtClean="0">
                <a:latin typeface="+mn-lt"/>
                <a:cs typeface="Arial" charset="0"/>
              </a:rPr>
              <a:t>adding a new product to its existing line</a:t>
            </a:r>
            <a:r>
              <a:rPr lang="en-US" sz="1600" b="1" kern="0" dirty="0" smtClean="0">
                <a:solidFill>
                  <a:schemeClr val="tx2"/>
                </a:solidFill>
                <a:latin typeface="+mn-lt"/>
                <a:cs typeface="Arial" charset="0"/>
              </a:rPr>
              <a:t> </a:t>
            </a:r>
          </a:p>
        </p:txBody>
      </p:sp>
      <p:pic>
        <p:nvPicPr>
          <p:cNvPr id="75778" name="Picture 2"/>
          <p:cNvPicPr>
            <a:picLocks noChangeAspect="1" noChangeArrowheads="1"/>
          </p:cNvPicPr>
          <p:nvPr/>
        </p:nvPicPr>
        <p:blipFill>
          <a:blip r:embed="rId2" cstate="print"/>
          <a:srcRect/>
          <a:stretch>
            <a:fillRect/>
          </a:stretch>
        </p:blipFill>
        <p:spPr bwMode="auto">
          <a:xfrm>
            <a:off x="755576" y="1916832"/>
            <a:ext cx="8064896" cy="41764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subTitle" idx="1"/>
          </p:nvPr>
        </p:nvSpPr>
        <p:spPr>
          <a:xfrm>
            <a:off x="683568" y="620688"/>
            <a:ext cx="3713389" cy="804762"/>
          </a:xfrm>
        </p:spPr>
        <p:txBody>
          <a:bodyPr/>
          <a:lstStyle/>
          <a:p>
            <a:pPr eaLnBrk="1" hangingPunct="1">
              <a:lnSpc>
                <a:spcPct val="150000"/>
              </a:lnSpc>
            </a:pPr>
            <a:r>
              <a:rPr lang="en-US" sz="1400" b="1" dirty="0" smtClean="0">
                <a:solidFill>
                  <a:srgbClr val="002060"/>
                </a:solidFill>
              </a:rPr>
              <a:t>UNIVERSITY OF THE AEGEAN</a:t>
            </a:r>
            <a:br>
              <a:rPr lang="en-US" sz="1400" b="1" dirty="0" smtClean="0">
                <a:solidFill>
                  <a:srgbClr val="002060"/>
                </a:solidFill>
              </a:rPr>
            </a:br>
            <a:r>
              <a:rPr lang="en-US" sz="1400" b="1" dirty="0" smtClean="0">
                <a:solidFill>
                  <a:srgbClr val="002060"/>
                </a:solidFill>
              </a:rPr>
              <a:t>Shipping, Trade &amp; Transport Dpt.</a:t>
            </a:r>
          </a:p>
          <a:p>
            <a:pPr eaLnBrk="1" hangingPunct="1">
              <a:lnSpc>
                <a:spcPct val="150000"/>
              </a:lnSpc>
            </a:pPr>
            <a:endParaRPr lang="en-US" sz="800" dirty="0" smtClean="0">
              <a:solidFill>
                <a:srgbClr val="002060"/>
              </a:solidFill>
            </a:endParaRPr>
          </a:p>
        </p:txBody>
      </p:sp>
      <p:sp>
        <p:nvSpPr>
          <p:cNvPr id="16394" name="Rectangle 7"/>
          <p:cNvSpPr>
            <a:spLocks noChangeArrowheads="1"/>
          </p:cNvSpPr>
          <p:nvPr/>
        </p:nvSpPr>
        <p:spPr bwMode="auto">
          <a:xfrm>
            <a:off x="683568" y="2924944"/>
            <a:ext cx="3994150" cy="922660"/>
          </a:xfrm>
          <a:prstGeom prst="rect">
            <a:avLst/>
          </a:prstGeom>
          <a:noFill/>
          <a:ln w="9525">
            <a:noFill/>
            <a:miter lim="800000"/>
            <a:headEnd/>
            <a:tailEnd/>
          </a:ln>
        </p:spPr>
        <p:txBody>
          <a:bodyPr/>
          <a:lstStyle/>
          <a:p>
            <a:pPr>
              <a:lnSpc>
                <a:spcPct val="80000"/>
              </a:lnSpc>
              <a:spcBef>
                <a:spcPct val="20000"/>
              </a:spcBef>
              <a:buClr>
                <a:schemeClr val="folHlink"/>
              </a:buClr>
              <a:buSzPct val="75000"/>
              <a:buFont typeface="Wingdings" pitchFamily="2" charset="2"/>
              <a:buNone/>
            </a:pPr>
            <a:r>
              <a:rPr lang="en-US" b="1" dirty="0" smtClean="0">
                <a:solidFill>
                  <a:srgbClr val="002060"/>
                </a:solidFill>
                <a:latin typeface="Arial" charset="0"/>
              </a:rPr>
              <a:t>International </a:t>
            </a:r>
            <a:r>
              <a:rPr lang="en-US" sz="2400" b="1" dirty="0" smtClean="0">
                <a:solidFill>
                  <a:srgbClr val="002060"/>
                </a:solidFill>
                <a:latin typeface="Arial" charset="0"/>
              </a:rPr>
              <a:t>Finance</a:t>
            </a:r>
            <a:r>
              <a:rPr lang="en-US" sz="2400" b="1" baseline="-25000" dirty="0" smtClean="0">
                <a:solidFill>
                  <a:srgbClr val="002060"/>
                </a:solidFill>
                <a:latin typeface="Arial" charset="0"/>
              </a:rPr>
              <a:t>INTFIN</a:t>
            </a:r>
            <a:endParaRPr lang="el-GR" sz="1400" b="1" baseline="-25000" dirty="0">
              <a:solidFill>
                <a:srgbClr val="002060"/>
              </a:solidFill>
              <a:latin typeface="Arial" charset="0"/>
            </a:endParaRPr>
          </a:p>
        </p:txBody>
      </p:sp>
      <p:sp>
        <p:nvSpPr>
          <p:cNvPr id="16395" name="Rectangle 8"/>
          <p:cNvSpPr>
            <a:spLocks noChangeArrowheads="1"/>
          </p:cNvSpPr>
          <p:nvPr/>
        </p:nvSpPr>
        <p:spPr bwMode="auto">
          <a:xfrm>
            <a:off x="755576" y="5373216"/>
            <a:ext cx="3172966" cy="749424"/>
          </a:xfrm>
          <a:prstGeom prst="rect">
            <a:avLst/>
          </a:prstGeom>
          <a:noFill/>
          <a:ln w="9525">
            <a:noFill/>
            <a:miter lim="800000"/>
            <a:headEnd/>
            <a:tailEnd/>
          </a:ln>
        </p:spPr>
        <p:txBody>
          <a:bodyPr/>
          <a:lstStyle/>
          <a:p>
            <a:pPr>
              <a:lnSpc>
                <a:spcPct val="150000"/>
              </a:lnSpc>
              <a:spcBef>
                <a:spcPct val="20000"/>
              </a:spcBef>
              <a:buClr>
                <a:schemeClr val="folHlink"/>
              </a:buClr>
              <a:buSzPct val="75000"/>
              <a:buFont typeface="Wingdings" pitchFamily="2" charset="2"/>
              <a:buNone/>
            </a:pPr>
            <a:r>
              <a:rPr lang="en-US" sz="1600" b="1" dirty="0">
                <a:solidFill>
                  <a:srgbClr val="002060"/>
                </a:solidFill>
                <a:latin typeface="Arial" charset="0"/>
              </a:rPr>
              <a:t>Professor</a:t>
            </a:r>
            <a:br>
              <a:rPr lang="en-US" sz="1600" b="1" dirty="0">
                <a:solidFill>
                  <a:srgbClr val="002060"/>
                </a:solidFill>
                <a:latin typeface="Arial" charset="0"/>
              </a:rPr>
            </a:br>
            <a:r>
              <a:rPr lang="en-US" sz="1800" b="1" dirty="0">
                <a:solidFill>
                  <a:srgbClr val="002060"/>
                </a:solidFill>
                <a:latin typeface="Arial" charset="0"/>
              </a:rPr>
              <a:t>Theodore SYRIOPOULOS</a:t>
            </a:r>
            <a:endParaRPr lang="en-GB" sz="1800" b="1" dirty="0">
              <a:solidFill>
                <a:srgbClr val="002060"/>
              </a:solidFill>
              <a:latin typeface="Arial"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Θέση αριθμού διαφάνειας"/>
          <p:cNvSpPr>
            <a:spLocks noGrp="1"/>
          </p:cNvSpPr>
          <p:nvPr>
            <p:ph type="sldNum" sz="quarter" idx="12"/>
          </p:nvPr>
        </p:nvSpPr>
        <p:spPr/>
        <p:txBody>
          <a:bodyPr/>
          <a:lstStyle/>
          <a:p>
            <a:pPr>
              <a:defRPr/>
            </a:pPr>
            <a:fld id="{218CD734-BD34-4355-85E5-D9226F33FBB5}" type="slidenum">
              <a:rPr lang="en-US"/>
              <a:pPr>
                <a:defRPr/>
              </a:pPr>
              <a:t>40</a:t>
            </a:fld>
            <a:endParaRPr lang="en-US"/>
          </a:p>
        </p:txBody>
      </p:sp>
      <p:sp>
        <p:nvSpPr>
          <p:cNvPr id="48131" name="Text Box 18"/>
          <p:cNvSpPr>
            <a:spLocks noGrp="1" noChangeArrowheads="1"/>
          </p:cNvSpPr>
          <p:nvPr>
            <p:ph type="title"/>
          </p:nvPr>
        </p:nvSpPr>
        <p:spPr>
          <a:xfrm>
            <a:off x="683568" y="620688"/>
            <a:ext cx="8162925" cy="769938"/>
          </a:xfrm>
          <a:noFill/>
        </p:spPr>
        <p:txBody>
          <a:bodyPr/>
          <a:lstStyle/>
          <a:p>
            <a:r>
              <a:rPr lang="en-US" sz="2400" b="1" dirty="0" smtClean="0"/>
              <a:t>Calculation of PV</a:t>
            </a:r>
            <a:r>
              <a:rPr lang="en-US" sz="2800" b="1" dirty="0" smtClean="0"/>
              <a:t/>
            </a:r>
            <a:br>
              <a:rPr lang="en-US" sz="2800" b="1" dirty="0" smtClean="0"/>
            </a:br>
            <a:r>
              <a:rPr lang="en-US" sz="2000" b="1" dirty="0" smtClean="0"/>
              <a:t>for Sunlight Manufacturing Company </a:t>
            </a:r>
          </a:p>
        </p:txBody>
      </p:sp>
      <p:sp>
        <p:nvSpPr>
          <p:cNvPr id="28" name="Rectangle 3"/>
          <p:cNvSpPr txBox="1">
            <a:spLocks noChangeArrowheads="1"/>
          </p:cNvSpPr>
          <p:nvPr/>
        </p:nvSpPr>
        <p:spPr bwMode="auto">
          <a:xfrm>
            <a:off x="1071562" y="2000250"/>
            <a:ext cx="7100837" cy="4357688"/>
          </a:xfrm>
          <a:prstGeom prst="rect">
            <a:avLst/>
          </a:prstGeom>
          <a:noFill/>
          <a:ln w="9525">
            <a:noFill/>
            <a:miter lim="800000"/>
            <a:headEnd/>
            <a:tailEnd/>
          </a:ln>
          <a:effectLst/>
        </p:spPr>
        <p:txBody>
          <a:bodyPr/>
          <a:lstStyle/>
          <a:p>
            <a:pPr marL="342900" indent="-342900">
              <a:spcBef>
                <a:spcPct val="20000"/>
              </a:spcBef>
              <a:buClr>
                <a:schemeClr val="folHlink"/>
              </a:buClr>
              <a:buSzPct val="75000"/>
              <a:buFont typeface="Wingdings" pitchFamily="2" charset="2"/>
              <a:buNone/>
              <a:defRPr/>
            </a:pPr>
            <a:endParaRPr lang="en-US" sz="1000" b="1" kern="0" dirty="0">
              <a:solidFill>
                <a:schemeClr val="tx2"/>
              </a:solidFill>
              <a:latin typeface="+mn-lt"/>
              <a:cs typeface="Arial" charset="0"/>
            </a:endParaRPr>
          </a:p>
          <a:p>
            <a:pPr marL="342900" indent="-342900">
              <a:spcBef>
                <a:spcPct val="20000"/>
              </a:spcBef>
              <a:buClr>
                <a:schemeClr val="folHlink"/>
              </a:buClr>
              <a:buSzPct val="75000"/>
              <a:buFont typeface="Wingdings" pitchFamily="2" charset="2"/>
              <a:buNone/>
              <a:defRPr/>
            </a:pPr>
            <a:r>
              <a:rPr lang="en-US" sz="1600" b="1" kern="0" dirty="0">
                <a:solidFill>
                  <a:schemeClr val="tx2"/>
                </a:solidFill>
                <a:latin typeface="+mn-lt"/>
                <a:cs typeface="Arial" charset="0"/>
              </a:rPr>
              <a:t>Case study:</a:t>
            </a:r>
          </a:p>
          <a:p>
            <a:pPr marL="342900" indent="-342900">
              <a:spcBef>
                <a:spcPct val="20000"/>
              </a:spcBef>
              <a:buClr>
                <a:schemeClr val="folHlink"/>
              </a:buClr>
              <a:buSzPct val="75000"/>
              <a:buFont typeface="Wingdings" pitchFamily="2" charset="2"/>
              <a:buNone/>
              <a:defRPr/>
            </a:pPr>
            <a:endParaRPr lang="en-US" sz="1000" b="1" kern="0" dirty="0">
              <a:solidFill>
                <a:schemeClr val="tx2"/>
              </a:solidFill>
              <a:latin typeface="+mn-lt"/>
              <a:cs typeface="Arial" charset="0"/>
            </a:endParaRPr>
          </a:p>
          <a:p>
            <a:pPr marL="342900" indent="-342900">
              <a:spcBef>
                <a:spcPct val="20000"/>
              </a:spcBef>
              <a:buClr>
                <a:schemeClr val="folHlink"/>
              </a:buClr>
              <a:buSzPct val="75000"/>
              <a:buFont typeface="Wingdings" pitchFamily="2" charset="2"/>
              <a:buNone/>
              <a:defRPr/>
            </a:pPr>
            <a:r>
              <a:rPr lang="en-US" sz="1400" dirty="0" smtClean="0">
                <a:latin typeface="+mn-lt"/>
                <a:cs typeface="Arial" charset="0"/>
              </a:rPr>
              <a:t>Sunlight Manufacturing Company considers adding a new product to its existing line </a:t>
            </a:r>
            <a:r>
              <a:rPr lang="en-US" sz="1400" kern="0" dirty="0" smtClean="0">
                <a:solidFill>
                  <a:schemeClr val="tx2"/>
                </a:solidFill>
                <a:latin typeface="+mn-lt"/>
                <a:cs typeface="Arial" charset="0"/>
              </a:rPr>
              <a:t>:</a:t>
            </a:r>
            <a:endParaRPr lang="en-US" sz="1400" kern="0" dirty="0">
              <a:solidFill>
                <a:schemeClr val="tx2"/>
              </a:solidFill>
              <a:latin typeface="+mn-lt"/>
              <a:cs typeface="Arial" charset="0"/>
            </a:endParaRPr>
          </a:p>
          <a:p>
            <a:pPr marL="342900" indent="-342900">
              <a:spcBef>
                <a:spcPct val="20000"/>
              </a:spcBef>
              <a:buClr>
                <a:schemeClr val="folHlink"/>
              </a:buClr>
              <a:buSzPct val="75000"/>
              <a:buFont typeface="Wingdings" pitchFamily="2" charset="2"/>
              <a:buNone/>
              <a:defRPr/>
            </a:pPr>
            <a:endParaRPr lang="en-US" sz="1600" kern="0" dirty="0">
              <a:solidFill>
                <a:schemeClr val="tx2"/>
              </a:solidFill>
              <a:latin typeface="+mn-lt"/>
              <a:cs typeface="Arial" charset="0"/>
            </a:endParaRPr>
          </a:p>
          <a:p>
            <a:pPr marL="342900" indent="-342900">
              <a:spcBef>
                <a:spcPct val="20000"/>
              </a:spcBef>
              <a:buClr>
                <a:schemeClr val="folHlink"/>
              </a:buClr>
              <a:buSzPct val="75000"/>
              <a:buFont typeface="Wingdings" pitchFamily="2" charset="2"/>
              <a:buNone/>
              <a:defRPr/>
            </a:pPr>
            <a:r>
              <a:rPr lang="en-US" sz="1600" b="1" kern="0" dirty="0">
                <a:solidFill>
                  <a:schemeClr val="tx2"/>
                </a:solidFill>
                <a:latin typeface="+mn-lt"/>
                <a:cs typeface="Arial" charset="0"/>
              </a:rPr>
              <a:t>Initial Capital Outflow =  $ 10,000,000</a:t>
            </a:r>
          </a:p>
          <a:p>
            <a:pPr marL="342900" indent="-342900">
              <a:spcBef>
                <a:spcPct val="20000"/>
              </a:spcBef>
              <a:buClr>
                <a:schemeClr val="folHlink"/>
              </a:buClr>
              <a:buSzPct val="75000"/>
              <a:buFont typeface="Wingdings" pitchFamily="2" charset="2"/>
              <a:buNone/>
              <a:defRPr/>
            </a:pPr>
            <a:r>
              <a:rPr lang="en-US" sz="1600" b="1" kern="0" dirty="0">
                <a:solidFill>
                  <a:schemeClr val="tx2"/>
                </a:solidFill>
                <a:latin typeface="+mn-lt"/>
                <a:cs typeface="Arial" charset="0"/>
              </a:rPr>
              <a:t>Investment  horizon   =   5 - years</a:t>
            </a:r>
          </a:p>
          <a:p>
            <a:pPr marL="342900" indent="-342900">
              <a:spcBef>
                <a:spcPct val="20000"/>
              </a:spcBef>
              <a:buClr>
                <a:schemeClr val="folHlink"/>
              </a:buClr>
              <a:buSzPct val="75000"/>
              <a:buFont typeface="Wingdings" pitchFamily="2" charset="2"/>
              <a:buNone/>
              <a:defRPr/>
            </a:pPr>
            <a:r>
              <a:rPr lang="en-US" sz="1600" b="1" kern="0" dirty="0">
                <a:solidFill>
                  <a:schemeClr val="tx2"/>
                </a:solidFill>
                <a:latin typeface="+mn-lt"/>
                <a:cs typeface="Arial" charset="0"/>
              </a:rPr>
              <a:t>Cash-flow stream:</a:t>
            </a:r>
          </a:p>
          <a:p>
            <a:pPr marL="342900" indent="-342900">
              <a:spcBef>
                <a:spcPct val="20000"/>
              </a:spcBef>
              <a:buClr>
                <a:schemeClr val="folHlink"/>
              </a:buClr>
              <a:buSzPct val="75000"/>
              <a:buFont typeface="Wingdings" pitchFamily="2" charset="2"/>
              <a:buNone/>
              <a:defRPr/>
            </a:pPr>
            <a:r>
              <a:rPr lang="en-US" sz="1600" kern="0" dirty="0">
                <a:solidFill>
                  <a:schemeClr val="tx2"/>
                </a:solidFill>
                <a:latin typeface="+mn-lt"/>
                <a:cs typeface="Arial" charset="0"/>
              </a:rPr>
              <a:t>		</a:t>
            </a:r>
            <a:r>
              <a:rPr lang="en-US" sz="1600" b="1" kern="0" dirty="0">
                <a:solidFill>
                  <a:schemeClr val="tx2"/>
                </a:solidFill>
                <a:latin typeface="+mn-lt"/>
                <a:cs typeface="Arial" charset="0"/>
              </a:rPr>
              <a:t>            CF</a:t>
            </a:r>
            <a:r>
              <a:rPr lang="en-US" sz="1600" b="1" kern="0" baseline="-25000" dirty="0">
                <a:solidFill>
                  <a:schemeClr val="tx2"/>
                </a:solidFill>
                <a:latin typeface="+mn-lt"/>
                <a:cs typeface="Arial" charset="0"/>
              </a:rPr>
              <a:t>1</a:t>
            </a:r>
            <a:r>
              <a:rPr lang="en-US" sz="1600" b="1" kern="0" dirty="0">
                <a:solidFill>
                  <a:schemeClr val="tx2"/>
                </a:solidFill>
                <a:latin typeface="+mn-lt"/>
                <a:cs typeface="Arial" charset="0"/>
              </a:rPr>
              <a:t> = $ 8,320,000</a:t>
            </a:r>
          </a:p>
          <a:p>
            <a:pPr marL="342900" indent="-342900">
              <a:spcBef>
                <a:spcPct val="20000"/>
              </a:spcBef>
              <a:buClr>
                <a:schemeClr val="folHlink"/>
              </a:buClr>
              <a:buSzPct val="75000"/>
              <a:buFont typeface="Wingdings" pitchFamily="2" charset="2"/>
              <a:buNone/>
              <a:defRPr/>
            </a:pPr>
            <a:r>
              <a:rPr lang="en-US" sz="1600" b="1" kern="0" dirty="0">
                <a:solidFill>
                  <a:schemeClr val="tx2"/>
                </a:solidFill>
                <a:latin typeface="+mn-lt"/>
                <a:cs typeface="Arial" charset="0"/>
              </a:rPr>
              <a:t>		            CF</a:t>
            </a:r>
            <a:r>
              <a:rPr lang="en-US" sz="1600" b="1" kern="0" baseline="-25000" dirty="0">
                <a:solidFill>
                  <a:schemeClr val="tx2"/>
                </a:solidFill>
                <a:latin typeface="+mn-lt"/>
                <a:cs typeface="Arial" charset="0"/>
              </a:rPr>
              <a:t>2 </a:t>
            </a:r>
            <a:r>
              <a:rPr lang="en-US" sz="1600" b="1" kern="0" dirty="0">
                <a:solidFill>
                  <a:schemeClr val="tx2"/>
                </a:solidFill>
                <a:latin typeface="+mn-lt"/>
                <a:cs typeface="Arial" charset="0"/>
              </a:rPr>
              <a:t>= $ 8,220,000</a:t>
            </a:r>
          </a:p>
          <a:p>
            <a:pPr marL="342900" indent="-342900">
              <a:spcBef>
                <a:spcPct val="20000"/>
              </a:spcBef>
              <a:buClr>
                <a:schemeClr val="folHlink"/>
              </a:buClr>
              <a:buSzPct val="75000"/>
              <a:buFont typeface="Wingdings" pitchFamily="2" charset="2"/>
              <a:buNone/>
              <a:defRPr/>
            </a:pPr>
            <a:r>
              <a:rPr lang="en-US" sz="1600" b="1" kern="0" dirty="0">
                <a:solidFill>
                  <a:schemeClr val="tx2"/>
                </a:solidFill>
                <a:latin typeface="+mn-lt"/>
                <a:cs typeface="Arial" charset="0"/>
              </a:rPr>
              <a:t>		            CF</a:t>
            </a:r>
            <a:r>
              <a:rPr lang="en-US" sz="1600" b="1" kern="0" baseline="-25000" dirty="0">
                <a:solidFill>
                  <a:schemeClr val="tx2"/>
                </a:solidFill>
                <a:latin typeface="+mn-lt"/>
                <a:cs typeface="Arial" charset="0"/>
              </a:rPr>
              <a:t>3</a:t>
            </a:r>
            <a:r>
              <a:rPr lang="en-US" sz="1600" b="1" kern="0" dirty="0">
                <a:solidFill>
                  <a:schemeClr val="tx2"/>
                </a:solidFill>
                <a:latin typeface="+mn-lt"/>
                <a:cs typeface="Arial" charset="0"/>
              </a:rPr>
              <a:t> = $ 6,920,000</a:t>
            </a:r>
          </a:p>
          <a:p>
            <a:pPr marL="342900" indent="-342900">
              <a:spcBef>
                <a:spcPct val="20000"/>
              </a:spcBef>
              <a:buClr>
                <a:schemeClr val="folHlink"/>
              </a:buClr>
              <a:buSzPct val="75000"/>
              <a:buFont typeface="Wingdings" pitchFamily="2" charset="2"/>
              <a:buNone/>
              <a:defRPr/>
            </a:pPr>
            <a:r>
              <a:rPr lang="en-US" sz="1600" b="1" kern="0" dirty="0">
                <a:solidFill>
                  <a:schemeClr val="tx2"/>
                </a:solidFill>
                <a:latin typeface="+mn-lt"/>
                <a:cs typeface="Arial" charset="0"/>
              </a:rPr>
              <a:t>		            CF</a:t>
            </a:r>
            <a:r>
              <a:rPr lang="en-US" sz="1600" b="1" kern="0" baseline="-25000" dirty="0">
                <a:solidFill>
                  <a:schemeClr val="tx2"/>
                </a:solidFill>
                <a:latin typeface="+mn-lt"/>
                <a:cs typeface="Arial" charset="0"/>
              </a:rPr>
              <a:t>4</a:t>
            </a:r>
            <a:r>
              <a:rPr lang="en-US" sz="1600" b="1" kern="0" dirty="0">
                <a:solidFill>
                  <a:schemeClr val="tx2"/>
                </a:solidFill>
                <a:latin typeface="+mn-lt"/>
                <a:cs typeface="Arial" charset="0"/>
              </a:rPr>
              <a:t> = $ 5,540,000</a:t>
            </a:r>
          </a:p>
          <a:p>
            <a:pPr marL="342900" indent="-342900">
              <a:spcBef>
                <a:spcPct val="20000"/>
              </a:spcBef>
              <a:buClr>
                <a:schemeClr val="folHlink"/>
              </a:buClr>
              <a:buSzPct val="75000"/>
              <a:buFont typeface="Wingdings" pitchFamily="2" charset="2"/>
              <a:buNone/>
              <a:defRPr/>
            </a:pPr>
            <a:r>
              <a:rPr lang="en-US" sz="1600" b="1" kern="0" dirty="0">
                <a:solidFill>
                  <a:schemeClr val="tx2"/>
                </a:solidFill>
                <a:latin typeface="+mn-lt"/>
                <a:cs typeface="Arial" charset="0"/>
              </a:rPr>
              <a:t>		            CF</a:t>
            </a:r>
            <a:r>
              <a:rPr lang="en-US" sz="1600" b="1" kern="0" baseline="-25000" dirty="0">
                <a:solidFill>
                  <a:schemeClr val="tx2"/>
                </a:solidFill>
                <a:latin typeface="+mn-lt"/>
                <a:cs typeface="Arial" charset="0"/>
              </a:rPr>
              <a:t>5 </a:t>
            </a:r>
            <a:r>
              <a:rPr lang="en-US" sz="1600" b="1" kern="0" dirty="0">
                <a:solidFill>
                  <a:schemeClr val="tx2"/>
                </a:solidFill>
                <a:latin typeface="+mn-lt"/>
                <a:cs typeface="Arial" charset="0"/>
              </a:rPr>
              <a:t>= $ 4,660,000</a:t>
            </a:r>
          </a:p>
          <a:p>
            <a:pPr marL="342900" indent="-342900">
              <a:spcBef>
                <a:spcPct val="20000"/>
              </a:spcBef>
              <a:buClr>
                <a:schemeClr val="folHlink"/>
              </a:buClr>
              <a:buSzPct val="75000"/>
              <a:buFont typeface="Wingdings" pitchFamily="2" charset="2"/>
              <a:buNone/>
              <a:defRPr/>
            </a:pPr>
            <a:endParaRPr lang="en-US" sz="1600" kern="0" dirty="0">
              <a:solidFill>
                <a:schemeClr val="tx2"/>
              </a:solidFill>
              <a:latin typeface="+mn-lt"/>
              <a:cs typeface="Arial" charset="0"/>
            </a:endParaRPr>
          </a:p>
          <a:p>
            <a:pPr marL="342900" indent="-342900">
              <a:spcBef>
                <a:spcPct val="20000"/>
              </a:spcBef>
              <a:buClr>
                <a:schemeClr val="folHlink"/>
              </a:buClr>
              <a:buSzPct val="75000"/>
              <a:buFont typeface="Wingdings" pitchFamily="2" charset="2"/>
              <a:buNone/>
              <a:defRPr/>
            </a:pPr>
            <a:r>
              <a:rPr lang="en-US" sz="1600" b="1" kern="0" dirty="0">
                <a:solidFill>
                  <a:schemeClr val="tx2"/>
                </a:solidFill>
                <a:latin typeface="+mn-lt"/>
                <a:cs typeface="Arial" charset="0"/>
              </a:rPr>
              <a:t>discount rate = 9%</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 Θέση αριθμού διαφάνειας"/>
          <p:cNvSpPr>
            <a:spLocks noGrp="1"/>
          </p:cNvSpPr>
          <p:nvPr>
            <p:ph type="sldNum" sz="quarter" idx="12"/>
          </p:nvPr>
        </p:nvSpPr>
        <p:spPr/>
        <p:txBody>
          <a:bodyPr/>
          <a:lstStyle/>
          <a:p>
            <a:pPr>
              <a:defRPr/>
            </a:pPr>
            <a:fld id="{95180211-18CE-4FBD-A347-499AD233445D}" type="slidenum">
              <a:rPr lang="en-US"/>
              <a:pPr>
                <a:defRPr/>
              </a:pPr>
              <a:t>41</a:t>
            </a:fld>
            <a:endParaRPr lang="en-US"/>
          </a:p>
        </p:txBody>
      </p:sp>
      <p:grpSp>
        <p:nvGrpSpPr>
          <p:cNvPr id="2" name="Group 19"/>
          <p:cNvGrpSpPr>
            <a:grpSpLocks/>
          </p:cNvGrpSpPr>
          <p:nvPr/>
        </p:nvGrpSpPr>
        <p:grpSpPr bwMode="auto">
          <a:xfrm>
            <a:off x="228600" y="1676400"/>
            <a:ext cx="8534400" cy="3746500"/>
            <a:chOff x="144" y="1200"/>
            <a:chExt cx="5376" cy="2360"/>
          </a:xfrm>
        </p:grpSpPr>
        <p:sp>
          <p:nvSpPr>
            <p:cNvPr id="49168" name="Rectangle 4"/>
            <p:cNvSpPr>
              <a:spLocks noChangeArrowheads="1"/>
            </p:cNvSpPr>
            <p:nvPr/>
          </p:nvSpPr>
          <p:spPr bwMode="auto">
            <a:xfrm>
              <a:off x="432" y="3312"/>
              <a:ext cx="5013" cy="207"/>
            </a:xfrm>
            <a:prstGeom prst="rect">
              <a:avLst/>
            </a:prstGeom>
            <a:solidFill>
              <a:schemeClr val="tx2"/>
            </a:solidFill>
            <a:ln w="9525">
              <a:noFill/>
              <a:miter lim="800000"/>
              <a:headEnd/>
              <a:tailEnd/>
            </a:ln>
          </p:spPr>
          <p:txBody>
            <a:bodyPr wrap="none" anchor="ctr"/>
            <a:lstStyle/>
            <a:p>
              <a:endParaRPr lang="en-US"/>
            </a:p>
          </p:txBody>
        </p:sp>
        <p:sp>
          <p:nvSpPr>
            <p:cNvPr id="49169" name="Text Box 6"/>
            <p:cNvSpPr txBox="1">
              <a:spLocks noChangeArrowheads="1"/>
            </p:cNvSpPr>
            <p:nvPr/>
          </p:nvSpPr>
          <p:spPr bwMode="auto">
            <a:xfrm>
              <a:off x="144" y="1200"/>
              <a:ext cx="5376" cy="2336"/>
            </a:xfrm>
            <a:prstGeom prst="rect">
              <a:avLst/>
            </a:prstGeom>
            <a:noFill/>
            <a:ln w="9525">
              <a:noFill/>
              <a:miter lim="800000"/>
              <a:headEnd/>
              <a:tailEnd/>
            </a:ln>
          </p:spPr>
          <p:txBody>
            <a:bodyPr>
              <a:spAutoFit/>
            </a:bodyPr>
            <a:lstStyle/>
            <a:p>
              <a:pPr marL="635000" eaLnBrk="0" hangingPunct="0">
                <a:lnSpc>
                  <a:spcPct val="250000"/>
                </a:lnSpc>
                <a:tabLst>
                  <a:tab pos="4921250" algn="l"/>
                </a:tabLst>
              </a:pPr>
              <a:r>
                <a:rPr lang="en-US" sz="1600" b="1">
                  <a:solidFill>
                    <a:srgbClr val="000000"/>
                  </a:solidFill>
                  <a:latin typeface="Arial" pitchFamily="34" charset="0"/>
                </a:rPr>
                <a:t>Present value of CF</a:t>
              </a:r>
              <a:r>
                <a:rPr lang="en-US" sz="1600" b="1" baseline="-25000">
                  <a:solidFill>
                    <a:srgbClr val="000000"/>
                  </a:solidFill>
                  <a:latin typeface="Arial" pitchFamily="34" charset="0"/>
                </a:rPr>
                <a:t>1</a:t>
              </a:r>
              <a:r>
                <a:rPr lang="en-US" sz="1600" b="1">
                  <a:solidFill>
                    <a:srgbClr val="000000"/>
                  </a:solidFill>
                  <a:latin typeface="Arial" pitchFamily="34" charset="0"/>
                </a:rPr>
                <a:t> = </a:t>
              </a:r>
              <a:r>
                <a:rPr lang="en-US" sz="1600" b="1">
                  <a:solidFill>
                    <a:schemeClr val="tx2"/>
                  </a:solidFill>
                  <a:latin typeface="Arial" pitchFamily="34" charset="0"/>
                </a:rPr>
                <a:t>$8,320,000</a:t>
              </a:r>
              <a:r>
                <a:rPr lang="en-US" sz="1600" b="1">
                  <a:solidFill>
                    <a:srgbClr val="000000"/>
                  </a:solidFill>
                  <a:latin typeface="Arial" pitchFamily="34" charset="0"/>
                </a:rPr>
                <a:t> × 	  = $8,320,000 × 0.9174 = $7,633,028</a:t>
              </a:r>
            </a:p>
            <a:p>
              <a:pPr marL="635000" eaLnBrk="0" hangingPunct="0">
                <a:lnSpc>
                  <a:spcPct val="250000"/>
                </a:lnSpc>
                <a:tabLst>
                  <a:tab pos="4921250" algn="l"/>
                </a:tabLst>
              </a:pPr>
              <a:r>
                <a:rPr lang="en-US" sz="1600" b="1">
                  <a:solidFill>
                    <a:srgbClr val="000000"/>
                  </a:solidFill>
                  <a:latin typeface="Arial" pitchFamily="34" charset="0"/>
                </a:rPr>
                <a:t>Present value of CF</a:t>
              </a:r>
              <a:r>
                <a:rPr lang="en-US" sz="1600" b="1" baseline="-25000">
                  <a:solidFill>
                    <a:srgbClr val="000000"/>
                  </a:solidFill>
                  <a:latin typeface="Arial" pitchFamily="34" charset="0"/>
                </a:rPr>
                <a:t>2</a:t>
              </a:r>
              <a:r>
                <a:rPr lang="en-US" sz="1600" b="1">
                  <a:solidFill>
                    <a:srgbClr val="000000"/>
                  </a:solidFill>
                  <a:latin typeface="Arial" pitchFamily="34" charset="0"/>
                </a:rPr>
                <a:t> = </a:t>
              </a:r>
              <a:r>
                <a:rPr lang="en-US" sz="1600" b="1">
                  <a:solidFill>
                    <a:schemeClr val="tx2"/>
                  </a:solidFill>
                  <a:latin typeface="Arial" pitchFamily="34" charset="0"/>
                </a:rPr>
                <a:t>$8,220,000</a:t>
              </a:r>
              <a:r>
                <a:rPr lang="en-US" sz="1600" b="1">
                  <a:solidFill>
                    <a:srgbClr val="000000"/>
                  </a:solidFill>
                  <a:latin typeface="Arial" pitchFamily="34" charset="0"/>
                </a:rPr>
                <a:t> × 	  = $8,220,000 × 0.8417 = $6,918,610</a:t>
              </a:r>
            </a:p>
            <a:p>
              <a:pPr marL="635000" eaLnBrk="0" hangingPunct="0">
                <a:lnSpc>
                  <a:spcPct val="250000"/>
                </a:lnSpc>
                <a:tabLst>
                  <a:tab pos="4921250" algn="l"/>
                </a:tabLst>
              </a:pPr>
              <a:r>
                <a:rPr lang="en-US" sz="1600" b="1">
                  <a:solidFill>
                    <a:srgbClr val="000000"/>
                  </a:solidFill>
                  <a:latin typeface="Arial" pitchFamily="34" charset="0"/>
                </a:rPr>
                <a:t>Present value of CF</a:t>
              </a:r>
              <a:r>
                <a:rPr lang="en-US" sz="1600" b="1" baseline="-25000">
                  <a:solidFill>
                    <a:srgbClr val="000000"/>
                  </a:solidFill>
                  <a:latin typeface="Arial" pitchFamily="34" charset="0"/>
                </a:rPr>
                <a:t>3</a:t>
              </a:r>
              <a:r>
                <a:rPr lang="en-US" sz="1600" b="1">
                  <a:solidFill>
                    <a:srgbClr val="000000"/>
                  </a:solidFill>
                  <a:latin typeface="Arial" pitchFamily="34" charset="0"/>
                </a:rPr>
                <a:t> = </a:t>
              </a:r>
              <a:r>
                <a:rPr lang="en-US" sz="1600" b="1">
                  <a:solidFill>
                    <a:schemeClr val="tx2"/>
                  </a:solidFill>
                  <a:latin typeface="Arial" pitchFamily="34" charset="0"/>
                </a:rPr>
                <a:t>$6,920,000</a:t>
              </a:r>
              <a:r>
                <a:rPr lang="en-US" sz="1600" b="1">
                  <a:solidFill>
                    <a:srgbClr val="000000"/>
                  </a:solidFill>
                  <a:latin typeface="Arial" pitchFamily="34" charset="0"/>
                </a:rPr>
                <a:t> × 	  = $6,920,000 × 0.7722 = $5,343,510</a:t>
              </a:r>
            </a:p>
            <a:p>
              <a:pPr marL="635000" eaLnBrk="0" hangingPunct="0">
                <a:lnSpc>
                  <a:spcPct val="250000"/>
                </a:lnSpc>
                <a:tabLst>
                  <a:tab pos="4921250" algn="l"/>
                </a:tabLst>
              </a:pPr>
              <a:r>
                <a:rPr lang="en-US" sz="1600" b="1">
                  <a:solidFill>
                    <a:srgbClr val="000000"/>
                  </a:solidFill>
                  <a:latin typeface="Arial" pitchFamily="34" charset="0"/>
                </a:rPr>
                <a:t>Present value of CF</a:t>
              </a:r>
              <a:r>
                <a:rPr lang="en-US" sz="1600" b="1" baseline="-25000">
                  <a:solidFill>
                    <a:srgbClr val="000000"/>
                  </a:solidFill>
                  <a:latin typeface="Arial" pitchFamily="34" charset="0"/>
                </a:rPr>
                <a:t>4</a:t>
              </a:r>
              <a:r>
                <a:rPr lang="en-US" sz="1600" b="1">
                  <a:solidFill>
                    <a:srgbClr val="000000"/>
                  </a:solidFill>
                  <a:latin typeface="Arial" pitchFamily="34" charset="0"/>
                </a:rPr>
                <a:t> = </a:t>
              </a:r>
              <a:r>
                <a:rPr lang="en-US" sz="1600" b="1">
                  <a:solidFill>
                    <a:schemeClr val="tx2"/>
                  </a:solidFill>
                  <a:latin typeface="Arial" pitchFamily="34" charset="0"/>
                </a:rPr>
                <a:t>$5,540,000</a:t>
              </a:r>
              <a:r>
                <a:rPr lang="en-US" sz="1600" b="1">
                  <a:solidFill>
                    <a:srgbClr val="000000"/>
                  </a:solidFill>
                  <a:latin typeface="Arial" pitchFamily="34" charset="0"/>
                </a:rPr>
                <a:t> × 	  = $5,540,000 × 0.7084 = $3,924,675</a:t>
              </a:r>
            </a:p>
            <a:p>
              <a:pPr marL="635000" eaLnBrk="0" hangingPunct="0">
                <a:lnSpc>
                  <a:spcPct val="250000"/>
                </a:lnSpc>
                <a:tabLst>
                  <a:tab pos="4921250" algn="l"/>
                </a:tabLst>
              </a:pPr>
              <a:r>
                <a:rPr lang="en-US" sz="1600" b="1">
                  <a:solidFill>
                    <a:srgbClr val="000000"/>
                  </a:solidFill>
                  <a:latin typeface="Arial" pitchFamily="34" charset="0"/>
                </a:rPr>
                <a:t>Present value of CF</a:t>
              </a:r>
              <a:r>
                <a:rPr lang="en-US" sz="1600" b="1" baseline="-25000">
                  <a:solidFill>
                    <a:srgbClr val="000000"/>
                  </a:solidFill>
                  <a:latin typeface="Arial" pitchFamily="34" charset="0"/>
                </a:rPr>
                <a:t>5</a:t>
              </a:r>
              <a:r>
                <a:rPr lang="en-US" sz="1600" b="1">
                  <a:solidFill>
                    <a:srgbClr val="000000"/>
                  </a:solidFill>
                  <a:latin typeface="Arial" pitchFamily="34" charset="0"/>
                </a:rPr>
                <a:t> = </a:t>
              </a:r>
              <a:r>
                <a:rPr lang="en-US" sz="1600" b="1">
                  <a:solidFill>
                    <a:schemeClr val="tx2"/>
                  </a:solidFill>
                  <a:latin typeface="Arial" pitchFamily="34" charset="0"/>
                </a:rPr>
                <a:t>$4,660,000</a:t>
              </a:r>
              <a:r>
                <a:rPr lang="en-US" sz="1600" b="1">
                  <a:solidFill>
                    <a:srgbClr val="000000"/>
                  </a:solidFill>
                  <a:latin typeface="Arial" pitchFamily="34" charset="0"/>
                </a:rPr>
                <a:t> × 	  = $4,660,000 × 0.6499 = $3,028,680</a:t>
              </a:r>
              <a:r>
                <a:rPr lang="en-US" sz="1400" b="1">
                  <a:solidFill>
                    <a:srgbClr val="000000"/>
                  </a:solidFill>
                  <a:latin typeface="Arial" pitchFamily="34" charset="0"/>
                </a:rPr>
                <a:t>	</a:t>
              </a:r>
            </a:p>
          </p:txBody>
        </p:sp>
        <p:sp>
          <p:nvSpPr>
            <p:cNvPr id="49170" name="Text Box 7"/>
            <p:cNvSpPr txBox="1">
              <a:spLocks noChangeArrowheads="1"/>
            </p:cNvSpPr>
            <p:nvPr/>
          </p:nvSpPr>
          <p:spPr bwMode="auto">
            <a:xfrm>
              <a:off x="2640" y="1296"/>
              <a:ext cx="718" cy="366"/>
            </a:xfrm>
            <a:prstGeom prst="rect">
              <a:avLst/>
            </a:prstGeom>
            <a:noFill/>
            <a:ln w="9525">
              <a:noFill/>
              <a:miter lim="800000"/>
              <a:headEnd/>
              <a:tailEnd/>
            </a:ln>
          </p:spPr>
          <p:txBody>
            <a:bodyPr wrap="none">
              <a:spAutoFit/>
            </a:bodyPr>
            <a:lstStyle/>
            <a:p>
              <a:pPr algn="ctr" eaLnBrk="0" hangingPunct="0"/>
              <a:r>
                <a:rPr lang="en-US" sz="1600" b="1">
                  <a:solidFill>
                    <a:schemeClr val="tx2"/>
                  </a:solidFill>
                  <a:latin typeface="Arial" pitchFamily="34" charset="0"/>
                </a:rPr>
                <a:t>1</a:t>
              </a:r>
            </a:p>
            <a:p>
              <a:pPr algn="ctr" eaLnBrk="0" hangingPunct="0"/>
              <a:r>
                <a:rPr lang="en-US" sz="1600" b="1">
                  <a:solidFill>
                    <a:schemeClr val="tx2"/>
                  </a:solidFill>
                  <a:latin typeface="Arial" pitchFamily="34" charset="0"/>
                </a:rPr>
                <a:t>(1 + 0.09)</a:t>
              </a:r>
              <a:r>
                <a:rPr lang="en-US" sz="1600" b="1" baseline="30000">
                  <a:solidFill>
                    <a:schemeClr val="tx2"/>
                  </a:solidFill>
                  <a:latin typeface="Arial" pitchFamily="34" charset="0"/>
                </a:rPr>
                <a:t>1</a:t>
              </a:r>
              <a:endParaRPr lang="en-US" sz="1600" b="1">
                <a:solidFill>
                  <a:schemeClr val="tx2"/>
                </a:solidFill>
                <a:latin typeface="Arial" pitchFamily="34" charset="0"/>
              </a:endParaRPr>
            </a:p>
          </p:txBody>
        </p:sp>
        <p:sp>
          <p:nvSpPr>
            <p:cNvPr id="49171" name="Line 8"/>
            <p:cNvSpPr>
              <a:spLocks noChangeShapeType="1"/>
            </p:cNvSpPr>
            <p:nvPr/>
          </p:nvSpPr>
          <p:spPr bwMode="auto">
            <a:xfrm>
              <a:off x="2687" y="1480"/>
              <a:ext cx="624" cy="0"/>
            </a:xfrm>
            <a:prstGeom prst="line">
              <a:avLst/>
            </a:prstGeom>
            <a:noFill/>
            <a:ln w="9525">
              <a:solidFill>
                <a:schemeClr val="tx1"/>
              </a:solidFill>
              <a:round/>
              <a:headEnd/>
              <a:tailEnd/>
            </a:ln>
          </p:spPr>
          <p:txBody>
            <a:bodyPr wrap="none" anchor="ctr"/>
            <a:lstStyle/>
            <a:p>
              <a:endParaRPr lang="en-US"/>
            </a:p>
          </p:txBody>
        </p:sp>
        <p:sp>
          <p:nvSpPr>
            <p:cNvPr id="49172" name="Text Box 9"/>
            <p:cNvSpPr txBox="1">
              <a:spLocks noChangeArrowheads="1"/>
            </p:cNvSpPr>
            <p:nvPr/>
          </p:nvSpPr>
          <p:spPr bwMode="auto">
            <a:xfrm>
              <a:off x="2642" y="1689"/>
              <a:ext cx="718" cy="366"/>
            </a:xfrm>
            <a:prstGeom prst="rect">
              <a:avLst/>
            </a:prstGeom>
            <a:noFill/>
            <a:ln w="9525">
              <a:noFill/>
              <a:miter lim="800000"/>
              <a:headEnd/>
              <a:tailEnd/>
            </a:ln>
          </p:spPr>
          <p:txBody>
            <a:bodyPr wrap="none">
              <a:spAutoFit/>
            </a:bodyPr>
            <a:lstStyle/>
            <a:p>
              <a:pPr algn="ctr" eaLnBrk="0" hangingPunct="0"/>
              <a:r>
                <a:rPr lang="en-US" sz="1600" b="1">
                  <a:solidFill>
                    <a:schemeClr val="tx2"/>
                  </a:solidFill>
                  <a:latin typeface="Arial" pitchFamily="34" charset="0"/>
                </a:rPr>
                <a:t>1</a:t>
              </a:r>
            </a:p>
            <a:p>
              <a:pPr algn="ctr" eaLnBrk="0" hangingPunct="0"/>
              <a:r>
                <a:rPr lang="en-US" sz="1600" b="1">
                  <a:solidFill>
                    <a:schemeClr val="tx2"/>
                  </a:solidFill>
                  <a:latin typeface="Arial" pitchFamily="34" charset="0"/>
                </a:rPr>
                <a:t>(1 + 0.09)</a:t>
              </a:r>
              <a:r>
                <a:rPr lang="en-US" sz="1600" b="1" baseline="30000">
                  <a:solidFill>
                    <a:schemeClr val="tx2"/>
                  </a:solidFill>
                  <a:latin typeface="Arial" pitchFamily="34" charset="0"/>
                </a:rPr>
                <a:t>2</a:t>
              </a:r>
              <a:endParaRPr lang="en-US" sz="1600" b="1">
                <a:solidFill>
                  <a:schemeClr val="tx2"/>
                </a:solidFill>
                <a:latin typeface="Arial" pitchFamily="34" charset="0"/>
              </a:endParaRPr>
            </a:p>
          </p:txBody>
        </p:sp>
        <p:sp>
          <p:nvSpPr>
            <p:cNvPr id="49173" name="Line 10"/>
            <p:cNvSpPr>
              <a:spLocks noChangeShapeType="1"/>
            </p:cNvSpPr>
            <p:nvPr/>
          </p:nvSpPr>
          <p:spPr bwMode="auto">
            <a:xfrm>
              <a:off x="2689" y="1873"/>
              <a:ext cx="624" cy="0"/>
            </a:xfrm>
            <a:prstGeom prst="line">
              <a:avLst/>
            </a:prstGeom>
            <a:noFill/>
            <a:ln w="9525">
              <a:solidFill>
                <a:schemeClr val="tx1"/>
              </a:solidFill>
              <a:round/>
              <a:headEnd/>
              <a:tailEnd/>
            </a:ln>
          </p:spPr>
          <p:txBody>
            <a:bodyPr wrap="none" anchor="ctr"/>
            <a:lstStyle/>
            <a:p>
              <a:endParaRPr lang="en-US"/>
            </a:p>
          </p:txBody>
        </p:sp>
        <p:sp>
          <p:nvSpPr>
            <p:cNvPr id="49174" name="Text Box 11"/>
            <p:cNvSpPr txBox="1">
              <a:spLocks noChangeArrowheads="1"/>
            </p:cNvSpPr>
            <p:nvPr/>
          </p:nvSpPr>
          <p:spPr bwMode="auto">
            <a:xfrm>
              <a:off x="2640" y="2073"/>
              <a:ext cx="718" cy="366"/>
            </a:xfrm>
            <a:prstGeom prst="rect">
              <a:avLst/>
            </a:prstGeom>
            <a:noFill/>
            <a:ln w="9525">
              <a:noFill/>
              <a:miter lim="800000"/>
              <a:headEnd/>
              <a:tailEnd/>
            </a:ln>
          </p:spPr>
          <p:txBody>
            <a:bodyPr wrap="none">
              <a:spAutoFit/>
            </a:bodyPr>
            <a:lstStyle/>
            <a:p>
              <a:pPr algn="ctr" eaLnBrk="0" hangingPunct="0"/>
              <a:r>
                <a:rPr lang="en-US" sz="1600" b="1">
                  <a:solidFill>
                    <a:schemeClr val="tx2"/>
                  </a:solidFill>
                  <a:latin typeface="Arial" pitchFamily="34" charset="0"/>
                </a:rPr>
                <a:t>1</a:t>
              </a:r>
            </a:p>
            <a:p>
              <a:pPr algn="ctr" eaLnBrk="0" hangingPunct="0"/>
              <a:r>
                <a:rPr lang="en-US" sz="1600" b="1">
                  <a:solidFill>
                    <a:schemeClr val="tx2"/>
                  </a:solidFill>
                  <a:latin typeface="Arial" pitchFamily="34" charset="0"/>
                </a:rPr>
                <a:t>(1 + 0.09)</a:t>
              </a:r>
              <a:r>
                <a:rPr lang="en-US" sz="1600" b="1" baseline="30000">
                  <a:solidFill>
                    <a:schemeClr val="tx2"/>
                  </a:solidFill>
                  <a:latin typeface="Arial" pitchFamily="34" charset="0"/>
                </a:rPr>
                <a:t>3</a:t>
              </a:r>
              <a:endParaRPr lang="en-US" sz="1600" b="1">
                <a:solidFill>
                  <a:schemeClr val="tx2"/>
                </a:solidFill>
                <a:latin typeface="Arial" pitchFamily="34" charset="0"/>
              </a:endParaRPr>
            </a:p>
          </p:txBody>
        </p:sp>
        <p:sp>
          <p:nvSpPr>
            <p:cNvPr id="49175" name="Line 12"/>
            <p:cNvSpPr>
              <a:spLocks noChangeShapeType="1"/>
            </p:cNvSpPr>
            <p:nvPr/>
          </p:nvSpPr>
          <p:spPr bwMode="auto">
            <a:xfrm>
              <a:off x="2687" y="2257"/>
              <a:ext cx="624" cy="0"/>
            </a:xfrm>
            <a:prstGeom prst="line">
              <a:avLst/>
            </a:prstGeom>
            <a:noFill/>
            <a:ln w="9525">
              <a:solidFill>
                <a:schemeClr val="tx1"/>
              </a:solidFill>
              <a:round/>
              <a:headEnd/>
              <a:tailEnd/>
            </a:ln>
          </p:spPr>
          <p:txBody>
            <a:bodyPr wrap="none" anchor="ctr"/>
            <a:lstStyle/>
            <a:p>
              <a:endParaRPr lang="en-US"/>
            </a:p>
          </p:txBody>
        </p:sp>
        <p:sp>
          <p:nvSpPr>
            <p:cNvPr id="49176" name="Text Box 13"/>
            <p:cNvSpPr txBox="1">
              <a:spLocks noChangeArrowheads="1"/>
            </p:cNvSpPr>
            <p:nvPr/>
          </p:nvSpPr>
          <p:spPr bwMode="auto">
            <a:xfrm>
              <a:off x="2640" y="2466"/>
              <a:ext cx="718" cy="366"/>
            </a:xfrm>
            <a:prstGeom prst="rect">
              <a:avLst/>
            </a:prstGeom>
            <a:noFill/>
            <a:ln w="9525">
              <a:noFill/>
              <a:miter lim="800000"/>
              <a:headEnd/>
              <a:tailEnd/>
            </a:ln>
          </p:spPr>
          <p:txBody>
            <a:bodyPr wrap="none">
              <a:spAutoFit/>
            </a:bodyPr>
            <a:lstStyle/>
            <a:p>
              <a:pPr algn="ctr" eaLnBrk="0" hangingPunct="0"/>
              <a:r>
                <a:rPr lang="en-US" sz="1600" b="1">
                  <a:solidFill>
                    <a:schemeClr val="tx2"/>
                  </a:solidFill>
                  <a:latin typeface="Arial" pitchFamily="34" charset="0"/>
                </a:rPr>
                <a:t>1</a:t>
              </a:r>
            </a:p>
            <a:p>
              <a:pPr algn="ctr" eaLnBrk="0" hangingPunct="0"/>
              <a:r>
                <a:rPr lang="en-US" sz="1600" b="1">
                  <a:solidFill>
                    <a:schemeClr val="tx2"/>
                  </a:solidFill>
                  <a:latin typeface="Arial" pitchFamily="34" charset="0"/>
                </a:rPr>
                <a:t>(1 + 0.09)</a:t>
              </a:r>
              <a:r>
                <a:rPr lang="en-US" sz="1600" b="1" baseline="30000">
                  <a:solidFill>
                    <a:schemeClr val="tx2"/>
                  </a:solidFill>
                  <a:latin typeface="Arial" pitchFamily="34" charset="0"/>
                </a:rPr>
                <a:t>4</a:t>
              </a:r>
              <a:endParaRPr lang="en-US" sz="1600" b="1">
                <a:solidFill>
                  <a:schemeClr val="tx2"/>
                </a:solidFill>
                <a:latin typeface="Arial" pitchFamily="34" charset="0"/>
              </a:endParaRPr>
            </a:p>
          </p:txBody>
        </p:sp>
        <p:sp>
          <p:nvSpPr>
            <p:cNvPr id="49177" name="Line 14"/>
            <p:cNvSpPr>
              <a:spLocks noChangeShapeType="1"/>
            </p:cNvSpPr>
            <p:nvPr/>
          </p:nvSpPr>
          <p:spPr bwMode="auto">
            <a:xfrm>
              <a:off x="2687" y="2650"/>
              <a:ext cx="624" cy="0"/>
            </a:xfrm>
            <a:prstGeom prst="line">
              <a:avLst/>
            </a:prstGeom>
            <a:noFill/>
            <a:ln w="9525">
              <a:solidFill>
                <a:schemeClr val="tx1"/>
              </a:solidFill>
              <a:round/>
              <a:headEnd/>
              <a:tailEnd/>
            </a:ln>
          </p:spPr>
          <p:txBody>
            <a:bodyPr wrap="none" anchor="ctr"/>
            <a:lstStyle/>
            <a:p>
              <a:endParaRPr lang="en-US"/>
            </a:p>
          </p:txBody>
        </p:sp>
        <p:sp>
          <p:nvSpPr>
            <p:cNvPr id="49178" name="Text Box 15"/>
            <p:cNvSpPr txBox="1">
              <a:spLocks noChangeArrowheads="1"/>
            </p:cNvSpPr>
            <p:nvPr/>
          </p:nvSpPr>
          <p:spPr bwMode="auto">
            <a:xfrm>
              <a:off x="2640" y="2850"/>
              <a:ext cx="718" cy="366"/>
            </a:xfrm>
            <a:prstGeom prst="rect">
              <a:avLst/>
            </a:prstGeom>
            <a:noFill/>
            <a:ln w="9525">
              <a:noFill/>
              <a:miter lim="800000"/>
              <a:headEnd/>
              <a:tailEnd/>
            </a:ln>
          </p:spPr>
          <p:txBody>
            <a:bodyPr wrap="none">
              <a:spAutoFit/>
            </a:bodyPr>
            <a:lstStyle/>
            <a:p>
              <a:pPr algn="ctr" eaLnBrk="0" hangingPunct="0"/>
              <a:r>
                <a:rPr lang="en-US" sz="1600" b="1">
                  <a:solidFill>
                    <a:schemeClr val="tx2"/>
                  </a:solidFill>
                  <a:latin typeface="Arial" pitchFamily="34" charset="0"/>
                </a:rPr>
                <a:t>1</a:t>
              </a:r>
            </a:p>
            <a:p>
              <a:pPr algn="ctr" eaLnBrk="0" hangingPunct="0"/>
              <a:r>
                <a:rPr lang="en-US" sz="1600" b="1">
                  <a:solidFill>
                    <a:schemeClr val="tx2"/>
                  </a:solidFill>
                  <a:latin typeface="Arial" pitchFamily="34" charset="0"/>
                </a:rPr>
                <a:t>(1 + </a:t>
              </a:r>
              <a:r>
                <a:rPr lang="en-US" sz="1600" b="1">
                  <a:solidFill>
                    <a:srgbClr val="FF0000"/>
                  </a:solidFill>
                  <a:latin typeface="Arial" pitchFamily="34" charset="0"/>
                </a:rPr>
                <a:t>0.09</a:t>
              </a:r>
              <a:r>
                <a:rPr lang="en-US" sz="1600" b="1">
                  <a:solidFill>
                    <a:schemeClr val="tx2"/>
                  </a:solidFill>
                  <a:latin typeface="Arial" pitchFamily="34" charset="0"/>
                </a:rPr>
                <a:t>)</a:t>
              </a:r>
              <a:r>
                <a:rPr lang="en-US" sz="1600" b="1" baseline="30000">
                  <a:solidFill>
                    <a:schemeClr val="tx2"/>
                  </a:solidFill>
                  <a:latin typeface="Arial" pitchFamily="34" charset="0"/>
                </a:rPr>
                <a:t>5</a:t>
              </a:r>
              <a:endParaRPr lang="en-US" sz="1600" b="1">
                <a:solidFill>
                  <a:schemeClr val="tx2"/>
                </a:solidFill>
                <a:latin typeface="Arial" pitchFamily="34" charset="0"/>
              </a:endParaRPr>
            </a:p>
          </p:txBody>
        </p:sp>
        <p:sp>
          <p:nvSpPr>
            <p:cNvPr id="49179" name="Line 16"/>
            <p:cNvSpPr>
              <a:spLocks noChangeShapeType="1"/>
            </p:cNvSpPr>
            <p:nvPr/>
          </p:nvSpPr>
          <p:spPr bwMode="auto">
            <a:xfrm>
              <a:off x="2687" y="3034"/>
              <a:ext cx="624" cy="0"/>
            </a:xfrm>
            <a:prstGeom prst="line">
              <a:avLst/>
            </a:prstGeom>
            <a:noFill/>
            <a:ln w="9525">
              <a:solidFill>
                <a:schemeClr val="tx1"/>
              </a:solidFill>
              <a:round/>
              <a:headEnd/>
              <a:tailEnd/>
            </a:ln>
          </p:spPr>
          <p:txBody>
            <a:bodyPr wrap="none" anchor="ctr"/>
            <a:lstStyle/>
            <a:p>
              <a:endParaRPr lang="en-US"/>
            </a:p>
          </p:txBody>
        </p:sp>
        <p:sp>
          <p:nvSpPr>
            <p:cNvPr id="49180" name="Text Box 17"/>
            <p:cNvSpPr txBox="1">
              <a:spLocks noChangeArrowheads="1"/>
            </p:cNvSpPr>
            <p:nvPr/>
          </p:nvSpPr>
          <p:spPr bwMode="auto">
            <a:xfrm>
              <a:off x="528" y="3114"/>
              <a:ext cx="4992" cy="446"/>
            </a:xfrm>
            <a:prstGeom prst="rect">
              <a:avLst/>
            </a:prstGeom>
            <a:noFill/>
            <a:ln w="9525">
              <a:noFill/>
              <a:miter lim="800000"/>
              <a:headEnd/>
              <a:tailEnd/>
            </a:ln>
          </p:spPr>
          <p:txBody>
            <a:bodyPr>
              <a:spAutoFit/>
            </a:bodyPr>
            <a:lstStyle/>
            <a:p>
              <a:pPr eaLnBrk="0" hangingPunct="0">
                <a:lnSpc>
                  <a:spcPct val="250000"/>
                </a:lnSpc>
                <a:tabLst>
                  <a:tab pos="7316788" algn="r"/>
                </a:tabLst>
              </a:pPr>
              <a:r>
                <a:rPr lang="en-US" sz="1600" b="1">
                  <a:solidFill>
                    <a:srgbClr val="FFFFFF"/>
                  </a:solidFill>
                  <a:latin typeface="Arial" pitchFamily="34" charset="0"/>
                </a:rPr>
                <a:t>Total Present Value at 9%	              $26,848,503</a:t>
              </a:r>
              <a:endParaRPr lang="en-US" sz="1600">
                <a:latin typeface="Arial" pitchFamily="34" charset="0"/>
              </a:endParaRPr>
            </a:p>
          </p:txBody>
        </p:sp>
      </p:grpSp>
      <p:sp>
        <p:nvSpPr>
          <p:cNvPr id="49156" name="Text Box 18"/>
          <p:cNvSpPr>
            <a:spLocks noGrp="1" noChangeArrowheads="1"/>
          </p:cNvSpPr>
          <p:nvPr>
            <p:ph type="title"/>
          </p:nvPr>
        </p:nvSpPr>
        <p:spPr>
          <a:xfrm>
            <a:off x="683568" y="692696"/>
            <a:ext cx="8162925" cy="769938"/>
          </a:xfrm>
          <a:noFill/>
        </p:spPr>
        <p:txBody>
          <a:bodyPr/>
          <a:lstStyle/>
          <a:p>
            <a:r>
              <a:rPr lang="en-US" sz="2400" b="1" dirty="0" smtClean="0"/>
              <a:t>Calculation of PV</a:t>
            </a:r>
            <a:r>
              <a:rPr lang="en-US" sz="2800" b="1" dirty="0" smtClean="0"/>
              <a:t/>
            </a:r>
            <a:br>
              <a:rPr lang="en-US" sz="2800" b="1" dirty="0" smtClean="0"/>
            </a:br>
            <a:r>
              <a:rPr lang="en-US" sz="2000" b="1" dirty="0" smtClean="0"/>
              <a:t>for Sunlight Manufacturing Company </a:t>
            </a:r>
          </a:p>
        </p:txBody>
      </p:sp>
      <p:sp>
        <p:nvSpPr>
          <p:cNvPr id="49157" name="Line 20"/>
          <p:cNvSpPr>
            <a:spLocks noChangeShapeType="1"/>
          </p:cNvSpPr>
          <p:nvPr/>
        </p:nvSpPr>
        <p:spPr bwMode="auto">
          <a:xfrm flipV="1">
            <a:off x="4429125" y="4786313"/>
            <a:ext cx="428625" cy="571500"/>
          </a:xfrm>
          <a:prstGeom prst="line">
            <a:avLst/>
          </a:prstGeom>
          <a:noFill/>
          <a:ln w="31750">
            <a:solidFill>
              <a:srgbClr val="FF0000"/>
            </a:solidFill>
            <a:miter lim="800000"/>
            <a:headEnd/>
            <a:tailEnd type="triangle" w="med" len="med"/>
          </a:ln>
        </p:spPr>
        <p:txBody>
          <a:bodyPr wrap="none"/>
          <a:lstStyle/>
          <a:p>
            <a:endParaRPr lang="en-US"/>
          </a:p>
        </p:txBody>
      </p:sp>
      <p:sp>
        <p:nvSpPr>
          <p:cNvPr id="49158" name="Rectangle 21"/>
          <p:cNvSpPr>
            <a:spLocks noChangeArrowheads="1"/>
          </p:cNvSpPr>
          <p:nvPr/>
        </p:nvSpPr>
        <p:spPr bwMode="auto">
          <a:xfrm>
            <a:off x="5429250" y="4714875"/>
            <a:ext cx="1944688" cy="217488"/>
          </a:xfrm>
          <a:prstGeom prst="rect">
            <a:avLst/>
          </a:prstGeom>
          <a:noFill/>
          <a:ln w="9525">
            <a:noFill/>
            <a:miter lim="800000"/>
            <a:headEnd/>
            <a:tailEnd/>
          </a:ln>
        </p:spPr>
        <p:txBody>
          <a:bodyPr wrap="none" anchor="ctr"/>
          <a:lstStyle/>
          <a:p>
            <a:pPr algn="ctr"/>
            <a:r>
              <a:rPr lang="en-US" sz="1200" b="1">
                <a:solidFill>
                  <a:srgbClr val="FF0000"/>
                </a:solidFill>
              </a:rPr>
              <a:t>discount factor</a:t>
            </a:r>
            <a:endParaRPr lang="el-GR" sz="1200" b="1">
              <a:solidFill>
                <a:srgbClr val="FF0000"/>
              </a:solidFill>
            </a:endParaRPr>
          </a:p>
        </p:txBody>
      </p:sp>
      <p:sp>
        <p:nvSpPr>
          <p:cNvPr id="30727" name="Rectangle 22"/>
          <p:cNvSpPr>
            <a:spLocks noChangeArrowheads="1"/>
          </p:cNvSpPr>
          <p:nvPr/>
        </p:nvSpPr>
        <p:spPr bwMode="auto">
          <a:xfrm>
            <a:off x="3714750" y="5357813"/>
            <a:ext cx="1730375" cy="142875"/>
          </a:xfrm>
          <a:prstGeom prst="rect">
            <a:avLst/>
          </a:prstGeom>
          <a:noFill/>
          <a:ln w="9525">
            <a:noFill/>
            <a:miter lim="800000"/>
            <a:headEnd/>
            <a:tailEnd/>
          </a:ln>
        </p:spPr>
        <p:txBody>
          <a:bodyPr wrap="none" anchor="ctr"/>
          <a:lstStyle/>
          <a:p>
            <a:pPr algn="ctr">
              <a:defRPr/>
            </a:pPr>
            <a:r>
              <a:rPr lang="en-US" sz="1200" b="1" dirty="0">
                <a:solidFill>
                  <a:srgbClr val="FF0000"/>
                </a:solidFill>
                <a:latin typeface="+mn-lt"/>
              </a:rPr>
              <a:t>discount rate </a:t>
            </a:r>
            <a:endParaRPr lang="el-GR" sz="1200" b="1" dirty="0">
              <a:solidFill>
                <a:srgbClr val="FF0000"/>
              </a:solidFill>
              <a:latin typeface="+mn-lt"/>
            </a:endParaRPr>
          </a:p>
        </p:txBody>
      </p:sp>
      <p:sp>
        <p:nvSpPr>
          <p:cNvPr id="49160" name="Line 23"/>
          <p:cNvSpPr>
            <a:spLocks noChangeShapeType="1"/>
          </p:cNvSpPr>
          <p:nvPr/>
        </p:nvSpPr>
        <p:spPr bwMode="auto">
          <a:xfrm flipV="1">
            <a:off x="2643188" y="4643438"/>
            <a:ext cx="714375" cy="214312"/>
          </a:xfrm>
          <a:prstGeom prst="line">
            <a:avLst/>
          </a:prstGeom>
          <a:noFill/>
          <a:ln w="31750">
            <a:solidFill>
              <a:srgbClr val="FF0000"/>
            </a:solidFill>
            <a:miter lim="800000"/>
            <a:headEnd/>
            <a:tailEnd type="triangle" w="med" len="med"/>
          </a:ln>
        </p:spPr>
        <p:txBody>
          <a:bodyPr wrap="none"/>
          <a:lstStyle/>
          <a:p>
            <a:endParaRPr lang="en-US"/>
          </a:p>
        </p:txBody>
      </p:sp>
      <p:sp>
        <p:nvSpPr>
          <p:cNvPr id="30729" name="Rectangle 24"/>
          <p:cNvSpPr>
            <a:spLocks noChangeArrowheads="1"/>
          </p:cNvSpPr>
          <p:nvPr/>
        </p:nvSpPr>
        <p:spPr bwMode="auto">
          <a:xfrm>
            <a:off x="928688" y="4714875"/>
            <a:ext cx="1944687" cy="217488"/>
          </a:xfrm>
          <a:prstGeom prst="rect">
            <a:avLst/>
          </a:prstGeom>
          <a:noFill/>
          <a:ln w="9525">
            <a:noFill/>
            <a:miter lim="800000"/>
            <a:headEnd/>
            <a:tailEnd/>
          </a:ln>
        </p:spPr>
        <p:txBody>
          <a:bodyPr wrap="none" anchor="ctr"/>
          <a:lstStyle/>
          <a:p>
            <a:pPr algn="ctr">
              <a:defRPr/>
            </a:pPr>
            <a:r>
              <a:rPr lang="en-US" sz="1200" b="1" dirty="0">
                <a:solidFill>
                  <a:srgbClr val="FF0000"/>
                </a:solidFill>
                <a:latin typeface="+mn-lt"/>
              </a:rPr>
              <a:t>project cash-flows</a:t>
            </a:r>
            <a:endParaRPr lang="el-GR" sz="1200" b="1" dirty="0">
              <a:solidFill>
                <a:srgbClr val="FF0000"/>
              </a:solidFill>
              <a:latin typeface="+mn-lt"/>
            </a:endParaRPr>
          </a:p>
        </p:txBody>
      </p:sp>
      <p:sp>
        <p:nvSpPr>
          <p:cNvPr id="49162" name="Line 25"/>
          <p:cNvSpPr>
            <a:spLocks noChangeShapeType="1"/>
          </p:cNvSpPr>
          <p:nvPr/>
        </p:nvSpPr>
        <p:spPr bwMode="auto">
          <a:xfrm flipH="1" flipV="1">
            <a:off x="8286750" y="5286375"/>
            <a:ext cx="46038" cy="285750"/>
          </a:xfrm>
          <a:prstGeom prst="line">
            <a:avLst/>
          </a:prstGeom>
          <a:noFill/>
          <a:ln w="31750">
            <a:solidFill>
              <a:srgbClr val="FF0000"/>
            </a:solidFill>
            <a:miter lim="800000"/>
            <a:headEnd/>
            <a:tailEnd type="triangle" w="med" len="med"/>
          </a:ln>
        </p:spPr>
        <p:txBody>
          <a:bodyPr wrap="none"/>
          <a:lstStyle/>
          <a:p>
            <a:endParaRPr lang="en-US"/>
          </a:p>
        </p:txBody>
      </p:sp>
      <p:sp>
        <p:nvSpPr>
          <p:cNvPr id="30731" name="Rectangle 26"/>
          <p:cNvSpPr>
            <a:spLocks noChangeArrowheads="1"/>
          </p:cNvSpPr>
          <p:nvPr/>
        </p:nvSpPr>
        <p:spPr bwMode="auto">
          <a:xfrm>
            <a:off x="6215063" y="5429250"/>
            <a:ext cx="2320925" cy="266700"/>
          </a:xfrm>
          <a:prstGeom prst="rect">
            <a:avLst/>
          </a:prstGeom>
          <a:noFill/>
          <a:ln w="9525">
            <a:noFill/>
            <a:miter lim="800000"/>
            <a:headEnd/>
            <a:tailEnd/>
          </a:ln>
        </p:spPr>
        <p:txBody>
          <a:bodyPr wrap="none" anchor="ctr"/>
          <a:lstStyle/>
          <a:p>
            <a:pPr algn="ctr">
              <a:defRPr/>
            </a:pPr>
            <a:r>
              <a:rPr lang="en-US" sz="1200" b="1" dirty="0">
                <a:solidFill>
                  <a:srgbClr val="FF0000"/>
                </a:solidFill>
                <a:latin typeface="+mn-lt"/>
              </a:rPr>
              <a:t>cumulative present value</a:t>
            </a:r>
            <a:endParaRPr lang="el-GR" sz="1200" b="1" dirty="0">
              <a:solidFill>
                <a:srgbClr val="FF0000"/>
              </a:solidFill>
              <a:latin typeface="+mn-lt"/>
            </a:endParaRPr>
          </a:p>
        </p:txBody>
      </p:sp>
      <p:sp>
        <p:nvSpPr>
          <p:cNvPr id="49164" name="Oval 27"/>
          <p:cNvSpPr>
            <a:spLocks noChangeArrowheads="1"/>
          </p:cNvSpPr>
          <p:nvPr/>
        </p:nvSpPr>
        <p:spPr bwMode="auto">
          <a:xfrm>
            <a:off x="7019925" y="4941888"/>
            <a:ext cx="1552575" cy="415925"/>
          </a:xfrm>
          <a:prstGeom prst="ellipse">
            <a:avLst/>
          </a:prstGeom>
          <a:noFill/>
          <a:ln w="31750">
            <a:solidFill>
              <a:srgbClr val="FF0000"/>
            </a:solidFill>
            <a:miter lim="800000"/>
            <a:headEnd/>
            <a:tailEnd/>
          </a:ln>
        </p:spPr>
        <p:txBody>
          <a:bodyPr wrap="none" anchor="ctr"/>
          <a:lstStyle/>
          <a:p>
            <a:endParaRPr lang="en-US"/>
          </a:p>
        </p:txBody>
      </p:sp>
      <p:sp>
        <p:nvSpPr>
          <p:cNvPr id="49165" name="25 - Έλλειψη"/>
          <p:cNvSpPr>
            <a:spLocks noChangeArrowheads="1"/>
          </p:cNvSpPr>
          <p:nvPr/>
        </p:nvSpPr>
        <p:spPr bwMode="auto">
          <a:xfrm>
            <a:off x="4214813" y="4429125"/>
            <a:ext cx="1143000" cy="500063"/>
          </a:xfrm>
          <a:prstGeom prst="ellipse">
            <a:avLst/>
          </a:prstGeom>
          <a:noFill/>
          <a:ln w="38100" algn="ctr">
            <a:solidFill>
              <a:srgbClr val="FF0000"/>
            </a:solidFill>
            <a:miter lim="800000"/>
            <a:headEnd/>
            <a:tailEnd/>
          </a:ln>
        </p:spPr>
        <p:txBody>
          <a:bodyPr wrap="none"/>
          <a:lstStyle/>
          <a:p>
            <a:endParaRPr lang="en-US"/>
          </a:p>
        </p:txBody>
      </p:sp>
      <p:cxnSp>
        <p:nvCxnSpPr>
          <p:cNvPr id="49166" name="28 - Ευθύγραμμο βέλος σύνδεσης"/>
          <p:cNvCxnSpPr>
            <a:cxnSpLocks noChangeShapeType="1"/>
            <a:endCxn id="49165" idx="6"/>
          </p:cNvCxnSpPr>
          <p:nvPr/>
        </p:nvCxnSpPr>
        <p:spPr bwMode="auto">
          <a:xfrm rot="10800000">
            <a:off x="5357813" y="4679950"/>
            <a:ext cx="357187" cy="177800"/>
          </a:xfrm>
          <a:prstGeom prst="straightConnector1">
            <a:avLst/>
          </a:prstGeom>
          <a:noFill/>
          <a:ln w="31750" algn="ctr">
            <a:solidFill>
              <a:srgbClr val="FF0000"/>
            </a:solidFill>
            <a:miter lim="800000"/>
            <a:headEnd/>
            <a:tailEnd type="triangle" w="med" len="med"/>
          </a:ln>
        </p:spPr>
      </p:cxnSp>
      <p:sp>
        <p:nvSpPr>
          <p:cNvPr id="31" name="Rectangle 4"/>
          <p:cNvSpPr>
            <a:spLocks noChangeArrowheads="1"/>
          </p:cNvSpPr>
          <p:nvPr/>
        </p:nvSpPr>
        <p:spPr bwMode="auto">
          <a:xfrm>
            <a:off x="714375" y="5715000"/>
            <a:ext cx="7929563" cy="285750"/>
          </a:xfrm>
          <a:prstGeom prst="rect">
            <a:avLst/>
          </a:prstGeom>
          <a:solidFill>
            <a:schemeClr val="tx2"/>
          </a:solidFill>
          <a:ln w="9525">
            <a:noFill/>
            <a:miter lim="800000"/>
            <a:headEnd/>
            <a:tailEnd/>
          </a:ln>
          <a:effectLst/>
        </p:spPr>
        <p:txBody>
          <a:bodyPr wrap="none" anchor="ctr"/>
          <a:lstStyle/>
          <a:p>
            <a:pPr>
              <a:defRPr/>
            </a:pPr>
            <a:r>
              <a:rPr lang="en-US" sz="2000" b="1" dirty="0">
                <a:solidFill>
                  <a:srgbClr val="FFFF00"/>
                </a:solidFill>
                <a:latin typeface="+mn-lt"/>
              </a:rPr>
              <a:t>Net Present Value (NPV)                                                  $16,848,503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6C30399B-EE5D-49E0-BB3D-81AD851F11D1}" type="slidenum">
              <a:rPr lang="en-US"/>
              <a:pPr>
                <a:defRPr/>
              </a:pPr>
              <a:t>42</a:t>
            </a:fld>
            <a:endParaRPr lang="en-US"/>
          </a:p>
        </p:txBody>
      </p:sp>
      <p:sp>
        <p:nvSpPr>
          <p:cNvPr id="32773" name="Rectangle 2"/>
          <p:cNvSpPr>
            <a:spLocks noGrp="1" noChangeArrowheads="1"/>
          </p:cNvSpPr>
          <p:nvPr>
            <p:ph type="title"/>
          </p:nvPr>
        </p:nvSpPr>
        <p:spPr>
          <a:xfrm>
            <a:off x="871538" y="1166813"/>
            <a:ext cx="8162925" cy="457200"/>
          </a:xfrm>
        </p:spPr>
        <p:txBody>
          <a:bodyPr/>
          <a:lstStyle/>
          <a:p>
            <a:pPr eaLnBrk="1" hangingPunct="1"/>
            <a:r>
              <a:rPr lang="en-US" sz="2400" b="1" dirty="0" smtClean="0">
                <a:cs typeface="Times New Roman" pitchFamily="18" charset="0"/>
              </a:rPr>
              <a:t>Why NPV rule is a Good Investment yardstick</a:t>
            </a:r>
            <a:endParaRPr lang="en-US" dirty="0" smtClean="0"/>
          </a:p>
        </p:txBody>
      </p:sp>
      <p:sp>
        <p:nvSpPr>
          <p:cNvPr id="32774" name="Rectangle 3"/>
          <p:cNvSpPr>
            <a:spLocks noGrp="1" noChangeArrowheads="1"/>
          </p:cNvSpPr>
          <p:nvPr>
            <p:ph type="body" idx="1"/>
          </p:nvPr>
        </p:nvSpPr>
        <p:spPr>
          <a:xfrm>
            <a:off x="1116013" y="2492375"/>
            <a:ext cx="7756525" cy="3527425"/>
          </a:xfrm>
        </p:spPr>
        <p:txBody>
          <a:bodyPr/>
          <a:lstStyle/>
          <a:p>
            <a:pPr eaLnBrk="1" hangingPunct="1"/>
            <a:r>
              <a:rPr lang="en-US" sz="2200" dirty="0" smtClean="0">
                <a:cs typeface="Times New Roman" pitchFamily="18" charset="0"/>
              </a:rPr>
              <a:t>NPV rule is a good investment rule because:</a:t>
            </a:r>
          </a:p>
          <a:p>
            <a:pPr eaLnBrk="1" hangingPunct="1">
              <a:buFont typeface="Wingdings" pitchFamily="2" charset="2"/>
              <a:buNone/>
            </a:pPr>
            <a:endParaRPr lang="en-US" sz="2200" dirty="0" smtClean="0">
              <a:cs typeface="Times New Roman" pitchFamily="18" charset="0"/>
            </a:endParaRPr>
          </a:p>
          <a:p>
            <a:pPr lvl="1" eaLnBrk="1" hangingPunct="1"/>
            <a:r>
              <a:rPr lang="en-US" sz="2200" dirty="0" smtClean="0">
                <a:solidFill>
                  <a:srgbClr val="FF0000"/>
                </a:solidFill>
                <a:cs typeface="Times New Roman" pitchFamily="18" charset="0"/>
              </a:rPr>
              <a:t>measures value creation</a:t>
            </a:r>
            <a:endParaRPr lang="en-US" sz="1000" dirty="0" smtClean="0">
              <a:solidFill>
                <a:srgbClr val="FF0000"/>
              </a:solidFill>
              <a:cs typeface="Times New Roman" pitchFamily="18" charset="0"/>
            </a:endParaRPr>
          </a:p>
          <a:p>
            <a:pPr lvl="1" eaLnBrk="1" hangingPunct="1"/>
            <a:endParaRPr lang="en-US" sz="1000" dirty="0" smtClean="0">
              <a:solidFill>
                <a:srgbClr val="FF0000"/>
              </a:solidFill>
              <a:cs typeface="Times New Roman" pitchFamily="18" charset="0"/>
            </a:endParaRPr>
          </a:p>
          <a:p>
            <a:pPr lvl="1" eaLnBrk="1" hangingPunct="1"/>
            <a:r>
              <a:rPr lang="en-US" sz="2200" dirty="0" smtClean="0">
                <a:solidFill>
                  <a:srgbClr val="FF0000"/>
                </a:solidFill>
                <a:cs typeface="Times New Roman" pitchFamily="18" charset="0"/>
              </a:rPr>
              <a:t>reflects timing of project’s cash flows</a:t>
            </a:r>
            <a:endParaRPr lang="en-US" sz="1000" dirty="0" smtClean="0">
              <a:solidFill>
                <a:srgbClr val="FF0000"/>
              </a:solidFill>
              <a:cs typeface="Times New Roman" pitchFamily="18" charset="0"/>
            </a:endParaRPr>
          </a:p>
          <a:p>
            <a:pPr lvl="1" eaLnBrk="1" hangingPunct="1"/>
            <a:endParaRPr lang="en-US" sz="1000" dirty="0" smtClean="0">
              <a:solidFill>
                <a:srgbClr val="FF0000"/>
              </a:solidFill>
              <a:cs typeface="Times New Roman" pitchFamily="18" charset="0"/>
            </a:endParaRPr>
          </a:p>
          <a:p>
            <a:pPr lvl="1" eaLnBrk="1" hangingPunct="1"/>
            <a:r>
              <a:rPr lang="en-US" sz="2200" dirty="0" smtClean="0">
                <a:solidFill>
                  <a:srgbClr val="FF0000"/>
                </a:solidFill>
                <a:cs typeface="Times New Roman" pitchFamily="18" charset="0"/>
              </a:rPr>
              <a:t>takes into account project risk</a:t>
            </a:r>
          </a:p>
          <a:p>
            <a:pPr lvl="1" eaLnBrk="1" hangingPunct="1"/>
            <a:endParaRPr lang="en-US" sz="1000" dirty="0" smtClean="0">
              <a:solidFill>
                <a:srgbClr val="FF0000"/>
              </a:solidFill>
              <a:cs typeface="Times New Roman" pitchFamily="18" charset="0"/>
            </a:endParaRPr>
          </a:p>
          <a:p>
            <a:pPr lvl="1" eaLnBrk="1" hangingPunct="1"/>
            <a:r>
              <a:rPr lang="en-US" sz="2200" dirty="0" err="1" smtClean="0">
                <a:solidFill>
                  <a:srgbClr val="FF0000"/>
                </a:solidFill>
                <a:cs typeface="Times New Roman" pitchFamily="18" charset="0"/>
              </a:rPr>
              <a:t>additivity</a:t>
            </a:r>
            <a:r>
              <a:rPr lang="en-US" sz="2200" dirty="0" smtClean="0">
                <a:solidFill>
                  <a:srgbClr val="FF0000"/>
                </a:solidFill>
                <a:cs typeface="Times New Roman" pitchFamily="18" charset="0"/>
              </a:rPr>
              <a:t> property</a:t>
            </a:r>
            <a:endParaRPr lang="en-US" sz="2200" dirty="0" smtClean="0">
              <a:solidFill>
                <a:srgbClr val="FF0000"/>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F2A96DE5-A783-48C4-906E-7C2899027499}" type="slidenum">
              <a:rPr lang="en-US"/>
              <a:pPr>
                <a:defRPr/>
              </a:pPr>
              <a:t>43</a:t>
            </a:fld>
            <a:endParaRPr lang="en-US"/>
          </a:p>
        </p:txBody>
      </p:sp>
      <p:sp>
        <p:nvSpPr>
          <p:cNvPr id="34821" name="Rectangle 2"/>
          <p:cNvSpPr>
            <a:spLocks noGrp="1" noChangeArrowheads="1"/>
          </p:cNvSpPr>
          <p:nvPr>
            <p:ph type="title"/>
          </p:nvPr>
        </p:nvSpPr>
        <p:spPr/>
        <p:txBody>
          <a:bodyPr/>
          <a:lstStyle/>
          <a:p>
            <a:pPr eaLnBrk="1" hangingPunct="1"/>
            <a:r>
              <a:rPr lang="en-US" sz="2400" b="1" smtClean="0">
                <a:cs typeface="Times New Roman" pitchFamily="18" charset="0"/>
              </a:rPr>
              <a:t>A measure of </a:t>
            </a:r>
            <a:r>
              <a:rPr lang="en-US" sz="2400" b="1" i="1" smtClean="0">
                <a:cs typeface="Times New Roman" pitchFamily="18" charset="0"/>
              </a:rPr>
              <a:t>Value-Creation</a:t>
            </a:r>
            <a:r>
              <a:rPr lang="en-US" smtClean="0"/>
              <a:t> </a:t>
            </a:r>
          </a:p>
        </p:txBody>
      </p:sp>
      <p:sp>
        <p:nvSpPr>
          <p:cNvPr id="34822" name="Rectangle 3"/>
          <p:cNvSpPr>
            <a:spLocks noGrp="1" noChangeArrowheads="1"/>
          </p:cNvSpPr>
          <p:nvPr>
            <p:ph type="body" idx="1"/>
          </p:nvPr>
        </p:nvSpPr>
        <p:spPr>
          <a:xfrm>
            <a:off x="762000" y="1989138"/>
            <a:ext cx="8110538" cy="4030662"/>
          </a:xfrm>
        </p:spPr>
        <p:txBody>
          <a:bodyPr/>
          <a:lstStyle/>
          <a:p>
            <a:pPr eaLnBrk="1" hangingPunct="1"/>
            <a:r>
              <a:rPr lang="en-US" sz="2000" dirty="0" smtClean="0">
                <a:cs typeface="Arial" charset="0"/>
              </a:rPr>
              <a:t>PV of a project’s expected cash flows stream</a:t>
            </a:r>
            <a:br>
              <a:rPr lang="en-US" sz="2000" dirty="0" smtClean="0">
                <a:cs typeface="Arial" charset="0"/>
              </a:rPr>
            </a:br>
            <a:r>
              <a:rPr lang="en-US" sz="2000" dirty="0" smtClean="0">
                <a:cs typeface="Arial" charset="0"/>
              </a:rPr>
              <a:t>at its </a:t>
            </a:r>
            <a:r>
              <a:rPr lang="en-US" sz="2000" i="1" dirty="0" smtClean="0">
                <a:solidFill>
                  <a:schemeClr val="tx2"/>
                </a:solidFill>
                <a:cs typeface="Arial" charset="0"/>
              </a:rPr>
              <a:t>cost of capital</a:t>
            </a:r>
          </a:p>
          <a:p>
            <a:pPr lvl="1" eaLnBrk="1" hangingPunct="1"/>
            <a:r>
              <a:rPr lang="en-US" sz="1800" dirty="0" smtClean="0">
                <a:cs typeface="Arial" charset="0"/>
              </a:rPr>
              <a:t>estimate of how much the project would sell for</a:t>
            </a:r>
            <a:br>
              <a:rPr lang="en-US" sz="1800" dirty="0" smtClean="0">
                <a:cs typeface="Arial" charset="0"/>
              </a:rPr>
            </a:br>
            <a:r>
              <a:rPr lang="en-US" sz="1800" dirty="0" smtClean="0">
                <a:cs typeface="Arial" charset="0"/>
              </a:rPr>
              <a:t>if a market existed for it</a:t>
            </a:r>
          </a:p>
          <a:p>
            <a:pPr lvl="1" eaLnBrk="1" hangingPunct="1">
              <a:buFont typeface="Wingdings" pitchFamily="2" charset="2"/>
              <a:buNone/>
            </a:pPr>
            <a:endParaRPr lang="en-US" sz="1800" dirty="0" smtClean="0">
              <a:cs typeface="Times New Roman" pitchFamily="18" charset="0"/>
            </a:endParaRPr>
          </a:p>
          <a:p>
            <a:pPr lvl="1" eaLnBrk="1" hangingPunct="1">
              <a:buFont typeface="Wingdings" pitchFamily="2" charset="2"/>
              <a:buNone/>
            </a:pPr>
            <a:endParaRPr lang="en-US" sz="1800" dirty="0" smtClean="0">
              <a:cs typeface="Times New Roman" pitchFamily="18" charset="0"/>
            </a:endParaRPr>
          </a:p>
          <a:p>
            <a:pPr eaLnBrk="1" hangingPunct="1"/>
            <a:r>
              <a:rPr lang="en-US" sz="2000" dirty="0" smtClean="0">
                <a:cs typeface="Times New Roman" pitchFamily="18" charset="0"/>
              </a:rPr>
              <a:t>NPV of an investment project represents</a:t>
            </a:r>
            <a:br>
              <a:rPr lang="en-US" sz="2000" dirty="0" smtClean="0">
                <a:cs typeface="Times New Roman" pitchFamily="18" charset="0"/>
              </a:rPr>
            </a:br>
            <a:r>
              <a:rPr lang="en-US" sz="2000" dirty="0" smtClean="0">
                <a:cs typeface="Times New Roman" pitchFamily="18" charset="0"/>
              </a:rPr>
              <a:t>immediate change in wealth of </a:t>
            </a:r>
            <a:r>
              <a:rPr lang="en-US" sz="2000" i="1" dirty="0" smtClean="0">
                <a:cs typeface="Times New Roman" pitchFamily="18" charset="0"/>
              </a:rPr>
              <a:t>firm’s owners</a:t>
            </a:r>
            <a:r>
              <a:rPr lang="en-US" sz="2000" dirty="0" smtClean="0">
                <a:cs typeface="Times New Roman" pitchFamily="18" charset="0"/>
              </a:rPr>
              <a:t>,</a:t>
            </a:r>
            <a:br>
              <a:rPr lang="en-US" sz="2000" dirty="0" smtClean="0">
                <a:cs typeface="Times New Roman" pitchFamily="18" charset="0"/>
              </a:rPr>
            </a:br>
            <a:r>
              <a:rPr lang="en-US" sz="2000" dirty="0" smtClean="0">
                <a:cs typeface="Times New Roman" pitchFamily="18" charset="0"/>
              </a:rPr>
              <a:t>if the project is accepted</a:t>
            </a:r>
          </a:p>
          <a:p>
            <a:pPr eaLnBrk="1" hangingPunct="1">
              <a:buFont typeface="Wingdings" pitchFamily="2" charset="2"/>
              <a:buNone/>
            </a:pPr>
            <a:endParaRPr lang="en-US" sz="1200" dirty="0" smtClean="0">
              <a:cs typeface="Times New Roman" pitchFamily="18" charset="0"/>
            </a:endParaRPr>
          </a:p>
          <a:p>
            <a:pPr lvl="1" eaLnBrk="1" hangingPunct="1"/>
            <a:r>
              <a:rPr lang="en-US" sz="2200" b="1" dirty="0" smtClean="0">
                <a:solidFill>
                  <a:srgbClr val="339933"/>
                </a:solidFill>
                <a:cs typeface="Times New Roman" pitchFamily="18" charset="0"/>
              </a:rPr>
              <a:t>if NPV &gt; 0</a:t>
            </a:r>
            <a:r>
              <a:rPr lang="en-US" sz="2200" dirty="0" smtClean="0">
                <a:cs typeface="Times New Roman" pitchFamily="18" charset="0"/>
              </a:rPr>
              <a:t>	</a:t>
            </a:r>
            <a:r>
              <a:rPr lang="en-US" sz="2200" dirty="0" smtClean="0">
                <a:solidFill>
                  <a:schemeClr val="tx2"/>
                </a:solidFill>
                <a:cs typeface="Times New Roman" pitchFamily="18" charset="0"/>
                <a:sym typeface="Wingdings" pitchFamily="2" charset="2"/>
              </a:rPr>
              <a:t></a:t>
            </a:r>
            <a:r>
              <a:rPr lang="en-US" sz="2200" dirty="0" smtClean="0">
                <a:cs typeface="Times New Roman" pitchFamily="18" charset="0"/>
                <a:sym typeface="Wingdings" pitchFamily="2" charset="2"/>
              </a:rPr>
              <a:t> </a:t>
            </a:r>
            <a:r>
              <a:rPr lang="en-US" sz="2200" b="1" dirty="0" smtClean="0">
                <a:solidFill>
                  <a:srgbClr val="339933"/>
                </a:solidFill>
                <a:cs typeface="Times New Roman" pitchFamily="18" charset="0"/>
                <a:sym typeface="Wingdings" pitchFamily="2" charset="2"/>
              </a:rPr>
              <a:t>value creation</a:t>
            </a:r>
            <a:r>
              <a:rPr lang="en-US" sz="2200" dirty="0" smtClean="0">
                <a:cs typeface="Times New Roman" pitchFamily="18" charset="0"/>
                <a:sym typeface="Wingdings" pitchFamily="2" charset="2"/>
              </a:rPr>
              <a:t> </a:t>
            </a:r>
          </a:p>
          <a:p>
            <a:pPr lvl="1" eaLnBrk="1" hangingPunct="1"/>
            <a:r>
              <a:rPr lang="en-US" sz="2200" dirty="0" smtClean="0">
                <a:solidFill>
                  <a:srgbClr val="FF0000"/>
                </a:solidFill>
                <a:cs typeface="Times New Roman" pitchFamily="18" charset="0"/>
              </a:rPr>
              <a:t>if NPV &lt; 0</a:t>
            </a:r>
            <a:r>
              <a:rPr lang="en-US" sz="2200" dirty="0" smtClean="0">
                <a:cs typeface="Times New Roman" pitchFamily="18" charset="0"/>
              </a:rPr>
              <a:t>	</a:t>
            </a:r>
            <a:r>
              <a:rPr lang="en-US" sz="2200" dirty="0" smtClean="0">
                <a:solidFill>
                  <a:schemeClr val="tx2"/>
                </a:solidFill>
                <a:cs typeface="Times New Roman" pitchFamily="18" charset="0"/>
                <a:sym typeface="Wingdings" pitchFamily="2" charset="2"/>
              </a:rPr>
              <a:t></a:t>
            </a:r>
            <a:r>
              <a:rPr lang="en-US" sz="2200" dirty="0" smtClean="0">
                <a:cs typeface="Times New Roman" pitchFamily="18" charset="0"/>
                <a:sym typeface="Wingdings" pitchFamily="2" charset="2"/>
              </a:rPr>
              <a:t> </a:t>
            </a:r>
            <a:r>
              <a:rPr lang="en-US" sz="2200" dirty="0" smtClean="0">
                <a:solidFill>
                  <a:srgbClr val="FF0000"/>
                </a:solidFill>
                <a:cs typeface="Times New Roman" pitchFamily="18" charset="0"/>
                <a:sym typeface="Wingdings" pitchFamily="2" charset="2"/>
              </a:rPr>
              <a:t>value destruction</a:t>
            </a:r>
            <a:endParaRPr lang="en-US" sz="2200" dirty="0" smtClean="0">
              <a:solidFill>
                <a:srgbClr val="FF0000"/>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F3780BBF-AFF9-4629-8BC7-A6DE448F4258}" type="slidenum">
              <a:rPr lang="en-US"/>
              <a:pPr>
                <a:defRPr/>
              </a:pPr>
              <a:t>44</a:t>
            </a:fld>
            <a:endParaRPr lang="en-US"/>
          </a:p>
        </p:txBody>
      </p:sp>
      <p:sp>
        <p:nvSpPr>
          <p:cNvPr id="35845" name="Rectangle 2"/>
          <p:cNvSpPr>
            <a:spLocks noGrp="1" noChangeArrowheads="1"/>
          </p:cNvSpPr>
          <p:nvPr>
            <p:ph type="title"/>
          </p:nvPr>
        </p:nvSpPr>
        <p:spPr>
          <a:xfrm>
            <a:off x="871538" y="862013"/>
            <a:ext cx="8162925" cy="762000"/>
          </a:xfrm>
        </p:spPr>
        <p:txBody>
          <a:bodyPr/>
          <a:lstStyle/>
          <a:p>
            <a:pPr eaLnBrk="1" hangingPunct="1"/>
            <a:r>
              <a:rPr lang="en-US" sz="2400" b="1" smtClean="0">
                <a:cs typeface="Times New Roman" pitchFamily="18" charset="0"/>
              </a:rPr>
              <a:t>Timing of project’s cash flows</a:t>
            </a:r>
            <a:r>
              <a:rPr lang="en-US" smtClean="0"/>
              <a:t> </a:t>
            </a:r>
          </a:p>
        </p:txBody>
      </p:sp>
      <p:sp>
        <p:nvSpPr>
          <p:cNvPr id="35846" name="Rectangle 3"/>
          <p:cNvSpPr>
            <a:spLocks noGrp="1" noChangeArrowheads="1"/>
          </p:cNvSpPr>
          <p:nvPr>
            <p:ph type="body" idx="1"/>
          </p:nvPr>
        </p:nvSpPr>
        <p:spPr>
          <a:xfrm>
            <a:off x="762000" y="2133600"/>
            <a:ext cx="8110538" cy="3886200"/>
          </a:xfrm>
        </p:spPr>
        <p:txBody>
          <a:bodyPr/>
          <a:lstStyle/>
          <a:p>
            <a:pPr eaLnBrk="1" hangingPunct="1"/>
            <a:endParaRPr lang="en-US" sz="1000" dirty="0" smtClean="0">
              <a:cs typeface="Arial" charset="0"/>
            </a:endParaRPr>
          </a:p>
          <a:p>
            <a:pPr eaLnBrk="1" hangingPunct="1"/>
            <a:r>
              <a:rPr lang="en-US" sz="2200" dirty="0" smtClean="0">
                <a:cs typeface="Arial" charset="0"/>
              </a:rPr>
              <a:t>NPV rule takes into consideration</a:t>
            </a:r>
            <a:br>
              <a:rPr lang="en-US" sz="2200" dirty="0" smtClean="0">
                <a:cs typeface="Arial" charset="0"/>
              </a:rPr>
            </a:br>
            <a:r>
              <a:rPr lang="en-US" sz="2200" dirty="0" smtClean="0">
                <a:cs typeface="Arial" charset="0"/>
              </a:rPr>
              <a:t>the </a:t>
            </a:r>
            <a:r>
              <a:rPr lang="en-US" sz="2200" i="1" dirty="0" smtClean="0">
                <a:solidFill>
                  <a:schemeClr val="tx2"/>
                </a:solidFill>
                <a:cs typeface="Arial" charset="0"/>
              </a:rPr>
              <a:t>timing</a:t>
            </a:r>
            <a:r>
              <a:rPr lang="en-US" sz="2200" dirty="0" smtClean="0">
                <a:cs typeface="Arial" charset="0"/>
              </a:rPr>
              <a:t> of expected future cash flows</a:t>
            </a:r>
          </a:p>
          <a:p>
            <a:pPr eaLnBrk="1" hangingPunct="1">
              <a:buFont typeface="Wingdings" pitchFamily="2" charset="2"/>
              <a:buNone/>
            </a:pPr>
            <a:endParaRPr lang="en-US" sz="1200" dirty="0" smtClean="0">
              <a:cs typeface="Arial" charset="0"/>
            </a:endParaRPr>
          </a:p>
          <a:p>
            <a:pPr lvl="1" eaLnBrk="1" hangingPunct="1"/>
            <a:r>
              <a:rPr lang="en-US" sz="2000" b="1" dirty="0" smtClean="0">
                <a:solidFill>
                  <a:schemeClr val="tx2"/>
                </a:solidFill>
                <a:cs typeface="Arial" charset="0"/>
              </a:rPr>
              <a:t>example</a:t>
            </a:r>
          </a:p>
          <a:p>
            <a:pPr lvl="1" eaLnBrk="1" hangingPunct="1">
              <a:buFont typeface="Wingdings" pitchFamily="2" charset="2"/>
              <a:buNone/>
            </a:pPr>
            <a:r>
              <a:rPr lang="en-US" sz="2000" dirty="0" smtClean="0">
                <a:cs typeface="Arial" charset="0"/>
              </a:rPr>
              <a:t>	</a:t>
            </a:r>
            <a:r>
              <a:rPr lang="en-US" sz="1800" dirty="0" smtClean="0">
                <a:cs typeface="Arial" charset="0"/>
              </a:rPr>
              <a:t>compare 2 </a:t>
            </a:r>
            <a:r>
              <a:rPr lang="en-US" sz="1800" b="1" dirty="0" smtClean="0">
                <a:solidFill>
                  <a:schemeClr val="tx2"/>
                </a:solidFill>
                <a:cs typeface="Arial" charset="0"/>
              </a:rPr>
              <a:t>mutually exclusive</a:t>
            </a:r>
            <a:r>
              <a:rPr lang="en-US" sz="1800" dirty="0" smtClean="0">
                <a:cs typeface="Arial" charset="0"/>
              </a:rPr>
              <a:t> investments</a:t>
            </a:r>
            <a:br>
              <a:rPr lang="en-US" sz="1800" dirty="0" smtClean="0">
                <a:cs typeface="Arial" charset="0"/>
              </a:rPr>
            </a:br>
            <a:r>
              <a:rPr lang="en-US" sz="1800" dirty="0" smtClean="0">
                <a:cs typeface="Arial" charset="0"/>
              </a:rPr>
              <a:t>with same initial cash outlay </a:t>
            </a:r>
            <a:br>
              <a:rPr lang="en-US" sz="1800" dirty="0" smtClean="0">
                <a:cs typeface="Arial" charset="0"/>
              </a:rPr>
            </a:br>
            <a:r>
              <a:rPr lang="en-US" sz="1800" dirty="0" smtClean="0">
                <a:cs typeface="Arial" charset="0"/>
              </a:rPr>
              <a:t>&amp; same cumulated expected cash flows</a:t>
            </a:r>
            <a:br>
              <a:rPr lang="en-US" sz="1800" dirty="0" smtClean="0">
                <a:cs typeface="Arial" charset="0"/>
              </a:rPr>
            </a:br>
            <a:r>
              <a:rPr lang="en-US" sz="1800" dirty="0" smtClean="0">
                <a:cs typeface="Arial" charset="0"/>
              </a:rPr>
              <a:t>but </a:t>
            </a:r>
            <a:r>
              <a:rPr lang="en-US" sz="1800" b="1" dirty="0" smtClean="0">
                <a:solidFill>
                  <a:schemeClr val="tx2"/>
                </a:solidFill>
                <a:cs typeface="Arial" charset="0"/>
              </a:rPr>
              <a:t>different cash flow profiles</a:t>
            </a:r>
            <a:endParaRPr lang="en-US" sz="1800" b="1" dirty="0" smtClean="0">
              <a:solidFill>
                <a:schemeClr val="tx2"/>
              </a:solidFill>
              <a:cs typeface="Times New Roman" pitchFamily="18" charset="0"/>
            </a:endParaRPr>
          </a:p>
          <a:p>
            <a:pPr eaLnBrk="1" hangingPunct="1">
              <a:buFont typeface="Wingdings" pitchFamily="2" charset="2"/>
              <a:buNone/>
            </a:pPr>
            <a:endParaRPr lang="en-US" sz="1800" dirty="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 Θέση αριθμού διαφάνειας"/>
          <p:cNvSpPr>
            <a:spLocks noGrp="1"/>
          </p:cNvSpPr>
          <p:nvPr>
            <p:ph type="sldNum" sz="quarter" idx="12"/>
          </p:nvPr>
        </p:nvSpPr>
        <p:spPr/>
        <p:txBody>
          <a:bodyPr/>
          <a:lstStyle/>
          <a:p>
            <a:pPr>
              <a:defRPr/>
            </a:pPr>
            <a:fld id="{77FCE124-95C6-48E1-8417-E7BC81632D6A}" type="slidenum">
              <a:rPr lang="en-US"/>
              <a:pPr>
                <a:defRPr/>
              </a:pPr>
              <a:t>45</a:t>
            </a:fld>
            <a:endParaRPr lang="en-US"/>
          </a:p>
        </p:txBody>
      </p:sp>
      <p:grpSp>
        <p:nvGrpSpPr>
          <p:cNvPr id="2" name="Group 11"/>
          <p:cNvGrpSpPr>
            <a:grpSpLocks/>
          </p:cNvGrpSpPr>
          <p:nvPr/>
        </p:nvGrpSpPr>
        <p:grpSpPr bwMode="auto">
          <a:xfrm>
            <a:off x="228600" y="1828800"/>
            <a:ext cx="8629650" cy="2835275"/>
            <a:chOff x="132" y="1334"/>
            <a:chExt cx="5436" cy="1786"/>
          </a:xfrm>
        </p:grpSpPr>
        <p:sp>
          <p:nvSpPr>
            <p:cNvPr id="36871" name="Rectangle 8"/>
            <p:cNvSpPr>
              <a:spLocks noChangeArrowheads="1"/>
            </p:cNvSpPr>
            <p:nvPr/>
          </p:nvSpPr>
          <p:spPr bwMode="auto">
            <a:xfrm>
              <a:off x="432" y="2928"/>
              <a:ext cx="4848" cy="182"/>
            </a:xfrm>
            <a:prstGeom prst="rect">
              <a:avLst/>
            </a:prstGeom>
            <a:solidFill>
              <a:schemeClr val="tx2"/>
            </a:solidFill>
            <a:ln w="9525">
              <a:noFill/>
              <a:miter lim="800000"/>
              <a:headEnd/>
              <a:tailEnd/>
            </a:ln>
          </p:spPr>
          <p:txBody>
            <a:bodyPr wrap="none" anchor="ctr"/>
            <a:lstStyle/>
            <a:p>
              <a:endParaRPr lang="en-US"/>
            </a:p>
          </p:txBody>
        </p:sp>
        <p:sp>
          <p:nvSpPr>
            <p:cNvPr id="36872" name="Text Box 9"/>
            <p:cNvSpPr txBox="1">
              <a:spLocks noChangeArrowheads="1"/>
            </p:cNvSpPr>
            <p:nvPr/>
          </p:nvSpPr>
          <p:spPr bwMode="auto">
            <a:xfrm>
              <a:off x="134" y="2908"/>
              <a:ext cx="5434" cy="212"/>
            </a:xfrm>
            <a:prstGeom prst="rect">
              <a:avLst/>
            </a:prstGeom>
            <a:noFill/>
            <a:ln w="9525">
              <a:noFill/>
              <a:miter lim="800000"/>
              <a:headEnd/>
              <a:tailEnd/>
            </a:ln>
          </p:spPr>
          <p:txBody>
            <a:bodyPr>
              <a:spAutoFit/>
            </a:bodyPr>
            <a:lstStyle/>
            <a:p>
              <a:pPr eaLnBrk="0" hangingPunct="0">
                <a:tabLst>
                  <a:tab pos="1544638" algn="ctr"/>
                  <a:tab pos="5022850" algn="r"/>
                  <a:tab pos="7605713" algn="r"/>
                </a:tabLst>
              </a:pPr>
              <a:r>
                <a:rPr lang="en-US" sz="1600" b="1">
                  <a:solidFill>
                    <a:srgbClr val="FFFFFF"/>
                  </a:solidFill>
                  <a:latin typeface="Arial" charset="0"/>
                </a:rPr>
                <a:t>	Total Cash Flows	$2,100,000	$2,100,000</a:t>
              </a:r>
              <a:endParaRPr lang="en-US" sz="1600">
                <a:latin typeface="Arial" charset="0"/>
              </a:endParaRPr>
            </a:p>
          </p:txBody>
        </p:sp>
        <p:sp>
          <p:nvSpPr>
            <p:cNvPr id="36873" name="Rectangle 5"/>
            <p:cNvSpPr>
              <a:spLocks noChangeArrowheads="1"/>
            </p:cNvSpPr>
            <p:nvPr/>
          </p:nvSpPr>
          <p:spPr bwMode="auto">
            <a:xfrm>
              <a:off x="432" y="1354"/>
              <a:ext cx="4848" cy="182"/>
            </a:xfrm>
            <a:prstGeom prst="rect">
              <a:avLst/>
            </a:prstGeom>
            <a:solidFill>
              <a:schemeClr val="tx2"/>
            </a:solidFill>
            <a:ln w="9525">
              <a:noFill/>
              <a:miter lim="800000"/>
              <a:headEnd/>
              <a:tailEnd/>
            </a:ln>
          </p:spPr>
          <p:txBody>
            <a:bodyPr wrap="none" anchor="ctr"/>
            <a:lstStyle/>
            <a:p>
              <a:endParaRPr lang="en-US"/>
            </a:p>
          </p:txBody>
        </p:sp>
        <p:sp>
          <p:nvSpPr>
            <p:cNvPr id="36874" name="Text Box 6"/>
            <p:cNvSpPr txBox="1">
              <a:spLocks noChangeArrowheads="1"/>
            </p:cNvSpPr>
            <p:nvPr/>
          </p:nvSpPr>
          <p:spPr bwMode="auto">
            <a:xfrm>
              <a:off x="134" y="1334"/>
              <a:ext cx="5434" cy="212"/>
            </a:xfrm>
            <a:prstGeom prst="rect">
              <a:avLst/>
            </a:prstGeom>
            <a:noFill/>
            <a:ln w="9525">
              <a:noFill/>
              <a:miter lim="800000"/>
              <a:headEnd/>
              <a:tailEnd/>
            </a:ln>
          </p:spPr>
          <p:txBody>
            <a:bodyPr>
              <a:spAutoFit/>
            </a:bodyPr>
            <a:lstStyle/>
            <a:p>
              <a:pPr eaLnBrk="0" hangingPunct="0">
                <a:tabLst>
                  <a:tab pos="1544638" algn="ctr"/>
                  <a:tab pos="4286250" algn="ctr"/>
                  <a:tab pos="6854825" algn="ctr"/>
                </a:tabLst>
              </a:pPr>
              <a:r>
                <a:rPr lang="en-US" sz="1600" b="1">
                  <a:solidFill>
                    <a:srgbClr val="FFFFFF"/>
                  </a:solidFill>
                  <a:latin typeface="Arial" charset="0"/>
                </a:rPr>
                <a:t>	END OF YEAR	INVESTMENT A	INVESTMENT B</a:t>
              </a:r>
              <a:endParaRPr lang="en-US" sz="1600">
                <a:latin typeface="Arial" charset="0"/>
              </a:endParaRPr>
            </a:p>
          </p:txBody>
        </p:sp>
        <p:sp>
          <p:nvSpPr>
            <p:cNvPr id="36875" name="Text Box 7"/>
            <p:cNvSpPr txBox="1">
              <a:spLocks noChangeArrowheads="1"/>
            </p:cNvSpPr>
            <p:nvPr/>
          </p:nvSpPr>
          <p:spPr bwMode="auto">
            <a:xfrm>
              <a:off x="132" y="1584"/>
              <a:ext cx="5434" cy="1213"/>
            </a:xfrm>
            <a:prstGeom prst="rect">
              <a:avLst/>
            </a:prstGeom>
            <a:noFill/>
            <a:ln w="9525">
              <a:noFill/>
              <a:miter lim="800000"/>
              <a:headEnd/>
              <a:tailEnd/>
            </a:ln>
          </p:spPr>
          <p:txBody>
            <a:bodyPr>
              <a:spAutoFit/>
            </a:bodyPr>
            <a:lstStyle/>
            <a:p>
              <a:pPr eaLnBrk="0" hangingPunct="0">
                <a:lnSpc>
                  <a:spcPct val="150000"/>
                </a:lnSpc>
                <a:tabLst>
                  <a:tab pos="1544638" algn="ctr"/>
                  <a:tab pos="4286250" algn="ctr"/>
                  <a:tab pos="6854825" algn="ctr"/>
                </a:tabLst>
              </a:pPr>
              <a:r>
                <a:rPr lang="en-US" sz="1600" b="1" dirty="0">
                  <a:solidFill>
                    <a:srgbClr val="000000"/>
                  </a:solidFill>
                  <a:latin typeface="Arial" charset="0"/>
                </a:rPr>
                <a:t>	1	CF</a:t>
              </a:r>
              <a:r>
                <a:rPr lang="en-US" sz="1600" b="1" baseline="-25000" dirty="0">
                  <a:solidFill>
                    <a:srgbClr val="000000"/>
                  </a:solidFill>
                  <a:latin typeface="Arial" charset="0"/>
                </a:rPr>
                <a:t>1</a:t>
              </a:r>
              <a:r>
                <a:rPr lang="en-US" sz="1600" b="1" dirty="0">
                  <a:solidFill>
                    <a:srgbClr val="000000"/>
                  </a:solidFill>
                  <a:latin typeface="Arial" charset="0"/>
                </a:rPr>
                <a:t> = $800,000	CF</a:t>
              </a:r>
              <a:r>
                <a:rPr lang="en-US" sz="1600" b="1" baseline="-25000" dirty="0">
                  <a:solidFill>
                    <a:srgbClr val="000000"/>
                  </a:solidFill>
                  <a:latin typeface="Arial" charset="0"/>
                </a:rPr>
                <a:t>1</a:t>
              </a:r>
              <a:r>
                <a:rPr lang="en-US" sz="1600" b="1" dirty="0">
                  <a:solidFill>
                    <a:srgbClr val="000000"/>
                  </a:solidFill>
                  <a:latin typeface="Arial" charset="0"/>
                </a:rPr>
                <a:t> = $100,000</a:t>
              </a:r>
            </a:p>
            <a:p>
              <a:pPr eaLnBrk="0" hangingPunct="0">
                <a:lnSpc>
                  <a:spcPct val="150000"/>
                </a:lnSpc>
                <a:tabLst>
                  <a:tab pos="1544638" algn="ctr"/>
                  <a:tab pos="4286250" algn="ctr"/>
                  <a:tab pos="6854825" algn="ctr"/>
                </a:tabLst>
              </a:pPr>
              <a:r>
                <a:rPr lang="en-US" sz="1600" b="1" dirty="0">
                  <a:solidFill>
                    <a:srgbClr val="000000"/>
                  </a:solidFill>
                  <a:latin typeface="Arial" charset="0"/>
                </a:rPr>
                <a:t>	2	CF</a:t>
              </a:r>
              <a:r>
                <a:rPr lang="en-US" sz="1600" b="1" baseline="-25000" dirty="0">
                  <a:solidFill>
                    <a:srgbClr val="000000"/>
                  </a:solidFill>
                  <a:latin typeface="Arial" charset="0"/>
                </a:rPr>
                <a:t>2</a:t>
              </a:r>
              <a:r>
                <a:rPr lang="en-US" sz="1600" b="1" dirty="0">
                  <a:solidFill>
                    <a:srgbClr val="000000"/>
                  </a:solidFill>
                  <a:latin typeface="Arial" charset="0"/>
                </a:rPr>
                <a:t> =   600,000	CF</a:t>
              </a:r>
              <a:r>
                <a:rPr lang="en-US" sz="1600" b="1" baseline="-25000" dirty="0">
                  <a:solidFill>
                    <a:srgbClr val="000000"/>
                  </a:solidFill>
                  <a:latin typeface="Arial" charset="0"/>
                </a:rPr>
                <a:t>2</a:t>
              </a:r>
              <a:r>
                <a:rPr lang="en-US" sz="1600" b="1" dirty="0">
                  <a:solidFill>
                    <a:srgbClr val="000000"/>
                  </a:solidFill>
                  <a:latin typeface="Arial" charset="0"/>
                </a:rPr>
                <a:t> =   200,000</a:t>
              </a:r>
            </a:p>
            <a:p>
              <a:pPr eaLnBrk="0" hangingPunct="0">
                <a:lnSpc>
                  <a:spcPct val="150000"/>
                </a:lnSpc>
                <a:tabLst>
                  <a:tab pos="1544638" algn="ctr"/>
                  <a:tab pos="4286250" algn="ctr"/>
                  <a:tab pos="6854825" algn="ctr"/>
                </a:tabLst>
              </a:pPr>
              <a:r>
                <a:rPr lang="en-US" sz="1600" b="1" dirty="0">
                  <a:solidFill>
                    <a:srgbClr val="000000"/>
                  </a:solidFill>
                  <a:latin typeface="Arial" charset="0"/>
                </a:rPr>
                <a:t>	3	CF</a:t>
              </a:r>
              <a:r>
                <a:rPr lang="en-US" sz="1600" b="1" baseline="-25000" dirty="0">
                  <a:solidFill>
                    <a:srgbClr val="000000"/>
                  </a:solidFill>
                  <a:latin typeface="Arial" charset="0"/>
                </a:rPr>
                <a:t>3</a:t>
              </a:r>
              <a:r>
                <a:rPr lang="en-US" sz="1600" b="1" dirty="0">
                  <a:solidFill>
                    <a:srgbClr val="000000"/>
                  </a:solidFill>
                  <a:latin typeface="Arial" charset="0"/>
                </a:rPr>
                <a:t> =   400,000	CF</a:t>
              </a:r>
              <a:r>
                <a:rPr lang="en-US" sz="1600" b="1" baseline="-25000" dirty="0">
                  <a:solidFill>
                    <a:srgbClr val="000000"/>
                  </a:solidFill>
                  <a:latin typeface="Arial" charset="0"/>
                </a:rPr>
                <a:t>3</a:t>
              </a:r>
              <a:r>
                <a:rPr lang="en-US" sz="1600" b="1" dirty="0">
                  <a:solidFill>
                    <a:srgbClr val="000000"/>
                  </a:solidFill>
                  <a:latin typeface="Arial" charset="0"/>
                </a:rPr>
                <a:t> =   400,000	</a:t>
              </a:r>
            </a:p>
            <a:p>
              <a:pPr eaLnBrk="0" hangingPunct="0">
                <a:lnSpc>
                  <a:spcPct val="150000"/>
                </a:lnSpc>
                <a:tabLst>
                  <a:tab pos="1544638" algn="ctr"/>
                  <a:tab pos="4286250" algn="ctr"/>
                  <a:tab pos="6854825" algn="ctr"/>
                </a:tabLst>
              </a:pPr>
              <a:r>
                <a:rPr lang="en-US" sz="1600" b="1" dirty="0">
                  <a:solidFill>
                    <a:srgbClr val="000000"/>
                  </a:solidFill>
                  <a:latin typeface="Arial" charset="0"/>
                </a:rPr>
                <a:t>	4	CF</a:t>
              </a:r>
              <a:r>
                <a:rPr lang="en-US" sz="1600" b="1" baseline="-25000" dirty="0">
                  <a:solidFill>
                    <a:srgbClr val="000000"/>
                  </a:solidFill>
                  <a:latin typeface="Arial" charset="0"/>
                </a:rPr>
                <a:t>4</a:t>
              </a:r>
              <a:r>
                <a:rPr lang="en-US" sz="1600" b="1" dirty="0">
                  <a:solidFill>
                    <a:srgbClr val="000000"/>
                  </a:solidFill>
                  <a:latin typeface="Arial" charset="0"/>
                </a:rPr>
                <a:t> =   200,000	CF</a:t>
              </a:r>
              <a:r>
                <a:rPr lang="en-US" sz="1600" b="1" baseline="-25000" dirty="0">
                  <a:solidFill>
                    <a:srgbClr val="000000"/>
                  </a:solidFill>
                  <a:latin typeface="Arial" charset="0"/>
                </a:rPr>
                <a:t>4</a:t>
              </a:r>
              <a:r>
                <a:rPr lang="en-US" sz="1600" b="1" dirty="0">
                  <a:solidFill>
                    <a:srgbClr val="000000"/>
                  </a:solidFill>
                  <a:latin typeface="Arial" charset="0"/>
                </a:rPr>
                <a:t> =   600,000	</a:t>
              </a:r>
            </a:p>
            <a:p>
              <a:pPr eaLnBrk="0" hangingPunct="0">
                <a:lnSpc>
                  <a:spcPct val="150000"/>
                </a:lnSpc>
                <a:tabLst>
                  <a:tab pos="1544638" algn="ctr"/>
                  <a:tab pos="4286250" algn="ctr"/>
                  <a:tab pos="6854825" algn="ctr"/>
                </a:tabLst>
              </a:pPr>
              <a:r>
                <a:rPr lang="en-US" sz="1600" b="1" dirty="0">
                  <a:solidFill>
                    <a:srgbClr val="000000"/>
                  </a:solidFill>
                  <a:latin typeface="Arial" charset="0"/>
                </a:rPr>
                <a:t>	5	CF</a:t>
              </a:r>
              <a:r>
                <a:rPr lang="en-US" sz="1600" b="1" baseline="-25000" dirty="0">
                  <a:solidFill>
                    <a:srgbClr val="000000"/>
                  </a:solidFill>
                  <a:latin typeface="Arial" charset="0"/>
                </a:rPr>
                <a:t>5</a:t>
              </a:r>
              <a:r>
                <a:rPr lang="en-US" sz="1600" b="1" dirty="0">
                  <a:solidFill>
                    <a:srgbClr val="000000"/>
                  </a:solidFill>
                  <a:latin typeface="Arial" charset="0"/>
                </a:rPr>
                <a:t> =   100,000	CF</a:t>
              </a:r>
              <a:r>
                <a:rPr lang="en-US" sz="1600" b="1" baseline="-25000" dirty="0">
                  <a:solidFill>
                    <a:srgbClr val="000000"/>
                  </a:solidFill>
                  <a:latin typeface="Arial" charset="0"/>
                </a:rPr>
                <a:t>5</a:t>
              </a:r>
              <a:r>
                <a:rPr lang="en-US" sz="1600" b="1" dirty="0">
                  <a:solidFill>
                    <a:srgbClr val="000000"/>
                  </a:solidFill>
                  <a:latin typeface="Arial" charset="0"/>
                </a:rPr>
                <a:t> =   800,000	</a:t>
              </a:r>
            </a:p>
          </p:txBody>
        </p:sp>
      </p:grpSp>
      <p:sp>
        <p:nvSpPr>
          <p:cNvPr id="36870" name="Text Box 10"/>
          <p:cNvSpPr>
            <a:spLocks noGrp="1" noChangeArrowheads="1"/>
          </p:cNvSpPr>
          <p:nvPr>
            <p:ph type="title"/>
          </p:nvPr>
        </p:nvSpPr>
        <p:spPr>
          <a:xfrm>
            <a:off x="871538" y="374650"/>
            <a:ext cx="8162925" cy="1249363"/>
          </a:xfrm>
          <a:noFill/>
        </p:spPr>
        <p:txBody>
          <a:bodyPr/>
          <a:lstStyle/>
          <a:p>
            <a:r>
              <a:rPr lang="en-US" sz="3200" b="1" smtClean="0"/>
              <a:t/>
            </a:r>
            <a:br>
              <a:rPr lang="en-US" sz="3200" b="1" smtClean="0"/>
            </a:br>
            <a:r>
              <a:rPr lang="en-US" sz="2200" b="1" smtClean="0"/>
              <a:t>Cash Flows for Investments A &amp; B</a:t>
            </a:r>
            <a:br>
              <a:rPr lang="en-US" sz="2200" b="1" smtClean="0"/>
            </a:br>
            <a:r>
              <a:rPr lang="en-US" sz="2200" b="1" smtClean="0"/>
              <a:t>with CF</a:t>
            </a:r>
            <a:r>
              <a:rPr lang="en-US" sz="2200" b="1" baseline="-25000" smtClean="0"/>
              <a:t>0</a:t>
            </a:r>
            <a:r>
              <a:rPr lang="en-US" sz="2200" b="1" smtClean="0"/>
              <a:t> = $1 mln.  </a:t>
            </a:r>
            <a:r>
              <a:rPr lang="en-US" sz="2200" b="1" i="1" smtClean="0"/>
              <a:t>k</a:t>
            </a:r>
            <a:r>
              <a:rPr lang="en-US" sz="2200" b="1" smtClean="0"/>
              <a:t> = 0.10</a:t>
            </a:r>
          </a:p>
        </p:txBody>
      </p:sp>
      <p:cxnSp>
        <p:nvCxnSpPr>
          <p:cNvPr id="12" name="11 - Ευθύγραμμο βέλος σύνδεσης"/>
          <p:cNvCxnSpPr/>
          <p:nvPr/>
        </p:nvCxnSpPr>
        <p:spPr bwMode="auto">
          <a:xfrm rot="5400000" flipH="1" flipV="1">
            <a:off x="4964909" y="3178967"/>
            <a:ext cx="1643074" cy="1588"/>
          </a:xfrm>
          <a:prstGeom prst="straightConnector1">
            <a:avLst/>
          </a:prstGeom>
          <a:solidFill>
            <a:schemeClr val="accent1"/>
          </a:solidFill>
          <a:ln w="38100" cap="flat" cmpd="sng" algn="ctr">
            <a:solidFill>
              <a:srgbClr val="FF0000"/>
            </a:solidFill>
            <a:prstDash val="solid"/>
            <a:miter lim="800000"/>
            <a:headEnd type="none" w="med" len="med"/>
            <a:tailEnd type="arrow"/>
          </a:ln>
          <a:effectLst/>
        </p:spPr>
      </p:cxnSp>
      <p:cxnSp>
        <p:nvCxnSpPr>
          <p:cNvPr id="13" name="12 - Ευθύγραμμο βέλος σύνδεσης"/>
          <p:cNvCxnSpPr/>
          <p:nvPr/>
        </p:nvCxnSpPr>
        <p:spPr bwMode="auto">
          <a:xfrm rot="5400000">
            <a:off x="7466033" y="3178173"/>
            <a:ext cx="1643074" cy="1588"/>
          </a:xfrm>
          <a:prstGeom prst="straightConnector1">
            <a:avLst/>
          </a:prstGeom>
          <a:solidFill>
            <a:schemeClr val="accent1"/>
          </a:solidFill>
          <a:ln w="38100" cap="flat" cmpd="sng" algn="ctr">
            <a:solidFill>
              <a:srgbClr val="FF0000"/>
            </a:solidFill>
            <a:prstDash val="solid"/>
            <a:miter lim="800000"/>
            <a:headEnd type="none" w="med" len="me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5 - Θέση αριθμού διαφάνειας"/>
          <p:cNvSpPr>
            <a:spLocks noGrp="1"/>
          </p:cNvSpPr>
          <p:nvPr>
            <p:ph type="sldNum" sz="quarter" idx="12"/>
          </p:nvPr>
        </p:nvSpPr>
        <p:spPr/>
        <p:txBody>
          <a:bodyPr/>
          <a:lstStyle/>
          <a:p>
            <a:pPr>
              <a:defRPr/>
            </a:pPr>
            <a:fld id="{022BDF40-6B08-497C-8C67-930172781E7A}" type="slidenum">
              <a:rPr lang="en-US"/>
              <a:pPr>
                <a:defRPr/>
              </a:pPr>
              <a:t>46</a:t>
            </a:fld>
            <a:endParaRPr lang="en-US"/>
          </a:p>
        </p:txBody>
      </p:sp>
      <p:sp>
        <p:nvSpPr>
          <p:cNvPr id="37893" name="Text Box 10"/>
          <p:cNvSpPr>
            <a:spLocks noGrp="1" noChangeArrowheads="1"/>
          </p:cNvSpPr>
          <p:nvPr>
            <p:ph type="title"/>
          </p:nvPr>
        </p:nvSpPr>
        <p:spPr>
          <a:xfrm>
            <a:off x="871538" y="1166813"/>
            <a:ext cx="8162925" cy="457200"/>
          </a:xfrm>
          <a:noFill/>
        </p:spPr>
        <p:txBody>
          <a:bodyPr/>
          <a:lstStyle/>
          <a:p>
            <a:r>
              <a:rPr lang="en-US" sz="2400" b="1" smtClean="0"/>
              <a:t>PV of cash flows for Investments A &amp; B</a:t>
            </a:r>
            <a:endParaRPr lang="en-US" sz="1400" b="1" smtClean="0"/>
          </a:p>
        </p:txBody>
      </p:sp>
      <p:grpSp>
        <p:nvGrpSpPr>
          <p:cNvPr id="2" name="Group 21"/>
          <p:cNvGrpSpPr>
            <a:grpSpLocks/>
          </p:cNvGrpSpPr>
          <p:nvPr/>
        </p:nvGrpSpPr>
        <p:grpSpPr bwMode="auto">
          <a:xfrm>
            <a:off x="209550" y="1828800"/>
            <a:ext cx="8782050" cy="4343400"/>
            <a:chOff x="132" y="1152"/>
            <a:chExt cx="5532" cy="2736"/>
          </a:xfrm>
        </p:grpSpPr>
        <p:sp>
          <p:nvSpPr>
            <p:cNvPr id="37895" name="Rectangle 5"/>
            <p:cNvSpPr>
              <a:spLocks noChangeArrowheads="1"/>
            </p:cNvSpPr>
            <p:nvPr/>
          </p:nvSpPr>
          <p:spPr bwMode="auto">
            <a:xfrm>
              <a:off x="444" y="1152"/>
              <a:ext cx="5154" cy="390"/>
            </a:xfrm>
            <a:prstGeom prst="rect">
              <a:avLst/>
            </a:prstGeom>
            <a:solidFill>
              <a:schemeClr val="tx2"/>
            </a:solidFill>
            <a:ln w="9525">
              <a:noFill/>
              <a:miter lim="800000"/>
              <a:headEnd/>
              <a:tailEnd/>
            </a:ln>
          </p:spPr>
          <p:txBody>
            <a:bodyPr wrap="none" anchor="ctr"/>
            <a:lstStyle/>
            <a:p>
              <a:endParaRPr lang="en-US"/>
            </a:p>
          </p:txBody>
        </p:sp>
        <p:sp>
          <p:nvSpPr>
            <p:cNvPr id="37896" name="Text Box 6"/>
            <p:cNvSpPr txBox="1">
              <a:spLocks noChangeArrowheads="1"/>
            </p:cNvSpPr>
            <p:nvPr/>
          </p:nvSpPr>
          <p:spPr bwMode="auto">
            <a:xfrm>
              <a:off x="252" y="1158"/>
              <a:ext cx="5328" cy="366"/>
            </a:xfrm>
            <a:prstGeom prst="rect">
              <a:avLst/>
            </a:prstGeom>
            <a:noFill/>
            <a:ln w="9525">
              <a:noFill/>
              <a:miter lim="800000"/>
              <a:headEnd/>
              <a:tailEnd/>
            </a:ln>
          </p:spPr>
          <p:txBody>
            <a:bodyPr>
              <a:spAutoFit/>
            </a:bodyPr>
            <a:lstStyle/>
            <a:p>
              <a:pPr eaLnBrk="0" hangingPunct="0">
                <a:tabLst>
                  <a:tab pos="1371600" algn="ctr"/>
                  <a:tab pos="5599113" algn="ctr"/>
                  <a:tab pos="6854825" algn="ctr"/>
                </a:tabLst>
              </a:pPr>
              <a:r>
                <a:rPr lang="en-US" sz="1600" b="1">
                  <a:solidFill>
                    <a:srgbClr val="FFFFFF"/>
                  </a:solidFill>
                  <a:latin typeface="Arial" charset="0"/>
                </a:rPr>
                <a:t>		 INVESTMENT A</a:t>
              </a:r>
            </a:p>
            <a:p>
              <a:pPr eaLnBrk="0" hangingPunct="0">
                <a:tabLst>
                  <a:tab pos="1371600" algn="ctr"/>
                  <a:tab pos="5599113" algn="ctr"/>
                  <a:tab pos="6854825" algn="ctr"/>
                </a:tabLst>
              </a:pPr>
              <a:r>
                <a:rPr lang="en-US" sz="1600" b="1">
                  <a:solidFill>
                    <a:srgbClr val="FFFFFF"/>
                  </a:solidFill>
                  <a:latin typeface="Arial" charset="0"/>
                </a:rPr>
                <a:t>	END OF YEAR	OPPORTUNITY COST OF CAPITAL = 10%</a:t>
              </a:r>
            </a:p>
          </p:txBody>
        </p:sp>
        <p:sp>
          <p:nvSpPr>
            <p:cNvPr id="37897" name="Text Box 7"/>
            <p:cNvSpPr txBox="1">
              <a:spLocks noChangeArrowheads="1"/>
            </p:cNvSpPr>
            <p:nvPr/>
          </p:nvSpPr>
          <p:spPr bwMode="auto">
            <a:xfrm>
              <a:off x="144" y="1542"/>
              <a:ext cx="5434" cy="983"/>
            </a:xfrm>
            <a:prstGeom prst="rect">
              <a:avLst/>
            </a:prstGeom>
            <a:noFill/>
            <a:ln w="9525">
              <a:noFill/>
              <a:miter lim="800000"/>
              <a:headEnd/>
              <a:tailEnd/>
            </a:ln>
          </p:spPr>
          <p:txBody>
            <a:bodyPr>
              <a:spAutoFit/>
            </a:bodyPr>
            <a:lstStyle/>
            <a:p>
              <a:pPr eaLnBrk="0" hangingPunct="0">
                <a:lnSpc>
                  <a:spcPct val="120000"/>
                </a:lnSpc>
                <a:tabLst>
                  <a:tab pos="1544638" algn="ctr"/>
                  <a:tab pos="2686050" algn="l"/>
                  <a:tab pos="5029200" algn="dec"/>
                  <a:tab pos="5429250" algn="ctr"/>
                  <a:tab pos="7200900" algn="r"/>
                </a:tabLst>
              </a:pPr>
              <a:r>
                <a:rPr lang="en-US" sz="1600" b="1">
                  <a:solidFill>
                    <a:srgbClr val="000000"/>
                  </a:solidFill>
                  <a:latin typeface="Arial" charset="0"/>
                </a:rPr>
                <a:t>	1	PV($800,000) = $800,000 	× 0.9091 = 	$727,273</a:t>
              </a:r>
            </a:p>
            <a:p>
              <a:pPr eaLnBrk="0" hangingPunct="0">
                <a:lnSpc>
                  <a:spcPct val="120000"/>
                </a:lnSpc>
                <a:tabLst>
                  <a:tab pos="1544638" algn="ctr"/>
                  <a:tab pos="2686050" algn="l"/>
                  <a:tab pos="5029200" algn="dec"/>
                  <a:tab pos="5429250" algn="ctr"/>
                  <a:tab pos="7200900" algn="r"/>
                </a:tabLst>
              </a:pPr>
              <a:r>
                <a:rPr lang="en-US" sz="1600" b="1">
                  <a:solidFill>
                    <a:srgbClr val="000000"/>
                  </a:solidFill>
                  <a:latin typeface="Arial" charset="0"/>
                </a:rPr>
                <a:t>	2	PV($600,000) = 	600,000	 × 0.8264 =   	495,868</a:t>
              </a:r>
            </a:p>
            <a:p>
              <a:pPr eaLnBrk="0" hangingPunct="0">
                <a:lnSpc>
                  <a:spcPct val="120000"/>
                </a:lnSpc>
                <a:tabLst>
                  <a:tab pos="1544638" algn="ctr"/>
                  <a:tab pos="2686050" algn="l"/>
                  <a:tab pos="5029200" algn="dec"/>
                  <a:tab pos="5429250" algn="ctr"/>
                  <a:tab pos="7200900" algn="r"/>
                </a:tabLst>
              </a:pPr>
              <a:r>
                <a:rPr lang="en-US" sz="1600" b="1">
                  <a:solidFill>
                    <a:srgbClr val="000000"/>
                  </a:solidFill>
                  <a:latin typeface="Arial" charset="0"/>
                </a:rPr>
                <a:t>	3	PV($400,000) = 	400,000	 × 0.7513 = 	300,526</a:t>
              </a:r>
            </a:p>
            <a:p>
              <a:pPr eaLnBrk="0" hangingPunct="0">
                <a:lnSpc>
                  <a:spcPct val="120000"/>
                </a:lnSpc>
                <a:tabLst>
                  <a:tab pos="1544638" algn="ctr"/>
                  <a:tab pos="2686050" algn="l"/>
                  <a:tab pos="5029200" algn="dec"/>
                  <a:tab pos="5429250" algn="ctr"/>
                  <a:tab pos="7200900" algn="r"/>
                </a:tabLst>
              </a:pPr>
              <a:r>
                <a:rPr lang="en-US" sz="1600" b="1">
                  <a:solidFill>
                    <a:srgbClr val="000000"/>
                  </a:solidFill>
                  <a:latin typeface="Arial" charset="0"/>
                </a:rPr>
                <a:t>	4	PV($200,000) = 	200,000	 × 0.6830 =   	136,602	</a:t>
              </a:r>
            </a:p>
            <a:p>
              <a:pPr eaLnBrk="0" hangingPunct="0">
                <a:lnSpc>
                  <a:spcPct val="120000"/>
                </a:lnSpc>
                <a:tabLst>
                  <a:tab pos="1544638" algn="ctr"/>
                  <a:tab pos="2686050" algn="l"/>
                  <a:tab pos="5029200" algn="dec"/>
                  <a:tab pos="5429250" algn="ctr"/>
                  <a:tab pos="7200900" algn="r"/>
                </a:tabLst>
              </a:pPr>
              <a:r>
                <a:rPr lang="en-US" sz="1600" b="1">
                  <a:solidFill>
                    <a:srgbClr val="000000"/>
                  </a:solidFill>
                  <a:latin typeface="Arial" charset="0"/>
                </a:rPr>
                <a:t>	5	PV($100,000) = 	100,000	 × 0.6209 =     	62,092	</a:t>
              </a:r>
            </a:p>
          </p:txBody>
        </p:sp>
        <p:sp>
          <p:nvSpPr>
            <p:cNvPr id="37898" name="Rectangle 12"/>
            <p:cNvSpPr>
              <a:spLocks noChangeArrowheads="1"/>
            </p:cNvSpPr>
            <p:nvPr/>
          </p:nvSpPr>
          <p:spPr bwMode="auto">
            <a:xfrm>
              <a:off x="432" y="2515"/>
              <a:ext cx="5154" cy="390"/>
            </a:xfrm>
            <a:prstGeom prst="rect">
              <a:avLst/>
            </a:prstGeom>
            <a:solidFill>
              <a:schemeClr val="tx2"/>
            </a:solidFill>
            <a:ln w="9525">
              <a:noFill/>
              <a:miter lim="800000"/>
              <a:headEnd/>
              <a:tailEnd/>
            </a:ln>
          </p:spPr>
          <p:txBody>
            <a:bodyPr wrap="none" anchor="ctr"/>
            <a:lstStyle/>
            <a:p>
              <a:endParaRPr lang="en-US"/>
            </a:p>
          </p:txBody>
        </p:sp>
        <p:sp>
          <p:nvSpPr>
            <p:cNvPr id="37899" name="Text Box 13"/>
            <p:cNvSpPr txBox="1">
              <a:spLocks noChangeArrowheads="1"/>
            </p:cNvSpPr>
            <p:nvPr/>
          </p:nvSpPr>
          <p:spPr bwMode="auto">
            <a:xfrm>
              <a:off x="240" y="2521"/>
              <a:ext cx="5328" cy="366"/>
            </a:xfrm>
            <a:prstGeom prst="rect">
              <a:avLst/>
            </a:prstGeom>
            <a:noFill/>
            <a:ln w="9525">
              <a:noFill/>
              <a:miter lim="800000"/>
              <a:headEnd/>
              <a:tailEnd/>
            </a:ln>
          </p:spPr>
          <p:txBody>
            <a:bodyPr>
              <a:spAutoFit/>
            </a:bodyPr>
            <a:lstStyle/>
            <a:p>
              <a:pPr eaLnBrk="0" hangingPunct="0">
                <a:tabLst>
                  <a:tab pos="1371600" algn="ctr"/>
                  <a:tab pos="5599113" algn="ctr"/>
                  <a:tab pos="6854825" algn="ctr"/>
                </a:tabLst>
              </a:pPr>
              <a:r>
                <a:rPr lang="en-US" sz="1600" b="1">
                  <a:solidFill>
                    <a:srgbClr val="FFFFFF"/>
                  </a:solidFill>
                  <a:latin typeface="Arial" charset="0"/>
                </a:rPr>
                <a:t>		 INVESTMENT B</a:t>
              </a:r>
            </a:p>
            <a:p>
              <a:pPr eaLnBrk="0" hangingPunct="0">
                <a:tabLst>
                  <a:tab pos="1371600" algn="ctr"/>
                  <a:tab pos="5599113" algn="ctr"/>
                  <a:tab pos="6854825" algn="ctr"/>
                </a:tabLst>
              </a:pPr>
              <a:r>
                <a:rPr lang="en-US" sz="1600" b="1">
                  <a:solidFill>
                    <a:srgbClr val="FFFFFF"/>
                  </a:solidFill>
                  <a:latin typeface="Arial" charset="0"/>
                </a:rPr>
                <a:t>	END OF YEAR	OPPORTUNITY COST OF CAPITAL = 10%</a:t>
              </a:r>
            </a:p>
          </p:txBody>
        </p:sp>
        <p:sp>
          <p:nvSpPr>
            <p:cNvPr id="37900" name="Text Box 14"/>
            <p:cNvSpPr txBox="1">
              <a:spLocks noChangeArrowheads="1"/>
            </p:cNvSpPr>
            <p:nvPr/>
          </p:nvSpPr>
          <p:spPr bwMode="auto">
            <a:xfrm>
              <a:off x="132" y="2905"/>
              <a:ext cx="5434" cy="983"/>
            </a:xfrm>
            <a:prstGeom prst="rect">
              <a:avLst/>
            </a:prstGeom>
            <a:noFill/>
            <a:ln w="9525">
              <a:noFill/>
              <a:miter lim="800000"/>
              <a:headEnd/>
              <a:tailEnd/>
            </a:ln>
          </p:spPr>
          <p:txBody>
            <a:bodyPr>
              <a:spAutoFit/>
            </a:bodyPr>
            <a:lstStyle/>
            <a:p>
              <a:pPr eaLnBrk="0" hangingPunct="0">
                <a:lnSpc>
                  <a:spcPct val="120000"/>
                </a:lnSpc>
                <a:tabLst>
                  <a:tab pos="1544638" algn="ctr"/>
                  <a:tab pos="2514600" algn="l"/>
                  <a:tab pos="7029450" algn="r"/>
                </a:tabLst>
              </a:pPr>
              <a:r>
                <a:rPr lang="en-US" sz="1600" b="1">
                  <a:solidFill>
                    <a:srgbClr val="000000"/>
                  </a:solidFill>
                  <a:latin typeface="Arial" charset="0"/>
                </a:rPr>
                <a:t>	1	PV($100,000) = $100,000 × 0.9091 =	 $  90,909</a:t>
              </a:r>
            </a:p>
            <a:p>
              <a:pPr eaLnBrk="0" hangingPunct="0">
                <a:lnSpc>
                  <a:spcPct val="120000"/>
                </a:lnSpc>
                <a:tabLst>
                  <a:tab pos="1544638" algn="ctr"/>
                  <a:tab pos="2514600" algn="l"/>
                  <a:tab pos="7029450" algn="r"/>
                </a:tabLst>
              </a:pPr>
              <a:r>
                <a:rPr lang="en-US" sz="1600" b="1">
                  <a:solidFill>
                    <a:srgbClr val="000000"/>
                  </a:solidFill>
                  <a:latin typeface="Arial" charset="0"/>
                </a:rPr>
                <a:t>	2	PV($200,000) =   200,000 × 0.8264 =	  165,289</a:t>
              </a:r>
            </a:p>
            <a:p>
              <a:pPr eaLnBrk="0" hangingPunct="0">
                <a:lnSpc>
                  <a:spcPct val="120000"/>
                </a:lnSpc>
                <a:tabLst>
                  <a:tab pos="1544638" algn="ctr"/>
                  <a:tab pos="2514600" algn="l"/>
                  <a:tab pos="7029450" algn="r"/>
                </a:tabLst>
              </a:pPr>
              <a:r>
                <a:rPr lang="en-US" sz="1600" b="1">
                  <a:solidFill>
                    <a:srgbClr val="000000"/>
                  </a:solidFill>
                  <a:latin typeface="Arial" charset="0"/>
                </a:rPr>
                <a:t>	3	PV($400,000) =   400,000 × 0.7513 =  	 300,526</a:t>
              </a:r>
            </a:p>
            <a:p>
              <a:pPr eaLnBrk="0" hangingPunct="0">
                <a:lnSpc>
                  <a:spcPct val="120000"/>
                </a:lnSpc>
                <a:tabLst>
                  <a:tab pos="1544638" algn="ctr"/>
                  <a:tab pos="2514600" algn="l"/>
                  <a:tab pos="7029450" algn="r"/>
                </a:tabLst>
              </a:pPr>
              <a:r>
                <a:rPr lang="en-US" sz="1600" b="1">
                  <a:solidFill>
                    <a:srgbClr val="000000"/>
                  </a:solidFill>
                  <a:latin typeface="Arial" charset="0"/>
                </a:rPr>
                <a:t>	4	PV($600,000) =   600,000 × 0.6830 = 	  409,808</a:t>
              </a:r>
            </a:p>
            <a:p>
              <a:pPr eaLnBrk="0" hangingPunct="0">
                <a:lnSpc>
                  <a:spcPct val="120000"/>
                </a:lnSpc>
                <a:tabLst>
                  <a:tab pos="1544638" algn="ctr"/>
                  <a:tab pos="2514600" algn="l"/>
                  <a:tab pos="7029450" algn="r"/>
                </a:tabLst>
              </a:pPr>
              <a:r>
                <a:rPr lang="en-US" sz="1600" b="1">
                  <a:solidFill>
                    <a:srgbClr val="000000"/>
                  </a:solidFill>
                  <a:latin typeface="Arial" charset="0"/>
                </a:rPr>
                <a:t>	5	PV($800,000) =   800,000 × 0.6209 =  	 496,737</a:t>
              </a:r>
            </a:p>
          </p:txBody>
        </p:sp>
        <p:sp>
          <p:nvSpPr>
            <p:cNvPr id="37901" name="AutoShape 17"/>
            <p:cNvSpPr>
              <a:spLocks/>
            </p:cNvSpPr>
            <p:nvPr/>
          </p:nvSpPr>
          <p:spPr bwMode="auto">
            <a:xfrm flipH="1">
              <a:off x="4752" y="1632"/>
              <a:ext cx="96" cy="816"/>
            </a:xfrm>
            <a:prstGeom prst="leftBrace">
              <a:avLst>
                <a:gd name="adj1" fmla="val 70833"/>
                <a:gd name="adj2" fmla="val 50000"/>
              </a:avLst>
            </a:prstGeom>
            <a:noFill/>
            <a:ln w="9525">
              <a:solidFill>
                <a:schemeClr val="tx1"/>
              </a:solidFill>
              <a:miter lim="800000"/>
              <a:headEnd/>
              <a:tailEnd/>
            </a:ln>
          </p:spPr>
          <p:txBody>
            <a:bodyPr wrap="none" anchor="ctr"/>
            <a:lstStyle/>
            <a:p>
              <a:endParaRPr lang="en-US"/>
            </a:p>
          </p:txBody>
        </p:sp>
        <p:sp>
          <p:nvSpPr>
            <p:cNvPr id="37902" name="Text Box 18"/>
            <p:cNvSpPr txBox="1">
              <a:spLocks noChangeArrowheads="1"/>
            </p:cNvSpPr>
            <p:nvPr/>
          </p:nvSpPr>
          <p:spPr bwMode="auto">
            <a:xfrm>
              <a:off x="4896" y="1726"/>
              <a:ext cx="768" cy="674"/>
            </a:xfrm>
            <a:prstGeom prst="rect">
              <a:avLst/>
            </a:prstGeom>
            <a:solidFill>
              <a:schemeClr val="tx2"/>
            </a:solidFill>
            <a:ln w="9525">
              <a:noFill/>
              <a:miter lim="800000"/>
              <a:headEnd/>
              <a:tailEnd/>
            </a:ln>
          </p:spPr>
          <p:txBody>
            <a:bodyPr>
              <a:spAutoFit/>
            </a:bodyPr>
            <a:lstStyle/>
            <a:p>
              <a:pPr algn="ctr">
                <a:spcBef>
                  <a:spcPct val="50000"/>
                </a:spcBef>
              </a:pPr>
              <a:r>
                <a:rPr lang="en-US" sz="1600" b="1">
                  <a:solidFill>
                    <a:schemeClr val="bg1"/>
                  </a:solidFill>
                  <a:latin typeface="Arial" charset="0"/>
                </a:rPr>
                <a:t>Total Present Values $1,722,361</a:t>
              </a:r>
            </a:p>
          </p:txBody>
        </p:sp>
        <p:sp>
          <p:nvSpPr>
            <p:cNvPr id="37903" name="AutoShape 19"/>
            <p:cNvSpPr>
              <a:spLocks/>
            </p:cNvSpPr>
            <p:nvPr/>
          </p:nvSpPr>
          <p:spPr bwMode="auto">
            <a:xfrm flipH="1">
              <a:off x="4656" y="2978"/>
              <a:ext cx="96" cy="816"/>
            </a:xfrm>
            <a:prstGeom prst="leftBrace">
              <a:avLst>
                <a:gd name="adj1" fmla="val 70833"/>
                <a:gd name="adj2" fmla="val 50000"/>
              </a:avLst>
            </a:prstGeom>
            <a:noFill/>
            <a:ln w="9525">
              <a:solidFill>
                <a:schemeClr val="tx1"/>
              </a:solidFill>
              <a:miter lim="800000"/>
              <a:headEnd/>
              <a:tailEnd/>
            </a:ln>
          </p:spPr>
          <p:txBody>
            <a:bodyPr wrap="none" anchor="ctr"/>
            <a:lstStyle/>
            <a:p>
              <a:endParaRPr lang="en-US"/>
            </a:p>
          </p:txBody>
        </p:sp>
        <p:sp>
          <p:nvSpPr>
            <p:cNvPr id="37904" name="Text Box 20"/>
            <p:cNvSpPr txBox="1">
              <a:spLocks noChangeArrowheads="1"/>
            </p:cNvSpPr>
            <p:nvPr/>
          </p:nvSpPr>
          <p:spPr bwMode="auto">
            <a:xfrm>
              <a:off x="4800" y="3072"/>
              <a:ext cx="768" cy="674"/>
            </a:xfrm>
            <a:prstGeom prst="rect">
              <a:avLst/>
            </a:prstGeom>
            <a:solidFill>
              <a:schemeClr val="tx2"/>
            </a:solidFill>
            <a:ln w="9525">
              <a:noFill/>
              <a:miter lim="800000"/>
              <a:headEnd/>
              <a:tailEnd/>
            </a:ln>
          </p:spPr>
          <p:txBody>
            <a:bodyPr>
              <a:spAutoFit/>
            </a:bodyPr>
            <a:lstStyle/>
            <a:p>
              <a:pPr algn="ctr">
                <a:spcBef>
                  <a:spcPct val="50000"/>
                </a:spcBef>
              </a:pPr>
              <a:r>
                <a:rPr lang="en-US" sz="1600" b="1">
                  <a:solidFill>
                    <a:schemeClr val="bg1"/>
                  </a:solidFill>
                  <a:latin typeface="Arial" charset="0"/>
                </a:rPr>
                <a:t>Total Present Values $1,463,269</a:t>
              </a:r>
            </a:p>
          </p:txBody>
        </p:sp>
      </p:grpSp>
      <p:sp>
        <p:nvSpPr>
          <p:cNvPr id="15" name="Oval 27"/>
          <p:cNvSpPr>
            <a:spLocks noChangeArrowheads="1"/>
          </p:cNvSpPr>
          <p:nvPr/>
        </p:nvSpPr>
        <p:spPr bwMode="auto">
          <a:xfrm>
            <a:off x="7591425" y="3429000"/>
            <a:ext cx="1552575" cy="415925"/>
          </a:xfrm>
          <a:prstGeom prst="ellipse">
            <a:avLst/>
          </a:prstGeom>
          <a:noFill/>
          <a:ln w="31750">
            <a:solidFill>
              <a:srgbClr val="FF0000"/>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6CA6B9BB-7E52-4743-A5C9-7750BADCF34A}" type="slidenum">
              <a:rPr lang="en-US"/>
              <a:pPr>
                <a:defRPr/>
              </a:pPr>
              <a:t>47</a:t>
            </a:fld>
            <a:endParaRPr lang="en-US"/>
          </a:p>
        </p:txBody>
      </p:sp>
      <p:sp>
        <p:nvSpPr>
          <p:cNvPr id="38917" name="Rectangle 2"/>
          <p:cNvSpPr>
            <a:spLocks noGrp="1" noChangeArrowheads="1"/>
          </p:cNvSpPr>
          <p:nvPr>
            <p:ph type="title"/>
          </p:nvPr>
        </p:nvSpPr>
        <p:spPr>
          <a:xfrm>
            <a:off x="871538" y="862013"/>
            <a:ext cx="8162925" cy="762000"/>
          </a:xfrm>
        </p:spPr>
        <p:txBody>
          <a:bodyPr/>
          <a:lstStyle/>
          <a:p>
            <a:pPr eaLnBrk="1" hangingPunct="1"/>
            <a:r>
              <a:rPr lang="en-US" sz="2400" b="1" smtClean="0">
                <a:cs typeface="Times New Roman" pitchFamily="18" charset="0"/>
              </a:rPr>
              <a:t>Adjustment for </a:t>
            </a:r>
            <a:r>
              <a:rPr lang="en-US" sz="2400" b="1" i="1" smtClean="0">
                <a:cs typeface="Times New Roman" pitchFamily="18" charset="0"/>
              </a:rPr>
              <a:t>Risk</a:t>
            </a:r>
            <a:r>
              <a:rPr lang="en-US" sz="2400" b="1" smtClean="0">
                <a:cs typeface="Times New Roman" pitchFamily="18" charset="0"/>
              </a:rPr>
              <a:t> of project’s cash flows</a:t>
            </a:r>
            <a:r>
              <a:rPr lang="en-US" smtClean="0"/>
              <a:t> </a:t>
            </a:r>
          </a:p>
        </p:txBody>
      </p:sp>
      <p:sp>
        <p:nvSpPr>
          <p:cNvPr id="38918" name="Rectangle 3"/>
          <p:cNvSpPr>
            <a:spLocks noGrp="1" noChangeArrowheads="1"/>
          </p:cNvSpPr>
          <p:nvPr>
            <p:ph type="body" idx="1"/>
          </p:nvPr>
        </p:nvSpPr>
        <p:spPr>
          <a:xfrm>
            <a:off x="1042988" y="2349500"/>
            <a:ext cx="7829550" cy="3670300"/>
          </a:xfrm>
        </p:spPr>
        <p:txBody>
          <a:bodyPr/>
          <a:lstStyle/>
          <a:p>
            <a:pPr eaLnBrk="1" hangingPunct="1"/>
            <a:r>
              <a:rPr lang="en-US" sz="2000" b="1" smtClean="0">
                <a:solidFill>
                  <a:schemeClr val="tx2"/>
                </a:solidFill>
                <a:cs typeface="Arial" charset="0"/>
              </a:rPr>
              <a:t>Risk adjustment</a:t>
            </a:r>
            <a:br>
              <a:rPr lang="en-US" sz="2000" b="1" smtClean="0">
                <a:solidFill>
                  <a:schemeClr val="tx2"/>
                </a:solidFill>
                <a:cs typeface="Arial" charset="0"/>
              </a:rPr>
            </a:br>
            <a:r>
              <a:rPr lang="en-US" sz="2000" smtClean="0">
                <a:cs typeface="Arial" charset="0"/>
              </a:rPr>
              <a:t>is made through the project’s </a:t>
            </a:r>
            <a:r>
              <a:rPr lang="en-US" sz="2000" b="1" smtClean="0">
                <a:solidFill>
                  <a:schemeClr val="tx2"/>
                </a:solidFill>
                <a:cs typeface="Arial" charset="0"/>
              </a:rPr>
              <a:t>discount rate</a:t>
            </a:r>
          </a:p>
          <a:p>
            <a:pPr lvl="1" eaLnBrk="1" hangingPunct="1">
              <a:buFont typeface="Wingdings" pitchFamily="2" charset="2"/>
              <a:buNone/>
            </a:pPr>
            <a:endParaRPr lang="en-US" sz="1200" smtClean="0">
              <a:cs typeface="Arial" charset="0"/>
            </a:endParaRPr>
          </a:p>
          <a:p>
            <a:pPr lvl="1" eaLnBrk="1" hangingPunct="1"/>
            <a:r>
              <a:rPr lang="en-US" sz="1800" smtClean="0">
                <a:cs typeface="Arial" charset="0"/>
              </a:rPr>
              <a:t>because investors are </a:t>
            </a:r>
            <a:r>
              <a:rPr lang="en-US" sz="1800" b="1" smtClean="0">
                <a:solidFill>
                  <a:schemeClr val="tx2"/>
                </a:solidFill>
                <a:cs typeface="Arial" charset="0"/>
              </a:rPr>
              <a:t>risk averse</a:t>
            </a:r>
            <a:r>
              <a:rPr lang="en-US" sz="1800" smtClean="0">
                <a:solidFill>
                  <a:schemeClr val="tx2"/>
                </a:solidFill>
                <a:cs typeface="Arial" charset="0"/>
              </a:rPr>
              <a:t>…</a:t>
            </a:r>
            <a:br>
              <a:rPr lang="en-US" sz="1800" smtClean="0">
                <a:solidFill>
                  <a:schemeClr val="tx2"/>
                </a:solidFill>
                <a:cs typeface="Arial" charset="0"/>
              </a:rPr>
            </a:br>
            <a:r>
              <a:rPr lang="en-US" sz="1800" smtClean="0">
                <a:cs typeface="Arial" charset="0"/>
              </a:rPr>
              <a:t>they will require a </a:t>
            </a:r>
            <a:r>
              <a:rPr lang="en-US" sz="1800" b="1" smtClean="0">
                <a:solidFill>
                  <a:schemeClr val="tx2"/>
                </a:solidFill>
                <a:cs typeface="Arial" charset="0"/>
              </a:rPr>
              <a:t>higher return</a:t>
            </a:r>
            <a:r>
              <a:rPr lang="en-US" sz="1800" smtClean="0">
                <a:cs typeface="Arial" charset="0"/>
              </a:rPr>
              <a:t> from </a:t>
            </a:r>
            <a:r>
              <a:rPr lang="en-US" sz="1800" b="1" smtClean="0">
                <a:solidFill>
                  <a:schemeClr val="tx2"/>
                </a:solidFill>
                <a:cs typeface="Arial" charset="0"/>
              </a:rPr>
              <a:t>riskier investments</a:t>
            </a:r>
          </a:p>
          <a:p>
            <a:pPr lvl="1" eaLnBrk="1" hangingPunct="1">
              <a:buFont typeface="Wingdings" pitchFamily="2" charset="2"/>
              <a:buNone/>
            </a:pPr>
            <a:endParaRPr lang="en-US" sz="1000" b="1" smtClean="0">
              <a:solidFill>
                <a:schemeClr val="tx2"/>
              </a:solidFill>
              <a:cs typeface="Arial" charset="0"/>
            </a:endParaRPr>
          </a:p>
          <a:p>
            <a:pPr lvl="1" eaLnBrk="1" hangingPunct="1">
              <a:buFont typeface="Wingdings" pitchFamily="2" charset="2"/>
              <a:buNone/>
            </a:pPr>
            <a:r>
              <a:rPr lang="en-US" sz="2000" b="1" smtClean="0">
                <a:solidFill>
                  <a:schemeClr val="tx2"/>
                </a:solidFill>
                <a:cs typeface="Arial" charset="0"/>
                <a:sym typeface="Wingdings" pitchFamily="2" charset="2"/>
              </a:rPr>
              <a:t></a:t>
            </a:r>
            <a:r>
              <a:rPr lang="en-US" sz="1800" smtClean="0">
                <a:cs typeface="Arial" charset="0"/>
                <a:sym typeface="Wingdings" pitchFamily="2" charset="2"/>
              </a:rPr>
              <a:t> as</a:t>
            </a:r>
            <a:r>
              <a:rPr lang="en-US" sz="1800" smtClean="0">
                <a:cs typeface="Arial" charset="0"/>
              </a:rPr>
              <a:t> a result, a project’s </a:t>
            </a:r>
            <a:r>
              <a:rPr lang="en-US" sz="1800" b="1" smtClean="0">
                <a:solidFill>
                  <a:schemeClr val="tx2"/>
                </a:solidFill>
                <a:cs typeface="Arial" charset="0"/>
              </a:rPr>
              <a:t>opportunity cost</a:t>
            </a:r>
            <a:r>
              <a:rPr lang="en-US" sz="1800" smtClean="0">
                <a:cs typeface="Arial" charset="0"/>
              </a:rPr>
              <a:t> of capital will increase</a:t>
            </a:r>
            <a:br>
              <a:rPr lang="en-US" sz="1800" smtClean="0">
                <a:cs typeface="Arial" charset="0"/>
              </a:rPr>
            </a:br>
            <a:r>
              <a:rPr lang="en-US" sz="1800" smtClean="0">
                <a:cs typeface="Arial" charset="0"/>
              </a:rPr>
              <a:t>as </a:t>
            </a:r>
            <a:r>
              <a:rPr lang="en-US" sz="1800" b="1" smtClean="0">
                <a:solidFill>
                  <a:schemeClr val="tx2"/>
                </a:solidFill>
                <a:cs typeface="Arial" charset="0"/>
              </a:rPr>
              <a:t>risk </a:t>
            </a:r>
            <a:r>
              <a:rPr lang="en-US" sz="1800" smtClean="0">
                <a:cs typeface="Arial" charset="0"/>
              </a:rPr>
              <a:t>of investment </a:t>
            </a:r>
            <a:r>
              <a:rPr lang="en-US" sz="1800" b="1" smtClean="0">
                <a:solidFill>
                  <a:schemeClr val="tx2"/>
                </a:solidFill>
                <a:cs typeface="Arial" charset="0"/>
              </a:rPr>
              <a:t>increases</a:t>
            </a:r>
          </a:p>
          <a:p>
            <a:pPr lvl="1" eaLnBrk="1" hangingPunct="1">
              <a:buFont typeface="Wingdings" pitchFamily="2" charset="2"/>
              <a:buNone/>
            </a:pPr>
            <a:endParaRPr lang="en-US" sz="1000" smtClean="0">
              <a:cs typeface="Arial"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 Θέση αριθμού διαφάνειας"/>
          <p:cNvSpPr>
            <a:spLocks noGrp="1"/>
          </p:cNvSpPr>
          <p:nvPr>
            <p:ph type="sldNum" sz="quarter" idx="12"/>
          </p:nvPr>
        </p:nvSpPr>
        <p:spPr/>
        <p:txBody>
          <a:bodyPr/>
          <a:lstStyle/>
          <a:p>
            <a:pPr>
              <a:defRPr/>
            </a:pPr>
            <a:fld id="{77E9BFCF-DD3E-4ECF-B832-BD063ECFB840}" type="slidenum">
              <a:rPr lang="en-US"/>
              <a:pPr>
                <a:defRPr/>
              </a:pPr>
              <a:t>48</a:t>
            </a:fld>
            <a:endParaRPr lang="en-US"/>
          </a:p>
        </p:txBody>
      </p:sp>
      <p:sp>
        <p:nvSpPr>
          <p:cNvPr id="39941" name="Rectangle 2"/>
          <p:cNvSpPr>
            <a:spLocks noGrp="1" noChangeArrowheads="1"/>
          </p:cNvSpPr>
          <p:nvPr>
            <p:ph type="title"/>
          </p:nvPr>
        </p:nvSpPr>
        <p:spPr>
          <a:xfrm>
            <a:off x="871538" y="1166813"/>
            <a:ext cx="8162925" cy="457200"/>
          </a:xfrm>
        </p:spPr>
        <p:txBody>
          <a:bodyPr/>
          <a:lstStyle/>
          <a:p>
            <a:pPr eaLnBrk="1" hangingPunct="1"/>
            <a:r>
              <a:rPr lang="en-US" sz="2400" b="1" dirty="0" smtClean="0">
                <a:cs typeface="Times New Roman" pitchFamily="18" charset="0"/>
              </a:rPr>
              <a:t>NPV vs. discount rate</a:t>
            </a:r>
            <a:endParaRPr lang="en-US" dirty="0" smtClean="0"/>
          </a:p>
        </p:txBody>
      </p:sp>
      <p:sp>
        <p:nvSpPr>
          <p:cNvPr id="39942" name="Line 5"/>
          <p:cNvSpPr>
            <a:spLocks noChangeShapeType="1"/>
          </p:cNvSpPr>
          <p:nvPr/>
        </p:nvSpPr>
        <p:spPr bwMode="auto">
          <a:xfrm flipV="1">
            <a:off x="1908175" y="2205038"/>
            <a:ext cx="0" cy="3240087"/>
          </a:xfrm>
          <a:prstGeom prst="line">
            <a:avLst/>
          </a:prstGeom>
          <a:noFill/>
          <a:ln w="25400">
            <a:solidFill>
              <a:schemeClr val="tx1"/>
            </a:solidFill>
            <a:miter lim="800000"/>
            <a:headEnd/>
            <a:tailEnd type="triangle" w="med" len="med"/>
          </a:ln>
        </p:spPr>
        <p:txBody>
          <a:bodyPr wrap="none"/>
          <a:lstStyle/>
          <a:p>
            <a:endParaRPr lang="en-US"/>
          </a:p>
        </p:txBody>
      </p:sp>
      <p:sp>
        <p:nvSpPr>
          <p:cNvPr id="39943" name="Line 6"/>
          <p:cNvSpPr>
            <a:spLocks noChangeShapeType="1"/>
          </p:cNvSpPr>
          <p:nvPr/>
        </p:nvSpPr>
        <p:spPr bwMode="auto">
          <a:xfrm>
            <a:off x="1908175" y="5445125"/>
            <a:ext cx="5327650" cy="0"/>
          </a:xfrm>
          <a:prstGeom prst="line">
            <a:avLst/>
          </a:prstGeom>
          <a:noFill/>
          <a:ln w="25400">
            <a:solidFill>
              <a:schemeClr val="tx1"/>
            </a:solidFill>
            <a:miter lim="800000"/>
            <a:headEnd/>
            <a:tailEnd type="triangle" w="med" len="med"/>
          </a:ln>
        </p:spPr>
        <p:txBody>
          <a:bodyPr wrap="none"/>
          <a:lstStyle/>
          <a:p>
            <a:endParaRPr lang="en-US"/>
          </a:p>
        </p:txBody>
      </p:sp>
      <p:sp>
        <p:nvSpPr>
          <p:cNvPr id="39944" name="Arc 7"/>
          <p:cNvSpPr>
            <a:spLocks/>
          </p:cNvSpPr>
          <p:nvPr/>
        </p:nvSpPr>
        <p:spPr bwMode="auto">
          <a:xfrm rot="10800000">
            <a:off x="2411413" y="2924175"/>
            <a:ext cx="3167062" cy="2016125"/>
          </a:xfrm>
          <a:custGeom>
            <a:avLst/>
            <a:gdLst>
              <a:gd name="T0" fmla="*/ 0 w 21600"/>
              <a:gd name="T1" fmla="*/ 0 h 21600"/>
              <a:gd name="T2" fmla="*/ 3167062 w 21600"/>
              <a:gd name="T3" fmla="*/ 2016125 h 21600"/>
              <a:gd name="T4" fmla="*/ 0 w 21600"/>
              <a:gd name="T5" fmla="*/ 20161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4925">
            <a:solidFill>
              <a:srgbClr val="000080"/>
            </a:solidFill>
            <a:miter lim="800000"/>
            <a:headEnd/>
            <a:tailEnd/>
          </a:ln>
        </p:spPr>
        <p:txBody>
          <a:bodyPr wrap="none" anchor="ctr"/>
          <a:lstStyle/>
          <a:p>
            <a:endParaRPr lang="en-US"/>
          </a:p>
        </p:txBody>
      </p:sp>
      <p:sp>
        <p:nvSpPr>
          <p:cNvPr id="39945" name="Rectangle 8"/>
          <p:cNvSpPr>
            <a:spLocks noChangeArrowheads="1"/>
          </p:cNvSpPr>
          <p:nvPr/>
        </p:nvSpPr>
        <p:spPr bwMode="auto">
          <a:xfrm>
            <a:off x="6227763" y="5516563"/>
            <a:ext cx="1944687" cy="431800"/>
          </a:xfrm>
          <a:prstGeom prst="rect">
            <a:avLst/>
          </a:prstGeom>
          <a:noFill/>
          <a:ln w="9525">
            <a:noFill/>
            <a:miter lim="800000"/>
            <a:headEnd/>
            <a:tailEnd/>
          </a:ln>
        </p:spPr>
        <p:txBody>
          <a:bodyPr wrap="none" anchor="ctr"/>
          <a:lstStyle/>
          <a:p>
            <a:pPr algn="ctr"/>
            <a:r>
              <a:rPr lang="en-US" sz="1800" b="1" dirty="0">
                <a:solidFill>
                  <a:schemeClr val="tx2"/>
                </a:solidFill>
                <a:latin typeface="+mn-lt"/>
              </a:rPr>
              <a:t>discount rate</a:t>
            </a:r>
            <a:endParaRPr lang="el-GR" sz="1800" b="1" dirty="0">
              <a:solidFill>
                <a:schemeClr val="tx2"/>
              </a:solidFill>
              <a:latin typeface="+mn-lt"/>
            </a:endParaRPr>
          </a:p>
        </p:txBody>
      </p:sp>
      <p:sp>
        <p:nvSpPr>
          <p:cNvPr id="39946" name="Rectangle 9"/>
          <p:cNvSpPr>
            <a:spLocks noChangeArrowheads="1"/>
          </p:cNvSpPr>
          <p:nvPr/>
        </p:nvSpPr>
        <p:spPr bwMode="auto">
          <a:xfrm>
            <a:off x="971550" y="1989138"/>
            <a:ext cx="1008063" cy="360362"/>
          </a:xfrm>
          <a:prstGeom prst="rect">
            <a:avLst/>
          </a:prstGeom>
          <a:noFill/>
          <a:ln w="9525">
            <a:noFill/>
            <a:miter lim="800000"/>
            <a:headEnd/>
            <a:tailEnd/>
          </a:ln>
        </p:spPr>
        <p:txBody>
          <a:bodyPr wrap="none" anchor="ctr"/>
          <a:lstStyle/>
          <a:p>
            <a:pPr algn="ctr"/>
            <a:r>
              <a:rPr lang="en-US" sz="2000" b="1" dirty="0">
                <a:solidFill>
                  <a:schemeClr val="tx2"/>
                </a:solidFill>
                <a:latin typeface="+mn-lt"/>
              </a:rPr>
              <a:t>NPV</a:t>
            </a:r>
            <a:endParaRPr lang="el-GR" sz="2000" b="1" dirty="0">
              <a:solidFill>
                <a:schemeClr val="tx2"/>
              </a:solidFill>
              <a:latin typeface="+mn-lt"/>
            </a:endParaRPr>
          </a:p>
        </p:txBody>
      </p:sp>
      <p:sp>
        <p:nvSpPr>
          <p:cNvPr id="39947" name="Rectangle 10"/>
          <p:cNvSpPr>
            <a:spLocks noChangeArrowheads="1"/>
          </p:cNvSpPr>
          <p:nvPr/>
        </p:nvSpPr>
        <p:spPr bwMode="auto">
          <a:xfrm>
            <a:off x="3348038" y="3284538"/>
            <a:ext cx="5112394" cy="825500"/>
          </a:xfrm>
          <a:prstGeom prst="rect">
            <a:avLst/>
          </a:prstGeom>
          <a:noFill/>
          <a:ln w="9525">
            <a:noFill/>
            <a:miter lim="800000"/>
            <a:headEnd/>
            <a:tailEnd/>
          </a:ln>
        </p:spPr>
        <p:txBody>
          <a:bodyPr wrap="square">
            <a:spAutoFit/>
          </a:bodyPr>
          <a:lstStyle/>
          <a:p>
            <a:pPr lvl="1"/>
            <a:r>
              <a:rPr lang="en-US" sz="1600" dirty="0">
                <a:latin typeface="+mn-lt"/>
              </a:rPr>
              <a:t>by </a:t>
            </a:r>
            <a:r>
              <a:rPr lang="en-US" sz="1600" b="1" dirty="0">
                <a:solidFill>
                  <a:schemeClr val="tx2"/>
                </a:solidFill>
                <a:latin typeface="+mn-lt"/>
              </a:rPr>
              <a:t>discounting</a:t>
            </a:r>
            <a:r>
              <a:rPr lang="en-US" sz="1600" dirty="0">
                <a:latin typeface="+mn-lt"/>
              </a:rPr>
              <a:t> the project’ cash flows</a:t>
            </a:r>
            <a:br>
              <a:rPr lang="en-US" sz="1600" dirty="0">
                <a:latin typeface="+mn-lt"/>
              </a:rPr>
            </a:br>
            <a:r>
              <a:rPr lang="en-US" sz="1600" dirty="0">
                <a:latin typeface="+mn-lt"/>
              </a:rPr>
              <a:t>at a </a:t>
            </a:r>
            <a:r>
              <a:rPr lang="en-US" sz="1600" b="1" dirty="0">
                <a:solidFill>
                  <a:schemeClr val="tx2"/>
                </a:solidFill>
                <a:latin typeface="+mn-lt"/>
              </a:rPr>
              <a:t>higher rate</a:t>
            </a:r>
          </a:p>
          <a:p>
            <a:pPr lvl="1"/>
            <a:r>
              <a:rPr lang="en-US" sz="1600" dirty="0">
                <a:solidFill>
                  <a:schemeClr val="tx2"/>
                </a:solidFill>
                <a:latin typeface="+mn-lt"/>
                <a:sym typeface="Wingdings" pitchFamily="2" charset="2"/>
              </a:rPr>
              <a:t></a:t>
            </a:r>
            <a:r>
              <a:rPr lang="en-US" sz="1600" dirty="0">
                <a:latin typeface="+mn-lt"/>
              </a:rPr>
              <a:t> the project’s </a:t>
            </a:r>
            <a:r>
              <a:rPr lang="en-US" sz="1600" b="1" dirty="0">
                <a:solidFill>
                  <a:schemeClr val="tx2"/>
                </a:solidFill>
                <a:latin typeface="+mn-lt"/>
              </a:rPr>
              <a:t>NPV</a:t>
            </a:r>
            <a:r>
              <a:rPr lang="en-US" sz="1600" dirty="0">
                <a:latin typeface="+mn-lt"/>
              </a:rPr>
              <a:t> will </a:t>
            </a:r>
            <a:r>
              <a:rPr lang="en-US" sz="1600" b="1" dirty="0">
                <a:solidFill>
                  <a:schemeClr val="tx2"/>
                </a:solidFill>
                <a:latin typeface="+mn-lt"/>
              </a:rPr>
              <a:t>decrease</a:t>
            </a:r>
            <a:endParaRPr lang="el-GR" sz="1600" b="1" dirty="0">
              <a:solidFill>
                <a:schemeClr val="tx2"/>
              </a:solidFill>
              <a:latin typeface="+mn-lt"/>
            </a:endParaRPr>
          </a:p>
        </p:txBody>
      </p:sp>
      <p:sp>
        <p:nvSpPr>
          <p:cNvPr id="39948" name="Line 11"/>
          <p:cNvSpPr>
            <a:spLocks noChangeShapeType="1"/>
          </p:cNvSpPr>
          <p:nvPr/>
        </p:nvSpPr>
        <p:spPr bwMode="auto">
          <a:xfrm>
            <a:off x="3059113" y="4221163"/>
            <a:ext cx="0" cy="1223962"/>
          </a:xfrm>
          <a:prstGeom prst="line">
            <a:avLst/>
          </a:prstGeom>
          <a:noFill/>
          <a:ln w="9525">
            <a:solidFill>
              <a:schemeClr val="tx1"/>
            </a:solidFill>
            <a:prstDash val="dash"/>
            <a:miter lim="800000"/>
            <a:headEnd/>
            <a:tailEnd/>
          </a:ln>
        </p:spPr>
        <p:txBody>
          <a:bodyPr wrap="none"/>
          <a:lstStyle/>
          <a:p>
            <a:endParaRPr lang="en-US"/>
          </a:p>
        </p:txBody>
      </p:sp>
      <p:sp>
        <p:nvSpPr>
          <p:cNvPr id="39949" name="Line 12"/>
          <p:cNvSpPr>
            <a:spLocks noChangeShapeType="1"/>
          </p:cNvSpPr>
          <p:nvPr/>
        </p:nvSpPr>
        <p:spPr bwMode="auto">
          <a:xfrm>
            <a:off x="3851275" y="4652963"/>
            <a:ext cx="0" cy="792162"/>
          </a:xfrm>
          <a:prstGeom prst="line">
            <a:avLst/>
          </a:prstGeom>
          <a:noFill/>
          <a:ln w="9525">
            <a:solidFill>
              <a:schemeClr val="tx1"/>
            </a:solidFill>
            <a:prstDash val="dash"/>
            <a:miter lim="800000"/>
            <a:headEnd/>
            <a:tailEnd/>
          </a:ln>
        </p:spPr>
        <p:txBody>
          <a:bodyPr wrap="none"/>
          <a:lstStyle/>
          <a:p>
            <a:endParaRPr lang="en-US"/>
          </a:p>
        </p:txBody>
      </p:sp>
      <p:sp>
        <p:nvSpPr>
          <p:cNvPr id="39950" name="Line 13"/>
          <p:cNvSpPr>
            <a:spLocks noChangeShapeType="1"/>
          </p:cNvSpPr>
          <p:nvPr/>
        </p:nvSpPr>
        <p:spPr bwMode="auto">
          <a:xfrm>
            <a:off x="1908175" y="4221163"/>
            <a:ext cx="1150938" cy="0"/>
          </a:xfrm>
          <a:prstGeom prst="line">
            <a:avLst/>
          </a:prstGeom>
          <a:noFill/>
          <a:ln w="9525">
            <a:solidFill>
              <a:schemeClr val="tx1"/>
            </a:solidFill>
            <a:prstDash val="dash"/>
            <a:miter lim="800000"/>
            <a:headEnd/>
            <a:tailEnd/>
          </a:ln>
        </p:spPr>
        <p:txBody>
          <a:bodyPr wrap="none"/>
          <a:lstStyle/>
          <a:p>
            <a:endParaRPr lang="en-US"/>
          </a:p>
        </p:txBody>
      </p:sp>
      <p:sp>
        <p:nvSpPr>
          <p:cNvPr id="39951" name="Line 14"/>
          <p:cNvSpPr>
            <a:spLocks noChangeShapeType="1"/>
          </p:cNvSpPr>
          <p:nvPr/>
        </p:nvSpPr>
        <p:spPr bwMode="auto">
          <a:xfrm>
            <a:off x="1908175" y="4652963"/>
            <a:ext cx="1943100" cy="0"/>
          </a:xfrm>
          <a:prstGeom prst="line">
            <a:avLst/>
          </a:prstGeom>
          <a:noFill/>
          <a:ln w="9525">
            <a:solidFill>
              <a:schemeClr val="tx1"/>
            </a:solidFill>
            <a:prstDash val="dash"/>
            <a:miter lim="800000"/>
            <a:headEnd/>
            <a:tailEnd/>
          </a:ln>
        </p:spPr>
        <p:txBody>
          <a:bodyPr wrap="none"/>
          <a:lstStyle/>
          <a:p>
            <a:endParaRPr lang="en-US"/>
          </a:p>
        </p:txBody>
      </p:sp>
      <p:sp>
        <p:nvSpPr>
          <p:cNvPr id="39952" name="Rectangle 15"/>
          <p:cNvSpPr>
            <a:spLocks noChangeArrowheads="1"/>
          </p:cNvSpPr>
          <p:nvPr/>
        </p:nvSpPr>
        <p:spPr bwMode="auto">
          <a:xfrm>
            <a:off x="1116013" y="4005263"/>
            <a:ext cx="649287" cy="431800"/>
          </a:xfrm>
          <a:prstGeom prst="rect">
            <a:avLst/>
          </a:prstGeom>
          <a:noFill/>
          <a:ln w="9525">
            <a:noFill/>
            <a:miter lim="800000"/>
            <a:headEnd/>
            <a:tailEnd/>
          </a:ln>
        </p:spPr>
        <p:txBody>
          <a:bodyPr wrap="none" anchor="ctr"/>
          <a:lstStyle/>
          <a:p>
            <a:pPr algn="ctr"/>
            <a:r>
              <a:rPr lang="en-US" sz="1600" b="1" dirty="0">
                <a:latin typeface="+mn-lt"/>
              </a:rPr>
              <a:t>NPV</a:t>
            </a:r>
            <a:r>
              <a:rPr lang="en-US" sz="1600" b="1" baseline="-25000" dirty="0">
                <a:latin typeface="+mn-lt"/>
              </a:rPr>
              <a:t>1</a:t>
            </a:r>
            <a:endParaRPr lang="el-GR" sz="1600" b="1" baseline="-25000" dirty="0">
              <a:latin typeface="+mn-lt"/>
            </a:endParaRPr>
          </a:p>
        </p:txBody>
      </p:sp>
      <p:sp>
        <p:nvSpPr>
          <p:cNvPr id="39953" name="Rectangle 16"/>
          <p:cNvSpPr>
            <a:spLocks noChangeArrowheads="1"/>
          </p:cNvSpPr>
          <p:nvPr/>
        </p:nvSpPr>
        <p:spPr bwMode="auto">
          <a:xfrm>
            <a:off x="1116013" y="4437063"/>
            <a:ext cx="649287" cy="431800"/>
          </a:xfrm>
          <a:prstGeom prst="rect">
            <a:avLst/>
          </a:prstGeom>
          <a:noFill/>
          <a:ln w="9525">
            <a:noFill/>
            <a:miter lim="800000"/>
            <a:headEnd/>
            <a:tailEnd/>
          </a:ln>
        </p:spPr>
        <p:txBody>
          <a:bodyPr wrap="none" anchor="ctr"/>
          <a:lstStyle/>
          <a:p>
            <a:pPr algn="ctr"/>
            <a:r>
              <a:rPr lang="en-US" sz="1600" b="1" dirty="0">
                <a:latin typeface="+mn-lt"/>
              </a:rPr>
              <a:t>NPV</a:t>
            </a:r>
            <a:r>
              <a:rPr lang="en-US" sz="1600" b="1" baseline="-25000" dirty="0">
                <a:latin typeface="+mn-lt"/>
              </a:rPr>
              <a:t>2</a:t>
            </a:r>
            <a:endParaRPr lang="el-GR" sz="1600" b="1" baseline="-25000" dirty="0">
              <a:latin typeface="+mn-lt"/>
            </a:endParaRPr>
          </a:p>
        </p:txBody>
      </p:sp>
      <p:sp>
        <p:nvSpPr>
          <p:cNvPr id="39954" name="Rectangle 17"/>
          <p:cNvSpPr>
            <a:spLocks noChangeArrowheads="1"/>
          </p:cNvSpPr>
          <p:nvPr/>
        </p:nvSpPr>
        <p:spPr bwMode="auto">
          <a:xfrm>
            <a:off x="2771775" y="5516563"/>
            <a:ext cx="649288" cy="431800"/>
          </a:xfrm>
          <a:prstGeom prst="rect">
            <a:avLst/>
          </a:prstGeom>
          <a:noFill/>
          <a:ln w="9525">
            <a:noFill/>
            <a:miter lim="800000"/>
            <a:headEnd/>
            <a:tailEnd/>
          </a:ln>
        </p:spPr>
        <p:txBody>
          <a:bodyPr wrap="none" anchor="ctr"/>
          <a:lstStyle/>
          <a:p>
            <a:pPr algn="ctr"/>
            <a:r>
              <a:rPr lang="en-US" sz="1600" b="1"/>
              <a:t>r</a:t>
            </a:r>
            <a:r>
              <a:rPr lang="en-US" sz="1600" b="1" baseline="-25000"/>
              <a:t>1</a:t>
            </a:r>
            <a:endParaRPr lang="el-GR" sz="1600" b="1" baseline="-25000"/>
          </a:p>
        </p:txBody>
      </p:sp>
      <p:sp>
        <p:nvSpPr>
          <p:cNvPr id="39955" name="Rectangle 18"/>
          <p:cNvSpPr>
            <a:spLocks noChangeArrowheads="1"/>
          </p:cNvSpPr>
          <p:nvPr/>
        </p:nvSpPr>
        <p:spPr bwMode="auto">
          <a:xfrm>
            <a:off x="3563938" y="5516563"/>
            <a:ext cx="649287" cy="431800"/>
          </a:xfrm>
          <a:prstGeom prst="rect">
            <a:avLst/>
          </a:prstGeom>
          <a:noFill/>
          <a:ln w="9525">
            <a:noFill/>
            <a:miter lim="800000"/>
            <a:headEnd/>
            <a:tailEnd/>
          </a:ln>
        </p:spPr>
        <p:txBody>
          <a:bodyPr wrap="none" anchor="ctr"/>
          <a:lstStyle/>
          <a:p>
            <a:pPr algn="ctr"/>
            <a:r>
              <a:rPr lang="en-US" sz="1600" b="1"/>
              <a:t>r</a:t>
            </a:r>
            <a:r>
              <a:rPr lang="en-US" sz="1600" b="1" baseline="-25000"/>
              <a:t>2</a:t>
            </a:r>
            <a:endParaRPr lang="el-GR" sz="1600" b="1" baseline="-25000"/>
          </a:p>
        </p:txBody>
      </p:sp>
      <p:sp>
        <p:nvSpPr>
          <p:cNvPr id="39956" name="Rectangle 19"/>
          <p:cNvSpPr>
            <a:spLocks noChangeArrowheads="1"/>
          </p:cNvSpPr>
          <p:nvPr/>
        </p:nvSpPr>
        <p:spPr bwMode="auto">
          <a:xfrm>
            <a:off x="2268538" y="6021388"/>
            <a:ext cx="3455987" cy="287337"/>
          </a:xfrm>
          <a:prstGeom prst="rect">
            <a:avLst/>
          </a:prstGeom>
          <a:noFill/>
          <a:ln w="9525">
            <a:noFill/>
            <a:miter lim="800000"/>
            <a:headEnd/>
            <a:tailEnd/>
          </a:ln>
        </p:spPr>
        <p:txBody>
          <a:bodyPr wrap="none" anchor="ctr"/>
          <a:lstStyle/>
          <a:p>
            <a:pPr algn="ctr"/>
            <a:r>
              <a:rPr lang="en-US" sz="1600" b="1" dirty="0">
                <a:solidFill>
                  <a:srgbClr val="FF0000"/>
                </a:solidFill>
                <a:latin typeface="+mn-lt"/>
              </a:rPr>
              <a:t>r</a:t>
            </a:r>
            <a:r>
              <a:rPr lang="en-US" sz="1600" b="1" baseline="-25000" dirty="0">
                <a:solidFill>
                  <a:srgbClr val="FF0000"/>
                </a:solidFill>
                <a:latin typeface="+mn-lt"/>
              </a:rPr>
              <a:t>2</a:t>
            </a:r>
            <a:r>
              <a:rPr lang="en-US" sz="1600" b="1" dirty="0">
                <a:solidFill>
                  <a:srgbClr val="FF0000"/>
                </a:solidFill>
                <a:latin typeface="+mn-lt"/>
              </a:rPr>
              <a:t> &gt; r</a:t>
            </a:r>
            <a:r>
              <a:rPr lang="en-US" sz="1600" b="1" baseline="-25000" dirty="0">
                <a:solidFill>
                  <a:srgbClr val="FF0000"/>
                </a:solidFill>
                <a:latin typeface="+mn-lt"/>
              </a:rPr>
              <a:t>1</a:t>
            </a:r>
            <a:r>
              <a:rPr lang="en-US" sz="1600" b="1" dirty="0">
                <a:solidFill>
                  <a:srgbClr val="FF0000"/>
                </a:solidFill>
                <a:latin typeface="+mn-lt"/>
              </a:rPr>
              <a:t>   </a:t>
            </a:r>
            <a:r>
              <a:rPr lang="en-US" sz="1600" b="1" dirty="0">
                <a:solidFill>
                  <a:srgbClr val="FF0000"/>
                </a:solidFill>
                <a:latin typeface="+mn-lt"/>
                <a:sym typeface="Wingdings" pitchFamily="2" charset="2"/>
              </a:rPr>
              <a:t>    NPV</a:t>
            </a:r>
            <a:r>
              <a:rPr lang="en-US" sz="1600" b="1" baseline="-25000" dirty="0">
                <a:solidFill>
                  <a:srgbClr val="FF0000"/>
                </a:solidFill>
                <a:latin typeface="+mn-lt"/>
                <a:sym typeface="Wingdings" pitchFamily="2" charset="2"/>
              </a:rPr>
              <a:t>2</a:t>
            </a:r>
            <a:r>
              <a:rPr lang="en-US" sz="1600" b="1" dirty="0">
                <a:solidFill>
                  <a:srgbClr val="FF0000"/>
                </a:solidFill>
                <a:latin typeface="+mn-lt"/>
                <a:sym typeface="Wingdings" pitchFamily="2" charset="2"/>
              </a:rPr>
              <a:t> &lt; NPV</a:t>
            </a:r>
            <a:r>
              <a:rPr lang="en-US" sz="1600" b="1" baseline="-25000" dirty="0">
                <a:solidFill>
                  <a:srgbClr val="FF0000"/>
                </a:solidFill>
                <a:latin typeface="+mn-lt"/>
                <a:sym typeface="Wingdings" pitchFamily="2" charset="2"/>
              </a:rPr>
              <a:t>1</a:t>
            </a:r>
            <a:endParaRPr lang="el-GR" sz="1600" b="1" baseline="-25000" dirty="0">
              <a:solidFill>
                <a:srgbClr val="FF0000"/>
              </a:solidFill>
              <a:latin typeface="+mn-lt"/>
            </a:endParaRPr>
          </a:p>
        </p:txBody>
      </p:sp>
      <p:sp>
        <p:nvSpPr>
          <p:cNvPr id="39957" name="Line 20"/>
          <p:cNvSpPr>
            <a:spLocks noChangeShapeType="1"/>
          </p:cNvSpPr>
          <p:nvPr/>
        </p:nvSpPr>
        <p:spPr bwMode="auto">
          <a:xfrm>
            <a:off x="3276600" y="5734050"/>
            <a:ext cx="431800" cy="0"/>
          </a:xfrm>
          <a:prstGeom prst="line">
            <a:avLst/>
          </a:prstGeom>
          <a:noFill/>
          <a:ln w="9525">
            <a:solidFill>
              <a:schemeClr val="tx1"/>
            </a:solidFill>
            <a:miter lim="800000"/>
            <a:headEnd/>
            <a:tailEnd type="triangle" w="med" len="med"/>
          </a:ln>
        </p:spPr>
        <p:txBody>
          <a:bodyPr wrap="none"/>
          <a:lstStyle/>
          <a:p>
            <a:endParaRPr lang="en-US"/>
          </a:p>
        </p:txBody>
      </p:sp>
      <p:sp>
        <p:nvSpPr>
          <p:cNvPr id="39958" name="Line 21"/>
          <p:cNvSpPr>
            <a:spLocks noChangeShapeType="1"/>
          </p:cNvSpPr>
          <p:nvPr/>
        </p:nvSpPr>
        <p:spPr bwMode="auto">
          <a:xfrm>
            <a:off x="971550" y="4221163"/>
            <a:ext cx="0" cy="431800"/>
          </a:xfrm>
          <a:prstGeom prst="line">
            <a:avLst/>
          </a:prstGeom>
          <a:noFill/>
          <a:ln w="9525">
            <a:solidFill>
              <a:schemeClr val="tx1"/>
            </a:solidFill>
            <a:miter lim="800000"/>
            <a:headEnd/>
            <a:tailEnd type="triangle" w="med" len="med"/>
          </a:ln>
        </p:spPr>
        <p:txBody>
          <a:bodyPr wrap="none"/>
          <a:lstStyle/>
          <a:p>
            <a:endParaRPr lang="en-US"/>
          </a:p>
        </p:txBody>
      </p:sp>
      <p:sp>
        <p:nvSpPr>
          <p:cNvPr id="21" name="Rectangle 2"/>
          <p:cNvSpPr txBox="1">
            <a:spLocks noChangeArrowheads="1"/>
          </p:cNvSpPr>
          <p:nvPr/>
        </p:nvSpPr>
        <p:spPr bwMode="auto">
          <a:xfrm>
            <a:off x="2643188" y="2928938"/>
            <a:ext cx="2214562" cy="307975"/>
          </a:xfrm>
          <a:prstGeom prst="rect">
            <a:avLst/>
          </a:prstGeom>
          <a:noFill/>
          <a:ln w="9525">
            <a:noFill/>
            <a:miter lim="800000"/>
            <a:headEnd/>
            <a:tailEnd/>
          </a:ln>
          <a:effectLst/>
        </p:spPr>
        <p:txBody>
          <a:bodyPr anchor="b">
            <a:spAutoFit/>
          </a:bodyPr>
          <a:lstStyle/>
          <a:p>
            <a:pPr>
              <a:defRPr/>
            </a:pPr>
            <a:r>
              <a:rPr lang="en-US" sz="1400" b="1" kern="0" dirty="0">
                <a:solidFill>
                  <a:srgbClr val="FF0000"/>
                </a:solidFill>
                <a:latin typeface="+mj-lt"/>
                <a:ea typeface="+mj-ea"/>
                <a:cs typeface="Times New Roman" pitchFamily="18" charset="0"/>
              </a:rPr>
              <a:t>inverse relationship</a:t>
            </a:r>
            <a:endParaRPr lang="en-US" sz="1400" kern="0" dirty="0">
              <a:solidFill>
                <a:srgbClr val="FF0000"/>
              </a:solidFill>
              <a:latin typeface="+mj-lt"/>
              <a:ea typeface="+mj-ea"/>
              <a:cs typeface="+mj-cs"/>
            </a:endParaRPr>
          </a:p>
        </p:txBody>
      </p:sp>
      <p:cxnSp>
        <p:nvCxnSpPr>
          <p:cNvPr id="23" name="24 - Ευθύγραμμο βέλος σύνδεσης"/>
          <p:cNvCxnSpPr>
            <a:cxnSpLocks noChangeShapeType="1"/>
          </p:cNvCxnSpPr>
          <p:nvPr/>
        </p:nvCxnSpPr>
        <p:spPr bwMode="auto">
          <a:xfrm rot="5400000">
            <a:off x="2808659" y="3320133"/>
            <a:ext cx="714375" cy="500062"/>
          </a:xfrm>
          <a:prstGeom prst="straightConnector1">
            <a:avLst/>
          </a:prstGeom>
          <a:noFill/>
          <a:ln w="22225" algn="ctr">
            <a:solidFill>
              <a:srgbClr val="FF0000"/>
            </a:solidFill>
            <a:miter lim="800000"/>
            <a:headEnd/>
            <a:tailEnd type="triangle" w="med" len="med"/>
          </a:ln>
        </p:spPr>
      </p:cxn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 - Θέση αριθμού διαφάνειας"/>
          <p:cNvSpPr>
            <a:spLocks noGrp="1"/>
          </p:cNvSpPr>
          <p:nvPr>
            <p:ph type="sldNum" sz="quarter" idx="12"/>
          </p:nvPr>
        </p:nvSpPr>
        <p:spPr/>
        <p:txBody>
          <a:bodyPr/>
          <a:lstStyle/>
          <a:p>
            <a:pPr>
              <a:defRPr/>
            </a:pPr>
            <a:fld id="{DCBA497E-E641-4E19-B58A-BDAE901CD63C}" type="slidenum">
              <a:rPr lang="en-US"/>
              <a:pPr>
                <a:defRPr/>
              </a:pPr>
              <a:t>49</a:t>
            </a:fld>
            <a:endParaRPr lang="en-US"/>
          </a:p>
        </p:txBody>
      </p:sp>
      <p:sp>
        <p:nvSpPr>
          <p:cNvPr id="40965" name="Rectangle 2"/>
          <p:cNvSpPr>
            <a:spLocks noGrp="1" noChangeArrowheads="1"/>
          </p:cNvSpPr>
          <p:nvPr>
            <p:ph type="title"/>
          </p:nvPr>
        </p:nvSpPr>
        <p:spPr>
          <a:xfrm>
            <a:off x="871538" y="434975"/>
            <a:ext cx="8162925" cy="1189038"/>
          </a:xfrm>
        </p:spPr>
        <p:txBody>
          <a:bodyPr/>
          <a:lstStyle/>
          <a:p>
            <a:pPr eaLnBrk="1" hangingPunct="1"/>
            <a:r>
              <a:rPr lang="en-US" sz="2800" b="1" smtClean="0"/>
              <a:t/>
            </a:r>
            <a:br>
              <a:rPr lang="en-US" sz="2800" b="1" smtClean="0"/>
            </a:br>
            <a:r>
              <a:rPr lang="en-US" sz="2200" b="1" smtClean="0"/>
              <a:t>Cash Flows for 2 investments with CF</a:t>
            </a:r>
            <a:r>
              <a:rPr lang="en-US" sz="2200" b="1" baseline="-25000" smtClean="0"/>
              <a:t>0</a:t>
            </a:r>
            <a:r>
              <a:rPr lang="en-US" sz="2200" b="1" smtClean="0"/>
              <a:t> = $1 mln.</a:t>
            </a:r>
            <a:br>
              <a:rPr lang="en-US" sz="2200" b="1" smtClean="0"/>
            </a:br>
            <a:r>
              <a:rPr lang="en-US" sz="2200" b="1" i="1" smtClean="0">
                <a:solidFill>
                  <a:srgbClr val="FF0000"/>
                </a:solidFill>
              </a:rPr>
              <a:t>k</a:t>
            </a:r>
            <a:r>
              <a:rPr lang="en-US" sz="2200" b="1" smtClean="0">
                <a:solidFill>
                  <a:srgbClr val="FF0000"/>
                </a:solidFill>
              </a:rPr>
              <a:t> = 0.12 </a:t>
            </a:r>
            <a:r>
              <a:rPr lang="en-US" sz="2200" b="1" smtClean="0"/>
              <a:t> Investment C  -  </a:t>
            </a:r>
            <a:r>
              <a:rPr lang="en-US" sz="2200" b="1" i="1" smtClean="0">
                <a:solidFill>
                  <a:srgbClr val="FF0000"/>
                </a:solidFill>
              </a:rPr>
              <a:t>k</a:t>
            </a:r>
            <a:r>
              <a:rPr lang="en-US" sz="2200" b="1" smtClean="0">
                <a:solidFill>
                  <a:srgbClr val="FF0000"/>
                </a:solidFill>
              </a:rPr>
              <a:t> = 0.15</a:t>
            </a:r>
            <a:r>
              <a:rPr lang="en-US" sz="2200" b="1" smtClean="0"/>
              <a:t>  Investment D</a:t>
            </a:r>
          </a:p>
        </p:txBody>
      </p:sp>
      <p:grpSp>
        <p:nvGrpSpPr>
          <p:cNvPr id="2" name="Group 11"/>
          <p:cNvGrpSpPr>
            <a:grpSpLocks/>
          </p:cNvGrpSpPr>
          <p:nvPr/>
        </p:nvGrpSpPr>
        <p:grpSpPr bwMode="auto">
          <a:xfrm>
            <a:off x="228600" y="1828800"/>
            <a:ext cx="8629650" cy="2835275"/>
            <a:chOff x="132" y="1718"/>
            <a:chExt cx="5436" cy="1786"/>
          </a:xfrm>
        </p:grpSpPr>
        <p:sp>
          <p:nvSpPr>
            <p:cNvPr id="40968" name="Rectangle 5"/>
            <p:cNvSpPr>
              <a:spLocks noChangeArrowheads="1"/>
            </p:cNvSpPr>
            <p:nvPr/>
          </p:nvSpPr>
          <p:spPr bwMode="auto">
            <a:xfrm>
              <a:off x="432" y="1728"/>
              <a:ext cx="4848" cy="192"/>
            </a:xfrm>
            <a:prstGeom prst="rect">
              <a:avLst/>
            </a:prstGeom>
            <a:solidFill>
              <a:schemeClr val="tx2"/>
            </a:solidFill>
            <a:ln w="9525">
              <a:noFill/>
              <a:miter lim="800000"/>
              <a:headEnd/>
              <a:tailEnd/>
            </a:ln>
          </p:spPr>
          <p:txBody>
            <a:bodyPr wrap="none" anchor="ctr"/>
            <a:lstStyle/>
            <a:p>
              <a:endParaRPr lang="en-US"/>
            </a:p>
          </p:txBody>
        </p:sp>
        <p:sp>
          <p:nvSpPr>
            <p:cNvPr id="40969" name="Text Box 6"/>
            <p:cNvSpPr txBox="1">
              <a:spLocks noChangeArrowheads="1"/>
            </p:cNvSpPr>
            <p:nvPr/>
          </p:nvSpPr>
          <p:spPr bwMode="auto">
            <a:xfrm>
              <a:off x="134" y="1718"/>
              <a:ext cx="5434" cy="212"/>
            </a:xfrm>
            <a:prstGeom prst="rect">
              <a:avLst/>
            </a:prstGeom>
            <a:noFill/>
            <a:ln w="9525">
              <a:noFill/>
              <a:miter lim="800000"/>
              <a:headEnd/>
              <a:tailEnd/>
            </a:ln>
          </p:spPr>
          <p:txBody>
            <a:bodyPr>
              <a:spAutoFit/>
            </a:bodyPr>
            <a:lstStyle/>
            <a:p>
              <a:pPr eaLnBrk="0" hangingPunct="0">
                <a:tabLst>
                  <a:tab pos="1544638" algn="ctr"/>
                  <a:tab pos="4286250" algn="ctr"/>
                  <a:tab pos="6854825" algn="ctr"/>
                </a:tabLst>
              </a:pPr>
              <a:r>
                <a:rPr lang="en-US" sz="1600" b="1">
                  <a:solidFill>
                    <a:srgbClr val="FFFFFF"/>
                  </a:solidFill>
                  <a:latin typeface="Arial" charset="0"/>
                </a:rPr>
                <a:t>	END OF YEAR	INVESTMENT C	INVESTMENT D</a:t>
              </a:r>
              <a:endParaRPr lang="en-US" sz="1600">
                <a:latin typeface="Arial" charset="0"/>
              </a:endParaRPr>
            </a:p>
          </p:txBody>
        </p:sp>
        <p:sp>
          <p:nvSpPr>
            <p:cNvPr id="40970" name="Text Box 7"/>
            <p:cNvSpPr txBox="1">
              <a:spLocks noChangeArrowheads="1"/>
            </p:cNvSpPr>
            <p:nvPr/>
          </p:nvSpPr>
          <p:spPr bwMode="auto">
            <a:xfrm>
              <a:off x="132" y="1968"/>
              <a:ext cx="5434" cy="1213"/>
            </a:xfrm>
            <a:prstGeom prst="rect">
              <a:avLst/>
            </a:prstGeom>
            <a:noFill/>
            <a:ln w="9525">
              <a:noFill/>
              <a:miter lim="800000"/>
              <a:headEnd/>
              <a:tailEnd/>
            </a:ln>
          </p:spPr>
          <p:txBody>
            <a:bodyPr>
              <a:spAutoFit/>
            </a:bodyPr>
            <a:lstStyle/>
            <a:p>
              <a:pPr eaLnBrk="0" hangingPunct="0">
                <a:lnSpc>
                  <a:spcPct val="150000"/>
                </a:lnSpc>
                <a:tabLst>
                  <a:tab pos="1544638" algn="ctr"/>
                  <a:tab pos="4286250" algn="ctr"/>
                  <a:tab pos="6854825" algn="ctr"/>
                </a:tabLst>
              </a:pPr>
              <a:r>
                <a:rPr lang="en-US" sz="1600" b="1">
                  <a:solidFill>
                    <a:srgbClr val="000000"/>
                  </a:solidFill>
                  <a:latin typeface="Arial" charset="0"/>
                </a:rPr>
                <a:t>	1	CF</a:t>
              </a:r>
              <a:r>
                <a:rPr lang="en-US" sz="1600" b="1" baseline="-25000">
                  <a:solidFill>
                    <a:srgbClr val="000000"/>
                  </a:solidFill>
                  <a:latin typeface="Arial" charset="0"/>
                </a:rPr>
                <a:t>1</a:t>
              </a:r>
              <a:r>
                <a:rPr lang="en-US" sz="1600" b="1">
                  <a:solidFill>
                    <a:srgbClr val="000000"/>
                  </a:solidFill>
                  <a:latin typeface="Arial" charset="0"/>
                </a:rPr>
                <a:t> = $300,000	CF</a:t>
              </a:r>
              <a:r>
                <a:rPr lang="en-US" sz="1600" b="1" baseline="-25000">
                  <a:solidFill>
                    <a:srgbClr val="000000"/>
                  </a:solidFill>
                  <a:latin typeface="Arial" charset="0"/>
                </a:rPr>
                <a:t>1</a:t>
              </a:r>
              <a:r>
                <a:rPr lang="en-US" sz="1600" b="1">
                  <a:solidFill>
                    <a:srgbClr val="000000"/>
                  </a:solidFill>
                  <a:latin typeface="Arial" charset="0"/>
                </a:rPr>
                <a:t> = $300,000</a:t>
              </a:r>
            </a:p>
            <a:p>
              <a:pPr eaLnBrk="0" hangingPunct="0">
                <a:lnSpc>
                  <a:spcPct val="150000"/>
                </a:lnSpc>
                <a:tabLst>
                  <a:tab pos="1544638" algn="ctr"/>
                  <a:tab pos="4286250" algn="ctr"/>
                  <a:tab pos="6854825" algn="ctr"/>
                </a:tabLst>
              </a:pPr>
              <a:r>
                <a:rPr lang="en-US" sz="1600" b="1">
                  <a:solidFill>
                    <a:srgbClr val="000000"/>
                  </a:solidFill>
                  <a:latin typeface="Arial" charset="0"/>
                </a:rPr>
                <a:t>	2	CF</a:t>
              </a:r>
              <a:r>
                <a:rPr lang="en-US" sz="1600" b="1" baseline="-25000">
                  <a:solidFill>
                    <a:srgbClr val="000000"/>
                  </a:solidFill>
                  <a:latin typeface="Arial" charset="0"/>
                </a:rPr>
                <a:t>2</a:t>
              </a:r>
              <a:r>
                <a:rPr lang="en-US" sz="1600" b="1">
                  <a:solidFill>
                    <a:srgbClr val="000000"/>
                  </a:solidFill>
                  <a:latin typeface="Arial" charset="0"/>
                </a:rPr>
                <a:t> =   300,000	CF</a:t>
              </a:r>
              <a:r>
                <a:rPr lang="en-US" sz="1600" b="1" baseline="-25000">
                  <a:solidFill>
                    <a:srgbClr val="000000"/>
                  </a:solidFill>
                  <a:latin typeface="Arial" charset="0"/>
                </a:rPr>
                <a:t>2</a:t>
              </a:r>
              <a:r>
                <a:rPr lang="en-US" sz="1600" b="1">
                  <a:solidFill>
                    <a:srgbClr val="000000"/>
                  </a:solidFill>
                  <a:latin typeface="Arial" charset="0"/>
                </a:rPr>
                <a:t> =   300,000</a:t>
              </a:r>
            </a:p>
            <a:p>
              <a:pPr eaLnBrk="0" hangingPunct="0">
                <a:lnSpc>
                  <a:spcPct val="150000"/>
                </a:lnSpc>
                <a:tabLst>
                  <a:tab pos="1544638" algn="ctr"/>
                  <a:tab pos="4286250" algn="ctr"/>
                  <a:tab pos="6854825" algn="ctr"/>
                </a:tabLst>
              </a:pPr>
              <a:r>
                <a:rPr lang="en-US" sz="1600" b="1">
                  <a:solidFill>
                    <a:srgbClr val="000000"/>
                  </a:solidFill>
                  <a:latin typeface="Arial" charset="0"/>
                </a:rPr>
                <a:t>	3	CF</a:t>
              </a:r>
              <a:r>
                <a:rPr lang="en-US" sz="1600" b="1" baseline="-25000">
                  <a:solidFill>
                    <a:srgbClr val="000000"/>
                  </a:solidFill>
                  <a:latin typeface="Arial" charset="0"/>
                </a:rPr>
                <a:t>3</a:t>
              </a:r>
              <a:r>
                <a:rPr lang="en-US" sz="1600" b="1">
                  <a:solidFill>
                    <a:srgbClr val="000000"/>
                  </a:solidFill>
                  <a:latin typeface="Arial" charset="0"/>
                </a:rPr>
                <a:t> =   300,000	CF</a:t>
              </a:r>
              <a:r>
                <a:rPr lang="en-US" sz="1600" b="1" baseline="-25000">
                  <a:solidFill>
                    <a:srgbClr val="000000"/>
                  </a:solidFill>
                  <a:latin typeface="Arial" charset="0"/>
                </a:rPr>
                <a:t>3</a:t>
              </a:r>
              <a:r>
                <a:rPr lang="en-US" sz="1600" b="1">
                  <a:solidFill>
                    <a:srgbClr val="000000"/>
                  </a:solidFill>
                  <a:latin typeface="Arial" charset="0"/>
                </a:rPr>
                <a:t> =   300,000	</a:t>
              </a:r>
            </a:p>
            <a:p>
              <a:pPr eaLnBrk="0" hangingPunct="0">
                <a:lnSpc>
                  <a:spcPct val="150000"/>
                </a:lnSpc>
                <a:tabLst>
                  <a:tab pos="1544638" algn="ctr"/>
                  <a:tab pos="4286250" algn="ctr"/>
                  <a:tab pos="6854825" algn="ctr"/>
                </a:tabLst>
              </a:pPr>
              <a:r>
                <a:rPr lang="en-US" sz="1600" b="1">
                  <a:solidFill>
                    <a:srgbClr val="000000"/>
                  </a:solidFill>
                  <a:latin typeface="Arial" charset="0"/>
                </a:rPr>
                <a:t>	4	CF</a:t>
              </a:r>
              <a:r>
                <a:rPr lang="en-US" sz="1600" b="1" baseline="-25000">
                  <a:solidFill>
                    <a:srgbClr val="000000"/>
                  </a:solidFill>
                  <a:latin typeface="Arial" charset="0"/>
                </a:rPr>
                <a:t>4</a:t>
              </a:r>
              <a:r>
                <a:rPr lang="en-US" sz="1600" b="1">
                  <a:solidFill>
                    <a:srgbClr val="000000"/>
                  </a:solidFill>
                  <a:latin typeface="Arial" charset="0"/>
                </a:rPr>
                <a:t> =   300,000	CF</a:t>
              </a:r>
              <a:r>
                <a:rPr lang="en-US" sz="1600" b="1" baseline="-25000">
                  <a:solidFill>
                    <a:srgbClr val="000000"/>
                  </a:solidFill>
                  <a:latin typeface="Arial" charset="0"/>
                </a:rPr>
                <a:t>4</a:t>
              </a:r>
              <a:r>
                <a:rPr lang="en-US" sz="1600" b="1">
                  <a:solidFill>
                    <a:srgbClr val="000000"/>
                  </a:solidFill>
                  <a:latin typeface="Arial" charset="0"/>
                </a:rPr>
                <a:t> =   300,000	</a:t>
              </a:r>
            </a:p>
            <a:p>
              <a:pPr eaLnBrk="0" hangingPunct="0">
                <a:lnSpc>
                  <a:spcPct val="150000"/>
                </a:lnSpc>
                <a:tabLst>
                  <a:tab pos="1544638" algn="ctr"/>
                  <a:tab pos="4286250" algn="ctr"/>
                  <a:tab pos="6854825" algn="ctr"/>
                </a:tabLst>
              </a:pPr>
              <a:r>
                <a:rPr lang="en-US" sz="1600" b="1">
                  <a:solidFill>
                    <a:srgbClr val="000000"/>
                  </a:solidFill>
                  <a:latin typeface="Arial" charset="0"/>
                </a:rPr>
                <a:t>	5	CF</a:t>
              </a:r>
              <a:r>
                <a:rPr lang="en-US" sz="1600" b="1" baseline="-25000">
                  <a:solidFill>
                    <a:srgbClr val="000000"/>
                  </a:solidFill>
                  <a:latin typeface="Arial" charset="0"/>
                </a:rPr>
                <a:t>5</a:t>
              </a:r>
              <a:r>
                <a:rPr lang="en-US" sz="1600" b="1">
                  <a:solidFill>
                    <a:srgbClr val="000000"/>
                  </a:solidFill>
                  <a:latin typeface="Arial" charset="0"/>
                </a:rPr>
                <a:t> =   300,000	CF</a:t>
              </a:r>
              <a:r>
                <a:rPr lang="en-US" sz="1600" b="1" baseline="-25000">
                  <a:solidFill>
                    <a:srgbClr val="000000"/>
                  </a:solidFill>
                  <a:latin typeface="Arial" charset="0"/>
                </a:rPr>
                <a:t>5</a:t>
              </a:r>
              <a:r>
                <a:rPr lang="en-US" sz="1600" b="1">
                  <a:solidFill>
                    <a:srgbClr val="000000"/>
                  </a:solidFill>
                  <a:latin typeface="Arial" charset="0"/>
                </a:rPr>
                <a:t> =   300,000	</a:t>
              </a:r>
            </a:p>
          </p:txBody>
        </p:sp>
        <p:sp>
          <p:nvSpPr>
            <p:cNvPr id="40971" name="Rectangle 8"/>
            <p:cNvSpPr>
              <a:spLocks noChangeArrowheads="1"/>
            </p:cNvSpPr>
            <p:nvPr/>
          </p:nvSpPr>
          <p:spPr bwMode="auto">
            <a:xfrm>
              <a:off x="432" y="3302"/>
              <a:ext cx="4848" cy="202"/>
            </a:xfrm>
            <a:prstGeom prst="rect">
              <a:avLst/>
            </a:prstGeom>
            <a:solidFill>
              <a:schemeClr val="tx2"/>
            </a:solidFill>
            <a:ln w="9525">
              <a:noFill/>
              <a:miter lim="800000"/>
              <a:headEnd/>
              <a:tailEnd/>
            </a:ln>
          </p:spPr>
          <p:txBody>
            <a:bodyPr wrap="none" anchor="ctr"/>
            <a:lstStyle/>
            <a:p>
              <a:endParaRPr lang="en-US"/>
            </a:p>
          </p:txBody>
        </p:sp>
        <p:sp>
          <p:nvSpPr>
            <p:cNvPr id="40972" name="Text Box 9"/>
            <p:cNvSpPr txBox="1">
              <a:spLocks noChangeArrowheads="1"/>
            </p:cNvSpPr>
            <p:nvPr/>
          </p:nvSpPr>
          <p:spPr bwMode="auto">
            <a:xfrm>
              <a:off x="134" y="3292"/>
              <a:ext cx="5434" cy="212"/>
            </a:xfrm>
            <a:prstGeom prst="rect">
              <a:avLst/>
            </a:prstGeom>
            <a:noFill/>
            <a:ln w="9525">
              <a:noFill/>
              <a:miter lim="800000"/>
              <a:headEnd/>
              <a:tailEnd/>
            </a:ln>
          </p:spPr>
          <p:txBody>
            <a:bodyPr>
              <a:spAutoFit/>
            </a:bodyPr>
            <a:lstStyle/>
            <a:p>
              <a:pPr eaLnBrk="0" hangingPunct="0">
                <a:tabLst>
                  <a:tab pos="1544638" algn="ctr"/>
                  <a:tab pos="5022850" algn="r"/>
                  <a:tab pos="7605713" algn="r"/>
                </a:tabLst>
              </a:pPr>
              <a:r>
                <a:rPr lang="en-US" sz="1600" b="1">
                  <a:solidFill>
                    <a:srgbClr val="FFFFFF"/>
                  </a:solidFill>
                  <a:latin typeface="Arial" charset="0"/>
                </a:rPr>
                <a:t>	Total Cash Flows	$1,500,000	$1,500,000</a:t>
              </a:r>
              <a:endParaRPr lang="en-US" sz="1600">
                <a:latin typeface="Arial" charset="0"/>
              </a:endParaRPr>
            </a:p>
          </p:txBody>
        </p:sp>
      </p:grpSp>
      <p:sp>
        <p:nvSpPr>
          <p:cNvPr id="30730" name="Rectangle 10"/>
          <p:cNvSpPr>
            <a:spLocks noChangeArrowheads="1"/>
          </p:cNvSpPr>
          <p:nvPr/>
        </p:nvSpPr>
        <p:spPr bwMode="auto">
          <a:xfrm>
            <a:off x="2057400" y="4876800"/>
            <a:ext cx="5029200" cy="1314450"/>
          </a:xfrm>
          <a:prstGeom prst="rect">
            <a:avLst/>
          </a:prstGeom>
          <a:solidFill>
            <a:schemeClr val="tx2"/>
          </a:solidFill>
          <a:ln w="9525">
            <a:noFill/>
            <a:miter lim="800000"/>
            <a:headEnd/>
            <a:tailEnd/>
          </a:ln>
        </p:spPr>
        <p:txBody>
          <a:bodyPr>
            <a:spAutoFit/>
          </a:bodyPr>
          <a:lstStyle/>
          <a:p>
            <a:r>
              <a:rPr lang="en-US" sz="1600" b="1">
                <a:solidFill>
                  <a:schemeClr val="bg1"/>
                </a:solidFill>
                <a:latin typeface="Arial" charset="0"/>
                <a:cs typeface="Times New Roman" pitchFamily="18" charset="0"/>
              </a:rPr>
              <a:t>2 investments</a:t>
            </a:r>
            <a:br>
              <a:rPr lang="en-US" sz="1600" b="1">
                <a:solidFill>
                  <a:schemeClr val="bg1"/>
                </a:solidFill>
                <a:latin typeface="Arial" charset="0"/>
                <a:cs typeface="Times New Roman" pitchFamily="18" charset="0"/>
              </a:rPr>
            </a:br>
            <a:r>
              <a:rPr lang="en-US" sz="1600">
                <a:solidFill>
                  <a:schemeClr val="bg1"/>
                </a:solidFill>
                <a:latin typeface="Arial" charset="0"/>
                <a:cs typeface="Times New Roman" pitchFamily="18" charset="0"/>
              </a:rPr>
              <a:t>- same initial cash outlay</a:t>
            </a:r>
            <a:br>
              <a:rPr lang="en-US" sz="1600">
                <a:solidFill>
                  <a:schemeClr val="bg1"/>
                </a:solidFill>
                <a:latin typeface="Arial" charset="0"/>
                <a:cs typeface="Times New Roman" pitchFamily="18" charset="0"/>
              </a:rPr>
            </a:br>
            <a:r>
              <a:rPr lang="en-US" sz="1600">
                <a:solidFill>
                  <a:schemeClr val="bg1"/>
                </a:solidFill>
                <a:latin typeface="Arial" charset="0"/>
                <a:cs typeface="Times New Roman" pitchFamily="18" charset="0"/>
              </a:rPr>
              <a:t>- same cumulative cash flows</a:t>
            </a:r>
            <a:br>
              <a:rPr lang="en-US" sz="1600">
                <a:solidFill>
                  <a:schemeClr val="bg1"/>
                </a:solidFill>
                <a:latin typeface="Arial" charset="0"/>
                <a:cs typeface="Times New Roman" pitchFamily="18" charset="0"/>
              </a:rPr>
            </a:br>
            <a:r>
              <a:rPr lang="en-US" sz="1600">
                <a:solidFill>
                  <a:schemeClr val="bg1"/>
                </a:solidFill>
                <a:latin typeface="Arial" charset="0"/>
                <a:cs typeface="Times New Roman" pitchFamily="18" charset="0"/>
              </a:rPr>
              <a:t>- same cash flow profile</a:t>
            </a:r>
            <a:br>
              <a:rPr lang="en-US" sz="1600">
                <a:solidFill>
                  <a:schemeClr val="bg1"/>
                </a:solidFill>
                <a:latin typeface="Arial" charset="0"/>
                <a:cs typeface="Times New Roman" pitchFamily="18" charset="0"/>
              </a:rPr>
            </a:br>
            <a:r>
              <a:rPr lang="en-US" sz="1600" b="1">
                <a:solidFill>
                  <a:schemeClr val="bg1"/>
                </a:solidFill>
                <a:latin typeface="Arial" charset="0"/>
                <a:cs typeface="Times New Roman" pitchFamily="18" charset="0"/>
              </a:rPr>
              <a:t>BUT:</a:t>
            </a:r>
            <a:r>
              <a:rPr lang="en-US" sz="1600">
                <a:solidFill>
                  <a:schemeClr val="bg1"/>
                </a:solidFill>
                <a:latin typeface="Arial" charset="0"/>
                <a:cs typeface="Times New Roman" pitchFamily="18" charset="0"/>
              </a:rPr>
              <a:t> </a:t>
            </a:r>
            <a:r>
              <a:rPr lang="en-US" sz="1600" i="1">
                <a:solidFill>
                  <a:schemeClr val="bg1"/>
                </a:solidFill>
                <a:latin typeface="Arial" charset="0"/>
                <a:cs typeface="Times New Roman" pitchFamily="18" charset="0"/>
              </a:rPr>
              <a:t>different cost of capital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30"/>
                                        </p:tgtEl>
                                        <p:attrNameLst>
                                          <p:attrName>style.visibility</p:attrName>
                                        </p:attrNameLst>
                                      </p:cBhvr>
                                      <p:to>
                                        <p:strVal val="visible"/>
                                      </p:to>
                                    </p:set>
                                    <p:animEffect transition="in" filter="checkerboard(across)">
                                      <p:cBhvr>
                                        <p:cTn id="12" dur="500"/>
                                        <p:tgtEl>
                                          <p:spTgt spid="30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subTitle" idx="1"/>
          </p:nvPr>
        </p:nvSpPr>
        <p:spPr>
          <a:xfrm>
            <a:off x="2987675" y="2860675"/>
            <a:ext cx="5470525" cy="3114675"/>
          </a:xfrm>
        </p:spPr>
        <p:txBody>
          <a:bodyPr/>
          <a:lstStyle/>
          <a:p>
            <a:pPr algn="r" eaLnBrk="1" hangingPunct="1"/>
            <a:endParaRPr lang="en-US" sz="800" b="1" dirty="0" smtClean="0">
              <a:solidFill>
                <a:schemeClr val="tx2"/>
              </a:solidFill>
              <a:cs typeface="Times New Roman" pitchFamily="18" charset="0"/>
            </a:endParaRPr>
          </a:p>
          <a:p>
            <a:pPr algn="r" eaLnBrk="1" hangingPunct="1"/>
            <a:r>
              <a:rPr lang="en-US" sz="2000" b="1" dirty="0" smtClean="0">
                <a:solidFill>
                  <a:schemeClr val="tx2"/>
                </a:solidFill>
                <a:cs typeface="Times New Roman" pitchFamily="18" charset="0"/>
              </a:rPr>
              <a:t>CAPITAL BUDGETING </a:t>
            </a:r>
          </a:p>
          <a:p>
            <a:pPr algn="r" eaLnBrk="1" hangingPunct="1"/>
            <a:r>
              <a:rPr lang="en-US" sz="2000" b="1" dirty="0" smtClean="0">
                <a:solidFill>
                  <a:schemeClr val="tx2"/>
                </a:solidFill>
                <a:cs typeface="Times New Roman" pitchFamily="18" charset="0"/>
              </a:rPr>
              <a:t>INVESTMENT DECISIONS TOOLS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 Θέση αριθμού διαφάνειας"/>
          <p:cNvSpPr>
            <a:spLocks noGrp="1"/>
          </p:cNvSpPr>
          <p:nvPr>
            <p:ph type="sldNum" sz="quarter" idx="12"/>
          </p:nvPr>
        </p:nvSpPr>
        <p:spPr/>
        <p:txBody>
          <a:bodyPr/>
          <a:lstStyle/>
          <a:p>
            <a:pPr>
              <a:defRPr/>
            </a:pPr>
            <a:fld id="{78A7B46F-5241-4851-9F34-8BE8A919AB5C}" type="slidenum">
              <a:rPr lang="en-US"/>
              <a:pPr>
                <a:defRPr/>
              </a:pPr>
              <a:t>50</a:t>
            </a:fld>
            <a:endParaRPr lang="en-US"/>
          </a:p>
        </p:txBody>
      </p:sp>
      <p:sp>
        <p:nvSpPr>
          <p:cNvPr id="41989" name="Rectangle 2"/>
          <p:cNvSpPr>
            <a:spLocks noGrp="1" noChangeArrowheads="1"/>
          </p:cNvSpPr>
          <p:nvPr>
            <p:ph type="title"/>
          </p:nvPr>
        </p:nvSpPr>
        <p:spPr>
          <a:xfrm>
            <a:off x="871538" y="679450"/>
            <a:ext cx="8162925" cy="944563"/>
          </a:xfrm>
        </p:spPr>
        <p:txBody>
          <a:bodyPr/>
          <a:lstStyle/>
          <a:p>
            <a:pPr eaLnBrk="1" hangingPunct="1"/>
            <a:r>
              <a:rPr lang="en-US" sz="3200" b="1" smtClean="0"/>
              <a:t> </a:t>
            </a:r>
            <a:br>
              <a:rPr lang="en-US" sz="3200" b="1" smtClean="0"/>
            </a:br>
            <a:r>
              <a:rPr lang="en-US" sz="2400" b="1" smtClean="0"/>
              <a:t>PV of cash flows for Investment C</a:t>
            </a:r>
          </a:p>
        </p:txBody>
      </p:sp>
      <p:grpSp>
        <p:nvGrpSpPr>
          <p:cNvPr id="2" name="Group 11"/>
          <p:cNvGrpSpPr>
            <a:grpSpLocks/>
          </p:cNvGrpSpPr>
          <p:nvPr/>
        </p:nvGrpSpPr>
        <p:grpSpPr bwMode="auto">
          <a:xfrm>
            <a:off x="209550" y="1828800"/>
            <a:ext cx="8629650" cy="3133725"/>
            <a:chOff x="132" y="1290"/>
            <a:chExt cx="5436" cy="1974"/>
          </a:xfrm>
        </p:grpSpPr>
        <p:sp>
          <p:nvSpPr>
            <p:cNvPr id="41991" name="Rectangle 5"/>
            <p:cNvSpPr>
              <a:spLocks noChangeArrowheads="1"/>
            </p:cNvSpPr>
            <p:nvPr/>
          </p:nvSpPr>
          <p:spPr bwMode="auto">
            <a:xfrm>
              <a:off x="432" y="1290"/>
              <a:ext cx="4800" cy="390"/>
            </a:xfrm>
            <a:prstGeom prst="rect">
              <a:avLst/>
            </a:prstGeom>
            <a:solidFill>
              <a:schemeClr val="tx2"/>
            </a:solidFill>
            <a:ln w="9525">
              <a:noFill/>
              <a:miter lim="800000"/>
              <a:headEnd/>
              <a:tailEnd/>
            </a:ln>
          </p:spPr>
          <p:txBody>
            <a:bodyPr wrap="none" anchor="ctr"/>
            <a:lstStyle/>
            <a:p>
              <a:endParaRPr lang="en-US"/>
            </a:p>
          </p:txBody>
        </p:sp>
        <p:sp>
          <p:nvSpPr>
            <p:cNvPr id="41992" name="Text Box 6"/>
            <p:cNvSpPr txBox="1">
              <a:spLocks noChangeArrowheads="1"/>
            </p:cNvSpPr>
            <p:nvPr/>
          </p:nvSpPr>
          <p:spPr bwMode="auto">
            <a:xfrm>
              <a:off x="240" y="1296"/>
              <a:ext cx="5328" cy="366"/>
            </a:xfrm>
            <a:prstGeom prst="rect">
              <a:avLst/>
            </a:prstGeom>
            <a:noFill/>
            <a:ln w="9525">
              <a:noFill/>
              <a:miter lim="800000"/>
              <a:headEnd/>
              <a:tailEnd/>
            </a:ln>
          </p:spPr>
          <p:txBody>
            <a:bodyPr>
              <a:spAutoFit/>
            </a:bodyPr>
            <a:lstStyle/>
            <a:p>
              <a:pPr eaLnBrk="0" hangingPunct="0">
                <a:tabLst>
                  <a:tab pos="1371600" algn="ctr"/>
                  <a:tab pos="5599113" algn="ctr"/>
                  <a:tab pos="6854825" algn="ctr"/>
                </a:tabLst>
              </a:pPr>
              <a:r>
                <a:rPr lang="en-US" sz="1600" b="1">
                  <a:solidFill>
                    <a:srgbClr val="FFFFFF"/>
                  </a:solidFill>
                  <a:latin typeface="Arial" charset="0"/>
                </a:rPr>
                <a:t>		 </a:t>
              </a:r>
              <a:r>
                <a:rPr lang="en-US" sz="1600" b="1">
                  <a:solidFill>
                    <a:srgbClr val="FF0000"/>
                  </a:solidFill>
                  <a:latin typeface="Arial" charset="0"/>
                </a:rPr>
                <a:t>INVESTMENT C</a:t>
              </a:r>
            </a:p>
            <a:p>
              <a:pPr eaLnBrk="0" hangingPunct="0">
                <a:tabLst>
                  <a:tab pos="1371600" algn="ctr"/>
                  <a:tab pos="5599113" algn="ctr"/>
                  <a:tab pos="6854825" algn="ctr"/>
                </a:tabLst>
              </a:pPr>
              <a:r>
                <a:rPr lang="en-US" sz="1600" b="1">
                  <a:solidFill>
                    <a:srgbClr val="FFFFFF"/>
                  </a:solidFill>
                  <a:latin typeface="Arial" charset="0"/>
                </a:rPr>
                <a:t>	END OF YEAR	OPPORTUNITY COST OF CAPITAL = </a:t>
              </a:r>
              <a:r>
                <a:rPr lang="en-US" sz="1600" b="1">
                  <a:solidFill>
                    <a:srgbClr val="FF0000"/>
                  </a:solidFill>
                  <a:latin typeface="Arial" charset="0"/>
                </a:rPr>
                <a:t>12%</a:t>
              </a:r>
            </a:p>
          </p:txBody>
        </p:sp>
        <p:sp>
          <p:nvSpPr>
            <p:cNvPr id="41993" name="Text Box 7"/>
            <p:cNvSpPr txBox="1">
              <a:spLocks noChangeArrowheads="1"/>
            </p:cNvSpPr>
            <p:nvPr/>
          </p:nvSpPr>
          <p:spPr bwMode="auto">
            <a:xfrm>
              <a:off x="132" y="1680"/>
              <a:ext cx="5434" cy="1213"/>
            </a:xfrm>
            <a:prstGeom prst="rect">
              <a:avLst/>
            </a:prstGeom>
            <a:noFill/>
            <a:ln w="9525">
              <a:noFill/>
              <a:miter lim="800000"/>
              <a:headEnd/>
              <a:tailEnd/>
            </a:ln>
          </p:spPr>
          <p:txBody>
            <a:bodyPr>
              <a:spAutoFit/>
            </a:bodyPr>
            <a:lstStyle/>
            <a:p>
              <a:pPr eaLnBrk="0" hangingPunct="0">
                <a:lnSpc>
                  <a:spcPct val="150000"/>
                </a:lnSpc>
                <a:tabLst>
                  <a:tab pos="1544638" algn="ctr"/>
                  <a:tab pos="2971800" algn="l"/>
                  <a:tab pos="5372100" algn="l"/>
                  <a:tab pos="5772150" algn="dec"/>
                  <a:tab pos="6343650" algn="l"/>
                  <a:tab pos="7486650" algn="r"/>
                </a:tabLst>
              </a:pPr>
              <a:r>
                <a:rPr lang="en-US" sz="1600" b="1">
                  <a:solidFill>
                    <a:srgbClr val="000000"/>
                  </a:solidFill>
                  <a:latin typeface="Arial" charset="0"/>
                </a:rPr>
                <a:t>	1	PV($300,000) = $300,000 × 0.8929 	= 	$267,857</a:t>
              </a:r>
            </a:p>
            <a:p>
              <a:pPr eaLnBrk="0" hangingPunct="0">
                <a:lnSpc>
                  <a:spcPct val="150000"/>
                </a:lnSpc>
                <a:tabLst>
                  <a:tab pos="1544638" algn="ctr"/>
                  <a:tab pos="2971800" algn="l"/>
                  <a:tab pos="5372100" algn="l"/>
                  <a:tab pos="5772150" algn="dec"/>
                  <a:tab pos="6343650" algn="l"/>
                  <a:tab pos="7486650" algn="r"/>
                </a:tabLst>
              </a:pPr>
              <a:r>
                <a:rPr lang="en-US" sz="1600" b="1">
                  <a:solidFill>
                    <a:srgbClr val="000000"/>
                  </a:solidFill>
                  <a:latin typeface="Arial" charset="0"/>
                </a:rPr>
                <a:t>	2	PV($300,000) = 300,000 	× 0.7972 	=   	239,158</a:t>
              </a:r>
            </a:p>
            <a:p>
              <a:pPr eaLnBrk="0" hangingPunct="0">
                <a:lnSpc>
                  <a:spcPct val="150000"/>
                </a:lnSpc>
                <a:tabLst>
                  <a:tab pos="1544638" algn="ctr"/>
                  <a:tab pos="2971800" algn="l"/>
                  <a:tab pos="5372100" algn="l"/>
                  <a:tab pos="5772150" algn="dec"/>
                  <a:tab pos="6343650" algn="l"/>
                  <a:tab pos="7486650" algn="r"/>
                </a:tabLst>
              </a:pPr>
              <a:r>
                <a:rPr lang="en-US" sz="1600" b="1">
                  <a:solidFill>
                    <a:srgbClr val="000000"/>
                  </a:solidFill>
                  <a:latin typeface="Arial" charset="0"/>
                </a:rPr>
                <a:t>	3	PV($300,000) = 300,000	× 0.7118 	=   	213,534</a:t>
              </a:r>
            </a:p>
            <a:p>
              <a:pPr eaLnBrk="0" hangingPunct="0">
                <a:lnSpc>
                  <a:spcPct val="150000"/>
                </a:lnSpc>
                <a:tabLst>
                  <a:tab pos="1544638" algn="ctr"/>
                  <a:tab pos="2971800" algn="l"/>
                  <a:tab pos="5372100" algn="l"/>
                  <a:tab pos="5772150" algn="dec"/>
                  <a:tab pos="6343650" algn="l"/>
                  <a:tab pos="7486650" algn="r"/>
                </a:tabLst>
              </a:pPr>
              <a:r>
                <a:rPr lang="en-US" sz="1600" b="1">
                  <a:solidFill>
                    <a:srgbClr val="000000"/>
                  </a:solidFill>
                  <a:latin typeface="Arial" charset="0"/>
                </a:rPr>
                <a:t>	4	PV($300,000) = 300,000 	× 0.6355 	=   	190,655</a:t>
              </a:r>
            </a:p>
            <a:p>
              <a:pPr eaLnBrk="0" hangingPunct="0">
                <a:lnSpc>
                  <a:spcPct val="150000"/>
                </a:lnSpc>
                <a:tabLst>
                  <a:tab pos="1544638" algn="ctr"/>
                  <a:tab pos="2971800" algn="l"/>
                  <a:tab pos="5372100" algn="l"/>
                  <a:tab pos="5772150" algn="dec"/>
                  <a:tab pos="6343650" algn="l"/>
                  <a:tab pos="7486650" algn="r"/>
                </a:tabLst>
              </a:pPr>
              <a:r>
                <a:rPr lang="en-US" sz="1600" b="1">
                  <a:solidFill>
                    <a:srgbClr val="000000"/>
                  </a:solidFill>
                  <a:latin typeface="Arial" charset="0"/>
                </a:rPr>
                <a:t>	5	PV($300,000) = 300,000 	× 0.5674 	= 	170,228</a:t>
              </a:r>
            </a:p>
          </p:txBody>
        </p:sp>
        <p:sp>
          <p:nvSpPr>
            <p:cNvPr id="41994" name="Rectangle 8"/>
            <p:cNvSpPr>
              <a:spLocks noChangeArrowheads="1"/>
            </p:cNvSpPr>
            <p:nvPr/>
          </p:nvSpPr>
          <p:spPr bwMode="auto">
            <a:xfrm>
              <a:off x="432" y="3062"/>
              <a:ext cx="4800" cy="202"/>
            </a:xfrm>
            <a:prstGeom prst="rect">
              <a:avLst/>
            </a:prstGeom>
            <a:solidFill>
              <a:schemeClr val="tx2"/>
            </a:solidFill>
            <a:ln w="9525">
              <a:noFill/>
              <a:miter lim="800000"/>
              <a:headEnd/>
              <a:tailEnd/>
            </a:ln>
          </p:spPr>
          <p:txBody>
            <a:bodyPr wrap="none" anchor="ctr"/>
            <a:lstStyle/>
            <a:p>
              <a:endParaRPr lang="en-US"/>
            </a:p>
          </p:txBody>
        </p:sp>
        <p:sp>
          <p:nvSpPr>
            <p:cNvPr id="41995" name="Text Box 9"/>
            <p:cNvSpPr txBox="1">
              <a:spLocks noChangeArrowheads="1"/>
            </p:cNvSpPr>
            <p:nvPr/>
          </p:nvSpPr>
          <p:spPr bwMode="auto">
            <a:xfrm>
              <a:off x="134" y="3052"/>
              <a:ext cx="5242" cy="212"/>
            </a:xfrm>
            <a:prstGeom prst="rect">
              <a:avLst/>
            </a:prstGeom>
            <a:noFill/>
            <a:ln w="9525">
              <a:noFill/>
              <a:miter lim="800000"/>
              <a:headEnd/>
              <a:tailEnd/>
            </a:ln>
          </p:spPr>
          <p:txBody>
            <a:bodyPr>
              <a:spAutoFit/>
            </a:bodyPr>
            <a:lstStyle/>
            <a:p>
              <a:pPr eaLnBrk="0" hangingPunct="0">
                <a:tabLst>
                  <a:tab pos="5830888" algn="r"/>
                  <a:tab pos="7486650" algn="r"/>
                </a:tabLst>
              </a:pPr>
              <a:r>
                <a:rPr lang="en-US" sz="1600" b="1">
                  <a:solidFill>
                    <a:srgbClr val="FFFFFF"/>
                  </a:solidFill>
                  <a:latin typeface="Arial" charset="0"/>
                </a:rPr>
                <a:t>	Total Present Values	$1,081,432</a:t>
              </a:r>
              <a:endParaRPr lang="en-US" sz="1600">
                <a:latin typeface="Arial" charset="0"/>
              </a:endParaRPr>
            </a:p>
          </p:txBody>
        </p:sp>
      </p:grpSp>
      <p:sp>
        <p:nvSpPr>
          <p:cNvPr id="10" name="Oval 27"/>
          <p:cNvSpPr>
            <a:spLocks noChangeArrowheads="1"/>
          </p:cNvSpPr>
          <p:nvPr/>
        </p:nvSpPr>
        <p:spPr bwMode="auto">
          <a:xfrm>
            <a:off x="6572264" y="4572008"/>
            <a:ext cx="1552575" cy="415925"/>
          </a:xfrm>
          <a:prstGeom prst="ellipse">
            <a:avLst/>
          </a:prstGeom>
          <a:noFill/>
          <a:ln w="31750">
            <a:solidFill>
              <a:srgbClr val="FF0000"/>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 Θέση αριθμού διαφάνειας"/>
          <p:cNvSpPr>
            <a:spLocks noGrp="1"/>
          </p:cNvSpPr>
          <p:nvPr>
            <p:ph type="sldNum" sz="quarter" idx="12"/>
          </p:nvPr>
        </p:nvSpPr>
        <p:spPr/>
        <p:txBody>
          <a:bodyPr/>
          <a:lstStyle/>
          <a:p>
            <a:pPr>
              <a:defRPr/>
            </a:pPr>
            <a:fld id="{87AFC8D9-5623-4FEA-9998-89DAFC4F99DC}" type="slidenum">
              <a:rPr lang="en-US"/>
              <a:pPr>
                <a:defRPr/>
              </a:pPr>
              <a:t>51</a:t>
            </a:fld>
            <a:endParaRPr lang="en-US"/>
          </a:p>
        </p:txBody>
      </p:sp>
      <p:sp>
        <p:nvSpPr>
          <p:cNvPr id="43013" name="Rectangle 2"/>
          <p:cNvSpPr>
            <a:spLocks noGrp="1" noChangeArrowheads="1"/>
          </p:cNvSpPr>
          <p:nvPr>
            <p:ph type="title"/>
          </p:nvPr>
        </p:nvSpPr>
        <p:spPr>
          <a:xfrm>
            <a:off x="871538" y="679450"/>
            <a:ext cx="8162925" cy="944563"/>
          </a:xfrm>
        </p:spPr>
        <p:txBody>
          <a:bodyPr/>
          <a:lstStyle/>
          <a:p>
            <a:pPr eaLnBrk="1" hangingPunct="1"/>
            <a:r>
              <a:rPr lang="en-US" sz="3200" b="1" smtClean="0"/>
              <a:t/>
            </a:r>
            <a:br>
              <a:rPr lang="en-US" sz="3200" b="1" smtClean="0"/>
            </a:br>
            <a:r>
              <a:rPr lang="en-US" sz="2400" b="1" smtClean="0"/>
              <a:t>PV of cash flows for Investment D</a:t>
            </a:r>
          </a:p>
        </p:txBody>
      </p:sp>
      <p:grpSp>
        <p:nvGrpSpPr>
          <p:cNvPr id="2" name="Group 10"/>
          <p:cNvGrpSpPr>
            <a:grpSpLocks/>
          </p:cNvGrpSpPr>
          <p:nvPr/>
        </p:nvGrpSpPr>
        <p:grpSpPr bwMode="auto">
          <a:xfrm>
            <a:off x="209550" y="1828800"/>
            <a:ext cx="8629650" cy="3133725"/>
            <a:chOff x="132" y="1290"/>
            <a:chExt cx="5436" cy="1974"/>
          </a:xfrm>
        </p:grpSpPr>
        <p:sp>
          <p:nvSpPr>
            <p:cNvPr id="43015" name="Rectangle 5"/>
            <p:cNvSpPr>
              <a:spLocks noChangeArrowheads="1"/>
            </p:cNvSpPr>
            <p:nvPr/>
          </p:nvSpPr>
          <p:spPr bwMode="auto">
            <a:xfrm>
              <a:off x="432" y="1290"/>
              <a:ext cx="4896" cy="390"/>
            </a:xfrm>
            <a:prstGeom prst="rect">
              <a:avLst/>
            </a:prstGeom>
            <a:solidFill>
              <a:schemeClr val="tx2"/>
            </a:solidFill>
            <a:ln w="9525">
              <a:noFill/>
              <a:miter lim="800000"/>
              <a:headEnd/>
              <a:tailEnd/>
            </a:ln>
          </p:spPr>
          <p:txBody>
            <a:bodyPr wrap="none" anchor="ctr"/>
            <a:lstStyle/>
            <a:p>
              <a:endParaRPr lang="en-US"/>
            </a:p>
          </p:txBody>
        </p:sp>
        <p:sp>
          <p:nvSpPr>
            <p:cNvPr id="43016" name="Text Box 6"/>
            <p:cNvSpPr txBox="1">
              <a:spLocks noChangeArrowheads="1"/>
            </p:cNvSpPr>
            <p:nvPr/>
          </p:nvSpPr>
          <p:spPr bwMode="auto">
            <a:xfrm>
              <a:off x="240" y="1296"/>
              <a:ext cx="5040" cy="366"/>
            </a:xfrm>
            <a:prstGeom prst="rect">
              <a:avLst/>
            </a:prstGeom>
            <a:noFill/>
            <a:ln w="9525">
              <a:noFill/>
              <a:miter lim="800000"/>
              <a:headEnd/>
              <a:tailEnd/>
            </a:ln>
          </p:spPr>
          <p:txBody>
            <a:bodyPr>
              <a:spAutoFit/>
            </a:bodyPr>
            <a:lstStyle/>
            <a:p>
              <a:pPr eaLnBrk="0" hangingPunct="0">
                <a:tabLst>
                  <a:tab pos="1371600" algn="ctr"/>
                  <a:tab pos="5599113" algn="ctr"/>
                  <a:tab pos="6854825" algn="ctr"/>
                </a:tabLst>
              </a:pPr>
              <a:r>
                <a:rPr lang="en-US" sz="1600" b="1">
                  <a:solidFill>
                    <a:srgbClr val="FFFFFF"/>
                  </a:solidFill>
                  <a:latin typeface="Arial" charset="0"/>
                </a:rPr>
                <a:t>		 </a:t>
              </a:r>
              <a:r>
                <a:rPr lang="en-US" sz="1600" b="1">
                  <a:solidFill>
                    <a:srgbClr val="FF0000"/>
                  </a:solidFill>
                  <a:latin typeface="Arial" charset="0"/>
                </a:rPr>
                <a:t>INVESTMENT D</a:t>
              </a:r>
            </a:p>
            <a:p>
              <a:pPr eaLnBrk="0" hangingPunct="0">
                <a:tabLst>
                  <a:tab pos="1371600" algn="ctr"/>
                  <a:tab pos="5599113" algn="ctr"/>
                  <a:tab pos="6854825" algn="ctr"/>
                </a:tabLst>
              </a:pPr>
              <a:r>
                <a:rPr lang="en-US" sz="1600" b="1">
                  <a:solidFill>
                    <a:srgbClr val="FFFFFF"/>
                  </a:solidFill>
                  <a:latin typeface="Arial" charset="0"/>
                </a:rPr>
                <a:t>	END OF YEAR	OPPORTUNITY COST OF CAPITAL = </a:t>
              </a:r>
              <a:r>
                <a:rPr lang="en-US" sz="1600" b="1">
                  <a:solidFill>
                    <a:srgbClr val="FF0000"/>
                  </a:solidFill>
                  <a:latin typeface="Arial" charset="0"/>
                </a:rPr>
                <a:t>15%</a:t>
              </a:r>
            </a:p>
          </p:txBody>
        </p:sp>
        <p:sp>
          <p:nvSpPr>
            <p:cNvPr id="43017" name="Text Box 7"/>
            <p:cNvSpPr txBox="1">
              <a:spLocks noChangeArrowheads="1"/>
            </p:cNvSpPr>
            <p:nvPr/>
          </p:nvSpPr>
          <p:spPr bwMode="auto">
            <a:xfrm>
              <a:off x="132" y="1680"/>
              <a:ext cx="5434" cy="1213"/>
            </a:xfrm>
            <a:prstGeom prst="rect">
              <a:avLst/>
            </a:prstGeom>
            <a:noFill/>
            <a:ln w="9525">
              <a:noFill/>
              <a:miter lim="800000"/>
              <a:headEnd/>
              <a:tailEnd/>
            </a:ln>
          </p:spPr>
          <p:txBody>
            <a:bodyPr>
              <a:spAutoFit/>
            </a:bodyPr>
            <a:lstStyle/>
            <a:p>
              <a:pPr eaLnBrk="0" hangingPunct="0">
                <a:lnSpc>
                  <a:spcPct val="150000"/>
                </a:lnSpc>
                <a:tabLst>
                  <a:tab pos="1544638" algn="ctr"/>
                  <a:tab pos="2971800" algn="l"/>
                  <a:tab pos="5372100" algn="l"/>
                  <a:tab pos="5772150" algn="dec"/>
                  <a:tab pos="6400800" algn="l"/>
                  <a:tab pos="6858000" algn="ctr"/>
                  <a:tab pos="7372350" algn="r"/>
                </a:tabLst>
              </a:pPr>
              <a:r>
                <a:rPr lang="en-US" sz="1600" b="1">
                  <a:solidFill>
                    <a:srgbClr val="000000"/>
                  </a:solidFill>
                  <a:latin typeface="Arial" charset="0"/>
                </a:rPr>
                <a:t>	1	PV($300,000) = $300,000 	× 0.8696 	= 	$260,869</a:t>
              </a:r>
            </a:p>
            <a:p>
              <a:pPr eaLnBrk="0" hangingPunct="0">
                <a:lnSpc>
                  <a:spcPct val="150000"/>
                </a:lnSpc>
                <a:tabLst>
                  <a:tab pos="1544638" algn="ctr"/>
                  <a:tab pos="2971800" algn="l"/>
                  <a:tab pos="5372100" algn="l"/>
                  <a:tab pos="5772150" algn="dec"/>
                  <a:tab pos="6400800" algn="l"/>
                  <a:tab pos="6858000" algn="ctr"/>
                  <a:tab pos="7372350" algn="r"/>
                </a:tabLst>
              </a:pPr>
              <a:r>
                <a:rPr lang="en-US" sz="1600" b="1">
                  <a:solidFill>
                    <a:srgbClr val="000000"/>
                  </a:solidFill>
                  <a:latin typeface="Arial" charset="0"/>
                </a:rPr>
                <a:t>	2	PV($300,000) = 300,000 	× 0.7561 	=  	 226,843</a:t>
              </a:r>
            </a:p>
            <a:p>
              <a:pPr eaLnBrk="0" hangingPunct="0">
                <a:lnSpc>
                  <a:spcPct val="150000"/>
                </a:lnSpc>
                <a:tabLst>
                  <a:tab pos="1544638" algn="ctr"/>
                  <a:tab pos="2971800" algn="l"/>
                  <a:tab pos="5372100" algn="l"/>
                  <a:tab pos="5772150" algn="dec"/>
                  <a:tab pos="6400800" algn="l"/>
                  <a:tab pos="6858000" algn="ctr"/>
                  <a:tab pos="7372350" algn="r"/>
                </a:tabLst>
              </a:pPr>
              <a:r>
                <a:rPr lang="en-US" sz="1600" b="1">
                  <a:solidFill>
                    <a:srgbClr val="000000"/>
                  </a:solidFill>
                  <a:latin typeface="Arial" charset="0"/>
                </a:rPr>
                <a:t>	3	PV($300,000) = 300,000	× 0.6575 	=  	 197,255</a:t>
              </a:r>
            </a:p>
            <a:p>
              <a:pPr eaLnBrk="0" hangingPunct="0">
                <a:lnSpc>
                  <a:spcPct val="150000"/>
                </a:lnSpc>
                <a:tabLst>
                  <a:tab pos="1544638" algn="ctr"/>
                  <a:tab pos="2971800" algn="l"/>
                  <a:tab pos="5372100" algn="l"/>
                  <a:tab pos="5772150" algn="dec"/>
                  <a:tab pos="6400800" algn="l"/>
                  <a:tab pos="6858000" algn="ctr"/>
                  <a:tab pos="7372350" algn="r"/>
                </a:tabLst>
              </a:pPr>
              <a:r>
                <a:rPr lang="en-US" sz="1600" b="1">
                  <a:solidFill>
                    <a:srgbClr val="000000"/>
                  </a:solidFill>
                  <a:latin typeface="Arial" charset="0"/>
                </a:rPr>
                <a:t>	4	PV($300,000) = 300,000 	× 0.5718 	=   	171,526</a:t>
              </a:r>
            </a:p>
            <a:p>
              <a:pPr eaLnBrk="0" hangingPunct="0">
                <a:lnSpc>
                  <a:spcPct val="150000"/>
                </a:lnSpc>
                <a:tabLst>
                  <a:tab pos="1544638" algn="ctr"/>
                  <a:tab pos="2971800" algn="l"/>
                  <a:tab pos="5372100" algn="l"/>
                  <a:tab pos="5772150" algn="dec"/>
                  <a:tab pos="6400800" algn="l"/>
                  <a:tab pos="6858000" algn="ctr"/>
                  <a:tab pos="7372350" algn="r"/>
                </a:tabLst>
              </a:pPr>
              <a:r>
                <a:rPr lang="en-US" sz="1600" b="1">
                  <a:solidFill>
                    <a:srgbClr val="000000"/>
                  </a:solidFill>
                  <a:latin typeface="Arial" charset="0"/>
                </a:rPr>
                <a:t>	5	PV($300,000) = 300,000 	× 0.4972 	=   	 149,153</a:t>
              </a:r>
            </a:p>
          </p:txBody>
        </p:sp>
        <p:sp>
          <p:nvSpPr>
            <p:cNvPr id="43018" name="Rectangle 8"/>
            <p:cNvSpPr>
              <a:spLocks noChangeArrowheads="1"/>
            </p:cNvSpPr>
            <p:nvPr/>
          </p:nvSpPr>
          <p:spPr bwMode="auto">
            <a:xfrm>
              <a:off x="432" y="3062"/>
              <a:ext cx="4896" cy="202"/>
            </a:xfrm>
            <a:prstGeom prst="rect">
              <a:avLst/>
            </a:prstGeom>
            <a:solidFill>
              <a:schemeClr val="tx2"/>
            </a:solidFill>
            <a:ln w="9525">
              <a:noFill/>
              <a:miter lim="800000"/>
              <a:headEnd/>
              <a:tailEnd/>
            </a:ln>
          </p:spPr>
          <p:txBody>
            <a:bodyPr wrap="none" anchor="ctr"/>
            <a:lstStyle/>
            <a:p>
              <a:endParaRPr lang="en-US"/>
            </a:p>
          </p:txBody>
        </p:sp>
        <p:sp>
          <p:nvSpPr>
            <p:cNvPr id="43019" name="Text Box 9"/>
            <p:cNvSpPr txBox="1">
              <a:spLocks noChangeArrowheads="1"/>
            </p:cNvSpPr>
            <p:nvPr/>
          </p:nvSpPr>
          <p:spPr bwMode="auto">
            <a:xfrm>
              <a:off x="134" y="3052"/>
              <a:ext cx="5434" cy="212"/>
            </a:xfrm>
            <a:prstGeom prst="rect">
              <a:avLst/>
            </a:prstGeom>
            <a:noFill/>
            <a:ln w="9525">
              <a:noFill/>
              <a:miter lim="800000"/>
              <a:headEnd/>
              <a:tailEnd/>
            </a:ln>
          </p:spPr>
          <p:txBody>
            <a:bodyPr>
              <a:spAutoFit/>
            </a:bodyPr>
            <a:lstStyle/>
            <a:p>
              <a:pPr eaLnBrk="0" hangingPunct="0">
                <a:tabLst>
                  <a:tab pos="5830888" algn="r"/>
                  <a:tab pos="7372350" algn="r"/>
                </a:tabLst>
              </a:pPr>
              <a:r>
                <a:rPr lang="en-US" sz="1600" b="1">
                  <a:solidFill>
                    <a:srgbClr val="FFFFFF"/>
                  </a:solidFill>
                  <a:latin typeface="Arial" charset="0"/>
                </a:rPr>
                <a:t>	Total Present Values	$1,005,646</a:t>
              </a:r>
              <a:endParaRPr lang="en-US" sz="1600">
                <a:latin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339C2C28-3AC8-43A9-B03C-A6AC44EA2A87}" type="slidenum">
              <a:rPr lang="en-US"/>
              <a:pPr>
                <a:defRPr/>
              </a:pPr>
              <a:t>52</a:t>
            </a:fld>
            <a:endParaRPr lang="en-US"/>
          </a:p>
        </p:txBody>
      </p:sp>
      <p:sp>
        <p:nvSpPr>
          <p:cNvPr id="44037" name="Rectangle 2"/>
          <p:cNvSpPr>
            <a:spLocks noGrp="1" noChangeArrowheads="1"/>
          </p:cNvSpPr>
          <p:nvPr>
            <p:ph type="title"/>
          </p:nvPr>
        </p:nvSpPr>
        <p:spPr/>
        <p:txBody>
          <a:bodyPr/>
          <a:lstStyle/>
          <a:p>
            <a:pPr eaLnBrk="1" hangingPunct="1"/>
            <a:r>
              <a:rPr lang="en-US" sz="2400" b="1" smtClean="0">
                <a:cs typeface="Times New Roman" pitchFamily="18" charset="0"/>
              </a:rPr>
              <a:t>Additive Property</a:t>
            </a:r>
            <a:r>
              <a:rPr lang="en-US" smtClean="0"/>
              <a:t> </a:t>
            </a:r>
          </a:p>
        </p:txBody>
      </p:sp>
      <p:sp>
        <p:nvSpPr>
          <p:cNvPr id="44038" name="Rectangle 3"/>
          <p:cNvSpPr>
            <a:spLocks noGrp="1" noChangeArrowheads="1"/>
          </p:cNvSpPr>
          <p:nvPr>
            <p:ph type="body" idx="1"/>
          </p:nvPr>
        </p:nvSpPr>
        <p:spPr>
          <a:xfrm>
            <a:off x="755650" y="2420938"/>
            <a:ext cx="8110538" cy="2952750"/>
          </a:xfrm>
        </p:spPr>
        <p:txBody>
          <a:bodyPr/>
          <a:lstStyle/>
          <a:p>
            <a:pPr eaLnBrk="1" hangingPunct="1">
              <a:lnSpc>
                <a:spcPct val="80000"/>
              </a:lnSpc>
            </a:pPr>
            <a:r>
              <a:rPr lang="en-US" sz="1800" dirty="0" smtClean="0">
                <a:cs typeface="Arial" charset="0"/>
              </a:rPr>
              <a:t>Project A: NPV    =      $100,000</a:t>
            </a:r>
            <a:br>
              <a:rPr lang="en-US" sz="1800" dirty="0" smtClean="0">
                <a:cs typeface="Arial" charset="0"/>
              </a:rPr>
            </a:br>
            <a:r>
              <a:rPr lang="en-US" sz="1800" u="sng" dirty="0" smtClean="0">
                <a:cs typeface="Arial" charset="0"/>
              </a:rPr>
              <a:t>Project B: NPV    =      $  50,000</a:t>
            </a:r>
          </a:p>
          <a:p>
            <a:pPr eaLnBrk="1" hangingPunct="1">
              <a:lnSpc>
                <a:spcPct val="80000"/>
              </a:lnSpc>
              <a:buFont typeface="Wingdings" pitchFamily="2" charset="2"/>
              <a:buNone/>
            </a:pPr>
            <a:r>
              <a:rPr lang="en-US" sz="1400" dirty="0" smtClean="0">
                <a:solidFill>
                  <a:schemeClr val="tx2"/>
                </a:solidFill>
                <a:cs typeface="Arial" charset="0"/>
                <a:sym typeface="Wingdings" pitchFamily="2" charset="2"/>
              </a:rPr>
              <a:t></a:t>
            </a:r>
            <a:r>
              <a:rPr lang="en-US" sz="1800" dirty="0" smtClean="0">
                <a:cs typeface="Arial" charset="0"/>
                <a:sym typeface="Wingdings" pitchFamily="2" charset="2"/>
              </a:rPr>
              <a:t> C</a:t>
            </a:r>
            <a:r>
              <a:rPr lang="en-US" sz="1800" dirty="0" smtClean="0">
                <a:cs typeface="Arial" charset="0"/>
              </a:rPr>
              <a:t>ombined NPV     =      $150,000</a:t>
            </a:r>
            <a:br>
              <a:rPr lang="en-US" sz="1800" dirty="0" smtClean="0">
                <a:cs typeface="Arial" charset="0"/>
              </a:rPr>
            </a:br>
            <a:r>
              <a:rPr lang="en-US" sz="1400" dirty="0" smtClean="0">
                <a:cs typeface="Arial" charset="0"/>
              </a:rPr>
              <a:t>(</a:t>
            </a:r>
            <a:r>
              <a:rPr lang="en-US" sz="1400" dirty="0" err="1" smtClean="0">
                <a:cs typeface="Arial" charset="0"/>
              </a:rPr>
              <a:t>NPV</a:t>
            </a:r>
            <a:r>
              <a:rPr lang="en-US" sz="1400" baseline="-25000" dirty="0" err="1" smtClean="0">
                <a:cs typeface="Arial" charset="0"/>
              </a:rPr>
              <a:t>project</a:t>
            </a:r>
            <a:r>
              <a:rPr lang="en-US" sz="1400" baseline="-25000" dirty="0" smtClean="0">
                <a:cs typeface="Arial" charset="0"/>
              </a:rPr>
              <a:t> A</a:t>
            </a:r>
            <a:r>
              <a:rPr lang="en-US" sz="1400" dirty="0" smtClean="0">
                <a:cs typeface="Arial" charset="0"/>
              </a:rPr>
              <a:t> + </a:t>
            </a:r>
            <a:r>
              <a:rPr lang="en-US" sz="1400" dirty="0" err="1" smtClean="0">
                <a:cs typeface="Arial" charset="0"/>
              </a:rPr>
              <a:t>NPV</a:t>
            </a:r>
            <a:r>
              <a:rPr lang="en-US" sz="1400" baseline="-25000" dirty="0" err="1" smtClean="0">
                <a:cs typeface="Arial" charset="0"/>
              </a:rPr>
              <a:t>project</a:t>
            </a:r>
            <a:r>
              <a:rPr lang="en-US" sz="1400" baseline="-25000" dirty="0" smtClean="0">
                <a:cs typeface="Arial" charset="0"/>
              </a:rPr>
              <a:t> B</a:t>
            </a:r>
            <a:r>
              <a:rPr lang="en-US" sz="1400" dirty="0" smtClean="0">
                <a:cs typeface="Arial" charset="0"/>
              </a:rPr>
              <a:t>)</a:t>
            </a:r>
            <a:r>
              <a:rPr lang="en-US" sz="1800" dirty="0" smtClean="0">
                <a:cs typeface="Arial" charset="0"/>
              </a:rPr>
              <a:t> </a:t>
            </a:r>
            <a:r>
              <a:rPr lang="en-US" sz="800" dirty="0" smtClean="0">
                <a:cs typeface="Arial" charset="0"/>
              </a:rPr>
              <a:t/>
            </a:r>
            <a:br>
              <a:rPr lang="en-US" sz="800" dirty="0" smtClean="0">
                <a:cs typeface="Arial" charset="0"/>
              </a:rPr>
            </a:br>
            <a:r>
              <a:rPr lang="en-US" sz="800" dirty="0" smtClean="0">
                <a:cs typeface="Arial" charset="0"/>
              </a:rPr>
              <a:t>        </a:t>
            </a:r>
          </a:p>
          <a:p>
            <a:pPr eaLnBrk="1" hangingPunct="1">
              <a:lnSpc>
                <a:spcPct val="80000"/>
              </a:lnSpc>
              <a:buFont typeface="Wingdings" pitchFamily="2" charset="2"/>
              <a:buNone/>
            </a:pPr>
            <a:r>
              <a:rPr lang="en-US" sz="800" dirty="0" smtClean="0">
                <a:cs typeface="Arial" charset="0"/>
              </a:rPr>
              <a:t>            </a:t>
            </a:r>
            <a:r>
              <a:rPr lang="en-US" sz="1400" dirty="0" smtClean="0">
                <a:cs typeface="Arial" charset="0"/>
              </a:rPr>
              <a:t>(assumes independent projects)</a:t>
            </a:r>
            <a:endParaRPr lang="en-US" sz="1400" dirty="0" smtClean="0">
              <a:cs typeface="Times New Roman" pitchFamily="18" charset="0"/>
            </a:endParaRPr>
          </a:p>
          <a:p>
            <a:pPr eaLnBrk="1" hangingPunct="1">
              <a:lnSpc>
                <a:spcPct val="80000"/>
              </a:lnSpc>
              <a:buFont typeface="Wingdings" pitchFamily="2" charset="2"/>
              <a:buNone/>
            </a:pPr>
            <a:endParaRPr lang="en-US" sz="1400" dirty="0" smtClean="0">
              <a:cs typeface="Arial" charset="0"/>
            </a:endParaRPr>
          </a:p>
          <a:p>
            <a:pPr eaLnBrk="1" hangingPunct="1">
              <a:lnSpc>
                <a:spcPct val="80000"/>
              </a:lnSpc>
              <a:buFont typeface="Wingdings" pitchFamily="2" charset="2"/>
              <a:buNone/>
            </a:pPr>
            <a:endParaRPr lang="en-US" sz="1400" dirty="0" smtClean="0">
              <a:cs typeface="Arial" charset="0"/>
            </a:endParaRPr>
          </a:p>
          <a:p>
            <a:pPr eaLnBrk="1" hangingPunct="1">
              <a:lnSpc>
                <a:spcPct val="80000"/>
              </a:lnSpc>
            </a:pPr>
            <a:r>
              <a:rPr lang="en-US" sz="1800" b="1" dirty="0" smtClean="0">
                <a:solidFill>
                  <a:schemeClr val="tx2"/>
                </a:solidFill>
                <a:cs typeface="Arial" charset="0"/>
              </a:rPr>
              <a:t>Additive property</a:t>
            </a:r>
            <a:r>
              <a:rPr lang="en-US" sz="1800" dirty="0" smtClean="0">
                <a:cs typeface="Arial" charset="0"/>
              </a:rPr>
              <a:t> - useful implications</a:t>
            </a:r>
          </a:p>
          <a:p>
            <a:pPr eaLnBrk="1" hangingPunct="1">
              <a:lnSpc>
                <a:spcPct val="80000"/>
              </a:lnSpc>
              <a:buFont typeface="Wingdings" pitchFamily="2" charset="2"/>
              <a:buNone/>
            </a:pPr>
            <a:endParaRPr lang="en-US" sz="1800" dirty="0" smtClean="0">
              <a:cs typeface="Arial" charset="0"/>
            </a:endParaRPr>
          </a:p>
          <a:p>
            <a:pPr lvl="1" eaLnBrk="1" hangingPunct="1">
              <a:lnSpc>
                <a:spcPct val="80000"/>
              </a:lnSpc>
            </a:pPr>
            <a:r>
              <a:rPr lang="en-US" sz="1600" dirty="0" smtClean="0">
                <a:cs typeface="Arial" charset="0"/>
              </a:rPr>
              <a:t>easier to estimate impact on project’s NPV value </a:t>
            </a:r>
            <a:br>
              <a:rPr lang="en-US" sz="1600" dirty="0" smtClean="0">
                <a:cs typeface="Arial" charset="0"/>
              </a:rPr>
            </a:br>
            <a:r>
              <a:rPr lang="en-US" sz="1600" dirty="0" smtClean="0">
                <a:cs typeface="Arial" charset="0"/>
              </a:rPr>
              <a:t>of changes in expected cash flows, or cost of capital (risk)</a:t>
            </a:r>
            <a:endParaRPr lang="en-US" sz="1600" dirty="0" smtClean="0">
              <a:cs typeface="Times New Roman" pitchFamily="18"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EFEE02E5-EC1B-40DC-9B29-49E2F09AC176}" type="slidenum">
              <a:rPr lang="en-US"/>
              <a:pPr>
                <a:defRPr/>
              </a:pPr>
              <a:t>53</a:t>
            </a:fld>
            <a:endParaRPr lang="en-US"/>
          </a:p>
        </p:txBody>
      </p:sp>
      <p:sp>
        <p:nvSpPr>
          <p:cNvPr id="45061" name="Rectangle 2"/>
          <p:cNvSpPr>
            <a:spLocks noGrp="1" noChangeArrowheads="1"/>
          </p:cNvSpPr>
          <p:nvPr>
            <p:ph type="title"/>
          </p:nvPr>
        </p:nvSpPr>
        <p:spPr>
          <a:xfrm>
            <a:off x="871538" y="862013"/>
            <a:ext cx="8162925" cy="762000"/>
          </a:xfrm>
        </p:spPr>
        <p:txBody>
          <a:bodyPr/>
          <a:lstStyle/>
          <a:p>
            <a:pPr eaLnBrk="1" hangingPunct="1"/>
            <a:r>
              <a:rPr lang="en-US" sz="2400" b="1" dirty="0" smtClean="0">
                <a:cs typeface="Times New Roman" pitchFamily="18" charset="0"/>
              </a:rPr>
              <a:t>Limitations of NPV criterion</a:t>
            </a:r>
            <a:r>
              <a:rPr lang="en-US" dirty="0" smtClean="0"/>
              <a:t> </a:t>
            </a:r>
          </a:p>
        </p:txBody>
      </p:sp>
      <p:sp>
        <p:nvSpPr>
          <p:cNvPr id="45062" name="Rectangle 3"/>
          <p:cNvSpPr>
            <a:spLocks noGrp="1" noChangeArrowheads="1"/>
          </p:cNvSpPr>
          <p:nvPr>
            <p:ph type="body" idx="1"/>
          </p:nvPr>
        </p:nvSpPr>
        <p:spPr>
          <a:xfrm>
            <a:off x="762000" y="2420938"/>
            <a:ext cx="8131175" cy="3960812"/>
          </a:xfrm>
        </p:spPr>
        <p:txBody>
          <a:bodyPr/>
          <a:lstStyle/>
          <a:p>
            <a:pPr eaLnBrk="1" hangingPunct="1"/>
            <a:r>
              <a:rPr lang="en-US" sz="2000" dirty="0" smtClean="0">
                <a:cs typeface="Arial" charset="0"/>
              </a:rPr>
              <a:t>NPV criterion can be adjusted for some situations</a:t>
            </a:r>
          </a:p>
          <a:p>
            <a:pPr eaLnBrk="1" hangingPunct="1">
              <a:buFont typeface="Wingdings" pitchFamily="2" charset="2"/>
              <a:buNone/>
            </a:pPr>
            <a:endParaRPr lang="en-US" sz="2000" dirty="0" smtClean="0">
              <a:cs typeface="Arial" charset="0"/>
            </a:endParaRPr>
          </a:p>
          <a:p>
            <a:pPr lvl="1" eaLnBrk="1" hangingPunct="1"/>
            <a:r>
              <a:rPr lang="en-US" sz="1800" dirty="0" smtClean="0">
                <a:cs typeface="Arial" charset="0"/>
              </a:rPr>
              <a:t>it ignores the opportunities to make changes to projects as time passes and more information becomes available</a:t>
            </a:r>
          </a:p>
          <a:p>
            <a:pPr lvl="1" eaLnBrk="1" hangingPunct="1"/>
            <a:endParaRPr lang="en-US" sz="1800" dirty="0" smtClean="0">
              <a:cs typeface="Arial" charset="0"/>
            </a:endParaRPr>
          </a:p>
          <a:p>
            <a:pPr lvl="1" eaLnBrk="1" hangingPunct="1"/>
            <a:r>
              <a:rPr lang="en-US" sz="1800" b="1" dirty="0" smtClean="0">
                <a:solidFill>
                  <a:schemeClr val="tx2"/>
                </a:solidFill>
                <a:cs typeface="Arial" charset="0"/>
              </a:rPr>
              <a:t>NPV rule is a take-it-or-live-it rule</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FEFC442B-DE7E-4670-A728-3C78C2B7D397}" type="slidenum">
              <a:rPr lang="en-US"/>
              <a:pPr>
                <a:defRPr/>
              </a:pPr>
              <a:t>54</a:t>
            </a:fld>
            <a:endParaRPr lang="en-US"/>
          </a:p>
        </p:txBody>
      </p:sp>
      <p:sp>
        <p:nvSpPr>
          <p:cNvPr id="46085" name="Rectangle 2"/>
          <p:cNvSpPr>
            <a:spLocks noGrp="1" noChangeArrowheads="1"/>
          </p:cNvSpPr>
          <p:nvPr>
            <p:ph type="title"/>
          </p:nvPr>
        </p:nvSpPr>
        <p:spPr>
          <a:xfrm>
            <a:off x="871538" y="862013"/>
            <a:ext cx="8162925" cy="762000"/>
          </a:xfrm>
        </p:spPr>
        <p:txBody>
          <a:bodyPr/>
          <a:lstStyle/>
          <a:p>
            <a:pPr eaLnBrk="1" hangingPunct="1"/>
            <a:r>
              <a:rPr lang="en-US" sz="2400" b="1" dirty="0" smtClean="0">
                <a:cs typeface="Times New Roman" pitchFamily="18" charset="0"/>
              </a:rPr>
              <a:t>Limitations of NPV criterion</a:t>
            </a:r>
            <a:r>
              <a:rPr lang="en-US" dirty="0" smtClean="0"/>
              <a:t> </a:t>
            </a:r>
          </a:p>
        </p:txBody>
      </p:sp>
      <p:sp>
        <p:nvSpPr>
          <p:cNvPr id="46086" name="Rectangle 3"/>
          <p:cNvSpPr>
            <a:spLocks noGrp="1" noChangeArrowheads="1"/>
          </p:cNvSpPr>
          <p:nvPr>
            <p:ph type="body" idx="1"/>
          </p:nvPr>
        </p:nvSpPr>
        <p:spPr>
          <a:xfrm>
            <a:off x="539750" y="1844675"/>
            <a:ext cx="8382000" cy="4032250"/>
          </a:xfrm>
        </p:spPr>
        <p:txBody>
          <a:bodyPr/>
          <a:lstStyle/>
          <a:p>
            <a:pPr eaLnBrk="1" hangingPunct="1">
              <a:lnSpc>
                <a:spcPct val="90000"/>
              </a:lnSpc>
              <a:buFont typeface="Wingdings" pitchFamily="2" charset="2"/>
              <a:buNone/>
            </a:pPr>
            <a:endParaRPr lang="en-US" sz="1200" dirty="0" smtClean="0">
              <a:cs typeface="Arial" charset="0"/>
            </a:endParaRPr>
          </a:p>
          <a:p>
            <a:pPr eaLnBrk="1" hangingPunct="1">
              <a:lnSpc>
                <a:spcPct val="90000"/>
              </a:lnSpc>
            </a:pPr>
            <a:r>
              <a:rPr lang="en-US" sz="1800" dirty="0" smtClean="0">
                <a:cs typeface="Arial" charset="0"/>
              </a:rPr>
              <a:t>A project that can adjust easily &amp; at a low cost to significant changes such as:</a:t>
            </a:r>
            <a:endParaRPr lang="en-US" sz="1200" dirty="0" smtClean="0">
              <a:cs typeface="Arial" charset="0"/>
            </a:endParaRPr>
          </a:p>
          <a:p>
            <a:pPr eaLnBrk="1" hangingPunct="1">
              <a:lnSpc>
                <a:spcPct val="90000"/>
              </a:lnSpc>
              <a:buFont typeface="Wingdings" pitchFamily="2" charset="2"/>
              <a:buNone/>
            </a:pPr>
            <a:r>
              <a:rPr lang="en-US" sz="1200" dirty="0" smtClean="0">
                <a:cs typeface="Arial" charset="0"/>
              </a:rPr>
              <a:t> </a:t>
            </a:r>
          </a:p>
          <a:p>
            <a:pPr lvl="1" eaLnBrk="1" hangingPunct="1">
              <a:lnSpc>
                <a:spcPct val="90000"/>
              </a:lnSpc>
            </a:pPr>
            <a:r>
              <a:rPr lang="en-US" sz="1600" dirty="0" smtClean="0">
                <a:cs typeface="Arial" charset="0"/>
              </a:rPr>
              <a:t>product marketability</a:t>
            </a:r>
          </a:p>
          <a:p>
            <a:pPr lvl="1" eaLnBrk="1" hangingPunct="1">
              <a:lnSpc>
                <a:spcPct val="90000"/>
              </a:lnSpc>
            </a:pPr>
            <a:r>
              <a:rPr lang="en-US" sz="1600" dirty="0" smtClean="0">
                <a:cs typeface="Arial" charset="0"/>
              </a:rPr>
              <a:t>selling price</a:t>
            </a:r>
          </a:p>
          <a:p>
            <a:pPr lvl="1" eaLnBrk="1" hangingPunct="1">
              <a:lnSpc>
                <a:spcPct val="90000"/>
              </a:lnSpc>
            </a:pPr>
            <a:r>
              <a:rPr lang="en-US" sz="1600" dirty="0" smtClean="0">
                <a:cs typeface="Arial" charset="0"/>
              </a:rPr>
              <a:t>risk of obsolescence</a:t>
            </a:r>
          </a:p>
          <a:p>
            <a:pPr lvl="1" eaLnBrk="1" hangingPunct="1">
              <a:lnSpc>
                <a:spcPct val="90000"/>
              </a:lnSpc>
            </a:pPr>
            <a:r>
              <a:rPr lang="en-US" sz="1600" dirty="0" smtClean="0">
                <a:cs typeface="Arial" charset="0"/>
              </a:rPr>
              <a:t>manufacturing technology</a:t>
            </a:r>
          </a:p>
          <a:p>
            <a:pPr lvl="1" eaLnBrk="1" hangingPunct="1">
              <a:lnSpc>
                <a:spcPct val="90000"/>
              </a:lnSpc>
            </a:pPr>
            <a:r>
              <a:rPr lang="en-US" sz="1600" dirty="0" smtClean="0">
                <a:cs typeface="Arial" charset="0"/>
              </a:rPr>
              <a:t>economic, regulatory, &amp; tax environments</a:t>
            </a:r>
          </a:p>
          <a:p>
            <a:pPr lvl="1" eaLnBrk="1" hangingPunct="1">
              <a:lnSpc>
                <a:spcPct val="90000"/>
              </a:lnSpc>
              <a:buFont typeface="Wingdings" pitchFamily="2" charset="2"/>
              <a:buNone/>
            </a:pPr>
            <a:endParaRPr lang="en-US" sz="1200" dirty="0" smtClean="0">
              <a:cs typeface="Arial" charset="0"/>
            </a:endParaRPr>
          </a:p>
          <a:p>
            <a:pPr lvl="1" eaLnBrk="1" hangingPunct="1">
              <a:lnSpc>
                <a:spcPct val="90000"/>
              </a:lnSpc>
              <a:buFont typeface="Wingdings" pitchFamily="2" charset="2"/>
              <a:buNone/>
            </a:pPr>
            <a:r>
              <a:rPr lang="en-US" sz="1600" dirty="0" smtClean="0">
                <a:solidFill>
                  <a:schemeClr val="tx2"/>
                </a:solidFill>
                <a:cs typeface="Arial" charset="0"/>
                <a:sym typeface="Wingdings" pitchFamily="2" charset="2"/>
              </a:rPr>
              <a:t></a:t>
            </a:r>
            <a:r>
              <a:rPr lang="en-US" sz="1800" dirty="0" smtClean="0">
                <a:cs typeface="Arial" charset="0"/>
                <a:sym typeface="Wingdings" pitchFamily="2" charset="2"/>
              </a:rPr>
              <a:t> </a:t>
            </a:r>
            <a:r>
              <a:rPr lang="en-US" sz="1800" dirty="0" smtClean="0">
                <a:cs typeface="Arial" charset="0"/>
              </a:rPr>
              <a:t>will contribute more to firm value than indicated by NPV</a:t>
            </a:r>
            <a:endParaRPr lang="en-US" sz="1200" dirty="0" smtClean="0">
              <a:cs typeface="Arial" charset="0"/>
            </a:endParaRPr>
          </a:p>
          <a:p>
            <a:pPr lvl="1" eaLnBrk="1" hangingPunct="1">
              <a:lnSpc>
                <a:spcPct val="90000"/>
              </a:lnSpc>
              <a:buFont typeface="Wingdings" pitchFamily="2" charset="2"/>
              <a:buNone/>
            </a:pPr>
            <a:endParaRPr lang="en-US" sz="900" dirty="0" smtClean="0">
              <a:cs typeface="Arial" charset="0"/>
            </a:endParaRPr>
          </a:p>
          <a:p>
            <a:pPr lvl="1" eaLnBrk="1" hangingPunct="1">
              <a:lnSpc>
                <a:spcPct val="90000"/>
              </a:lnSpc>
              <a:buFont typeface="Wingdings" pitchFamily="2" charset="2"/>
              <a:buNone/>
            </a:pPr>
            <a:r>
              <a:rPr lang="en-US" sz="1600" dirty="0" smtClean="0">
                <a:solidFill>
                  <a:schemeClr val="tx2"/>
                </a:solidFill>
                <a:cs typeface="Arial" charset="0"/>
                <a:sym typeface="Wingdings" pitchFamily="2" charset="2"/>
              </a:rPr>
              <a:t></a:t>
            </a:r>
            <a:r>
              <a:rPr lang="en-US" sz="1800" dirty="0" smtClean="0">
                <a:cs typeface="Arial" charset="0"/>
                <a:sym typeface="Wingdings" pitchFamily="2" charset="2"/>
              </a:rPr>
              <a:t> </a:t>
            </a:r>
            <a:r>
              <a:rPr lang="en-US" sz="1800" dirty="0" smtClean="0">
                <a:cs typeface="Arial" charset="0"/>
              </a:rPr>
              <a:t>will be more valuable than an alternative project with same NPV</a:t>
            </a:r>
            <a:br>
              <a:rPr lang="en-US" sz="1800" dirty="0" smtClean="0">
                <a:cs typeface="Arial" charset="0"/>
              </a:rPr>
            </a:br>
            <a:r>
              <a:rPr lang="en-US" sz="1800" dirty="0" smtClean="0">
                <a:cs typeface="Arial" charset="0"/>
              </a:rPr>
              <a:t>but cannot be altered as easily &amp; as cheaply</a:t>
            </a:r>
          </a:p>
          <a:p>
            <a:pPr lvl="1" eaLnBrk="1" hangingPunct="1">
              <a:lnSpc>
                <a:spcPct val="90000"/>
              </a:lnSpc>
              <a:buFont typeface="Wingdings" pitchFamily="2" charset="2"/>
              <a:buNone/>
            </a:pPr>
            <a:endParaRPr lang="en-US" sz="1800" dirty="0" smtClean="0">
              <a:cs typeface="Times New Roman" pitchFamily="18" charset="0"/>
            </a:endParaRPr>
          </a:p>
          <a:p>
            <a:pPr eaLnBrk="1" hangingPunct="1">
              <a:lnSpc>
                <a:spcPct val="90000"/>
              </a:lnSpc>
            </a:pPr>
            <a:r>
              <a:rPr lang="en-US" sz="1800" dirty="0" smtClean="0">
                <a:cs typeface="Times New Roman" pitchFamily="18" charset="0"/>
              </a:rPr>
              <a:t>A project’s </a:t>
            </a:r>
            <a:r>
              <a:rPr lang="en-US" sz="1800" i="1" dirty="0" smtClean="0">
                <a:cs typeface="Times New Roman" pitchFamily="18" charset="0"/>
              </a:rPr>
              <a:t>flexibility</a:t>
            </a:r>
            <a:r>
              <a:rPr lang="en-US" sz="1800" dirty="0" smtClean="0">
                <a:cs typeface="Times New Roman" pitchFamily="18" charset="0"/>
              </a:rPr>
              <a:t> usually described by </a:t>
            </a:r>
            <a:r>
              <a:rPr lang="en-US" sz="1800" b="1" dirty="0" smtClean="0">
                <a:solidFill>
                  <a:srgbClr val="FF0000"/>
                </a:solidFill>
                <a:cs typeface="Times New Roman" pitchFamily="18" charset="0"/>
              </a:rPr>
              <a:t>managerial options</a:t>
            </a:r>
            <a:endParaRPr lang="en-US" sz="1800" dirty="0" smtClean="0">
              <a:solidFill>
                <a:srgbClr val="FF0000"/>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143125" y="2857500"/>
            <a:ext cx="6357938" cy="785813"/>
          </a:xfrm>
          <a:prstGeom prst="rect">
            <a:avLst/>
          </a:prstGeom>
          <a:noFill/>
          <a:ln w="9525">
            <a:noFill/>
            <a:miter lim="800000"/>
            <a:headEnd/>
            <a:tailEnd/>
          </a:ln>
        </p:spPr>
        <p:txBody>
          <a:bodyPr/>
          <a:lstStyle/>
          <a:p>
            <a:pPr algn="r">
              <a:spcBef>
                <a:spcPct val="20000"/>
              </a:spcBef>
              <a:buClr>
                <a:schemeClr val="folHlink"/>
              </a:buClr>
              <a:buSzPct val="75000"/>
              <a:buFont typeface="Wingdings" pitchFamily="2" charset="2"/>
              <a:buNone/>
              <a:defRPr/>
            </a:pPr>
            <a:r>
              <a:rPr lang="en-US" b="1" kern="0" dirty="0" smtClean="0">
                <a:solidFill>
                  <a:schemeClr val="hlink"/>
                </a:solidFill>
                <a:latin typeface="+mn-lt"/>
                <a:cs typeface="Arial" pitchFamily="34" charset="0"/>
              </a:rPr>
              <a:t>Cases - Problems</a:t>
            </a:r>
            <a:endParaRPr lang="en-US" kern="0" dirty="0">
              <a:solidFill>
                <a:schemeClr val="hlink"/>
              </a:solidFill>
              <a:latin typeface="+mn-lt"/>
            </a:endParaRPr>
          </a:p>
        </p:txBody>
      </p:sp>
    </p:spTree>
  </p:cSld>
  <p:clrMapOvr>
    <a:masterClrMapping/>
  </p:clrMapOvr>
  <p:transition advTm="2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683568" y="1844824"/>
            <a:ext cx="8231832" cy="4860776"/>
          </a:xfrm>
        </p:spPr>
        <p:txBody>
          <a:bodyPr/>
          <a:lstStyle/>
          <a:p>
            <a:pPr>
              <a:lnSpc>
                <a:spcPct val="90000"/>
              </a:lnSpc>
              <a:buClr>
                <a:schemeClr val="tx1"/>
              </a:buClr>
              <a:buFont typeface="Monotype Sorts" pitchFamily="2" charset="2"/>
              <a:buNone/>
            </a:pPr>
            <a:endParaRPr lang="el-GR" sz="800" b="1" dirty="0" smtClean="0">
              <a:latin typeface="Arial Narrow" pitchFamily="34" charset="0"/>
            </a:endParaRPr>
          </a:p>
          <a:p>
            <a:pPr>
              <a:lnSpc>
                <a:spcPct val="90000"/>
              </a:lnSpc>
              <a:buClr>
                <a:schemeClr val="tx1"/>
              </a:buClr>
              <a:buFont typeface="Monotype Sorts" pitchFamily="2" charset="2"/>
              <a:buNone/>
            </a:pPr>
            <a:endParaRPr lang="el-GR" sz="2000" b="1" dirty="0" smtClean="0">
              <a:latin typeface="Arial Narrow" pitchFamily="34" charset="0"/>
            </a:endParaRPr>
          </a:p>
          <a:p>
            <a:pPr>
              <a:lnSpc>
                <a:spcPct val="90000"/>
              </a:lnSpc>
              <a:buClr>
                <a:schemeClr val="tx1"/>
              </a:buClr>
              <a:buFont typeface="Monotype Sorts" pitchFamily="2" charset="2"/>
              <a:buNone/>
            </a:pPr>
            <a:r>
              <a:rPr lang="en-US" sz="1900" b="1" dirty="0" smtClean="0">
                <a:solidFill>
                  <a:srgbClr val="0070C0"/>
                </a:solidFill>
                <a:latin typeface="Arial Narrow" pitchFamily="34" charset="0"/>
              </a:rPr>
              <a:t>Scenario 1:</a:t>
            </a:r>
            <a:r>
              <a:rPr lang="en-US" sz="1900" dirty="0" smtClean="0">
                <a:latin typeface="Arial Narrow" pitchFamily="34" charset="0"/>
              </a:rPr>
              <a:t>	competitor’s offer to acquire firm ABC:	</a:t>
            </a:r>
            <a:r>
              <a:rPr lang="en-US" sz="1900" dirty="0" smtClean="0">
                <a:latin typeface="Arial Narrow" pitchFamily="34" charset="0"/>
                <a:sym typeface="Wingdings" pitchFamily="2" charset="2"/>
              </a:rPr>
              <a:t> </a:t>
            </a:r>
            <a:r>
              <a:rPr lang="en-US" sz="1900" dirty="0" smtClean="0">
                <a:latin typeface="Arial Narrow" pitchFamily="34" charset="0"/>
              </a:rPr>
              <a:t>offer price = </a:t>
            </a:r>
            <a:r>
              <a:rPr lang="en-US" sz="1900" b="1" dirty="0" smtClean="0">
                <a:latin typeface="Arial Narrow" pitchFamily="34" charset="0"/>
              </a:rPr>
              <a:t>1 </a:t>
            </a:r>
            <a:r>
              <a:rPr lang="en-US" sz="1900" b="1" dirty="0" err="1" smtClean="0">
                <a:latin typeface="Arial Narrow" pitchFamily="34" charset="0"/>
              </a:rPr>
              <a:t>mln</a:t>
            </a:r>
            <a:r>
              <a:rPr lang="en-US" sz="1900" b="1" dirty="0" smtClean="0">
                <a:latin typeface="Arial Narrow" pitchFamily="34" charset="0"/>
              </a:rPr>
              <a:t>. </a:t>
            </a:r>
            <a:r>
              <a:rPr lang="en-US" sz="1900" dirty="0" smtClean="0">
                <a:latin typeface="Arial Narrow" pitchFamily="34" charset="0"/>
              </a:rPr>
              <a:t>euros</a:t>
            </a:r>
            <a:endParaRPr lang="el-GR" sz="1900" dirty="0" smtClean="0">
              <a:latin typeface="Arial Narrow" pitchFamily="34" charset="0"/>
            </a:endParaRPr>
          </a:p>
          <a:p>
            <a:pPr>
              <a:lnSpc>
                <a:spcPct val="90000"/>
              </a:lnSpc>
              <a:buClr>
                <a:schemeClr val="tx1"/>
              </a:buClr>
              <a:buFont typeface="Monotype Sorts" pitchFamily="2" charset="2"/>
              <a:buNone/>
            </a:pPr>
            <a:r>
              <a:rPr lang="el-GR" sz="1900" dirty="0" smtClean="0">
                <a:latin typeface="Arial" pitchFamily="34" charset="0"/>
              </a:rPr>
              <a:t>   </a:t>
            </a:r>
            <a:endParaRPr lang="en-US" sz="1900" dirty="0" smtClean="0">
              <a:latin typeface="Arial" pitchFamily="34" charset="0"/>
            </a:endParaRPr>
          </a:p>
          <a:p>
            <a:pPr>
              <a:lnSpc>
                <a:spcPct val="90000"/>
              </a:lnSpc>
              <a:buClr>
                <a:schemeClr val="tx1"/>
              </a:buClr>
              <a:buFont typeface="Monotype Sorts" pitchFamily="2" charset="2"/>
              <a:buNone/>
            </a:pPr>
            <a:r>
              <a:rPr lang="en-US" sz="1900" b="1" dirty="0" smtClean="0">
                <a:solidFill>
                  <a:srgbClr val="0070C0"/>
                </a:solidFill>
                <a:latin typeface="Arial Narrow" pitchFamily="34" charset="0"/>
              </a:rPr>
              <a:t>Scenario 2:</a:t>
            </a:r>
            <a:r>
              <a:rPr lang="en-US" sz="1900" dirty="0" smtClean="0">
                <a:latin typeface="Arial Narrow" pitchFamily="34" charset="0"/>
              </a:rPr>
              <a:t>	ABC continues operating under current status</a:t>
            </a:r>
          </a:p>
          <a:p>
            <a:pPr>
              <a:lnSpc>
                <a:spcPct val="90000"/>
              </a:lnSpc>
              <a:buClr>
                <a:schemeClr val="tx1"/>
              </a:buClr>
              <a:buFont typeface="Monotype Sorts" pitchFamily="2" charset="2"/>
              <a:buNone/>
            </a:pPr>
            <a:r>
              <a:rPr lang="en-US" sz="1900" dirty="0" smtClean="0">
                <a:latin typeface="Arial Narrow" pitchFamily="34" charset="0"/>
              </a:rPr>
              <a:t>				</a:t>
            </a:r>
          </a:p>
          <a:p>
            <a:pPr>
              <a:lnSpc>
                <a:spcPct val="90000"/>
              </a:lnSpc>
              <a:buClr>
                <a:schemeClr val="tx1"/>
              </a:buClr>
              <a:buFont typeface="Monotype Sorts" pitchFamily="2" charset="2"/>
              <a:buNone/>
            </a:pPr>
            <a:r>
              <a:rPr lang="en-US" sz="1900" dirty="0" smtClean="0">
                <a:latin typeface="Arial Narrow" pitchFamily="34" charset="0"/>
              </a:rPr>
              <a:t>			operating horizon			</a:t>
            </a:r>
            <a:r>
              <a:rPr lang="en-US" sz="1900" dirty="0" smtClean="0">
                <a:latin typeface="Arial Narrow" pitchFamily="34" charset="0"/>
                <a:sym typeface="Wingdings" pitchFamily="2" charset="2"/>
              </a:rPr>
              <a:t> </a:t>
            </a:r>
            <a:r>
              <a:rPr lang="en-US" sz="1900" b="1" dirty="0" smtClean="0">
                <a:latin typeface="Arial Narrow" pitchFamily="34" charset="0"/>
                <a:sym typeface="Wingdings" pitchFamily="2" charset="2"/>
              </a:rPr>
              <a:t>8 years</a:t>
            </a:r>
            <a:endParaRPr lang="en-US" sz="1900" b="1" dirty="0" smtClean="0">
              <a:latin typeface="Arial Narrow" pitchFamily="34" charset="0"/>
            </a:endParaRPr>
          </a:p>
          <a:p>
            <a:pPr>
              <a:lnSpc>
                <a:spcPct val="90000"/>
              </a:lnSpc>
              <a:buClr>
                <a:schemeClr val="tx1"/>
              </a:buClr>
              <a:buFont typeface="Monotype Sorts" pitchFamily="2" charset="2"/>
              <a:buNone/>
            </a:pPr>
            <a:r>
              <a:rPr lang="en-US" sz="1900" dirty="0" smtClean="0">
                <a:latin typeface="Arial Narrow" pitchFamily="34" charset="0"/>
              </a:rPr>
              <a:t>			immediate additional investments	</a:t>
            </a:r>
            <a:r>
              <a:rPr lang="en-US" sz="1900" dirty="0" smtClean="0">
                <a:latin typeface="Arial Narrow" pitchFamily="34" charset="0"/>
                <a:sym typeface="Wingdings" pitchFamily="2" charset="2"/>
              </a:rPr>
              <a:t> </a:t>
            </a:r>
            <a:r>
              <a:rPr lang="en-US" sz="1900" b="1" dirty="0" smtClean="0">
                <a:latin typeface="Arial Narrow" pitchFamily="34" charset="0"/>
                <a:sym typeface="Wingdings" pitchFamily="2" charset="2"/>
              </a:rPr>
              <a:t>50,000 </a:t>
            </a:r>
            <a:r>
              <a:rPr lang="en-US" sz="1900" dirty="0" smtClean="0">
                <a:latin typeface="Arial Narrow" pitchFamily="34" charset="0"/>
                <a:sym typeface="Wingdings" pitchFamily="2" charset="2"/>
              </a:rPr>
              <a:t>euros</a:t>
            </a:r>
            <a:endParaRPr lang="en-US" sz="1900" dirty="0" smtClean="0">
              <a:latin typeface="Arial Narrow" pitchFamily="34" charset="0"/>
            </a:endParaRPr>
          </a:p>
          <a:p>
            <a:pPr>
              <a:lnSpc>
                <a:spcPct val="90000"/>
              </a:lnSpc>
              <a:buClr>
                <a:schemeClr val="tx1"/>
              </a:buClr>
              <a:buFont typeface="Monotype Sorts" pitchFamily="2" charset="2"/>
              <a:buNone/>
            </a:pPr>
            <a:r>
              <a:rPr lang="en-US" sz="1900" dirty="0" smtClean="0">
                <a:latin typeface="Arial Narrow" pitchFamily="34" charset="0"/>
              </a:rPr>
              <a:t>			annual operating cash-flows		</a:t>
            </a:r>
            <a:r>
              <a:rPr lang="en-US" sz="1900" dirty="0" smtClean="0">
                <a:latin typeface="Arial Narrow" pitchFamily="34" charset="0"/>
                <a:sym typeface="Wingdings" pitchFamily="2" charset="2"/>
              </a:rPr>
              <a:t> </a:t>
            </a:r>
            <a:r>
              <a:rPr lang="el-GR" sz="1900" b="1" dirty="0" smtClean="0">
                <a:latin typeface="Arial Narrow" pitchFamily="34" charset="0"/>
              </a:rPr>
              <a:t>211</a:t>
            </a:r>
            <a:r>
              <a:rPr lang="en-US" sz="1900" b="1" dirty="0" smtClean="0">
                <a:latin typeface="Arial Narrow" pitchFamily="34" charset="0"/>
              </a:rPr>
              <a:t>,</a:t>
            </a:r>
            <a:r>
              <a:rPr lang="el-GR" sz="1900" b="1" dirty="0" smtClean="0">
                <a:latin typeface="Arial Narrow" pitchFamily="34" charset="0"/>
              </a:rPr>
              <a:t>000 </a:t>
            </a:r>
            <a:r>
              <a:rPr lang="el-GR" sz="1900" dirty="0" smtClean="0">
                <a:latin typeface="Arial Narrow" pitchFamily="34" charset="0"/>
              </a:rPr>
              <a:t>euro</a:t>
            </a:r>
            <a:r>
              <a:rPr lang="en-US" sz="1900" dirty="0" smtClean="0">
                <a:latin typeface="Arial Narrow" pitchFamily="34" charset="0"/>
              </a:rPr>
              <a:t>s</a:t>
            </a:r>
          </a:p>
          <a:p>
            <a:pPr>
              <a:lnSpc>
                <a:spcPct val="90000"/>
              </a:lnSpc>
              <a:buClr>
                <a:schemeClr val="tx1"/>
              </a:buClr>
              <a:buFont typeface="Monotype Sorts" pitchFamily="2" charset="2"/>
              <a:buNone/>
            </a:pPr>
            <a:r>
              <a:rPr lang="en-US" sz="1900" b="1" dirty="0" smtClean="0">
                <a:latin typeface="Arial Narrow" pitchFamily="34" charset="0"/>
              </a:rPr>
              <a:t>			</a:t>
            </a:r>
            <a:r>
              <a:rPr lang="en-US" sz="1900" dirty="0" smtClean="0">
                <a:latin typeface="Arial Narrow" pitchFamily="34" charset="0"/>
              </a:rPr>
              <a:t>ABC sale at end of 8-year</a:t>
            </a:r>
            <a:r>
              <a:rPr lang="en-US" sz="1900" b="1" dirty="0" smtClean="0">
                <a:latin typeface="Arial Narrow" pitchFamily="34" charset="0"/>
              </a:rPr>
              <a:t>		</a:t>
            </a:r>
            <a:r>
              <a:rPr lang="en-US" sz="1900" b="1" dirty="0" smtClean="0">
                <a:latin typeface="Arial Narrow" pitchFamily="34" charset="0"/>
                <a:sym typeface="Wingdings" pitchFamily="2" charset="2"/>
              </a:rPr>
              <a:t> 60,000 </a:t>
            </a:r>
            <a:r>
              <a:rPr lang="en-US" sz="1900" dirty="0" smtClean="0">
                <a:latin typeface="Arial Narrow" pitchFamily="34" charset="0"/>
                <a:sym typeface="Wingdings" pitchFamily="2" charset="2"/>
              </a:rPr>
              <a:t>euros</a:t>
            </a:r>
            <a:endParaRPr lang="el-GR" sz="800" dirty="0" smtClean="0">
              <a:latin typeface="Arial Narrow" pitchFamily="34" charset="0"/>
            </a:endParaRPr>
          </a:p>
          <a:p>
            <a:pPr>
              <a:lnSpc>
                <a:spcPct val="90000"/>
              </a:lnSpc>
              <a:buClr>
                <a:schemeClr val="tx1"/>
              </a:buClr>
              <a:buFont typeface="Monotype Sorts" pitchFamily="2" charset="2"/>
              <a:buNone/>
            </a:pPr>
            <a:r>
              <a:rPr lang="el-GR" sz="800" dirty="0" smtClean="0">
                <a:latin typeface="Arial Narrow" pitchFamily="34" charset="0"/>
              </a:rPr>
              <a:t>    </a:t>
            </a:r>
            <a:endParaRPr lang="en-US" sz="800" dirty="0" smtClean="0">
              <a:latin typeface="Arial Narrow" pitchFamily="34" charset="0"/>
            </a:endParaRPr>
          </a:p>
          <a:p>
            <a:pPr>
              <a:lnSpc>
                <a:spcPct val="90000"/>
              </a:lnSpc>
              <a:buClr>
                <a:schemeClr val="tx1"/>
              </a:buClr>
              <a:buFont typeface="Monotype Sorts" pitchFamily="2" charset="2"/>
              <a:buNone/>
            </a:pPr>
            <a:r>
              <a:rPr lang="en-US" sz="800" dirty="0" smtClean="0">
                <a:latin typeface="Arial Narrow" pitchFamily="34" charset="0"/>
              </a:rPr>
              <a:t>			</a:t>
            </a:r>
            <a:r>
              <a:rPr lang="en-US" sz="1900" dirty="0" smtClean="0">
                <a:latin typeface="Arial Narrow" pitchFamily="34" charset="0"/>
              </a:rPr>
              <a:t>required rate of return		</a:t>
            </a:r>
            <a:r>
              <a:rPr lang="en-US" sz="1900" dirty="0" smtClean="0">
                <a:latin typeface="Arial Narrow" pitchFamily="34" charset="0"/>
                <a:sym typeface="Wingdings" pitchFamily="2" charset="2"/>
              </a:rPr>
              <a:t> </a:t>
            </a:r>
            <a:r>
              <a:rPr lang="en-US" sz="1900" b="1" dirty="0" smtClean="0">
                <a:latin typeface="Arial Narrow" pitchFamily="34" charset="0"/>
                <a:sym typeface="Wingdings" pitchFamily="2" charset="2"/>
              </a:rPr>
              <a:t>1</a:t>
            </a:r>
            <a:r>
              <a:rPr lang="el-GR" sz="1900" b="1" dirty="0" smtClean="0">
                <a:latin typeface="Arial Narrow" pitchFamily="34" charset="0"/>
              </a:rPr>
              <a:t>4%</a:t>
            </a:r>
            <a:endParaRPr lang="en-US" sz="1900" b="1" dirty="0" smtClean="0">
              <a:latin typeface="Arial Narrow" pitchFamily="34" charset="0"/>
            </a:endParaRPr>
          </a:p>
          <a:p>
            <a:pPr>
              <a:lnSpc>
                <a:spcPct val="90000"/>
              </a:lnSpc>
              <a:buClr>
                <a:schemeClr val="tx1"/>
              </a:buClr>
              <a:buFont typeface="Monotype Sorts" pitchFamily="2" charset="2"/>
              <a:buNone/>
            </a:pPr>
            <a:endParaRPr lang="en-US" sz="1900" b="1" dirty="0" smtClean="0">
              <a:latin typeface="Arial Narrow" pitchFamily="34" charset="0"/>
            </a:endParaRPr>
          </a:p>
          <a:p>
            <a:pPr>
              <a:lnSpc>
                <a:spcPct val="90000"/>
              </a:lnSpc>
              <a:buClr>
                <a:schemeClr val="tx1"/>
              </a:buClr>
              <a:buFont typeface="Monotype Sorts" pitchFamily="2" charset="2"/>
              <a:buNone/>
            </a:pPr>
            <a:r>
              <a:rPr lang="en-US" sz="1900" b="1" dirty="0" smtClean="0">
                <a:solidFill>
                  <a:srgbClr val="0070C0"/>
                </a:solidFill>
                <a:latin typeface="Arial Narrow" pitchFamily="34" charset="0"/>
              </a:rPr>
              <a:t>Which Scenario to choose ???</a:t>
            </a:r>
            <a:endParaRPr lang="el-GR" sz="1900" b="1" dirty="0" smtClean="0">
              <a:solidFill>
                <a:srgbClr val="0070C0"/>
              </a:solidFill>
              <a:latin typeface="Arial Narrow" pitchFamily="34" charset="0"/>
            </a:endParaRPr>
          </a:p>
          <a:p>
            <a:pPr>
              <a:lnSpc>
                <a:spcPct val="90000"/>
              </a:lnSpc>
              <a:buClr>
                <a:schemeClr val="tx1"/>
              </a:buClr>
              <a:buFont typeface="Monotype Sorts" pitchFamily="2" charset="2"/>
              <a:buNone/>
            </a:pPr>
            <a:r>
              <a:rPr lang="el-GR" sz="1900" dirty="0" smtClean="0">
                <a:latin typeface="Arial Narrow" pitchFamily="34" charset="0"/>
              </a:rPr>
              <a:t>						</a:t>
            </a:r>
            <a:endParaRPr lang="en-US" sz="1900" dirty="0" smtClean="0">
              <a:latin typeface="Arial Narrow" pitchFamily="34" charset="0"/>
            </a:endParaRPr>
          </a:p>
          <a:p>
            <a:pPr>
              <a:lnSpc>
                <a:spcPct val="90000"/>
              </a:lnSpc>
              <a:buClr>
                <a:schemeClr val="tx1"/>
              </a:buClr>
              <a:buFont typeface="Monotype Sorts" pitchFamily="2" charset="2"/>
              <a:buNone/>
            </a:pPr>
            <a:r>
              <a:rPr lang="en-US" sz="1900" dirty="0" smtClean="0">
                <a:latin typeface="Arial Narrow" pitchFamily="34" charset="0"/>
              </a:rPr>
              <a:t>		</a:t>
            </a:r>
            <a:endParaRPr lang="el-GR" sz="1900" b="1" dirty="0" smtClean="0">
              <a:latin typeface="Arial Narrow" pitchFamily="34" charset="0"/>
            </a:endParaRPr>
          </a:p>
        </p:txBody>
      </p:sp>
      <p:sp>
        <p:nvSpPr>
          <p:cNvPr id="4" name="Rectangle 3"/>
          <p:cNvSpPr txBox="1">
            <a:spLocks noChangeArrowheads="1"/>
          </p:cNvSpPr>
          <p:nvPr/>
        </p:nvSpPr>
        <p:spPr bwMode="auto">
          <a:xfrm>
            <a:off x="827584" y="908720"/>
            <a:ext cx="7200800" cy="504056"/>
          </a:xfrm>
          <a:prstGeom prst="rect">
            <a:avLst/>
          </a:prstGeom>
          <a:noFill/>
          <a:ln w="9525">
            <a:noFill/>
            <a:miter lim="800000"/>
            <a:headEnd/>
            <a:tailEnd/>
          </a:ln>
        </p:spPr>
        <p:txBody>
          <a:bodyPr/>
          <a:lstStyle/>
          <a:p>
            <a:pPr>
              <a:spcBef>
                <a:spcPct val="20000"/>
              </a:spcBef>
              <a:buClr>
                <a:schemeClr val="folHlink"/>
              </a:buClr>
              <a:buSzPct val="75000"/>
              <a:buFont typeface="Wingdings" pitchFamily="2" charset="2"/>
              <a:buNone/>
              <a:defRPr/>
            </a:pPr>
            <a:r>
              <a:rPr lang="en-US" sz="2200" b="1" kern="0" dirty="0" smtClean="0">
                <a:solidFill>
                  <a:schemeClr val="hlink"/>
                </a:solidFill>
                <a:latin typeface="+mn-lt"/>
                <a:cs typeface="Arial" pitchFamily="34" charset="0"/>
              </a:rPr>
              <a:t>Evaluating Alternative Investment Scenarios</a:t>
            </a:r>
            <a:endParaRPr lang="en-US" sz="2200" kern="0" dirty="0">
              <a:solidFill>
                <a:schemeClr val="hlink"/>
              </a:solidFill>
              <a:latin typeface="+mn-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611560" y="1844824"/>
            <a:ext cx="8303840" cy="4860776"/>
          </a:xfrm>
        </p:spPr>
        <p:txBody>
          <a:bodyPr/>
          <a:lstStyle/>
          <a:p>
            <a:pPr>
              <a:lnSpc>
                <a:spcPct val="90000"/>
              </a:lnSpc>
              <a:buClr>
                <a:schemeClr val="tx1"/>
              </a:buClr>
              <a:buFont typeface="Monotype Sorts" pitchFamily="2" charset="2"/>
              <a:buNone/>
            </a:pPr>
            <a:endParaRPr lang="el-GR" sz="800" b="1" dirty="0" smtClean="0">
              <a:latin typeface="Arial Narrow" pitchFamily="34" charset="0"/>
            </a:endParaRPr>
          </a:p>
          <a:p>
            <a:pPr>
              <a:lnSpc>
                <a:spcPct val="90000"/>
              </a:lnSpc>
              <a:buClr>
                <a:schemeClr val="tx1"/>
              </a:buClr>
              <a:buFont typeface="Monotype Sorts" pitchFamily="2" charset="2"/>
              <a:buNone/>
            </a:pPr>
            <a:endParaRPr lang="el-GR" sz="2000" b="1" dirty="0" smtClean="0">
              <a:latin typeface="Arial Narrow" pitchFamily="34" charset="0"/>
            </a:endParaRPr>
          </a:p>
          <a:p>
            <a:pPr>
              <a:lnSpc>
                <a:spcPct val="90000"/>
              </a:lnSpc>
              <a:buClr>
                <a:schemeClr val="tx1"/>
              </a:buClr>
              <a:buFont typeface="Monotype Sorts" pitchFamily="2" charset="2"/>
              <a:buNone/>
            </a:pPr>
            <a:r>
              <a:rPr lang="en-US" sz="1900" b="1" dirty="0" smtClean="0">
                <a:solidFill>
                  <a:srgbClr val="0070C0"/>
                </a:solidFill>
                <a:latin typeface="Arial Narrow" pitchFamily="34" charset="0"/>
              </a:rPr>
              <a:t>Scenario 1:</a:t>
            </a:r>
            <a:r>
              <a:rPr lang="en-US" sz="1900" dirty="0" smtClean="0">
                <a:latin typeface="Arial Narrow" pitchFamily="34" charset="0"/>
              </a:rPr>
              <a:t>	immediate revenue (t</a:t>
            </a:r>
            <a:r>
              <a:rPr lang="en-US" sz="1900" baseline="-25000" dirty="0" smtClean="0">
                <a:latin typeface="Arial Narrow" pitchFamily="34" charset="0"/>
              </a:rPr>
              <a:t>o</a:t>
            </a:r>
            <a:r>
              <a:rPr lang="en-US" sz="1900" dirty="0" smtClean="0">
                <a:latin typeface="Arial Narrow" pitchFamily="34" charset="0"/>
              </a:rPr>
              <a:t>)	</a:t>
            </a:r>
            <a:r>
              <a:rPr lang="el-GR" sz="1900" b="1" dirty="0" smtClean="0">
                <a:latin typeface="Arial Narrow" pitchFamily="34" charset="0"/>
              </a:rPr>
              <a:t>1</a:t>
            </a:r>
            <a:r>
              <a:rPr lang="en-US" sz="1900" b="1" dirty="0" smtClean="0">
                <a:latin typeface="Arial Narrow" pitchFamily="34" charset="0"/>
              </a:rPr>
              <a:t>,</a:t>
            </a:r>
            <a:r>
              <a:rPr lang="el-GR" sz="1900" b="1" dirty="0" smtClean="0">
                <a:latin typeface="Arial Narrow" pitchFamily="34" charset="0"/>
              </a:rPr>
              <a:t>000</a:t>
            </a:r>
            <a:r>
              <a:rPr lang="en-US" sz="1900" b="1" dirty="0" smtClean="0">
                <a:latin typeface="Arial Narrow" pitchFamily="34" charset="0"/>
              </a:rPr>
              <a:t>,</a:t>
            </a:r>
            <a:r>
              <a:rPr lang="el-GR" sz="1900" b="1" dirty="0" smtClean="0">
                <a:latin typeface="Arial Narrow" pitchFamily="34" charset="0"/>
              </a:rPr>
              <a:t>000 </a:t>
            </a:r>
            <a:r>
              <a:rPr lang="en-US" sz="1900" dirty="0" smtClean="0">
                <a:latin typeface="Arial Narrow" pitchFamily="34" charset="0"/>
              </a:rPr>
              <a:t>euros</a:t>
            </a:r>
          </a:p>
          <a:p>
            <a:pPr>
              <a:lnSpc>
                <a:spcPct val="90000"/>
              </a:lnSpc>
              <a:buClr>
                <a:schemeClr val="tx1"/>
              </a:buClr>
              <a:buFont typeface="Monotype Sorts" pitchFamily="2" charset="2"/>
              <a:buNone/>
            </a:pPr>
            <a:endParaRPr lang="el-GR" sz="1900" dirty="0" smtClean="0">
              <a:latin typeface="Arial Narrow" pitchFamily="34" charset="0"/>
            </a:endParaRPr>
          </a:p>
          <a:p>
            <a:pPr>
              <a:lnSpc>
                <a:spcPct val="90000"/>
              </a:lnSpc>
              <a:buClr>
                <a:schemeClr val="tx1"/>
              </a:buClr>
              <a:buFont typeface="Monotype Sorts" pitchFamily="2" charset="2"/>
              <a:buNone/>
            </a:pPr>
            <a:r>
              <a:rPr lang="en-US" sz="1900" b="1" dirty="0" smtClean="0">
                <a:solidFill>
                  <a:srgbClr val="0070C0"/>
                </a:solidFill>
                <a:latin typeface="Arial Narrow" pitchFamily="34" charset="0"/>
              </a:rPr>
              <a:t>Scenario 2:</a:t>
            </a:r>
            <a:r>
              <a:rPr lang="el-GR" sz="1900" dirty="0" smtClean="0">
                <a:latin typeface="Arial Narrow" pitchFamily="34" charset="0"/>
              </a:rPr>
              <a:t> </a:t>
            </a:r>
            <a:endParaRPr lang="en-US" sz="1900" dirty="0" smtClean="0">
              <a:latin typeface="Arial Narrow" pitchFamily="34" charset="0"/>
            </a:endParaRPr>
          </a:p>
          <a:p>
            <a:pPr>
              <a:lnSpc>
                <a:spcPct val="90000"/>
              </a:lnSpc>
              <a:buClr>
                <a:schemeClr val="tx1"/>
              </a:buClr>
              <a:buFont typeface="Monotype Sorts" pitchFamily="2" charset="2"/>
              <a:buNone/>
            </a:pPr>
            <a:endParaRPr lang="el-GR" sz="1900" dirty="0" smtClean="0">
              <a:latin typeface="Arial Narrow" pitchFamily="34" charset="0"/>
            </a:endParaRPr>
          </a:p>
          <a:p>
            <a:pPr>
              <a:lnSpc>
                <a:spcPct val="90000"/>
              </a:lnSpc>
              <a:buClr>
                <a:schemeClr val="tx1"/>
              </a:buClr>
              <a:buFont typeface="Monotype Sorts" pitchFamily="2" charset="2"/>
              <a:buNone/>
            </a:pPr>
            <a:r>
              <a:rPr lang="en-US" sz="1900" i="1" dirty="0" smtClean="0">
                <a:latin typeface="Arial Narrow" pitchFamily="34" charset="0"/>
              </a:rPr>
              <a:t>Year	Cash-flows	              Value	Discount Factor	Present Value</a:t>
            </a:r>
            <a:endParaRPr lang="el-GR" sz="1900" dirty="0" smtClean="0">
              <a:latin typeface="Arial Narrow" pitchFamily="34" charset="0"/>
            </a:endParaRPr>
          </a:p>
          <a:p>
            <a:pPr>
              <a:lnSpc>
                <a:spcPct val="90000"/>
              </a:lnSpc>
              <a:buClr>
                <a:schemeClr val="tx1"/>
              </a:buClr>
              <a:buFont typeface="Monotype Sorts" pitchFamily="2" charset="2"/>
              <a:buNone/>
            </a:pPr>
            <a:endParaRPr lang="en-US" sz="1900" dirty="0" smtClean="0">
              <a:latin typeface="Arial Narrow" pitchFamily="34" charset="0"/>
            </a:endParaRPr>
          </a:p>
          <a:p>
            <a:pPr>
              <a:lnSpc>
                <a:spcPct val="90000"/>
              </a:lnSpc>
              <a:buClr>
                <a:schemeClr val="tx1"/>
              </a:buClr>
              <a:buFont typeface="Monotype Sorts" pitchFamily="2" charset="2"/>
              <a:buNone/>
            </a:pPr>
            <a:r>
              <a:rPr lang="el-GR" sz="1900" dirty="0" smtClean="0">
                <a:latin typeface="Arial Narrow" pitchFamily="34" charset="0"/>
              </a:rPr>
              <a:t>  0		</a:t>
            </a:r>
            <a:r>
              <a:rPr lang="en-US" sz="1600" dirty="0" smtClean="0">
                <a:latin typeface="Arial Narrow" pitchFamily="34" charset="0"/>
              </a:rPr>
              <a:t>initial outflow</a:t>
            </a:r>
            <a:r>
              <a:rPr lang="el-GR" sz="1900" dirty="0" smtClean="0">
                <a:latin typeface="Arial Narrow" pitchFamily="34" charset="0"/>
              </a:rPr>
              <a:t>	</a:t>
            </a:r>
            <a:r>
              <a:rPr lang="en-US" sz="1900" dirty="0" smtClean="0">
                <a:latin typeface="Arial Narrow" pitchFamily="34" charset="0"/>
              </a:rPr>
              <a:t>	</a:t>
            </a:r>
            <a:r>
              <a:rPr lang="el-GR" sz="1900" dirty="0" smtClean="0">
                <a:latin typeface="Arial Narrow" pitchFamily="34" charset="0"/>
              </a:rPr>
              <a:t>-   50</a:t>
            </a:r>
            <a:r>
              <a:rPr lang="en-US" sz="1900" dirty="0" smtClean="0">
                <a:latin typeface="Arial Narrow" pitchFamily="34" charset="0"/>
              </a:rPr>
              <a:t>,</a:t>
            </a:r>
            <a:r>
              <a:rPr lang="el-GR" sz="1900" dirty="0" smtClean="0">
                <a:latin typeface="Arial Narrow" pitchFamily="34" charset="0"/>
              </a:rPr>
              <a:t>000		1	-   50</a:t>
            </a:r>
            <a:r>
              <a:rPr lang="en-US" sz="1900" dirty="0" smtClean="0">
                <a:latin typeface="Arial Narrow" pitchFamily="34" charset="0"/>
              </a:rPr>
              <a:t>,</a:t>
            </a:r>
            <a:r>
              <a:rPr lang="el-GR" sz="1900" dirty="0" smtClean="0">
                <a:latin typeface="Arial Narrow" pitchFamily="34" charset="0"/>
              </a:rPr>
              <a:t>000</a:t>
            </a:r>
          </a:p>
          <a:p>
            <a:pPr>
              <a:lnSpc>
                <a:spcPct val="90000"/>
              </a:lnSpc>
              <a:buClr>
                <a:schemeClr val="tx1"/>
              </a:buClr>
              <a:buFont typeface="Monotype Sorts" pitchFamily="2" charset="2"/>
              <a:buNone/>
            </a:pPr>
            <a:r>
              <a:rPr lang="el-GR" sz="1900" dirty="0" smtClean="0">
                <a:latin typeface="Arial Narrow" pitchFamily="34" charset="0"/>
              </a:rPr>
              <a:t>1-8		</a:t>
            </a:r>
            <a:r>
              <a:rPr lang="en-US" sz="1600" dirty="0" smtClean="0">
                <a:latin typeface="Arial Narrow" pitchFamily="34" charset="0"/>
              </a:rPr>
              <a:t>annual operating cash-flows</a:t>
            </a:r>
            <a:r>
              <a:rPr lang="el-GR" sz="1900" dirty="0" smtClean="0">
                <a:latin typeface="Arial Narrow" pitchFamily="34" charset="0"/>
              </a:rPr>
              <a:t>	+211</a:t>
            </a:r>
            <a:r>
              <a:rPr lang="en-US" sz="1900" dirty="0" smtClean="0">
                <a:latin typeface="Arial Narrow" pitchFamily="34" charset="0"/>
              </a:rPr>
              <a:t>,</a:t>
            </a:r>
            <a:r>
              <a:rPr lang="el-GR" sz="1900" dirty="0" smtClean="0">
                <a:latin typeface="Arial Narrow" pitchFamily="34" charset="0"/>
              </a:rPr>
              <a:t>000		4,6389	+</a:t>
            </a:r>
            <a:r>
              <a:rPr lang="en-US" sz="1900" dirty="0" smtClean="0">
                <a:latin typeface="Arial Narrow" pitchFamily="34" charset="0"/>
              </a:rPr>
              <a:t> </a:t>
            </a:r>
            <a:r>
              <a:rPr lang="el-GR" sz="1900" dirty="0" smtClean="0">
                <a:latin typeface="Arial Narrow" pitchFamily="34" charset="0"/>
              </a:rPr>
              <a:t>978,808</a:t>
            </a:r>
          </a:p>
          <a:p>
            <a:pPr>
              <a:lnSpc>
                <a:spcPct val="90000"/>
              </a:lnSpc>
              <a:buClr>
                <a:schemeClr val="tx1"/>
              </a:buClr>
              <a:buFont typeface="Monotype Sorts" pitchFamily="2" charset="2"/>
              <a:buNone/>
            </a:pPr>
            <a:r>
              <a:rPr lang="el-GR" sz="1900" dirty="0" smtClean="0">
                <a:latin typeface="Arial Narrow" pitchFamily="34" charset="0"/>
              </a:rPr>
              <a:t>  8		</a:t>
            </a:r>
            <a:r>
              <a:rPr lang="en-US" sz="1600" dirty="0" smtClean="0">
                <a:latin typeface="Arial Narrow" pitchFamily="34" charset="0"/>
              </a:rPr>
              <a:t>sale of ABC		</a:t>
            </a:r>
            <a:r>
              <a:rPr lang="el-GR" sz="1900" dirty="0" smtClean="0">
                <a:latin typeface="Arial Narrow" pitchFamily="34" charset="0"/>
              </a:rPr>
              <a:t>	+  60</a:t>
            </a:r>
            <a:r>
              <a:rPr lang="en-US" sz="1900" dirty="0" smtClean="0">
                <a:latin typeface="Arial Narrow" pitchFamily="34" charset="0"/>
              </a:rPr>
              <a:t>,</a:t>
            </a:r>
            <a:r>
              <a:rPr lang="el-GR" sz="1900" dirty="0" smtClean="0">
                <a:latin typeface="Arial Narrow" pitchFamily="34" charset="0"/>
              </a:rPr>
              <a:t>000		0,3506	+  21,036</a:t>
            </a:r>
            <a:endParaRPr lang="el-GR" sz="800" dirty="0" smtClean="0">
              <a:latin typeface="Arial Narrow" pitchFamily="34" charset="0"/>
            </a:endParaRPr>
          </a:p>
          <a:p>
            <a:pPr>
              <a:lnSpc>
                <a:spcPct val="90000"/>
              </a:lnSpc>
              <a:buClr>
                <a:schemeClr val="tx1"/>
              </a:buClr>
              <a:buFont typeface="Monotype Sorts" pitchFamily="2" charset="2"/>
              <a:buNone/>
            </a:pPr>
            <a:r>
              <a:rPr lang="el-GR" sz="800" dirty="0" smtClean="0">
                <a:latin typeface="Arial Narrow" pitchFamily="34" charset="0"/>
              </a:rPr>
              <a:t>	</a:t>
            </a:r>
            <a:endParaRPr lang="en-US" sz="800" dirty="0" smtClean="0">
              <a:latin typeface="Arial Narrow" pitchFamily="34" charset="0"/>
            </a:endParaRPr>
          </a:p>
          <a:p>
            <a:pPr>
              <a:lnSpc>
                <a:spcPct val="90000"/>
              </a:lnSpc>
              <a:buClr>
                <a:schemeClr val="tx1"/>
              </a:buClr>
              <a:buFont typeface="Monotype Sorts" pitchFamily="2" charset="2"/>
              <a:buNone/>
            </a:pPr>
            <a:r>
              <a:rPr lang="en-US" sz="1900" b="1" dirty="0" smtClean="0">
                <a:solidFill>
                  <a:srgbClr val="0070C0"/>
                </a:solidFill>
                <a:latin typeface="Arial Narrow" pitchFamily="34" charset="0"/>
              </a:rPr>
              <a:t>NPV:</a:t>
            </a:r>
            <a:r>
              <a:rPr lang="el-GR" sz="1900" b="1" dirty="0" smtClean="0">
                <a:solidFill>
                  <a:srgbClr val="0070C0"/>
                </a:solidFill>
                <a:latin typeface="Arial Narrow" pitchFamily="34" charset="0"/>
              </a:rPr>
              <a:t>				+</a:t>
            </a:r>
            <a:r>
              <a:rPr lang="en-US" sz="1900" b="1" dirty="0" smtClean="0">
                <a:solidFill>
                  <a:srgbClr val="0070C0"/>
                </a:solidFill>
                <a:latin typeface="Arial Narrow" pitchFamily="34" charset="0"/>
              </a:rPr>
              <a:t> </a:t>
            </a:r>
            <a:r>
              <a:rPr lang="el-GR" sz="1900" b="1" dirty="0" smtClean="0">
                <a:solidFill>
                  <a:srgbClr val="0070C0"/>
                </a:solidFill>
                <a:latin typeface="Arial Narrow" pitchFamily="34" charset="0"/>
              </a:rPr>
              <a:t>949,844</a:t>
            </a:r>
            <a:endParaRPr lang="en-US" sz="1900" b="1" dirty="0" smtClean="0">
              <a:solidFill>
                <a:srgbClr val="0070C0"/>
              </a:solidFill>
              <a:latin typeface="Arial Narrow" pitchFamily="34" charset="0"/>
            </a:endParaRPr>
          </a:p>
          <a:p>
            <a:pPr>
              <a:lnSpc>
                <a:spcPct val="90000"/>
              </a:lnSpc>
              <a:buClr>
                <a:schemeClr val="tx1"/>
              </a:buClr>
              <a:buFont typeface="Monotype Sorts" pitchFamily="2" charset="2"/>
              <a:buNone/>
            </a:pPr>
            <a:endParaRPr lang="en-US" sz="1900" b="1" dirty="0" smtClean="0">
              <a:latin typeface="Arial Narrow" pitchFamily="34" charset="0"/>
            </a:endParaRPr>
          </a:p>
          <a:p>
            <a:pPr>
              <a:lnSpc>
                <a:spcPct val="90000"/>
              </a:lnSpc>
              <a:buClr>
                <a:schemeClr val="tx1"/>
              </a:buClr>
              <a:buFont typeface="Monotype Sorts" pitchFamily="2" charset="2"/>
              <a:buNone/>
            </a:pPr>
            <a:r>
              <a:rPr lang="en-US" sz="1900" b="1" dirty="0" smtClean="0">
                <a:latin typeface="Arial Narrow" pitchFamily="34" charset="0"/>
              </a:rPr>
              <a:t>		</a:t>
            </a:r>
            <a:r>
              <a:rPr lang="en-US" sz="1900" b="1" dirty="0" smtClean="0">
                <a:solidFill>
                  <a:srgbClr val="FF0000"/>
                </a:solidFill>
                <a:latin typeface="Arial Narrow" pitchFamily="34" charset="0"/>
              </a:rPr>
              <a:t>DECISION:	NPV</a:t>
            </a:r>
            <a:r>
              <a:rPr lang="en-US" sz="1900" b="1" baseline="-25000" dirty="0" smtClean="0">
                <a:solidFill>
                  <a:srgbClr val="FF0000"/>
                </a:solidFill>
                <a:latin typeface="Arial Narrow" pitchFamily="34" charset="0"/>
              </a:rPr>
              <a:t>Scenario 1</a:t>
            </a:r>
            <a:r>
              <a:rPr lang="en-US" sz="1900" b="1" dirty="0" smtClean="0">
                <a:solidFill>
                  <a:srgbClr val="FF0000"/>
                </a:solidFill>
                <a:latin typeface="Arial Narrow" pitchFamily="34" charset="0"/>
              </a:rPr>
              <a:t> &gt; NPV</a:t>
            </a:r>
            <a:r>
              <a:rPr lang="en-US" sz="1900" b="1" baseline="-25000" dirty="0" smtClean="0">
                <a:solidFill>
                  <a:srgbClr val="FF0000"/>
                </a:solidFill>
                <a:latin typeface="Arial Narrow" pitchFamily="34" charset="0"/>
              </a:rPr>
              <a:t>Scenario 2</a:t>
            </a:r>
            <a:r>
              <a:rPr lang="en-US" sz="1900" b="1" dirty="0" smtClean="0">
                <a:solidFill>
                  <a:srgbClr val="FF0000"/>
                </a:solidFill>
                <a:latin typeface="Arial Narrow" pitchFamily="34" charset="0"/>
              </a:rPr>
              <a:t> </a:t>
            </a:r>
            <a:r>
              <a:rPr lang="en-US" sz="1900" b="1" dirty="0" smtClean="0">
                <a:solidFill>
                  <a:srgbClr val="FF0000"/>
                </a:solidFill>
                <a:latin typeface="Arial Narrow" pitchFamily="34" charset="0"/>
                <a:sym typeface="Wingdings" pitchFamily="2" charset="2"/>
              </a:rPr>
              <a:t> Accept Scenario 1 !</a:t>
            </a:r>
            <a:endParaRPr lang="el-GR" sz="1900" b="1" dirty="0" smtClean="0">
              <a:solidFill>
                <a:srgbClr val="FF0000"/>
              </a:solidFill>
              <a:latin typeface="Arial Narrow" pitchFamily="34" charset="0"/>
            </a:endParaRPr>
          </a:p>
        </p:txBody>
      </p:sp>
      <p:sp>
        <p:nvSpPr>
          <p:cNvPr id="4" name="Rectangle 3"/>
          <p:cNvSpPr txBox="1">
            <a:spLocks noChangeArrowheads="1"/>
          </p:cNvSpPr>
          <p:nvPr/>
        </p:nvSpPr>
        <p:spPr bwMode="auto">
          <a:xfrm>
            <a:off x="611560" y="764704"/>
            <a:ext cx="7200800" cy="504056"/>
          </a:xfrm>
          <a:prstGeom prst="rect">
            <a:avLst/>
          </a:prstGeom>
          <a:noFill/>
          <a:ln w="9525">
            <a:noFill/>
            <a:miter lim="800000"/>
            <a:headEnd/>
            <a:tailEnd/>
          </a:ln>
        </p:spPr>
        <p:txBody>
          <a:bodyPr/>
          <a:lstStyle/>
          <a:p>
            <a:pPr>
              <a:spcBef>
                <a:spcPct val="20000"/>
              </a:spcBef>
              <a:buClr>
                <a:schemeClr val="folHlink"/>
              </a:buClr>
              <a:buSzPct val="75000"/>
              <a:buFont typeface="Wingdings" pitchFamily="2" charset="2"/>
              <a:buNone/>
              <a:defRPr/>
            </a:pPr>
            <a:r>
              <a:rPr lang="en-US" sz="2200" b="1" kern="0" dirty="0" smtClean="0">
                <a:solidFill>
                  <a:schemeClr val="hlink"/>
                </a:solidFill>
                <a:latin typeface="+mn-lt"/>
                <a:cs typeface="Arial" pitchFamily="34" charset="0"/>
              </a:rPr>
              <a:t>Evaluating Alternative Investment Scenarios</a:t>
            </a:r>
            <a:endParaRPr lang="en-US" sz="2200" kern="0" dirty="0">
              <a:solidFill>
                <a:schemeClr val="hlink"/>
              </a:solidFill>
              <a:latin typeface="+mn-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827584" y="1916832"/>
            <a:ext cx="8087816" cy="4712568"/>
          </a:xfrm>
        </p:spPr>
        <p:txBody>
          <a:bodyPr/>
          <a:lstStyle/>
          <a:p>
            <a:pPr>
              <a:lnSpc>
                <a:spcPct val="90000"/>
              </a:lnSpc>
              <a:buClr>
                <a:schemeClr val="tx1"/>
              </a:buClr>
              <a:buFont typeface="Monotype Sorts" pitchFamily="2" charset="2"/>
              <a:buNone/>
            </a:pPr>
            <a:endParaRPr lang="el-GR" sz="900" dirty="0" smtClean="0">
              <a:latin typeface="Arial Narrow" pitchFamily="34" charset="0"/>
            </a:endParaRPr>
          </a:p>
          <a:p>
            <a:pPr>
              <a:lnSpc>
                <a:spcPct val="90000"/>
              </a:lnSpc>
              <a:buClr>
                <a:schemeClr val="tx1"/>
              </a:buClr>
              <a:buNone/>
            </a:pPr>
            <a:r>
              <a:rPr lang="en-US" sz="2000" b="1" dirty="0" smtClean="0">
                <a:solidFill>
                  <a:srgbClr val="0070C0"/>
                </a:solidFill>
                <a:latin typeface="Arial" pitchFamily="34" charset="0"/>
              </a:rPr>
              <a:t>Capital Constraints and Limitations</a:t>
            </a:r>
            <a:endParaRPr lang="el-GR" sz="2000" b="1" dirty="0" smtClean="0">
              <a:solidFill>
                <a:srgbClr val="0070C0"/>
              </a:solidFill>
              <a:latin typeface="Arial" pitchFamily="34" charset="0"/>
            </a:endParaRPr>
          </a:p>
          <a:p>
            <a:pPr>
              <a:lnSpc>
                <a:spcPct val="90000"/>
              </a:lnSpc>
              <a:buClr>
                <a:schemeClr val="tx1"/>
              </a:buClr>
              <a:buFont typeface="Monotype Sorts" pitchFamily="2" charset="2"/>
              <a:buNone/>
            </a:pPr>
            <a:endParaRPr lang="el-GR" sz="900" b="1" dirty="0" smtClean="0">
              <a:latin typeface="Arial" pitchFamily="34" charset="0"/>
            </a:endParaRPr>
          </a:p>
          <a:p>
            <a:pPr>
              <a:lnSpc>
                <a:spcPct val="90000"/>
              </a:lnSpc>
              <a:buClr>
                <a:schemeClr val="tx1"/>
              </a:buClr>
              <a:buFont typeface="Monotype Sorts" pitchFamily="2" charset="2"/>
              <a:buNone/>
            </a:pPr>
            <a:r>
              <a:rPr lang="en-US" sz="2100" dirty="0" smtClean="0">
                <a:latin typeface="Arial" pitchFamily="34" charset="0"/>
              </a:rPr>
              <a:t>choice between independent projects</a:t>
            </a:r>
          </a:p>
          <a:p>
            <a:pPr>
              <a:lnSpc>
                <a:spcPct val="90000"/>
              </a:lnSpc>
              <a:buClr>
                <a:schemeClr val="tx1"/>
              </a:buClr>
              <a:buFont typeface="Monotype Sorts" pitchFamily="2" charset="2"/>
              <a:buNone/>
            </a:pPr>
            <a:r>
              <a:rPr lang="en-US" sz="2100" dirty="0" smtClean="0">
                <a:latin typeface="Arial" pitchFamily="34" charset="0"/>
              </a:rPr>
              <a:t>with capital constraint at </a:t>
            </a:r>
            <a:r>
              <a:rPr lang="en-US" sz="2100" b="1" i="1" dirty="0" smtClean="0">
                <a:solidFill>
                  <a:srgbClr val="0070C0"/>
                </a:solidFill>
                <a:latin typeface="Arial" pitchFamily="34" charset="0"/>
              </a:rPr>
              <a:t>1</a:t>
            </a:r>
            <a:r>
              <a:rPr lang="el-GR" sz="2100" b="1" i="1" dirty="0" smtClean="0">
                <a:solidFill>
                  <a:srgbClr val="0070C0"/>
                </a:solidFill>
                <a:latin typeface="Arial" pitchFamily="34" charset="0"/>
              </a:rPr>
              <a:t>00</a:t>
            </a:r>
            <a:r>
              <a:rPr lang="en-US" sz="2100" b="1" i="1" dirty="0" smtClean="0">
                <a:solidFill>
                  <a:srgbClr val="0070C0"/>
                </a:solidFill>
                <a:latin typeface="Arial" pitchFamily="34" charset="0"/>
              </a:rPr>
              <a:t>,</a:t>
            </a:r>
            <a:r>
              <a:rPr lang="el-GR" sz="2100" b="1" i="1" dirty="0" smtClean="0">
                <a:solidFill>
                  <a:srgbClr val="0070C0"/>
                </a:solidFill>
                <a:latin typeface="Arial" pitchFamily="34" charset="0"/>
              </a:rPr>
              <a:t>000</a:t>
            </a:r>
            <a:r>
              <a:rPr lang="en-US" sz="2100" b="1" i="1" dirty="0" smtClean="0">
                <a:solidFill>
                  <a:srgbClr val="0070C0"/>
                </a:solidFill>
                <a:latin typeface="Arial" pitchFamily="34" charset="0"/>
              </a:rPr>
              <a:t> euros</a:t>
            </a:r>
          </a:p>
          <a:p>
            <a:pPr>
              <a:lnSpc>
                <a:spcPct val="90000"/>
              </a:lnSpc>
              <a:buClr>
                <a:schemeClr val="tx1"/>
              </a:buClr>
              <a:buFont typeface="Monotype Sorts" pitchFamily="2" charset="2"/>
              <a:buNone/>
            </a:pPr>
            <a:endParaRPr lang="en-US" sz="900" b="1" i="1" dirty="0" smtClean="0">
              <a:latin typeface="Arial" pitchFamily="34" charset="0"/>
            </a:endParaRPr>
          </a:p>
          <a:p>
            <a:pPr>
              <a:lnSpc>
                <a:spcPct val="90000"/>
              </a:lnSpc>
              <a:buClr>
                <a:schemeClr val="tx1"/>
              </a:buClr>
              <a:buFont typeface="Monotype Sorts" pitchFamily="2" charset="2"/>
              <a:buNone/>
            </a:pPr>
            <a:endParaRPr lang="el-GR" sz="900" dirty="0" smtClean="0">
              <a:latin typeface="Arial" pitchFamily="34" charset="0"/>
            </a:endParaRPr>
          </a:p>
          <a:p>
            <a:pPr>
              <a:lnSpc>
                <a:spcPct val="90000"/>
              </a:lnSpc>
              <a:buClr>
                <a:schemeClr val="tx1"/>
              </a:buClr>
              <a:buFont typeface="Monotype Sorts" pitchFamily="2" charset="2"/>
              <a:buNone/>
            </a:pPr>
            <a:r>
              <a:rPr lang="en-US" sz="2100" b="1" dirty="0" smtClean="0">
                <a:solidFill>
                  <a:srgbClr val="0070C0"/>
                </a:solidFill>
                <a:latin typeface="Arial" pitchFamily="34" charset="0"/>
              </a:rPr>
              <a:t>Project</a:t>
            </a:r>
            <a:r>
              <a:rPr lang="el-GR" sz="2100" b="1" dirty="0" smtClean="0">
                <a:solidFill>
                  <a:srgbClr val="0070C0"/>
                </a:solidFill>
                <a:latin typeface="Arial" pitchFamily="34" charset="0"/>
              </a:rPr>
              <a:t>	</a:t>
            </a:r>
            <a:r>
              <a:rPr lang="en-US" sz="2100" b="1" dirty="0" smtClean="0">
                <a:solidFill>
                  <a:srgbClr val="0070C0"/>
                </a:solidFill>
                <a:latin typeface="Arial" pitchFamily="34" charset="0"/>
              </a:rPr>
              <a:t>	Investment	Present Value		NPV</a:t>
            </a:r>
            <a:endParaRPr lang="en-US" sz="1000" b="1" dirty="0" smtClean="0">
              <a:solidFill>
                <a:srgbClr val="0070C0"/>
              </a:solidFill>
              <a:latin typeface="Arial" pitchFamily="34" charset="0"/>
            </a:endParaRPr>
          </a:p>
          <a:p>
            <a:pPr>
              <a:lnSpc>
                <a:spcPct val="90000"/>
              </a:lnSpc>
              <a:buClr>
                <a:schemeClr val="tx1"/>
              </a:buClr>
              <a:buFont typeface="Monotype Sorts" pitchFamily="2" charset="2"/>
              <a:buNone/>
            </a:pPr>
            <a:r>
              <a:rPr lang="el-GR" sz="1000" b="1" dirty="0" smtClean="0">
                <a:solidFill>
                  <a:srgbClr val="0070C0"/>
                </a:solidFill>
                <a:latin typeface="Arial" pitchFamily="34" charset="0"/>
              </a:rPr>
              <a:t>	</a:t>
            </a:r>
          </a:p>
          <a:p>
            <a:pPr>
              <a:lnSpc>
                <a:spcPct val="90000"/>
              </a:lnSpc>
              <a:buClr>
                <a:schemeClr val="tx1"/>
              </a:buClr>
              <a:buFont typeface="Monotype Sorts" pitchFamily="2" charset="2"/>
              <a:buNone/>
            </a:pPr>
            <a:r>
              <a:rPr lang="el-GR" sz="1000" dirty="0" smtClean="0">
                <a:latin typeface="Arial" pitchFamily="34" charset="0"/>
              </a:rPr>
              <a:t>	</a:t>
            </a:r>
            <a:r>
              <a:rPr lang="el-GR" sz="2100" b="1" dirty="0" smtClean="0">
                <a:solidFill>
                  <a:srgbClr val="0070C0"/>
                </a:solidFill>
                <a:latin typeface="Arial" pitchFamily="34" charset="0"/>
              </a:rPr>
              <a:t>Χ</a:t>
            </a:r>
            <a:r>
              <a:rPr lang="el-GR" sz="2100" dirty="0" smtClean="0">
                <a:latin typeface="Arial" pitchFamily="34" charset="0"/>
              </a:rPr>
              <a:t>		  70</a:t>
            </a:r>
            <a:r>
              <a:rPr lang="en-US" sz="2100" dirty="0" smtClean="0">
                <a:latin typeface="Arial" pitchFamily="34" charset="0"/>
              </a:rPr>
              <a:t>,</a:t>
            </a:r>
            <a:r>
              <a:rPr lang="el-GR" sz="2100" dirty="0" smtClean="0">
                <a:latin typeface="Arial" pitchFamily="34" charset="0"/>
              </a:rPr>
              <a:t>000</a:t>
            </a:r>
            <a:r>
              <a:rPr lang="en-US" sz="2100" dirty="0" smtClean="0">
                <a:latin typeface="Arial" pitchFamily="34" charset="0"/>
              </a:rPr>
              <a:t>	1</a:t>
            </a:r>
            <a:r>
              <a:rPr lang="el-GR" sz="2100" dirty="0" smtClean="0">
                <a:latin typeface="Arial" pitchFamily="34" charset="0"/>
              </a:rPr>
              <a:t>10</a:t>
            </a:r>
            <a:r>
              <a:rPr lang="en-US" sz="2100" dirty="0" smtClean="0">
                <a:latin typeface="Arial" pitchFamily="34" charset="0"/>
              </a:rPr>
              <a:t>,</a:t>
            </a:r>
            <a:r>
              <a:rPr lang="el-GR" sz="2100" dirty="0" smtClean="0">
                <a:latin typeface="Arial" pitchFamily="34" charset="0"/>
              </a:rPr>
              <a:t>000</a:t>
            </a:r>
            <a:r>
              <a:rPr lang="en-US" sz="2100" dirty="0" smtClean="0">
                <a:latin typeface="Arial" pitchFamily="34" charset="0"/>
              </a:rPr>
              <a:t>		</a:t>
            </a:r>
            <a:r>
              <a:rPr lang="el-GR" sz="2100" dirty="0" smtClean="0">
                <a:latin typeface="Arial" pitchFamily="34" charset="0"/>
              </a:rPr>
              <a:t>40</a:t>
            </a:r>
            <a:r>
              <a:rPr lang="en-US" sz="2100" dirty="0" smtClean="0">
                <a:latin typeface="Arial" pitchFamily="34" charset="0"/>
              </a:rPr>
              <a:t>,</a:t>
            </a:r>
            <a:r>
              <a:rPr lang="el-GR" sz="2100" dirty="0" smtClean="0">
                <a:latin typeface="Arial" pitchFamily="34" charset="0"/>
              </a:rPr>
              <a:t>000</a:t>
            </a:r>
            <a:endParaRPr lang="en-US" sz="1200" dirty="0" smtClean="0">
              <a:latin typeface="Arial" pitchFamily="34" charset="0"/>
            </a:endParaRPr>
          </a:p>
          <a:p>
            <a:pPr>
              <a:lnSpc>
                <a:spcPct val="90000"/>
              </a:lnSpc>
              <a:buClr>
                <a:schemeClr val="tx1"/>
              </a:buClr>
              <a:buFont typeface="Monotype Sorts" pitchFamily="2" charset="2"/>
              <a:buNone/>
            </a:pPr>
            <a:r>
              <a:rPr lang="el-GR" sz="1200" dirty="0" smtClean="0">
                <a:latin typeface="Arial" pitchFamily="34" charset="0"/>
              </a:rPr>
              <a:t>	</a:t>
            </a:r>
          </a:p>
          <a:p>
            <a:pPr>
              <a:lnSpc>
                <a:spcPct val="90000"/>
              </a:lnSpc>
              <a:buClr>
                <a:schemeClr val="tx1"/>
              </a:buClr>
              <a:buFont typeface="Monotype Sorts" pitchFamily="2" charset="2"/>
              <a:buNone/>
            </a:pPr>
            <a:r>
              <a:rPr lang="el-GR" sz="1200" dirty="0" smtClean="0">
                <a:latin typeface="Arial" pitchFamily="34" charset="0"/>
              </a:rPr>
              <a:t>	</a:t>
            </a:r>
            <a:r>
              <a:rPr lang="el-GR" sz="2100" b="1" dirty="0" smtClean="0">
                <a:solidFill>
                  <a:srgbClr val="0070C0"/>
                </a:solidFill>
                <a:latin typeface="Arial" pitchFamily="34" charset="0"/>
              </a:rPr>
              <a:t>Υ</a:t>
            </a:r>
            <a:r>
              <a:rPr lang="el-GR" sz="2100" dirty="0" smtClean="0">
                <a:latin typeface="Arial" pitchFamily="34" charset="0"/>
              </a:rPr>
              <a:t>		  40</a:t>
            </a:r>
            <a:r>
              <a:rPr lang="en-US" sz="2100" dirty="0" smtClean="0">
                <a:latin typeface="Arial" pitchFamily="34" charset="0"/>
              </a:rPr>
              <a:t>,</a:t>
            </a:r>
            <a:r>
              <a:rPr lang="el-GR" sz="2100" dirty="0" smtClean="0">
                <a:latin typeface="Arial" pitchFamily="34" charset="0"/>
              </a:rPr>
              <a:t>000	 70</a:t>
            </a:r>
            <a:r>
              <a:rPr lang="en-US" sz="2100" dirty="0" smtClean="0">
                <a:latin typeface="Arial" pitchFamily="34" charset="0"/>
              </a:rPr>
              <a:t>,</a:t>
            </a:r>
            <a:r>
              <a:rPr lang="el-GR" sz="2100" dirty="0" smtClean="0">
                <a:latin typeface="Arial" pitchFamily="34" charset="0"/>
              </a:rPr>
              <a:t>000	</a:t>
            </a:r>
            <a:r>
              <a:rPr lang="en-US" sz="2100" dirty="0" smtClean="0">
                <a:latin typeface="Arial" pitchFamily="34" charset="0"/>
              </a:rPr>
              <a:t>		</a:t>
            </a:r>
            <a:r>
              <a:rPr lang="el-GR" sz="2100" dirty="0" smtClean="0">
                <a:latin typeface="Arial" pitchFamily="34" charset="0"/>
              </a:rPr>
              <a:t>30</a:t>
            </a:r>
            <a:r>
              <a:rPr lang="en-US" sz="2100" dirty="0" smtClean="0">
                <a:latin typeface="Arial" pitchFamily="34" charset="0"/>
              </a:rPr>
              <a:t>,</a:t>
            </a:r>
            <a:r>
              <a:rPr lang="el-GR" sz="2100" dirty="0" smtClean="0">
                <a:latin typeface="Arial" pitchFamily="34" charset="0"/>
              </a:rPr>
              <a:t>000</a:t>
            </a:r>
            <a:endParaRPr lang="en-US" sz="1200" dirty="0" smtClean="0">
              <a:latin typeface="Arial" pitchFamily="34" charset="0"/>
            </a:endParaRPr>
          </a:p>
          <a:p>
            <a:pPr>
              <a:lnSpc>
                <a:spcPct val="90000"/>
              </a:lnSpc>
              <a:buClr>
                <a:schemeClr val="tx1"/>
              </a:buClr>
              <a:buFont typeface="Monotype Sorts" pitchFamily="2" charset="2"/>
              <a:buNone/>
            </a:pPr>
            <a:endParaRPr lang="en-US" sz="1200" dirty="0" smtClean="0">
              <a:latin typeface="Arial" pitchFamily="34" charset="0"/>
            </a:endParaRPr>
          </a:p>
          <a:p>
            <a:pPr>
              <a:lnSpc>
                <a:spcPct val="90000"/>
              </a:lnSpc>
              <a:buClr>
                <a:schemeClr val="tx1"/>
              </a:buClr>
              <a:buFont typeface="Monotype Sorts" pitchFamily="2" charset="2"/>
              <a:buNone/>
            </a:pPr>
            <a:r>
              <a:rPr lang="el-GR" sz="1200" dirty="0" smtClean="0">
                <a:latin typeface="Arial" pitchFamily="34" charset="0"/>
              </a:rPr>
              <a:t>	</a:t>
            </a:r>
            <a:r>
              <a:rPr lang="el-GR" sz="2100" b="1" dirty="0" smtClean="0">
                <a:solidFill>
                  <a:srgbClr val="0070C0"/>
                </a:solidFill>
                <a:latin typeface="Arial" pitchFamily="34" charset="0"/>
              </a:rPr>
              <a:t>Ζ</a:t>
            </a:r>
            <a:r>
              <a:rPr lang="el-GR" sz="2100" dirty="0" smtClean="0">
                <a:latin typeface="Arial" pitchFamily="34" charset="0"/>
              </a:rPr>
              <a:t>		  60</a:t>
            </a:r>
            <a:r>
              <a:rPr lang="en-US" sz="2100" dirty="0" smtClean="0">
                <a:latin typeface="Arial" pitchFamily="34" charset="0"/>
              </a:rPr>
              <a:t>,</a:t>
            </a:r>
            <a:r>
              <a:rPr lang="el-GR" sz="2100" dirty="0" smtClean="0">
                <a:latin typeface="Arial" pitchFamily="34" charset="0"/>
              </a:rPr>
              <a:t>00</a:t>
            </a:r>
            <a:r>
              <a:rPr lang="en-US" sz="2100" dirty="0" smtClean="0">
                <a:latin typeface="Arial" pitchFamily="34" charset="0"/>
              </a:rPr>
              <a:t>0	 </a:t>
            </a:r>
            <a:r>
              <a:rPr lang="el-GR" sz="2100" dirty="0" smtClean="0">
                <a:latin typeface="Arial" pitchFamily="34" charset="0"/>
              </a:rPr>
              <a:t>80</a:t>
            </a:r>
            <a:r>
              <a:rPr lang="en-US" sz="2100" dirty="0" smtClean="0">
                <a:latin typeface="Arial" pitchFamily="34" charset="0"/>
              </a:rPr>
              <a:t>,</a:t>
            </a:r>
            <a:r>
              <a:rPr lang="el-GR" sz="2100" dirty="0" smtClean="0">
                <a:latin typeface="Arial" pitchFamily="34" charset="0"/>
              </a:rPr>
              <a:t>000</a:t>
            </a:r>
            <a:r>
              <a:rPr lang="en-US" sz="2100" dirty="0" smtClean="0">
                <a:latin typeface="Arial" pitchFamily="34" charset="0"/>
              </a:rPr>
              <a:t>		</a:t>
            </a:r>
            <a:r>
              <a:rPr lang="el-GR" sz="2100" dirty="0" smtClean="0">
                <a:latin typeface="Arial" pitchFamily="34" charset="0"/>
              </a:rPr>
              <a:t>	20</a:t>
            </a:r>
            <a:r>
              <a:rPr lang="en-US" sz="2100" dirty="0" smtClean="0">
                <a:latin typeface="Arial" pitchFamily="34" charset="0"/>
              </a:rPr>
              <a:t>,</a:t>
            </a:r>
            <a:r>
              <a:rPr lang="el-GR" sz="2100" dirty="0" smtClean="0">
                <a:latin typeface="Arial" pitchFamily="34" charset="0"/>
              </a:rPr>
              <a:t>000	</a:t>
            </a:r>
            <a:endParaRPr lang="en-US" sz="2100" dirty="0" smtClean="0">
              <a:latin typeface="Arial" pitchFamily="34" charset="0"/>
            </a:endParaRPr>
          </a:p>
          <a:p>
            <a:pPr>
              <a:lnSpc>
                <a:spcPct val="90000"/>
              </a:lnSpc>
              <a:buClr>
                <a:schemeClr val="tx1"/>
              </a:buClr>
              <a:buFont typeface="Monotype Sorts" pitchFamily="2" charset="2"/>
              <a:buNone/>
            </a:pPr>
            <a:endParaRPr lang="en-US" sz="2400" b="1" dirty="0" smtClean="0">
              <a:solidFill>
                <a:srgbClr val="0070C0"/>
              </a:solidFill>
              <a:latin typeface="Arial Narrow" pitchFamily="34" charset="0"/>
            </a:endParaRPr>
          </a:p>
          <a:p>
            <a:pPr>
              <a:lnSpc>
                <a:spcPct val="90000"/>
              </a:lnSpc>
              <a:buClr>
                <a:schemeClr val="tx1"/>
              </a:buClr>
              <a:buFont typeface="Monotype Sorts" pitchFamily="2" charset="2"/>
              <a:buNone/>
            </a:pPr>
            <a:r>
              <a:rPr lang="en-US" sz="2400" b="1" dirty="0" smtClean="0">
                <a:solidFill>
                  <a:srgbClr val="0070C0"/>
                </a:solidFill>
                <a:latin typeface="Arial Narrow" pitchFamily="34" charset="0"/>
              </a:rPr>
              <a:t>Which Project to choose ???</a:t>
            </a:r>
            <a:endParaRPr lang="el-GR" sz="2400" b="1" dirty="0" smtClean="0">
              <a:solidFill>
                <a:srgbClr val="0070C0"/>
              </a:solidFill>
              <a:latin typeface="Arial Narrow" pitchFamily="34" charset="0"/>
            </a:endParaRPr>
          </a:p>
          <a:p>
            <a:pPr>
              <a:lnSpc>
                <a:spcPct val="90000"/>
              </a:lnSpc>
              <a:buClr>
                <a:schemeClr val="tx1"/>
              </a:buClr>
              <a:buFont typeface="Monotype Sorts" pitchFamily="2" charset="2"/>
              <a:buNone/>
            </a:pPr>
            <a:r>
              <a:rPr lang="el-GR" sz="2400" dirty="0" smtClean="0">
                <a:latin typeface="Arial Narrow" pitchFamily="34" charset="0"/>
              </a:rPr>
              <a:t>				</a:t>
            </a:r>
            <a:endParaRPr lang="el-GR" sz="2100" dirty="0" smtClean="0">
              <a:latin typeface="Arial" pitchFamily="34" charset="0"/>
            </a:endParaRPr>
          </a:p>
          <a:p>
            <a:pPr>
              <a:lnSpc>
                <a:spcPct val="90000"/>
              </a:lnSpc>
              <a:buClr>
                <a:schemeClr val="tx1"/>
              </a:buClr>
              <a:buFont typeface="Monotype Sorts" pitchFamily="2" charset="2"/>
              <a:buNone/>
            </a:pPr>
            <a:r>
              <a:rPr lang="el-GR" sz="2100" dirty="0" smtClean="0">
                <a:latin typeface="Arial" pitchFamily="34" charset="0"/>
              </a:rPr>
              <a:t>	</a:t>
            </a:r>
            <a:endParaRPr lang="el-GR" sz="2100" b="1" dirty="0" smtClean="0">
              <a:latin typeface="Arial" pitchFamily="34" charset="0"/>
            </a:endParaRPr>
          </a:p>
          <a:p>
            <a:pPr>
              <a:lnSpc>
                <a:spcPct val="90000"/>
              </a:lnSpc>
              <a:buClr>
                <a:schemeClr val="tx1"/>
              </a:buClr>
              <a:buFont typeface="Monotype Sorts" pitchFamily="2" charset="2"/>
              <a:buNone/>
            </a:pPr>
            <a:endParaRPr lang="el-GR" sz="2100" b="1" dirty="0" smtClean="0">
              <a:latin typeface="Arial" pitchFamily="34" charset="0"/>
            </a:endParaRPr>
          </a:p>
          <a:p>
            <a:pPr>
              <a:lnSpc>
                <a:spcPct val="90000"/>
              </a:lnSpc>
              <a:buClr>
                <a:schemeClr val="tx1"/>
              </a:buClr>
              <a:buFont typeface="Monotype Sorts" pitchFamily="2" charset="2"/>
              <a:buNone/>
            </a:pPr>
            <a:endParaRPr lang="el-GR" sz="2100" dirty="0" smtClean="0">
              <a:latin typeface="Arial" pitchFamily="34" charset="0"/>
            </a:endParaRPr>
          </a:p>
        </p:txBody>
      </p:sp>
      <p:sp>
        <p:nvSpPr>
          <p:cNvPr id="3" name="Rectangle 3"/>
          <p:cNvSpPr txBox="1">
            <a:spLocks noChangeArrowheads="1"/>
          </p:cNvSpPr>
          <p:nvPr/>
        </p:nvSpPr>
        <p:spPr bwMode="auto">
          <a:xfrm>
            <a:off x="683568" y="764704"/>
            <a:ext cx="7200800" cy="504056"/>
          </a:xfrm>
          <a:prstGeom prst="rect">
            <a:avLst/>
          </a:prstGeom>
          <a:noFill/>
          <a:ln w="9525">
            <a:noFill/>
            <a:miter lim="800000"/>
            <a:headEnd/>
            <a:tailEnd/>
          </a:ln>
        </p:spPr>
        <p:txBody>
          <a:bodyPr/>
          <a:lstStyle/>
          <a:p>
            <a:pPr>
              <a:spcBef>
                <a:spcPct val="20000"/>
              </a:spcBef>
              <a:buClr>
                <a:schemeClr val="folHlink"/>
              </a:buClr>
              <a:buSzPct val="75000"/>
              <a:buFont typeface="Wingdings" pitchFamily="2" charset="2"/>
              <a:buNone/>
              <a:defRPr/>
            </a:pPr>
            <a:r>
              <a:rPr lang="en-US" sz="2200" b="1" kern="0" dirty="0" smtClean="0">
                <a:solidFill>
                  <a:schemeClr val="hlink"/>
                </a:solidFill>
                <a:latin typeface="+mn-lt"/>
                <a:cs typeface="Arial" pitchFamily="34" charset="0"/>
              </a:rPr>
              <a:t>Investment Decisions with Capital Constraints</a:t>
            </a:r>
            <a:endParaRPr lang="en-US" sz="2200" kern="0" dirty="0">
              <a:solidFill>
                <a:schemeClr val="hlink"/>
              </a:solidFill>
              <a:latin typeface="+mn-l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827584" y="1628800"/>
            <a:ext cx="8087816" cy="5000600"/>
          </a:xfrm>
        </p:spPr>
        <p:txBody>
          <a:bodyPr/>
          <a:lstStyle/>
          <a:p>
            <a:pPr>
              <a:lnSpc>
                <a:spcPct val="90000"/>
              </a:lnSpc>
              <a:buClr>
                <a:schemeClr val="tx1"/>
              </a:buClr>
              <a:buFont typeface="Monotype Sorts" pitchFamily="2" charset="2"/>
              <a:buNone/>
            </a:pPr>
            <a:endParaRPr lang="el-GR" sz="900" dirty="0" smtClean="0">
              <a:latin typeface="Arial Narrow" pitchFamily="34" charset="0"/>
            </a:endParaRPr>
          </a:p>
          <a:p>
            <a:pPr>
              <a:lnSpc>
                <a:spcPct val="90000"/>
              </a:lnSpc>
              <a:buClr>
                <a:schemeClr val="tx1"/>
              </a:buClr>
              <a:buNone/>
            </a:pPr>
            <a:r>
              <a:rPr lang="en-US" sz="2000" b="1" dirty="0" smtClean="0">
                <a:solidFill>
                  <a:srgbClr val="0070C0"/>
                </a:solidFill>
                <a:latin typeface="Arial" pitchFamily="34" charset="0"/>
              </a:rPr>
              <a:t>Capital Constraints and Limitations</a:t>
            </a:r>
            <a:endParaRPr lang="el-GR" sz="2000" b="1" dirty="0" smtClean="0">
              <a:solidFill>
                <a:srgbClr val="0070C0"/>
              </a:solidFill>
              <a:latin typeface="Arial" pitchFamily="34" charset="0"/>
            </a:endParaRPr>
          </a:p>
          <a:p>
            <a:pPr>
              <a:lnSpc>
                <a:spcPct val="90000"/>
              </a:lnSpc>
              <a:buClr>
                <a:schemeClr val="tx1"/>
              </a:buClr>
              <a:buFont typeface="Monotype Sorts" pitchFamily="2" charset="2"/>
              <a:buNone/>
            </a:pPr>
            <a:endParaRPr lang="el-GR" sz="900" b="1" dirty="0" smtClean="0">
              <a:latin typeface="Arial" pitchFamily="34" charset="0"/>
            </a:endParaRPr>
          </a:p>
          <a:p>
            <a:pPr>
              <a:lnSpc>
                <a:spcPct val="90000"/>
              </a:lnSpc>
              <a:buClr>
                <a:schemeClr val="tx1"/>
              </a:buClr>
              <a:buFont typeface="Monotype Sorts" pitchFamily="2" charset="2"/>
              <a:buNone/>
            </a:pPr>
            <a:r>
              <a:rPr lang="en-US" sz="2100" dirty="0" smtClean="0">
                <a:latin typeface="Arial" pitchFamily="34" charset="0"/>
              </a:rPr>
              <a:t>choice between independent projects</a:t>
            </a:r>
          </a:p>
          <a:p>
            <a:pPr>
              <a:lnSpc>
                <a:spcPct val="90000"/>
              </a:lnSpc>
              <a:buClr>
                <a:schemeClr val="tx1"/>
              </a:buClr>
              <a:buFont typeface="Monotype Sorts" pitchFamily="2" charset="2"/>
              <a:buNone/>
            </a:pPr>
            <a:r>
              <a:rPr lang="en-US" sz="2100" dirty="0" smtClean="0">
                <a:latin typeface="Arial" pitchFamily="34" charset="0"/>
              </a:rPr>
              <a:t>with capital constraint at </a:t>
            </a:r>
            <a:r>
              <a:rPr lang="en-US" sz="2100" b="1" i="1" dirty="0" smtClean="0">
                <a:latin typeface="Arial" pitchFamily="34" charset="0"/>
              </a:rPr>
              <a:t>1</a:t>
            </a:r>
            <a:r>
              <a:rPr lang="el-GR" sz="2100" b="1" i="1" dirty="0" smtClean="0">
                <a:latin typeface="Arial" pitchFamily="34" charset="0"/>
              </a:rPr>
              <a:t>00</a:t>
            </a:r>
            <a:r>
              <a:rPr lang="en-US" sz="2100" b="1" i="1" dirty="0" smtClean="0">
                <a:latin typeface="Arial" pitchFamily="34" charset="0"/>
              </a:rPr>
              <a:t>,</a:t>
            </a:r>
            <a:r>
              <a:rPr lang="el-GR" sz="2100" b="1" i="1" dirty="0" smtClean="0">
                <a:latin typeface="Arial" pitchFamily="34" charset="0"/>
              </a:rPr>
              <a:t>000</a:t>
            </a:r>
            <a:r>
              <a:rPr lang="en-US" sz="2100" b="1" i="1" dirty="0" smtClean="0">
                <a:latin typeface="Arial" pitchFamily="34" charset="0"/>
              </a:rPr>
              <a:t> euros</a:t>
            </a:r>
            <a:endParaRPr lang="en-US" sz="900" b="1" i="1" dirty="0" smtClean="0">
              <a:latin typeface="Arial" pitchFamily="34" charset="0"/>
            </a:endParaRPr>
          </a:p>
          <a:p>
            <a:pPr>
              <a:lnSpc>
                <a:spcPct val="90000"/>
              </a:lnSpc>
              <a:buClr>
                <a:schemeClr val="tx1"/>
              </a:buClr>
              <a:buFont typeface="Monotype Sorts" pitchFamily="2" charset="2"/>
              <a:buNone/>
            </a:pPr>
            <a:endParaRPr lang="el-GR" sz="900" dirty="0" smtClean="0">
              <a:latin typeface="Arial" pitchFamily="34" charset="0"/>
            </a:endParaRPr>
          </a:p>
          <a:p>
            <a:pPr>
              <a:lnSpc>
                <a:spcPct val="90000"/>
              </a:lnSpc>
              <a:buClr>
                <a:schemeClr val="tx1"/>
              </a:buClr>
              <a:buFont typeface="Monotype Sorts" pitchFamily="2" charset="2"/>
              <a:buNone/>
            </a:pPr>
            <a:r>
              <a:rPr lang="en-US" sz="2100" b="1" dirty="0" smtClean="0">
                <a:solidFill>
                  <a:srgbClr val="0070C0"/>
                </a:solidFill>
                <a:latin typeface="Arial" pitchFamily="34" charset="0"/>
              </a:rPr>
              <a:t>Project</a:t>
            </a:r>
            <a:r>
              <a:rPr lang="el-GR" sz="2100" b="1" dirty="0" smtClean="0">
                <a:solidFill>
                  <a:srgbClr val="0070C0"/>
                </a:solidFill>
                <a:latin typeface="Arial" pitchFamily="34" charset="0"/>
              </a:rPr>
              <a:t>	</a:t>
            </a:r>
            <a:r>
              <a:rPr lang="en-US" sz="2100" b="1" dirty="0" smtClean="0">
                <a:solidFill>
                  <a:srgbClr val="0070C0"/>
                </a:solidFill>
                <a:latin typeface="Arial" pitchFamily="34" charset="0"/>
              </a:rPr>
              <a:t>	Investment	Present Value		NPV</a:t>
            </a:r>
            <a:endParaRPr lang="en-US" sz="1000" b="1" dirty="0" smtClean="0">
              <a:solidFill>
                <a:srgbClr val="0070C0"/>
              </a:solidFill>
              <a:latin typeface="Arial" pitchFamily="34" charset="0"/>
            </a:endParaRPr>
          </a:p>
          <a:p>
            <a:pPr>
              <a:lnSpc>
                <a:spcPct val="90000"/>
              </a:lnSpc>
              <a:buClr>
                <a:schemeClr val="tx1"/>
              </a:buClr>
              <a:buFont typeface="Monotype Sorts" pitchFamily="2" charset="2"/>
              <a:buNone/>
            </a:pPr>
            <a:r>
              <a:rPr lang="el-GR" sz="1000" b="1" dirty="0" smtClean="0">
                <a:solidFill>
                  <a:srgbClr val="0070C0"/>
                </a:solidFill>
                <a:latin typeface="Arial" pitchFamily="34" charset="0"/>
              </a:rPr>
              <a:t>	</a:t>
            </a:r>
          </a:p>
          <a:p>
            <a:pPr>
              <a:lnSpc>
                <a:spcPct val="90000"/>
              </a:lnSpc>
              <a:buClr>
                <a:schemeClr val="tx1"/>
              </a:buClr>
              <a:buFont typeface="Monotype Sorts" pitchFamily="2" charset="2"/>
              <a:buNone/>
            </a:pPr>
            <a:r>
              <a:rPr lang="el-GR" sz="1000" dirty="0" smtClean="0">
                <a:latin typeface="Arial" pitchFamily="34" charset="0"/>
              </a:rPr>
              <a:t>	</a:t>
            </a:r>
            <a:r>
              <a:rPr lang="el-GR" sz="2100" b="1" dirty="0" smtClean="0">
                <a:solidFill>
                  <a:srgbClr val="0070C0"/>
                </a:solidFill>
                <a:latin typeface="Arial" pitchFamily="34" charset="0"/>
              </a:rPr>
              <a:t>Χ</a:t>
            </a:r>
            <a:r>
              <a:rPr lang="el-GR" sz="2100" dirty="0" smtClean="0">
                <a:latin typeface="Arial" pitchFamily="34" charset="0"/>
              </a:rPr>
              <a:t>		  70</a:t>
            </a:r>
            <a:r>
              <a:rPr lang="en-US" sz="2100" dirty="0" smtClean="0">
                <a:latin typeface="Arial" pitchFamily="34" charset="0"/>
              </a:rPr>
              <a:t>,</a:t>
            </a:r>
            <a:r>
              <a:rPr lang="el-GR" sz="2100" dirty="0" smtClean="0">
                <a:latin typeface="Arial" pitchFamily="34" charset="0"/>
              </a:rPr>
              <a:t>000</a:t>
            </a:r>
            <a:r>
              <a:rPr lang="en-US" sz="2100" dirty="0" smtClean="0">
                <a:latin typeface="Arial" pitchFamily="34" charset="0"/>
              </a:rPr>
              <a:t>	1</a:t>
            </a:r>
            <a:r>
              <a:rPr lang="el-GR" sz="2100" dirty="0" smtClean="0">
                <a:latin typeface="Arial" pitchFamily="34" charset="0"/>
              </a:rPr>
              <a:t>10</a:t>
            </a:r>
            <a:r>
              <a:rPr lang="en-US" sz="2100" dirty="0" smtClean="0">
                <a:latin typeface="Arial" pitchFamily="34" charset="0"/>
              </a:rPr>
              <a:t>,</a:t>
            </a:r>
            <a:r>
              <a:rPr lang="el-GR" sz="2100" dirty="0" smtClean="0">
                <a:latin typeface="Arial" pitchFamily="34" charset="0"/>
              </a:rPr>
              <a:t>000</a:t>
            </a:r>
            <a:r>
              <a:rPr lang="en-US" sz="2100" dirty="0" smtClean="0">
                <a:latin typeface="Arial" pitchFamily="34" charset="0"/>
              </a:rPr>
              <a:t>		</a:t>
            </a:r>
            <a:r>
              <a:rPr lang="el-GR" sz="2100" dirty="0" smtClean="0">
                <a:latin typeface="Arial" pitchFamily="34" charset="0"/>
              </a:rPr>
              <a:t>40</a:t>
            </a:r>
            <a:r>
              <a:rPr lang="en-US" sz="2100" dirty="0" smtClean="0">
                <a:latin typeface="Arial" pitchFamily="34" charset="0"/>
              </a:rPr>
              <a:t>,</a:t>
            </a:r>
            <a:r>
              <a:rPr lang="el-GR" sz="2100" dirty="0" smtClean="0">
                <a:latin typeface="Arial" pitchFamily="34" charset="0"/>
              </a:rPr>
              <a:t>000</a:t>
            </a:r>
            <a:endParaRPr lang="en-US" sz="1200" dirty="0" smtClean="0">
              <a:latin typeface="Arial" pitchFamily="34" charset="0"/>
            </a:endParaRPr>
          </a:p>
          <a:p>
            <a:pPr>
              <a:lnSpc>
                <a:spcPct val="90000"/>
              </a:lnSpc>
              <a:buClr>
                <a:schemeClr val="tx1"/>
              </a:buClr>
              <a:buFont typeface="Monotype Sorts" pitchFamily="2" charset="2"/>
              <a:buNone/>
            </a:pPr>
            <a:r>
              <a:rPr lang="el-GR" sz="1200" dirty="0" smtClean="0">
                <a:latin typeface="Arial" pitchFamily="34" charset="0"/>
              </a:rPr>
              <a:t>	</a:t>
            </a:r>
            <a:r>
              <a:rPr lang="el-GR" sz="2100" b="1" dirty="0" smtClean="0">
                <a:solidFill>
                  <a:srgbClr val="0070C0"/>
                </a:solidFill>
                <a:latin typeface="Arial" pitchFamily="34" charset="0"/>
              </a:rPr>
              <a:t>Υ</a:t>
            </a:r>
            <a:r>
              <a:rPr lang="el-GR" sz="2100" dirty="0" smtClean="0">
                <a:latin typeface="Arial" pitchFamily="34" charset="0"/>
              </a:rPr>
              <a:t>		  40</a:t>
            </a:r>
            <a:r>
              <a:rPr lang="en-US" sz="2100" dirty="0" smtClean="0">
                <a:latin typeface="Arial" pitchFamily="34" charset="0"/>
              </a:rPr>
              <a:t>,</a:t>
            </a:r>
            <a:r>
              <a:rPr lang="el-GR" sz="2100" dirty="0" smtClean="0">
                <a:latin typeface="Arial" pitchFamily="34" charset="0"/>
              </a:rPr>
              <a:t>000	 </a:t>
            </a:r>
            <a:r>
              <a:rPr lang="en-US" sz="2100" dirty="0" smtClean="0">
                <a:latin typeface="Arial" pitchFamily="34" charset="0"/>
              </a:rPr>
              <a:t> </a:t>
            </a:r>
            <a:r>
              <a:rPr lang="el-GR" sz="2100" dirty="0" smtClean="0">
                <a:latin typeface="Arial" pitchFamily="34" charset="0"/>
              </a:rPr>
              <a:t>70</a:t>
            </a:r>
            <a:r>
              <a:rPr lang="en-US" sz="2100" dirty="0" smtClean="0">
                <a:latin typeface="Arial" pitchFamily="34" charset="0"/>
              </a:rPr>
              <a:t>,</a:t>
            </a:r>
            <a:r>
              <a:rPr lang="el-GR" sz="2100" dirty="0" smtClean="0">
                <a:latin typeface="Arial" pitchFamily="34" charset="0"/>
              </a:rPr>
              <a:t>000</a:t>
            </a:r>
            <a:r>
              <a:rPr lang="en-US" sz="2100" dirty="0" smtClean="0">
                <a:latin typeface="Arial" pitchFamily="34" charset="0"/>
              </a:rPr>
              <a:t>		</a:t>
            </a:r>
            <a:r>
              <a:rPr lang="el-GR" sz="2100" dirty="0" smtClean="0">
                <a:latin typeface="Arial" pitchFamily="34" charset="0"/>
              </a:rPr>
              <a:t>30</a:t>
            </a:r>
            <a:r>
              <a:rPr lang="en-US" sz="2100" dirty="0" smtClean="0">
                <a:latin typeface="Arial" pitchFamily="34" charset="0"/>
              </a:rPr>
              <a:t>,</a:t>
            </a:r>
            <a:r>
              <a:rPr lang="el-GR" sz="2100" dirty="0" smtClean="0">
                <a:latin typeface="Arial" pitchFamily="34" charset="0"/>
              </a:rPr>
              <a:t>000</a:t>
            </a:r>
            <a:endParaRPr lang="en-US" sz="1200" dirty="0" smtClean="0">
              <a:latin typeface="Arial" pitchFamily="34" charset="0"/>
            </a:endParaRPr>
          </a:p>
          <a:p>
            <a:pPr>
              <a:lnSpc>
                <a:spcPct val="90000"/>
              </a:lnSpc>
              <a:buClr>
                <a:schemeClr val="tx1"/>
              </a:buClr>
              <a:buFont typeface="Monotype Sorts" pitchFamily="2" charset="2"/>
              <a:buNone/>
            </a:pPr>
            <a:r>
              <a:rPr lang="en-US" sz="1200" b="1" dirty="0" smtClean="0">
                <a:solidFill>
                  <a:srgbClr val="0070C0"/>
                </a:solidFill>
                <a:latin typeface="Arial" pitchFamily="34" charset="0"/>
              </a:rPr>
              <a:t>	</a:t>
            </a:r>
            <a:r>
              <a:rPr lang="el-GR" sz="2100" b="1" dirty="0" smtClean="0">
                <a:solidFill>
                  <a:srgbClr val="0070C0"/>
                </a:solidFill>
                <a:latin typeface="Arial" pitchFamily="34" charset="0"/>
              </a:rPr>
              <a:t>Ζ</a:t>
            </a:r>
            <a:r>
              <a:rPr lang="el-GR" sz="2100" dirty="0" smtClean="0">
                <a:latin typeface="Arial" pitchFamily="34" charset="0"/>
              </a:rPr>
              <a:t>		  60</a:t>
            </a:r>
            <a:r>
              <a:rPr lang="en-US" sz="2100" dirty="0" smtClean="0">
                <a:latin typeface="Arial" pitchFamily="34" charset="0"/>
              </a:rPr>
              <a:t>,</a:t>
            </a:r>
            <a:r>
              <a:rPr lang="el-GR" sz="2100" dirty="0" smtClean="0">
                <a:latin typeface="Arial" pitchFamily="34" charset="0"/>
              </a:rPr>
              <a:t>00</a:t>
            </a:r>
            <a:r>
              <a:rPr lang="en-US" sz="2100" dirty="0" smtClean="0">
                <a:latin typeface="Arial" pitchFamily="34" charset="0"/>
              </a:rPr>
              <a:t>0	  </a:t>
            </a:r>
            <a:r>
              <a:rPr lang="el-GR" sz="2100" dirty="0" smtClean="0">
                <a:latin typeface="Arial" pitchFamily="34" charset="0"/>
              </a:rPr>
              <a:t>80</a:t>
            </a:r>
            <a:r>
              <a:rPr lang="en-US" sz="2100" dirty="0" smtClean="0">
                <a:latin typeface="Arial" pitchFamily="34" charset="0"/>
              </a:rPr>
              <a:t>,</a:t>
            </a:r>
            <a:r>
              <a:rPr lang="el-GR" sz="2100" dirty="0" smtClean="0">
                <a:latin typeface="Arial" pitchFamily="34" charset="0"/>
              </a:rPr>
              <a:t>000</a:t>
            </a:r>
            <a:r>
              <a:rPr lang="en-US" sz="2100" dirty="0" smtClean="0">
                <a:latin typeface="Arial" pitchFamily="34" charset="0"/>
              </a:rPr>
              <a:t>		</a:t>
            </a:r>
            <a:r>
              <a:rPr lang="el-GR" sz="2100" dirty="0" smtClean="0">
                <a:latin typeface="Arial" pitchFamily="34" charset="0"/>
              </a:rPr>
              <a:t>20</a:t>
            </a:r>
            <a:r>
              <a:rPr lang="en-US" sz="2100" dirty="0" smtClean="0">
                <a:latin typeface="Arial" pitchFamily="34" charset="0"/>
              </a:rPr>
              <a:t>,</a:t>
            </a:r>
            <a:r>
              <a:rPr lang="el-GR" sz="2100" dirty="0" smtClean="0">
                <a:latin typeface="Arial" pitchFamily="34" charset="0"/>
              </a:rPr>
              <a:t>000</a:t>
            </a:r>
            <a:endParaRPr lang="en-US" sz="1200" dirty="0" smtClean="0">
              <a:latin typeface="Arial" pitchFamily="34" charset="0"/>
            </a:endParaRPr>
          </a:p>
          <a:p>
            <a:pPr>
              <a:lnSpc>
                <a:spcPct val="90000"/>
              </a:lnSpc>
              <a:buClr>
                <a:schemeClr val="tx1"/>
              </a:buClr>
              <a:buFont typeface="Monotype Sorts" pitchFamily="2" charset="2"/>
              <a:buNone/>
            </a:pPr>
            <a:r>
              <a:rPr lang="el-GR" sz="1200" dirty="0" smtClean="0">
                <a:latin typeface="Arial" pitchFamily="34" charset="0"/>
              </a:rPr>
              <a:t>	</a:t>
            </a:r>
            <a:endParaRPr lang="el-GR" sz="1200" b="1" dirty="0" smtClean="0">
              <a:latin typeface="Arial" pitchFamily="34" charset="0"/>
            </a:endParaRPr>
          </a:p>
          <a:p>
            <a:pPr>
              <a:lnSpc>
                <a:spcPct val="90000"/>
              </a:lnSpc>
              <a:buClr>
                <a:schemeClr val="tx1"/>
              </a:buClr>
              <a:buFont typeface="Monotype Sorts" pitchFamily="2" charset="2"/>
              <a:buNone/>
            </a:pPr>
            <a:r>
              <a:rPr lang="en-US" sz="1200" b="1" dirty="0" smtClean="0">
                <a:latin typeface="Arial" pitchFamily="34" charset="0"/>
              </a:rPr>
              <a:t>	</a:t>
            </a:r>
            <a:r>
              <a:rPr lang="en-US" sz="2100" b="1" dirty="0" smtClean="0">
                <a:latin typeface="Arial" pitchFamily="34" charset="0"/>
              </a:rPr>
              <a:t>If:	choose	</a:t>
            </a:r>
            <a:r>
              <a:rPr lang="el-GR" sz="2100" b="1" dirty="0" smtClean="0">
                <a:latin typeface="Arial" pitchFamily="34" charset="0"/>
              </a:rPr>
              <a:t>Χ </a:t>
            </a:r>
            <a:r>
              <a:rPr lang="en-US" sz="2100" b="1" dirty="0" smtClean="0">
                <a:latin typeface="Arial" pitchFamily="34" charset="0"/>
              </a:rPr>
              <a:t>	</a:t>
            </a:r>
            <a:r>
              <a:rPr lang="en-US" sz="2100" b="1" dirty="0" smtClean="0">
                <a:latin typeface="Arial" pitchFamily="34" charset="0"/>
                <a:sym typeface="Wingdings" pitchFamily="2" charset="2"/>
              </a:rPr>
              <a:t> reject </a:t>
            </a:r>
            <a:r>
              <a:rPr lang="el-GR" sz="2100" b="1" dirty="0" smtClean="0">
                <a:latin typeface="Arial" pitchFamily="34" charset="0"/>
              </a:rPr>
              <a:t>Υ </a:t>
            </a:r>
            <a:r>
              <a:rPr lang="en-US" sz="2100" b="1" dirty="0" smtClean="0">
                <a:latin typeface="Arial" pitchFamily="34" charset="0"/>
              </a:rPr>
              <a:t>&amp;</a:t>
            </a:r>
            <a:r>
              <a:rPr lang="el-GR" sz="2100" b="1" dirty="0" smtClean="0">
                <a:latin typeface="Arial" pitchFamily="34" charset="0"/>
              </a:rPr>
              <a:t> Ζ</a:t>
            </a:r>
            <a:endParaRPr lang="en-US" sz="2100" b="1" dirty="0" smtClean="0">
              <a:latin typeface="Arial" pitchFamily="34" charset="0"/>
            </a:endParaRPr>
          </a:p>
          <a:p>
            <a:pPr>
              <a:lnSpc>
                <a:spcPct val="90000"/>
              </a:lnSpc>
              <a:buClr>
                <a:schemeClr val="tx1"/>
              </a:buClr>
              <a:buFont typeface="Monotype Sorts" pitchFamily="2" charset="2"/>
              <a:buNone/>
            </a:pPr>
            <a:r>
              <a:rPr lang="en-US" sz="2100" b="1" dirty="0" smtClean="0">
                <a:latin typeface="Arial" pitchFamily="34" charset="0"/>
              </a:rPr>
              <a:t>	If:	choose	Y &amp; Z	</a:t>
            </a:r>
            <a:r>
              <a:rPr lang="en-US" sz="2100" b="1" dirty="0" smtClean="0">
                <a:latin typeface="Arial" pitchFamily="34" charset="0"/>
                <a:sym typeface="Wingdings" pitchFamily="2" charset="2"/>
              </a:rPr>
              <a:t> reject X</a:t>
            </a:r>
            <a:endParaRPr lang="el-GR" sz="2100" b="1" dirty="0" smtClean="0">
              <a:latin typeface="Arial" pitchFamily="34" charset="0"/>
            </a:endParaRPr>
          </a:p>
          <a:p>
            <a:pPr>
              <a:lnSpc>
                <a:spcPct val="90000"/>
              </a:lnSpc>
              <a:buClr>
                <a:schemeClr val="tx1"/>
              </a:buClr>
              <a:buFont typeface="Monotype Sorts" pitchFamily="2" charset="2"/>
              <a:buNone/>
            </a:pPr>
            <a:r>
              <a:rPr lang="el-GR" sz="2100" b="1" dirty="0" smtClean="0">
                <a:latin typeface="Arial" pitchFamily="34" charset="0"/>
              </a:rPr>
              <a:t> 	</a:t>
            </a:r>
            <a:endParaRPr lang="en-US" sz="2100" b="1" dirty="0" smtClean="0">
              <a:latin typeface="Arial" pitchFamily="34" charset="0"/>
            </a:endParaRPr>
          </a:p>
          <a:p>
            <a:pPr>
              <a:lnSpc>
                <a:spcPct val="90000"/>
              </a:lnSpc>
              <a:buClr>
                <a:schemeClr val="tx1"/>
              </a:buClr>
              <a:buFont typeface="Monotype Sorts" pitchFamily="2" charset="2"/>
              <a:buNone/>
            </a:pPr>
            <a:r>
              <a:rPr lang="en-US" sz="2100" b="1" dirty="0" smtClean="0">
                <a:latin typeface="Arial" pitchFamily="34" charset="0"/>
              </a:rPr>
              <a:t>	</a:t>
            </a:r>
            <a:r>
              <a:rPr lang="en-US" sz="2100" b="1" dirty="0" smtClean="0">
                <a:solidFill>
                  <a:srgbClr val="FF0000"/>
                </a:solidFill>
                <a:latin typeface="Arial" pitchFamily="34" charset="0"/>
              </a:rPr>
              <a:t>Final Choice:	Choose Y + Z	</a:t>
            </a:r>
            <a:r>
              <a:rPr lang="en-US" sz="2100" b="1" dirty="0" smtClean="0">
                <a:solidFill>
                  <a:srgbClr val="FF0000"/>
                </a:solidFill>
                <a:latin typeface="Arial" pitchFamily="34" charset="0"/>
                <a:sym typeface="Wingdings" pitchFamily="2" charset="2"/>
              </a:rPr>
              <a:t> TOTAL NPV = 50,000  			Reject X	 despite higher NVP</a:t>
            </a:r>
            <a:endParaRPr lang="el-GR" sz="2100" dirty="0" smtClean="0">
              <a:solidFill>
                <a:srgbClr val="FF0000"/>
              </a:solidFill>
              <a:latin typeface="Arial" pitchFamily="34" charset="0"/>
            </a:endParaRPr>
          </a:p>
        </p:txBody>
      </p:sp>
      <p:sp>
        <p:nvSpPr>
          <p:cNvPr id="3" name="Rectangle 3"/>
          <p:cNvSpPr txBox="1">
            <a:spLocks noChangeArrowheads="1"/>
          </p:cNvSpPr>
          <p:nvPr/>
        </p:nvSpPr>
        <p:spPr bwMode="auto">
          <a:xfrm>
            <a:off x="683568" y="764704"/>
            <a:ext cx="7200800" cy="504056"/>
          </a:xfrm>
          <a:prstGeom prst="rect">
            <a:avLst/>
          </a:prstGeom>
          <a:noFill/>
          <a:ln w="9525">
            <a:noFill/>
            <a:miter lim="800000"/>
            <a:headEnd/>
            <a:tailEnd/>
          </a:ln>
        </p:spPr>
        <p:txBody>
          <a:bodyPr/>
          <a:lstStyle/>
          <a:p>
            <a:pPr>
              <a:spcBef>
                <a:spcPct val="20000"/>
              </a:spcBef>
              <a:buClr>
                <a:schemeClr val="folHlink"/>
              </a:buClr>
              <a:buSzPct val="75000"/>
              <a:buFont typeface="Wingdings" pitchFamily="2" charset="2"/>
              <a:buNone/>
              <a:defRPr/>
            </a:pPr>
            <a:r>
              <a:rPr lang="en-US" sz="2200" b="1" kern="0" dirty="0" smtClean="0">
                <a:solidFill>
                  <a:schemeClr val="hlink"/>
                </a:solidFill>
                <a:latin typeface="+mn-lt"/>
                <a:cs typeface="Arial" pitchFamily="34" charset="0"/>
              </a:rPr>
              <a:t>Investment Decisions with Capital Constraints</a:t>
            </a:r>
            <a:endParaRPr lang="en-US" sz="2200" kern="0" dirty="0">
              <a:solidFill>
                <a:schemeClr val="hlink"/>
              </a:solidFill>
              <a:latin typeface="+mn-lt"/>
            </a:endParaRPr>
          </a:p>
        </p:txBody>
      </p:sp>
      <p:cxnSp>
        <p:nvCxnSpPr>
          <p:cNvPr id="5" name="4 - Ευθεία γραμμή σύνδεσης"/>
          <p:cNvCxnSpPr/>
          <p:nvPr/>
        </p:nvCxnSpPr>
        <p:spPr bwMode="auto">
          <a:xfrm>
            <a:off x="714348" y="5857892"/>
            <a:ext cx="8001056"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46F9613C-9C4C-45E4-BEF0-A8BD73D1F5FD}" type="slidenum">
              <a:rPr lang="en-US"/>
              <a:pPr>
                <a:defRPr/>
              </a:pPr>
              <a:t>6</a:t>
            </a:fld>
            <a:endParaRPr lang="en-US"/>
          </a:p>
        </p:txBody>
      </p:sp>
      <p:sp>
        <p:nvSpPr>
          <p:cNvPr id="6149" name="Rectangle 2"/>
          <p:cNvSpPr>
            <a:spLocks noGrp="1" noChangeArrowheads="1"/>
          </p:cNvSpPr>
          <p:nvPr>
            <p:ph type="title"/>
          </p:nvPr>
        </p:nvSpPr>
        <p:spPr>
          <a:xfrm>
            <a:off x="762000" y="1166813"/>
            <a:ext cx="8162925" cy="457200"/>
          </a:xfrm>
        </p:spPr>
        <p:txBody>
          <a:bodyPr/>
          <a:lstStyle/>
          <a:p>
            <a:pPr eaLnBrk="1" hangingPunct="1"/>
            <a:r>
              <a:rPr lang="en-US" sz="2400" b="1" smtClean="0"/>
              <a:t>Background</a:t>
            </a:r>
          </a:p>
        </p:txBody>
      </p:sp>
      <p:sp>
        <p:nvSpPr>
          <p:cNvPr id="6150" name="Rectangle 3"/>
          <p:cNvSpPr>
            <a:spLocks noGrp="1" noChangeArrowheads="1"/>
          </p:cNvSpPr>
          <p:nvPr>
            <p:ph type="body" idx="1"/>
          </p:nvPr>
        </p:nvSpPr>
        <p:spPr>
          <a:xfrm>
            <a:off x="685800" y="2565400"/>
            <a:ext cx="8458200" cy="3816350"/>
          </a:xfrm>
        </p:spPr>
        <p:txBody>
          <a:bodyPr/>
          <a:lstStyle/>
          <a:p>
            <a:pPr eaLnBrk="1" hangingPunct="1"/>
            <a:r>
              <a:rPr lang="en-US" sz="2200" smtClean="0">
                <a:solidFill>
                  <a:srgbClr val="FF0000"/>
                </a:solidFill>
                <a:cs typeface="Arial" charset="0"/>
              </a:rPr>
              <a:t>A Good investment decision</a:t>
            </a:r>
          </a:p>
          <a:p>
            <a:pPr eaLnBrk="1" hangingPunct="1">
              <a:buFont typeface="Wingdings" pitchFamily="2" charset="2"/>
              <a:buNone/>
            </a:pPr>
            <a:endParaRPr lang="en-US" sz="2200" smtClean="0">
              <a:solidFill>
                <a:srgbClr val="FF0000"/>
              </a:solidFill>
              <a:cs typeface="Arial" charset="0"/>
            </a:endParaRPr>
          </a:p>
          <a:p>
            <a:pPr lvl="1" eaLnBrk="1" hangingPunct="1"/>
            <a:r>
              <a:rPr lang="en-US" sz="2200" smtClean="0">
                <a:cs typeface="Arial" charset="0"/>
              </a:rPr>
              <a:t>…raises current </a:t>
            </a:r>
            <a:r>
              <a:rPr lang="en-US" sz="2200" b="1" smtClean="0">
                <a:solidFill>
                  <a:schemeClr val="tx2"/>
                </a:solidFill>
                <a:cs typeface="Arial" charset="0"/>
              </a:rPr>
              <a:t>market value</a:t>
            </a:r>
            <a:r>
              <a:rPr lang="en-US" sz="2200" smtClean="0">
                <a:cs typeface="Arial" charset="0"/>
              </a:rPr>
              <a:t> of firm’s equity</a:t>
            </a:r>
            <a:br>
              <a:rPr lang="en-US" sz="2200" smtClean="0">
                <a:cs typeface="Arial" charset="0"/>
              </a:rPr>
            </a:br>
            <a:r>
              <a:rPr lang="en-US" sz="2200" smtClean="0">
                <a:cs typeface="Arial" charset="0"/>
              </a:rPr>
              <a:t>   thereby creating value for firm’s owners….</a:t>
            </a:r>
          </a:p>
          <a:p>
            <a:pPr lvl="1" eaLnBrk="1" hangingPunct="1">
              <a:buFont typeface="Wingdings" pitchFamily="2" charset="2"/>
              <a:buNone/>
            </a:pPr>
            <a:endParaRPr lang="en-US" sz="1600" smtClean="0">
              <a:cs typeface="Times New Roman" pitchFamily="18"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995738" y="3284538"/>
            <a:ext cx="4437062" cy="928687"/>
          </a:xfrm>
        </p:spPr>
        <p:txBody>
          <a:bodyPr/>
          <a:lstStyle/>
          <a:p>
            <a:pPr algn="r" eaLnBrk="1" hangingPunct="1"/>
            <a:r>
              <a:rPr lang="en-US" sz="2400" b="1" dirty="0" smtClean="0">
                <a:solidFill>
                  <a:schemeClr val="tx2"/>
                </a:solidFill>
              </a:rPr>
              <a:t>ALTERNATIVES</a:t>
            </a:r>
            <a:br>
              <a:rPr lang="en-US" sz="2400" b="1" dirty="0" smtClean="0">
                <a:solidFill>
                  <a:schemeClr val="tx2"/>
                </a:solidFill>
              </a:rPr>
            </a:br>
            <a:r>
              <a:rPr lang="en-US" sz="2400" b="1" dirty="0" smtClean="0">
                <a:solidFill>
                  <a:schemeClr val="tx2"/>
                </a:solidFill>
              </a:rPr>
              <a:t>TO THE NPV RULE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5 - Θέση αριθμού διαφάνειας"/>
          <p:cNvSpPr>
            <a:spLocks noGrp="1"/>
          </p:cNvSpPr>
          <p:nvPr>
            <p:ph type="sldNum" sz="quarter" idx="12"/>
          </p:nvPr>
        </p:nvSpPr>
        <p:spPr/>
        <p:txBody>
          <a:bodyPr/>
          <a:lstStyle/>
          <a:p>
            <a:fld id="{A3E76E8B-1911-43F1-B801-40AED8565C4A}" type="slidenum">
              <a:rPr lang="en-US"/>
              <a:pPr/>
              <a:t>61</a:t>
            </a:fld>
            <a:endParaRPr lang="en-US"/>
          </a:p>
        </p:txBody>
      </p:sp>
      <p:sp>
        <p:nvSpPr>
          <p:cNvPr id="5125" name="Rectangle 2"/>
          <p:cNvSpPr>
            <a:spLocks noGrp="1" noChangeArrowheads="1"/>
          </p:cNvSpPr>
          <p:nvPr>
            <p:ph type="title"/>
          </p:nvPr>
        </p:nvSpPr>
        <p:spPr>
          <a:xfrm>
            <a:off x="871538" y="1166813"/>
            <a:ext cx="8021637" cy="457200"/>
          </a:xfrm>
        </p:spPr>
        <p:txBody>
          <a:bodyPr/>
          <a:lstStyle/>
          <a:p>
            <a:pPr eaLnBrk="1" hangingPunct="1"/>
            <a:r>
              <a:rPr lang="en-US" sz="2400" b="1" smtClean="0"/>
              <a:t>Background</a:t>
            </a:r>
          </a:p>
        </p:txBody>
      </p:sp>
      <p:sp>
        <p:nvSpPr>
          <p:cNvPr id="5126" name="Rectangle 3"/>
          <p:cNvSpPr>
            <a:spLocks noGrp="1" noChangeArrowheads="1"/>
          </p:cNvSpPr>
          <p:nvPr>
            <p:ph type="body" idx="1"/>
          </p:nvPr>
        </p:nvSpPr>
        <p:spPr>
          <a:xfrm>
            <a:off x="912813" y="2349500"/>
            <a:ext cx="8110537" cy="3746500"/>
          </a:xfrm>
        </p:spPr>
        <p:txBody>
          <a:bodyPr/>
          <a:lstStyle/>
          <a:p>
            <a:pPr eaLnBrk="1" hangingPunct="1"/>
            <a:r>
              <a:rPr lang="en-US" sz="2200" smtClean="0"/>
              <a:t>Four alternatives to NPV method:</a:t>
            </a:r>
          </a:p>
          <a:p>
            <a:pPr eaLnBrk="1" hangingPunct="1">
              <a:buFont typeface="Wingdings" pitchFamily="2" charset="2"/>
              <a:buNone/>
            </a:pPr>
            <a:endParaRPr lang="en-US" sz="800" smtClean="0"/>
          </a:p>
          <a:p>
            <a:pPr eaLnBrk="1" hangingPunct="1">
              <a:buFont typeface="Wingdings" pitchFamily="2" charset="2"/>
              <a:buNone/>
            </a:pPr>
            <a:endParaRPr lang="en-US" sz="800" smtClean="0"/>
          </a:p>
          <a:p>
            <a:pPr lvl="1" eaLnBrk="1" hangingPunct="1"/>
            <a:r>
              <a:rPr lang="en-US" sz="2000" b="1" smtClean="0">
                <a:solidFill>
                  <a:srgbClr val="FF3300"/>
                </a:solidFill>
                <a:cs typeface="Times New Roman" pitchFamily="18" charset="0"/>
              </a:rPr>
              <a:t>ordinary payback period</a:t>
            </a:r>
            <a:r>
              <a:rPr lang="en-US" sz="2000" b="1" smtClean="0">
                <a:solidFill>
                  <a:srgbClr val="FF3300"/>
                </a:solidFill>
              </a:rPr>
              <a:t> </a:t>
            </a:r>
          </a:p>
          <a:p>
            <a:pPr lvl="1" eaLnBrk="1" hangingPunct="1">
              <a:buFont typeface="Wingdings" pitchFamily="2" charset="2"/>
              <a:buNone/>
            </a:pPr>
            <a:endParaRPr lang="en-US" sz="1000" b="1" smtClean="0">
              <a:solidFill>
                <a:srgbClr val="FF3300"/>
              </a:solidFill>
              <a:cs typeface="Times New Roman" pitchFamily="18" charset="0"/>
            </a:endParaRPr>
          </a:p>
          <a:p>
            <a:pPr lvl="1" eaLnBrk="1" hangingPunct="1"/>
            <a:r>
              <a:rPr lang="en-US" sz="2000" b="1" smtClean="0">
                <a:solidFill>
                  <a:srgbClr val="FF3300"/>
                </a:solidFill>
                <a:cs typeface="Times New Roman" pitchFamily="18" charset="0"/>
              </a:rPr>
              <a:t>discounted payback period</a:t>
            </a:r>
            <a:r>
              <a:rPr lang="en-US" sz="2000" b="1" smtClean="0">
                <a:solidFill>
                  <a:srgbClr val="FF3300"/>
                </a:solidFill>
              </a:rPr>
              <a:t> </a:t>
            </a:r>
          </a:p>
          <a:p>
            <a:pPr lvl="1" eaLnBrk="1" hangingPunct="1">
              <a:buFont typeface="Wingdings" pitchFamily="2" charset="2"/>
              <a:buNone/>
            </a:pPr>
            <a:endParaRPr lang="en-US" sz="1000" b="1" smtClean="0">
              <a:solidFill>
                <a:srgbClr val="FF3300"/>
              </a:solidFill>
              <a:cs typeface="Times New Roman" pitchFamily="18" charset="0"/>
            </a:endParaRPr>
          </a:p>
          <a:p>
            <a:pPr lvl="1" eaLnBrk="1" hangingPunct="1"/>
            <a:r>
              <a:rPr lang="en-US" sz="2000" b="1" smtClean="0">
                <a:solidFill>
                  <a:srgbClr val="FF3300"/>
                </a:solidFill>
                <a:cs typeface="Times New Roman" pitchFamily="18" charset="0"/>
              </a:rPr>
              <a:t>internal rate of return</a:t>
            </a:r>
            <a:r>
              <a:rPr lang="en-US" sz="2000" b="1" smtClean="0">
                <a:solidFill>
                  <a:srgbClr val="FF3300"/>
                </a:solidFill>
              </a:rPr>
              <a:t> </a:t>
            </a:r>
          </a:p>
          <a:p>
            <a:pPr lvl="1" eaLnBrk="1" hangingPunct="1">
              <a:buFont typeface="Wingdings" pitchFamily="2" charset="2"/>
              <a:buNone/>
            </a:pPr>
            <a:endParaRPr lang="en-US" sz="1000" b="1" smtClean="0">
              <a:solidFill>
                <a:srgbClr val="FF3300"/>
              </a:solidFill>
              <a:cs typeface="Times New Roman" pitchFamily="18" charset="0"/>
            </a:endParaRPr>
          </a:p>
          <a:p>
            <a:pPr lvl="1" eaLnBrk="1" hangingPunct="1"/>
            <a:r>
              <a:rPr lang="en-US" sz="2000" b="1" smtClean="0">
                <a:solidFill>
                  <a:srgbClr val="FF3300"/>
                </a:solidFill>
                <a:cs typeface="Times New Roman" pitchFamily="18" charset="0"/>
              </a:rPr>
              <a:t>profitability index</a:t>
            </a:r>
            <a:endParaRPr lang="en-US" sz="2000" b="1" smtClean="0">
              <a:solidFill>
                <a:srgbClr val="FF33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5 - Θέση αριθμού διαφάνειας"/>
          <p:cNvSpPr>
            <a:spLocks noGrp="1"/>
          </p:cNvSpPr>
          <p:nvPr>
            <p:ph type="sldNum" sz="quarter" idx="12"/>
          </p:nvPr>
        </p:nvSpPr>
        <p:spPr/>
        <p:txBody>
          <a:bodyPr/>
          <a:lstStyle/>
          <a:p>
            <a:fld id="{FEFBC03E-4E0F-491E-A72C-E21A62BD842A}" type="slidenum">
              <a:rPr lang="en-US"/>
              <a:pPr/>
              <a:t>62</a:t>
            </a:fld>
            <a:endParaRPr lang="en-US"/>
          </a:p>
        </p:txBody>
      </p:sp>
      <p:sp>
        <p:nvSpPr>
          <p:cNvPr id="6149" name="Rectangle 2"/>
          <p:cNvSpPr>
            <a:spLocks noGrp="1" noChangeArrowheads="1"/>
          </p:cNvSpPr>
          <p:nvPr>
            <p:ph type="title"/>
          </p:nvPr>
        </p:nvSpPr>
        <p:spPr>
          <a:xfrm>
            <a:off x="871538" y="1166813"/>
            <a:ext cx="8162925" cy="457200"/>
          </a:xfrm>
        </p:spPr>
        <p:txBody>
          <a:bodyPr/>
          <a:lstStyle/>
          <a:p>
            <a:pPr eaLnBrk="1" hangingPunct="1"/>
            <a:r>
              <a:rPr lang="en-US" sz="2400" b="1" smtClean="0"/>
              <a:t>Background</a:t>
            </a:r>
          </a:p>
        </p:txBody>
      </p:sp>
      <p:sp>
        <p:nvSpPr>
          <p:cNvPr id="6150" name="Rectangle 3"/>
          <p:cNvSpPr>
            <a:spLocks noGrp="1" noChangeArrowheads="1"/>
          </p:cNvSpPr>
          <p:nvPr>
            <p:ph type="body" idx="1"/>
          </p:nvPr>
        </p:nvSpPr>
        <p:spPr/>
        <p:txBody>
          <a:bodyPr/>
          <a:lstStyle/>
          <a:p>
            <a:pPr eaLnBrk="1" hangingPunct="1">
              <a:buFont typeface="Wingdings" pitchFamily="2" charset="2"/>
              <a:buNone/>
            </a:pPr>
            <a:endParaRPr lang="en-US" sz="1400" smtClean="0"/>
          </a:p>
          <a:p>
            <a:pPr eaLnBrk="1" hangingPunct="1"/>
            <a:r>
              <a:rPr lang="en-US" sz="2000" b="1" smtClean="0">
                <a:solidFill>
                  <a:schemeClr val="tx2"/>
                </a:solidFill>
              </a:rPr>
              <a:t>Output:</a:t>
            </a:r>
          </a:p>
          <a:p>
            <a:pPr eaLnBrk="1" hangingPunct="1">
              <a:buFont typeface="Wingdings" pitchFamily="2" charset="2"/>
              <a:buNone/>
            </a:pPr>
            <a:endParaRPr lang="en-US" sz="1000" b="1" smtClean="0">
              <a:solidFill>
                <a:schemeClr val="tx2"/>
              </a:solidFill>
            </a:endParaRPr>
          </a:p>
          <a:p>
            <a:pPr lvl="1" eaLnBrk="1" hangingPunct="1"/>
            <a:r>
              <a:rPr lang="en-US" sz="2000" smtClean="0"/>
              <a:t>4 four alternatives to NPV method &amp; how to calculate them</a:t>
            </a:r>
          </a:p>
          <a:p>
            <a:pPr lvl="1" eaLnBrk="1" hangingPunct="1">
              <a:buFont typeface="Wingdings" pitchFamily="2" charset="2"/>
              <a:buNone/>
            </a:pPr>
            <a:endParaRPr lang="en-US" sz="1000" smtClean="0"/>
          </a:p>
          <a:p>
            <a:pPr lvl="1" eaLnBrk="1" hangingPunct="1"/>
            <a:r>
              <a:rPr lang="en-US" sz="2000" smtClean="0"/>
              <a:t>how to apply alternative rules to screen investment proposals</a:t>
            </a:r>
          </a:p>
          <a:p>
            <a:pPr lvl="1" eaLnBrk="1" hangingPunct="1">
              <a:buFont typeface="Wingdings" pitchFamily="2" charset="2"/>
              <a:buNone/>
            </a:pPr>
            <a:endParaRPr lang="en-US" sz="1000" smtClean="0"/>
          </a:p>
          <a:p>
            <a:pPr lvl="1" eaLnBrk="1" hangingPunct="1"/>
            <a:r>
              <a:rPr lang="en-US" sz="2000" smtClean="0"/>
              <a:t>major shortcomings of alternative rules</a:t>
            </a:r>
          </a:p>
          <a:p>
            <a:pPr lvl="1" eaLnBrk="1" hangingPunct="1">
              <a:buFont typeface="Wingdings" pitchFamily="2" charset="2"/>
              <a:buNone/>
            </a:pPr>
            <a:endParaRPr lang="en-US" sz="1000" smtClean="0"/>
          </a:p>
          <a:p>
            <a:pPr lvl="1" eaLnBrk="1" hangingPunct="1"/>
            <a:r>
              <a:rPr lang="en-US" sz="2000" smtClean="0"/>
              <a:t>why these rules are still used even though</a:t>
            </a:r>
            <a:br>
              <a:rPr lang="en-US" sz="2000" smtClean="0"/>
            </a:br>
            <a:r>
              <a:rPr lang="en-US" sz="2000" smtClean="0"/>
              <a:t>they are not as reliable to NPV rule</a:t>
            </a:r>
            <a:endParaRPr lang="en-US" sz="2000" smtClean="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5 - Θέση αριθμού διαφάνειας"/>
          <p:cNvSpPr>
            <a:spLocks noGrp="1"/>
          </p:cNvSpPr>
          <p:nvPr>
            <p:ph type="sldNum" sz="quarter" idx="12"/>
          </p:nvPr>
        </p:nvSpPr>
        <p:spPr/>
        <p:txBody>
          <a:bodyPr/>
          <a:lstStyle/>
          <a:p>
            <a:fld id="{38FBEF0C-59D9-4010-8FB4-B6B3B89BA5EF}" type="slidenum">
              <a:rPr lang="en-US"/>
              <a:pPr/>
              <a:t>63</a:t>
            </a:fld>
            <a:endParaRPr lang="en-US"/>
          </a:p>
        </p:txBody>
      </p:sp>
      <p:sp>
        <p:nvSpPr>
          <p:cNvPr id="7173" name="Rectangle 2"/>
          <p:cNvSpPr>
            <a:spLocks noGrp="1" noChangeArrowheads="1"/>
          </p:cNvSpPr>
          <p:nvPr>
            <p:ph type="title"/>
          </p:nvPr>
        </p:nvSpPr>
        <p:spPr>
          <a:xfrm>
            <a:off x="871538" y="1166813"/>
            <a:ext cx="8162925" cy="457200"/>
          </a:xfrm>
        </p:spPr>
        <p:txBody>
          <a:bodyPr/>
          <a:lstStyle/>
          <a:p>
            <a:pPr eaLnBrk="1" hangingPunct="1"/>
            <a:r>
              <a:rPr lang="en-US" sz="2400" b="1" smtClean="0"/>
              <a:t>Projects examined</a:t>
            </a:r>
          </a:p>
        </p:txBody>
      </p:sp>
      <p:sp>
        <p:nvSpPr>
          <p:cNvPr id="7174" name="Rectangle 3"/>
          <p:cNvSpPr>
            <a:spLocks noGrp="1" noChangeArrowheads="1"/>
          </p:cNvSpPr>
          <p:nvPr>
            <p:ph type="body" idx="1"/>
          </p:nvPr>
        </p:nvSpPr>
        <p:spPr>
          <a:xfrm>
            <a:off x="912813" y="2492375"/>
            <a:ext cx="8110537" cy="3603625"/>
          </a:xfrm>
        </p:spPr>
        <p:txBody>
          <a:bodyPr/>
          <a:lstStyle/>
          <a:p>
            <a:pPr eaLnBrk="1" hangingPunct="1"/>
            <a:r>
              <a:rPr lang="en-US" sz="2000" smtClean="0">
                <a:cs typeface="Times New Roman" pitchFamily="18" charset="0"/>
              </a:rPr>
              <a:t>6 different investment projects</a:t>
            </a:r>
          </a:p>
          <a:p>
            <a:pPr lvl="2" eaLnBrk="1" hangingPunct="1"/>
            <a:r>
              <a:rPr lang="en-US" sz="1800" smtClean="0">
                <a:cs typeface="Times New Roman" pitchFamily="18" charset="0"/>
              </a:rPr>
              <a:t>investment time-horizon:		5-year</a:t>
            </a:r>
          </a:p>
          <a:p>
            <a:pPr lvl="2" eaLnBrk="1" hangingPunct="1"/>
            <a:r>
              <a:rPr lang="en-US" sz="1800" smtClean="0">
                <a:cs typeface="Times New Roman" pitchFamily="18" charset="0"/>
              </a:rPr>
              <a:t>initial outlay:			$ 1.0 mln.	</a:t>
            </a:r>
          </a:p>
          <a:p>
            <a:pPr eaLnBrk="1" hangingPunct="1">
              <a:buFont typeface="Wingdings" pitchFamily="2" charset="2"/>
              <a:buNone/>
            </a:pPr>
            <a:endParaRPr lang="en-US" sz="1200" smtClean="0">
              <a:cs typeface="Times New Roman" pitchFamily="18" charset="0"/>
            </a:endParaRPr>
          </a:p>
          <a:p>
            <a:pPr eaLnBrk="1" hangingPunct="1">
              <a:buFont typeface="Wingdings" pitchFamily="2" charset="2"/>
              <a:buNone/>
            </a:pPr>
            <a:endParaRPr lang="en-US" sz="1200" smtClean="0">
              <a:cs typeface="Times New Roman" pitchFamily="18" charset="0"/>
            </a:endParaRPr>
          </a:p>
          <a:p>
            <a:pPr eaLnBrk="1" hangingPunct="1"/>
            <a:r>
              <a:rPr lang="en-US" sz="2000" smtClean="0">
                <a:cs typeface="Times New Roman" pitchFamily="18" charset="0"/>
              </a:rPr>
              <a:t>each alternative is evaluated as to whether it satisfies the conditions of a good investment decision:</a:t>
            </a:r>
            <a:endParaRPr lang="en-US" sz="800" smtClean="0">
              <a:cs typeface="Times New Roman" pitchFamily="18" charset="0"/>
            </a:endParaRPr>
          </a:p>
          <a:p>
            <a:pPr eaLnBrk="1" hangingPunct="1">
              <a:buFont typeface="Wingdings" pitchFamily="2" charset="2"/>
              <a:buNone/>
            </a:pPr>
            <a:r>
              <a:rPr lang="en-US" sz="800" smtClean="0">
                <a:cs typeface="Times New Roman" pitchFamily="18" charset="0"/>
              </a:rPr>
              <a:t> </a:t>
            </a:r>
          </a:p>
          <a:p>
            <a:pPr lvl="2" eaLnBrk="1" hangingPunct="1"/>
            <a:r>
              <a:rPr lang="en-US" sz="1800" b="1" smtClean="0">
                <a:solidFill>
                  <a:schemeClr val="tx2"/>
                </a:solidFill>
                <a:cs typeface="Times New Roman" pitchFamily="18" charset="0"/>
              </a:rPr>
              <a:t>does it adjust for timing of cash flows? </a:t>
            </a:r>
          </a:p>
          <a:p>
            <a:pPr lvl="2" eaLnBrk="1" hangingPunct="1"/>
            <a:r>
              <a:rPr lang="en-US" sz="1800" b="1" smtClean="0">
                <a:solidFill>
                  <a:schemeClr val="tx2"/>
                </a:solidFill>
                <a:cs typeface="Times New Roman" pitchFamily="18" charset="0"/>
              </a:rPr>
              <a:t>does it take risk into consideration? </a:t>
            </a:r>
          </a:p>
          <a:p>
            <a:pPr lvl="2" eaLnBrk="1" hangingPunct="1"/>
            <a:r>
              <a:rPr lang="en-US" sz="1800" b="1" smtClean="0">
                <a:solidFill>
                  <a:schemeClr val="tx2"/>
                </a:solidFill>
                <a:cs typeface="Times New Roman" pitchFamily="18" charset="0"/>
              </a:rPr>
              <a:t>does it maximize firm’s equity value?</a:t>
            </a:r>
            <a:endParaRPr lang="en-US" sz="28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5 - Θέση αριθμού διαφάνειας"/>
          <p:cNvSpPr>
            <a:spLocks noGrp="1"/>
          </p:cNvSpPr>
          <p:nvPr>
            <p:ph type="sldNum" sz="quarter" idx="12"/>
          </p:nvPr>
        </p:nvSpPr>
        <p:spPr/>
        <p:txBody>
          <a:bodyPr/>
          <a:lstStyle/>
          <a:p>
            <a:fld id="{26707B79-C4F3-4DCE-80CE-15DCF09EFDF5}" type="slidenum">
              <a:rPr lang="en-US"/>
              <a:pPr/>
              <a:t>64</a:t>
            </a:fld>
            <a:endParaRPr lang="en-US"/>
          </a:p>
        </p:txBody>
      </p:sp>
      <p:grpSp>
        <p:nvGrpSpPr>
          <p:cNvPr id="2" name="Group 14"/>
          <p:cNvGrpSpPr>
            <a:grpSpLocks/>
          </p:cNvGrpSpPr>
          <p:nvPr/>
        </p:nvGrpSpPr>
        <p:grpSpPr bwMode="auto">
          <a:xfrm>
            <a:off x="708025" y="1866900"/>
            <a:ext cx="8435975" cy="4964218"/>
            <a:chOff x="446" y="1176"/>
            <a:chExt cx="5314" cy="2216"/>
          </a:xfrm>
        </p:grpSpPr>
        <p:sp>
          <p:nvSpPr>
            <p:cNvPr id="8199" name="Text Box 8"/>
            <p:cNvSpPr txBox="1">
              <a:spLocks noChangeArrowheads="1"/>
            </p:cNvSpPr>
            <p:nvPr/>
          </p:nvSpPr>
          <p:spPr bwMode="auto">
            <a:xfrm>
              <a:off x="448" y="1454"/>
              <a:ext cx="5120" cy="206"/>
            </a:xfrm>
            <a:prstGeom prst="rect">
              <a:avLst/>
            </a:prstGeom>
            <a:solidFill>
              <a:srgbClr val="003366"/>
            </a:solidFill>
            <a:ln w="9525">
              <a:noFill/>
              <a:miter lim="800000"/>
              <a:headEnd/>
              <a:tailEnd/>
            </a:ln>
          </p:spPr>
          <p:txBody>
            <a:bodyPr>
              <a:spAutoFit/>
            </a:bodyPr>
            <a:lstStyle/>
            <a:p>
              <a:pPr algn="l">
                <a:tabLst>
                  <a:tab pos="1544638" algn="ctr"/>
                  <a:tab pos="4286250" algn="ctr"/>
                  <a:tab pos="6854825" algn="ctr"/>
                </a:tabLst>
              </a:pPr>
              <a:r>
                <a:rPr lang="en-US" dirty="0"/>
                <a:t>	</a:t>
              </a:r>
              <a:r>
                <a:rPr lang="en-US" sz="2000" dirty="0">
                  <a:solidFill>
                    <a:schemeClr val="accent1"/>
                  </a:solidFill>
                </a:rPr>
                <a:t>END OF YEAR	INVESTMENT A	INVESTMENT B</a:t>
              </a:r>
              <a:endParaRPr lang="en-US" sz="2000" b="0" dirty="0">
                <a:solidFill>
                  <a:schemeClr val="accent1"/>
                </a:solidFill>
              </a:endParaRPr>
            </a:p>
          </p:txBody>
        </p:sp>
        <p:sp>
          <p:nvSpPr>
            <p:cNvPr id="8200" name="Text Box 9"/>
            <p:cNvSpPr txBox="1">
              <a:spLocks noChangeArrowheads="1"/>
            </p:cNvSpPr>
            <p:nvPr/>
          </p:nvSpPr>
          <p:spPr bwMode="auto">
            <a:xfrm>
              <a:off x="446" y="1643"/>
              <a:ext cx="5120" cy="1121"/>
            </a:xfrm>
            <a:prstGeom prst="rect">
              <a:avLst/>
            </a:prstGeom>
            <a:noFill/>
            <a:ln w="9525">
              <a:noFill/>
              <a:miter lim="800000"/>
              <a:headEnd/>
              <a:tailEnd/>
            </a:ln>
          </p:spPr>
          <p:txBody>
            <a:bodyPr>
              <a:spAutoFit/>
            </a:bodyPr>
            <a:lstStyle/>
            <a:p>
              <a:pPr algn="l">
                <a:lnSpc>
                  <a:spcPct val="150000"/>
                </a:lnSpc>
                <a:tabLst>
                  <a:tab pos="1544638" algn="ctr"/>
                  <a:tab pos="4691063" algn="r"/>
                  <a:tab pos="7259638" algn="r"/>
                </a:tabLst>
              </a:pPr>
              <a:r>
                <a:rPr lang="en-US" b="0" dirty="0">
                  <a:solidFill>
                    <a:srgbClr val="000000"/>
                  </a:solidFill>
                </a:rPr>
                <a:t>	</a:t>
              </a:r>
              <a:r>
                <a:rPr lang="en-US" sz="2000" dirty="0">
                  <a:solidFill>
                    <a:srgbClr val="000000"/>
                  </a:solidFill>
                </a:rPr>
                <a:t>1	$600,000	$100,000</a:t>
              </a:r>
            </a:p>
            <a:p>
              <a:pPr algn="l">
                <a:lnSpc>
                  <a:spcPct val="150000"/>
                </a:lnSpc>
                <a:tabLst>
                  <a:tab pos="1544638" algn="ctr"/>
                  <a:tab pos="4691063" algn="r"/>
                  <a:tab pos="7259638" algn="r"/>
                </a:tabLst>
              </a:pPr>
              <a:r>
                <a:rPr lang="en-US" sz="2000" dirty="0">
                  <a:solidFill>
                    <a:srgbClr val="000000"/>
                  </a:solidFill>
                </a:rPr>
                <a:t>	2	  300,000	  300,000</a:t>
              </a:r>
            </a:p>
            <a:p>
              <a:pPr algn="l">
                <a:lnSpc>
                  <a:spcPct val="150000"/>
                </a:lnSpc>
                <a:tabLst>
                  <a:tab pos="1544638" algn="ctr"/>
                  <a:tab pos="4691063" algn="r"/>
                  <a:tab pos="7259638" algn="r"/>
                </a:tabLst>
              </a:pPr>
              <a:r>
                <a:rPr lang="en-US" sz="2000" dirty="0">
                  <a:solidFill>
                    <a:srgbClr val="000000"/>
                  </a:solidFill>
                </a:rPr>
                <a:t>	3	100,000	600,000	</a:t>
              </a:r>
            </a:p>
            <a:p>
              <a:pPr algn="l">
                <a:lnSpc>
                  <a:spcPct val="150000"/>
                </a:lnSpc>
                <a:tabLst>
                  <a:tab pos="1544638" algn="ctr"/>
                  <a:tab pos="4691063" algn="r"/>
                  <a:tab pos="7259638" algn="r"/>
                </a:tabLst>
              </a:pPr>
              <a:r>
                <a:rPr lang="en-US" sz="2000" dirty="0">
                  <a:solidFill>
                    <a:srgbClr val="000000"/>
                  </a:solidFill>
                </a:rPr>
                <a:t>	4	200,000	200,000	</a:t>
              </a:r>
            </a:p>
            <a:p>
              <a:pPr algn="l">
                <a:lnSpc>
                  <a:spcPct val="150000"/>
                </a:lnSpc>
                <a:tabLst>
                  <a:tab pos="1544638" algn="ctr"/>
                  <a:tab pos="4691063" algn="r"/>
                  <a:tab pos="7259638" algn="r"/>
                </a:tabLst>
              </a:pPr>
              <a:r>
                <a:rPr lang="en-US" sz="2000" dirty="0">
                  <a:solidFill>
                    <a:srgbClr val="000000"/>
                  </a:solidFill>
                </a:rPr>
                <a:t>	5	300,000	300,000</a:t>
              </a:r>
              <a:r>
                <a:rPr lang="en-US" dirty="0">
                  <a:solidFill>
                    <a:srgbClr val="000000"/>
                  </a:solidFill>
                </a:rPr>
                <a:t>	</a:t>
              </a:r>
            </a:p>
          </p:txBody>
        </p:sp>
        <p:sp>
          <p:nvSpPr>
            <p:cNvPr id="8201" name="Text Box 11"/>
            <p:cNvSpPr txBox="1">
              <a:spLocks noChangeArrowheads="1"/>
            </p:cNvSpPr>
            <p:nvPr/>
          </p:nvSpPr>
          <p:spPr bwMode="auto">
            <a:xfrm>
              <a:off x="467" y="2884"/>
              <a:ext cx="5293" cy="508"/>
            </a:xfrm>
            <a:prstGeom prst="rect">
              <a:avLst/>
            </a:prstGeom>
            <a:solidFill>
              <a:srgbClr val="003366"/>
            </a:solidFill>
            <a:ln w="9525">
              <a:noFill/>
              <a:miter lim="800000"/>
              <a:headEnd/>
              <a:tailEnd/>
            </a:ln>
          </p:spPr>
          <p:txBody>
            <a:bodyPr wrap="square">
              <a:spAutoFit/>
            </a:bodyPr>
            <a:lstStyle/>
            <a:p>
              <a:pPr algn="l">
                <a:tabLst>
                  <a:tab pos="1544638" algn="ctr"/>
                  <a:tab pos="4691063" algn="r"/>
                  <a:tab pos="7259638" algn="r"/>
                </a:tabLst>
              </a:pPr>
              <a:r>
                <a:rPr lang="en-US" dirty="0"/>
                <a:t>	</a:t>
              </a:r>
              <a:r>
                <a:rPr lang="en-US" sz="2200" dirty="0">
                  <a:solidFill>
                    <a:schemeClr val="accent1"/>
                  </a:solidFill>
                </a:rPr>
                <a:t>Total Cash Flows	</a:t>
              </a:r>
              <a:r>
                <a:rPr lang="en-US" sz="2200" dirty="0" smtClean="0">
                  <a:solidFill>
                    <a:schemeClr val="accent1"/>
                  </a:solidFill>
                </a:rPr>
                <a:t>   $</a:t>
              </a:r>
              <a:r>
                <a:rPr lang="en-US" sz="2200" dirty="0">
                  <a:solidFill>
                    <a:schemeClr val="accent1"/>
                  </a:solidFill>
                </a:rPr>
                <a:t>1,500,000	</a:t>
              </a:r>
              <a:r>
                <a:rPr lang="en-US" sz="2200" dirty="0" smtClean="0">
                  <a:solidFill>
                    <a:schemeClr val="accent1"/>
                  </a:solidFill>
                </a:rPr>
                <a:t>        $</a:t>
              </a:r>
              <a:r>
                <a:rPr lang="en-US" sz="2200" dirty="0">
                  <a:solidFill>
                    <a:schemeClr val="accent1"/>
                  </a:solidFill>
                </a:rPr>
                <a:t>1,500,000</a:t>
              </a:r>
            </a:p>
            <a:p>
              <a:pPr algn="l">
                <a:tabLst>
                  <a:tab pos="1544638" algn="ctr"/>
                  <a:tab pos="4691063" algn="r"/>
                  <a:tab pos="7259638" algn="r"/>
                </a:tabLst>
              </a:pPr>
              <a:r>
                <a:rPr lang="en-US" sz="2200" dirty="0"/>
                <a:t>	</a:t>
              </a:r>
              <a:r>
                <a:rPr lang="en-US" sz="1800" dirty="0">
                  <a:solidFill>
                    <a:srgbClr val="FF3300"/>
                  </a:solidFill>
                </a:rPr>
                <a:t>Cost of Capital	10%	10%</a:t>
              </a:r>
            </a:p>
            <a:p>
              <a:pPr algn="l">
                <a:tabLst>
                  <a:tab pos="1544638" algn="ctr"/>
                  <a:tab pos="4691063" algn="r"/>
                  <a:tab pos="7259638" algn="r"/>
                </a:tabLst>
              </a:pPr>
              <a:r>
                <a:rPr lang="en-US" sz="2200" dirty="0"/>
                <a:t>	</a:t>
              </a:r>
              <a:r>
                <a:rPr lang="en-US" sz="2200" dirty="0">
                  <a:solidFill>
                    <a:srgbClr val="FFFF00"/>
                  </a:solidFill>
                </a:rPr>
                <a:t>NPV	$191,399	$112,511</a:t>
              </a:r>
              <a:endParaRPr lang="en-US" sz="2200" b="0" dirty="0">
                <a:solidFill>
                  <a:srgbClr val="FFFF00"/>
                </a:solidFill>
              </a:endParaRPr>
            </a:p>
          </p:txBody>
        </p:sp>
        <p:sp>
          <p:nvSpPr>
            <p:cNvPr id="8202" name="Text Box 12"/>
            <p:cNvSpPr txBox="1">
              <a:spLocks noChangeArrowheads="1"/>
            </p:cNvSpPr>
            <p:nvPr/>
          </p:nvSpPr>
          <p:spPr bwMode="auto">
            <a:xfrm>
              <a:off x="2148" y="1176"/>
              <a:ext cx="2042" cy="252"/>
            </a:xfrm>
            <a:prstGeom prst="rect">
              <a:avLst/>
            </a:prstGeom>
            <a:noFill/>
            <a:ln w="9525">
              <a:noFill/>
              <a:miter lim="800000"/>
              <a:headEnd/>
              <a:tailEnd/>
            </a:ln>
          </p:spPr>
          <p:txBody>
            <a:bodyPr wrap="none">
              <a:spAutoFit/>
            </a:bodyPr>
            <a:lstStyle/>
            <a:p>
              <a:pPr algn="l"/>
              <a:r>
                <a:rPr lang="en-US" sz="2000" dirty="0">
                  <a:solidFill>
                    <a:srgbClr val="003366"/>
                  </a:solidFill>
                </a:rPr>
                <a:t>INVESTMENTS A AND B</a:t>
              </a:r>
            </a:p>
          </p:txBody>
        </p:sp>
      </p:grpSp>
      <p:sp>
        <p:nvSpPr>
          <p:cNvPr id="8198" name="Rectangle 16"/>
          <p:cNvSpPr>
            <a:spLocks noGrp="1" noChangeArrowheads="1"/>
          </p:cNvSpPr>
          <p:nvPr>
            <p:ph type="title"/>
          </p:nvPr>
        </p:nvSpPr>
        <p:spPr>
          <a:xfrm>
            <a:off x="741363" y="941388"/>
            <a:ext cx="8162925" cy="701675"/>
          </a:xfrm>
        </p:spPr>
        <p:txBody>
          <a:bodyPr/>
          <a:lstStyle/>
          <a:p>
            <a:pPr eaLnBrk="1" hangingPunct="1"/>
            <a:r>
              <a:rPr lang="en-US" sz="2000" b="1" dirty="0" smtClean="0">
                <a:solidFill>
                  <a:srgbClr val="003366"/>
                </a:solidFill>
              </a:rPr>
              <a:t>Expected Cash-Flow Streams</a:t>
            </a:r>
            <a:br>
              <a:rPr lang="en-US" sz="2000" b="1" dirty="0" smtClean="0">
                <a:solidFill>
                  <a:srgbClr val="003366"/>
                </a:solidFill>
              </a:rPr>
            </a:br>
            <a:r>
              <a:rPr lang="en-US" sz="2000" b="1" dirty="0" smtClean="0">
                <a:solidFill>
                  <a:srgbClr val="003366"/>
                </a:solidFill>
              </a:rPr>
              <a:t>&amp; Cost of Capital: Investments A &amp; B</a:t>
            </a:r>
            <a:endParaRPr lang="en-US" sz="1400" b="1" i="1" dirty="0" smtClean="0">
              <a:solidFill>
                <a:srgbClr val="00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5 - Θέση αριθμού διαφάνειας"/>
          <p:cNvSpPr>
            <a:spLocks noGrp="1"/>
          </p:cNvSpPr>
          <p:nvPr>
            <p:ph type="sldNum" sz="quarter" idx="12"/>
          </p:nvPr>
        </p:nvSpPr>
        <p:spPr/>
        <p:txBody>
          <a:bodyPr/>
          <a:lstStyle/>
          <a:p>
            <a:fld id="{D330BC02-4643-440C-A431-AD352AE590FA}" type="slidenum">
              <a:rPr lang="en-US"/>
              <a:pPr/>
              <a:t>65</a:t>
            </a:fld>
            <a:endParaRPr lang="en-US"/>
          </a:p>
        </p:txBody>
      </p:sp>
      <p:sp>
        <p:nvSpPr>
          <p:cNvPr id="8196" name="Text Box 4"/>
          <p:cNvSpPr txBox="1">
            <a:spLocks noChangeArrowheads="1"/>
          </p:cNvSpPr>
          <p:nvPr/>
        </p:nvSpPr>
        <p:spPr bwMode="auto">
          <a:xfrm>
            <a:off x="754063" y="257175"/>
            <a:ext cx="8439150" cy="304800"/>
          </a:xfrm>
          <a:prstGeom prst="rect">
            <a:avLst/>
          </a:prstGeom>
          <a:noFill/>
          <a:ln w="9525">
            <a:noFill/>
            <a:miter lim="800000"/>
            <a:headEnd/>
            <a:tailEnd/>
          </a:ln>
        </p:spPr>
        <p:txBody>
          <a:bodyPr>
            <a:spAutoFit/>
          </a:bodyPr>
          <a:lstStyle/>
          <a:p>
            <a:pPr algn="l"/>
            <a:endParaRPr lang="el-GR" sz="1400" i="1">
              <a:solidFill>
                <a:srgbClr val="003366"/>
              </a:solidFill>
            </a:endParaRPr>
          </a:p>
        </p:txBody>
      </p:sp>
      <p:grpSp>
        <p:nvGrpSpPr>
          <p:cNvPr id="2" name="Group 13"/>
          <p:cNvGrpSpPr>
            <a:grpSpLocks/>
          </p:cNvGrpSpPr>
          <p:nvPr/>
        </p:nvGrpSpPr>
        <p:grpSpPr bwMode="auto">
          <a:xfrm>
            <a:off x="738188" y="1879600"/>
            <a:ext cx="8405812" cy="4978400"/>
            <a:chOff x="465" y="1184"/>
            <a:chExt cx="5295" cy="2241"/>
          </a:xfrm>
        </p:grpSpPr>
        <p:sp>
          <p:nvSpPr>
            <p:cNvPr id="9224" name="Text Box 6"/>
            <p:cNvSpPr txBox="1">
              <a:spLocks noChangeArrowheads="1"/>
            </p:cNvSpPr>
            <p:nvPr/>
          </p:nvSpPr>
          <p:spPr bwMode="auto">
            <a:xfrm>
              <a:off x="467" y="1462"/>
              <a:ext cx="5101" cy="216"/>
            </a:xfrm>
            <a:prstGeom prst="rect">
              <a:avLst/>
            </a:prstGeom>
            <a:solidFill>
              <a:srgbClr val="003366"/>
            </a:solidFill>
            <a:ln w="9525">
              <a:noFill/>
              <a:miter lim="800000"/>
              <a:headEnd/>
              <a:tailEnd/>
            </a:ln>
          </p:spPr>
          <p:txBody>
            <a:bodyPr>
              <a:spAutoFit/>
            </a:bodyPr>
            <a:lstStyle/>
            <a:p>
              <a:pPr algn="l">
                <a:tabLst>
                  <a:tab pos="1544638" algn="ctr"/>
                  <a:tab pos="4286250" algn="ctr"/>
                  <a:tab pos="6854825" algn="ctr"/>
                </a:tabLst>
              </a:pPr>
              <a:r>
                <a:rPr lang="en-US" dirty="0"/>
                <a:t>	</a:t>
              </a:r>
              <a:r>
                <a:rPr lang="en-US" sz="2000" dirty="0">
                  <a:solidFill>
                    <a:schemeClr val="accent1"/>
                  </a:solidFill>
                </a:rPr>
                <a:t>END OF YEAR	INVESTMENT C	INVESTMENT D</a:t>
              </a:r>
              <a:endParaRPr lang="en-US" sz="2000" b="0" dirty="0">
                <a:solidFill>
                  <a:schemeClr val="accent1"/>
                </a:solidFill>
              </a:endParaRPr>
            </a:p>
          </p:txBody>
        </p:sp>
        <p:sp>
          <p:nvSpPr>
            <p:cNvPr id="9225" name="Text Box 7"/>
            <p:cNvSpPr txBox="1">
              <a:spLocks noChangeArrowheads="1"/>
            </p:cNvSpPr>
            <p:nvPr/>
          </p:nvSpPr>
          <p:spPr bwMode="auto">
            <a:xfrm>
              <a:off x="465" y="1651"/>
              <a:ext cx="5101" cy="1137"/>
            </a:xfrm>
            <a:prstGeom prst="rect">
              <a:avLst/>
            </a:prstGeom>
            <a:noFill/>
            <a:ln w="9525">
              <a:noFill/>
              <a:miter lim="800000"/>
              <a:headEnd/>
              <a:tailEnd/>
            </a:ln>
          </p:spPr>
          <p:txBody>
            <a:bodyPr>
              <a:spAutoFit/>
            </a:bodyPr>
            <a:lstStyle/>
            <a:p>
              <a:pPr algn="l">
                <a:lnSpc>
                  <a:spcPct val="150000"/>
                </a:lnSpc>
                <a:tabLst>
                  <a:tab pos="1544638" algn="ctr"/>
                  <a:tab pos="4691063" algn="r"/>
                  <a:tab pos="7259638" algn="r"/>
                </a:tabLst>
              </a:pPr>
              <a:r>
                <a:rPr lang="en-US" b="0" dirty="0">
                  <a:solidFill>
                    <a:srgbClr val="000000"/>
                  </a:solidFill>
                </a:rPr>
                <a:t>	</a:t>
              </a:r>
              <a:r>
                <a:rPr lang="en-US" sz="2000" dirty="0">
                  <a:solidFill>
                    <a:srgbClr val="000000"/>
                  </a:solidFill>
                </a:rPr>
                <a:t>1	$250,000	$250,000</a:t>
              </a:r>
            </a:p>
            <a:p>
              <a:pPr algn="l">
                <a:lnSpc>
                  <a:spcPct val="150000"/>
                </a:lnSpc>
                <a:tabLst>
                  <a:tab pos="1544638" algn="ctr"/>
                  <a:tab pos="4691063" algn="r"/>
                  <a:tab pos="7259638" algn="r"/>
                </a:tabLst>
              </a:pPr>
              <a:r>
                <a:rPr lang="en-US" sz="2000" dirty="0">
                  <a:solidFill>
                    <a:srgbClr val="000000"/>
                  </a:solidFill>
                </a:rPr>
                <a:t>	2	  250,000	  250,000</a:t>
              </a:r>
            </a:p>
            <a:p>
              <a:pPr algn="l">
                <a:lnSpc>
                  <a:spcPct val="150000"/>
                </a:lnSpc>
                <a:tabLst>
                  <a:tab pos="1544638" algn="ctr"/>
                  <a:tab pos="4691063" algn="r"/>
                  <a:tab pos="7259638" algn="r"/>
                </a:tabLst>
              </a:pPr>
              <a:r>
                <a:rPr lang="en-US" sz="2000" dirty="0">
                  <a:solidFill>
                    <a:srgbClr val="000000"/>
                  </a:solidFill>
                </a:rPr>
                <a:t>	3	250,000	250,000	</a:t>
              </a:r>
            </a:p>
            <a:p>
              <a:pPr algn="l">
                <a:lnSpc>
                  <a:spcPct val="150000"/>
                </a:lnSpc>
                <a:tabLst>
                  <a:tab pos="1544638" algn="ctr"/>
                  <a:tab pos="4691063" algn="r"/>
                  <a:tab pos="7259638" algn="r"/>
                </a:tabLst>
              </a:pPr>
              <a:r>
                <a:rPr lang="en-US" sz="2000" dirty="0">
                  <a:solidFill>
                    <a:srgbClr val="000000"/>
                  </a:solidFill>
                </a:rPr>
                <a:t>	4	250,000	250,000	</a:t>
              </a:r>
            </a:p>
            <a:p>
              <a:pPr algn="l">
                <a:lnSpc>
                  <a:spcPct val="150000"/>
                </a:lnSpc>
                <a:tabLst>
                  <a:tab pos="1544638" algn="ctr"/>
                  <a:tab pos="4691063" algn="r"/>
                  <a:tab pos="7259638" algn="r"/>
                </a:tabLst>
              </a:pPr>
              <a:r>
                <a:rPr lang="en-US" sz="2000" dirty="0">
                  <a:solidFill>
                    <a:srgbClr val="000000"/>
                  </a:solidFill>
                </a:rPr>
                <a:t>	5	250,000	250,000	</a:t>
              </a:r>
            </a:p>
          </p:txBody>
        </p:sp>
        <p:sp>
          <p:nvSpPr>
            <p:cNvPr id="9226" name="Text Box 9"/>
            <p:cNvSpPr txBox="1">
              <a:spLocks noChangeArrowheads="1"/>
            </p:cNvSpPr>
            <p:nvPr/>
          </p:nvSpPr>
          <p:spPr bwMode="auto">
            <a:xfrm>
              <a:off x="467" y="2892"/>
              <a:ext cx="5293" cy="533"/>
            </a:xfrm>
            <a:prstGeom prst="rect">
              <a:avLst/>
            </a:prstGeom>
            <a:solidFill>
              <a:srgbClr val="003366"/>
            </a:solidFill>
            <a:ln w="9525">
              <a:noFill/>
              <a:miter lim="800000"/>
              <a:headEnd/>
              <a:tailEnd/>
            </a:ln>
          </p:spPr>
          <p:txBody>
            <a:bodyPr wrap="square">
              <a:spAutoFit/>
            </a:bodyPr>
            <a:lstStyle/>
            <a:p>
              <a:pPr algn="l">
                <a:tabLst>
                  <a:tab pos="1544638" algn="ctr"/>
                  <a:tab pos="4691063" algn="r"/>
                  <a:tab pos="7259638" algn="r"/>
                </a:tabLst>
              </a:pPr>
              <a:r>
                <a:rPr lang="en-US" dirty="0"/>
                <a:t>	</a:t>
              </a:r>
              <a:r>
                <a:rPr lang="en-US" sz="2200" dirty="0">
                  <a:solidFill>
                    <a:schemeClr val="accent1"/>
                  </a:solidFill>
                </a:rPr>
                <a:t>Total Cash Flows	</a:t>
              </a:r>
              <a:r>
                <a:rPr lang="en-US" sz="2200" dirty="0" smtClean="0">
                  <a:solidFill>
                    <a:schemeClr val="accent1"/>
                  </a:solidFill>
                </a:rPr>
                <a:t>     $</a:t>
              </a:r>
              <a:r>
                <a:rPr lang="en-US" sz="2200" dirty="0">
                  <a:solidFill>
                    <a:schemeClr val="accent1"/>
                  </a:solidFill>
                </a:rPr>
                <a:t>1,250,000	</a:t>
              </a:r>
              <a:r>
                <a:rPr lang="en-US" sz="2200" dirty="0" smtClean="0">
                  <a:solidFill>
                    <a:schemeClr val="accent1"/>
                  </a:solidFill>
                </a:rPr>
                <a:t>          $</a:t>
              </a:r>
              <a:r>
                <a:rPr lang="en-US" sz="2200" dirty="0">
                  <a:solidFill>
                    <a:schemeClr val="accent1"/>
                  </a:solidFill>
                </a:rPr>
                <a:t>1,250,000</a:t>
              </a:r>
            </a:p>
            <a:p>
              <a:pPr algn="l">
                <a:tabLst>
                  <a:tab pos="1544638" algn="ctr"/>
                  <a:tab pos="4691063" algn="r"/>
                  <a:tab pos="7259638" algn="r"/>
                </a:tabLst>
              </a:pPr>
              <a:r>
                <a:rPr lang="en-US" sz="2200" dirty="0"/>
                <a:t>	</a:t>
              </a:r>
              <a:r>
                <a:rPr lang="en-US" sz="1800" dirty="0">
                  <a:solidFill>
                    <a:srgbClr val="FF3300"/>
                  </a:solidFill>
                </a:rPr>
                <a:t>Cost of Capital	5%	10%</a:t>
              </a:r>
            </a:p>
            <a:p>
              <a:pPr algn="l">
                <a:tabLst>
                  <a:tab pos="1544638" algn="ctr"/>
                  <a:tab pos="4691063" algn="r"/>
                  <a:tab pos="7259638" algn="r"/>
                </a:tabLst>
              </a:pPr>
              <a:r>
                <a:rPr lang="en-US" sz="2200" dirty="0"/>
                <a:t>	</a:t>
              </a:r>
              <a:r>
                <a:rPr lang="en-US" sz="2200" dirty="0">
                  <a:solidFill>
                    <a:srgbClr val="FFFF00"/>
                  </a:solidFill>
                </a:rPr>
                <a:t>NPV	$82,369	–$52,303</a:t>
              </a:r>
              <a:endParaRPr lang="en-US" sz="2200" b="0" dirty="0">
                <a:solidFill>
                  <a:srgbClr val="FFFF00"/>
                </a:solidFill>
              </a:endParaRPr>
            </a:p>
          </p:txBody>
        </p:sp>
        <p:sp>
          <p:nvSpPr>
            <p:cNvPr id="9227" name="Text Box 10"/>
            <p:cNvSpPr txBox="1">
              <a:spLocks noChangeArrowheads="1"/>
            </p:cNvSpPr>
            <p:nvPr/>
          </p:nvSpPr>
          <p:spPr bwMode="auto">
            <a:xfrm>
              <a:off x="2154" y="1184"/>
              <a:ext cx="2058" cy="187"/>
            </a:xfrm>
            <a:prstGeom prst="rect">
              <a:avLst/>
            </a:prstGeom>
            <a:noFill/>
            <a:ln w="9525">
              <a:noFill/>
              <a:miter lim="800000"/>
              <a:headEnd/>
              <a:tailEnd/>
            </a:ln>
          </p:spPr>
          <p:txBody>
            <a:bodyPr wrap="none">
              <a:spAutoFit/>
            </a:bodyPr>
            <a:lstStyle/>
            <a:p>
              <a:pPr algn="l"/>
              <a:r>
                <a:rPr lang="en-US" sz="2000" dirty="0">
                  <a:solidFill>
                    <a:srgbClr val="003366"/>
                  </a:solidFill>
                </a:rPr>
                <a:t>INVESTMENTS C AND D</a:t>
              </a:r>
            </a:p>
          </p:txBody>
        </p:sp>
      </p:grpSp>
      <p:sp>
        <p:nvSpPr>
          <p:cNvPr id="9223" name="Rectangle 12"/>
          <p:cNvSpPr>
            <a:spLocks noGrp="1" noChangeArrowheads="1"/>
          </p:cNvSpPr>
          <p:nvPr>
            <p:ph type="title"/>
          </p:nvPr>
        </p:nvSpPr>
        <p:spPr>
          <a:xfrm>
            <a:off x="784225" y="922338"/>
            <a:ext cx="8162925" cy="701675"/>
          </a:xfrm>
        </p:spPr>
        <p:txBody>
          <a:bodyPr/>
          <a:lstStyle/>
          <a:p>
            <a:pPr eaLnBrk="1" hangingPunct="1"/>
            <a:r>
              <a:rPr lang="en-US" sz="2000" b="1" dirty="0" smtClean="0">
                <a:solidFill>
                  <a:srgbClr val="003366"/>
                </a:solidFill>
              </a:rPr>
              <a:t>Expected Cash-Flow Streams</a:t>
            </a:r>
            <a:br>
              <a:rPr lang="en-US" sz="2000" b="1" dirty="0" smtClean="0">
                <a:solidFill>
                  <a:srgbClr val="003366"/>
                </a:solidFill>
              </a:rPr>
            </a:br>
            <a:r>
              <a:rPr lang="en-US" sz="2000" b="1" dirty="0" smtClean="0">
                <a:solidFill>
                  <a:srgbClr val="003366"/>
                </a:solidFill>
              </a:rPr>
              <a:t>&amp; Cost of Capital: Investments C &amp;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5 - Θέση αριθμού διαφάνειας"/>
          <p:cNvSpPr>
            <a:spLocks noGrp="1"/>
          </p:cNvSpPr>
          <p:nvPr>
            <p:ph type="sldNum" sz="quarter" idx="12"/>
          </p:nvPr>
        </p:nvSpPr>
        <p:spPr/>
        <p:txBody>
          <a:bodyPr/>
          <a:lstStyle/>
          <a:p>
            <a:fld id="{5C321520-F9F5-4D18-9838-D3AB4EB3F9C1}" type="slidenum">
              <a:rPr lang="en-US"/>
              <a:pPr/>
              <a:t>66</a:t>
            </a:fld>
            <a:endParaRPr lang="en-US"/>
          </a:p>
        </p:txBody>
      </p:sp>
      <p:sp>
        <p:nvSpPr>
          <p:cNvPr id="9220" name="Text Box 4"/>
          <p:cNvSpPr txBox="1">
            <a:spLocks noChangeArrowheads="1"/>
          </p:cNvSpPr>
          <p:nvPr/>
        </p:nvSpPr>
        <p:spPr bwMode="auto">
          <a:xfrm>
            <a:off x="754063" y="257175"/>
            <a:ext cx="8439150" cy="304800"/>
          </a:xfrm>
          <a:prstGeom prst="rect">
            <a:avLst/>
          </a:prstGeom>
          <a:noFill/>
          <a:ln w="9525">
            <a:noFill/>
            <a:miter lim="800000"/>
            <a:headEnd/>
            <a:tailEnd/>
          </a:ln>
        </p:spPr>
        <p:txBody>
          <a:bodyPr>
            <a:spAutoFit/>
          </a:bodyPr>
          <a:lstStyle/>
          <a:p>
            <a:pPr algn="l"/>
            <a:endParaRPr lang="el-GR" sz="1400" i="1">
              <a:solidFill>
                <a:srgbClr val="003366"/>
              </a:solidFill>
            </a:endParaRPr>
          </a:p>
        </p:txBody>
      </p:sp>
      <p:grpSp>
        <p:nvGrpSpPr>
          <p:cNvPr id="2" name="Group 13"/>
          <p:cNvGrpSpPr>
            <a:grpSpLocks/>
          </p:cNvGrpSpPr>
          <p:nvPr/>
        </p:nvGrpSpPr>
        <p:grpSpPr bwMode="auto">
          <a:xfrm>
            <a:off x="785786" y="1928802"/>
            <a:ext cx="8358187" cy="4918136"/>
            <a:chOff x="473" y="1184"/>
            <a:chExt cx="5265" cy="2223"/>
          </a:xfrm>
        </p:grpSpPr>
        <p:sp>
          <p:nvSpPr>
            <p:cNvPr id="10248" name="Text Box 6"/>
            <p:cNvSpPr txBox="1">
              <a:spLocks noChangeArrowheads="1"/>
            </p:cNvSpPr>
            <p:nvPr/>
          </p:nvSpPr>
          <p:spPr bwMode="auto">
            <a:xfrm>
              <a:off x="475" y="1462"/>
              <a:ext cx="5093" cy="212"/>
            </a:xfrm>
            <a:prstGeom prst="rect">
              <a:avLst/>
            </a:prstGeom>
            <a:solidFill>
              <a:srgbClr val="003366"/>
            </a:solidFill>
            <a:ln w="9525">
              <a:noFill/>
              <a:miter lim="800000"/>
              <a:headEnd/>
              <a:tailEnd/>
            </a:ln>
          </p:spPr>
          <p:txBody>
            <a:bodyPr>
              <a:spAutoFit/>
            </a:bodyPr>
            <a:lstStyle/>
            <a:p>
              <a:pPr algn="l">
                <a:tabLst>
                  <a:tab pos="1544638" algn="ctr"/>
                  <a:tab pos="4286250" algn="ctr"/>
                  <a:tab pos="6854825" algn="ctr"/>
                </a:tabLst>
              </a:pPr>
              <a:r>
                <a:rPr lang="en-US" dirty="0"/>
                <a:t>	</a:t>
              </a:r>
              <a:r>
                <a:rPr lang="en-US" sz="2000" dirty="0">
                  <a:solidFill>
                    <a:schemeClr val="accent1"/>
                  </a:solidFill>
                </a:rPr>
                <a:t>END OF YEAR	INVESTMENT E	INVESTMENT F</a:t>
              </a:r>
              <a:endParaRPr lang="en-US" sz="2000" b="0" dirty="0">
                <a:solidFill>
                  <a:schemeClr val="accent1"/>
                </a:solidFill>
              </a:endParaRPr>
            </a:p>
          </p:txBody>
        </p:sp>
        <p:sp>
          <p:nvSpPr>
            <p:cNvPr id="10249" name="Text Box 7"/>
            <p:cNvSpPr txBox="1">
              <a:spLocks noChangeArrowheads="1"/>
            </p:cNvSpPr>
            <p:nvPr/>
          </p:nvSpPr>
          <p:spPr bwMode="auto">
            <a:xfrm>
              <a:off x="473" y="1651"/>
              <a:ext cx="5093" cy="1099"/>
            </a:xfrm>
            <a:prstGeom prst="rect">
              <a:avLst/>
            </a:prstGeom>
            <a:noFill/>
            <a:ln w="9525">
              <a:noFill/>
              <a:miter lim="800000"/>
              <a:headEnd/>
              <a:tailEnd/>
            </a:ln>
          </p:spPr>
          <p:txBody>
            <a:bodyPr>
              <a:spAutoFit/>
            </a:bodyPr>
            <a:lstStyle/>
            <a:p>
              <a:pPr algn="l">
                <a:lnSpc>
                  <a:spcPct val="150000"/>
                </a:lnSpc>
                <a:tabLst>
                  <a:tab pos="1544638" algn="ctr"/>
                  <a:tab pos="4691063" algn="r"/>
                  <a:tab pos="7259638" algn="r"/>
                </a:tabLst>
              </a:pPr>
              <a:r>
                <a:rPr lang="en-US" b="0" dirty="0">
                  <a:solidFill>
                    <a:srgbClr val="000000"/>
                  </a:solidFill>
                </a:rPr>
                <a:t>	</a:t>
              </a:r>
              <a:r>
                <a:rPr lang="en-US" sz="2000" dirty="0">
                  <a:solidFill>
                    <a:srgbClr val="000000"/>
                  </a:solidFill>
                </a:rPr>
                <a:t>1	$325,000	$ 325,000</a:t>
              </a:r>
            </a:p>
            <a:p>
              <a:pPr algn="l">
                <a:lnSpc>
                  <a:spcPct val="150000"/>
                </a:lnSpc>
                <a:tabLst>
                  <a:tab pos="1544638" algn="ctr"/>
                  <a:tab pos="4691063" algn="r"/>
                  <a:tab pos="7259638" algn="r"/>
                </a:tabLst>
              </a:pPr>
              <a:r>
                <a:rPr lang="en-US" sz="2000" dirty="0">
                  <a:solidFill>
                    <a:srgbClr val="000000"/>
                  </a:solidFill>
                </a:rPr>
                <a:t>	2	 325,000	 325,000</a:t>
              </a:r>
            </a:p>
            <a:p>
              <a:pPr algn="l">
                <a:lnSpc>
                  <a:spcPct val="150000"/>
                </a:lnSpc>
                <a:tabLst>
                  <a:tab pos="1544638" algn="ctr"/>
                  <a:tab pos="4691063" algn="r"/>
                  <a:tab pos="7259638" algn="r"/>
                </a:tabLst>
              </a:pPr>
              <a:r>
                <a:rPr lang="en-US" sz="2000" dirty="0">
                  <a:solidFill>
                    <a:srgbClr val="000000"/>
                  </a:solidFill>
                </a:rPr>
                <a:t>	3	 325,000	 325,000	</a:t>
              </a:r>
            </a:p>
            <a:p>
              <a:pPr algn="l">
                <a:lnSpc>
                  <a:spcPct val="150000"/>
                </a:lnSpc>
                <a:tabLst>
                  <a:tab pos="1544638" algn="ctr"/>
                  <a:tab pos="4691063" algn="r"/>
                  <a:tab pos="7259638" algn="r"/>
                </a:tabLst>
              </a:pPr>
              <a:r>
                <a:rPr lang="en-US" sz="2000" dirty="0">
                  <a:solidFill>
                    <a:srgbClr val="000000"/>
                  </a:solidFill>
                </a:rPr>
                <a:t>	4	 325,000	 325,000	</a:t>
              </a:r>
            </a:p>
            <a:p>
              <a:pPr algn="l">
                <a:lnSpc>
                  <a:spcPct val="150000"/>
                </a:lnSpc>
                <a:tabLst>
                  <a:tab pos="1544638" algn="ctr"/>
                  <a:tab pos="4691063" algn="r"/>
                  <a:tab pos="7259638" algn="r"/>
                </a:tabLst>
              </a:pPr>
              <a:r>
                <a:rPr lang="en-US" sz="2000" dirty="0">
                  <a:solidFill>
                    <a:srgbClr val="000000"/>
                  </a:solidFill>
                </a:rPr>
                <a:t>	5	 325,000	 975,000	</a:t>
              </a:r>
            </a:p>
          </p:txBody>
        </p:sp>
        <p:sp>
          <p:nvSpPr>
            <p:cNvPr id="10250" name="Text Box 9"/>
            <p:cNvSpPr txBox="1">
              <a:spLocks noChangeArrowheads="1"/>
            </p:cNvSpPr>
            <p:nvPr/>
          </p:nvSpPr>
          <p:spPr bwMode="auto">
            <a:xfrm>
              <a:off x="475" y="2892"/>
              <a:ext cx="5263" cy="515"/>
            </a:xfrm>
            <a:prstGeom prst="rect">
              <a:avLst/>
            </a:prstGeom>
            <a:solidFill>
              <a:srgbClr val="003366"/>
            </a:solidFill>
            <a:ln w="9525">
              <a:noFill/>
              <a:miter lim="800000"/>
              <a:headEnd/>
              <a:tailEnd/>
            </a:ln>
          </p:spPr>
          <p:txBody>
            <a:bodyPr wrap="square">
              <a:spAutoFit/>
            </a:bodyPr>
            <a:lstStyle/>
            <a:p>
              <a:pPr algn="l">
                <a:tabLst>
                  <a:tab pos="1544638" algn="ctr"/>
                  <a:tab pos="4691063" algn="r"/>
                  <a:tab pos="7259638" algn="r"/>
                </a:tabLst>
              </a:pPr>
              <a:r>
                <a:rPr lang="en-US" dirty="0"/>
                <a:t>	</a:t>
              </a:r>
              <a:r>
                <a:rPr lang="en-US" sz="2200" dirty="0">
                  <a:solidFill>
                    <a:schemeClr val="accent1"/>
                  </a:solidFill>
                </a:rPr>
                <a:t>Total Cash Flows	</a:t>
              </a:r>
              <a:r>
                <a:rPr lang="en-US" sz="2200" dirty="0" smtClean="0">
                  <a:solidFill>
                    <a:schemeClr val="accent1"/>
                  </a:solidFill>
                </a:rPr>
                <a:t>  $</a:t>
              </a:r>
              <a:r>
                <a:rPr lang="en-US" sz="2200" dirty="0">
                  <a:solidFill>
                    <a:schemeClr val="accent1"/>
                  </a:solidFill>
                </a:rPr>
                <a:t>1,625,000	</a:t>
              </a:r>
              <a:r>
                <a:rPr lang="en-US" sz="2200" dirty="0" smtClean="0">
                  <a:solidFill>
                    <a:schemeClr val="accent1"/>
                  </a:solidFill>
                </a:rPr>
                <a:t>    $</a:t>
              </a:r>
              <a:r>
                <a:rPr lang="en-US" sz="2200" dirty="0">
                  <a:solidFill>
                    <a:schemeClr val="accent1"/>
                  </a:solidFill>
                </a:rPr>
                <a:t>2,275,000</a:t>
              </a:r>
            </a:p>
            <a:p>
              <a:pPr algn="l">
                <a:tabLst>
                  <a:tab pos="1544638" algn="ctr"/>
                  <a:tab pos="4691063" algn="r"/>
                  <a:tab pos="7259638" algn="r"/>
                </a:tabLst>
              </a:pPr>
              <a:r>
                <a:rPr lang="en-US" sz="2200" dirty="0"/>
                <a:t>	</a:t>
              </a:r>
              <a:r>
                <a:rPr lang="en-US" sz="1800" dirty="0">
                  <a:solidFill>
                    <a:srgbClr val="FF3300"/>
                  </a:solidFill>
                </a:rPr>
                <a:t>Cost of Capital	10%	10%</a:t>
              </a:r>
            </a:p>
            <a:p>
              <a:pPr algn="l">
                <a:tabLst>
                  <a:tab pos="1544638" algn="ctr"/>
                  <a:tab pos="4691063" algn="r"/>
                  <a:tab pos="7259638" algn="r"/>
                </a:tabLst>
              </a:pPr>
              <a:r>
                <a:rPr lang="en-US" sz="2200" dirty="0"/>
                <a:t>	</a:t>
              </a:r>
              <a:r>
                <a:rPr lang="en-US" sz="2200" dirty="0">
                  <a:solidFill>
                    <a:srgbClr val="FFFF00"/>
                  </a:solidFill>
                </a:rPr>
                <a:t>NPV	$232,006	$635,605</a:t>
              </a:r>
              <a:endParaRPr lang="en-US" sz="2200" b="0" dirty="0">
                <a:solidFill>
                  <a:srgbClr val="FFFF00"/>
                </a:solidFill>
              </a:endParaRPr>
            </a:p>
          </p:txBody>
        </p:sp>
        <p:sp>
          <p:nvSpPr>
            <p:cNvPr id="10251" name="Text Box 10"/>
            <p:cNvSpPr txBox="1">
              <a:spLocks noChangeArrowheads="1"/>
            </p:cNvSpPr>
            <p:nvPr/>
          </p:nvSpPr>
          <p:spPr bwMode="auto">
            <a:xfrm>
              <a:off x="2155" y="1184"/>
              <a:ext cx="2016" cy="181"/>
            </a:xfrm>
            <a:prstGeom prst="rect">
              <a:avLst/>
            </a:prstGeom>
            <a:noFill/>
            <a:ln w="9525">
              <a:noFill/>
              <a:miter lim="800000"/>
              <a:headEnd/>
              <a:tailEnd/>
            </a:ln>
          </p:spPr>
          <p:txBody>
            <a:bodyPr wrap="none">
              <a:spAutoFit/>
            </a:bodyPr>
            <a:lstStyle/>
            <a:p>
              <a:pPr algn="l"/>
              <a:r>
                <a:rPr lang="en-US" sz="2000" dirty="0">
                  <a:solidFill>
                    <a:srgbClr val="003366"/>
                  </a:solidFill>
                </a:rPr>
                <a:t>INVESTMENTS E AND F</a:t>
              </a:r>
            </a:p>
          </p:txBody>
        </p:sp>
      </p:grpSp>
      <p:sp>
        <p:nvSpPr>
          <p:cNvPr id="10247" name="Rectangle 12"/>
          <p:cNvSpPr>
            <a:spLocks noGrp="1" noChangeArrowheads="1"/>
          </p:cNvSpPr>
          <p:nvPr>
            <p:ph type="title"/>
          </p:nvPr>
        </p:nvSpPr>
        <p:spPr>
          <a:xfrm>
            <a:off x="796925" y="922338"/>
            <a:ext cx="8162925" cy="701675"/>
          </a:xfrm>
        </p:spPr>
        <p:txBody>
          <a:bodyPr/>
          <a:lstStyle/>
          <a:p>
            <a:pPr eaLnBrk="1" hangingPunct="1"/>
            <a:r>
              <a:rPr lang="en-US" sz="2000" b="1" dirty="0" smtClean="0">
                <a:solidFill>
                  <a:srgbClr val="003366"/>
                </a:solidFill>
              </a:rPr>
              <a:t>Expected Cash-Flow Streams</a:t>
            </a:r>
            <a:br>
              <a:rPr lang="en-US" sz="2000" b="1" dirty="0" smtClean="0">
                <a:solidFill>
                  <a:srgbClr val="003366"/>
                </a:solidFill>
              </a:rPr>
            </a:br>
            <a:r>
              <a:rPr lang="en-US" sz="2000" b="1" dirty="0" smtClean="0">
                <a:solidFill>
                  <a:srgbClr val="003366"/>
                </a:solidFill>
              </a:rPr>
              <a:t>&amp; Cost of Capital: Investments E &amp; 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5 - Θέση αριθμού διαφάνειας"/>
          <p:cNvSpPr>
            <a:spLocks noGrp="1"/>
          </p:cNvSpPr>
          <p:nvPr>
            <p:ph type="sldNum" sz="quarter" idx="12"/>
          </p:nvPr>
        </p:nvSpPr>
        <p:spPr/>
        <p:txBody>
          <a:bodyPr/>
          <a:lstStyle/>
          <a:p>
            <a:fld id="{ADC72A97-471F-46F1-8ECA-94629275267C}" type="slidenum">
              <a:rPr lang="en-US"/>
              <a:pPr/>
              <a:t>67</a:t>
            </a:fld>
            <a:endParaRPr lang="en-US"/>
          </a:p>
        </p:txBody>
      </p:sp>
      <p:sp>
        <p:nvSpPr>
          <p:cNvPr id="11269" name="Rectangle 2"/>
          <p:cNvSpPr>
            <a:spLocks noGrp="1" noChangeArrowheads="1"/>
          </p:cNvSpPr>
          <p:nvPr>
            <p:ph type="title"/>
          </p:nvPr>
        </p:nvSpPr>
        <p:spPr>
          <a:xfrm>
            <a:off x="1547813" y="3302000"/>
            <a:ext cx="4032250" cy="457200"/>
          </a:xfrm>
        </p:spPr>
        <p:txBody>
          <a:bodyPr/>
          <a:lstStyle/>
          <a:p>
            <a:pPr eaLnBrk="1" hangingPunct="1"/>
            <a:r>
              <a:rPr lang="en-CA" sz="2400" b="1" smtClean="0">
                <a:cs typeface="Times New Roman" pitchFamily="18" charset="0"/>
              </a:rPr>
              <a:t>The Payback Period</a:t>
            </a:r>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5 - Θέση αριθμού διαφάνειας"/>
          <p:cNvSpPr>
            <a:spLocks noGrp="1"/>
          </p:cNvSpPr>
          <p:nvPr>
            <p:ph type="sldNum" sz="quarter" idx="12"/>
          </p:nvPr>
        </p:nvSpPr>
        <p:spPr/>
        <p:txBody>
          <a:bodyPr/>
          <a:lstStyle/>
          <a:p>
            <a:fld id="{C4310092-B892-4EDA-A15F-250CAB970A6D}" type="slidenum">
              <a:rPr lang="en-US"/>
              <a:pPr/>
              <a:t>68</a:t>
            </a:fld>
            <a:endParaRPr lang="en-US"/>
          </a:p>
        </p:txBody>
      </p:sp>
      <p:sp>
        <p:nvSpPr>
          <p:cNvPr id="12293" name="Rectangle 2"/>
          <p:cNvSpPr>
            <a:spLocks noGrp="1" noChangeArrowheads="1"/>
          </p:cNvSpPr>
          <p:nvPr>
            <p:ph type="title"/>
          </p:nvPr>
        </p:nvSpPr>
        <p:spPr>
          <a:xfrm>
            <a:off x="754063" y="862013"/>
            <a:ext cx="8162925" cy="762000"/>
          </a:xfrm>
        </p:spPr>
        <p:txBody>
          <a:bodyPr/>
          <a:lstStyle/>
          <a:p>
            <a:pPr eaLnBrk="1" hangingPunct="1"/>
            <a:r>
              <a:rPr lang="en-CA" sz="2400" b="1" smtClean="0">
                <a:cs typeface="Times New Roman" pitchFamily="18" charset="0"/>
              </a:rPr>
              <a:t>The Payback Period</a:t>
            </a:r>
            <a:r>
              <a:rPr lang="en-US" smtClean="0"/>
              <a:t> </a:t>
            </a:r>
          </a:p>
        </p:txBody>
      </p:sp>
      <p:sp>
        <p:nvSpPr>
          <p:cNvPr id="12294" name="Rectangle 3"/>
          <p:cNvSpPr>
            <a:spLocks noGrp="1" noChangeArrowheads="1"/>
          </p:cNvSpPr>
          <p:nvPr>
            <p:ph type="body" idx="1"/>
          </p:nvPr>
        </p:nvSpPr>
        <p:spPr>
          <a:xfrm>
            <a:off x="1042988" y="2349500"/>
            <a:ext cx="7821612" cy="3746500"/>
          </a:xfrm>
        </p:spPr>
        <p:txBody>
          <a:bodyPr/>
          <a:lstStyle/>
          <a:p>
            <a:pPr eaLnBrk="1" hangingPunct="1"/>
            <a:r>
              <a:rPr lang="en-US" sz="2200" smtClean="0">
                <a:cs typeface="Times New Roman" pitchFamily="18" charset="0"/>
              </a:rPr>
              <a:t>a project’s payback period is…</a:t>
            </a:r>
            <a:r>
              <a:rPr lang="en-US" smtClean="0">
                <a:cs typeface="Times New Roman" pitchFamily="18" charset="0"/>
              </a:rPr>
              <a:t/>
            </a:r>
            <a:br>
              <a:rPr lang="en-US" smtClean="0">
                <a:cs typeface="Times New Roman" pitchFamily="18" charset="0"/>
              </a:rPr>
            </a:br>
            <a:r>
              <a:rPr lang="en-US" sz="1600" smtClean="0">
                <a:cs typeface="Times New Roman" pitchFamily="18" charset="0"/>
              </a:rPr>
              <a:t/>
            </a:r>
            <a:br>
              <a:rPr lang="en-US" sz="1600" smtClean="0">
                <a:cs typeface="Times New Roman" pitchFamily="18" charset="0"/>
              </a:rPr>
            </a:br>
            <a:r>
              <a:rPr lang="en-US" sz="2400" smtClean="0">
                <a:cs typeface="Times New Roman" pitchFamily="18" charset="0"/>
              </a:rPr>
              <a:t>the </a:t>
            </a:r>
            <a:r>
              <a:rPr lang="en-US" sz="2400" smtClean="0">
                <a:solidFill>
                  <a:srgbClr val="FF3300"/>
                </a:solidFill>
                <a:cs typeface="Times New Roman" pitchFamily="18" charset="0"/>
              </a:rPr>
              <a:t>number of periods</a:t>
            </a:r>
            <a:r>
              <a:rPr lang="en-US" sz="2400" smtClean="0">
                <a:cs typeface="Times New Roman" pitchFamily="18" charset="0"/>
              </a:rPr>
              <a:t> required</a:t>
            </a:r>
            <a:br>
              <a:rPr lang="en-US" sz="2400" smtClean="0">
                <a:cs typeface="Times New Roman" pitchFamily="18" charset="0"/>
              </a:rPr>
            </a:br>
            <a:r>
              <a:rPr lang="en-US" sz="2400" smtClean="0">
                <a:cs typeface="Times New Roman" pitchFamily="18" charset="0"/>
              </a:rPr>
              <a:t>for </a:t>
            </a:r>
            <a:r>
              <a:rPr lang="en-US" sz="2400" smtClean="0">
                <a:solidFill>
                  <a:schemeClr val="tx2"/>
                </a:solidFill>
                <a:cs typeface="Times New Roman" pitchFamily="18" charset="0"/>
              </a:rPr>
              <a:t>sum of project’s cash flows</a:t>
            </a:r>
            <a:r>
              <a:rPr lang="en-US" sz="2400" smtClean="0">
                <a:cs typeface="Times New Roman" pitchFamily="18" charset="0"/>
              </a:rPr>
              <a:t/>
            </a:r>
            <a:br>
              <a:rPr lang="en-US" sz="2400" smtClean="0">
                <a:cs typeface="Times New Roman" pitchFamily="18" charset="0"/>
              </a:rPr>
            </a:br>
            <a:r>
              <a:rPr lang="en-US" sz="2400" smtClean="0">
                <a:cs typeface="Times New Roman" pitchFamily="18" charset="0"/>
              </a:rPr>
              <a:t>to equal its </a:t>
            </a:r>
            <a:r>
              <a:rPr lang="en-US" sz="2400" smtClean="0">
                <a:solidFill>
                  <a:schemeClr val="tx2"/>
                </a:solidFill>
                <a:cs typeface="Times New Roman" pitchFamily="18" charset="0"/>
              </a:rPr>
              <a:t>initial cash outlay</a:t>
            </a:r>
            <a:endParaRPr lang="en-US" sz="1200" smtClean="0">
              <a:solidFill>
                <a:schemeClr val="tx2"/>
              </a:solidFill>
              <a:cs typeface="Times New Roman" pitchFamily="18" charset="0"/>
            </a:endParaRPr>
          </a:p>
          <a:p>
            <a:pPr eaLnBrk="1" hangingPunct="1">
              <a:buFont typeface="Wingdings" pitchFamily="2" charset="2"/>
              <a:buNone/>
            </a:pPr>
            <a:endParaRPr lang="en-US" sz="1200" smtClean="0">
              <a:cs typeface="Times New Roman" pitchFamily="18" charset="0"/>
            </a:endParaRPr>
          </a:p>
          <a:p>
            <a:pPr eaLnBrk="1" hangingPunct="1"/>
            <a:r>
              <a:rPr lang="en-US" sz="2200" smtClean="0"/>
              <a:t>usually measured in</a:t>
            </a:r>
            <a:r>
              <a:rPr lang="en-US" sz="2200" smtClean="0">
                <a:solidFill>
                  <a:schemeClr val="tx2"/>
                </a:solidFill>
              </a:rPr>
              <a:t> years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5 - Θέση αριθμού διαφάνειας"/>
          <p:cNvSpPr>
            <a:spLocks noGrp="1"/>
          </p:cNvSpPr>
          <p:nvPr>
            <p:ph type="sldNum" sz="quarter" idx="12"/>
          </p:nvPr>
        </p:nvSpPr>
        <p:spPr/>
        <p:txBody>
          <a:bodyPr/>
          <a:lstStyle/>
          <a:p>
            <a:fld id="{5A2690B5-B184-4B3E-A416-7DAE31CAB793}" type="slidenum">
              <a:rPr lang="en-US"/>
              <a:pPr/>
              <a:t>69</a:t>
            </a:fld>
            <a:endParaRPr lang="en-US"/>
          </a:p>
        </p:txBody>
      </p:sp>
      <p:grpSp>
        <p:nvGrpSpPr>
          <p:cNvPr id="2" name="Group 15"/>
          <p:cNvGrpSpPr>
            <a:grpSpLocks/>
          </p:cNvGrpSpPr>
          <p:nvPr/>
        </p:nvGrpSpPr>
        <p:grpSpPr bwMode="auto">
          <a:xfrm>
            <a:off x="785786" y="2428868"/>
            <a:ext cx="8156575" cy="3108326"/>
            <a:chOff x="467" y="1187"/>
            <a:chExt cx="5138" cy="1958"/>
          </a:xfrm>
        </p:grpSpPr>
        <p:sp>
          <p:nvSpPr>
            <p:cNvPr id="13326" name="Rectangle 5"/>
            <p:cNvSpPr>
              <a:spLocks noChangeArrowheads="1"/>
            </p:cNvSpPr>
            <p:nvPr/>
          </p:nvSpPr>
          <p:spPr bwMode="auto">
            <a:xfrm>
              <a:off x="496" y="1202"/>
              <a:ext cx="5109" cy="342"/>
            </a:xfrm>
            <a:prstGeom prst="rect">
              <a:avLst/>
            </a:prstGeom>
            <a:solidFill>
              <a:srgbClr val="CC6600"/>
            </a:solidFill>
            <a:ln w="9525">
              <a:noFill/>
              <a:miter lim="800000"/>
              <a:headEnd/>
              <a:tailEnd/>
            </a:ln>
          </p:spPr>
          <p:txBody>
            <a:bodyPr wrap="none" anchor="ctr"/>
            <a:lstStyle/>
            <a:p>
              <a:endParaRPr lang="en-US"/>
            </a:p>
          </p:txBody>
        </p:sp>
        <p:sp>
          <p:nvSpPr>
            <p:cNvPr id="13327" name="Text Box 6"/>
            <p:cNvSpPr txBox="1">
              <a:spLocks noChangeArrowheads="1"/>
            </p:cNvSpPr>
            <p:nvPr/>
          </p:nvSpPr>
          <p:spPr bwMode="auto">
            <a:xfrm>
              <a:off x="479" y="1187"/>
              <a:ext cx="5118" cy="465"/>
            </a:xfrm>
            <a:prstGeom prst="rect">
              <a:avLst/>
            </a:prstGeom>
            <a:solidFill>
              <a:srgbClr val="003366"/>
            </a:solidFill>
            <a:ln w="9525">
              <a:noFill/>
              <a:miter lim="800000"/>
              <a:headEnd/>
              <a:tailEnd/>
            </a:ln>
          </p:spPr>
          <p:txBody>
            <a:bodyPr>
              <a:spAutoFit/>
            </a:bodyPr>
            <a:lstStyle/>
            <a:p>
              <a:pPr algn="l">
                <a:tabLst>
                  <a:tab pos="1544638" algn="ctr"/>
                  <a:tab pos="4286250" algn="ctr"/>
                  <a:tab pos="6854825" algn="ctr"/>
                </a:tabLst>
              </a:pPr>
              <a:r>
                <a:rPr lang="en-US" dirty="0"/>
                <a:t>		</a:t>
              </a:r>
              <a:r>
                <a:rPr lang="en-US" sz="1800" dirty="0">
                  <a:solidFill>
                    <a:schemeClr val="accent1"/>
                  </a:solidFill>
                </a:rPr>
                <a:t>EXPECTED	CUMULATIVE</a:t>
              </a:r>
            </a:p>
            <a:p>
              <a:pPr algn="l">
                <a:tabLst>
                  <a:tab pos="1544638" algn="ctr"/>
                  <a:tab pos="4286250" algn="ctr"/>
                  <a:tab pos="6854825" algn="ctr"/>
                </a:tabLst>
              </a:pPr>
              <a:r>
                <a:rPr lang="en-US" sz="1800" dirty="0">
                  <a:solidFill>
                    <a:schemeClr val="accent1"/>
                  </a:solidFill>
                </a:rPr>
                <a:t>	END OF YEAR	CASH FLOWS	CASH FLOWS</a:t>
              </a:r>
            </a:p>
          </p:txBody>
        </p:sp>
        <p:sp>
          <p:nvSpPr>
            <p:cNvPr id="13328" name="Text Box 7"/>
            <p:cNvSpPr txBox="1">
              <a:spLocks noChangeArrowheads="1"/>
            </p:cNvSpPr>
            <p:nvPr/>
          </p:nvSpPr>
          <p:spPr bwMode="auto">
            <a:xfrm>
              <a:off x="467" y="1575"/>
              <a:ext cx="5118" cy="1570"/>
            </a:xfrm>
            <a:prstGeom prst="rect">
              <a:avLst/>
            </a:prstGeom>
            <a:noFill/>
            <a:ln w="9525">
              <a:noFill/>
              <a:miter lim="800000"/>
              <a:headEnd/>
              <a:tailEnd/>
            </a:ln>
          </p:spPr>
          <p:txBody>
            <a:bodyPr wrap="square">
              <a:spAutoFit/>
            </a:bodyPr>
            <a:lstStyle/>
            <a:p>
              <a:pPr algn="l">
                <a:lnSpc>
                  <a:spcPct val="150000"/>
                </a:lnSpc>
                <a:tabLst>
                  <a:tab pos="1544638" algn="ctr"/>
                  <a:tab pos="4691063" algn="r"/>
                  <a:tab pos="7259638" algn="r"/>
                </a:tabLst>
              </a:pPr>
              <a:r>
                <a:rPr lang="en-US" b="0" dirty="0">
                  <a:solidFill>
                    <a:srgbClr val="000000"/>
                  </a:solidFill>
                </a:rPr>
                <a:t>	</a:t>
              </a:r>
              <a:r>
                <a:rPr lang="en-US" sz="2000" dirty="0">
                  <a:solidFill>
                    <a:srgbClr val="000000"/>
                  </a:solidFill>
                </a:rPr>
                <a:t>1	$600,000	$ 600,000</a:t>
              </a:r>
            </a:p>
            <a:p>
              <a:pPr algn="l">
                <a:lnSpc>
                  <a:spcPct val="150000"/>
                </a:lnSpc>
                <a:tabLst>
                  <a:tab pos="1544638" algn="ctr"/>
                  <a:tab pos="4691063" algn="r"/>
                  <a:tab pos="7259638" algn="r"/>
                </a:tabLst>
              </a:pPr>
              <a:r>
                <a:rPr lang="en-US" sz="2000" dirty="0">
                  <a:solidFill>
                    <a:srgbClr val="000000"/>
                  </a:solidFill>
                </a:rPr>
                <a:t>	2	 300,000	 900,000</a:t>
              </a:r>
            </a:p>
            <a:p>
              <a:pPr algn="l">
                <a:lnSpc>
                  <a:spcPct val="150000"/>
                </a:lnSpc>
                <a:tabLst>
                  <a:tab pos="1544638" algn="ctr"/>
                  <a:tab pos="4691063" algn="r"/>
                  <a:tab pos="7259638" algn="r"/>
                </a:tabLst>
              </a:pPr>
              <a:r>
                <a:rPr lang="en-US" sz="2000" dirty="0">
                  <a:solidFill>
                    <a:srgbClr val="000000"/>
                  </a:solidFill>
                </a:rPr>
                <a:t>	3	 100,000	 </a:t>
              </a:r>
              <a:r>
                <a:rPr lang="en-US" sz="2000" dirty="0">
                  <a:solidFill>
                    <a:srgbClr val="FF3300"/>
                  </a:solidFill>
                </a:rPr>
                <a:t>1,000,000</a:t>
              </a:r>
              <a:r>
                <a:rPr lang="en-US" sz="2000" dirty="0">
                  <a:solidFill>
                    <a:srgbClr val="000000"/>
                  </a:solidFill>
                </a:rPr>
                <a:t>	</a:t>
              </a:r>
            </a:p>
            <a:p>
              <a:pPr algn="l">
                <a:lnSpc>
                  <a:spcPct val="150000"/>
                </a:lnSpc>
                <a:tabLst>
                  <a:tab pos="1544638" algn="ctr"/>
                  <a:tab pos="4691063" algn="r"/>
                  <a:tab pos="7259638" algn="r"/>
                </a:tabLst>
              </a:pPr>
              <a:r>
                <a:rPr lang="en-US" sz="2000" dirty="0">
                  <a:solidFill>
                    <a:srgbClr val="000000"/>
                  </a:solidFill>
                </a:rPr>
                <a:t>	4	 200,000	 1,200,000	</a:t>
              </a:r>
            </a:p>
            <a:p>
              <a:pPr algn="l">
                <a:lnSpc>
                  <a:spcPct val="150000"/>
                </a:lnSpc>
                <a:tabLst>
                  <a:tab pos="1544638" algn="ctr"/>
                  <a:tab pos="4691063" algn="r"/>
                  <a:tab pos="7259638" algn="r"/>
                </a:tabLst>
              </a:pPr>
              <a:r>
                <a:rPr lang="en-US" sz="2000" dirty="0">
                  <a:solidFill>
                    <a:srgbClr val="000000"/>
                  </a:solidFill>
                </a:rPr>
                <a:t>	5	 300,000	 1,500, 000	</a:t>
              </a:r>
            </a:p>
          </p:txBody>
        </p:sp>
      </p:grpSp>
      <p:sp>
        <p:nvSpPr>
          <p:cNvPr id="13320" name="Rectangle 18"/>
          <p:cNvSpPr>
            <a:spLocks noGrp="1" noChangeArrowheads="1"/>
          </p:cNvSpPr>
          <p:nvPr>
            <p:ph type="title"/>
          </p:nvPr>
        </p:nvSpPr>
        <p:spPr>
          <a:xfrm>
            <a:off x="741363" y="831850"/>
            <a:ext cx="7502525" cy="792163"/>
          </a:xfrm>
        </p:spPr>
        <p:txBody>
          <a:bodyPr/>
          <a:lstStyle/>
          <a:p>
            <a:pPr eaLnBrk="1" hangingPunct="1"/>
            <a:r>
              <a:rPr lang="en-US" sz="2400" b="1" dirty="0" smtClean="0">
                <a:solidFill>
                  <a:srgbClr val="003366"/>
                </a:solidFill>
              </a:rPr>
              <a:t/>
            </a:r>
            <a:br>
              <a:rPr lang="en-US" sz="2400" b="1" dirty="0" smtClean="0">
                <a:solidFill>
                  <a:srgbClr val="003366"/>
                </a:solidFill>
              </a:rPr>
            </a:br>
            <a:r>
              <a:rPr lang="en-US" sz="2200" b="1" dirty="0" smtClean="0">
                <a:solidFill>
                  <a:srgbClr val="003366"/>
                </a:solidFill>
              </a:rPr>
              <a:t>Expected &amp; Cumulative Cash Flows for Investment A</a:t>
            </a:r>
            <a:endParaRPr lang="en-US" sz="2200" dirty="0" smtClean="0"/>
          </a:p>
        </p:txBody>
      </p:sp>
      <p:sp>
        <p:nvSpPr>
          <p:cNvPr id="13321" name="Rectangle 22"/>
          <p:cNvSpPr>
            <a:spLocks noChangeArrowheads="1"/>
          </p:cNvSpPr>
          <p:nvPr/>
        </p:nvSpPr>
        <p:spPr bwMode="auto">
          <a:xfrm>
            <a:off x="2500298" y="4143380"/>
            <a:ext cx="1495425" cy="707886"/>
          </a:xfrm>
          <a:prstGeom prst="rect">
            <a:avLst/>
          </a:prstGeom>
          <a:noFill/>
          <a:ln w="9525">
            <a:noFill/>
            <a:miter lim="800000"/>
            <a:headEnd/>
            <a:tailEnd/>
          </a:ln>
        </p:spPr>
        <p:txBody>
          <a:bodyPr anchor="ctr">
            <a:spAutoFit/>
          </a:bodyPr>
          <a:lstStyle/>
          <a:p>
            <a:pPr algn="l">
              <a:tabLst>
                <a:tab pos="1544638" algn="ctr"/>
                <a:tab pos="4691063" algn="r"/>
                <a:tab pos="7259638" algn="r"/>
              </a:tabLst>
            </a:pPr>
            <a:r>
              <a:rPr lang="en-US" sz="2000" dirty="0">
                <a:solidFill>
                  <a:srgbClr val="FF3300"/>
                </a:solidFill>
              </a:rPr>
              <a:t>cut-off period</a:t>
            </a:r>
            <a:endParaRPr lang="el-GR" sz="2000" dirty="0">
              <a:solidFill>
                <a:srgbClr val="FF3300"/>
              </a:solidFill>
            </a:endParaRPr>
          </a:p>
        </p:txBody>
      </p:sp>
      <p:sp>
        <p:nvSpPr>
          <p:cNvPr id="13322" name="Line 23"/>
          <p:cNvSpPr>
            <a:spLocks noChangeShapeType="1"/>
          </p:cNvSpPr>
          <p:nvPr/>
        </p:nvSpPr>
        <p:spPr bwMode="auto">
          <a:xfrm>
            <a:off x="2357422" y="4500570"/>
            <a:ext cx="1357322" cy="0"/>
          </a:xfrm>
          <a:prstGeom prst="line">
            <a:avLst/>
          </a:prstGeom>
          <a:noFill/>
          <a:ln w="25400">
            <a:solidFill>
              <a:srgbClr val="FF0000"/>
            </a:solidFill>
            <a:round/>
            <a:headEnd type="triangle" w="med" len="med"/>
            <a:tailEnd/>
          </a:ln>
        </p:spPr>
        <p:txBody>
          <a:bodyPr wrap="square">
            <a:spAutoFit/>
          </a:bodyPr>
          <a:lstStyle/>
          <a:p>
            <a:endParaRPr lang="en-US"/>
          </a:p>
        </p:txBody>
      </p:sp>
      <p:sp>
        <p:nvSpPr>
          <p:cNvPr id="15" name="14 - Ορθογώνιο"/>
          <p:cNvSpPr/>
          <p:nvPr/>
        </p:nvSpPr>
        <p:spPr>
          <a:xfrm>
            <a:off x="214282" y="3929066"/>
            <a:ext cx="2000264" cy="1323439"/>
          </a:xfrm>
          <a:prstGeom prst="rect">
            <a:avLst/>
          </a:prstGeom>
        </p:spPr>
        <p:txBody>
          <a:bodyPr wrap="square">
            <a:spAutoFit/>
          </a:bodyPr>
          <a:lstStyle/>
          <a:p>
            <a:r>
              <a:rPr lang="en-US" sz="1600" dirty="0" smtClean="0">
                <a:solidFill>
                  <a:srgbClr val="FF0000"/>
                </a:solidFill>
                <a:latin typeface="Arial" pitchFamily="34" charset="0"/>
                <a:cs typeface="Arial" pitchFamily="34" charset="0"/>
              </a:rPr>
              <a:t>A’s cash outlay was $1,000,000;</a:t>
            </a:r>
          </a:p>
          <a:p>
            <a:r>
              <a:rPr lang="en-US" sz="1600" dirty="0" smtClean="0">
                <a:solidFill>
                  <a:srgbClr val="FF0000"/>
                </a:solidFill>
                <a:latin typeface="Arial" pitchFamily="34" charset="0"/>
                <a:cs typeface="Arial" pitchFamily="34" charset="0"/>
              </a:rPr>
              <a:t>this amount is fully recovered at the end of year 3</a:t>
            </a:r>
            <a:endParaRPr lang="en-US" sz="1600" dirty="0">
              <a:solidFill>
                <a:srgbClr val="FF0000"/>
              </a:solidFill>
              <a:latin typeface="Arial" pitchFamily="34" charset="0"/>
              <a:cs typeface="Arial" pitchFamily="34" charset="0"/>
            </a:endParaRPr>
          </a:p>
        </p:txBody>
      </p:sp>
      <p:sp>
        <p:nvSpPr>
          <p:cNvPr id="16" name="15 - Ορθογώνιο"/>
          <p:cNvSpPr/>
          <p:nvPr/>
        </p:nvSpPr>
        <p:spPr>
          <a:xfrm>
            <a:off x="785786" y="2000240"/>
            <a:ext cx="6643734" cy="338554"/>
          </a:xfrm>
          <a:prstGeom prst="rect">
            <a:avLst/>
          </a:prstGeom>
        </p:spPr>
        <p:txBody>
          <a:bodyPr wrap="square">
            <a:spAutoFit/>
          </a:bodyPr>
          <a:lstStyle/>
          <a:p>
            <a:r>
              <a:rPr lang="en-US" sz="1600" b="1" dirty="0" smtClean="0">
                <a:solidFill>
                  <a:srgbClr val="FF0000"/>
                </a:solidFill>
                <a:latin typeface="Arial" pitchFamily="34" charset="0"/>
                <a:cs typeface="Arial" pitchFamily="34" charset="0"/>
              </a:rPr>
              <a:t>Project A: Initial outlay = $1,000,000; investment horizon = 5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F8B30FEF-EF39-40BB-89AA-E95B66B007CC}" type="slidenum">
              <a:rPr lang="en-US"/>
              <a:pPr>
                <a:defRPr/>
              </a:pPr>
              <a:t>7</a:t>
            </a:fld>
            <a:endParaRPr lang="en-US"/>
          </a:p>
        </p:txBody>
      </p:sp>
      <p:sp>
        <p:nvSpPr>
          <p:cNvPr id="7173" name="Rectangle 2"/>
          <p:cNvSpPr>
            <a:spLocks noGrp="1" noChangeArrowheads="1"/>
          </p:cNvSpPr>
          <p:nvPr>
            <p:ph type="title"/>
          </p:nvPr>
        </p:nvSpPr>
        <p:spPr>
          <a:xfrm>
            <a:off x="762000" y="1166813"/>
            <a:ext cx="8162925" cy="457200"/>
          </a:xfrm>
        </p:spPr>
        <p:txBody>
          <a:bodyPr/>
          <a:lstStyle/>
          <a:p>
            <a:pPr eaLnBrk="1" hangingPunct="1"/>
            <a:r>
              <a:rPr lang="en-US" sz="2400" b="1" smtClean="0"/>
              <a:t>Background</a:t>
            </a:r>
          </a:p>
        </p:txBody>
      </p:sp>
      <p:sp>
        <p:nvSpPr>
          <p:cNvPr id="7174" name="Rectangle 3"/>
          <p:cNvSpPr>
            <a:spLocks noGrp="1" noChangeArrowheads="1"/>
          </p:cNvSpPr>
          <p:nvPr>
            <p:ph type="body" idx="1"/>
          </p:nvPr>
        </p:nvSpPr>
        <p:spPr>
          <a:xfrm>
            <a:off x="685800" y="2636838"/>
            <a:ext cx="8458200" cy="3744912"/>
          </a:xfrm>
        </p:spPr>
        <p:txBody>
          <a:bodyPr/>
          <a:lstStyle/>
          <a:p>
            <a:pPr eaLnBrk="1" hangingPunct="1"/>
            <a:r>
              <a:rPr lang="en-US" sz="2200" smtClean="0">
                <a:solidFill>
                  <a:srgbClr val="FF0000"/>
                </a:solidFill>
                <a:cs typeface="Arial" charset="0"/>
              </a:rPr>
              <a:t>A Capital budgeting involves</a:t>
            </a:r>
            <a:endParaRPr lang="en-US" sz="1400" smtClean="0">
              <a:solidFill>
                <a:srgbClr val="FF0000"/>
              </a:solidFill>
              <a:cs typeface="Arial" charset="0"/>
            </a:endParaRPr>
          </a:p>
          <a:p>
            <a:pPr eaLnBrk="1" hangingPunct="1">
              <a:buFont typeface="Wingdings" pitchFamily="2" charset="2"/>
              <a:buNone/>
            </a:pPr>
            <a:r>
              <a:rPr lang="en-US" sz="1400" smtClean="0">
                <a:cs typeface="Arial" charset="0"/>
              </a:rPr>
              <a:t> </a:t>
            </a:r>
          </a:p>
          <a:p>
            <a:pPr lvl="1" eaLnBrk="1" hangingPunct="1"/>
            <a:r>
              <a:rPr lang="en-US" sz="2200" smtClean="0">
                <a:cs typeface="Arial" charset="0"/>
              </a:rPr>
              <a:t>comparing amount of cash spent on an investment today…</a:t>
            </a:r>
            <a:br>
              <a:rPr lang="en-US" sz="2200" smtClean="0">
                <a:cs typeface="Arial" charset="0"/>
              </a:rPr>
            </a:br>
            <a:r>
              <a:rPr lang="en-US" sz="2200" smtClean="0">
                <a:cs typeface="Arial" charset="0"/>
              </a:rPr>
              <a:t>with cash inflows expected from it in the future</a:t>
            </a:r>
          </a:p>
          <a:p>
            <a:pPr lvl="1" eaLnBrk="1" hangingPunct="1">
              <a:buFont typeface="Wingdings" pitchFamily="2" charset="2"/>
              <a:buNone/>
            </a:pPr>
            <a:endParaRPr lang="en-US" sz="2200" smtClean="0">
              <a:cs typeface="Times New Roman" pitchFamily="18"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5 - Θέση αριθμού διαφάνειας"/>
          <p:cNvSpPr>
            <a:spLocks noGrp="1"/>
          </p:cNvSpPr>
          <p:nvPr>
            <p:ph type="sldNum" sz="quarter" idx="12"/>
          </p:nvPr>
        </p:nvSpPr>
        <p:spPr/>
        <p:txBody>
          <a:bodyPr/>
          <a:lstStyle/>
          <a:p>
            <a:fld id="{8ACFC984-61D0-4A3A-A38A-5ED8C397B119}" type="slidenum">
              <a:rPr lang="en-US"/>
              <a:pPr/>
              <a:t>70</a:t>
            </a:fld>
            <a:endParaRPr lang="en-US"/>
          </a:p>
        </p:txBody>
      </p:sp>
      <p:sp>
        <p:nvSpPr>
          <p:cNvPr id="54274" name="Text Box 2"/>
          <p:cNvSpPr txBox="1">
            <a:spLocks noChangeArrowheads="1"/>
          </p:cNvSpPr>
          <p:nvPr/>
        </p:nvSpPr>
        <p:spPr bwMode="auto">
          <a:xfrm>
            <a:off x="754063" y="622300"/>
            <a:ext cx="9294812" cy="304800"/>
          </a:xfrm>
          <a:prstGeom prst="rect">
            <a:avLst/>
          </a:prstGeom>
          <a:noFill/>
          <a:ln w="9525">
            <a:noFill/>
            <a:miter lim="800000"/>
            <a:headEnd/>
            <a:tailEnd/>
          </a:ln>
        </p:spPr>
        <p:txBody>
          <a:bodyPr>
            <a:spAutoFit/>
          </a:bodyPr>
          <a:lstStyle/>
          <a:p>
            <a:pPr algn="l"/>
            <a:endParaRPr lang="el-GR" sz="1400" i="1">
              <a:solidFill>
                <a:srgbClr val="003366"/>
              </a:solidFill>
            </a:endParaRPr>
          </a:p>
        </p:txBody>
      </p:sp>
      <p:sp>
        <p:nvSpPr>
          <p:cNvPr id="54279" name="Text Box 7"/>
          <p:cNvSpPr txBox="1">
            <a:spLocks noChangeArrowheads="1"/>
          </p:cNvSpPr>
          <p:nvPr/>
        </p:nvSpPr>
        <p:spPr bwMode="auto">
          <a:xfrm>
            <a:off x="684213" y="1196975"/>
            <a:ext cx="7948612" cy="427038"/>
          </a:xfrm>
          <a:prstGeom prst="rect">
            <a:avLst/>
          </a:prstGeom>
          <a:noFill/>
          <a:ln w="9525">
            <a:noFill/>
            <a:miter lim="800000"/>
            <a:headEnd/>
            <a:tailEnd/>
          </a:ln>
        </p:spPr>
        <p:txBody>
          <a:bodyPr>
            <a:spAutoFit/>
          </a:bodyPr>
          <a:lstStyle/>
          <a:p>
            <a:pPr algn="l"/>
            <a:r>
              <a:rPr lang="en-US" sz="2200" b="1" dirty="0">
                <a:solidFill>
                  <a:srgbClr val="003366"/>
                </a:solidFill>
                <a:latin typeface="+mj-lt"/>
                <a:ea typeface="+mj-ea"/>
                <a:cs typeface="+mj-cs"/>
              </a:rPr>
              <a:t>Payback Period for 6 Investments</a:t>
            </a:r>
          </a:p>
        </p:txBody>
      </p:sp>
      <p:grpSp>
        <p:nvGrpSpPr>
          <p:cNvPr id="2" name="Group 8"/>
          <p:cNvGrpSpPr>
            <a:grpSpLocks/>
          </p:cNvGrpSpPr>
          <p:nvPr/>
        </p:nvGrpSpPr>
        <p:grpSpPr bwMode="auto">
          <a:xfrm>
            <a:off x="684213" y="2349503"/>
            <a:ext cx="8124825" cy="827088"/>
            <a:chOff x="479" y="3389"/>
            <a:chExt cx="5118" cy="521"/>
          </a:xfrm>
        </p:grpSpPr>
        <p:grpSp>
          <p:nvGrpSpPr>
            <p:cNvPr id="3" name="Group 9"/>
            <p:cNvGrpSpPr>
              <a:grpSpLocks/>
            </p:cNvGrpSpPr>
            <p:nvPr/>
          </p:nvGrpSpPr>
          <p:grpSpPr bwMode="auto">
            <a:xfrm>
              <a:off x="479" y="3389"/>
              <a:ext cx="5118" cy="300"/>
              <a:chOff x="163" y="3721"/>
              <a:chExt cx="5434" cy="300"/>
            </a:xfrm>
          </p:grpSpPr>
          <p:sp>
            <p:nvSpPr>
              <p:cNvPr id="14347" name="Rectangle 10"/>
              <p:cNvSpPr>
                <a:spLocks noChangeArrowheads="1"/>
              </p:cNvSpPr>
              <p:nvPr/>
            </p:nvSpPr>
            <p:spPr bwMode="auto">
              <a:xfrm>
                <a:off x="168" y="3721"/>
                <a:ext cx="5424" cy="240"/>
              </a:xfrm>
              <a:prstGeom prst="rect">
                <a:avLst/>
              </a:prstGeom>
              <a:solidFill>
                <a:srgbClr val="003366"/>
              </a:solidFill>
              <a:ln w="9525">
                <a:noFill/>
                <a:miter lim="800000"/>
                <a:headEnd/>
                <a:tailEnd/>
              </a:ln>
            </p:spPr>
            <p:txBody>
              <a:bodyPr wrap="none" anchor="ctr"/>
              <a:lstStyle/>
              <a:p>
                <a:endParaRPr lang="en-US"/>
              </a:p>
            </p:txBody>
          </p:sp>
          <p:sp>
            <p:nvSpPr>
              <p:cNvPr id="14348" name="Text Box 11"/>
              <p:cNvSpPr txBox="1">
                <a:spLocks noChangeArrowheads="1"/>
              </p:cNvSpPr>
              <p:nvPr/>
            </p:nvSpPr>
            <p:spPr bwMode="auto">
              <a:xfrm>
                <a:off x="163" y="3730"/>
                <a:ext cx="5434" cy="291"/>
              </a:xfrm>
              <a:prstGeom prst="rect">
                <a:avLst/>
              </a:prstGeom>
              <a:solidFill>
                <a:srgbClr val="003366"/>
              </a:solidFill>
              <a:ln w="9525">
                <a:noFill/>
                <a:miter lim="800000"/>
                <a:headEnd/>
                <a:tailEnd/>
              </a:ln>
            </p:spPr>
            <p:txBody>
              <a:bodyPr>
                <a:spAutoFit/>
              </a:bodyPr>
              <a:lstStyle/>
              <a:p>
                <a:pPr algn="l">
                  <a:tabLst>
                    <a:tab pos="57150" algn="l"/>
                    <a:tab pos="3030538" algn="ctr"/>
                    <a:tab pos="4113213" algn="ctr"/>
                    <a:tab pos="5080000" algn="ctr"/>
                    <a:tab pos="6121400" algn="ctr"/>
                    <a:tab pos="6921500" algn="ctr"/>
                    <a:tab pos="8167688" algn="ctr"/>
                  </a:tabLst>
                </a:pPr>
                <a:r>
                  <a:rPr lang="en-US" dirty="0"/>
                  <a:t>	</a:t>
                </a:r>
                <a:r>
                  <a:rPr lang="en-US" sz="1600" dirty="0">
                    <a:solidFill>
                      <a:schemeClr val="accent1"/>
                    </a:solidFill>
                    <a:latin typeface="Arial" pitchFamily="34" charset="0"/>
                    <a:cs typeface="Arial" pitchFamily="34" charset="0"/>
                  </a:rPr>
                  <a:t>INVESTMENT	A	B	C	D	E	F</a:t>
                </a:r>
              </a:p>
            </p:txBody>
          </p:sp>
        </p:grpSp>
        <p:sp>
          <p:nvSpPr>
            <p:cNvPr id="14346" name="Text Box 12"/>
            <p:cNvSpPr txBox="1">
              <a:spLocks noChangeArrowheads="1"/>
            </p:cNvSpPr>
            <p:nvPr/>
          </p:nvSpPr>
          <p:spPr bwMode="auto">
            <a:xfrm>
              <a:off x="479" y="3697"/>
              <a:ext cx="5118" cy="213"/>
            </a:xfrm>
            <a:prstGeom prst="rect">
              <a:avLst/>
            </a:prstGeom>
            <a:noFill/>
            <a:ln w="9525">
              <a:noFill/>
              <a:miter lim="800000"/>
              <a:headEnd/>
              <a:tailEnd/>
            </a:ln>
          </p:spPr>
          <p:txBody>
            <a:bodyPr>
              <a:spAutoFit/>
            </a:bodyPr>
            <a:lstStyle/>
            <a:p>
              <a:pPr marL="57150" algn="l">
                <a:tabLst>
                  <a:tab pos="115888" algn="l"/>
                  <a:tab pos="3030538" algn="ctr"/>
                  <a:tab pos="4113213" algn="ctr"/>
                  <a:tab pos="5137150" algn="ctr"/>
                  <a:tab pos="6119813" algn="ctr"/>
                  <a:tab pos="6921500" algn="ctr"/>
                  <a:tab pos="8167688" algn="ctr"/>
                </a:tabLst>
              </a:pPr>
              <a:r>
                <a:rPr lang="en-US" sz="1600" dirty="0">
                  <a:solidFill>
                    <a:srgbClr val="000000"/>
                  </a:solidFill>
                  <a:latin typeface="Arial" pitchFamily="34" charset="0"/>
                  <a:cs typeface="Arial" pitchFamily="34" charset="0"/>
                </a:rPr>
                <a:t>Payback period (</a:t>
              </a:r>
              <a:r>
                <a:rPr lang="en-US" sz="1600" dirty="0" smtClean="0">
                  <a:solidFill>
                    <a:srgbClr val="000000"/>
                  </a:solidFill>
                  <a:latin typeface="Arial" pitchFamily="34" charset="0"/>
                  <a:cs typeface="Arial" pitchFamily="34" charset="0"/>
                </a:rPr>
                <a:t>in years</a:t>
              </a:r>
              <a:r>
                <a:rPr lang="en-US" sz="1600" dirty="0">
                  <a:solidFill>
                    <a:srgbClr val="000000"/>
                  </a:solidFill>
                  <a:latin typeface="Arial" pitchFamily="34" charset="0"/>
                  <a:cs typeface="Arial" pitchFamily="34" charset="0"/>
                </a:rPr>
                <a:t>)	</a:t>
              </a:r>
              <a:r>
                <a:rPr lang="en-US" sz="1600" dirty="0">
                  <a:solidFill>
                    <a:srgbClr val="FF3300"/>
                  </a:solidFill>
                  <a:latin typeface="Arial" pitchFamily="34" charset="0"/>
                  <a:cs typeface="Arial" pitchFamily="34" charset="0"/>
                </a:rPr>
                <a:t>3.00	3.00</a:t>
              </a:r>
              <a:r>
                <a:rPr lang="en-US" sz="1600" dirty="0">
                  <a:solidFill>
                    <a:srgbClr val="000000"/>
                  </a:solidFill>
                  <a:latin typeface="Arial" pitchFamily="34" charset="0"/>
                  <a:cs typeface="Arial" pitchFamily="34" charset="0"/>
                </a:rPr>
                <a:t>	4.00	4.00	3.08	3.08</a:t>
              </a:r>
            </a:p>
          </p:txBody>
        </p:sp>
      </p:grpSp>
      <p:sp>
        <p:nvSpPr>
          <p:cNvPr id="14344" name="Line 20"/>
          <p:cNvSpPr>
            <a:spLocks noChangeShapeType="1"/>
          </p:cNvSpPr>
          <p:nvPr/>
        </p:nvSpPr>
        <p:spPr bwMode="auto">
          <a:xfrm>
            <a:off x="755650" y="3284538"/>
            <a:ext cx="7993063" cy="0"/>
          </a:xfrm>
          <a:prstGeom prst="line">
            <a:avLst/>
          </a:prstGeom>
          <a:noFill/>
          <a:ln w="25400">
            <a:solidFill>
              <a:schemeClr val="tx1"/>
            </a:solidFill>
            <a:round/>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9"/>
                                        </p:tgtEl>
                                        <p:attrNameLst>
                                          <p:attrName>style.visibility</p:attrName>
                                        </p:attrNameLst>
                                      </p:cBhvr>
                                      <p:to>
                                        <p:strVal val="visible"/>
                                      </p:to>
                                    </p:set>
                                    <p:anim calcmode="lin" valueType="num">
                                      <p:cBhvr additive="base">
                                        <p:cTn id="13" dur="500" fill="hold"/>
                                        <p:tgtEl>
                                          <p:spTgt spid="54279"/>
                                        </p:tgtEl>
                                        <p:attrNameLst>
                                          <p:attrName>ppt_x</p:attrName>
                                        </p:attrNameLst>
                                      </p:cBhvr>
                                      <p:tavLst>
                                        <p:tav tm="0">
                                          <p:val>
                                            <p:strVal val="#ppt_x"/>
                                          </p:val>
                                        </p:tav>
                                        <p:tav tm="100000">
                                          <p:val>
                                            <p:strVal val="#ppt_x"/>
                                          </p:val>
                                        </p:tav>
                                      </p:tavLst>
                                    </p:anim>
                                    <p:anim calcmode="lin" valueType="num">
                                      <p:cBhvr additive="base">
                                        <p:cTn id="14" dur="500" fill="hold"/>
                                        <p:tgtEl>
                                          <p:spTgt spid="5427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utoUpdateAnimBg="0"/>
      <p:bldP spid="54279"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5 - Θέση αριθμού διαφάνειας"/>
          <p:cNvSpPr>
            <a:spLocks noGrp="1"/>
          </p:cNvSpPr>
          <p:nvPr>
            <p:ph type="sldNum" sz="quarter" idx="12"/>
          </p:nvPr>
        </p:nvSpPr>
        <p:spPr/>
        <p:txBody>
          <a:bodyPr/>
          <a:lstStyle/>
          <a:p>
            <a:fld id="{D0C764EB-FF45-4999-AEF2-7920704BD3E7}" type="slidenum">
              <a:rPr lang="en-US"/>
              <a:pPr/>
              <a:t>71</a:t>
            </a:fld>
            <a:endParaRPr lang="en-US"/>
          </a:p>
        </p:txBody>
      </p:sp>
      <p:sp>
        <p:nvSpPr>
          <p:cNvPr id="15365" name="Rectangle 2"/>
          <p:cNvSpPr>
            <a:spLocks noGrp="1" noChangeArrowheads="1"/>
          </p:cNvSpPr>
          <p:nvPr>
            <p:ph type="title"/>
          </p:nvPr>
        </p:nvSpPr>
        <p:spPr>
          <a:xfrm>
            <a:off x="754063" y="1166813"/>
            <a:ext cx="8162925" cy="457200"/>
          </a:xfrm>
        </p:spPr>
        <p:txBody>
          <a:bodyPr/>
          <a:lstStyle/>
          <a:p>
            <a:pPr eaLnBrk="1" hangingPunct="1"/>
            <a:r>
              <a:rPr lang="en-CA" sz="2400" b="1" smtClean="0">
                <a:cs typeface="Times New Roman" pitchFamily="18" charset="0"/>
              </a:rPr>
              <a:t>The Payback Period Rule</a:t>
            </a:r>
            <a:endParaRPr lang="en-US" smtClean="0"/>
          </a:p>
        </p:txBody>
      </p:sp>
      <p:sp>
        <p:nvSpPr>
          <p:cNvPr id="15366" name="Rectangle 3"/>
          <p:cNvSpPr>
            <a:spLocks noGrp="1" noChangeArrowheads="1"/>
          </p:cNvSpPr>
          <p:nvPr>
            <p:ph type="body" idx="1"/>
          </p:nvPr>
        </p:nvSpPr>
        <p:spPr>
          <a:xfrm>
            <a:off x="754063" y="2420938"/>
            <a:ext cx="8110537" cy="3675062"/>
          </a:xfrm>
        </p:spPr>
        <p:txBody>
          <a:bodyPr/>
          <a:lstStyle/>
          <a:p>
            <a:pPr eaLnBrk="1" hangingPunct="1">
              <a:buFont typeface="Wingdings" pitchFamily="2" charset="2"/>
              <a:buNone/>
            </a:pPr>
            <a:r>
              <a:rPr lang="en-US" sz="2200" smtClean="0">
                <a:cs typeface="Times New Roman" pitchFamily="18" charset="0"/>
              </a:rPr>
              <a:t>According to this rule:</a:t>
            </a:r>
            <a:r>
              <a:rPr lang="en-US" sz="1000" smtClean="0">
                <a:cs typeface="Times New Roman" pitchFamily="18" charset="0"/>
              </a:rPr>
              <a:t/>
            </a:r>
            <a:br>
              <a:rPr lang="en-US" sz="1000" smtClean="0">
                <a:cs typeface="Times New Roman" pitchFamily="18" charset="0"/>
              </a:rPr>
            </a:br>
            <a:endParaRPr lang="en-US" sz="1000" smtClean="0">
              <a:cs typeface="Times New Roman" pitchFamily="18" charset="0"/>
            </a:endParaRPr>
          </a:p>
          <a:p>
            <a:pPr eaLnBrk="1" hangingPunct="1"/>
            <a:r>
              <a:rPr lang="en-US" sz="2200" smtClean="0">
                <a:cs typeface="Times New Roman" pitchFamily="18" charset="0"/>
              </a:rPr>
              <a:t>a project is acceptable if its payback period is</a:t>
            </a:r>
            <a:br>
              <a:rPr lang="en-US" sz="2200" smtClean="0">
                <a:cs typeface="Times New Roman" pitchFamily="18" charset="0"/>
              </a:rPr>
            </a:br>
            <a:r>
              <a:rPr lang="en-US" sz="2200" smtClean="0">
                <a:solidFill>
                  <a:srgbClr val="FF3300"/>
                </a:solidFill>
                <a:cs typeface="Times New Roman" pitchFamily="18" charset="0"/>
              </a:rPr>
              <a:t>shorter than </a:t>
            </a:r>
            <a:r>
              <a:rPr lang="en-US" sz="2200" smtClean="0">
                <a:cs typeface="Times New Roman" pitchFamily="18" charset="0"/>
              </a:rPr>
              <a:t>or </a:t>
            </a:r>
            <a:r>
              <a:rPr lang="en-US" sz="2200" smtClean="0">
                <a:solidFill>
                  <a:srgbClr val="FF3300"/>
                </a:solidFill>
                <a:cs typeface="Times New Roman" pitchFamily="18" charset="0"/>
              </a:rPr>
              <a:t>equal to the </a:t>
            </a:r>
            <a:r>
              <a:rPr lang="en-US" sz="2200" i="1" smtClean="0">
                <a:solidFill>
                  <a:srgbClr val="FF3300"/>
                </a:solidFill>
                <a:cs typeface="Times New Roman" pitchFamily="18" charset="0"/>
              </a:rPr>
              <a:t>cutoff</a:t>
            </a:r>
            <a:r>
              <a:rPr lang="en-US" sz="2200" smtClean="0">
                <a:solidFill>
                  <a:srgbClr val="FF3300"/>
                </a:solidFill>
                <a:cs typeface="Times New Roman" pitchFamily="18" charset="0"/>
              </a:rPr>
              <a:t> period</a:t>
            </a:r>
          </a:p>
          <a:p>
            <a:pPr eaLnBrk="1" hangingPunct="1">
              <a:buFont typeface="Wingdings" pitchFamily="2" charset="2"/>
              <a:buNone/>
            </a:pPr>
            <a:endParaRPr lang="en-US" sz="1000" smtClean="0">
              <a:solidFill>
                <a:srgbClr val="FF3300"/>
              </a:solidFill>
              <a:cs typeface="Times New Roman" pitchFamily="18" charset="0"/>
            </a:endParaRPr>
          </a:p>
          <a:p>
            <a:pPr eaLnBrk="1" hangingPunct="1"/>
            <a:r>
              <a:rPr lang="en-US" sz="2200" smtClean="0">
                <a:cs typeface="Times New Roman" pitchFamily="18" charset="0"/>
              </a:rPr>
              <a:t>for </a:t>
            </a:r>
            <a:r>
              <a:rPr lang="en-US" sz="2200" i="1" smtClean="0">
                <a:cs typeface="Times New Roman" pitchFamily="18" charset="0"/>
              </a:rPr>
              <a:t>mutually exclusive</a:t>
            </a:r>
            <a:r>
              <a:rPr lang="en-US" sz="2200" smtClean="0">
                <a:cs typeface="Times New Roman" pitchFamily="18" charset="0"/>
              </a:rPr>
              <a:t> projects,</a:t>
            </a:r>
            <a:br>
              <a:rPr lang="en-US" sz="2200" smtClean="0">
                <a:cs typeface="Times New Roman" pitchFamily="18" charset="0"/>
              </a:rPr>
            </a:br>
            <a:r>
              <a:rPr lang="en-US" sz="2200" smtClean="0">
                <a:cs typeface="Times New Roman" pitchFamily="18" charset="0"/>
              </a:rPr>
              <a:t>the one with </a:t>
            </a:r>
            <a:r>
              <a:rPr lang="en-US" sz="2200" i="1" smtClean="0">
                <a:solidFill>
                  <a:schemeClr val="tx2"/>
                </a:solidFill>
                <a:cs typeface="Times New Roman" pitchFamily="18" charset="0"/>
              </a:rPr>
              <a:t>shortest</a:t>
            </a:r>
            <a:r>
              <a:rPr lang="en-US" sz="2200" i="1" smtClean="0">
                <a:cs typeface="Times New Roman" pitchFamily="18" charset="0"/>
              </a:rPr>
              <a:t> </a:t>
            </a:r>
            <a:r>
              <a:rPr lang="en-US" sz="2200" smtClean="0">
                <a:cs typeface="Times New Roman" pitchFamily="18" charset="0"/>
              </a:rPr>
              <a:t>payback period should be </a:t>
            </a:r>
            <a:r>
              <a:rPr lang="en-US" sz="2200" i="1" smtClean="0">
                <a:solidFill>
                  <a:schemeClr val="tx2"/>
                </a:solidFill>
                <a:cs typeface="Times New Roman" pitchFamily="18" charset="0"/>
              </a:rPr>
              <a:t>accepted</a:t>
            </a:r>
            <a:endParaRPr lang="en-US" sz="2200" b="1" i="1" smtClean="0">
              <a:solidFill>
                <a:schemeClr val="tx2"/>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5 - Θέση αριθμού διαφάνειας"/>
          <p:cNvSpPr>
            <a:spLocks noGrp="1"/>
          </p:cNvSpPr>
          <p:nvPr>
            <p:ph type="sldNum" sz="quarter" idx="12"/>
          </p:nvPr>
        </p:nvSpPr>
        <p:spPr/>
        <p:txBody>
          <a:bodyPr/>
          <a:lstStyle/>
          <a:p>
            <a:fld id="{3FCAE79B-F1B5-439E-AF36-7591E18F26D4}" type="slidenum">
              <a:rPr lang="en-US"/>
              <a:pPr/>
              <a:t>72</a:t>
            </a:fld>
            <a:endParaRPr lang="en-US"/>
          </a:p>
        </p:txBody>
      </p:sp>
      <p:sp>
        <p:nvSpPr>
          <p:cNvPr id="16389" name="Rectangle 2"/>
          <p:cNvSpPr>
            <a:spLocks noGrp="1" noChangeArrowheads="1"/>
          </p:cNvSpPr>
          <p:nvPr>
            <p:ph type="title"/>
          </p:nvPr>
        </p:nvSpPr>
        <p:spPr>
          <a:xfrm>
            <a:off x="754063" y="1200150"/>
            <a:ext cx="8162925" cy="457200"/>
          </a:xfrm>
        </p:spPr>
        <p:txBody>
          <a:bodyPr/>
          <a:lstStyle/>
          <a:p>
            <a:pPr eaLnBrk="1" hangingPunct="1"/>
            <a:r>
              <a:rPr lang="en-CA" sz="2400" b="1" smtClean="0">
                <a:cs typeface="Times New Roman" pitchFamily="18" charset="0"/>
              </a:rPr>
              <a:t>The Payback Period Rule</a:t>
            </a:r>
            <a:endParaRPr lang="en-US" sz="2400" b="1" smtClean="0">
              <a:cs typeface="Times New Roman" pitchFamily="18" charset="0"/>
            </a:endParaRPr>
          </a:p>
        </p:txBody>
      </p:sp>
      <p:sp>
        <p:nvSpPr>
          <p:cNvPr id="16390" name="Rectangle 3"/>
          <p:cNvSpPr>
            <a:spLocks noGrp="1" noChangeArrowheads="1"/>
          </p:cNvSpPr>
          <p:nvPr>
            <p:ph type="body" idx="1"/>
          </p:nvPr>
        </p:nvSpPr>
        <p:spPr>
          <a:xfrm>
            <a:off x="754063" y="2133600"/>
            <a:ext cx="8110537" cy="4175125"/>
          </a:xfrm>
        </p:spPr>
        <p:txBody>
          <a:bodyPr/>
          <a:lstStyle/>
          <a:p>
            <a:pPr eaLnBrk="1" hangingPunct="1">
              <a:lnSpc>
                <a:spcPct val="90000"/>
              </a:lnSpc>
            </a:pPr>
            <a:r>
              <a:rPr lang="en-US" sz="2000" smtClean="0"/>
              <a:t>Does the payback period rule meet conditions</a:t>
            </a:r>
            <a:br>
              <a:rPr lang="en-US" sz="2000" smtClean="0"/>
            </a:br>
            <a:r>
              <a:rPr lang="en-US" sz="2000" smtClean="0"/>
              <a:t>of a good investment decision?</a:t>
            </a:r>
          </a:p>
          <a:p>
            <a:pPr eaLnBrk="1" hangingPunct="1">
              <a:lnSpc>
                <a:spcPct val="90000"/>
              </a:lnSpc>
              <a:buFont typeface="Wingdings" pitchFamily="2" charset="2"/>
              <a:buNone/>
            </a:pPr>
            <a:endParaRPr lang="en-US" sz="2000" smtClean="0"/>
          </a:p>
          <a:p>
            <a:pPr lvl="1" algn="just" eaLnBrk="1" hangingPunct="1">
              <a:lnSpc>
                <a:spcPct val="90000"/>
              </a:lnSpc>
            </a:pPr>
            <a:r>
              <a:rPr lang="en-US" sz="1800" b="1" smtClean="0">
                <a:solidFill>
                  <a:schemeClr val="tx2"/>
                </a:solidFill>
                <a:cs typeface="Times New Roman" pitchFamily="18" charset="0"/>
              </a:rPr>
              <a:t>adjustment for timing of cash flows?</a:t>
            </a:r>
            <a:endParaRPr lang="en-CA" sz="1800" smtClean="0">
              <a:solidFill>
                <a:schemeClr val="tx2"/>
              </a:solidFill>
              <a:cs typeface="Times New Roman" pitchFamily="18" charset="0"/>
            </a:endParaRPr>
          </a:p>
          <a:p>
            <a:pPr lvl="2" eaLnBrk="1" hangingPunct="1">
              <a:lnSpc>
                <a:spcPct val="90000"/>
              </a:lnSpc>
            </a:pPr>
            <a:r>
              <a:rPr lang="en-US" sz="1600" smtClean="0">
                <a:solidFill>
                  <a:srgbClr val="FF3300"/>
                </a:solidFill>
                <a:cs typeface="Times New Roman" pitchFamily="18" charset="0"/>
              </a:rPr>
              <a:t>ignores time value of money</a:t>
            </a:r>
            <a:r>
              <a:rPr lang="en-US" sz="1800" smtClean="0"/>
              <a:t> </a:t>
            </a:r>
          </a:p>
          <a:p>
            <a:pPr lvl="3" eaLnBrk="1" hangingPunct="1">
              <a:lnSpc>
                <a:spcPct val="90000"/>
              </a:lnSpc>
            </a:pPr>
            <a:r>
              <a:rPr lang="en-US" sz="1600" smtClean="0"/>
              <a:t>both Investments A &amp; B </a:t>
            </a:r>
            <a:r>
              <a:rPr lang="en-CA" sz="1600" smtClean="0">
                <a:cs typeface="Times New Roman" pitchFamily="18" charset="0"/>
              </a:rPr>
              <a:t>require same initial cash outlay,</a:t>
            </a:r>
            <a:br>
              <a:rPr lang="en-CA" sz="1600" smtClean="0">
                <a:cs typeface="Times New Roman" pitchFamily="18" charset="0"/>
              </a:rPr>
            </a:br>
            <a:r>
              <a:rPr lang="en-CA" sz="1600" smtClean="0">
                <a:cs typeface="Times New Roman" pitchFamily="18" charset="0"/>
              </a:rPr>
              <a:t>have same useful life, carry same risk</a:t>
            </a:r>
            <a:r>
              <a:rPr lang="en-US" sz="1600" smtClean="0"/>
              <a:t> </a:t>
            </a:r>
          </a:p>
          <a:p>
            <a:pPr lvl="4" eaLnBrk="1" hangingPunct="1">
              <a:lnSpc>
                <a:spcPct val="90000"/>
              </a:lnSpc>
            </a:pPr>
            <a:r>
              <a:rPr lang="en-US" sz="1600" smtClean="0">
                <a:solidFill>
                  <a:srgbClr val="FF3300"/>
                </a:solidFill>
              </a:rPr>
              <a:t>timing</a:t>
            </a:r>
            <a:r>
              <a:rPr lang="en-US" sz="1600" smtClean="0"/>
              <a:t> differs but their payback periods are the same</a:t>
            </a:r>
          </a:p>
          <a:p>
            <a:pPr lvl="4" eaLnBrk="1" hangingPunct="1">
              <a:lnSpc>
                <a:spcPct val="90000"/>
              </a:lnSpc>
            </a:pPr>
            <a:endParaRPr lang="en-US" sz="800" smtClean="0"/>
          </a:p>
          <a:p>
            <a:pPr lvl="1" algn="just" eaLnBrk="1" hangingPunct="1">
              <a:lnSpc>
                <a:spcPct val="90000"/>
              </a:lnSpc>
            </a:pPr>
            <a:r>
              <a:rPr lang="en-US" sz="1800" b="1" smtClean="0">
                <a:solidFill>
                  <a:schemeClr val="tx2"/>
                </a:solidFill>
                <a:cs typeface="Times New Roman" pitchFamily="18" charset="0"/>
              </a:rPr>
              <a:t>adjustment for risk?</a:t>
            </a:r>
            <a:endParaRPr lang="en-CA" sz="1800" b="1" smtClean="0">
              <a:solidFill>
                <a:schemeClr val="tx2"/>
              </a:solidFill>
              <a:cs typeface="Times New Roman" pitchFamily="18" charset="0"/>
            </a:endParaRPr>
          </a:p>
          <a:p>
            <a:pPr lvl="2" eaLnBrk="1" hangingPunct="1">
              <a:lnSpc>
                <a:spcPct val="90000"/>
              </a:lnSpc>
            </a:pPr>
            <a:r>
              <a:rPr lang="en-US" sz="1600" smtClean="0">
                <a:solidFill>
                  <a:srgbClr val="FF3300"/>
                </a:solidFill>
                <a:cs typeface="Times New Roman" pitchFamily="18" charset="0"/>
              </a:rPr>
              <a:t>ignores risk</a:t>
            </a:r>
            <a:r>
              <a:rPr lang="en-US" sz="1600" smtClean="0"/>
              <a:t> </a:t>
            </a:r>
          </a:p>
          <a:p>
            <a:pPr lvl="3" eaLnBrk="1" hangingPunct="1">
              <a:lnSpc>
                <a:spcPct val="90000"/>
              </a:lnSpc>
            </a:pPr>
            <a:r>
              <a:rPr lang="en-US" sz="1600" smtClean="0"/>
              <a:t>both Investments C &amp; D </a:t>
            </a:r>
            <a:r>
              <a:rPr lang="en-CA" sz="1600" smtClean="0">
                <a:cs typeface="Times New Roman" pitchFamily="18" charset="0"/>
              </a:rPr>
              <a:t>are 5-year projects, </a:t>
            </a:r>
            <a:br>
              <a:rPr lang="en-CA" sz="1600" smtClean="0">
                <a:cs typeface="Times New Roman" pitchFamily="18" charset="0"/>
              </a:rPr>
            </a:br>
            <a:r>
              <a:rPr lang="en-CA" sz="1600" smtClean="0">
                <a:cs typeface="Times New Roman" pitchFamily="18" charset="0"/>
              </a:rPr>
              <a:t>have same initial cash outlay &amp; expected annual cash flows</a:t>
            </a:r>
            <a:r>
              <a:rPr lang="en-US" sz="1600" smtClean="0"/>
              <a:t> </a:t>
            </a:r>
          </a:p>
          <a:p>
            <a:pPr lvl="4" eaLnBrk="1" hangingPunct="1">
              <a:lnSpc>
                <a:spcPct val="90000"/>
              </a:lnSpc>
            </a:pPr>
            <a:r>
              <a:rPr lang="en-US" sz="1600" smtClean="0"/>
              <a:t>even though D is </a:t>
            </a:r>
            <a:r>
              <a:rPr lang="en-US" sz="1600" smtClean="0">
                <a:solidFill>
                  <a:srgbClr val="FF3300"/>
                </a:solidFill>
              </a:rPr>
              <a:t>riskier</a:t>
            </a:r>
            <a:r>
              <a:rPr lang="en-US" sz="1600" smtClean="0"/>
              <a:t> than C…</a:t>
            </a:r>
            <a:br>
              <a:rPr lang="en-US" sz="1600" smtClean="0"/>
            </a:br>
            <a:r>
              <a:rPr lang="en-US" sz="1600" smtClean="0"/>
              <a:t>their payback periods are the same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5 - Θέση αριθμού διαφάνειας"/>
          <p:cNvSpPr>
            <a:spLocks noGrp="1"/>
          </p:cNvSpPr>
          <p:nvPr>
            <p:ph type="sldNum" sz="quarter" idx="12"/>
          </p:nvPr>
        </p:nvSpPr>
        <p:spPr/>
        <p:txBody>
          <a:bodyPr/>
          <a:lstStyle/>
          <a:p>
            <a:fld id="{7FF4CD74-BD51-47AC-A70C-AF93DD9E531B}" type="slidenum">
              <a:rPr lang="en-US"/>
              <a:pPr/>
              <a:t>73</a:t>
            </a:fld>
            <a:endParaRPr lang="en-US"/>
          </a:p>
        </p:txBody>
      </p:sp>
      <p:sp>
        <p:nvSpPr>
          <p:cNvPr id="17413" name="Rectangle 2"/>
          <p:cNvSpPr>
            <a:spLocks noGrp="1" noChangeArrowheads="1"/>
          </p:cNvSpPr>
          <p:nvPr>
            <p:ph type="title"/>
          </p:nvPr>
        </p:nvSpPr>
        <p:spPr>
          <a:xfrm>
            <a:off x="754063" y="1166813"/>
            <a:ext cx="8162925" cy="457200"/>
          </a:xfrm>
        </p:spPr>
        <p:txBody>
          <a:bodyPr/>
          <a:lstStyle/>
          <a:p>
            <a:pPr eaLnBrk="1" hangingPunct="1"/>
            <a:r>
              <a:rPr lang="en-CA" sz="2400" b="1" smtClean="0">
                <a:cs typeface="Times New Roman" pitchFamily="18" charset="0"/>
              </a:rPr>
              <a:t>The Payback Period Rule</a:t>
            </a:r>
            <a:endParaRPr lang="en-US" sz="2400" b="1" smtClean="0">
              <a:cs typeface="Times New Roman" pitchFamily="18" charset="0"/>
            </a:endParaRPr>
          </a:p>
        </p:txBody>
      </p:sp>
      <p:sp>
        <p:nvSpPr>
          <p:cNvPr id="17414" name="Rectangle 3"/>
          <p:cNvSpPr>
            <a:spLocks noGrp="1" noChangeArrowheads="1"/>
          </p:cNvSpPr>
          <p:nvPr>
            <p:ph type="body" idx="1"/>
          </p:nvPr>
        </p:nvSpPr>
        <p:spPr>
          <a:xfrm>
            <a:off x="754063" y="2060575"/>
            <a:ext cx="8110537" cy="4035425"/>
          </a:xfrm>
        </p:spPr>
        <p:txBody>
          <a:bodyPr/>
          <a:lstStyle/>
          <a:p>
            <a:pPr lvl="1" eaLnBrk="1" hangingPunct="1"/>
            <a:r>
              <a:rPr lang="en-US" sz="1800" b="1" smtClean="0">
                <a:solidFill>
                  <a:schemeClr val="tx2"/>
                </a:solidFill>
                <a:cs typeface="Times New Roman" pitchFamily="18" charset="0"/>
              </a:rPr>
              <a:t>Maximization of the firm’s equity value?</a:t>
            </a:r>
            <a:r>
              <a:rPr lang="en-US" smtClean="0"/>
              <a:t> </a:t>
            </a:r>
          </a:p>
          <a:p>
            <a:pPr lvl="2" eaLnBrk="1" hangingPunct="1"/>
            <a:r>
              <a:rPr lang="en-US" sz="1600" smtClean="0">
                <a:solidFill>
                  <a:srgbClr val="FF3300"/>
                </a:solidFill>
                <a:cs typeface="Times New Roman" pitchFamily="18" charset="0"/>
              </a:rPr>
              <a:t>No</a:t>
            </a:r>
            <a:r>
              <a:rPr lang="en-US" sz="1600" smtClean="0">
                <a:cs typeface="Times New Roman" pitchFamily="18" charset="0"/>
              </a:rPr>
              <a:t> objective reason to believe that there exists a particular cutoff period that is consistent with maximization of market value of the firm’s equity</a:t>
            </a:r>
          </a:p>
          <a:p>
            <a:pPr lvl="2" eaLnBrk="1" hangingPunct="1">
              <a:buFontTx/>
              <a:buNone/>
            </a:pPr>
            <a:endParaRPr lang="en-US" sz="1200" smtClean="0">
              <a:cs typeface="Times New Roman" pitchFamily="18" charset="0"/>
            </a:endParaRPr>
          </a:p>
          <a:p>
            <a:pPr lvl="2" eaLnBrk="1" hangingPunct="1"/>
            <a:r>
              <a:rPr lang="en-US" sz="1600" smtClean="0">
                <a:cs typeface="Times New Roman" pitchFamily="18" charset="0"/>
              </a:rPr>
              <a:t>the choice of a cutoff period is always </a:t>
            </a:r>
            <a:r>
              <a:rPr lang="en-US" sz="1600" i="1" smtClean="0">
                <a:solidFill>
                  <a:srgbClr val="FF3300"/>
                </a:solidFill>
                <a:cs typeface="Times New Roman" pitchFamily="18" charset="0"/>
              </a:rPr>
              <a:t>arbitrary</a:t>
            </a:r>
            <a:r>
              <a:rPr lang="en-US" sz="1600" smtClean="0">
                <a:solidFill>
                  <a:srgbClr val="FF3300"/>
                </a:solidFill>
                <a:cs typeface="Times New Roman" pitchFamily="18" charset="0"/>
              </a:rPr>
              <a:t> </a:t>
            </a:r>
          </a:p>
          <a:p>
            <a:pPr lvl="2" eaLnBrk="1" hangingPunct="1">
              <a:buFontTx/>
              <a:buNone/>
            </a:pPr>
            <a:endParaRPr lang="en-US" sz="1200" smtClean="0">
              <a:cs typeface="Times New Roman" pitchFamily="18" charset="0"/>
            </a:endParaRPr>
          </a:p>
          <a:p>
            <a:pPr lvl="2" eaLnBrk="1" hangingPunct="1"/>
            <a:r>
              <a:rPr lang="en-US" sz="1600" smtClean="0">
                <a:cs typeface="Times New Roman" pitchFamily="18" charset="0"/>
              </a:rPr>
              <a:t>the rule is </a:t>
            </a:r>
            <a:r>
              <a:rPr lang="en-US" sz="1600" smtClean="0">
                <a:solidFill>
                  <a:srgbClr val="FF3300"/>
                </a:solidFill>
                <a:cs typeface="Times New Roman" pitchFamily="18" charset="0"/>
              </a:rPr>
              <a:t>biased against long-term projects</a:t>
            </a:r>
            <a:r>
              <a:rPr lang="en-US" sz="1600" smtClean="0">
                <a:cs typeface="Times New Roman" pitchFamily="18" charset="0"/>
              </a:rPr>
              <a:t> </a:t>
            </a:r>
          </a:p>
          <a:p>
            <a:pPr lvl="3" eaLnBrk="1" hangingPunct="1"/>
            <a:r>
              <a:rPr lang="en-US" sz="1600" smtClean="0">
                <a:cs typeface="Times New Roman" pitchFamily="18" charset="0"/>
              </a:rPr>
              <a:t>both</a:t>
            </a:r>
            <a:r>
              <a:rPr lang="en-CA" sz="1600" smtClean="0">
                <a:cs typeface="Times New Roman" pitchFamily="18" charset="0"/>
              </a:rPr>
              <a:t> E &amp; F have same payback period (3.08 years)</a:t>
            </a:r>
          </a:p>
          <a:p>
            <a:pPr lvl="4" eaLnBrk="1" hangingPunct="1"/>
            <a:r>
              <a:rPr lang="en-CA" sz="1600" smtClean="0">
                <a:cs typeface="Times New Roman" pitchFamily="18" charset="0"/>
              </a:rPr>
              <a:t>F is preferable to E because, at end of year 5, F is expected to generate a cash inflow that is three times larger than the one generated by E</a:t>
            </a:r>
            <a:endParaRPr lang="en-US" sz="16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5 - Θέση αριθμού διαφάνειας"/>
          <p:cNvSpPr>
            <a:spLocks noGrp="1"/>
          </p:cNvSpPr>
          <p:nvPr>
            <p:ph type="sldNum" sz="quarter" idx="12"/>
          </p:nvPr>
        </p:nvSpPr>
        <p:spPr/>
        <p:txBody>
          <a:bodyPr/>
          <a:lstStyle/>
          <a:p>
            <a:fld id="{ED10385C-0EA9-4F4B-8D3E-519B84998423}" type="slidenum">
              <a:rPr lang="en-US"/>
              <a:pPr/>
              <a:t>74</a:t>
            </a:fld>
            <a:endParaRPr lang="en-US"/>
          </a:p>
        </p:txBody>
      </p:sp>
      <p:sp>
        <p:nvSpPr>
          <p:cNvPr id="18437" name="Rectangle 2"/>
          <p:cNvSpPr>
            <a:spLocks noGrp="1" noChangeArrowheads="1"/>
          </p:cNvSpPr>
          <p:nvPr>
            <p:ph type="title"/>
          </p:nvPr>
        </p:nvSpPr>
        <p:spPr>
          <a:xfrm>
            <a:off x="754063" y="895350"/>
            <a:ext cx="8162925" cy="762000"/>
          </a:xfrm>
        </p:spPr>
        <p:txBody>
          <a:bodyPr/>
          <a:lstStyle/>
          <a:p>
            <a:pPr eaLnBrk="1" hangingPunct="1"/>
            <a:r>
              <a:rPr lang="en-CA" sz="2400" b="1" smtClean="0">
                <a:cs typeface="Times New Roman" pitchFamily="18" charset="0"/>
              </a:rPr>
              <a:t>Why do Managers use Payback Period Rule?</a:t>
            </a:r>
            <a:r>
              <a:rPr lang="en-US" smtClean="0"/>
              <a:t> </a:t>
            </a:r>
          </a:p>
        </p:txBody>
      </p:sp>
      <p:sp>
        <p:nvSpPr>
          <p:cNvPr id="18438" name="Rectangle 3"/>
          <p:cNvSpPr>
            <a:spLocks noGrp="1" noChangeArrowheads="1"/>
          </p:cNvSpPr>
          <p:nvPr>
            <p:ph type="body" idx="1"/>
          </p:nvPr>
        </p:nvSpPr>
        <p:spPr>
          <a:xfrm>
            <a:off x="827088" y="2133600"/>
            <a:ext cx="8110537" cy="3973513"/>
          </a:xfrm>
        </p:spPr>
        <p:txBody>
          <a:bodyPr/>
          <a:lstStyle/>
          <a:p>
            <a:pPr eaLnBrk="1" hangingPunct="1">
              <a:lnSpc>
                <a:spcPct val="90000"/>
              </a:lnSpc>
            </a:pPr>
            <a:r>
              <a:rPr lang="en-CA" sz="2000" smtClean="0">
                <a:cs typeface="Times New Roman" pitchFamily="18" charset="0"/>
              </a:rPr>
              <a:t>Payback period rule is used by many managers</a:t>
            </a:r>
            <a:r>
              <a:rPr lang="en-CA" sz="2400" smtClean="0">
                <a:cs typeface="Times New Roman" pitchFamily="18" charset="0"/>
              </a:rPr>
              <a:t> </a:t>
            </a:r>
          </a:p>
          <a:p>
            <a:pPr lvl="1" eaLnBrk="1" hangingPunct="1">
              <a:lnSpc>
                <a:spcPct val="90000"/>
              </a:lnSpc>
            </a:pPr>
            <a:r>
              <a:rPr lang="en-CA" sz="1800" smtClean="0">
                <a:cs typeface="Times New Roman" pitchFamily="18" charset="0"/>
              </a:rPr>
              <a:t>often in addition to other approaches</a:t>
            </a:r>
            <a:r>
              <a:rPr lang="en-US" sz="1800" smtClean="0">
                <a:cs typeface="Times New Roman" pitchFamily="18" charset="0"/>
              </a:rPr>
              <a:t> </a:t>
            </a:r>
          </a:p>
          <a:p>
            <a:pPr lvl="1" eaLnBrk="1" hangingPunct="1">
              <a:lnSpc>
                <a:spcPct val="90000"/>
              </a:lnSpc>
              <a:buFont typeface="Wingdings" pitchFamily="2" charset="2"/>
              <a:buNone/>
            </a:pPr>
            <a:endParaRPr lang="en-US" sz="1000" smtClean="0">
              <a:cs typeface="Times New Roman" pitchFamily="18" charset="0"/>
            </a:endParaRPr>
          </a:p>
          <a:p>
            <a:pPr eaLnBrk="1" hangingPunct="1">
              <a:lnSpc>
                <a:spcPct val="90000"/>
              </a:lnSpc>
            </a:pPr>
            <a:r>
              <a:rPr lang="en-CA" sz="2000" smtClean="0">
                <a:cs typeface="Times New Roman" pitchFamily="18" charset="0"/>
              </a:rPr>
              <a:t>Qualities of this rule:</a:t>
            </a:r>
            <a:r>
              <a:rPr lang="en-CA" sz="2400" smtClean="0">
                <a:cs typeface="Times New Roman" pitchFamily="18" charset="0"/>
              </a:rPr>
              <a:t> </a:t>
            </a:r>
          </a:p>
          <a:p>
            <a:pPr lvl="1" eaLnBrk="1" hangingPunct="1">
              <a:lnSpc>
                <a:spcPct val="90000"/>
              </a:lnSpc>
            </a:pPr>
            <a:r>
              <a:rPr lang="en-US" sz="1800" smtClean="0">
                <a:cs typeface="Times New Roman" pitchFamily="18" charset="0"/>
              </a:rPr>
              <a:t>simple &amp; easy to apply for small, repetitive investments </a:t>
            </a:r>
          </a:p>
          <a:p>
            <a:pPr lvl="1" eaLnBrk="1" hangingPunct="1">
              <a:lnSpc>
                <a:spcPct val="90000"/>
              </a:lnSpc>
            </a:pPr>
            <a:r>
              <a:rPr lang="en-US" sz="1800" smtClean="0">
                <a:cs typeface="Times New Roman" pitchFamily="18" charset="0"/>
              </a:rPr>
              <a:t>favors projects that “</a:t>
            </a:r>
            <a:r>
              <a:rPr lang="en-US" sz="1800" smtClean="0">
                <a:solidFill>
                  <a:srgbClr val="FF3300"/>
                </a:solidFill>
                <a:cs typeface="Times New Roman" pitchFamily="18" charset="0"/>
              </a:rPr>
              <a:t>pay back quickly</a:t>
            </a:r>
            <a:r>
              <a:rPr lang="en-US" sz="1800" smtClean="0">
                <a:cs typeface="Times New Roman" pitchFamily="18" charset="0"/>
              </a:rPr>
              <a:t>” </a:t>
            </a:r>
          </a:p>
          <a:p>
            <a:pPr lvl="2" eaLnBrk="1" hangingPunct="1">
              <a:lnSpc>
                <a:spcPct val="90000"/>
              </a:lnSpc>
            </a:pPr>
            <a:r>
              <a:rPr lang="en-US" sz="1600" smtClean="0">
                <a:cs typeface="Times New Roman" pitchFamily="18" charset="0"/>
              </a:rPr>
              <a:t>thus, contribute to the firm’s overall </a:t>
            </a:r>
            <a:r>
              <a:rPr lang="en-US" sz="1600" smtClean="0">
                <a:solidFill>
                  <a:srgbClr val="FF3300"/>
                </a:solidFill>
                <a:cs typeface="Times New Roman" pitchFamily="18" charset="0"/>
              </a:rPr>
              <a:t>liquidity</a:t>
            </a:r>
          </a:p>
          <a:p>
            <a:pPr lvl="2" eaLnBrk="1" hangingPunct="1">
              <a:lnSpc>
                <a:spcPct val="90000"/>
              </a:lnSpc>
            </a:pPr>
            <a:r>
              <a:rPr lang="en-US" sz="1600" smtClean="0">
                <a:cs typeface="Times New Roman" pitchFamily="18" charset="0"/>
              </a:rPr>
              <a:t>can be particularly important for small firms</a:t>
            </a:r>
            <a:endParaRPr lang="en-CA" sz="1600" smtClean="0">
              <a:cs typeface="Times New Roman" pitchFamily="18" charset="0"/>
            </a:endParaRPr>
          </a:p>
          <a:p>
            <a:pPr lvl="1" eaLnBrk="1" hangingPunct="1">
              <a:lnSpc>
                <a:spcPct val="90000"/>
              </a:lnSpc>
            </a:pPr>
            <a:r>
              <a:rPr lang="en-US" sz="1800" smtClean="0">
                <a:cs typeface="Times New Roman" pitchFamily="18" charset="0"/>
              </a:rPr>
              <a:t>makes sense to apply payback period rule to</a:t>
            </a:r>
            <a:br>
              <a:rPr lang="en-US" sz="1800" smtClean="0">
                <a:cs typeface="Times New Roman" pitchFamily="18" charset="0"/>
              </a:rPr>
            </a:br>
            <a:r>
              <a:rPr lang="en-US" sz="1800" smtClean="0">
                <a:cs typeface="Times New Roman" pitchFamily="18" charset="0"/>
              </a:rPr>
              <a:t>2 investments having </a:t>
            </a:r>
            <a:r>
              <a:rPr lang="en-US" sz="1800" smtClean="0">
                <a:solidFill>
                  <a:srgbClr val="FF3300"/>
                </a:solidFill>
                <a:cs typeface="Times New Roman" pitchFamily="18" charset="0"/>
              </a:rPr>
              <a:t>same NPV</a:t>
            </a:r>
          </a:p>
          <a:p>
            <a:pPr lvl="2" eaLnBrk="1" hangingPunct="1">
              <a:lnSpc>
                <a:spcPct val="90000"/>
              </a:lnSpc>
              <a:buFontTx/>
              <a:buNone/>
            </a:pPr>
            <a:endParaRPr lang="en-CA" sz="900" smtClean="0">
              <a:cs typeface="Times New Roman" pitchFamily="18" charset="0"/>
            </a:endParaRPr>
          </a:p>
          <a:p>
            <a:pPr lvl="1" eaLnBrk="1" hangingPunct="1">
              <a:lnSpc>
                <a:spcPct val="90000"/>
              </a:lnSpc>
            </a:pPr>
            <a:r>
              <a:rPr lang="en-US" sz="1800" smtClean="0">
                <a:cs typeface="Times New Roman" pitchFamily="18" charset="0"/>
              </a:rPr>
              <a:t>because it favors short-term investments,</a:t>
            </a:r>
            <a:br>
              <a:rPr lang="en-US" sz="1800" smtClean="0">
                <a:cs typeface="Times New Roman" pitchFamily="18" charset="0"/>
              </a:rPr>
            </a:br>
            <a:r>
              <a:rPr lang="en-US" sz="1800" smtClean="0">
                <a:cs typeface="Times New Roman" pitchFamily="18" charset="0"/>
              </a:rPr>
              <a:t>the rule is often employed </a:t>
            </a:r>
            <a:r>
              <a:rPr lang="en-US" sz="1800" smtClean="0">
                <a:solidFill>
                  <a:srgbClr val="FF3300"/>
                </a:solidFill>
                <a:cs typeface="Times New Roman" pitchFamily="18" charset="0"/>
              </a:rPr>
              <a:t>when future events are difficult to quantify</a:t>
            </a:r>
          </a:p>
          <a:p>
            <a:pPr lvl="2" eaLnBrk="1" hangingPunct="1">
              <a:lnSpc>
                <a:spcPct val="90000"/>
              </a:lnSpc>
            </a:pPr>
            <a:r>
              <a:rPr lang="en-US" sz="1800" smtClean="0">
                <a:cs typeface="Times New Roman" pitchFamily="18" charset="0"/>
              </a:rPr>
              <a:t>such as for projects subject to </a:t>
            </a:r>
            <a:r>
              <a:rPr lang="en-US" sz="1800" smtClean="0">
                <a:solidFill>
                  <a:srgbClr val="FF3300"/>
                </a:solidFill>
                <a:cs typeface="Times New Roman" pitchFamily="18" charset="0"/>
              </a:rPr>
              <a:t>political risk</a:t>
            </a:r>
            <a:endParaRPr lang="en-US" sz="2000" smtClean="0">
              <a:solidFill>
                <a:srgbClr val="FF3300"/>
              </a:solidFill>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5 - Θέση αριθμού διαφάνειας"/>
          <p:cNvSpPr>
            <a:spLocks noGrp="1"/>
          </p:cNvSpPr>
          <p:nvPr>
            <p:ph type="sldNum" sz="quarter" idx="12"/>
          </p:nvPr>
        </p:nvSpPr>
        <p:spPr/>
        <p:txBody>
          <a:bodyPr/>
          <a:lstStyle/>
          <a:p>
            <a:fld id="{939EF06F-FC46-49DE-B424-24AD7B35FB37}" type="slidenum">
              <a:rPr lang="en-US"/>
              <a:pPr/>
              <a:t>75</a:t>
            </a:fld>
            <a:endParaRPr lang="en-US"/>
          </a:p>
        </p:txBody>
      </p:sp>
      <p:sp>
        <p:nvSpPr>
          <p:cNvPr id="17412" name="Text Box 4"/>
          <p:cNvSpPr txBox="1">
            <a:spLocks noChangeArrowheads="1"/>
          </p:cNvSpPr>
          <p:nvPr/>
        </p:nvSpPr>
        <p:spPr bwMode="auto">
          <a:xfrm>
            <a:off x="754063" y="436563"/>
            <a:ext cx="8439150" cy="457200"/>
          </a:xfrm>
          <a:prstGeom prst="rect">
            <a:avLst/>
          </a:prstGeom>
          <a:noFill/>
          <a:ln w="9525">
            <a:noFill/>
            <a:miter lim="800000"/>
            <a:headEnd/>
            <a:tailEnd/>
          </a:ln>
        </p:spPr>
        <p:txBody>
          <a:bodyPr>
            <a:spAutoFit/>
          </a:bodyPr>
          <a:lstStyle/>
          <a:p>
            <a:pPr algn="l"/>
            <a:endParaRPr lang="el-GR" sz="2400">
              <a:solidFill>
                <a:srgbClr val="003366"/>
              </a:solidFill>
            </a:endParaRPr>
          </a:p>
        </p:txBody>
      </p:sp>
      <p:grpSp>
        <p:nvGrpSpPr>
          <p:cNvPr id="2" name="Group 11"/>
          <p:cNvGrpSpPr>
            <a:grpSpLocks/>
          </p:cNvGrpSpPr>
          <p:nvPr/>
        </p:nvGrpSpPr>
        <p:grpSpPr bwMode="auto">
          <a:xfrm>
            <a:off x="738188" y="1916112"/>
            <a:ext cx="8129587" cy="4420439"/>
            <a:chOff x="465" y="1207"/>
            <a:chExt cx="5121" cy="2065"/>
          </a:xfrm>
        </p:grpSpPr>
        <p:sp>
          <p:nvSpPr>
            <p:cNvPr id="19464" name="Text Box 6"/>
            <p:cNvSpPr txBox="1">
              <a:spLocks noChangeArrowheads="1"/>
            </p:cNvSpPr>
            <p:nvPr/>
          </p:nvSpPr>
          <p:spPr bwMode="auto">
            <a:xfrm>
              <a:off x="467" y="1207"/>
              <a:ext cx="5101" cy="216"/>
            </a:xfrm>
            <a:prstGeom prst="rect">
              <a:avLst/>
            </a:prstGeom>
            <a:solidFill>
              <a:srgbClr val="003366"/>
            </a:solidFill>
            <a:ln w="9525">
              <a:noFill/>
              <a:miter lim="800000"/>
              <a:headEnd/>
              <a:tailEnd/>
            </a:ln>
          </p:spPr>
          <p:txBody>
            <a:bodyPr>
              <a:spAutoFit/>
            </a:bodyPr>
            <a:lstStyle/>
            <a:p>
              <a:pPr algn="l">
                <a:tabLst>
                  <a:tab pos="1544638" algn="ctr"/>
                  <a:tab pos="4286250" algn="ctr"/>
                  <a:tab pos="6854825" algn="ctr"/>
                </a:tabLst>
              </a:pPr>
              <a:r>
                <a:rPr lang="en-US" dirty="0"/>
                <a:t>	</a:t>
              </a:r>
              <a:r>
                <a:rPr lang="en-US" sz="1800" dirty="0">
                  <a:solidFill>
                    <a:schemeClr val="accent1"/>
                  </a:solidFill>
                </a:rPr>
                <a:t>END OF YEAR	INVESTMENT A	INVESTMENT G</a:t>
              </a:r>
              <a:endParaRPr lang="en-US" sz="1800" b="0" dirty="0">
                <a:solidFill>
                  <a:schemeClr val="accent1"/>
                </a:solidFill>
              </a:endParaRPr>
            </a:p>
          </p:txBody>
        </p:sp>
        <p:sp>
          <p:nvSpPr>
            <p:cNvPr id="19465" name="Text Box 7"/>
            <p:cNvSpPr txBox="1">
              <a:spLocks noChangeArrowheads="1"/>
            </p:cNvSpPr>
            <p:nvPr/>
          </p:nvSpPr>
          <p:spPr bwMode="auto">
            <a:xfrm>
              <a:off x="465" y="1396"/>
              <a:ext cx="5101" cy="1272"/>
            </a:xfrm>
            <a:prstGeom prst="rect">
              <a:avLst/>
            </a:prstGeom>
            <a:noFill/>
            <a:ln w="9525">
              <a:noFill/>
              <a:miter lim="800000"/>
              <a:headEnd/>
              <a:tailEnd/>
            </a:ln>
          </p:spPr>
          <p:txBody>
            <a:bodyPr>
              <a:spAutoFit/>
            </a:bodyPr>
            <a:lstStyle/>
            <a:p>
              <a:pPr algn="l">
                <a:lnSpc>
                  <a:spcPct val="150000"/>
                </a:lnSpc>
                <a:tabLst>
                  <a:tab pos="1544638" algn="ctr"/>
                  <a:tab pos="4805363" algn="r"/>
                  <a:tab pos="7316788" algn="r"/>
                </a:tabLst>
              </a:pPr>
              <a:r>
                <a:rPr lang="en-US" b="0" dirty="0">
                  <a:solidFill>
                    <a:srgbClr val="000000"/>
                  </a:solidFill>
                </a:rPr>
                <a:t>	</a:t>
              </a:r>
              <a:r>
                <a:rPr lang="en-US" sz="1800" dirty="0">
                  <a:solidFill>
                    <a:srgbClr val="000000"/>
                  </a:solidFill>
                </a:rPr>
                <a:t>Now	–$1,000,000	–$1,000,000</a:t>
              </a:r>
            </a:p>
            <a:p>
              <a:pPr algn="l">
                <a:lnSpc>
                  <a:spcPct val="150000"/>
                </a:lnSpc>
                <a:tabLst>
                  <a:tab pos="1544638" algn="ctr"/>
                  <a:tab pos="4805363" algn="r"/>
                  <a:tab pos="7316788" algn="r"/>
                </a:tabLst>
              </a:pPr>
              <a:r>
                <a:rPr lang="en-US" sz="1800" dirty="0">
                  <a:solidFill>
                    <a:srgbClr val="000000"/>
                  </a:solidFill>
                </a:rPr>
                <a:t>	1	600,000	200,000</a:t>
              </a:r>
            </a:p>
            <a:p>
              <a:pPr algn="l">
                <a:lnSpc>
                  <a:spcPct val="150000"/>
                </a:lnSpc>
                <a:tabLst>
                  <a:tab pos="1544638" algn="ctr"/>
                  <a:tab pos="4805363" algn="r"/>
                  <a:tab pos="7316788" algn="r"/>
                </a:tabLst>
              </a:pPr>
              <a:r>
                <a:rPr lang="en-US" sz="1800" dirty="0">
                  <a:solidFill>
                    <a:srgbClr val="000000"/>
                  </a:solidFill>
                </a:rPr>
                <a:t>	2	  300,000	  200,000</a:t>
              </a:r>
            </a:p>
            <a:p>
              <a:pPr algn="l">
                <a:lnSpc>
                  <a:spcPct val="150000"/>
                </a:lnSpc>
                <a:tabLst>
                  <a:tab pos="1544638" algn="ctr"/>
                  <a:tab pos="4805363" algn="r"/>
                  <a:tab pos="7316788" algn="r"/>
                </a:tabLst>
              </a:pPr>
              <a:r>
                <a:rPr lang="en-US" sz="1800" dirty="0">
                  <a:solidFill>
                    <a:srgbClr val="000000"/>
                  </a:solidFill>
                </a:rPr>
                <a:t>	3	100,000	300,000</a:t>
              </a:r>
            </a:p>
            <a:p>
              <a:pPr algn="l">
                <a:lnSpc>
                  <a:spcPct val="150000"/>
                </a:lnSpc>
                <a:tabLst>
                  <a:tab pos="1544638" algn="ctr"/>
                  <a:tab pos="4805363" algn="r"/>
                  <a:tab pos="7316788" algn="r"/>
                </a:tabLst>
              </a:pPr>
              <a:r>
                <a:rPr lang="en-US" sz="1800" dirty="0">
                  <a:solidFill>
                    <a:srgbClr val="000000"/>
                  </a:solidFill>
                </a:rPr>
                <a:t>	4	200,000	300,000</a:t>
              </a:r>
            </a:p>
            <a:p>
              <a:pPr algn="l">
                <a:lnSpc>
                  <a:spcPct val="150000"/>
                </a:lnSpc>
                <a:tabLst>
                  <a:tab pos="1544638" algn="ctr"/>
                  <a:tab pos="4805363" algn="r"/>
                  <a:tab pos="7316788" algn="r"/>
                </a:tabLst>
              </a:pPr>
              <a:r>
                <a:rPr lang="en-US" sz="1800" dirty="0">
                  <a:solidFill>
                    <a:srgbClr val="000000"/>
                  </a:solidFill>
                </a:rPr>
                <a:t>	5	300,000	666,740</a:t>
              </a:r>
            </a:p>
          </p:txBody>
        </p:sp>
        <p:sp>
          <p:nvSpPr>
            <p:cNvPr id="19466" name="Rectangle 8"/>
            <p:cNvSpPr>
              <a:spLocks noChangeArrowheads="1"/>
            </p:cNvSpPr>
            <p:nvPr/>
          </p:nvSpPr>
          <p:spPr bwMode="auto">
            <a:xfrm>
              <a:off x="494" y="2908"/>
              <a:ext cx="5092" cy="364"/>
            </a:xfrm>
            <a:prstGeom prst="rect">
              <a:avLst/>
            </a:prstGeom>
            <a:solidFill>
              <a:srgbClr val="003366"/>
            </a:solidFill>
            <a:ln w="9525">
              <a:noFill/>
              <a:miter lim="800000"/>
              <a:headEnd/>
              <a:tailEnd/>
            </a:ln>
          </p:spPr>
          <p:txBody>
            <a:bodyPr wrap="none" anchor="ctr"/>
            <a:lstStyle/>
            <a:p>
              <a:endParaRPr lang="en-US"/>
            </a:p>
          </p:txBody>
        </p:sp>
        <p:sp>
          <p:nvSpPr>
            <p:cNvPr id="19467" name="Text Box 9"/>
            <p:cNvSpPr txBox="1">
              <a:spLocks noChangeArrowheads="1"/>
            </p:cNvSpPr>
            <p:nvPr/>
          </p:nvSpPr>
          <p:spPr bwMode="auto">
            <a:xfrm>
              <a:off x="467" y="2916"/>
              <a:ext cx="5101" cy="345"/>
            </a:xfrm>
            <a:prstGeom prst="rect">
              <a:avLst/>
            </a:prstGeom>
            <a:noFill/>
            <a:ln w="9525">
              <a:noFill/>
              <a:miter lim="800000"/>
              <a:headEnd/>
              <a:tailEnd/>
            </a:ln>
          </p:spPr>
          <p:txBody>
            <a:bodyPr>
              <a:spAutoFit/>
            </a:bodyPr>
            <a:lstStyle/>
            <a:p>
              <a:pPr algn="l">
                <a:tabLst>
                  <a:tab pos="1544638" algn="ctr"/>
                  <a:tab pos="4805363" algn="r"/>
                  <a:tab pos="7316788" algn="r"/>
                </a:tabLst>
              </a:pPr>
              <a:r>
                <a:rPr lang="en-US" dirty="0"/>
                <a:t>	</a:t>
              </a:r>
              <a:r>
                <a:rPr lang="en-US" sz="1800" b="1" dirty="0">
                  <a:solidFill>
                    <a:schemeClr val="accent1"/>
                  </a:solidFill>
                  <a:latin typeface="Arial" pitchFamily="34" charset="0"/>
                  <a:cs typeface="Arial" pitchFamily="34" charset="0"/>
                </a:rPr>
                <a:t>NPV (AT 10%)	$191,399	$191,399</a:t>
              </a:r>
            </a:p>
            <a:p>
              <a:pPr algn="l">
                <a:tabLst>
                  <a:tab pos="1544638" algn="ctr"/>
                  <a:tab pos="4805363" algn="r"/>
                  <a:tab pos="7316788" algn="r"/>
                </a:tabLst>
              </a:pPr>
              <a:r>
                <a:rPr lang="en-US" sz="1800" b="1" dirty="0">
                  <a:solidFill>
                    <a:schemeClr val="accent1"/>
                  </a:solidFill>
                  <a:latin typeface="Arial" pitchFamily="34" charset="0"/>
                  <a:cs typeface="Arial" pitchFamily="34" charset="0"/>
                </a:rPr>
                <a:t>	</a:t>
              </a:r>
              <a:r>
                <a:rPr lang="en-US" sz="1600" b="1" dirty="0">
                  <a:solidFill>
                    <a:schemeClr val="accent1"/>
                  </a:solidFill>
                  <a:latin typeface="Arial" pitchFamily="34" charset="0"/>
                  <a:cs typeface="Arial" pitchFamily="34" charset="0"/>
                </a:rPr>
                <a:t>PAYBACK PERIOD	3 YEARS	4 YEARS</a:t>
              </a:r>
            </a:p>
          </p:txBody>
        </p:sp>
      </p:grpSp>
      <p:sp>
        <p:nvSpPr>
          <p:cNvPr id="19463" name="Rectangle 12"/>
          <p:cNvSpPr>
            <a:spLocks noGrp="1" noChangeArrowheads="1"/>
          </p:cNvSpPr>
          <p:nvPr>
            <p:ph type="title"/>
          </p:nvPr>
        </p:nvSpPr>
        <p:spPr>
          <a:xfrm>
            <a:off x="754063" y="862013"/>
            <a:ext cx="8162925" cy="762000"/>
          </a:xfrm>
        </p:spPr>
        <p:txBody>
          <a:bodyPr/>
          <a:lstStyle/>
          <a:p>
            <a:pPr eaLnBrk="1" hangingPunct="1"/>
            <a:r>
              <a:rPr lang="en-US" sz="2200" b="1" dirty="0" smtClean="0">
                <a:solidFill>
                  <a:srgbClr val="003366"/>
                </a:solidFill>
              </a:rPr>
              <a:t>Comparison of 2 Investments with  </a:t>
            </a:r>
            <a:br>
              <a:rPr lang="en-US" sz="2200" b="1" dirty="0" smtClean="0">
                <a:solidFill>
                  <a:srgbClr val="003366"/>
                </a:solidFill>
              </a:rPr>
            </a:br>
            <a:r>
              <a:rPr lang="en-US" sz="2200" b="1" dirty="0" smtClean="0">
                <a:solidFill>
                  <a:srgbClr val="003366"/>
                </a:solidFill>
              </a:rPr>
              <a:t>same NPV &amp; different payback periods</a:t>
            </a:r>
            <a:endParaRPr lang="en-US"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5 - Θέση αριθμού διαφάνειας"/>
          <p:cNvSpPr>
            <a:spLocks noGrp="1"/>
          </p:cNvSpPr>
          <p:nvPr>
            <p:ph type="sldNum" sz="quarter" idx="12"/>
          </p:nvPr>
        </p:nvSpPr>
        <p:spPr/>
        <p:txBody>
          <a:bodyPr/>
          <a:lstStyle/>
          <a:p>
            <a:fld id="{BC28C664-536D-4F48-863B-18C068B15D77}" type="slidenum">
              <a:rPr lang="en-US"/>
              <a:pPr/>
              <a:t>76</a:t>
            </a:fld>
            <a:endParaRPr lang="en-US"/>
          </a:p>
        </p:txBody>
      </p:sp>
      <p:sp>
        <p:nvSpPr>
          <p:cNvPr id="48133" name="Rectangle 2"/>
          <p:cNvSpPr>
            <a:spLocks noGrp="1" noChangeArrowheads="1"/>
          </p:cNvSpPr>
          <p:nvPr>
            <p:ph type="title"/>
          </p:nvPr>
        </p:nvSpPr>
        <p:spPr>
          <a:xfrm>
            <a:off x="900113" y="3357563"/>
            <a:ext cx="8018462" cy="457200"/>
          </a:xfrm>
        </p:spPr>
        <p:txBody>
          <a:bodyPr/>
          <a:lstStyle/>
          <a:p>
            <a:pPr eaLnBrk="1" hangingPunct="1"/>
            <a:r>
              <a:rPr lang="en-CA" sz="2400" b="1" smtClean="0">
                <a:cs typeface="Times New Roman" pitchFamily="18" charset="0"/>
              </a:rPr>
              <a:t>The Discounted Payback Period</a:t>
            </a:r>
            <a:endParaRPr 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5 - Θέση αριθμού διαφάνειας"/>
          <p:cNvSpPr>
            <a:spLocks noGrp="1"/>
          </p:cNvSpPr>
          <p:nvPr>
            <p:ph type="sldNum" sz="quarter" idx="12"/>
          </p:nvPr>
        </p:nvSpPr>
        <p:spPr/>
        <p:txBody>
          <a:bodyPr/>
          <a:lstStyle/>
          <a:p>
            <a:fld id="{95630F17-8694-4992-81D5-F04475881E07}" type="slidenum">
              <a:rPr lang="en-US"/>
              <a:pPr/>
              <a:t>77</a:t>
            </a:fld>
            <a:endParaRPr lang="en-US"/>
          </a:p>
        </p:txBody>
      </p:sp>
      <p:sp>
        <p:nvSpPr>
          <p:cNvPr id="49157" name="Rectangle 2"/>
          <p:cNvSpPr>
            <a:spLocks noGrp="1" noChangeArrowheads="1"/>
          </p:cNvSpPr>
          <p:nvPr>
            <p:ph type="title"/>
          </p:nvPr>
        </p:nvSpPr>
        <p:spPr>
          <a:xfrm>
            <a:off x="754063" y="835025"/>
            <a:ext cx="8162925" cy="822325"/>
          </a:xfrm>
        </p:spPr>
        <p:txBody>
          <a:bodyPr/>
          <a:lstStyle/>
          <a:p>
            <a:pPr eaLnBrk="1" hangingPunct="1"/>
            <a:r>
              <a:rPr lang="en-CA" sz="2400" b="1" dirty="0" smtClean="0">
                <a:cs typeface="Times New Roman" pitchFamily="18" charset="0"/>
              </a:rPr>
              <a:t>The Discounted Payback Period</a:t>
            </a:r>
            <a:br>
              <a:rPr lang="en-CA" sz="2400" b="1" dirty="0" smtClean="0">
                <a:cs typeface="Times New Roman" pitchFamily="18" charset="0"/>
              </a:rPr>
            </a:br>
            <a:r>
              <a:rPr lang="en-CA" sz="2400" b="1" dirty="0" smtClean="0">
                <a:cs typeface="Times New Roman" pitchFamily="18" charset="0"/>
              </a:rPr>
              <a:t>or Economic Payback Period</a:t>
            </a:r>
            <a:endParaRPr lang="en-US" sz="2400" dirty="0" smtClean="0"/>
          </a:p>
        </p:txBody>
      </p:sp>
      <p:sp>
        <p:nvSpPr>
          <p:cNvPr id="49158" name="Rectangle 3"/>
          <p:cNvSpPr>
            <a:spLocks noGrp="1" noChangeArrowheads="1"/>
          </p:cNvSpPr>
          <p:nvPr>
            <p:ph type="body" idx="1"/>
          </p:nvPr>
        </p:nvSpPr>
        <p:spPr>
          <a:xfrm>
            <a:off x="754063" y="2060575"/>
            <a:ext cx="8389937" cy="4035425"/>
          </a:xfrm>
        </p:spPr>
        <p:txBody>
          <a:bodyPr/>
          <a:lstStyle/>
          <a:p>
            <a:pPr eaLnBrk="1" hangingPunct="1">
              <a:buFont typeface="Wingdings" pitchFamily="2" charset="2"/>
              <a:buNone/>
            </a:pPr>
            <a:endParaRPr lang="en-US" b="1" dirty="0" smtClean="0">
              <a:cs typeface="Times New Roman" pitchFamily="18" charset="0"/>
            </a:endParaRPr>
          </a:p>
          <a:p>
            <a:pPr lvl="1" eaLnBrk="1" hangingPunct="1"/>
            <a:r>
              <a:rPr lang="en-US" sz="2200" dirty="0" smtClean="0">
                <a:cs typeface="Times New Roman" pitchFamily="18" charset="0"/>
              </a:rPr>
              <a:t>Number of periods required for</a:t>
            </a:r>
            <a:br>
              <a:rPr lang="en-US" sz="2200" dirty="0" smtClean="0">
                <a:cs typeface="Times New Roman" pitchFamily="18" charset="0"/>
              </a:rPr>
            </a:br>
            <a:r>
              <a:rPr lang="en-US" sz="2200" dirty="0" smtClean="0">
                <a:cs typeface="Times New Roman" pitchFamily="18" charset="0"/>
              </a:rPr>
              <a:t>the </a:t>
            </a:r>
            <a:r>
              <a:rPr lang="en-US" sz="2200" dirty="0" smtClean="0">
                <a:solidFill>
                  <a:srgbClr val="FF3300"/>
                </a:solidFill>
                <a:cs typeface="Times New Roman" pitchFamily="18" charset="0"/>
              </a:rPr>
              <a:t>sum of  </a:t>
            </a:r>
            <a:r>
              <a:rPr lang="en-US" sz="2200" i="1" dirty="0" smtClean="0">
                <a:solidFill>
                  <a:srgbClr val="FF3300"/>
                </a:solidFill>
                <a:cs typeface="Times New Roman" pitchFamily="18" charset="0"/>
              </a:rPr>
              <a:t>present values</a:t>
            </a:r>
            <a:r>
              <a:rPr lang="en-US" sz="2200" dirty="0" smtClean="0">
                <a:cs typeface="Times New Roman" pitchFamily="18" charset="0"/>
              </a:rPr>
              <a:t> of project’s expected cash flows to equal its initial cash outlay</a:t>
            </a:r>
          </a:p>
          <a:p>
            <a:pPr lvl="1" eaLnBrk="1" hangingPunct="1"/>
            <a:endParaRPr lang="en-US" sz="2200" dirty="0" smtClean="0">
              <a:cs typeface="Times New Roman" pitchFamily="18" charset="0"/>
            </a:endParaRPr>
          </a:p>
          <a:p>
            <a:pPr lvl="1" eaLnBrk="1" hangingPunct="1"/>
            <a:r>
              <a:rPr lang="en-US" sz="2200" dirty="0" smtClean="0">
                <a:cs typeface="Times New Roman" pitchFamily="18" charset="0"/>
              </a:rPr>
              <a:t>Compared to ordinary payback periods…</a:t>
            </a:r>
          </a:p>
          <a:p>
            <a:pPr lvl="3" eaLnBrk="1" hangingPunct="1"/>
            <a:r>
              <a:rPr lang="en-US" dirty="0" smtClean="0">
                <a:cs typeface="Times New Roman" pitchFamily="18" charset="0"/>
              </a:rPr>
              <a:t>discounted payback periods are longer</a:t>
            </a:r>
          </a:p>
          <a:p>
            <a:pPr lvl="3" eaLnBrk="1" hangingPunct="1"/>
            <a:r>
              <a:rPr lang="en-US" dirty="0" smtClean="0">
                <a:cs typeface="Times New Roman" pitchFamily="18" charset="0"/>
              </a:rPr>
              <a:t>may result in a different project ranking</a:t>
            </a:r>
            <a:r>
              <a:rPr lang="en-US" dirty="0" smtClean="0"/>
              <a:t>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5 - Θέση αριθμού διαφάνειας"/>
          <p:cNvSpPr>
            <a:spLocks noGrp="1"/>
          </p:cNvSpPr>
          <p:nvPr>
            <p:ph type="sldNum" sz="quarter" idx="12"/>
          </p:nvPr>
        </p:nvSpPr>
        <p:spPr/>
        <p:txBody>
          <a:bodyPr/>
          <a:lstStyle/>
          <a:p>
            <a:fld id="{36BCFE12-27E0-4AC9-8CA0-6BC14798B88A}" type="slidenum">
              <a:rPr lang="en-US"/>
              <a:pPr/>
              <a:t>78</a:t>
            </a:fld>
            <a:endParaRPr lang="en-US"/>
          </a:p>
        </p:txBody>
      </p:sp>
      <p:sp>
        <p:nvSpPr>
          <p:cNvPr id="58370" name="Text Box 2"/>
          <p:cNvSpPr txBox="1">
            <a:spLocks noChangeArrowheads="1"/>
          </p:cNvSpPr>
          <p:nvPr/>
        </p:nvSpPr>
        <p:spPr bwMode="auto">
          <a:xfrm>
            <a:off x="754063" y="227013"/>
            <a:ext cx="8439150" cy="304800"/>
          </a:xfrm>
          <a:prstGeom prst="rect">
            <a:avLst/>
          </a:prstGeom>
          <a:noFill/>
          <a:ln w="9525">
            <a:noFill/>
            <a:miter lim="800000"/>
            <a:headEnd/>
            <a:tailEnd/>
          </a:ln>
        </p:spPr>
        <p:txBody>
          <a:bodyPr>
            <a:spAutoFit/>
          </a:bodyPr>
          <a:lstStyle/>
          <a:p>
            <a:pPr algn="l"/>
            <a:endParaRPr lang="el-GR" sz="1400">
              <a:solidFill>
                <a:srgbClr val="003366"/>
              </a:solidFill>
            </a:endParaRPr>
          </a:p>
        </p:txBody>
      </p:sp>
      <p:grpSp>
        <p:nvGrpSpPr>
          <p:cNvPr id="2" name="Group 3"/>
          <p:cNvGrpSpPr>
            <a:grpSpLocks/>
          </p:cNvGrpSpPr>
          <p:nvPr/>
        </p:nvGrpSpPr>
        <p:grpSpPr bwMode="auto">
          <a:xfrm>
            <a:off x="714348" y="2786058"/>
            <a:ext cx="8197850" cy="2155825"/>
            <a:chOff x="470" y="1165"/>
            <a:chExt cx="5164" cy="1358"/>
          </a:xfrm>
        </p:grpSpPr>
        <p:sp>
          <p:nvSpPr>
            <p:cNvPr id="50185" name="Text Box 4"/>
            <p:cNvSpPr txBox="1">
              <a:spLocks noChangeArrowheads="1"/>
            </p:cNvSpPr>
            <p:nvPr/>
          </p:nvSpPr>
          <p:spPr bwMode="auto">
            <a:xfrm>
              <a:off x="470" y="1165"/>
              <a:ext cx="5164" cy="308"/>
            </a:xfrm>
            <a:prstGeom prst="rect">
              <a:avLst/>
            </a:prstGeom>
            <a:solidFill>
              <a:srgbClr val="003366"/>
            </a:solidFill>
            <a:ln w="9525">
              <a:noFill/>
              <a:miter lim="800000"/>
              <a:headEnd/>
              <a:tailEnd/>
            </a:ln>
          </p:spPr>
          <p:txBody>
            <a:bodyPr>
              <a:spAutoFit/>
            </a:bodyPr>
            <a:lstStyle/>
            <a:p>
              <a:pPr algn="l">
                <a:tabLst>
                  <a:tab pos="461963" algn="ctr"/>
                  <a:tab pos="1549400" algn="ctr"/>
                  <a:tab pos="3149600" algn="ctr"/>
                  <a:tab pos="4800600" algn="ctr"/>
                  <a:tab pos="6743700" algn="ctr"/>
                </a:tabLst>
              </a:pPr>
              <a:r>
                <a:rPr lang="en-US" sz="1300" dirty="0"/>
                <a:t>	</a:t>
              </a:r>
              <a:r>
                <a:rPr lang="en-US" sz="1300" dirty="0">
                  <a:solidFill>
                    <a:schemeClr val="accent1"/>
                  </a:solidFill>
                </a:rPr>
                <a:t>END OF	EXPECTED	DISCOUNT	PRESENT	CUMULATIVE PRESENT </a:t>
              </a:r>
            </a:p>
            <a:p>
              <a:pPr algn="l">
                <a:tabLst>
                  <a:tab pos="461963" algn="ctr"/>
                  <a:tab pos="1549400" algn="ctr"/>
                  <a:tab pos="3149600" algn="ctr"/>
                  <a:tab pos="4800600" algn="ctr"/>
                  <a:tab pos="6743700" algn="ctr"/>
                </a:tabLst>
              </a:pPr>
              <a:r>
                <a:rPr lang="en-US" sz="1300" dirty="0">
                  <a:solidFill>
                    <a:schemeClr val="accent1"/>
                  </a:solidFill>
                </a:rPr>
                <a:t>	YEAR	CASH FLOWS	FACTOR AT 10%	VALUE	VALUE OF CASH FLOWS</a:t>
              </a:r>
              <a:endParaRPr lang="en-US" sz="1400" b="0" dirty="0">
                <a:solidFill>
                  <a:schemeClr val="accent1"/>
                </a:solidFill>
              </a:endParaRPr>
            </a:p>
          </p:txBody>
        </p:sp>
        <p:sp>
          <p:nvSpPr>
            <p:cNvPr id="50186" name="Text Box 5"/>
            <p:cNvSpPr txBox="1">
              <a:spLocks noChangeArrowheads="1"/>
            </p:cNvSpPr>
            <p:nvPr/>
          </p:nvSpPr>
          <p:spPr bwMode="auto">
            <a:xfrm>
              <a:off x="515" y="1525"/>
              <a:ext cx="4545" cy="998"/>
            </a:xfrm>
            <a:prstGeom prst="rect">
              <a:avLst/>
            </a:prstGeom>
            <a:noFill/>
            <a:ln w="9525">
              <a:noFill/>
              <a:miter lim="800000"/>
              <a:headEnd/>
              <a:tailEnd/>
            </a:ln>
          </p:spPr>
          <p:txBody>
            <a:bodyPr wrap="square">
              <a:spAutoFit/>
            </a:bodyPr>
            <a:lstStyle/>
            <a:p>
              <a:pPr algn="r">
                <a:lnSpc>
                  <a:spcPct val="150000"/>
                </a:lnSpc>
                <a:tabLst>
                  <a:tab pos="461963" algn="ctr"/>
                  <a:tab pos="1892300" algn="r"/>
                  <a:tab pos="3149600" algn="ctr"/>
                  <a:tab pos="5143500" algn="r"/>
                  <a:tab pos="7150100" algn="r"/>
                </a:tabLst>
              </a:pPr>
              <a:r>
                <a:rPr lang="en-US" sz="1300" b="0" dirty="0">
                  <a:solidFill>
                    <a:srgbClr val="000000"/>
                  </a:solidFill>
                </a:rPr>
                <a:t>	</a:t>
              </a:r>
              <a:r>
                <a:rPr lang="en-US" sz="1300" dirty="0">
                  <a:solidFill>
                    <a:srgbClr val="000000"/>
                  </a:solidFill>
                </a:rPr>
                <a:t>1	$600,000	0.9091	$545,455	$545,455 </a:t>
              </a:r>
            </a:p>
            <a:p>
              <a:pPr algn="r">
                <a:lnSpc>
                  <a:spcPct val="150000"/>
                </a:lnSpc>
                <a:tabLst>
                  <a:tab pos="461963" algn="ctr"/>
                  <a:tab pos="1892300" algn="r"/>
                  <a:tab pos="3149600" algn="ctr"/>
                  <a:tab pos="5143500" algn="r"/>
                  <a:tab pos="7150100" algn="r"/>
                </a:tabLst>
              </a:pPr>
              <a:r>
                <a:rPr lang="en-US" sz="1300" dirty="0">
                  <a:solidFill>
                    <a:srgbClr val="000000"/>
                  </a:solidFill>
                </a:rPr>
                <a:t>	2	300,000	0.8264	247,934	793,389</a:t>
              </a:r>
            </a:p>
            <a:p>
              <a:pPr algn="r">
                <a:lnSpc>
                  <a:spcPct val="150000"/>
                </a:lnSpc>
                <a:tabLst>
                  <a:tab pos="461963" algn="ctr"/>
                  <a:tab pos="1892300" algn="r"/>
                  <a:tab pos="3149600" algn="ctr"/>
                  <a:tab pos="5143500" algn="r"/>
                  <a:tab pos="7150100" algn="r"/>
                </a:tabLst>
              </a:pPr>
              <a:r>
                <a:rPr lang="en-US" sz="1300" dirty="0">
                  <a:solidFill>
                    <a:srgbClr val="000000"/>
                  </a:solidFill>
                </a:rPr>
                <a:t>	3	100,000	0.7513	75,131	868,520</a:t>
              </a:r>
            </a:p>
            <a:p>
              <a:pPr algn="l">
                <a:lnSpc>
                  <a:spcPct val="150000"/>
                </a:lnSpc>
                <a:tabLst>
                  <a:tab pos="461963" algn="ctr"/>
                  <a:tab pos="1892300" algn="r"/>
                  <a:tab pos="3149600" algn="ctr"/>
                  <a:tab pos="5143500" algn="r"/>
                  <a:tab pos="7150100" algn="r"/>
                </a:tabLst>
              </a:pPr>
              <a:r>
                <a:rPr lang="en-US" sz="1300" dirty="0">
                  <a:solidFill>
                    <a:srgbClr val="000000"/>
                  </a:solidFill>
                </a:rPr>
                <a:t>	4	200,000	0.6830	136,603	1,005,123</a:t>
              </a:r>
            </a:p>
            <a:p>
              <a:pPr algn="l">
                <a:lnSpc>
                  <a:spcPct val="150000"/>
                </a:lnSpc>
                <a:tabLst>
                  <a:tab pos="461963" algn="ctr"/>
                  <a:tab pos="1892300" algn="r"/>
                  <a:tab pos="3149600" algn="ctr"/>
                  <a:tab pos="5143500" algn="r"/>
                  <a:tab pos="7150100" algn="r"/>
                </a:tabLst>
              </a:pPr>
              <a:r>
                <a:rPr lang="en-US" sz="1300" dirty="0">
                  <a:solidFill>
                    <a:srgbClr val="000000"/>
                  </a:solidFill>
                </a:rPr>
                <a:t>	5	300,000	0.6209	186,276	1,191,399</a:t>
              </a:r>
              <a:endParaRPr lang="en-US" sz="1400" dirty="0">
                <a:solidFill>
                  <a:srgbClr val="000000"/>
                </a:solidFill>
              </a:endParaRPr>
            </a:p>
          </p:txBody>
        </p:sp>
      </p:grpSp>
      <p:sp>
        <p:nvSpPr>
          <p:cNvPr id="50183" name="Rectangle 6"/>
          <p:cNvSpPr>
            <a:spLocks noGrp="1" noChangeArrowheads="1"/>
          </p:cNvSpPr>
          <p:nvPr>
            <p:ph type="title"/>
          </p:nvPr>
        </p:nvSpPr>
        <p:spPr>
          <a:xfrm>
            <a:off x="741363" y="515938"/>
            <a:ext cx="8162925" cy="1127125"/>
          </a:xfrm>
        </p:spPr>
        <p:txBody>
          <a:bodyPr/>
          <a:lstStyle/>
          <a:p>
            <a:pPr eaLnBrk="1" hangingPunct="1"/>
            <a:r>
              <a:rPr lang="en-US" sz="2400" b="1" dirty="0" smtClean="0">
                <a:solidFill>
                  <a:srgbClr val="003366"/>
                </a:solidFill>
              </a:rPr>
              <a:t/>
            </a:r>
            <a:br>
              <a:rPr lang="en-US" sz="2400" b="1" dirty="0" smtClean="0">
                <a:solidFill>
                  <a:srgbClr val="003366"/>
                </a:solidFill>
              </a:rPr>
            </a:br>
            <a:r>
              <a:rPr lang="en-US" sz="2200" b="1" dirty="0" smtClean="0">
                <a:solidFill>
                  <a:srgbClr val="003366"/>
                </a:solidFill>
              </a:rPr>
              <a:t>Discounted Payback Period </a:t>
            </a:r>
            <a:br>
              <a:rPr lang="en-US" sz="2200" b="1" dirty="0" smtClean="0">
                <a:solidFill>
                  <a:srgbClr val="003366"/>
                </a:solidFill>
              </a:rPr>
            </a:br>
            <a:r>
              <a:rPr lang="en-US" sz="2200" b="1" dirty="0" smtClean="0">
                <a:solidFill>
                  <a:srgbClr val="003366"/>
                </a:solidFill>
              </a:rPr>
              <a:t>Calculations for Investment A</a:t>
            </a:r>
            <a:endParaRPr lang="en-US" sz="2200" dirty="0" smtClean="0"/>
          </a:p>
        </p:txBody>
      </p:sp>
      <p:cxnSp>
        <p:nvCxnSpPr>
          <p:cNvPr id="10" name="9 - Ευθεία γραμμή σύνδεσης"/>
          <p:cNvCxnSpPr/>
          <p:nvPr/>
        </p:nvCxnSpPr>
        <p:spPr bwMode="auto">
          <a:xfrm>
            <a:off x="785786" y="5072074"/>
            <a:ext cx="8143932"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3" name="Rectangle 2"/>
          <p:cNvSpPr txBox="1">
            <a:spLocks noChangeArrowheads="1"/>
          </p:cNvSpPr>
          <p:nvPr/>
        </p:nvSpPr>
        <p:spPr bwMode="auto">
          <a:xfrm>
            <a:off x="714348" y="2143116"/>
            <a:ext cx="8162925" cy="369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CA" sz="1800" kern="0" dirty="0" smtClean="0">
                <a:solidFill>
                  <a:srgbClr val="FF0000"/>
                </a:solidFill>
                <a:latin typeface="+mj-lt"/>
                <a:ea typeface="+mj-ea"/>
                <a:cs typeface="Times New Roman" pitchFamily="18" charset="0"/>
              </a:rPr>
              <a:t>Project A:    Initial cash outflow = $1,000,000; investment horizon = 5 years</a:t>
            </a:r>
            <a:endParaRPr kumimoji="0" lang="en-US" sz="1800" i="0" u="none" strike="noStrike" kern="0" cap="none" spc="0" normalizeH="0" baseline="0" noProof="0" dirty="0" smtClean="0">
              <a:ln>
                <a:noFill/>
              </a:ln>
              <a:solidFill>
                <a:srgbClr val="FF0000"/>
              </a:solidFill>
              <a:effectLst/>
              <a:uLnTx/>
              <a:uFillTx/>
              <a:latin typeface="+mj-lt"/>
              <a:ea typeface="+mj-ea"/>
              <a:cs typeface="+mj-cs"/>
            </a:endParaRPr>
          </a:p>
        </p:txBody>
      </p:sp>
      <p:cxnSp>
        <p:nvCxnSpPr>
          <p:cNvPr id="17" name="16 - Ευθεία γραμμή σύνδεσης"/>
          <p:cNvCxnSpPr/>
          <p:nvPr/>
        </p:nvCxnSpPr>
        <p:spPr bwMode="auto">
          <a:xfrm>
            <a:off x="1142976" y="4572008"/>
            <a:ext cx="428628"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cxnSp>
        <p:nvCxnSpPr>
          <p:cNvPr id="20" name="19 - Ευθεία γραμμή σύνδεσης"/>
          <p:cNvCxnSpPr/>
          <p:nvPr/>
        </p:nvCxnSpPr>
        <p:spPr bwMode="auto">
          <a:xfrm>
            <a:off x="6929454" y="4572008"/>
            <a:ext cx="1214446" cy="0"/>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
        <p:nvSpPr>
          <p:cNvPr id="23" name="22 - Έλλειψη"/>
          <p:cNvSpPr/>
          <p:nvPr/>
        </p:nvSpPr>
        <p:spPr bwMode="auto">
          <a:xfrm>
            <a:off x="6715140" y="4286256"/>
            <a:ext cx="1571636" cy="357190"/>
          </a:xfrm>
          <a:prstGeom prst="ellipse">
            <a:avLst/>
          </a:prstGeom>
          <a:noFill/>
          <a:ln w="222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Verdana" pitchFamily="34" charset="0"/>
            </a:endParaRPr>
          </a:p>
        </p:txBody>
      </p:sp>
      <p:sp>
        <p:nvSpPr>
          <p:cNvPr id="24" name="23 - Έλλειψη"/>
          <p:cNvSpPr/>
          <p:nvPr/>
        </p:nvSpPr>
        <p:spPr bwMode="auto">
          <a:xfrm>
            <a:off x="857224" y="4286256"/>
            <a:ext cx="928694" cy="357190"/>
          </a:xfrm>
          <a:prstGeom prst="ellipse">
            <a:avLst/>
          </a:prstGeom>
          <a:noFill/>
          <a:ln w="222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Verdana" pitchFamily="34" charset="0"/>
            </a:endParaRPr>
          </a:p>
        </p:txBody>
      </p:sp>
      <p:sp>
        <p:nvSpPr>
          <p:cNvPr id="25" name="Rectangle 2"/>
          <p:cNvSpPr txBox="1">
            <a:spLocks noChangeArrowheads="1"/>
          </p:cNvSpPr>
          <p:nvPr/>
        </p:nvSpPr>
        <p:spPr bwMode="auto">
          <a:xfrm>
            <a:off x="928662" y="5286388"/>
            <a:ext cx="2357454" cy="338554"/>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CA" sz="1600" kern="0" dirty="0" smtClean="0">
                <a:solidFill>
                  <a:srgbClr val="FF0000"/>
                </a:solidFill>
                <a:latin typeface="+mj-lt"/>
                <a:ea typeface="+mj-ea"/>
                <a:cs typeface="Times New Roman" pitchFamily="18" charset="0"/>
              </a:rPr>
              <a:t>Cut-off period = 4</a:t>
            </a:r>
            <a:r>
              <a:rPr lang="en-CA" sz="1600" kern="0" baseline="30000" dirty="0" smtClean="0">
                <a:solidFill>
                  <a:srgbClr val="FF0000"/>
                </a:solidFill>
                <a:latin typeface="+mj-lt"/>
                <a:ea typeface="+mj-ea"/>
                <a:cs typeface="Times New Roman" pitchFamily="18" charset="0"/>
              </a:rPr>
              <a:t>th</a:t>
            </a:r>
            <a:r>
              <a:rPr lang="en-CA" sz="1600" kern="0" dirty="0" smtClean="0">
                <a:solidFill>
                  <a:srgbClr val="FF0000"/>
                </a:solidFill>
                <a:latin typeface="+mj-lt"/>
                <a:ea typeface="+mj-ea"/>
                <a:cs typeface="Times New Roman" pitchFamily="18" charset="0"/>
              </a:rPr>
              <a:t> year</a:t>
            </a:r>
            <a:endParaRPr kumimoji="0" lang="en-US" sz="1600" i="0" u="none" strike="noStrike" kern="0" cap="none" spc="0" normalizeH="0" baseline="0" noProof="0" dirty="0" smtClean="0">
              <a:ln>
                <a:noFill/>
              </a:ln>
              <a:solidFill>
                <a:srgbClr val="FF0000"/>
              </a:solidFill>
              <a:effectLst/>
              <a:uLnTx/>
              <a:uFillTx/>
              <a:latin typeface="+mj-lt"/>
              <a:ea typeface="+mj-ea"/>
              <a:cs typeface="+mj-cs"/>
            </a:endParaRPr>
          </a:p>
        </p:txBody>
      </p:sp>
      <p:cxnSp>
        <p:nvCxnSpPr>
          <p:cNvPr id="27" name="26 - Ευθεία γραμμή σύνδεσης"/>
          <p:cNvCxnSpPr>
            <a:stCxn id="25" idx="1"/>
          </p:cNvCxnSpPr>
          <p:nvPr/>
        </p:nvCxnSpPr>
        <p:spPr bwMode="auto">
          <a:xfrm rot="10800000">
            <a:off x="928662" y="4643447"/>
            <a:ext cx="0" cy="812219"/>
          </a:xfrm>
          <a:prstGeom prst="line">
            <a:avLst/>
          </a:prstGeom>
          <a:solidFill>
            <a:schemeClr val="accent1"/>
          </a:solidFill>
          <a:ln w="9525" cap="flat" cmpd="sng" algn="ctr">
            <a:solidFill>
              <a:srgbClr val="FF0000"/>
            </a:solidFill>
            <a:prstDash val="solid"/>
            <a:miter lim="800000"/>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500" fill="hold"/>
                                        <p:tgtEl>
                                          <p:spTgt spid="58370"/>
                                        </p:tgtEl>
                                        <p:attrNameLst>
                                          <p:attrName>ppt_x</p:attrName>
                                        </p:attrNameLst>
                                      </p:cBhvr>
                                      <p:tavLst>
                                        <p:tav tm="0">
                                          <p:val>
                                            <p:strVal val="#ppt_x"/>
                                          </p:val>
                                        </p:tav>
                                        <p:tav tm="100000">
                                          <p:val>
                                            <p:strVal val="#ppt_x"/>
                                          </p:val>
                                        </p:tav>
                                      </p:tavLst>
                                    </p:anim>
                                    <p:anim calcmode="lin" valueType="num">
                                      <p:cBhvr additive="base">
                                        <p:cTn id="8" dur="500" fill="hold"/>
                                        <p:tgtEl>
                                          <p:spTgt spid="5837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5 - Θέση αριθμού διαφάνειας"/>
          <p:cNvSpPr>
            <a:spLocks noGrp="1"/>
          </p:cNvSpPr>
          <p:nvPr>
            <p:ph type="sldNum" sz="quarter" idx="12"/>
          </p:nvPr>
        </p:nvSpPr>
        <p:spPr/>
        <p:txBody>
          <a:bodyPr/>
          <a:lstStyle/>
          <a:p>
            <a:fld id="{C6EC156A-E821-430B-876B-19FA6A66AB2E}" type="slidenum">
              <a:rPr lang="en-US"/>
              <a:pPr/>
              <a:t>79</a:t>
            </a:fld>
            <a:endParaRPr lang="en-US"/>
          </a:p>
        </p:txBody>
      </p:sp>
      <p:sp>
        <p:nvSpPr>
          <p:cNvPr id="59394" name="Text Box 2"/>
          <p:cNvSpPr txBox="1">
            <a:spLocks noChangeArrowheads="1"/>
          </p:cNvSpPr>
          <p:nvPr/>
        </p:nvSpPr>
        <p:spPr bwMode="auto">
          <a:xfrm>
            <a:off x="754063" y="227013"/>
            <a:ext cx="8439150" cy="304800"/>
          </a:xfrm>
          <a:prstGeom prst="rect">
            <a:avLst/>
          </a:prstGeom>
          <a:noFill/>
          <a:ln w="9525">
            <a:noFill/>
            <a:miter lim="800000"/>
            <a:headEnd/>
            <a:tailEnd/>
          </a:ln>
        </p:spPr>
        <p:txBody>
          <a:bodyPr>
            <a:spAutoFit/>
          </a:bodyPr>
          <a:lstStyle/>
          <a:p>
            <a:pPr algn="l"/>
            <a:endParaRPr lang="el-GR" sz="1400">
              <a:solidFill>
                <a:srgbClr val="003366"/>
              </a:solidFill>
            </a:endParaRPr>
          </a:p>
        </p:txBody>
      </p:sp>
      <p:sp>
        <p:nvSpPr>
          <p:cNvPr id="59395" name="Text Box 3"/>
          <p:cNvSpPr txBox="1">
            <a:spLocks noChangeArrowheads="1"/>
          </p:cNvSpPr>
          <p:nvPr/>
        </p:nvSpPr>
        <p:spPr bwMode="auto">
          <a:xfrm>
            <a:off x="704850" y="1268413"/>
            <a:ext cx="8439150" cy="430887"/>
          </a:xfrm>
          <a:prstGeom prst="rect">
            <a:avLst/>
          </a:prstGeom>
          <a:noFill/>
          <a:ln w="9525">
            <a:noFill/>
            <a:miter lim="800000"/>
            <a:headEnd/>
            <a:tailEnd/>
          </a:ln>
        </p:spPr>
        <p:txBody>
          <a:bodyPr>
            <a:spAutoFit/>
          </a:bodyPr>
          <a:lstStyle/>
          <a:p>
            <a:pPr algn="l"/>
            <a:r>
              <a:rPr lang="en-US" sz="2200" b="1" dirty="0">
                <a:solidFill>
                  <a:srgbClr val="003366"/>
                </a:solidFill>
                <a:latin typeface="+mj-lt"/>
                <a:ea typeface="+mj-ea"/>
                <a:cs typeface="+mj-cs"/>
              </a:rPr>
              <a:t>Discounted Payback Periods for 6 Investments</a:t>
            </a:r>
          </a:p>
        </p:txBody>
      </p:sp>
      <p:grpSp>
        <p:nvGrpSpPr>
          <p:cNvPr id="2" name="Group 4"/>
          <p:cNvGrpSpPr>
            <a:grpSpLocks/>
          </p:cNvGrpSpPr>
          <p:nvPr/>
        </p:nvGrpSpPr>
        <p:grpSpPr bwMode="auto">
          <a:xfrm>
            <a:off x="323850" y="1916111"/>
            <a:ext cx="8610600" cy="1106343"/>
            <a:chOff x="210" y="3103"/>
            <a:chExt cx="5424" cy="538"/>
          </a:xfrm>
        </p:grpSpPr>
        <p:sp>
          <p:nvSpPr>
            <p:cNvPr id="51209" name="Rectangle 5"/>
            <p:cNvSpPr>
              <a:spLocks noChangeArrowheads="1"/>
            </p:cNvSpPr>
            <p:nvPr/>
          </p:nvSpPr>
          <p:spPr bwMode="auto">
            <a:xfrm>
              <a:off x="210" y="3319"/>
              <a:ext cx="5424" cy="240"/>
            </a:xfrm>
            <a:prstGeom prst="rect">
              <a:avLst/>
            </a:prstGeom>
            <a:noFill/>
            <a:ln w="9525">
              <a:noFill/>
              <a:miter lim="800000"/>
              <a:headEnd/>
              <a:tailEnd/>
            </a:ln>
          </p:spPr>
          <p:txBody>
            <a:bodyPr wrap="none" anchor="ctr"/>
            <a:lstStyle/>
            <a:p>
              <a:endParaRPr lang="en-US"/>
            </a:p>
          </p:txBody>
        </p:sp>
        <p:sp>
          <p:nvSpPr>
            <p:cNvPr id="51210" name="Text Box 6"/>
            <p:cNvSpPr txBox="1">
              <a:spLocks noChangeArrowheads="1"/>
            </p:cNvSpPr>
            <p:nvPr/>
          </p:nvSpPr>
          <p:spPr bwMode="auto">
            <a:xfrm>
              <a:off x="475" y="3103"/>
              <a:ext cx="5151" cy="291"/>
            </a:xfrm>
            <a:prstGeom prst="rect">
              <a:avLst/>
            </a:prstGeom>
            <a:solidFill>
              <a:srgbClr val="003366"/>
            </a:solidFill>
            <a:ln w="9525">
              <a:noFill/>
              <a:miter lim="800000"/>
              <a:headEnd/>
              <a:tailEnd/>
            </a:ln>
          </p:spPr>
          <p:txBody>
            <a:bodyPr>
              <a:spAutoFit/>
            </a:bodyPr>
            <a:lstStyle/>
            <a:p>
              <a:pPr algn="l">
                <a:tabLst>
                  <a:tab pos="57150" algn="l"/>
                  <a:tab pos="3030538" algn="ctr"/>
                  <a:tab pos="4113213" algn="ctr"/>
                  <a:tab pos="5080000" algn="ctr"/>
                  <a:tab pos="6119813" algn="ctr"/>
                  <a:tab pos="7143750" algn="ctr"/>
                  <a:tab pos="8167688" algn="ctr"/>
                </a:tabLst>
              </a:pPr>
              <a:r>
                <a:rPr lang="en-US" dirty="0">
                  <a:solidFill>
                    <a:schemeClr val="accent1"/>
                  </a:solidFill>
                </a:rPr>
                <a:t>	</a:t>
              </a:r>
              <a:r>
                <a:rPr lang="en-US" sz="1600" dirty="0">
                  <a:solidFill>
                    <a:schemeClr val="accent1"/>
                  </a:solidFill>
                </a:rPr>
                <a:t>INVESTMENT	A	B	C	D	E	F</a:t>
              </a:r>
            </a:p>
          </p:txBody>
        </p:sp>
        <p:sp>
          <p:nvSpPr>
            <p:cNvPr id="51211" name="Text Box 7"/>
            <p:cNvSpPr txBox="1">
              <a:spLocks noChangeArrowheads="1"/>
            </p:cNvSpPr>
            <p:nvPr/>
          </p:nvSpPr>
          <p:spPr bwMode="auto">
            <a:xfrm>
              <a:off x="475" y="3387"/>
              <a:ext cx="5151" cy="254"/>
            </a:xfrm>
            <a:prstGeom prst="rect">
              <a:avLst/>
            </a:prstGeom>
            <a:noFill/>
            <a:ln w="9525">
              <a:noFill/>
              <a:miter lim="800000"/>
              <a:headEnd/>
              <a:tailEnd/>
            </a:ln>
          </p:spPr>
          <p:txBody>
            <a:bodyPr wrap="square">
              <a:spAutoFit/>
            </a:bodyPr>
            <a:lstStyle/>
            <a:p>
              <a:pPr marL="57150" algn="l">
                <a:tabLst>
                  <a:tab pos="850900" algn="ctr"/>
                  <a:tab pos="3030538" algn="ctr"/>
                  <a:tab pos="4113213" algn="ctr"/>
                  <a:tab pos="5137150" algn="ctr"/>
                  <a:tab pos="6119813" algn="ctr"/>
                  <a:tab pos="7143750" algn="ctr"/>
                  <a:tab pos="8167688" algn="ctr"/>
                </a:tabLst>
              </a:pPr>
              <a:r>
                <a:rPr lang="en-US" sz="1400" dirty="0">
                  <a:solidFill>
                    <a:srgbClr val="000000"/>
                  </a:solidFill>
                  <a:latin typeface="Arial" pitchFamily="34" charset="0"/>
                  <a:cs typeface="Arial" pitchFamily="34" charset="0"/>
                </a:rPr>
                <a:t>Discounted payback</a:t>
              </a:r>
            </a:p>
            <a:p>
              <a:pPr marL="57150" algn="l">
                <a:tabLst>
                  <a:tab pos="850900" algn="ctr"/>
                  <a:tab pos="3030538" algn="ctr"/>
                  <a:tab pos="4113213" algn="ctr"/>
                  <a:tab pos="5137150" algn="ctr"/>
                  <a:tab pos="6119813" algn="ctr"/>
                  <a:tab pos="7143750" algn="ctr"/>
                  <a:tab pos="8167688" algn="ctr"/>
                </a:tabLst>
              </a:pPr>
              <a:r>
                <a:rPr lang="en-US" sz="1400" dirty="0">
                  <a:solidFill>
                    <a:srgbClr val="000000"/>
                  </a:solidFill>
                  <a:latin typeface="Arial" pitchFamily="34" charset="0"/>
                  <a:cs typeface="Arial" pitchFamily="34" charset="0"/>
                </a:rPr>
                <a:t>    period (in years)	3.96	4.40	4.58	&gt; 5	3.86	3.86</a:t>
              </a:r>
              <a:endParaRPr lang="en-US" sz="1400" b="0" dirty="0">
                <a:solidFill>
                  <a:srgbClr val="000000"/>
                </a:solidFill>
                <a:latin typeface="Arial" pitchFamily="34" charset="0"/>
                <a:cs typeface="Arial" pitchFamily="34" charset="0"/>
              </a:endParaRPr>
            </a:p>
          </p:txBody>
        </p:sp>
      </p:grpSp>
      <p:sp>
        <p:nvSpPr>
          <p:cNvPr id="51208" name="Line 8"/>
          <p:cNvSpPr>
            <a:spLocks noChangeShapeType="1"/>
          </p:cNvSpPr>
          <p:nvPr/>
        </p:nvSpPr>
        <p:spPr bwMode="auto">
          <a:xfrm>
            <a:off x="827088" y="2997200"/>
            <a:ext cx="7921625" cy="0"/>
          </a:xfrm>
          <a:prstGeom prst="line">
            <a:avLst/>
          </a:prstGeom>
          <a:noFill/>
          <a:ln w="25400">
            <a:solidFill>
              <a:schemeClr val="tx1"/>
            </a:solidFill>
            <a:round/>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ppt_x"/>
                                          </p:val>
                                        </p:tav>
                                        <p:tav tm="100000">
                                          <p:val>
                                            <p:strVal val="#ppt_x"/>
                                          </p:val>
                                        </p:tav>
                                      </p:tavLst>
                                    </p:anim>
                                    <p:anim calcmode="lin" valueType="num">
                                      <p:cBhvr additive="base">
                                        <p:cTn id="8" dur="500" fill="hold"/>
                                        <p:tgtEl>
                                          <p:spTgt spid="5939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5"/>
                                        </p:tgtEl>
                                        <p:attrNameLst>
                                          <p:attrName>style.visibility</p:attrName>
                                        </p:attrNameLst>
                                      </p:cBhvr>
                                      <p:to>
                                        <p:strVal val="visible"/>
                                      </p:to>
                                    </p:set>
                                    <p:anim calcmode="lin" valueType="num">
                                      <p:cBhvr additive="base">
                                        <p:cTn id="13" dur="500" fill="hold"/>
                                        <p:tgtEl>
                                          <p:spTgt spid="59395"/>
                                        </p:tgtEl>
                                        <p:attrNameLst>
                                          <p:attrName>ppt_x</p:attrName>
                                        </p:attrNameLst>
                                      </p:cBhvr>
                                      <p:tavLst>
                                        <p:tav tm="0">
                                          <p:val>
                                            <p:strVal val="#ppt_x"/>
                                          </p:val>
                                        </p:tav>
                                        <p:tav tm="100000">
                                          <p:val>
                                            <p:strVal val="#ppt_x"/>
                                          </p:val>
                                        </p:tav>
                                      </p:tavLst>
                                    </p:anim>
                                    <p:anim calcmode="lin" valueType="num">
                                      <p:cBhvr additive="base">
                                        <p:cTn id="14" dur="500" fill="hold"/>
                                        <p:tgtEl>
                                          <p:spTgt spid="593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CB3A843D-06C5-417A-98DB-A309A15C67D2}" type="slidenum">
              <a:rPr lang="en-US"/>
              <a:pPr>
                <a:defRPr/>
              </a:pPr>
              <a:t>8</a:t>
            </a:fld>
            <a:endParaRPr lang="en-US"/>
          </a:p>
        </p:txBody>
      </p:sp>
      <p:sp>
        <p:nvSpPr>
          <p:cNvPr id="8197" name="Rectangle 2"/>
          <p:cNvSpPr>
            <a:spLocks noGrp="1" noChangeArrowheads="1"/>
          </p:cNvSpPr>
          <p:nvPr>
            <p:ph type="title"/>
          </p:nvPr>
        </p:nvSpPr>
        <p:spPr>
          <a:xfrm>
            <a:off x="762000" y="1166813"/>
            <a:ext cx="8162925" cy="457200"/>
          </a:xfrm>
        </p:spPr>
        <p:txBody>
          <a:bodyPr/>
          <a:lstStyle/>
          <a:p>
            <a:pPr eaLnBrk="1" hangingPunct="1"/>
            <a:r>
              <a:rPr lang="en-US" sz="2400" b="1" smtClean="0"/>
              <a:t>Background</a:t>
            </a:r>
          </a:p>
        </p:txBody>
      </p:sp>
      <p:sp>
        <p:nvSpPr>
          <p:cNvPr id="8198" name="Rectangle 3"/>
          <p:cNvSpPr>
            <a:spLocks noGrp="1" noChangeArrowheads="1"/>
          </p:cNvSpPr>
          <p:nvPr>
            <p:ph type="body" idx="1"/>
          </p:nvPr>
        </p:nvSpPr>
        <p:spPr>
          <a:xfrm>
            <a:off x="685800" y="2492375"/>
            <a:ext cx="8458200" cy="3889375"/>
          </a:xfrm>
        </p:spPr>
        <p:txBody>
          <a:bodyPr/>
          <a:lstStyle/>
          <a:p>
            <a:pPr eaLnBrk="1" hangingPunct="1"/>
            <a:r>
              <a:rPr lang="en-US" sz="2200" b="1" smtClean="0">
                <a:solidFill>
                  <a:srgbClr val="FF0000"/>
                </a:solidFill>
                <a:cs typeface="Arial" charset="0"/>
              </a:rPr>
              <a:t>Discounting</a:t>
            </a:r>
            <a:r>
              <a:rPr lang="en-US" sz="2200" smtClean="0">
                <a:solidFill>
                  <a:srgbClr val="FF0000"/>
                </a:solidFill>
                <a:cs typeface="Arial" charset="0"/>
              </a:rPr>
              <a:t> is the mechanism used to account for..</a:t>
            </a:r>
            <a:br>
              <a:rPr lang="en-US" sz="2200" smtClean="0">
                <a:solidFill>
                  <a:srgbClr val="FF0000"/>
                </a:solidFill>
                <a:cs typeface="Arial" charset="0"/>
              </a:rPr>
            </a:br>
            <a:r>
              <a:rPr lang="en-US" sz="2200" b="1" smtClean="0">
                <a:solidFill>
                  <a:srgbClr val="FF0000"/>
                </a:solidFill>
                <a:cs typeface="Arial" charset="0"/>
              </a:rPr>
              <a:t>the time value of money</a:t>
            </a:r>
          </a:p>
          <a:p>
            <a:pPr eaLnBrk="1" hangingPunct="1">
              <a:buFont typeface="Wingdings" pitchFamily="2" charset="2"/>
              <a:buNone/>
            </a:pPr>
            <a:endParaRPr lang="en-US" sz="1000" b="1" smtClean="0">
              <a:solidFill>
                <a:srgbClr val="FF0000"/>
              </a:solidFill>
              <a:cs typeface="Arial" charset="0"/>
            </a:endParaRPr>
          </a:p>
          <a:p>
            <a:pPr lvl="1" eaLnBrk="1" hangingPunct="1"/>
            <a:r>
              <a:rPr lang="en-US" sz="2200" smtClean="0">
                <a:cs typeface="Arial" charset="0"/>
              </a:rPr>
              <a:t>converts </a:t>
            </a:r>
            <a:r>
              <a:rPr lang="en-US" sz="2200" b="1" smtClean="0">
                <a:solidFill>
                  <a:schemeClr val="tx2"/>
                </a:solidFill>
                <a:cs typeface="Arial" charset="0"/>
              </a:rPr>
              <a:t>future cash flows into today’s equivalent value</a:t>
            </a:r>
            <a:r>
              <a:rPr lang="en-US" sz="2200" smtClean="0">
                <a:cs typeface="Arial" charset="0"/>
              </a:rPr>
              <a:t> </a:t>
            </a:r>
            <a:br>
              <a:rPr lang="en-US" sz="2200" smtClean="0">
                <a:cs typeface="Arial" charset="0"/>
              </a:rPr>
            </a:br>
            <a:r>
              <a:rPr lang="en-US" sz="1800" smtClean="0">
                <a:cs typeface="Arial" charset="0"/>
              </a:rPr>
              <a:t>(called </a:t>
            </a:r>
            <a:r>
              <a:rPr lang="en-US" sz="1800" i="1" smtClean="0">
                <a:cs typeface="Arial" charset="0"/>
              </a:rPr>
              <a:t>present value</a:t>
            </a:r>
            <a:r>
              <a:rPr lang="en-US" sz="1800" smtClean="0">
                <a:cs typeface="Arial" charset="0"/>
              </a:rPr>
              <a:t> or discounted value)</a:t>
            </a:r>
          </a:p>
          <a:p>
            <a:pPr lvl="1" eaLnBrk="1" hangingPunct="1">
              <a:buFont typeface="Wingdings" pitchFamily="2" charset="2"/>
              <a:buNone/>
            </a:pPr>
            <a:endParaRPr lang="en-US" sz="1800" smtClean="0">
              <a:cs typeface="Times New Roman" pitchFamily="18" charset="0"/>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5 - Θέση αριθμού διαφάνειας"/>
          <p:cNvSpPr>
            <a:spLocks noGrp="1"/>
          </p:cNvSpPr>
          <p:nvPr>
            <p:ph type="sldNum" sz="quarter" idx="12"/>
          </p:nvPr>
        </p:nvSpPr>
        <p:spPr/>
        <p:txBody>
          <a:bodyPr/>
          <a:lstStyle/>
          <a:p>
            <a:fld id="{E74AFB54-73F3-406E-B023-E2BBC7846A91}" type="slidenum">
              <a:rPr lang="en-US"/>
              <a:pPr/>
              <a:t>80</a:t>
            </a:fld>
            <a:endParaRPr lang="en-US"/>
          </a:p>
        </p:txBody>
      </p:sp>
      <p:sp>
        <p:nvSpPr>
          <p:cNvPr id="52229" name="Rectangle 2"/>
          <p:cNvSpPr>
            <a:spLocks noGrp="1" noChangeArrowheads="1"/>
          </p:cNvSpPr>
          <p:nvPr>
            <p:ph type="title"/>
          </p:nvPr>
        </p:nvSpPr>
        <p:spPr>
          <a:xfrm>
            <a:off x="754063" y="1166813"/>
            <a:ext cx="8162925" cy="457200"/>
          </a:xfrm>
        </p:spPr>
        <p:txBody>
          <a:bodyPr/>
          <a:lstStyle/>
          <a:p>
            <a:pPr eaLnBrk="1" hangingPunct="1"/>
            <a:r>
              <a:rPr lang="en-CA" sz="2400" b="1" smtClean="0">
                <a:cs typeface="Times New Roman" pitchFamily="18" charset="0"/>
              </a:rPr>
              <a:t>The Discounted Payback Period Rule</a:t>
            </a:r>
            <a:endParaRPr lang="en-US" sz="2400" b="1" smtClean="0">
              <a:cs typeface="Times New Roman" pitchFamily="18" charset="0"/>
            </a:endParaRPr>
          </a:p>
        </p:txBody>
      </p:sp>
      <p:sp>
        <p:nvSpPr>
          <p:cNvPr id="52230" name="Rectangle 3"/>
          <p:cNvSpPr>
            <a:spLocks noGrp="1" noChangeArrowheads="1"/>
          </p:cNvSpPr>
          <p:nvPr>
            <p:ph type="body" idx="1"/>
          </p:nvPr>
        </p:nvSpPr>
        <p:spPr>
          <a:xfrm>
            <a:off x="754063" y="2565400"/>
            <a:ext cx="8389937" cy="3675063"/>
          </a:xfrm>
        </p:spPr>
        <p:txBody>
          <a:bodyPr/>
          <a:lstStyle/>
          <a:p>
            <a:pPr eaLnBrk="1" hangingPunct="1"/>
            <a:r>
              <a:rPr lang="en-US" sz="2000" smtClean="0">
                <a:cs typeface="Times New Roman" pitchFamily="18" charset="0"/>
              </a:rPr>
              <a:t>the discounted payback period rule says that a project is acceptable</a:t>
            </a:r>
          </a:p>
          <a:p>
            <a:pPr lvl="1" eaLnBrk="1" hangingPunct="1"/>
            <a:r>
              <a:rPr lang="en-US" sz="1800" smtClean="0">
                <a:cs typeface="Times New Roman" pitchFamily="18" charset="0"/>
              </a:rPr>
              <a:t>if </a:t>
            </a:r>
            <a:r>
              <a:rPr lang="en-US" sz="1800" smtClean="0">
                <a:solidFill>
                  <a:srgbClr val="FF3300"/>
                </a:solidFill>
                <a:cs typeface="Times New Roman" pitchFamily="18" charset="0"/>
              </a:rPr>
              <a:t>discounted payback</a:t>
            </a:r>
            <a:r>
              <a:rPr lang="en-US" sz="1800" smtClean="0">
                <a:cs typeface="Times New Roman" pitchFamily="18" charset="0"/>
              </a:rPr>
              <a:t> period is shorter or equal to cutoff period</a:t>
            </a:r>
          </a:p>
          <a:p>
            <a:pPr eaLnBrk="1" hangingPunct="1"/>
            <a:endParaRPr lang="en-US" sz="2000" smtClean="0">
              <a:cs typeface="Times New Roman" pitchFamily="18" charset="0"/>
            </a:endParaRPr>
          </a:p>
          <a:p>
            <a:pPr eaLnBrk="1" hangingPunct="1"/>
            <a:r>
              <a:rPr lang="en-US" sz="2000" smtClean="0">
                <a:cs typeface="Times New Roman" pitchFamily="18" charset="0"/>
              </a:rPr>
              <a:t>among several projects, the one with the </a:t>
            </a:r>
            <a:r>
              <a:rPr lang="en-US" sz="2000" smtClean="0">
                <a:solidFill>
                  <a:srgbClr val="FF3300"/>
                </a:solidFill>
                <a:cs typeface="Times New Roman" pitchFamily="18" charset="0"/>
              </a:rPr>
              <a:t>shortest period</a:t>
            </a:r>
            <a:r>
              <a:rPr lang="en-US" sz="2000" smtClean="0">
                <a:cs typeface="Times New Roman" pitchFamily="18" charset="0"/>
              </a:rPr>
              <a:t> should be accepted</a:t>
            </a:r>
            <a:r>
              <a:rPr lang="en-US" sz="2000" smtClean="0"/>
              <a:t>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5 - Θέση αριθμού διαφάνειας"/>
          <p:cNvSpPr>
            <a:spLocks noGrp="1"/>
          </p:cNvSpPr>
          <p:nvPr>
            <p:ph type="sldNum" sz="quarter" idx="12"/>
          </p:nvPr>
        </p:nvSpPr>
        <p:spPr/>
        <p:txBody>
          <a:bodyPr/>
          <a:lstStyle/>
          <a:p>
            <a:fld id="{51A5ED71-AE92-4A60-8DB5-3BF540C89CBB}" type="slidenum">
              <a:rPr lang="en-US"/>
              <a:pPr/>
              <a:t>81</a:t>
            </a:fld>
            <a:endParaRPr lang="en-US"/>
          </a:p>
        </p:txBody>
      </p:sp>
      <p:sp>
        <p:nvSpPr>
          <p:cNvPr id="53253" name="Rectangle 2"/>
          <p:cNvSpPr>
            <a:spLocks noGrp="1" noChangeArrowheads="1"/>
          </p:cNvSpPr>
          <p:nvPr>
            <p:ph type="title"/>
          </p:nvPr>
        </p:nvSpPr>
        <p:spPr>
          <a:xfrm>
            <a:off x="754063" y="862013"/>
            <a:ext cx="8162925" cy="762000"/>
          </a:xfrm>
        </p:spPr>
        <p:txBody>
          <a:bodyPr/>
          <a:lstStyle/>
          <a:p>
            <a:pPr eaLnBrk="1" hangingPunct="1"/>
            <a:r>
              <a:rPr lang="en-CA" sz="2400" b="1" smtClean="0">
                <a:cs typeface="Times New Roman" pitchFamily="18" charset="0"/>
              </a:rPr>
              <a:t>The Discounted Payback Period Rule</a:t>
            </a:r>
            <a:r>
              <a:rPr lang="en-US" smtClean="0"/>
              <a:t> </a:t>
            </a:r>
          </a:p>
        </p:txBody>
      </p:sp>
      <p:sp>
        <p:nvSpPr>
          <p:cNvPr id="53254" name="Rectangle 3"/>
          <p:cNvSpPr>
            <a:spLocks noGrp="1" noChangeArrowheads="1"/>
          </p:cNvSpPr>
          <p:nvPr>
            <p:ph type="body" idx="1"/>
          </p:nvPr>
        </p:nvSpPr>
        <p:spPr>
          <a:xfrm>
            <a:off x="754063" y="2133600"/>
            <a:ext cx="8110537" cy="3962400"/>
          </a:xfrm>
        </p:spPr>
        <p:txBody>
          <a:bodyPr/>
          <a:lstStyle/>
          <a:p>
            <a:pPr eaLnBrk="1" hangingPunct="1">
              <a:lnSpc>
                <a:spcPct val="90000"/>
              </a:lnSpc>
            </a:pPr>
            <a:r>
              <a:rPr lang="en-US" sz="2000" smtClean="0"/>
              <a:t>Does the discounted payback period rule meet the conditions of a good investment decision?</a:t>
            </a:r>
          </a:p>
          <a:p>
            <a:pPr eaLnBrk="1" hangingPunct="1">
              <a:lnSpc>
                <a:spcPct val="90000"/>
              </a:lnSpc>
              <a:buFont typeface="Wingdings" pitchFamily="2" charset="2"/>
              <a:buNone/>
            </a:pPr>
            <a:endParaRPr lang="en-US" sz="1000" smtClean="0"/>
          </a:p>
          <a:p>
            <a:pPr lvl="1" algn="just" eaLnBrk="1" hangingPunct="1">
              <a:lnSpc>
                <a:spcPct val="90000"/>
              </a:lnSpc>
            </a:pPr>
            <a:r>
              <a:rPr lang="en-US" sz="1800" b="1" smtClean="0">
                <a:solidFill>
                  <a:schemeClr val="tx2"/>
                </a:solidFill>
                <a:cs typeface="Times New Roman" pitchFamily="18" charset="0"/>
              </a:rPr>
              <a:t>adjustment for the timing of cash flows?</a:t>
            </a:r>
            <a:endParaRPr lang="en-CA" sz="1800" smtClean="0">
              <a:solidFill>
                <a:schemeClr val="tx2"/>
              </a:solidFill>
              <a:cs typeface="Times New Roman" pitchFamily="18" charset="0"/>
            </a:endParaRPr>
          </a:p>
          <a:p>
            <a:pPr lvl="2" eaLnBrk="1" hangingPunct="1">
              <a:lnSpc>
                <a:spcPct val="90000"/>
              </a:lnSpc>
            </a:pPr>
            <a:r>
              <a:rPr lang="en-US" sz="1600" smtClean="0">
                <a:cs typeface="Times New Roman" pitchFamily="18" charset="0"/>
              </a:rPr>
              <a:t>the rule considers time value of money</a:t>
            </a:r>
          </a:p>
          <a:p>
            <a:pPr lvl="2" eaLnBrk="1" hangingPunct="1">
              <a:lnSpc>
                <a:spcPct val="90000"/>
              </a:lnSpc>
            </a:pPr>
            <a:r>
              <a:rPr lang="en-US" sz="1600" smtClean="0"/>
              <a:t>both Investments A &amp; B differ in terms of </a:t>
            </a:r>
            <a:r>
              <a:rPr lang="en-CA" sz="1600" smtClean="0">
                <a:cs typeface="Times New Roman" pitchFamily="18" charset="0"/>
              </a:rPr>
              <a:t>timing of </a:t>
            </a:r>
            <a:r>
              <a:rPr lang="en-US" sz="1600" smtClean="0"/>
              <a:t>cash flows</a:t>
            </a:r>
          </a:p>
          <a:p>
            <a:pPr lvl="2" eaLnBrk="1" hangingPunct="1">
              <a:lnSpc>
                <a:spcPct val="90000"/>
              </a:lnSpc>
            </a:pPr>
            <a:r>
              <a:rPr lang="en-US" sz="1600" smtClean="0"/>
              <a:t>their discounted payback periods are different </a:t>
            </a:r>
            <a:r>
              <a:rPr lang="en-US" sz="1600" smtClean="0">
                <a:cs typeface="Times New Roman" pitchFamily="18" charset="0"/>
              </a:rPr>
              <a:t>(3.96 years vs. 4.40 years)</a:t>
            </a:r>
          </a:p>
          <a:p>
            <a:pPr lvl="2" eaLnBrk="1" hangingPunct="1">
              <a:lnSpc>
                <a:spcPct val="90000"/>
              </a:lnSpc>
              <a:buFontTx/>
              <a:buNone/>
            </a:pPr>
            <a:endParaRPr lang="en-US" sz="1600" smtClean="0"/>
          </a:p>
          <a:p>
            <a:pPr lvl="1" eaLnBrk="1" hangingPunct="1">
              <a:lnSpc>
                <a:spcPct val="90000"/>
              </a:lnSpc>
            </a:pPr>
            <a:r>
              <a:rPr lang="en-US" sz="1800" b="1" smtClean="0">
                <a:solidFill>
                  <a:schemeClr val="tx2"/>
                </a:solidFill>
                <a:cs typeface="Times New Roman" pitchFamily="18" charset="0"/>
              </a:rPr>
              <a:t>adjustment for risk?</a:t>
            </a:r>
            <a:endParaRPr lang="en-CA" sz="1800" b="1" smtClean="0">
              <a:solidFill>
                <a:schemeClr val="tx2"/>
              </a:solidFill>
              <a:cs typeface="Times New Roman" pitchFamily="18" charset="0"/>
            </a:endParaRPr>
          </a:p>
          <a:p>
            <a:pPr lvl="2" eaLnBrk="1" hangingPunct="1">
              <a:lnSpc>
                <a:spcPct val="90000"/>
              </a:lnSpc>
            </a:pPr>
            <a:r>
              <a:rPr lang="en-US" sz="1600" smtClean="0">
                <a:cs typeface="Times New Roman" pitchFamily="18" charset="0"/>
              </a:rPr>
              <a:t>the rule considers risk</a:t>
            </a:r>
          </a:p>
          <a:p>
            <a:pPr lvl="2" eaLnBrk="1" hangingPunct="1">
              <a:lnSpc>
                <a:spcPct val="90000"/>
              </a:lnSpc>
            </a:pPr>
            <a:r>
              <a:rPr lang="en-US" sz="1600" smtClean="0"/>
              <a:t>both Investments C &amp; D </a:t>
            </a:r>
            <a:r>
              <a:rPr lang="en-CA" sz="1600" smtClean="0">
                <a:cs typeface="Times New Roman" pitchFamily="18" charset="0"/>
              </a:rPr>
              <a:t>have identical cash flow streams</a:t>
            </a:r>
          </a:p>
          <a:p>
            <a:pPr lvl="2" eaLnBrk="1" hangingPunct="1">
              <a:lnSpc>
                <a:spcPct val="90000"/>
              </a:lnSpc>
            </a:pPr>
            <a:r>
              <a:rPr lang="en-US" sz="1600" smtClean="0"/>
              <a:t>D is riskier than C &amp; the discounted payback periods are different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5 - Θέση αριθμού διαφάνειας"/>
          <p:cNvSpPr>
            <a:spLocks noGrp="1"/>
          </p:cNvSpPr>
          <p:nvPr>
            <p:ph type="sldNum" sz="quarter" idx="12"/>
          </p:nvPr>
        </p:nvSpPr>
        <p:spPr/>
        <p:txBody>
          <a:bodyPr/>
          <a:lstStyle/>
          <a:p>
            <a:fld id="{3C6AF2AC-E371-4A1C-8129-D985429986F6}" type="slidenum">
              <a:rPr lang="en-US"/>
              <a:pPr/>
              <a:t>82</a:t>
            </a:fld>
            <a:endParaRPr lang="en-US"/>
          </a:p>
        </p:txBody>
      </p:sp>
      <p:sp>
        <p:nvSpPr>
          <p:cNvPr id="54277" name="Rectangle 2"/>
          <p:cNvSpPr>
            <a:spLocks noGrp="1" noChangeArrowheads="1"/>
          </p:cNvSpPr>
          <p:nvPr>
            <p:ph type="title"/>
          </p:nvPr>
        </p:nvSpPr>
        <p:spPr>
          <a:xfrm>
            <a:off x="754063" y="862013"/>
            <a:ext cx="8162925" cy="762000"/>
          </a:xfrm>
        </p:spPr>
        <p:txBody>
          <a:bodyPr/>
          <a:lstStyle/>
          <a:p>
            <a:pPr eaLnBrk="1" hangingPunct="1"/>
            <a:r>
              <a:rPr lang="en-CA" sz="2400" b="1" dirty="0" smtClean="0">
                <a:cs typeface="Times New Roman" pitchFamily="18" charset="0"/>
              </a:rPr>
              <a:t>The Discounted Payback Period Rule</a:t>
            </a:r>
            <a:r>
              <a:rPr lang="en-US" dirty="0" smtClean="0"/>
              <a:t> </a:t>
            </a:r>
          </a:p>
        </p:txBody>
      </p:sp>
      <p:sp>
        <p:nvSpPr>
          <p:cNvPr id="54278" name="Rectangle 3"/>
          <p:cNvSpPr>
            <a:spLocks noGrp="1" noChangeArrowheads="1"/>
          </p:cNvSpPr>
          <p:nvPr>
            <p:ph type="body" idx="1"/>
          </p:nvPr>
        </p:nvSpPr>
        <p:spPr>
          <a:xfrm>
            <a:off x="754063" y="2133600"/>
            <a:ext cx="8110537" cy="3962400"/>
          </a:xfrm>
        </p:spPr>
        <p:txBody>
          <a:bodyPr/>
          <a:lstStyle/>
          <a:p>
            <a:pPr lvl="1" eaLnBrk="1" hangingPunct="1"/>
            <a:r>
              <a:rPr lang="en-US" sz="2000" b="1" smtClean="0">
                <a:solidFill>
                  <a:schemeClr val="tx2"/>
                </a:solidFill>
                <a:cs typeface="Times New Roman" pitchFamily="18" charset="0"/>
              </a:rPr>
              <a:t>maximization of the firm’s equity value?</a:t>
            </a:r>
            <a:endParaRPr lang="en-US" sz="1200" b="1" smtClean="0">
              <a:solidFill>
                <a:schemeClr val="tx2"/>
              </a:solidFill>
              <a:cs typeface="Times New Roman" pitchFamily="18" charset="0"/>
            </a:endParaRPr>
          </a:p>
          <a:p>
            <a:pPr lvl="1" eaLnBrk="1" hangingPunct="1">
              <a:buFont typeface="Wingdings" pitchFamily="2" charset="2"/>
              <a:buNone/>
            </a:pPr>
            <a:endParaRPr lang="en-US" sz="900" b="1" smtClean="0">
              <a:solidFill>
                <a:schemeClr val="tx2"/>
              </a:solidFill>
              <a:cs typeface="Times New Roman" pitchFamily="18" charset="0"/>
            </a:endParaRPr>
          </a:p>
          <a:p>
            <a:pPr lvl="2" eaLnBrk="1" hangingPunct="1"/>
            <a:r>
              <a:rPr lang="en-US" sz="1600" smtClean="0">
                <a:cs typeface="Times New Roman" pitchFamily="18" charset="0"/>
              </a:rPr>
              <a:t>if a project’s discounted payback period is shorter than the cutoff period</a:t>
            </a:r>
          </a:p>
          <a:p>
            <a:pPr lvl="2" eaLnBrk="1" hangingPunct="1"/>
            <a:r>
              <a:rPr lang="en-US" sz="1600" smtClean="0">
                <a:cs typeface="Times New Roman" pitchFamily="18" charset="0"/>
              </a:rPr>
              <a:t>project’s NPV when estimated with cash flows up to the cutoff period is always positive</a:t>
            </a:r>
          </a:p>
          <a:p>
            <a:pPr lvl="3" eaLnBrk="1" hangingPunct="1">
              <a:buFontTx/>
              <a:buNone/>
            </a:pPr>
            <a:endParaRPr lang="en-US" sz="1600" smtClean="0">
              <a:cs typeface="Times New Roman" pitchFamily="18" charset="0"/>
            </a:endParaRPr>
          </a:p>
          <a:p>
            <a:pPr lvl="2" eaLnBrk="1" hangingPunct="1"/>
            <a:r>
              <a:rPr lang="en-US" sz="1600" smtClean="0">
                <a:cs typeface="Times New Roman" pitchFamily="18" charset="0"/>
              </a:rPr>
              <a:t>the rule is </a:t>
            </a:r>
            <a:r>
              <a:rPr lang="en-US" sz="1600" smtClean="0">
                <a:solidFill>
                  <a:srgbClr val="FF3300"/>
                </a:solidFill>
                <a:cs typeface="Times New Roman" pitchFamily="18" charset="0"/>
              </a:rPr>
              <a:t>biased against long-term projects</a:t>
            </a:r>
          </a:p>
          <a:p>
            <a:pPr lvl="2" eaLnBrk="1" hangingPunct="1"/>
            <a:r>
              <a:rPr lang="en-US" sz="1600" smtClean="0">
                <a:cs typeface="Times New Roman" pitchFamily="18" charset="0"/>
              </a:rPr>
              <a:t>consider projects E &amp; F that both have the same discounted</a:t>
            </a:r>
            <a:r>
              <a:rPr lang="en-CA" sz="1600" smtClean="0">
                <a:cs typeface="Times New Roman" pitchFamily="18" charset="0"/>
              </a:rPr>
              <a:t> payback period (3.86 years)</a:t>
            </a:r>
          </a:p>
          <a:p>
            <a:pPr lvl="2" eaLnBrk="1" hangingPunct="1"/>
            <a:r>
              <a:rPr lang="en-CA" sz="1600" smtClean="0">
                <a:cs typeface="Times New Roman" pitchFamily="18" charset="0"/>
              </a:rPr>
              <a:t>the discounted payback period rule cannot discriminate between</a:t>
            </a:r>
            <a:br>
              <a:rPr lang="en-CA" sz="1600" smtClean="0">
                <a:cs typeface="Times New Roman" pitchFamily="18" charset="0"/>
              </a:rPr>
            </a:br>
            <a:r>
              <a:rPr lang="en-CA" sz="1600" smtClean="0">
                <a:cs typeface="Times New Roman" pitchFamily="18" charset="0"/>
              </a:rPr>
              <a:t>two investments</a:t>
            </a:r>
          </a:p>
          <a:p>
            <a:pPr lvl="2" eaLnBrk="1" hangingPunct="1"/>
            <a:r>
              <a:rPr lang="en-CA" sz="1600" smtClean="0">
                <a:cs typeface="Times New Roman" pitchFamily="18" charset="0"/>
              </a:rPr>
              <a:t>it ignores the fifth year’s cash flow, which is 3 times larger for F than for E</a:t>
            </a:r>
            <a:endParaRPr lang="en-US" sz="120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5 - Θέση αριθμού διαφάνειας"/>
          <p:cNvSpPr>
            <a:spLocks noGrp="1"/>
          </p:cNvSpPr>
          <p:nvPr>
            <p:ph type="sldNum" sz="quarter" idx="12"/>
          </p:nvPr>
        </p:nvSpPr>
        <p:spPr/>
        <p:txBody>
          <a:bodyPr/>
          <a:lstStyle/>
          <a:p>
            <a:fld id="{089E998F-1BBC-4E78-865E-9F4280EED8F9}" type="slidenum">
              <a:rPr lang="en-US"/>
              <a:pPr/>
              <a:t>83</a:t>
            </a:fld>
            <a:endParaRPr lang="en-US"/>
          </a:p>
        </p:txBody>
      </p:sp>
      <p:sp>
        <p:nvSpPr>
          <p:cNvPr id="55301" name="Rectangle 2"/>
          <p:cNvSpPr>
            <a:spLocks noGrp="1" noChangeArrowheads="1"/>
          </p:cNvSpPr>
          <p:nvPr>
            <p:ph type="title"/>
          </p:nvPr>
        </p:nvSpPr>
        <p:spPr>
          <a:xfrm>
            <a:off x="871538" y="654517"/>
            <a:ext cx="8162925" cy="969496"/>
          </a:xfrm>
        </p:spPr>
        <p:txBody>
          <a:bodyPr/>
          <a:lstStyle/>
          <a:p>
            <a:pPr eaLnBrk="1" hangingPunct="1"/>
            <a:r>
              <a:rPr lang="en-CA" sz="2400" b="1" dirty="0" smtClean="0">
                <a:cs typeface="Times New Roman" pitchFamily="18" charset="0"/>
              </a:rPr>
              <a:t>Discounted Payback Period Rule</a:t>
            </a:r>
            <a:br>
              <a:rPr lang="en-CA" sz="2400" b="1" dirty="0" smtClean="0">
                <a:cs typeface="Times New Roman" pitchFamily="18" charset="0"/>
              </a:rPr>
            </a:br>
            <a:r>
              <a:rPr lang="en-CA" sz="2400" b="1" dirty="0" smtClean="0">
                <a:cs typeface="Times New Roman" pitchFamily="18" charset="0"/>
              </a:rPr>
              <a:t>vs. Ordinary Payback Period Rule</a:t>
            </a:r>
            <a:r>
              <a:rPr lang="en-US" sz="3300" dirty="0" smtClean="0"/>
              <a:t> </a:t>
            </a:r>
          </a:p>
        </p:txBody>
      </p:sp>
      <p:sp>
        <p:nvSpPr>
          <p:cNvPr id="55302" name="Rectangle 3"/>
          <p:cNvSpPr>
            <a:spLocks noGrp="1" noChangeArrowheads="1"/>
          </p:cNvSpPr>
          <p:nvPr>
            <p:ph type="body" idx="1"/>
          </p:nvPr>
        </p:nvSpPr>
        <p:spPr>
          <a:xfrm>
            <a:off x="912813" y="2060575"/>
            <a:ext cx="8110537" cy="4035425"/>
          </a:xfrm>
        </p:spPr>
        <p:txBody>
          <a:bodyPr/>
          <a:lstStyle/>
          <a:p>
            <a:pPr algn="just" eaLnBrk="1" hangingPunct="1"/>
            <a:r>
              <a:rPr lang="en-US" sz="2200" dirty="0" smtClean="0">
                <a:cs typeface="Times New Roman" pitchFamily="18" charset="0"/>
              </a:rPr>
              <a:t>discounted payback period rule is superior to ordinary payback period rule</a:t>
            </a:r>
          </a:p>
          <a:p>
            <a:pPr lvl="1" algn="just" eaLnBrk="1" hangingPunct="1"/>
            <a:r>
              <a:rPr lang="en-US" sz="2000" dirty="0" smtClean="0">
                <a:cs typeface="Times New Roman" pitchFamily="18" charset="0"/>
              </a:rPr>
              <a:t>considers time value of money</a:t>
            </a:r>
            <a:r>
              <a:rPr lang="en-US" dirty="0" smtClean="0">
                <a:cs typeface="Times New Roman" pitchFamily="18" charset="0"/>
              </a:rPr>
              <a:t> </a:t>
            </a:r>
          </a:p>
          <a:p>
            <a:pPr lvl="1" algn="just" eaLnBrk="1" hangingPunct="1"/>
            <a:r>
              <a:rPr lang="en-US" sz="2000" dirty="0" smtClean="0">
                <a:cs typeface="Times New Roman" pitchFamily="18" charset="0"/>
              </a:rPr>
              <a:t>considers risk of investment’s expected cash flows</a:t>
            </a:r>
          </a:p>
          <a:p>
            <a:pPr lvl="1" algn="just" eaLnBrk="1" hangingPunct="1">
              <a:buFont typeface="Wingdings" pitchFamily="2" charset="2"/>
              <a:buNone/>
            </a:pPr>
            <a:endParaRPr lang="en-CA" sz="2000" dirty="0" smtClean="0">
              <a:cs typeface="Times New Roman" pitchFamily="18" charset="0"/>
            </a:endParaRPr>
          </a:p>
          <a:p>
            <a:pPr eaLnBrk="1" hangingPunct="1"/>
            <a:r>
              <a:rPr lang="en-US" sz="2200" dirty="0" smtClean="0">
                <a:cs typeface="Times New Roman" pitchFamily="18" charset="0"/>
              </a:rPr>
              <a:t>discounted payback period rule is more difficult to apply</a:t>
            </a:r>
            <a:r>
              <a:rPr lang="en-US" dirty="0" smtClean="0">
                <a:cs typeface="Times New Roman" pitchFamily="18" charset="0"/>
              </a:rPr>
              <a:t> </a:t>
            </a:r>
          </a:p>
          <a:p>
            <a:pPr lvl="1" eaLnBrk="1" hangingPunct="1"/>
            <a:r>
              <a:rPr lang="en-US" sz="2000" dirty="0" smtClean="0">
                <a:cs typeface="Times New Roman" pitchFamily="18" charset="0"/>
              </a:rPr>
              <a:t>requires same inputs as NPV rule</a:t>
            </a:r>
          </a:p>
          <a:p>
            <a:pPr lvl="1" eaLnBrk="1" hangingPunct="1"/>
            <a:r>
              <a:rPr lang="en-US" sz="2000" dirty="0" smtClean="0">
                <a:cs typeface="Times New Roman" pitchFamily="18" charset="0"/>
              </a:rPr>
              <a:t>used less than ordinary payback period rule</a:t>
            </a:r>
            <a:r>
              <a:rPr lang="en-US" dirty="0" smtClean="0"/>
              <a:t>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5 - Θέση αριθμού διαφάνειας"/>
          <p:cNvSpPr>
            <a:spLocks noGrp="1"/>
          </p:cNvSpPr>
          <p:nvPr>
            <p:ph type="sldNum" sz="quarter" idx="12"/>
          </p:nvPr>
        </p:nvSpPr>
        <p:spPr/>
        <p:txBody>
          <a:bodyPr/>
          <a:lstStyle/>
          <a:p>
            <a:fld id="{4DFD651E-5B1B-498D-B2A5-B4FB098E34D4}" type="slidenum">
              <a:rPr lang="en-US"/>
              <a:pPr/>
              <a:t>84</a:t>
            </a:fld>
            <a:endParaRPr lang="en-US"/>
          </a:p>
        </p:txBody>
      </p:sp>
      <p:sp>
        <p:nvSpPr>
          <p:cNvPr id="20485" name="Rectangle 2"/>
          <p:cNvSpPr>
            <a:spLocks noGrp="1" noChangeArrowheads="1"/>
          </p:cNvSpPr>
          <p:nvPr>
            <p:ph type="title"/>
          </p:nvPr>
        </p:nvSpPr>
        <p:spPr>
          <a:xfrm>
            <a:off x="971550" y="3573463"/>
            <a:ext cx="6470650" cy="457200"/>
          </a:xfrm>
        </p:spPr>
        <p:txBody>
          <a:bodyPr/>
          <a:lstStyle/>
          <a:p>
            <a:pPr eaLnBrk="1" hangingPunct="1"/>
            <a:r>
              <a:rPr lang="en-US" sz="2400" b="1" smtClean="0">
                <a:cs typeface="Times New Roman" pitchFamily="18" charset="0"/>
              </a:rPr>
              <a:t>The Internal Rate of Return (IRR)</a:t>
            </a:r>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5 - Θέση αριθμού διαφάνειας"/>
          <p:cNvSpPr>
            <a:spLocks noGrp="1"/>
          </p:cNvSpPr>
          <p:nvPr>
            <p:ph type="sldNum" sz="quarter" idx="12"/>
          </p:nvPr>
        </p:nvSpPr>
        <p:spPr/>
        <p:txBody>
          <a:bodyPr/>
          <a:lstStyle/>
          <a:p>
            <a:fld id="{E3AC11B1-E374-4E47-A6B7-6CF54AEAC0EE}" type="slidenum">
              <a:rPr lang="en-US"/>
              <a:pPr/>
              <a:t>85</a:t>
            </a:fld>
            <a:endParaRPr lang="en-US"/>
          </a:p>
        </p:txBody>
      </p:sp>
      <p:sp>
        <p:nvSpPr>
          <p:cNvPr id="21509" name="Rectangle 2"/>
          <p:cNvSpPr>
            <a:spLocks noGrp="1" noChangeArrowheads="1"/>
          </p:cNvSpPr>
          <p:nvPr>
            <p:ph type="title"/>
          </p:nvPr>
        </p:nvSpPr>
        <p:spPr/>
        <p:txBody>
          <a:bodyPr/>
          <a:lstStyle/>
          <a:p>
            <a:pPr eaLnBrk="1" hangingPunct="1"/>
            <a:r>
              <a:rPr lang="en-US" sz="2400" b="1" smtClean="0">
                <a:cs typeface="Times New Roman" pitchFamily="18" charset="0"/>
              </a:rPr>
              <a:t>Internal Rate of Return (IRR)</a:t>
            </a:r>
            <a:r>
              <a:rPr lang="en-US" smtClean="0"/>
              <a:t> </a:t>
            </a:r>
          </a:p>
        </p:txBody>
      </p:sp>
      <p:sp>
        <p:nvSpPr>
          <p:cNvPr id="21510" name="Rectangle 3"/>
          <p:cNvSpPr>
            <a:spLocks noGrp="1" noChangeArrowheads="1"/>
          </p:cNvSpPr>
          <p:nvPr>
            <p:ph type="body" idx="1"/>
          </p:nvPr>
        </p:nvSpPr>
        <p:spPr>
          <a:xfrm>
            <a:off x="971550" y="2492375"/>
            <a:ext cx="7129463" cy="3024188"/>
          </a:xfrm>
        </p:spPr>
        <p:txBody>
          <a:bodyPr/>
          <a:lstStyle/>
          <a:p>
            <a:pPr eaLnBrk="1" hangingPunct="1"/>
            <a:r>
              <a:rPr lang="en-CA" sz="2200" smtClean="0">
                <a:cs typeface="Times New Roman" pitchFamily="18" charset="0"/>
              </a:rPr>
              <a:t>A project's </a:t>
            </a:r>
            <a:r>
              <a:rPr lang="en-CA" sz="2200" b="1" smtClean="0">
                <a:solidFill>
                  <a:schemeClr val="tx2"/>
                </a:solidFill>
                <a:cs typeface="Times New Roman" pitchFamily="18" charset="0"/>
              </a:rPr>
              <a:t>internal rate of return</a:t>
            </a:r>
            <a:r>
              <a:rPr lang="en-CA" sz="2200" smtClean="0">
                <a:solidFill>
                  <a:schemeClr val="tx2"/>
                </a:solidFill>
                <a:cs typeface="Times New Roman" pitchFamily="18" charset="0"/>
              </a:rPr>
              <a:t> (</a:t>
            </a:r>
            <a:r>
              <a:rPr lang="en-CA" sz="2200" b="1" smtClean="0">
                <a:solidFill>
                  <a:schemeClr val="tx2"/>
                </a:solidFill>
                <a:cs typeface="Times New Roman" pitchFamily="18" charset="0"/>
              </a:rPr>
              <a:t>IRR</a:t>
            </a:r>
            <a:r>
              <a:rPr lang="en-CA" sz="2200" smtClean="0">
                <a:cs typeface="Times New Roman" pitchFamily="18" charset="0"/>
              </a:rPr>
              <a:t>) is </a:t>
            </a:r>
            <a:br>
              <a:rPr lang="en-CA" sz="2200" smtClean="0">
                <a:cs typeface="Times New Roman" pitchFamily="18" charset="0"/>
              </a:rPr>
            </a:br>
            <a:r>
              <a:rPr lang="en-CA" sz="2200" smtClean="0">
                <a:cs typeface="Times New Roman" pitchFamily="18" charset="0"/>
              </a:rPr>
              <a:t>the </a:t>
            </a:r>
            <a:r>
              <a:rPr lang="en-CA" sz="2200" smtClean="0">
                <a:solidFill>
                  <a:srgbClr val="FF3300"/>
                </a:solidFill>
                <a:cs typeface="Times New Roman" pitchFamily="18" charset="0"/>
              </a:rPr>
              <a:t>discount rate</a:t>
            </a:r>
            <a:r>
              <a:rPr lang="en-CA" sz="2200" smtClean="0">
                <a:cs typeface="Times New Roman" pitchFamily="18" charset="0"/>
              </a:rPr>
              <a:t> that makes project </a:t>
            </a:r>
            <a:r>
              <a:rPr lang="en-CA" sz="2200" smtClean="0">
                <a:solidFill>
                  <a:srgbClr val="FF3300"/>
                </a:solidFill>
                <a:cs typeface="Times New Roman" pitchFamily="18" charset="0"/>
              </a:rPr>
              <a:t>NPV = 0</a:t>
            </a:r>
          </a:p>
          <a:p>
            <a:pPr eaLnBrk="1" hangingPunct="1">
              <a:buFont typeface="Wingdings" pitchFamily="2" charset="2"/>
              <a:buNone/>
            </a:pPr>
            <a:endParaRPr lang="en-US" sz="1200" smtClean="0">
              <a:cs typeface="Times New Roman" pitchFamily="18" charset="0"/>
            </a:endParaRPr>
          </a:p>
          <a:p>
            <a:pPr eaLnBrk="1" hangingPunct="1">
              <a:buFont typeface="Wingdings" pitchFamily="2" charset="2"/>
              <a:buNone/>
            </a:pPr>
            <a:endParaRPr lang="en-US" sz="1200" smtClean="0">
              <a:cs typeface="Times New Roman" pitchFamily="18" charset="0"/>
            </a:endParaRPr>
          </a:p>
          <a:p>
            <a:pPr eaLnBrk="1" hangingPunct="1"/>
            <a:r>
              <a:rPr lang="en-US" sz="2200" smtClean="0">
                <a:cs typeface="Times New Roman" pitchFamily="18" charset="0"/>
              </a:rPr>
              <a:t>An investment’s IRR summarizes</a:t>
            </a:r>
            <a:br>
              <a:rPr lang="en-US" sz="2200" smtClean="0">
                <a:cs typeface="Times New Roman" pitchFamily="18" charset="0"/>
              </a:rPr>
            </a:br>
            <a:r>
              <a:rPr lang="en-US" sz="2200" smtClean="0">
                <a:cs typeface="Times New Roman" pitchFamily="18" charset="0"/>
              </a:rPr>
              <a:t>its expected cash flow stream</a:t>
            </a:r>
            <a:br>
              <a:rPr lang="en-US" sz="2200" smtClean="0">
                <a:cs typeface="Times New Roman" pitchFamily="18" charset="0"/>
              </a:rPr>
            </a:br>
            <a:r>
              <a:rPr lang="en-US" sz="2200" smtClean="0">
                <a:cs typeface="Times New Roman" pitchFamily="18" charset="0"/>
              </a:rPr>
              <a:t>with a </a:t>
            </a:r>
            <a:r>
              <a:rPr lang="en-US" sz="2200" smtClean="0">
                <a:solidFill>
                  <a:srgbClr val="FF3300"/>
                </a:solidFill>
                <a:cs typeface="Times New Roman" pitchFamily="18" charset="0"/>
              </a:rPr>
              <a:t>single rate of return</a:t>
            </a:r>
            <a:r>
              <a:rPr lang="en-US" sz="2200" smtClean="0">
                <a:cs typeface="Times New Roman" pitchFamily="18" charset="0"/>
              </a:rPr>
              <a:t> - called </a:t>
            </a:r>
            <a:r>
              <a:rPr lang="en-US" sz="2200" i="1" smtClean="0">
                <a:solidFill>
                  <a:srgbClr val="FF3300"/>
                </a:solidFill>
                <a:cs typeface="Times New Roman" pitchFamily="18" charset="0"/>
              </a:rPr>
              <a:t>internal rate</a:t>
            </a:r>
            <a:endParaRPr lang="en-US" sz="280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5 - Θέση αριθμού διαφάνειας"/>
          <p:cNvSpPr>
            <a:spLocks noGrp="1"/>
          </p:cNvSpPr>
          <p:nvPr>
            <p:ph type="sldNum" sz="quarter" idx="12"/>
          </p:nvPr>
        </p:nvSpPr>
        <p:spPr/>
        <p:txBody>
          <a:bodyPr/>
          <a:lstStyle/>
          <a:p>
            <a:fld id="{CFD8C907-C3D0-4666-9A7D-A7EF6BD93777}" type="slidenum">
              <a:rPr lang="en-US"/>
              <a:pPr/>
              <a:t>86</a:t>
            </a:fld>
            <a:endParaRPr lang="en-US"/>
          </a:p>
        </p:txBody>
      </p:sp>
      <p:sp>
        <p:nvSpPr>
          <p:cNvPr id="24580" name="Text Box 4"/>
          <p:cNvSpPr txBox="1">
            <a:spLocks noChangeArrowheads="1"/>
          </p:cNvSpPr>
          <p:nvPr/>
        </p:nvSpPr>
        <p:spPr bwMode="auto">
          <a:xfrm>
            <a:off x="754063" y="650875"/>
            <a:ext cx="8439150" cy="519113"/>
          </a:xfrm>
          <a:prstGeom prst="rect">
            <a:avLst/>
          </a:prstGeom>
          <a:noFill/>
          <a:ln w="9525">
            <a:noFill/>
            <a:miter lim="800000"/>
            <a:headEnd/>
            <a:tailEnd/>
          </a:ln>
        </p:spPr>
        <p:txBody>
          <a:bodyPr>
            <a:spAutoFit/>
          </a:bodyPr>
          <a:lstStyle/>
          <a:p>
            <a:pPr algn="l"/>
            <a:endParaRPr lang="el-GR" sz="2800">
              <a:solidFill>
                <a:srgbClr val="003366"/>
              </a:solidFill>
            </a:endParaRPr>
          </a:p>
        </p:txBody>
      </p:sp>
      <p:grpSp>
        <p:nvGrpSpPr>
          <p:cNvPr id="2" name="Group 8"/>
          <p:cNvGrpSpPr>
            <a:grpSpLocks/>
          </p:cNvGrpSpPr>
          <p:nvPr/>
        </p:nvGrpSpPr>
        <p:grpSpPr bwMode="auto">
          <a:xfrm>
            <a:off x="755650" y="2133600"/>
            <a:ext cx="8126413" cy="793750"/>
            <a:chOff x="467" y="1186"/>
            <a:chExt cx="5119" cy="500"/>
          </a:xfrm>
        </p:grpSpPr>
        <p:sp>
          <p:nvSpPr>
            <p:cNvPr id="22537" name="Rectangle 5"/>
            <p:cNvSpPr>
              <a:spLocks noChangeArrowheads="1"/>
            </p:cNvSpPr>
            <p:nvPr/>
          </p:nvSpPr>
          <p:spPr bwMode="auto">
            <a:xfrm>
              <a:off x="484" y="1186"/>
              <a:ext cx="5102" cy="240"/>
            </a:xfrm>
            <a:prstGeom prst="rect">
              <a:avLst/>
            </a:prstGeom>
            <a:solidFill>
              <a:srgbClr val="003366"/>
            </a:solidFill>
            <a:ln w="9525">
              <a:noFill/>
              <a:miter lim="800000"/>
              <a:headEnd/>
              <a:tailEnd/>
            </a:ln>
          </p:spPr>
          <p:txBody>
            <a:bodyPr wrap="none" anchor="ctr"/>
            <a:lstStyle/>
            <a:p>
              <a:endParaRPr lang="en-US"/>
            </a:p>
          </p:txBody>
        </p:sp>
        <p:sp>
          <p:nvSpPr>
            <p:cNvPr id="22538" name="Text Box 6"/>
            <p:cNvSpPr txBox="1">
              <a:spLocks noChangeArrowheads="1"/>
            </p:cNvSpPr>
            <p:nvPr/>
          </p:nvSpPr>
          <p:spPr bwMode="auto">
            <a:xfrm>
              <a:off x="467" y="1186"/>
              <a:ext cx="5111" cy="291"/>
            </a:xfrm>
            <a:prstGeom prst="rect">
              <a:avLst/>
            </a:prstGeom>
            <a:noFill/>
            <a:ln w="9525">
              <a:noFill/>
              <a:miter lim="800000"/>
              <a:headEnd/>
              <a:tailEnd/>
            </a:ln>
          </p:spPr>
          <p:txBody>
            <a:bodyPr>
              <a:spAutoFit/>
            </a:bodyPr>
            <a:lstStyle/>
            <a:p>
              <a:pPr algn="l">
                <a:tabLst>
                  <a:tab pos="57150" algn="l"/>
                  <a:tab pos="2400300" algn="ctr"/>
                  <a:tab pos="3492500" algn="ctr"/>
                  <a:tab pos="4572000" algn="ctr"/>
                  <a:tab pos="5600700" algn="ctr"/>
                  <a:tab pos="6578600" algn="ctr"/>
                  <a:tab pos="7493000" algn="l"/>
                  <a:tab pos="8053388" algn="ctr"/>
                </a:tabLst>
              </a:pPr>
              <a:r>
                <a:rPr lang="en-US" dirty="0">
                  <a:solidFill>
                    <a:schemeClr val="accent1"/>
                  </a:solidFill>
                </a:rPr>
                <a:t>	</a:t>
              </a:r>
              <a:r>
                <a:rPr lang="en-US" sz="1800" dirty="0">
                  <a:solidFill>
                    <a:schemeClr val="accent1"/>
                  </a:solidFill>
                </a:rPr>
                <a:t>INVESTMENT	A	B	C	D	E	F</a:t>
              </a:r>
            </a:p>
          </p:txBody>
        </p:sp>
        <p:sp>
          <p:nvSpPr>
            <p:cNvPr id="22539" name="Text Box 7"/>
            <p:cNvSpPr txBox="1">
              <a:spLocks noChangeArrowheads="1"/>
            </p:cNvSpPr>
            <p:nvPr/>
          </p:nvSpPr>
          <p:spPr bwMode="auto">
            <a:xfrm>
              <a:off x="467" y="1474"/>
              <a:ext cx="5111" cy="212"/>
            </a:xfrm>
            <a:prstGeom prst="rect">
              <a:avLst/>
            </a:prstGeom>
            <a:noFill/>
            <a:ln w="9525">
              <a:noFill/>
              <a:miter lim="800000"/>
              <a:headEnd/>
              <a:tailEnd/>
            </a:ln>
          </p:spPr>
          <p:txBody>
            <a:bodyPr>
              <a:spAutoFit/>
            </a:bodyPr>
            <a:lstStyle/>
            <a:p>
              <a:pPr marL="57150" algn="l">
                <a:tabLst>
                  <a:tab pos="850900" algn="ctr"/>
                  <a:tab pos="2400300" algn="ctr"/>
                  <a:tab pos="3492500" algn="ctr"/>
                  <a:tab pos="4572000" algn="ctr"/>
                  <a:tab pos="5664200" algn="ctr"/>
                  <a:tab pos="6578600" algn="ctr"/>
                  <a:tab pos="8053388" algn="ctr"/>
                </a:tabLst>
              </a:pPr>
              <a:r>
                <a:rPr lang="en-US" sz="1600" dirty="0">
                  <a:solidFill>
                    <a:srgbClr val="000000"/>
                  </a:solidFill>
                </a:rPr>
                <a:t>IRR		19.05%	13.92%	7.93%	7.93%	18.72%	28.52%</a:t>
              </a:r>
              <a:endParaRPr lang="en-US" sz="1600" b="0" dirty="0">
                <a:solidFill>
                  <a:srgbClr val="000000"/>
                </a:solidFill>
              </a:endParaRPr>
            </a:p>
          </p:txBody>
        </p:sp>
      </p:grpSp>
      <p:sp>
        <p:nvSpPr>
          <p:cNvPr id="22535" name="Rectangle 9"/>
          <p:cNvSpPr>
            <a:spLocks noGrp="1" noChangeArrowheads="1"/>
          </p:cNvSpPr>
          <p:nvPr>
            <p:ph type="title"/>
          </p:nvPr>
        </p:nvSpPr>
        <p:spPr>
          <a:xfrm>
            <a:off x="768350" y="679450"/>
            <a:ext cx="8162925" cy="944563"/>
          </a:xfrm>
        </p:spPr>
        <p:txBody>
          <a:bodyPr/>
          <a:lstStyle/>
          <a:p>
            <a:pPr eaLnBrk="1" hangingPunct="1"/>
            <a:r>
              <a:rPr lang="en-US" sz="3200" b="1" smtClean="0">
                <a:solidFill>
                  <a:srgbClr val="003366"/>
                </a:solidFill>
              </a:rPr>
              <a:t/>
            </a:r>
            <a:br>
              <a:rPr lang="en-US" sz="3200" b="1" smtClean="0">
                <a:solidFill>
                  <a:srgbClr val="003366"/>
                </a:solidFill>
              </a:rPr>
            </a:br>
            <a:r>
              <a:rPr lang="en-US" sz="2400" b="1" smtClean="0">
                <a:solidFill>
                  <a:srgbClr val="003366"/>
                </a:solidFill>
              </a:rPr>
              <a:t>IRR for 6 Investments</a:t>
            </a:r>
            <a:endParaRPr lang="en-US" sz="2400" smtClean="0"/>
          </a:p>
        </p:txBody>
      </p:sp>
      <p:sp>
        <p:nvSpPr>
          <p:cNvPr id="22536" name="Line 10"/>
          <p:cNvSpPr>
            <a:spLocks noChangeShapeType="1"/>
          </p:cNvSpPr>
          <p:nvPr/>
        </p:nvSpPr>
        <p:spPr bwMode="auto">
          <a:xfrm>
            <a:off x="827088" y="2997200"/>
            <a:ext cx="7993062" cy="0"/>
          </a:xfrm>
          <a:prstGeom prst="line">
            <a:avLst/>
          </a:prstGeom>
          <a:noFill/>
          <a:ln w="9525">
            <a:solidFill>
              <a:schemeClr val="tx1"/>
            </a:solidFill>
            <a:round/>
            <a:headEnd/>
            <a:tailEn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ppt_x"/>
                                          </p:val>
                                        </p:tav>
                                        <p:tav tm="100000">
                                          <p:val>
                                            <p:strVal val="#ppt_x"/>
                                          </p:val>
                                        </p:tav>
                                      </p:tavLst>
                                    </p:anim>
                                    <p:anim calcmode="lin" valueType="num">
                                      <p:cBhvr additive="base">
                                        <p:cTn id="8" dur="500" fill="hold"/>
                                        <p:tgtEl>
                                          <p:spTgt spid="2458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5 - Θέση αριθμού διαφάνειας"/>
          <p:cNvSpPr>
            <a:spLocks noGrp="1"/>
          </p:cNvSpPr>
          <p:nvPr>
            <p:ph type="sldNum" sz="quarter" idx="12"/>
          </p:nvPr>
        </p:nvSpPr>
        <p:spPr/>
        <p:txBody>
          <a:bodyPr/>
          <a:lstStyle/>
          <a:p>
            <a:fld id="{348B4E0A-A353-42AA-87EF-7571F1C2BFFE}" type="slidenum">
              <a:rPr lang="en-US"/>
              <a:pPr/>
              <a:t>87</a:t>
            </a:fld>
            <a:endParaRPr lang="en-US"/>
          </a:p>
        </p:txBody>
      </p:sp>
      <p:sp>
        <p:nvSpPr>
          <p:cNvPr id="23557" name="Rectangle 2"/>
          <p:cNvSpPr>
            <a:spLocks noGrp="1" noChangeArrowheads="1"/>
          </p:cNvSpPr>
          <p:nvPr>
            <p:ph type="title"/>
          </p:nvPr>
        </p:nvSpPr>
        <p:spPr>
          <a:xfrm>
            <a:off x="741363" y="895350"/>
            <a:ext cx="8162925" cy="762000"/>
          </a:xfrm>
        </p:spPr>
        <p:txBody>
          <a:bodyPr/>
          <a:lstStyle/>
          <a:p>
            <a:pPr eaLnBrk="1" hangingPunct="1"/>
            <a:r>
              <a:rPr lang="en-CA" sz="2400" b="1" smtClean="0">
                <a:cs typeface="Times New Roman" pitchFamily="18" charset="0"/>
              </a:rPr>
              <a:t>The IRR Rule</a:t>
            </a:r>
            <a:r>
              <a:rPr lang="en-US" smtClean="0"/>
              <a:t> </a:t>
            </a:r>
          </a:p>
        </p:txBody>
      </p:sp>
      <p:sp>
        <p:nvSpPr>
          <p:cNvPr id="23558" name="Rectangle 3"/>
          <p:cNvSpPr>
            <a:spLocks noGrp="1" noChangeArrowheads="1"/>
          </p:cNvSpPr>
          <p:nvPr>
            <p:ph type="body" idx="1"/>
          </p:nvPr>
        </p:nvSpPr>
        <p:spPr>
          <a:xfrm>
            <a:off x="611188" y="2205038"/>
            <a:ext cx="8240712" cy="3890962"/>
          </a:xfrm>
        </p:spPr>
        <p:txBody>
          <a:bodyPr/>
          <a:lstStyle/>
          <a:p>
            <a:pPr eaLnBrk="1" hangingPunct="1"/>
            <a:r>
              <a:rPr lang="en-US" sz="2000" smtClean="0">
                <a:cs typeface="Times New Roman" pitchFamily="18" charset="0"/>
              </a:rPr>
              <a:t>Based on IRR, a project should be:</a:t>
            </a:r>
          </a:p>
          <a:p>
            <a:pPr eaLnBrk="1" hangingPunct="1">
              <a:buFont typeface="Wingdings" pitchFamily="2" charset="2"/>
              <a:buNone/>
            </a:pPr>
            <a:r>
              <a:rPr lang="en-US" sz="2000" smtClean="0">
                <a:cs typeface="Times New Roman" pitchFamily="18" charset="0"/>
              </a:rPr>
              <a:t>	</a:t>
            </a:r>
          </a:p>
          <a:p>
            <a:pPr eaLnBrk="1" hangingPunct="1">
              <a:buFont typeface="Wingdings" pitchFamily="2" charset="2"/>
              <a:buNone/>
            </a:pPr>
            <a:r>
              <a:rPr lang="en-US" sz="2000" smtClean="0">
                <a:cs typeface="Times New Roman" pitchFamily="18" charset="0"/>
              </a:rPr>
              <a:t>		</a:t>
            </a:r>
            <a:r>
              <a:rPr lang="en-US" sz="2000" b="1" smtClean="0">
                <a:solidFill>
                  <a:srgbClr val="339933"/>
                </a:solidFill>
                <a:cs typeface="Times New Roman" pitchFamily="18" charset="0"/>
              </a:rPr>
              <a:t>ACCEPT</a:t>
            </a:r>
            <a:r>
              <a:rPr lang="en-US" sz="2000" b="1" smtClean="0">
                <a:cs typeface="Times New Roman" pitchFamily="18" charset="0"/>
              </a:rPr>
              <a:t> </a:t>
            </a:r>
            <a:r>
              <a:rPr lang="en-US" sz="2000" b="1" smtClean="0">
                <a:solidFill>
                  <a:srgbClr val="339933"/>
                </a:solidFill>
                <a:cs typeface="Times New Roman" pitchFamily="18" charset="0"/>
              </a:rPr>
              <a:t>if: 		IRR &gt; its cost of capital</a:t>
            </a:r>
            <a:r>
              <a:rPr lang="en-US" sz="2000" smtClean="0">
                <a:solidFill>
                  <a:srgbClr val="FF3300"/>
                </a:solidFill>
                <a:cs typeface="Times New Roman" pitchFamily="18" charset="0"/>
              </a:rPr>
              <a:t> </a:t>
            </a:r>
            <a:endParaRPr lang="en-US" sz="1000" smtClean="0">
              <a:solidFill>
                <a:srgbClr val="FF3300"/>
              </a:solidFill>
              <a:cs typeface="Times New Roman" pitchFamily="18" charset="0"/>
            </a:endParaRPr>
          </a:p>
          <a:p>
            <a:pPr eaLnBrk="1" hangingPunct="1">
              <a:buFont typeface="Wingdings" pitchFamily="2" charset="2"/>
              <a:buNone/>
            </a:pPr>
            <a:r>
              <a:rPr lang="en-US" sz="1000" smtClean="0">
                <a:cs typeface="Times New Roman" pitchFamily="18" charset="0"/>
              </a:rPr>
              <a:t>	</a:t>
            </a:r>
          </a:p>
          <a:p>
            <a:pPr eaLnBrk="1" hangingPunct="1">
              <a:buFont typeface="Wingdings" pitchFamily="2" charset="2"/>
              <a:buNone/>
            </a:pPr>
            <a:r>
              <a:rPr lang="en-US" sz="2000" smtClean="0">
                <a:cs typeface="Times New Roman" pitchFamily="18" charset="0"/>
              </a:rPr>
              <a:t>		</a:t>
            </a:r>
            <a:r>
              <a:rPr lang="en-US" sz="2000" b="1" smtClean="0">
                <a:solidFill>
                  <a:srgbClr val="FF3300"/>
                </a:solidFill>
                <a:cs typeface="Times New Roman" pitchFamily="18" charset="0"/>
              </a:rPr>
              <a:t>REJECT if:</a:t>
            </a:r>
            <a:r>
              <a:rPr lang="en-US" sz="2000" b="1" smtClean="0">
                <a:cs typeface="Times New Roman" pitchFamily="18" charset="0"/>
              </a:rPr>
              <a:t> 		</a:t>
            </a:r>
            <a:r>
              <a:rPr lang="en-US" sz="2000" b="1" smtClean="0">
                <a:solidFill>
                  <a:srgbClr val="FF3300"/>
                </a:solidFill>
                <a:cs typeface="Times New Roman" pitchFamily="18" charset="0"/>
              </a:rPr>
              <a:t>IRR &lt; its cost of capital</a:t>
            </a:r>
            <a:r>
              <a:rPr lang="en-US" sz="2000" smtClean="0">
                <a:solidFill>
                  <a:srgbClr val="FF3300"/>
                </a:solidFill>
                <a:cs typeface="Times New Roman" pitchFamily="18" charset="0"/>
              </a:rPr>
              <a:t> </a:t>
            </a:r>
          </a:p>
          <a:p>
            <a:pPr eaLnBrk="1" hangingPunct="1">
              <a:buFont typeface="Wingdings" pitchFamily="2" charset="2"/>
              <a:buNone/>
            </a:pPr>
            <a:endParaRPr lang="en-US" sz="2000" smtClean="0">
              <a:solidFill>
                <a:srgbClr val="FF3300"/>
              </a:solidFill>
              <a:cs typeface="Times New Roman" pitchFamily="18" charset="0"/>
            </a:endParaRPr>
          </a:p>
          <a:p>
            <a:pPr eaLnBrk="1" hangingPunct="1"/>
            <a:r>
              <a:rPr lang="en-US" sz="2000" smtClean="0">
                <a:cs typeface="Times New Roman" pitchFamily="18" charset="0"/>
              </a:rPr>
              <a:t>if a project’s IRR &lt; its cost of capital</a:t>
            </a:r>
            <a:br>
              <a:rPr lang="en-US" sz="2000" smtClean="0">
                <a:cs typeface="Times New Roman" pitchFamily="18" charset="0"/>
              </a:rPr>
            </a:br>
            <a:r>
              <a:rPr lang="en-US" sz="2000" smtClean="0">
                <a:cs typeface="Times New Roman" pitchFamily="18" charset="0"/>
                <a:sym typeface="Wingdings" pitchFamily="2" charset="2"/>
              </a:rPr>
              <a:t> </a:t>
            </a:r>
            <a:r>
              <a:rPr lang="en-US" sz="2000" smtClean="0">
                <a:cs typeface="Times New Roman" pitchFamily="18" charset="0"/>
              </a:rPr>
              <a:t>the project does not earn its cost of capital</a:t>
            </a:r>
            <a:br>
              <a:rPr lang="en-US" sz="2000" smtClean="0">
                <a:cs typeface="Times New Roman" pitchFamily="18" charset="0"/>
              </a:rPr>
            </a:br>
            <a:r>
              <a:rPr lang="en-US" sz="2000" smtClean="0">
                <a:cs typeface="Times New Roman" pitchFamily="18" charset="0"/>
                <a:sym typeface="Wingdings" pitchFamily="2" charset="2"/>
              </a:rPr>
              <a:t></a:t>
            </a:r>
            <a:r>
              <a:rPr lang="en-US" sz="2000" smtClean="0">
                <a:cs typeface="Times New Roman" pitchFamily="18" charset="0"/>
              </a:rPr>
              <a:t> should be rejected</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5 - Θέση αριθμού διαφάνειας"/>
          <p:cNvSpPr>
            <a:spLocks noGrp="1"/>
          </p:cNvSpPr>
          <p:nvPr>
            <p:ph type="sldNum" sz="quarter" idx="12"/>
          </p:nvPr>
        </p:nvSpPr>
        <p:spPr/>
        <p:txBody>
          <a:bodyPr/>
          <a:lstStyle/>
          <a:p>
            <a:fld id="{0FF1C4D8-0CB4-40B0-850C-81D9696B7E12}" type="slidenum">
              <a:rPr lang="en-US"/>
              <a:pPr/>
              <a:t>88</a:t>
            </a:fld>
            <a:endParaRPr lang="en-US"/>
          </a:p>
        </p:txBody>
      </p:sp>
      <p:sp>
        <p:nvSpPr>
          <p:cNvPr id="24581" name="Rectangle 2"/>
          <p:cNvSpPr>
            <a:spLocks noGrp="1" noChangeArrowheads="1"/>
          </p:cNvSpPr>
          <p:nvPr>
            <p:ph type="title"/>
          </p:nvPr>
        </p:nvSpPr>
        <p:spPr>
          <a:xfrm>
            <a:off x="741363" y="895350"/>
            <a:ext cx="8162925" cy="762000"/>
          </a:xfrm>
        </p:spPr>
        <p:txBody>
          <a:bodyPr/>
          <a:lstStyle/>
          <a:p>
            <a:pPr eaLnBrk="1" hangingPunct="1"/>
            <a:r>
              <a:rPr lang="en-CA" sz="2400" b="1" smtClean="0">
                <a:cs typeface="Times New Roman" pitchFamily="18" charset="0"/>
              </a:rPr>
              <a:t>The IRR Rule</a:t>
            </a:r>
            <a:r>
              <a:rPr lang="en-US" smtClean="0"/>
              <a:t> </a:t>
            </a:r>
          </a:p>
        </p:txBody>
      </p:sp>
      <p:sp>
        <p:nvSpPr>
          <p:cNvPr id="24582" name="Rectangle 3"/>
          <p:cNvSpPr>
            <a:spLocks noGrp="1" noChangeArrowheads="1"/>
          </p:cNvSpPr>
          <p:nvPr>
            <p:ph type="body" idx="1"/>
          </p:nvPr>
        </p:nvSpPr>
        <p:spPr>
          <a:xfrm>
            <a:off x="468313" y="2060575"/>
            <a:ext cx="8383587" cy="4035425"/>
          </a:xfrm>
        </p:spPr>
        <p:txBody>
          <a:bodyPr/>
          <a:lstStyle/>
          <a:p>
            <a:pPr eaLnBrk="1" hangingPunct="1">
              <a:buFont typeface="Wingdings" pitchFamily="2" charset="2"/>
              <a:buNone/>
            </a:pPr>
            <a:endParaRPr lang="en-US" sz="1000" smtClean="0">
              <a:cs typeface="Times New Roman" pitchFamily="18" charset="0"/>
            </a:endParaRPr>
          </a:p>
          <a:p>
            <a:pPr eaLnBrk="1" hangingPunct="1"/>
            <a:r>
              <a:rPr lang="en-US" sz="2000" smtClean="0"/>
              <a:t>Does the IRR rule meet the conditions of a good investment decision?</a:t>
            </a:r>
          </a:p>
          <a:p>
            <a:pPr eaLnBrk="1" hangingPunct="1">
              <a:buFont typeface="Wingdings" pitchFamily="2" charset="2"/>
              <a:buNone/>
            </a:pPr>
            <a:endParaRPr lang="en-US" sz="1000" smtClean="0"/>
          </a:p>
          <a:p>
            <a:pPr lvl="1" eaLnBrk="1" hangingPunct="1"/>
            <a:r>
              <a:rPr lang="en-US" sz="2000" b="1" smtClean="0">
                <a:solidFill>
                  <a:schemeClr val="tx2"/>
                </a:solidFill>
                <a:cs typeface="Times New Roman" pitchFamily="18" charset="0"/>
              </a:rPr>
              <a:t>adjustment for timing of cash flows?</a:t>
            </a:r>
            <a:endParaRPr lang="en-CA" sz="2000" smtClean="0">
              <a:solidFill>
                <a:schemeClr val="tx2"/>
              </a:solidFill>
              <a:cs typeface="Times New Roman" pitchFamily="18" charset="0"/>
            </a:endParaRPr>
          </a:p>
          <a:p>
            <a:pPr lvl="2" eaLnBrk="1" hangingPunct="1"/>
            <a:r>
              <a:rPr lang="en-CA" sz="1800" smtClean="0">
                <a:cs typeface="Times New Roman" pitchFamily="18" charset="0"/>
              </a:rPr>
              <a:t>considers time value of money</a:t>
            </a:r>
          </a:p>
          <a:p>
            <a:pPr lvl="2" eaLnBrk="1" hangingPunct="1"/>
            <a:r>
              <a:rPr lang="en-CA" sz="1800" smtClean="0">
                <a:cs typeface="Times New Roman" pitchFamily="18" charset="0"/>
              </a:rPr>
              <a:t>consider investments A &amp; B</a:t>
            </a:r>
          </a:p>
          <a:p>
            <a:pPr lvl="2" eaLnBrk="1" hangingPunct="1"/>
            <a:r>
              <a:rPr lang="en-CA" sz="1800" smtClean="0">
                <a:cs typeface="Times New Roman" pitchFamily="18" charset="0"/>
              </a:rPr>
              <a:t>A is preferable to B because its </a:t>
            </a:r>
            <a:r>
              <a:rPr lang="en-CA" sz="1800" smtClean="0">
                <a:solidFill>
                  <a:srgbClr val="FF3300"/>
                </a:solidFill>
                <a:cs typeface="Times New Roman" pitchFamily="18" charset="0"/>
              </a:rPr>
              <a:t>largest cash flow occurs earlier</a:t>
            </a:r>
          </a:p>
          <a:p>
            <a:pPr lvl="1" algn="just" eaLnBrk="1" hangingPunct="1">
              <a:buFont typeface="Wingdings" pitchFamily="2" charset="2"/>
              <a:buNone/>
            </a:pPr>
            <a:endParaRPr lang="en-US" smtClean="0">
              <a:cs typeface="Times New Roman" pitchFamily="18" charset="0"/>
            </a:endParaRPr>
          </a:p>
          <a:p>
            <a:pPr eaLnBrk="1" hangingPunct="1"/>
            <a:endParaRPr lang="en-US" sz="360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5 - Θέση αριθμού διαφάνειας"/>
          <p:cNvSpPr>
            <a:spLocks noGrp="1"/>
          </p:cNvSpPr>
          <p:nvPr>
            <p:ph type="sldNum" sz="quarter" idx="12"/>
          </p:nvPr>
        </p:nvSpPr>
        <p:spPr/>
        <p:txBody>
          <a:bodyPr/>
          <a:lstStyle/>
          <a:p>
            <a:fld id="{26A0B7AB-E03B-436A-B775-A8FBFE2226CC}" type="slidenum">
              <a:rPr lang="en-US"/>
              <a:pPr/>
              <a:t>89</a:t>
            </a:fld>
            <a:endParaRPr lang="en-US"/>
          </a:p>
        </p:txBody>
      </p:sp>
      <p:sp>
        <p:nvSpPr>
          <p:cNvPr id="25605" name="Rectangle 2"/>
          <p:cNvSpPr>
            <a:spLocks noGrp="1" noChangeArrowheads="1"/>
          </p:cNvSpPr>
          <p:nvPr>
            <p:ph type="title"/>
          </p:nvPr>
        </p:nvSpPr>
        <p:spPr>
          <a:xfrm>
            <a:off x="741363" y="1166813"/>
            <a:ext cx="8162925" cy="457200"/>
          </a:xfrm>
        </p:spPr>
        <p:txBody>
          <a:bodyPr/>
          <a:lstStyle/>
          <a:p>
            <a:pPr eaLnBrk="1" hangingPunct="1"/>
            <a:r>
              <a:rPr lang="en-CA" sz="2400" b="1" smtClean="0">
                <a:cs typeface="Times New Roman" pitchFamily="18" charset="0"/>
              </a:rPr>
              <a:t>The IRR Rule</a:t>
            </a:r>
            <a:endParaRPr lang="en-US" sz="2400" b="1" smtClean="0">
              <a:cs typeface="Times New Roman" pitchFamily="18" charset="0"/>
            </a:endParaRPr>
          </a:p>
        </p:txBody>
      </p:sp>
      <p:sp>
        <p:nvSpPr>
          <p:cNvPr id="25606" name="Rectangle 3"/>
          <p:cNvSpPr>
            <a:spLocks noGrp="1" noChangeArrowheads="1"/>
          </p:cNvSpPr>
          <p:nvPr>
            <p:ph type="body" idx="1"/>
          </p:nvPr>
        </p:nvSpPr>
        <p:spPr>
          <a:xfrm>
            <a:off x="741363" y="1905000"/>
            <a:ext cx="8110537" cy="4619625"/>
          </a:xfrm>
        </p:spPr>
        <p:txBody>
          <a:bodyPr/>
          <a:lstStyle/>
          <a:p>
            <a:pPr lvl="1" eaLnBrk="1" hangingPunct="1"/>
            <a:r>
              <a:rPr lang="en-US" sz="2400" b="1" smtClean="0">
                <a:solidFill>
                  <a:schemeClr val="tx2"/>
                </a:solidFill>
                <a:cs typeface="Times New Roman" pitchFamily="18" charset="0"/>
              </a:rPr>
              <a:t>adjustment for risk?</a:t>
            </a:r>
            <a:endParaRPr lang="en-CA" sz="2400" b="1" smtClean="0">
              <a:solidFill>
                <a:schemeClr val="tx2"/>
              </a:solidFill>
              <a:cs typeface="Times New Roman" pitchFamily="18" charset="0"/>
            </a:endParaRPr>
          </a:p>
          <a:p>
            <a:pPr lvl="2" eaLnBrk="1" hangingPunct="1"/>
            <a:r>
              <a:rPr lang="en-CA" sz="2000" b="1" smtClean="0">
                <a:solidFill>
                  <a:srgbClr val="FF3300"/>
                </a:solidFill>
                <a:cs typeface="Times New Roman" pitchFamily="18" charset="0"/>
              </a:rPr>
              <a:t>IRR rule accounts for investments risk </a:t>
            </a:r>
            <a:r>
              <a:rPr lang="en-CA" sz="2000" b="1" i="1" smtClean="0">
                <a:solidFill>
                  <a:srgbClr val="FF3300"/>
                </a:solidFill>
                <a:cs typeface="Times New Roman" pitchFamily="18" charset="0"/>
              </a:rPr>
              <a:t>indirectly</a:t>
            </a:r>
            <a:br>
              <a:rPr lang="en-CA" sz="2000" b="1" i="1" smtClean="0">
                <a:solidFill>
                  <a:srgbClr val="FF3300"/>
                </a:solidFill>
                <a:cs typeface="Times New Roman" pitchFamily="18" charset="0"/>
              </a:rPr>
            </a:br>
            <a:r>
              <a:rPr lang="en-CA" sz="2000" b="1" smtClean="0">
                <a:solidFill>
                  <a:srgbClr val="FF3300"/>
                </a:solidFill>
                <a:cs typeface="Times New Roman" pitchFamily="18" charset="0"/>
              </a:rPr>
              <a:t>by comparing investment’s IRR with its cost of capital</a:t>
            </a:r>
          </a:p>
          <a:p>
            <a:pPr lvl="4" eaLnBrk="1" hangingPunct="1"/>
            <a:endParaRPr lang="en-CA" sz="1800" smtClean="0">
              <a:cs typeface="Times New Roman" pitchFamily="18" charset="0"/>
            </a:endParaRPr>
          </a:p>
          <a:p>
            <a:pPr lvl="4" eaLnBrk="1" hangingPunct="1"/>
            <a:r>
              <a:rPr lang="en-CA" sz="1800" smtClean="0">
                <a:cs typeface="Times New Roman" pitchFamily="18" charset="0"/>
              </a:rPr>
              <a:t>IRR of C (7.93%) &gt; cost of capital (5%)</a:t>
            </a:r>
            <a:br>
              <a:rPr lang="en-CA" sz="1800" smtClean="0">
                <a:cs typeface="Times New Roman" pitchFamily="18" charset="0"/>
              </a:rPr>
            </a:br>
            <a:r>
              <a:rPr lang="en-CA" sz="1800" smtClean="0">
                <a:cs typeface="Times New Roman" pitchFamily="18" charset="0"/>
                <a:sym typeface="Wingdings" pitchFamily="2" charset="2"/>
              </a:rPr>
              <a:t> </a:t>
            </a:r>
            <a:r>
              <a:rPr lang="en-CA" sz="1800" smtClean="0">
                <a:cs typeface="Times New Roman" pitchFamily="18" charset="0"/>
              </a:rPr>
              <a:t>should be accepted</a:t>
            </a:r>
          </a:p>
          <a:p>
            <a:pPr lvl="4" eaLnBrk="1" hangingPunct="1">
              <a:buFontTx/>
              <a:buNone/>
            </a:pPr>
            <a:endParaRPr lang="en-CA" sz="1800" smtClean="0">
              <a:cs typeface="Times New Roman" pitchFamily="18" charset="0"/>
            </a:endParaRPr>
          </a:p>
          <a:p>
            <a:pPr lvl="4" eaLnBrk="1" hangingPunct="1"/>
            <a:r>
              <a:rPr lang="en-CA" sz="1800" smtClean="0">
                <a:cs typeface="Times New Roman" pitchFamily="18" charset="0"/>
              </a:rPr>
              <a:t>IRR of D (7.93%) &lt; cost of capital (10%)</a:t>
            </a:r>
            <a:br>
              <a:rPr lang="en-CA" sz="1800" smtClean="0">
                <a:cs typeface="Times New Roman" pitchFamily="18" charset="0"/>
              </a:rPr>
            </a:br>
            <a:r>
              <a:rPr lang="en-CA" sz="1800" smtClean="0">
                <a:cs typeface="Times New Roman" pitchFamily="18" charset="0"/>
                <a:sym typeface="Wingdings" pitchFamily="2" charset="2"/>
              </a:rPr>
              <a:t> should be rejected</a:t>
            </a:r>
            <a:endParaRPr lang="en-CA" sz="1800" smtClean="0">
              <a:cs typeface="Times New Roman" pitchFamily="18" charset="0"/>
            </a:endParaRPr>
          </a:p>
          <a:p>
            <a:pPr lvl="4" eaLnBrk="1" hangingPunct="1"/>
            <a:endParaRPr lang="en-CA" sz="1800" smtClean="0">
              <a:cs typeface="Times New Roman" pitchFamily="18" charset="0"/>
            </a:endParaRPr>
          </a:p>
          <a:p>
            <a:pPr lvl="4" eaLnBrk="1" hangingPunct="1"/>
            <a:r>
              <a:rPr lang="en-CA" sz="1800" smtClean="0">
                <a:solidFill>
                  <a:srgbClr val="FF3300"/>
                </a:solidFill>
                <a:cs typeface="Times New Roman" pitchFamily="18" charset="0"/>
              </a:rPr>
              <a:t>investment risk does not enter into </a:t>
            </a:r>
            <a:r>
              <a:rPr lang="en-CA" sz="1800" i="1" smtClean="0">
                <a:solidFill>
                  <a:srgbClr val="FF3300"/>
                </a:solidFill>
                <a:cs typeface="Times New Roman" pitchFamily="18" charset="0"/>
              </a:rPr>
              <a:t>computation</a:t>
            </a:r>
            <a:r>
              <a:rPr lang="en-CA" sz="1800" smtClean="0">
                <a:solidFill>
                  <a:srgbClr val="FF3300"/>
                </a:solidFill>
                <a:cs typeface="Times New Roman" pitchFamily="18" charset="0"/>
              </a:rPr>
              <a:t> of IRR, but IRR </a:t>
            </a:r>
            <a:r>
              <a:rPr lang="en-CA" sz="1800" i="1" smtClean="0">
                <a:solidFill>
                  <a:srgbClr val="FF3300"/>
                </a:solidFill>
                <a:cs typeface="Times New Roman" pitchFamily="18" charset="0"/>
              </a:rPr>
              <a:t>rule</a:t>
            </a:r>
            <a:r>
              <a:rPr lang="en-CA" sz="1800" smtClean="0">
                <a:solidFill>
                  <a:srgbClr val="FF3300"/>
                </a:solidFill>
                <a:cs typeface="Times New Roman" pitchFamily="18" charset="0"/>
              </a:rPr>
              <a:t> does consider investment risk because it compares project’s IRR with minimum required rate of return (a measure of investment risk)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pPr>
              <a:defRPr/>
            </a:pPr>
            <a:fld id="{404A21BB-B37B-4BA2-87C2-F741BF980E24}" type="slidenum">
              <a:rPr lang="en-US"/>
              <a:pPr>
                <a:defRPr/>
              </a:pPr>
              <a:t>9</a:t>
            </a:fld>
            <a:endParaRPr lang="en-US"/>
          </a:p>
        </p:txBody>
      </p:sp>
      <p:sp>
        <p:nvSpPr>
          <p:cNvPr id="9221" name="Rectangle 2"/>
          <p:cNvSpPr>
            <a:spLocks noGrp="1" noChangeArrowheads="1"/>
          </p:cNvSpPr>
          <p:nvPr>
            <p:ph type="title"/>
          </p:nvPr>
        </p:nvSpPr>
        <p:spPr>
          <a:xfrm>
            <a:off x="762000" y="1166813"/>
            <a:ext cx="8162925" cy="457200"/>
          </a:xfrm>
        </p:spPr>
        <p:txBody>
          <a:bodyPr/>
          <a:lstStyle/>
          <a:p>
            <a:pPr eaLnBrk="1" hangingPunct="1"/>
            <a:r>
              <a:rPr lang="en-US" sz="2400" b="1" smtClean="0"/>
              <a:t>Background</a:t>
            </a:r>
          </a:p>
        </p:txBody>
      </p:sp>
      <p:sp>
        <p:nvSpPr>
          <p:cNvPr id="9222" name="Rectangle 3"/>
          <p:cNvSpPr>
            <a:spLocks noGrp="1" noChangeArrowheads="1"/>
          </p:cNvSpPr>
          <p:nvPr>
            <p:ph type="body" idx="1"/>
          </p:nvPr>
        </p:nvSpPr>
        <p:spPr>
          <a:xfrm>
            <a:off x="685800" y="2133600"/>
            <a:ext cx="8458200" cy="4248150"/>
          </a:xfrm>
        </p:spPr>
        <p:txBody>
          <a:bodyPr/>
          <a:lstStyle/>
          <a:p>
            <a:pPr lvl="1" eaLnBrk="1" hangingPunct="1">
              <a:buFont typeface="Wingdings" pitchFamily="2" charset="2"/>
              <a:buNone/>
            </a:pPr>
            <a:endParaRPr lang="en-US" sz="1600" smtClean="0">
              <a:cs typeface="Times New Roman" pitchFamily="18" charset="0"/>
            </a:endParaRPr>
          </a:p>
          <a:p>
            <a:pPr eaLnBrk="1" hangingPunct="1"/>
            <a:r>
              <a:rPr lang="en-US" sz="2200" smtClean="0">
                <a:cs typeface="Arial" charset="0"/>
              </a:rPr>
              <a:t>Apart from the timing issue, there is also the issue of </a:t>
            </a:r>
            <a:br>
              <a:rPr lang="en-US" sz="2200" smtClean="0">
                <a:cs typeface="Arial" charset="0"/>
              </a:rPr>
            </a:br>
            <a:r>
              <a:rPr lang="en-US" sz="2200" smtClean="0">
                <a:solidFill>
                  <a:srgbClr val="FF0000"/>
                </a:solidFill>
                <a:cs typeface="Arial" charset="0"/>
              </a:rPr>
              <a:t>risk associated with future cash flows</a:t>
            </a:r>
          </a:p>
          <a:p>
            <a:pPr eaLnBrk="1" hangingPunct="1">
              <a:buFont typeface="Wingdings" pitchFamily="2" charset="2"/>
              <a:buNone/>
            </a:pPr>
            <a:r>
              <a:rPr lang="en-US" sz="1200" smtClean="0">
                <a:solidFill>
                  <a:srgbClr val="FF0000"/>
                </a:solidFill>
                <a:cs typeface="Arial" charset="0"/>
              </a:rPr>
              <a:t> </a:t>
            </a:r>
          </a:p>
          <a:p>
            <a:pPr lvl="1" eaLnBrk="1" hangingPunct="1"/>
            <a:r>
              <a:rPr lang="en-US" sz="2200" smtClean="0">
                <a:cs typeface="Arial" charset="0"/>
              </a:rPr>
              <a:t>since there is always some probability that the cash flows realized in the future may not be the expected ones</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5 - Θέση αριθμού διαφάνειας"/>
          <p:cNvSpPr>
            <a:spLocks noGrp="1"/>
          </p:cNvSpPr>
          <p:nvPr>
            <p:ph type="sldNum" sz="quarter" idx="12"/>
          </p:nvPr>
        </p:nvSpPr>
        <p:spPr/>
        <p:txBody>
          <a:bodyPr/>
          <a:lstStyle/>
          <a:p>
            <a:fld id="{6DBC7515-FAA3-49A4-AC74-2A9A479A10B0}" type="slidenum">
              <a:rPr lang="en-US"/>
              <a:pPr/>
              <a:t>90</a:t>
            </a:fld>
            <a:endParaRPr lang="en-US"/>
          </a:p>
        </p:txBody>
      </p:sp>
      <p:sp>
        <p:nvSpPr>
          <p:cNvPr id="26629" name="Rectangle 2"/>
          <p:cNvSpPr>
            <a:spLocks noGrp="1" noChangeArrowheads="1"/>
          </p:cNvSpPr>
          <p:nvPr>
            <p:ph type="title"/>
          </p:nvPr>
        </p:nvSpPr>
        <p:spPr>
          <a:xfrm>
            <a:off x="688975" y="1166813"/>
            <a:ext cx="8162925" cy="457200"/>
          </a:xfrm>
        </p:spPr>
        <p:txBody>
          <a:bodyPr/>
          <a:lstStyle/>
          <a:p>
            <a:pPr eaLnBrk="1" hangingPunct="1"/>
            <a:r>
              <a:rPr lang="en-CA" sz="2400" b="1" smtClean="0">
                <a:cs typeface="Times New Roman" pitchFamily="18" charset="0"/>
              </a:rPr>
              <a:t>The IRR Rule</a:t>
            </a:r>
            <a:endParaRPr lang="en-US" sz="2400" b="1" smtClean="0">
              <a:cs typeface="Times New Roman" pitchFamily="18" charset="0"/>
            </a:endParaRPr>
          </a:p>
        </p:txBody>
      </p:sp>
      <p:sp>
        <p:nvSpPr>
          <p:cNvPr id="26630" name="Rectangle 3"/>
          <p:cNvSpPr>
            <a:spLocks noGrp="1" noChangeArrowheads="1"/>
          </p:cNvSpPr>
          <p:nvPr>
            <p:ph type="body" idx="1"/>
          </p:nvPr>
        </p:nvSpPr>
        <p:spPr>
          <a:xfrm>
            <a:off x="741363" y="2420938"/>
            <a:ext cx="8110537" cy="3675062"/>
          </a:xfrm>
        </p:spPr>
        <p:txBody>
          <a:bodyPr/>
          <a:lstStyle/>
          <a:p>
            <a:pPr lvl="1" eaLnBrk="1" hangingPunct="1"/>
            <a:r>
              <a:rPr lang="en-US" sz="2000" b="1" smtClean="0">
                <a:solidFill>
                  <a:schemeClr val="tx2"/>
                </a:solidFill>
                <a:cs typeface="Times New Roman" pitchFamily="18" charset="0"/>
              </a:rPr>
              <a:t>maximization of firm’s equity value?</a:t>
            </a:r>
            <a:endParaRPr lang="en-CA" sz="2000" b="1" smtClean="0">
              <a:solidFill>
                <a:schemeClr val="tx2"/>
              </a:solidFill>
              <a:cs typeface="Times New Roman" pitchFamily="18" charset="0"/>
            </a:endParaRPr>
          </a:p>
          <a:p>
            <a:pPr lvl="2" eaLnBrk="1" hangingPunct="1">
              <a:buFontTx/>
              <a:buNone/>
            </a:pPr>
            <a:r>
              <a:rPr lang="en-US" sz="1000" smtClean="0">
                <a:cs typeface="Times New Roman" pitchFamily="18" charset="0"/>
              </a:rPr>
              <a:t>  </a:t>
            </a:r>
          </a:p>
          <a:p>
            <a:pPr lvl="3" eaLnBrk="1" hangingPunct="1"/>
            <a:r>
              <a:rPr lang="en-US" b="1" smtClean="0">
                <a:cs typeface="Times New Roman" pitchFamily="18" charset="0"/>
              </a:rPr>
              <a:t>NPV profile </a:t>
            </a:r>
            <a:r>
              <a:rPr lang="en-US" smtClean="0">
                <a:cs typeface="Times New Roman" pitchFamily="18" charset="0"/>
              </a:rPr>
              <a:t>shows an </a:t>
            </a:r>
            <a:r>
              <a:rPr lang="en-US" i="1" smtClean="0">
                <a:solidFill>
                  <a:srgbClr val="FF3300"/>
                </a:solidFill>
                <a:cs typeface="Times New Roman" pitchFamily="18" charset="0"/>
              </a:rPr>
              <a:t>inverse</a:t>
            </a:r>
            <a:r>
              <a:rPr lang="en-US" smtClean="0">
                <a:solidFill>
                  <a:srgbClr val="FF3300"/>
                </a:solidFill>
                <a:cs typeface="Times New Roman" pitchFamily="18" charset="0"/>
              </a:rPr>
              <a:t> </a:t>
            </a:r>
            <a:r>
              <a:rPr lang="en-US" smtClean="0">
                <a:cs typeface="Times New Roman" pitchFamily="18" charset="0"/>
              </a:rPr>
              <a:t>relationship</a:t>
            </a:r>
            <a:br>
              <a:rPr lang="en-US" smtClean="0">
                <a:cs typeface="Times New Roman" pitchFamily="18" charset="0"/>
              </a:rPr>
            </a:br>
            <a:r>
              <a:rPr lang="en-US" smtClean="0">
                <a:cs typeface="Times New Roman" pitchFamily="18" charset="0"/>
              </a:rPr>
              <a:t>between NPV vs. discount rate</a:t>
            </a:r>
            <a:endParaRPr 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5 - Θέση αριθμού διαφάνειας"/>
          <p:cNvSpPr>
            <a:spLocks noGrp="1"/>
          </p:cNvSpPr>
          <p:nvPr>
            <p:ph type="sldNum" sz="quarter" idx="12"/>
          </p:nvPr>
        </p:nvSpPr>
        <p:spPr/>
        <p:txBody>
          <a:bodyPr/>
          <a:lstStyle/>
          <a:p>
            <a:fld id="{934840F3-4D09-44DB-B40D-A2FEC0FFF297}" type="slidenum">
              <a:rPr lang="en-US"/>
              <a:pPr/>
              <a:t>91</a:t>
            </a:fld>
            <a:endParaRPr lang="en-US"/>
          </a:p>
        </p:txBody>
      </p:sp>
      <p:sp>
        <p:nvSpPr>
          <p:cNvPr id="27653" name="Rectangle 2"/>
          <p:cNvSpPr>
            <a:spLocks noGrp="1" noChangeArrowheads="1"/>
          </p:cNvSpPr>
          <p:nvPr>
            <p:ph type="title"/>
          </p:nvPr>
        </p:nvSpPr>
        <p:spPr>
          <a:xfrm>
            <a:off x="871538" y="1166813"/>
            <a:ext cx="8162925" cy="457200"/>
          </a:xfrm>
        </p:spPr>
        <p:txBody>
          <a:bodyPr/>
          <a:lstStyle/>
          <a:p>
            <a:pPr eaLnBrk="1" hangingPunct="1"/>
            <a:r>
              <a:rPr lang="en-US" sz="2400" b="1" smtClean="0">
                <a:cs typeface="Times New Roman" pitchFamily="18" charset="0"/>
              </a:rPr>
              <a:t>NPV vs. discount rate inverse relationship</a:t>
            </a:r>
            <a:endParaRPr lang="en-US" smtClean="0"/>
          </a:p>
        </p:txBody>
      </p:sp>
      <p:sp>
        <p:nvSpPr>
          <p:cNvPr id="27654" name="Line 3"/>
          <p:cNvSpPr>
            <a:spLocks noChangeShapeType="1"/>
          </p:cNvSpPr>
          <p:nvPr/>
        </p:nvSpPr>
        <p:spPr bwMode="auto">
          <a:xfrm flipV="1">
            <a:off x="1908175" y="2205038"/>
            <a:ext cx="0" cy="3240087"/>
          </a:xfrm>
          <a:prstGeom prst="line">
            <a:avLst/>
          </a:prstGeom>
          <a:noFill/>
          <a:ln w="25400">
            <a:solidFill>
              <a:schemeClr val="tx1"/>
            </a:solidFill>
            <a:miter lim="800000"/>
            <a:headEnd/>
            <a:tailEnd type="triangle" w="med" len="med"/>
          </a:ln>
        </p:spPr>
        <p:txBody>
          <a:bodyPr wrap="none"/>
          <a:lstStyle/>
          <a:p>
            <a:endParaRPr lang="en-US"/>
          </a:p>
        </p:txBody>
      </p:sp>
      <p:sp>
        <p:nvSpPr>
          <p:cNvPr id="27655" name="Line 4"/>
          <p:cNvSpPr>
            <a:spLocks noChangeShapeType="1"/>
          </p:cNvSpPr>
          <p:nvPr/>
        </p:nvSpPr>
        <p:spPr bwMode="auto">
          <a:xfrm>
            <a:off x="1908175" y="5445125"/>
            <a:ext cx="5327650" cy="0"/>
          </a:xfrm>
          <a:prstGeom prst="line">
            <a:avLst/>
          </a:prstGeom>
          <a:noFill/>
          <a:ln w="25400">
            <a:solidFill>
              <a:schemeClr val="tx1"/>
            </a:solidFill>
            <a:miter lim="800000"/>
            <a:headEnd/>
            <a:tailEnd type="triangle" w="med" len="med"/>
          </a:ln>
        </p:spPr>
        <p:txBody>
          <a:bodyPr wrap="none"/>
          <a:lstStyle/>
          <a:p>
            <a:endParaRPr lang="en-US"/>
          </a:p>
        </p:txBody>
      </p:sp>
      <p:sp>
        <p:nvSpPr>
          <p:cNvPr id="27656" name="Arc 5"/>
          <p:cNvSpPr>
            <a:spLocks/>
          </p:cNvSpPr>
          <p:nvPr/>
        </p:nvSpPr>
        <p:spPr bwMode="auto">
          <a:xfrm rot="10800000">
            <a:off x="2411413" y="2924175"/>
            <a:ext cx="3167062" cy="2016125"/>
          </a:xfrm>
          <a:custGeom>
            <a:avLst/>
            <a:gdLst>
              <a:gd name="T0" fmla="*/ 0 w 21600"/>
              <a:gd name="T1" fmla="*/ 0 h 21600"/>
              <a:gd name="T2" fmla="*/ 3167062 w 21600"/>
              <a:gd name="T3" fmla="*/ 2016125 h 21600"/>
              <a:gd name="T4" fmla="*/ 0 w 21600"/>
              <a:gd name="T5" fmla="*/ 20161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4925">
            <a:solidFill>
              <a:srgbClr val="000080"/>
            </a:solidFill>
            <a:miter lim="800000"/>
            <a:headEnd/>
            <a:tailEnd/>
          </a:ln>
        </p:spPr>
        <p:txBody>
          <a:bodyPr wrap="none" anchor="ctr"/>
          <a:lstStyle/>
          <a:p>
            <a:endParaRPr lang="en-US"/>
          </a:p>
        </p:txBody>
      </p:sp>
      <p:sp>
        <p:nvSpPr>
          <p:cNvPr id="27657" name="Rectangle 6"/>
          <p:cNvSpPr>
            <a:spLocks noChangeArrowheads="1"/>
          </p:cNvSpPr>
          <p:nvPr/>
        </p:nvSpPr>
        <p:spPr bwMode="auto">
          <a:xfrm>
            <a:off x="6227763" y="5516563"/>
            <a:ext cx="1944687" cy="431800"/>
          </a:xfrm>
          <a:prstGeom prst="rect">
            <a:avLst/>
          </a:prstGeom>
          <a:noFill/>
          <a:ln w="9525">
            <a:noFill/>
            <a:miter lim="800000"/>
            <a:headEnd/>
            <a:tailEnd/>
          </a:ln>
        </p:spPr>
        <p:txBody>
          <a:bodyPr wrap="none" anchor="ctr"/>
          <a:lstStyle/>
          <a:p>
            <a:pPr eaLnBrk="1" hangingPunct="1"/>
            <a:r>
              <a:rPr lang="en-US" sz="1600" dirty="0">
                <a:solidFill>
                  <a:schemeClr val="tx2"/>
                </a:solidFill>
                <a:latin typeface="Arial" pitchFamily="34" charset="0"/>
                <a:cs typeface="Arial" pitchFamily="34" charset="0"/>
              </a:rPr>
              <a:t>discount rate</a:t>
            </a:r>
            <a:endParaRPr lang="el-GR" sz="1600" dirty="0">
              <a:solidFill>
                <a:schemeClr val="tx2"/>
              </a:solidFill>
              <a:latin typeface="Arial" pitchFamily="34" charset="0"/>
              <a:cs typeface="Arial" pitchFamily="34" charset="0"/>
            </a:endParaRPr>
          </a:p>
        </p:txBody>
      </p:sp>
      <p:sp>
        <p:nvSpPr>
          <p:cNvPr id="27658" name="Rectangle 7"/>
          <p:cNvSpPr>
            <a:spLocks noChangeArrowheads="1"/>
          </p:cNvSpPr>
          <p:nvPr/>
        </p:nvSpPr>
        <p:spPr bwMode="auto">
          <a:xfrm>
            <a:off x="971550" y="1989138"/>
            <a:ext cx="1008063" cy="360362"/>
          </a:xfrm>
          <a:prstGeom prst="rect">
            <a:avLst/>
          </a:prstGeom>
          <a:noFill/>
          <a:ln w="9525">
            <a:noFill/>
            <a:miter lim="800000"/>
            <a:headEnd/>
            <a:tailEnd/>
          </a:ln>
        </p:spPr>
        <p:txBody>
          <a:bodyPr wrap="none" anchor="ctr"/>
          <a:lstStyle/>
          <a:p>
            <a:pPr eaLnBrk="1" hangingPunct="1"/>
            <a:r>
              <a:rPr lang="en-US" sz="2000" dirty="0">
                <a:solidFill>
                  <a:schemeClr val="tx2"/>
                </a:solidFill>
                <a:latin typeface="Arial" pitchFamily="34" charset="0"/>
                <a:cs typeface="Arial" pitchFamily="34" charset="0"/>
              </a:rPr>
              <a:t>NPV</a:t>
            </a:r>
            <a:endParaRPr lang="el-GR" sz="2000" dirty="0">
              <a:solidFill>
                <a:schemeClr val="tx2"/>
              </a:solidFill>
              <a:latin typeface="Arial" pitchFamily="34" charset="0"/>
              <a:cs typeface="Arial" pitchFamily="34" charset="0"/>
            </a:endParaRPr>
          </a:p>
        </p:txBody>
      </p:sp>
      <p:sp>
        <p:nvSpPr>
          <p:cNvPr id="27659" name="Rectangle 8"/>
          <p:cNvSpPr>
            <a:spLocks noChangeArrowheads="1"/>
          </p:cNvSpPr>
          <p:nvPr/>
        </p:nvSpPr>
        <p:spPr bwMode="auto">
          <a:xfrm>
            <a:off x="3348038" y="3284538"/>
            <a:ext cx="4867300" cy="738664"/>
          </a:xfrm>
          <a:prstGeom prst="rect">
            <a:avLst/>
          </a:prstGeom>
          <a:noFill/>
          <a:ln w="9525">
            <a:noFill/>
            <a:miter lim="800000"/>
            <a:headEnd/>
            <a:tailEnd/>
          </a:ln>
        </p:spPr>
        <p:txBody>
          <a:bodyPr wrap="square">
            <a:spAutoFit/>
          </a:bodyPr>
          <a:lstStyle/>
          <a:p>
            <a:pPr lvl="1" algn="l" eaLnBrk="1" hangingPunct="1"/>
            <a:r>
              <a:rPr lang="en-US" sz="1400" b="0" dirty="0">
                <a:solidFill>
                  <a:schemeClr val="tx1"/>
                </a:solidFill>
                <a:latin typeface="+mn-lt"/>
              </a:rPr>
              <a:t>by </a:t>
            </a:r>
            <a:r>
              <a:rPr lang="en-US" sz="1400" dirty="0">
                <a:solidFill>
                  <a:schemeClr val="tx2"/>
                </a:solidFill>
                <a:latin typeface="+mn-lt"/>
              </a:rPr>
              <a:t>discounting</a:t>
            </a:r>
            <a:r>
              <a:rPr lang="en-US" sz="1400" b="0" dirty="0">
                <a:solidFill>
                  <a:schemeClr val="tx1"/>
                </a:solidFill>
                <a:latin typeface="+mn-lt"/>
              </a:rPr>
              <a:t> the project’ cash flows</a:t>
            </a:r>
            <a:br>
              <a:rPr lang="en-US" sz="1400" b="0" dirty="0">
                <a:solidFill>
                  <a:schemeClr val="tx1"/>
                </a:solidFill>
                <a:latin typeface="+mn-lt"/>
              </a:rPr>
            </a:br>
            <a:r>
              <a:rPr lang="en-US" sz="1400" b="0" dirty="0">
                <a:solidFill>
                  <a:schemeClr val="tx1"/>
                </a:solidFill>
                <a:latin typeface="+mn-lt"/>
              </a:rPr>
              <a:t>at a </a:t>
            </a:r>
            <a:r>
              <a:rPr lang="en-US" sz="1400" dirty="0">
                <a:solidFill>
                  <a:schemeClr val="tx2"/>
                </a:solidFill>
                <a:latin typeface="+mn-lt"/>
              </a:rPr>
              <a:t>higher rate</a:t>
            </a:r>
          </a:p>
          <a:p>
            <a:pPr lvl="1" algn="l" eaLnBrk="1" hangingPunct="1"/>
            <a:r>
              <a:rPr lang="en-US" sz="1400" b="0" dirty="0">
                <a:solidFill>
                  <a:schemeClr val="tx2"/>
                </a:solidFill>
                <a:latin typeface="+mn-lt"/>
                <a:sym typeface="Wingdings" pitchFamily="2" charset="2"/>
              </a:rPr>
              <a:t></a:t>
            </a:r>
            <a:r>
              <a:rPr lang="en-US" sz="1400" b="0" dirty="0">
                <a:solidFill>
                  <a:schemeClr val="tx1"/>
                </a:solidFill>
                <a:latin typeface="+mn-lt"/>
              </a:rPr>
              <a:t> the project’s </a:t>
            </a:r>
            <a:r>
              <a:rPr lang="en-US" sz="1400" dirty="0" err="1">
                <a:solidFill>
                  <a:schemeClr val="tx2"/>
                </a:solidFill>
                <a:latin typeface="+mn-lt"/>
              </a:rPr>
              <a:t>NPV</a:t>
            </a:r>
            <a:r>
              <a:rPr lang="en-US" sz="1400" b="0" dirty="0">
                <a:solidFill>
                  <a:schemeClr val="tx1"/>
                </a:solidFill>
                <a:latin typeface="+mn-lt"/>
              </a:rPr>
              <a:t> will </a:t>
            </a:r>
            <a:r>
              <a:rPr lang="en-US" sz="1400" dirty="0">
                <a:solidFill>
                  <a:schemeClr val="tx2"/>
                </a:solidFill>
                <a:latin typeface="+mn-lt"/>
              </a:rPr>
              <a:t>decrease</a:t>
            </a:r>
            <a:endParaRPr lang="el-GR" sz="1400" dirty="0">
              <a:solidFill>
                <a:schemeClr val="tx2"/>
              </a:solidFill>
              <a:latin typeface="+mn-lt"/>
            </a:endParaRPr>
          </a:p>
        </p:txBody>
      </p:sp>
      <p:sp>
        <p:nvSpPr>
          <p:cNvPr id="27660" name="Line 9"/>
          <p:cNvSpPr>
            <a:spLocks noChangeShapeType="1"/>
          </p:cNvSpPr>
          <p:nvPr/>
        </p:nvSpPr>
        <p:spPr bwMode="auto">
          <a:xfrm>
            <a:off x="3059113" y="4221163"/>
            <a:ext cx="0" cy="1223962"/>
          </a:xfrm>
          <a:prstGeom prst="line">
            <a:avLst/>
          </a:prstGeom>
          <a:noFill/>
          <a:ln w="9525">
            <a:solidFill>
              <a:schemeClr val="tx1"/>
            </a:solidFill>
            <a:prstDash val="dash"/>
            <a:miter lim="800000"/>
            <a:headEnd/>
            <a:tailEnd/>
          </a:ln>
        </p:spPr>
        <p:txBody>
          <a:bodyPr wrap="none"/>
          <a:lstStyle/>
          <a:p>
            <a:endParaRPr lang="en-US"/>
          </a:p>
        </p:txBody>
      </p:sp>
      <p:sp>
        <p:nvSpPr>
          <p:cNvPr id="27661" name="Line 10"/>
          <p:cNvSpPr>
            <a:spLocks noChangeShapeType="1"/>
          </p:cNvSpPr>
          <p:nvPr/>
        </p:nvSpPr>
        <p:spPr bwMode="auto">
          <a:xfrm>
            <a:off x="3851275" y="4652963"/>
            <a:ext cx="0" cy="792162"/>
          </a:xfrm>
          <a:prstGeom prst="line">
            <a:avLst/>
          </a:prstGeom>
          <a:noFill/>
          <a:ln w="9525">
            <a:solidFill>
              <a:schemeClr val="tx1"/>
            </a:solidFill>
            <a:prstDash val="dash"/>
            <a:miter lim="800000"/>
            <a:headEnd/>
            <a:tailEnd/>
          </a:ln>
        </p:spPr>
        <p:txBody>
          <a:bodyPr wrap="none"/>
          <a:lstStyle/>
          <a:p>
            <a:endParaRPr lang="en-US"/>
          </a:p>
        </p:txBody>
      </p:sp>
      <p:sp>
        <p:nvSpPr>
          <p:cNvPr id="27662" name="Line 11"/>
          <p:cNvSpPr>
            <a:spLocks noChangeShapeType="1"/>
          </p:cNvSpPr>
          <p:nvPr/>
        </p:nvSpPr>
        <p:spPr bwMode="auto">
          <a:xfrm>
            <a:off x="1908175" y="4221163"/>
            <a:ext cx="1150938" cy="0"/>
          </a:xfrm>
          <a:prstGeom prst="line">
            <a:avLst/>
          </a:prstGeom>
          <a:noFill/>
          <a:ln w="9525">
            <a:solidFill>
              <a:schemeClr val="tx1"/>
            </a:solidFill>
            <a:prstDash val="dash"/>
            <a:miter lim="800000"/>
            <a:headEnd/>
            <a:tailEnd/>
          </a:ln>
        </p:spPr>
        <p:txBody>
          <a:bodyPr wrap="none"/>
          <a:lstStyle/>
          <a:p>
            <a:endParaRPr lang="en-US"/>
          </a:p>
        </p:txBody>
      </p:sp>
      <p:sp>
        <p:nvSpPr>
          <p:cNvPr id="27663" name="Line 12"/>
          <p:cNvSpPr>
            <a:spLocks noChangeShapeType="1"/>
          </p:cNvSpPr>
          <p:nvPr/>
        </p:nvSpPr>
        <p:spPr bwMode="auto">
          <a:xfrm>
            <a:off x="1908175" y="4652963"/>
            <a:ext cx="1943100" cy="0"/>
          </a:xfrm>
          <a:prstGeom prst="line">
            <a:avLst/>
          </a:prstGeom>
          <a:noFill/>
          <a:ln w="9525">
            <a:solidFill>
              <a:schemeClr val="tx1"/>
            </a:solidFill>
            <a:prstDash val="dash"/>
            <a:miter lim="800000"/>
            <a:headEnd/>
            <a:tailEnd/>
          </a:ln>
        </p:spPr>
        <p:txBody>
          <a:bodyPr wrap="none"/>
          <a:lstStyle/>
          <a:p>
            <a:endParaRPr lang="en-US"/>
          </a:p>
        </p:txBody>
      </p:sp>
      <p:sp>
        <p:nvSpPr>
          <p:cNvPr id="27664" name="Rectangle 13"/>
          <p:cNvSpPr>
            <a:spLocks noChangeArrowheads="1"/>
          </p:cNvSpPr>
          <p:nvPr/>
        </p:nvSpPr>
        <p:spPr bwMode="auto">
          <a:xfrm>
            <a:off x="1116013" y="4005263"/>
            <a:ext cx="649287" cy="431800"/>
          </a:xfrm>
          <a:prstGeom prst="rect">
            <a:avLst/>
          </a:prstGeom>
          <a:noFill/>
          <a:ln w="9525">
            <a:noFill/>
            <a:miter lim="800000"/>
            <a:headEnd/>
            <a:tailEnd/>
          </a:ln>
        </p:spPr>
        <p:txBody>
          <a:bodyPr wrap="none" anchor="ctr"/>
          <a:lstStyle/>
          <a:p>
            <a:pPr eaLnBrk="1" hangingPunct="1"/>
            <a:r>
              <a:rPr lang="en-US" sz="1600" dirty="0">
                <a:solidFill>
                  <a:schemeClr val="tx1"/>
                </a:solidFill>
                <a:latin typeface="Arial" pitchFamily="34" charset="0"/>
                <a:cs typeface="Arial" pitchFamily="34" charset="0"/>
              </a:rPr>
              <a:t>NPV</a:t>
            </a:r>
            <a:r>
              <a:rPr lang="en-US" sz="1600" baseline="-25000" dirty="0">
                <a:solidFill>
                  <a:schemeClr val="tx1"/>
                </a:solidFill>
                <a:latin typeface="Arial" pitchFamily="34" charset="0"/>
                <a:cs typeface="Arial" pitchFamily="34" charset="0"/>
              </a:rPr>
              <a:t>1</a:t>
            </a:r>
            <a:endParaRPr lang="el-GR" sz="1600" baseline="-25000" dirty="0">
              <a:solidFill>
                <a:schemeClr val="tx1"/>
              </a:solidFill>
              <a:latin typeface="Arial" pitchFamily="34" charset="0"/>
              <a:cs typeface="Arial" pitchFamily="34" charset="0"/>
            </a:endParaRPr>
          </a:p>
        </p:txBody>
      </p:sp>
      <p:sp>
        <p:nvSpPr>
          <p:cNvPr id="27665" name="Rectangle 14"/>
          <p:cNvSpPr>
            <a:spLocks noChangeArrowheads="1"/>
          </p:cNvSpPr>
          <p:nvPr/>
        </p:nvSpPr>
        <p:spPr bwMode="auto">
          <a:xfrm>
            <a:off x="1116013" y="4437063"/>
            <a:ext cx="649287" cy="431800"/>
          </a:xfrm>
          <a:prstGeom prst="rect">
            <a:avLst/>
          </a:prstGeom>
          <a:noFill/>
          <a:ln w="9525">
            <a:noFill/>
            <a:miter lim="800000"/>
            <a:headEnd/>
            <a:tailEnd/>
          </a:ln>
        </p:spPr>
        <p:txBody>
          <a:bodyPr wrap="none" anchor="ctr"/>
          <a:lstStyle/>
          <a:p>
            <a:pPr eaLnBrk="1" hangingPunct="1"/>
            <a:r>
              <a:rPr lang="en-US" sz="1600" dirty="0">
                <a:solidFill>
                  <a:schemeClr val="tx1"/>
                </a:solidFill>
                <a:latin typeface="Arial" pitchFamily="34" charset="0"/>
                <a:cs typeface="Arial" pitchFamily="34" charset="0"/>
              </a:rPr>
              <a:t>NPV</a:t>
            </a:r>
            <a:r>
              <a:rPr lang="en-US" sz="1600" baseline="-25000" dirty="0">
                <a:solidFill>
                  <a:schemeClr val="tx1"/>
                </a:solidFill>
                <a:latin typeface="Arial" pitchFamily="34" charset="0"/>
                <a:cs typeface="Arial" pitchFamily="34" charset="0"/>
              </a:rPr>
              <a:t>2</a:t>
            </a:r>
            <a:endParaRPr lang="el-GR" sz="1600" baseline="-25000" dirty="0">
              <a:solidFill>
                <a:schemeClr val="tx1"/>
              </a:solidFill>
              <a:latin typeface="Arial" pitchFamily="34" charset="0"/>
              <a:cs typeface="Arial" pitchFamily="34" charset="0"/>
            </a:endParaRPr>
          </a:p>
        </p:txBody>
      </p:sp>
      <p:sp>
        <p:nvSpPr>
          <p:cNvPr id="27666" name="Rectangle 15"/>
          <p:cNvSpPr>
            <a:spLocks noChangeArrowheads="1"/>
          </p:cNvSpPr>
          <p:nvPr/>
        </p:nvSpPr>
        <p:spPr bwMode="auto">
          <a:xfrm>
            <a:off x="2771775" y="5516563"/>
            <a:ext cx="649288" cy="431800"/>
          </a:xfrm>
          <a:prstGeom prst="rect">
            <a:avLst/>
          </a:prstGeom>
          <a:noFill/>
          <a:ln w="9525">
            <a:noFill/>
            <a:miter lim="800000"/>
            <a:headEnd/>
            <a:tailEnd/>
          </a:ln>
        </p:spPr>
        <p:txBody>
          <a:bodyPr wrap="none" anchor="ctr"/>
          <a:lstStyle/>
          <a:p>
            <a:pPr eaLnBrk="1" hangingPunct="1"/>
            <a:r>
              <a:rPr lang="en-US" sz="1600" dirty="0">
                <a:solidFill>
                  <a:schemeClr val="tx1"/>
                </a:solidFill>
                <a:latin typeface="Verdana" pitchFamily="34" charset="0"/>
              </a:rPr>
              <a:t>r</a:t>
            </a:r>
            <a:r>
              <a:rPr lang="en-US" sz="1600" baseline="-25000" dirty="0">
                <a:solidFill>
                  <a:schemeClr val="tx1"/>
                </a:solidFill>
                <a:latin typeface="Verdana" pitchFamily="34" charset="0"/>
              </a:rPr>
              <a:t>1</a:t>
            </a:r>
            <a:endParaRPr lang="el-GR" sz="1600" baseline="-25000" dirty="0">
              <a:solidFill>
                <a:schemeClr val="tx1"/>
              </a:solidFill>
              <a:latin typeface="Verdana" pitchFamily="34" charset="0"/>
            </a:endParaRPr>
          </a:p>
        </p:txBody>
      </p:sp>
      <p:sp>
        <p:nvSpPr>
          <p:cNvPr id="27667" name="Rectangle 16"/>
          <p:cNvSpPr>
            <a:spLocks noChangeArrowheads="1"/>
          </p:cNvSpPr>
          <p:nvPr/>
        </p:nvSpPr>
        <p:spPr bwMode="auto">
          <a:xfrm>
            <a:off x="3563938" y="5516563"/>
            <a:ext cx="649287" cy="431800"/>
          </a:xfrm>
          <a:prstGeom prst="rect">
            <a:avLst/>
          </a:prstGeom>
          <a:noFill/>
          <a:ln w="9525">
            <a:noFill/>
            <a:miter lim="800000"/>
            <a:headEnd/>
            <a:tailEnd/>
          </a:ln>
        </p:spPr>
        <p:txBody>
          <a:bodyPr wrap="none" anchor="ctr"/>
          <a:lstStyle/>
          <a:p>
            <a:pPr eaLnBrk="1" hangingPunct="1"/>
            <a:r>
              <a:rPr lang="en-US" sz="1600" dirty="0">
                <a:solidFill>
                  <a:schemeClr val="tx1"/>
                </a:solidFill>
                <a:latin typeface="Verdana" pitchFamily="34" charset="0"/>
              </a:rPr>
              <a:t>r</a:t>
            </a:r>
            <a:r>
              <a:rPr lang="en-US" sz="1600" baseline="-25000" dirty="0">
                <a:solidFill>
                  <a:schemeClr val="tx1"/>
                </a:solidFill>
                <a:latin typeface="Verdana" pitchFamily="34" charset="0"/>
              </a:rPr>
              <a:t>2</a:t>
            </a:r>
            <a:endParaRPr lang="el-GR" sz="1600" baseline="-25000" dirty="0">
              <a:solidFill>
                <a:schemeClr val="tx1"/>
              </a:solidFill>
              <a:latin typeface="Verdana" pitchFamily="34" charset="0"/>
            </a:endParaRPr>
          </a:p>
        </p:txBody>
      </p:sp>
      <p:sp>
        <p:nvSpPr>
          <p:cNvPr id="27668" name="Rectangle 17"/>
          <p:cNvSpPr>
            <a:spLocks noChangeArrowheads="1"/>
          </p:cNvSpPr>
          <p:nvPr/>
        </p:nvSpPr>
        <p:spPr bwMode="auto">
          <a:xfrm>
            <a:off x="2268538" y="6021388"/>
            <a:ext cx="3455987" cy="287337"/>
          </a:xfrm>
          <a:prstGeom prst="rect">
            <a:avLst/>
          </a:prstGeom>
          <a:noFill/>
          <a:ln w="9525">
            <a:noFill/>
            <a:miter lim="800000"/>
            <a:headEnd/>
            <a:tailEnd/>
          </a:ln>
        </p:spPr>
        <p:txBody>
          <a:bodyPr wrap="none" anchor="ctr"/>
          <a:lstStyle/>
          <a:p>
            <a:pPr eaLnBrk="1" hangingPunct="1"/>
            <a:r>
              <a:rPr lang="en-US" sz="1800" dirty="0">
                <a:solidFill>
                  <a:srgbClr val="FF0000"/>
                </a:solidFill>
                <a:latin typeface="Arial" pitchFamily="34" charset="0"/>
                <a:cs typeface="Arial" pitchFamily="34" charset="0"/>
              </a:rPr>
              <a:t>r</a:t>
            </a:r>
            <a:r>
              <a:rPr lang="en-US" sz="1800" baseline="-25000" dirty="0">
                <a:solidFill>
                  <a:srgbClr val="FF0000"/>
                </a:solidFill>
                <a:latin typeface="Arial" pitchFamily="34" charset="0"/>
                <a:cs typeface="Arial" pitchFamily="34" charset="0"/>
              </a:rPr>
              <a:t>2</a:t>
            </a:r>
            <a:r>
              <a:rPr lang="en-US" sz="1800" dirty="0">
                <a:solidFill>
                  <a:srgbClr val="FF0000"/>
                </a:solidFill>
                <a:latin typeface="Arial" pitchFamily="34" charset="0"/>
                <a:cs typeface="Arial" pitchFamily="34" charset="0"/>
              </a:rPr>
              <a:t> &gt; r</a:t>
            </a:r>
            <a:r>
              <a:rPr lang="en-US" sz="1800" baseline="-25000" dirty="0">
                <a:solidFill>
                  <a:srgbClr val="FF0000"/>
                </a:solidFill>
                <a:latin typeface="Arial" pitchFamily="34" charset="0"/>
                <a:cs typeface="Arial" pitchFamily="34" charset="0"/>
              </a:rPr>
              <a:t>1</a:t>
            </a:r>
            <a:r>
              <a:rPr lang="en-US" sz="1800" dirty="0">
                <a:solidFill>
                  <a:srgbClr val="FF0000"/>
                </a:solidFill>
                <a:latin typeface="Arial" pitchFamily="34" charset="0"/>
                <a:cs typeface="Arial" pitchFamily="34" charset="0"/>
              </a:rPr>
              <a:t>   </a:t>
            </a:r>
            <a:r>
              <a:rPr lang="en-US" sz="1800" dirty="0">
                <a:solidFill>
                  <a:srgbClr val="FF0000"/>
                </a:solidFill>
                <a:latin typeface="Arial" pitchFamily="34" charset="0"/>
                <a:cs typeface="Arial" pitchFamily="34" charset="0"/>
                <a:sym typeface="Wingdings" pitchFamily="2" charset="2"/>
              </a:rPr>
              <a:t>    NPV</a:t>
            </a:r>
            <a:r>
              <a:rPr lang="en-US" sz="1800" baseline="-25000" dirty="0">
                <a:solidFill>
                  <a:srgbClr val="FF0000"/>
                </a:solidFill>
                <a:latin typeface="Arial" pitchFamily="34" charset="0"/>
                <a:cs typeface="Arial" pitchFamily="34" charset="0"/>
                <a:sym typeface="Wingdings" pitchFamily="2" charset="2"/>
              </a:rPr>
              <a:t>2</a:t>
            </a:r>
            <a:r>
              <a:rPr lang="en-US" sz="1800" dirty="0">
                <a:solidFill>
                  <a:srgbClr val="FF0000"/>
                </a:solidFill>
                <a:latin typeface="Arial" pitchFamily="34" charset="0"/>
                <a:cs typeface="Arial" pitchFamily="34" charset="0"/>
                <a:sym typeface="Wingdings" pitchFamily="2" charset="2"/>
              </a:rPr>
              <a:t> &lt; NPV</a:t>
            </a:r>
            <a:r>
              <a:rPr lang="en-US" sz="1800" baseline="-25000" dirty="0">
                <a:solidFill>
                  <a:srgbClr val="FF0000"/>
                </a:solidFill>
                <a:latin typeface="Arial" pitchFamily="34" charset="0"/>
                <a:cs typeface="Arial" pitchFamily="34" charset="0"/>
                <a:sym typeface="Wingdings" pitchFamily="2" charset="2"/>
              </a:rPr>
              <a:t>1</a:t>
            </a:r>
            <a:endParaRPr lang="el-GR" sz="1800" baseline="-25000" dirty="0">
              <a:solidFill>
                <a:srgbClr val="FF0000"/>
              </a:solidFill>
              <a:latin typeface="Arial" pitchFamily="34" charset="0"/>
              <a:cs typeface="Arial" pitchFamily="34" charset="0"/>
            </a:endParaRPr>
          </a:p>
        </p:txBody>
      </p:sp>
      <p:sp>
        <p:nvSpPr>
          <p:cNvPr id="27669" name="Line 18"/>
          <p:cNvSpPr>
            <a:spLocks noChangeShapeType="1"/>
          </p:cNvSpPr>
          <p:nvPr/>
        </p:nvSpPr>
        <p:spPr bwMode="auto">
          <a:xfrm>
            <a:off x="3276600" y="5734050"/>
            <a:ext cx="431800" cy="0"/>
          </a:xfrm>
          <a:prstGeom prst="line">
            <a:avLst/>
          </a:prstGeom>
          <a:noFill/>
          <a:ln w="9525">
            <a:solidFill>
              <a:schemeClr val="tx1"/>
            </a:solidFill>
            <a:miter lim="800000"/>
            <a:headEnd/>
            <a:tailEnd type="triangle" w="med" len="med"/>
          </a:ln>
        </p:spPr>
        <p:txBody>
          <a:bodyPr wrap="none"/>
          <a:lstStyle/>
          <a:p>
            <a:endParaRPr lang="en-US"/>
          </a:p>
        </p:txBody>
      </p:sp>
      <p:sp>
        <p:nvSpPr>
          <p:cNvPr id="27670" name="Line 19"/>
          <p:cNvSpPr>
            <a:spLocks noChangeShapeType="1"/>
          </p:cNvSpPr>
          <p:nvPr/>
        </p:nvSpPr>
        <p:spPr bwMode="auto">
          <a:xfrm>
            <a:off x="971550" y="4221163"/>
            <a:ext cx="0" cy="431800"/>
          </a:xfrm>
          <a:prstGeom prst="line">
            <a:avLst/>
          </a:prstGeom>
          <a:noFill/>
          <a:ln w="9525">
            <a:solidFill>
              <a:schemeClr val="tx1"/>
            </a:solidFill>
            <a:miter lim="800000"/>
            <a:headEnd/>
            <a:tailEnd type="triangle" w="med" len="med"/>
          </a:ln>
        </p:spPr>
        <p:txBody>
          <a:bodyPr wrap="none"/>
          <a:lstStyle/>
          <a:p>
            <a:endParaRPr lang="en-US"/>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5 - Θέση αριθμού διαφάνειας"/>
          <p:cNvSpPr>
            <a:spLocks noGrp="1"/>
          </p:cNvSpPr>
          <p:nvPr>
            <p:ph type="sldNum" sz="quarter" idx="12"/>
          </p:nvPr>
        </p:nvSpPr>
        <p:spPr/>
        <p:txBody>
          <a:bodyPr/>
          <a:lstStyle/>
          <a:p>
            <a:fld id="{12FC4776-59BC-496A-B1F7-CC849B7AA817}" type="slidenum">
              <a:rPr lang="en-US"/>
              <a:pPr/>
              <a:t>92</a:t>
            </a:fld>
            <a:endParaRPr lang="en-US"/>
          </a:p>
        </p:txBody>
      </p:sp>
      <p:sp>
        <p:nvSpPr>
          <p:cNvPr id="40964" name="Text Box 4"/>
          <p:cNvSpPr txBox="1">
            <a:spLocks noChangeArrowheads="1"/>
          </p:cNvSpPr>
          <p:nvPr/>
        </p:nvSpPr>
        <p:spPr bwMode="auto">
          <a:xfrm>
            <a:off x="754063" y="469900"/>
            <a:ext cx="8439150" cy="457200"/>
          </a:xfrm>
          <a:prstGeom prst="rect">
            <a:avLst/>
          </a:prstGeom>
          <a:noFill/>
          <a:ln w="9525">
            <a:noFill/>
            <a:miter lim="800000"/>
            <a:headEnd/>
            <a:tailEnd/>
          </a:ln>
        </p:spPr>
        <p:txBody>
          <a:bodyPr>
            <a:spAutoFit/>
          </a:bodyPr>
          <a:lstStyle/>
          <a:p>
            <a:pPr algn="l"/>
            <a:endParaRPr lang="el-GR" sz="2400">
              <a:solidFill>
                <a:srgbClr val="003366"/>
              </a:solidFill>
            </a:endParaRPr>
          </a:p>
        </p:txBody>
      </p:sp>
      <p:grpSp>
        <p:nvGrpSpPr>
          <p:cNvPr id="2" name="Group 8"/>
          <p:cNvGrpSpPr>
            <a:grpSpLocks/>
          </p:cNvGrpSpPr>
          <p:nvPr/>
        </p:nvGrpSpPr>
        <p:grpSpPr bwMode="auto">
          <a:xfrm>
            <a:off x="611188" y="2276474"/>
            <a:ext cx="8532812" cy="1318361"/>
            <a:chOff x="467" y="1182"/>
            <a:chExt cx="5111" cy="463"/>
          </a:xfrm>
        </p:grpSpPr>
        <p:sp>
          <p:nvSpPr>
            <p:cNvPr id="28683" name="Text Box 6"/>
            <p:cNvSpPr txBox="1">
              <a:spLocks noChangeArrowheads="1"/>
            </p:cNvSpPr>
            <p:nvPr/>
          </p:nvSpPr>
          <p:spPr bwMode="auto">
            <a:xfrm>
              <a:off x="467" y="1182"/>
              <a:ext cx="5111" cy="162"/>
            </a:xfrm>
            <a:prstGeom prst="rect">
              <a:avLst/>
            </a:prstGeom>
            <a:solidFill>
              <a:srgbClr val="003366"/>
            </a:solidFill>
            <a:ln w="9525">
              <a:noFill/>
              <a:miter lim="800000"/>
              <a:headEnd/>
              <a:tailEnd/>
            </a:ln>
          </p:spPr>
          <p:txBody>
            <a:bodyPr>
              <a:spAutoFit/>
            </a:bodyPr>
            <a:lstStyle/>
            <a:p>
              <a:pPr algn="l">
                <a:tabLst>
                  <a:tab pos="850900" algn="ctr"/>
                  <a:tab pos="1833563" algn="ctr"/>
                  <a:tab pos="2857500" algn="ctr"/>
                  <a:tab pos="3881438" algn="ctr"/>
                  <a:tab pos="4864100" algn="ctr"/>
                  <a:tab pos="5888038" algn="ctr"/>
                  <a:tab pos="6913563" algn="ctr"/>
                  <a:tab pos="7937500" algn="ctr"/>
                </a:tabLst>
              </a:pPr>
              <a:r>
                <a:rPr lang="en-US" dirty="0">
                  <a:solidFill>
                    <a:schemeClr val="accent1"/>
                  </a:solidFill>
                </a:rPr>
                <a:t>	</a:t>
              </a:r>
              <a:r>
                <a:rPr lang="en-US" sz="1400" dirty="0" smtClean="0">
                  <a:solidFill>
                    <a:schemeClr val="accent1"/>
                  </a:solidFill>
                </a:rPr>
                <a:t>DISCOUNT RATE</a:t>
              </a:r>
              <a:r>
                <a:rPr lang="en-US" sz="1400" dirty="0">
                  <a:solidFill>
                    <a:schemeClr val="accent1"/>
                  </a:solidFill>
                </a:rPr>
                <a:t> </a:t>
              </a:r>
              <a:r>
                <a:rPr lang="en-US" sz="1400" dirty="0" smtClean="0">
                  <a:solidFill>
                    <a:schemeClr val="accent1"/>
                  </a:solidFill>
                </a:rPr>
                <a:t>  0</a:t>
              </a:r>
              <a:r>
                <a:rPr lang="en-US" sz="1400" dirty="0">
                  <a:solidFill>
                    <a:schemeClr val="accent1"/>
                  </a:solidFill>
                </a:rPr>
                <a:t>%	5%	10%	15%	20%	25%	30%</a:t>
              </a:r>
            </a:p>
          </p:txBody>
        </p:sp>
        <p:sp>
          <p:nvSpPr>
            <p:cNvPr id="28684" name="Text Box 7"/>
            <p:cNvSpPr txBox="1">
              <a:spLocks noChangeArrowheads="1"/>
            </p:cNvSpPr>
            <p:nvPr/>
          </p:nvSpPr>
          <p:spPr bwMode="auto">
            <a:xfrm>
              <a:off x="467" y="1461"/>
              <a:ext cx="5111" cy="184"/>
            </a:xfrm>
            <a:prstGeom prst="rect">
              <a:avLst/>
            </a:prstGeom>
            <a:noFill/>
            <a:ln w="9525">
              <a:noFill/>
              <a:miter lim="800000"/>
              <a:headEnd/>
              <a:tailEnd/>
            </a:ln>
          </p:spPr>
          <p:txBody>
            <a:bodyPr>
              <a:spAutoFit/>
            </a:bodyPr>
            <a:lstStyle/>
            <a:p>
              <a:pPr algn="l">
                <a:tabLst>
                  <a:tab pos="850900" algn="ctr"/>
                  <a:tab pos="1833563" algn="ctr"/>
                  <a:tab pos="2857500" algn="ctr"/>
                  <a:tab pos="3881438" algn="ctr"/>
                  <a:tab pos="4864100" algn="ctr"/>
                  <a:tab pos="5888038" algn="ctr"/>
                  <a:tab pos="6807200" algn="ctr"/>
                  <a:tab pos="7937500" algn="ctr"/>
                </a:tabLst>
              </a:pPr>
              <a:r>
                <a:rPr lang="en-US" sz="1400" dirty="0" smtClean="0">
                  <a:solidFill>
                    <a:srgbClr val="000000"/>
                  </a:solidFill>
                </a:rPr>
                <a:t>NPV(E</a:t>
              </a:r>
              <a:r>
                <a:rPr lang="en-US" sz="1400" dirty="0">
                  <a:solidFill>
                    <a:srgbClr val="000000"/>
                  </a:solidFill>
                </a:rPr>
                <a:t>)	</a:t>
              </a:r>
              <a:r>
                <a:rPr lang="en-US" sz="1400" dirty="0" smtClean="0">
                  <a:solidFill>
                    <a:srgbClr val="000000"/>
                  </a:solidFill>
                </a:rPr>
                <a:t>	$</a:t>
              </a:r>
              <a:r>
                <a:rPr lang="en-US" sz="1400" dirty="0">
                  <a:solidFill>
                    <a:srgbClr val="000000"/>
                  </a:solidFill>
                </a:rPr>
                <a:t>625,000	$407,080	$232,006	$89,450	–$28,051	–$125,984	–$208,440</a:t>
              </a:r>
              <a:endParaRPr lang="en-US" sz="1400" b="0" dirty="0">
                <a:solidFill>
                  <a:srgbClr val="000000"/>
                </a:solidFill>
              </a:endParaRPr>
            </a:p>
          </p:txBody>
        </p:sp>
      </p:grpSp>
      <p:sp>
        <p:nvSpPr>
          <p:cNvPr id="28679" name="Rectangle 9"/>
          <p:cNvSpPr>
            <a:spLocks noGrp="1" noChangeArrowheads="1"/>
          </p:cNvSpPr>
          <p:nvPr>
            <p:ph type="title"/>
          </p:nvPr>
        </p:nvSpPr>
        <p:spPr>
          <a:xfrm>
            <a:off x="768350" y="801688"/>
            <a:ext cx="8162925" cy="822325"/>
          </a:xfrm>
        </p:spPr>
        <p:txBody>
          <a:bodyPr/>
          <a:lstStyle/>
          <a:p>
            <a:pPr eaLnBrk="1" hangingPunct="1"/>
            <a:r>
              <a:rPr lang="en-US" sz="2400" b="1" smtClean="0">
                <a:solidFill>
                  <a:srgbClr val="003366"/>
                </a:solidFill>
              </a:rPr>
              <a:t>NPV of Investment E </a:t>
            </a:r>
            <a:br>
              <a:rPr lang="en-US" sz="2400" b="1" smtClean="0">
                <a:solidFill>
                  <a:srgbClr val="003366"/>
                </a:solidFill>
              </a:rPr>
            </a:br>
            <a:r>
              <a:rPr lang="en-US" sz="2400" b="1" smtClean="0">
                <a:solidFill>
                  <a:srgbClr val="003366"/>
                </a:solidFill>
              </a:rPr>
              <a:t>for various discount rates</a:t>
            </a:r>
            <a:endParaRPr lang="en-US" smtClean="0"/>
          </a:p>
        </p:txBody>
      </p:sp>
      <p:sp>
        <p:nvSpPr>
          <p:cNvPr id="28680" name="Line 10"/>
          <p:cNvSpPr>
            <a:spLocks noChangeShapeType="1"/>
          </p:cNvSpPr>
          <p:nvPr/>
        </p:nvSpPr>
        <p:spPr bwMode="auto">
          <a:xfrm>
            <a:off x="755650" y="2781300"/>
            <a:ext cx="7991475" cy="0"/>
          </a:xfrm>
          <a:prstGeom prst="line">
            <a:avLst/>
          </a:prstGeom>
          <a:noFill/>
          <a:ln w="9525">
            <a:solidFill>
              <a:schemeClr val="tx1"/>
            </a:solidFill>
            <a:round/>
            <a:headEnd/>
            <a:tailEnd/>
          </a:ln>
        </p:spPr>
        <p:txBody>
          <a:bodyPr>
            <a:spAutoFit/>
          </a:bodyPr>
          <a:lstStyle/>
          <a:p>
            <a:endParaRPr lang="en-US"/>
          </a:p>
        </p:txBody>
      </p:sp>
      <p:sp>
        <p:nvSpPr>
          <p:cNvPr id="28681" name="Line 35"/>
          <p:cNvSpPr>
            <a:spLocks noChangeShapeType="1"/>
          </p:cNvSpPr>
          <p:nvPr/>
        </p:nvSpPr>
        <p:spPr bwMode="auto">
          <a:xfrm>
            <a:off x="755650" y="3643314"/>
            <a:ext cx="8388350" cy="0"/>
          </a:xfrm>
          <a:prstGeom prst="line">
            <a:avLst/>
          </a:prstGeom>
          <a:noFill/>
          <a:ln w="9525">
            <a:solidFill>
              <a:schemeClr val="tx1"/>
            </a:solidFill>
            <a:round/>
            <a:headEnd/>
            <a:tailEnd/>
          </a:ln>
        </p:spPr>
        <p:txBody>
          <a:bodyPr wrap="square" anchor="ctr">
            <a:spAutoFit/>
          </a:bodyPr>
          <a:lstStyle/>
          <a:p>
            <a:endParaRPr lang="en-US"/>
          </a:p>
        </p:txBody>
      </p:sp>
      <p:cxnSp>
        <p:nvCxnSpPr>
          <p:cNvPr id="12" name="11 - Ευθύγραμμο βέλος σύνδεσης"/>
          <p:cNvCxnSpPr/>
          <p:nvPr/>
        </p:nvCxnSpPr>
        <p:spPr bwMode="auto">
          <a:xfrm>
            <a:off x="2428860" y="2071678"/>
            <a:ext cx="6286544" cy="1588"/>
          </a:xfrm>
          <a:prstGeom prst="straightConnector1">
            <a:avLst/>
          </a:prstGeom>
          <a:solidFill>
            <a:schemeClr val="accent1"/>
          </a:solidFill>
          <a:ln w="38100" cap="flat" cmpd="sng" algn="ctr">
            <a:solidFill>
              <a:srgbClr val="FF0000"/>
            </a:solidFill>
            <a:prstDash val="solid"/>
            <a:miter lim="800000"/>
            <a:headEnd type="none" w="med" len="med"/>
            <a:tailEnd type="arrow"/>
          </a:ln>
          <a:effectLst/>
        </p:spPr>
      </p:cxnSp>
      <p:cxnSp>
        <p:nvCxnSpPr>
          <p:cNvPr id="14" name="13 - Ευθύγραμμο βέλος σύνδεσης"/>
          <p:cNvCxnSpPr/>
          <p:nvPr/>
        </p:nvCxnSpPr>
        <p:spPr bwMode="auto">
          <a:xfrm rot="10800000">
            <a:off x="2285984" y="3857628"/>
            <a:ext cx="6500858" cy="1588"/>
          </a:xfrm>
          <a:prstGeom prst="straightConnector1">
            <a:avLst/>
          </a:prstGeom>
          <a:solidFill>
            <a:schemeClr val="accent1"/>
          </a:solidFill>
          <a:ln w="38100" cap="flat" cmpd="sng" algn="ctr">
            <a:solidFill>
              <a:srgbClr val="FF0000"/>
            </a:solidFill>
            <a:prstDash val="solid"/>
            <a:miter lim="800000"/>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 fill="hold"/>
                                        <p:tgtEl>
                                          <p:spTgt spid="40964"/>
                                        </p:tgtEl>
                                        <p:attrNameLst>
                                          <p:attrName>ppt_x</p:attrName>
                                        </p:attrNameLst>
                                      </p:cBhvr>
                                      <p:tavLst>
                                        <p:tav tm="0">
                                          <p:val>
                                            <p:strVal val="#ppt_x"/>
                                          </p:val>
                                        </p:tav>
                                        <p:tav tm="100000">
                                          <p:val>
                                            <p:strVal val="#ppt_x"/>
                                          </p:val>
                                        </p:tav>
                                      </p:tavLst>
                                    </p:anim>
                                    <p:anim calcmode="lin" valueType="num">
                                      <p:cBhvr additive="base">
                                        <p:cTn id="8" dur="500" fill="hold"/>
                                        <p:tgtEl>
                                          <p:spTgt spid="4096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5 - Θέση αριθμού διαφάνειας"/>
          <p:cNvSpPr>
            <a:spLocks noGrp="1"/>
          </p:cNvSpPr>
          <p:nvPr>
            <p:ph type="sldNum" sz="quarter" idx="12"/>
          </p:nvPr>
        </p:nvSpPr>
        <p:spPr/>
        <p:txBody>
          <a:bodyPr/>
          <a:lstStyle/>
          <a:p>
            <a:fld id="{D2881BAC-ADD5-4D33-A88C-76E8334ACC7A}" type="slidenum">
              <a:rPr lang="en-US"/>
              <a:pPr/>
              <a:t>93</a:t>
            </a:fld>
            <a:endParaRPr lang="en-US"/>
          </a:p>
        </p:txBody>
      </p:sp>
      <p:sp>
        <p:nvSpPr>
          <p:cNvPr id="41988" name="Text Box 4"/>
          <p:cNvSpPr txBox="1">
            <a:spLocks noChangeArrowheads="1"/>
          </p:cNvSpPr>
          <p:nvPr/>
        </p:nvSpPr>
        <p:spPr bwMode="auto">
          <a:xfrm>
            <a:off x="754063" y="828675"/>
            <a:ext cx="184150" cy="460375"/>
          </a:xfrm>
          <a:prstGeom prst="rect">
            <a:avLst/>
          </a:prstGeom>
          <a:noFill/>
          <a:ln w="9525">
            <a:noFill/>
            <a:miter lim="800000"/>
            <a:headEnd/>
            <a:tailEnd/>
          </a:ln>
        </p:spPr>
        <p:txBody>
          <a:bodyPr wrap="none">
            <a:spAutoFit/>
          </a:bodyPr>
          <a:lstStyle/>
          <a:p>
            <a:pPr algn="l">
              <a:lnSpc>
                <a:spcPts val="2900"/>
              </a:lnSpc>
            </a:pPr>
            <a:endParaRPr lang="el-GR" sz="2400">
              <a:solidFill>
                <a:srgbClr val="003366"/>
              </a:solidFill>
            </a:endParaRPr>
          </a:p>
        </p:txBody>
      </p:sp>
      <p:pic>
        <p:nvPicPr>
          <p:cNvPr id="41989" name="Picture 5" descr="hawawini+ex07-09"/>
          <p:cNvPicPr>
            <a:picLocks noChangeAspect="1" noChangeArrowheads="1"/>
          </p:cNvPicPr>
          <p:nvPr/>
        </p:nvPicPr>
        <p:blipFill>
          <a:blip r:embed="rId2" cstate="print"/>
          <a:srcRect/>
          <a:stretch>
            <a:fillRect/>
          </a:stretch>
        </p:blipFill>
        <p:spPr bwMode="auto">
          <a:xfrm>
            <a:off x="0" y="1142984"/>
            <a:ext cx="6480146" cy="5793944"/>
          </a:xfrm>
          <a:prstGeom prst="rect">
            <a:avLst/>
          </a:prstGeom>
          <a:noFill/>
          <a:effectLst>
            <a:outerShdw dist="89803" dir="2700000" algn="ctr" rotWithShape="0">
              <a:srgbClr val="808080"/>
            </a:outerShdw>
          </a:effectLst>
        </p:spPr>
      </p:pic>
      <p:sp>
        <p:nvSpPr>
          <p:cNvPr id="29703" name="Rectangle 6"/>
          <p:cNvSpPr>
            <a:spLocks noGrp="1" noChangeArrowheads="1"/>
          </p:cNvSpPr>
          <p:nvPr>
            <p:ph type="title"/>
          </p:nvPr>
        </p:nvSpPr>
        <p:spPr>
          <a:xfrm>
            <a:off x="714348" y="500042"/>
            <a:ext cx="8162925" cy="457200"/>
          </a:xfrm>
        </p:spPr>
        <p:txBody>
          <a:bodyPr/>
          <a:lstStyle/>
          <a:p>
            <a:pPr eaLnBrk="1" hangingPunct="1"/>
            <a:r>
              <a:rPr lang="en-US" sz="2400" b="1" dirty="0" smtClean="0">
                <a:solidFill>
                  <a:srgbClr val="003366"/>
                </a:solidFill>
              </a:rPr>
              <a:t>The NPV Profile of Investment E</a:t>
            </a:r>
            <a:endParaRPr lang="en-US" dirty="0" smtClean="0"/>
          </a:p>
        </p:txBody>
      </p:sp>
      <p:grpSp>
        <p:nvGrpSpPr>
          <p:cNvPr id="2" name="Group 19"/>
          <p:cNvGrpSpPr>
            <a:grpSpLocks/>
          </p:cNvGrpSpPr>
          <p:nvPr/>
        </p:nvGrpSpPr>
        <p:grpSpPr bwMode="auto">
          <a:xfrm>
            <a:off x="3779838" y="2133600"/>
            <a:ext cx="2520950" cy="1152525"/>
            <a:chOff x="2579" y="1200"/>
            <a:chExt cx="1437" cy="1312"/>
          </a:xfrm>
        </p:grpSpPr>
        <p:sp>
          <p:nvSpPr>
            <p:cNvPr id="29706" name="AutoShape 10"/>
            <p:cNvSpPr>
              <a:spLocks/>
            </p:cNvSpPr>
            <p:nvPr/>
          </p:nvSpPr>
          <p:spPr bwMode="auto">
            <a:xfrm>
              <a:off x="2579" y="1200"/>
              <a:ext cx="1437" cy="1312"/>
            </a:xfrm>
            <a:prstGeom prst="borderCallout2">
              <a:avLst>
                <a:gd name="adj1" fmla="val 5486"/>
                <a:gd name="adj2" fmla="val -3343"/>
                <a:gd name="adj3" fmla="val 5486"/>
                <a:gd name="adj4" fmla="val -40847"/>
                <a:gd name="adj5" fmla="val 68139"/>
                <a:gd name="adj6" fmla="val -79681"/>
              </a:avLst>
            </a:prstGeom>
            <a:solidFill>
              <a:srgbClr val="003366"/>
            </a:solidFill>
            <a:ln w="9525">
              <a:solidFill>
                <a:srgbClr val="003366"/>
              </a:solidFill>
              <a:miter lim="800000"/>
              <a:headEnd/>
              <a:tailEnd/>
            </a:ln>
          </p:spPr>
          <p:txBody>
            <a:bodyPr/>
            <a:lstStyle/>
            <a:p>
              <a:endParaRPr lang="el-GR"/>
            </a:p>
          </p:txBody>
        </p:sp>
        <p:sp>
          <p:nvSpPr>
            <p:cNvPr id="29707" name="Rectangle 13"/>
            <p:cNvSpPr>
              <a:spLocks noChangeArrowheads="1"/>
            </p:cNvSpPr>
            <p:nvPr/>
          </p:nvSpPr>
          <p:spPr bwMode="auto">
            <a:xfrm>
              <a:off x="2579" y="1200"/>
              <a:ext cx="1411" cy="928"/>
            </a:xfrm>
            <a:prstGeom prst="rect">
              <a:avLst/>
            </a:prstGeom>
            <a:noFill/>
            <a:ln w="9525">
              <a:noFill/>
              <a:miter lim="800000"/>
              <a:headEnd/>
              <a:tailEnd/>
            </a:ln>
          </p:spPr>
          <p:txBody>
            <a:bodyPr>
              <a:spAutoFit/>
            </a:bodyPr>
            <a:lstStyle/>
            <a:p>
              <a:r>
                <a:rPr lang="en-CA" sz="1100" b="0" dirty="0">
                  <a:solidFill>
                    <a:schemeClr val="bg1"/>
                  </a:solidFill>
                  <a:cs typeface="Times New Roman" pitchFamily="18" charset="0"/>
                </a:rPr>
                <a:t>for discount rates &lt; </a:t>
              </a:r>
              <a:r>
                <a:rPr lang="en-CA" sz="1100" b="0" dirty="0">
                  <a:solidFill>
                    <a:schemeClr val="accent1"/>
                  </a:solidFill>
                  <a:cs typeface="Times New Roman" pitchFamily="18" charset="0"/>
                </a:rPr>
                <a:t>18.72%, </a:t>
              </a:r>
              <a:br>
                <a:rPr lang="en-CA" sz="1100" b="0" dirty="0">
                  <a:solidFill>
                    <a:schemeClr val="accent1"/>
                  </a:solidFill>
                  <a:cs typeface="Times New Roman" pitchFamily="18" charset="0"/>
                </a:rPr>
              </a:br>
              <a:r>
                <a:rPr lang="en-CA" sz="1100" b="0" dirty="0">
                  <a:solidFill>
                    <a:schemeClr val="accent1"/>
                  </a:solidFill>
                  <a:cs typeface="Times New Roman" pitchFamily="18" charset="0"/>
                </a:rPr>
                <a:t>project's NPV</a:t>
              </a:r>
              <a:r>
                <a:rPr lang="en-CA" sz="1100" b="0" dirty="0">
                  <a:solidFill>
                    <a:schemeClr val="bg1"/>
                  </a:solidFill>
                  <a:cs typeface="Times New Roman" pitchFamily="18" charset="0"/>
                </a:rPr>
                <a:t> &gt; 0;</a:t>
              </a:r>
            </a:p>
            <a:p>
              <a:r>
                <a:rPr lang="en-CA" sz="1100" b="0" dirty="0">
                  <a:solidFill>
                    <a:schemeClr val="bg1"/>
                  </a:solidFill>
                  <a:cs typeface="Times New Roman" pitchFamily="18" charset="0"/>
                </a:rPr>
                <a:t>for discount rates &gt; 18.72%, project’s NPV &lt; </a:t>
              </a:r>
              <a:r>
                <a:rPr lang="en-CA" sz="1400" b="0" dirty="0">
                  <a:solidFill>
                    <a:schemeClr val="bg1"/>
                  </a:solidFill>
                  <a:cs typeface="Times New Roman" pitchFamily="18" charset="0"/>
                </a:rPr>
                <a:t>0</a:t>
              </a:r>
              <a:endParaRPr lang="en-US" sz="1400" b="0" dirty="0">
                <a:solidFill>
                  <a:schemeClr val="bg1"/>
                </a:solidFill>
                <a:cs typeface="Times New Roman" pitchFamily="18" charset="0"/>
              </a:endParaRPr>
            </a:p>
          </p:txBody>
        </p:sp>
      </p:grpSp>
      <p:sp>
        <p:nvSpPr>
          <p:cNvPr id="42002" name="Rectangle 18"/>
          <p:cNvSpPr>
            <a:spLocks noChangeArrowheads="1"/>
          </p:cNvSpPr>
          <p:nvPr/>
        </p:nvSpPr>
        <p:spPr bwMode="auto">
          <a:xfrm>
            <a:off x="6586507" y="2285992"/>
            <a:ext cx="2557493" cy="1938992"/>
          </a:xfrm>
          <a:prstGeom prst="rect">
            <a:avLst/>
          </a:prstGeom>
          <a:solidFill>
            <a:srgbClr val="003366"/>
          </a:solidFill>
          <a:ln w="9525">
            <a:noFill/>
            <a:miter lim="800000"/>
            <a:headEnd/>
            <a:tailEnd/>
          </a:ln>
        </p:spPr>
        <p:txBody>
          <a:bodyPr wrap="square">
            <a:spAutoFit/>
          </a:bodyPr>
          <a:lstStyle/>
          <a:p>
            <a:pPr marL="230188" indent="-230188" algn="l">
              <a:buFontTx/>
              <a:buChar char="•"/>
            </a:pPr>
            <a:r>
              <a:rPr lang="en-CA" sz="1200" b="0" dirty="0">
                <a:solidFill>
                  <a:schemeClr val="bg1"/>
                </a:solidFill>
                <a:cs typeface="Times New Roman" pitchFamily="18" charset="0"/>
              </a:rPr>
              <a:t>according to IRR rule,</a:t>
            </a:r>
            <a:br>
              <a:rPr lang="en-CA" sz="1200" b="0" dirty="0">
                <a:solidFill>
                  <a:schemeClr val="bg1"/>
                </a:solidFill>
                <a:cs typeface="Times New Roman" pitchFamily="18" charset="0"/>
              </a:rPr>
            </a:br>
            <a:r>
              <a:rPr lang="en-CA" sz="1200" b="0" dirty="0">
                <a:solidFill>
                  <a:schemeClr val="bg1"/>
                </a:solidFill>
                <a:cs typeface="Times New Roman" pitchFamily="18" charset="0"/>
              </a:rPr>
              <a:t> E should be accepted</a:t>
            </a:r>
            <a:br>
              <a:rPr lang="en-CA" sz="1200" b="0" dirty="0">
                <a:solidFill>
                  <a:schemeClr val="bg1"/>
                </a:solidFill>
                <a:cs typeface="Times New Roman" pitchFamily="18" charset="0"/>
              </a:rPr>
            </a:br>
            <a:r>
              <a:rPr lang="en-CA" sz="1200" b="0" dirty="0">
                <a:solidFill>
                  <a:schemeClr val="bg1"/>
                </a:solidFill>
                <a:cs typeface="Times New Roman" pitchFamily="18" charset="0"/>
              </a:rPr>
              <a:t>if IRR &gt; its cost of capital</a:t>
            </a:r>
          </a:p>
          <a:p>
            <a:pPr marL="230188" indent="-230188" algn="l">
              <a:buFontTx/>
              <a:buChar char="•"/>
            </a:pPr>
            <a:r>
              <a:rPr lang="en-CA" sz="1200" b="0" dirty="0">
                <a:solidFill>
                  <a:schemeClr val="bg1"/>
                </a:solidFill>
                <a:cs typeface="Times New Roman" pitchFamily="18" charset="0"/>
              </a:rPr>
              <a:t>E should be rejected</a:t>
            </a:r>
            <a:br>
              <a:rPr lang="en-CA" sz="1200" b="0" dirty="0">
                <a:solidFill>
                  <a:schemeClr val="bg1"/>
                </a:solidFill>
                <a:cs typeface="Times New Roman" pitchFamily="18" charset="0"/>
              </a:rPr>
            </a:br>
            <a:r>
              <a:rPr lang="en-CA" sz="1200" b="0" dirty="0">
                <a:solidFill>
                  <a:schemeClr val="bg1"/>
                </a:solidFill>
                <a:cs typeface="Times New Roman" pitchFamily="18" charset="0"/>
              </a:rPr>
              <a:t>if IRR &lt; its cost of capital</a:t>
            </a:r>
          </a:p>
          <a:p>
            <a:pPr marL="230188" indent="-230188" algn="l">
              <a:buFontTx/>
              <a:buChar char="•"/>
            </a:pPr>
            <a:endParaRPr lang="en-CA" sz="1200" b="0" dirty="0">
              <a:solidFill>
                <a:schemeClr val="bg1"/>
              </a:solidFill>
              <a:cs typeface="Times New Roman" pitchFamily="18" charset="0"/>
            </a:endParaRPr>
          </a:p>
          <a:p>
            <a:pPr marL="230188" indent="-230188" algn="l">
              <a:buFontTx/>
              <a:buChar char="•"/>
            </a:pPr>
            <a:r>
              <a:rPr lang="en-CA" sz="1200" b="0" dirty="0">
                <a:solidFill>
                  <a:srgbClr val="FFFF00"/>
                </a:solidFill>
                <a:cs typeface="Times New Roman" pitchFamily="18" charset="0"/>
              </a:rPr>
              <a:t>when NPV &gt;0,</a:t>
            </a:r>
            <a:br>
              <a:rPr lang="en-CA" sz="1200" b="0" dirty="0">
                <a:solidFill>
                  <a:srgbClr val="FFFF00"/>
                </a:solidFill>
                <a:cs typeface="Times New Roman" pitchFamily="18" charset="0"/>
              </a:rPr>
            </a:br>
            <a:r>
              <a:rPr lang="en-CA" sz="1200" b="0" dirty="0">
                <a:solidFill>
                  <a:srgbClr val="FFFF00"/>
                </a:solidFill>
                <a:cs typeface="Times New Roman" pitchFamily="18" charset="0"/>
              </a:rPr>
              <a:t>IRR &gt; cost of capital;</a:t>
            </a:r>
          </a:p>
          <a:p>
            <a:pPr marL="230188" indent="-230188" algn="l">
              <a:buFontTx/>
              <a:buChar char="•"/>
            </a:pPr>
            <a:r>
              <a:rPr lang="en-CA" sz="1200" b="0" dirty="0">
                <a:solidFill>
                  <a:srgbClr val="FFFF00"/>
                </a:solidFill>
                <a:cs typeface="Times New Roman" pitchFamily="18" charset="0"/>
              </a:rPr>
              <a:t>when NPV &lt; 0</a:t>
            </a:r>
            <a:br>
              <a:rPr lang="en-CA" sz="1200" b="0" dirty="0">
                <a:solidFill>
                  <a:srgbClr val="FFFF00"/>
                </a:solidFill>
                <a:cs typeface="Times New Roman" pitchFamily="18" charset="0"/>
              </a:rPr>
            </a:br>
            <a:r>
              <a:rPr lang="en-CA" sz="1200" b="0" dirty="0">
                <a:solidFill>
                  <a:srgbClr val="FFFF00"/>
                </a:solidFill>
                <a:cs typeface="Times New Roman" pitchFamily="18" charset="0"/>
              </a:rPr>
              <a:t>I RR &lt; cost of capital</a:t>
            </a:r>
            <a:endParaRPr lang="en-US" sz="1200" b="0" dirty="0">
              <a:solidFill>
                <a:srgbClr val="FFFF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500" fill="hold"/>
                                        <p:tgtEl>
                                          <p:spTgt spid="41988"/>
                                        </p:tgtEl>
                                        <p:attrNameLst>
                                          <p:attrName>ppt_x</p:attrName>
                                        </p:attrNameLst>
                                      </p:cBhvr>
                                      <p:tavLst>
                                        <p:tav tm="0">
                                          <p:val>
                                            <p:strVal val="#ppt_x"/>
                                          </p:val>
                                        </p:tav>
                                        <p:tav tm="100000">
                                          <p:val>
                                            <p:strVal val="#ppt_x"/>
                                          </p:val>
                                        </p:tav>
                                      </p:tavLst>
                                    </p:anim>
                                    <p:anim calcmode="lin" valueType="num">
                                      <p:cBhvr additive="base">
                                        <p:cTn id="8" dur="500" fill="hold"/>
                                        <p:tgtEl>
                                          <p:spTgt spid="4198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1989"/>
                                        </p:tgtEl>
                                        <p:attrNameLst>
                                          <p:attrName>style.visibility</p:attrName>
                                        </p:attrNameLst>
                                      </p:cBhvr>
                                      <p:to>
                                        <p:strVal val="visible"/>
                                      </p:to>
                                    </p:set>
                                    <p:animEffect transition="in" filter="checkerboard(across)">
                                      <p:cBhvr>
                                        <p:cTn id="13" dur="500"/>
                                        <p:tgtEl>
                                          <p:spTgt spid="4198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2002">
                                            <p:bg/>
                                          </p:spTgt>
                                        </p:tgtEl>
                                        <p:attrNameLst>
                                          <p:attrName>style.visibility</p:attrName>
                                        </p:attrNameLst>
                                      </p:cBhvr>
                                      <p:to>
                                        <p:strVal val="visible"/>
                                      </p:to>
                                    </p:set>
                                    <p:animEffect transition="in" filter="checkerboard(across)">
                                      <p:cBhvr>
                                        <p:cTn id="23" dur="500"/>
                                        <p:tgtEl>
                                          <p:spTgt spid="42002">
                                            <p:bg/>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42002">
                                            <p:txEl>
                                              <p:pRg st="0" end="0"/>
                                            </p:txEl>
                                          </p:spTgt>
                                        </p:tgtEl>
                                        <p:attrNameLst>
                                          <p:attrName>style.visibility</p:attrName>
                                        </p:attrNameLst>
                                      </p:cBhvr>
                                      <p:to>
                                        <p:strVal val="visible"/>
                                      </p:to>
                                    </p:set>
                                    <p:animEffect transition="in" filter="checkerboard(across)">
                                      <p:cBhvr>
                                        <p:cTn id="28" dur="500"/>
                                        <p:tgtEl>
                                          <p:spTgt spid="4200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42002">
                                            <p:txEl>
                                              <p:pRg st="1" end="1"/>
                                            </p:txEl>
                                          </p:spTgt>
                                        </p:tgtEl>
                                        <p:attrNameLst>
                                          <p:attrName>style.visibility</p:attrName>
                                        </p:attrNameLst>
                                      </p:cBhvr>
                                      <p:to>
                                        <p:strVal val="visible"/>
                                      </p:to>
                                    </p:set>
                                    <p:animEffect transition="in" filter="checkerboard(across)">
                                      <p:cBhvr>
                                        <p:cTn id="33" dur="500"/>
                                        <p:tgtEl>
                                          <p:spTgt spid="4200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42002">
                                            <p:txEl>
                                              <p:pRg st="3" end="3"/>
                                            </p:txEl>
                                          </p:spTgt>
                                        </p:tgtEl>
                                        <p:attrNameLst>
                                          <p:attrName>style.visibility</p:attrName>
                                        </p:attrNameLst>
                                      </p:cBhvr>
                                      <p:to>
                                        <p:strVal val="visible"/>
                                      </p:to>
                                    </p:set>
                                    <p:animEffect transition="in" filter="checkerboard(across)">
                                      <p:cBhvr>
                                        <p:cTn id="38" dur="500"/>
                                        <p:tgtEl>
                                          <p:spTgt spid="4200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42002">
                                            <p:txEl>
                                              <p:pRg st="4" end="4"/>
                                            </p:txEl>
                                          </p:spTgt>
                                        </p:tgtEl>
                                        <p:attrNameLst>
                                          <p:attrName>style.visibility</p:attrName>
                                        </p:attrNameLst>
                                      </p:cBhvr>
                                      <p:to>
                                        <p:strVal val="visible"/>
                                      </p:to>
                                    </p:set>
                                    <p:animEffect transition="in" filter="checkerboard(across)">
                                      <p:cBhvr>
                                        <p:cTn id="43" dur="500"/>
                                        <p:tgtEl>
                                          <p:spTgt spid="420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utoUpdateAnimBg="0"/>
      <p:bldP spid="42002" grpId="0" build="p"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5 - Θέση αριθμού διαφάνειας"/>
          <p:cNvSpPr>
            <a:spLocks noGrp="1"/>
          </p:cNvSpPr>
          <p:nvPr>
            <p:ph type="sldNum" sz="quarter" idx="12"/>
          </p:nvPr>
        </p:nvSpPr>
        <p:spPr/>
        <p:txBody>
          <a:bodyPr/>
          <a:lstStyle/>
          <a:p>
            <a:fld id="{C43A9786-AE97-463F-BEE3-B755FBF8E26B}" type="slidenum">
              <a:rPr lang="en-US"/>
              <a:pPr/>
              <a:t>94</a:t>
            </a:fld>
            <a:endParaRPr lang="en-US"/>
          </a:p>
        </p:txBody>
      </p:sp>
      <p:sp>
        <p:nvSpPr>
          <p:cNvPr id="30725" name="Rectangle 2"/>
          <p:cNvSpPr>
            <a:spLocks noGrp="1" noChangeArrowheads="1"/>
          </p:cNvSpPr>
          <p:nvPr>
            <p:ph type="title"/>
          </p:nvPr>
        </p:nvSpPr>
        <p:spPr>
          <a:xfrm>
            <a:off x="741363" y="862013"/>
            <a:ext cx="8162925" cy="762000"/>
          </a:xfrm>
        </p:spPr>
        <p:txBody>
          <a:bodyPr/>
          <a:lstStyle/>
          <a:p>
            <a:pPr eaLnBrk="1" hangingPunct="1"/>
            <a:r>
              <a:rPr lang="en-CA" sz="2400" b="1" smtClean="0">
                <a:cs typeface="Times New Roman" pitchFamily="18" charset="0"/>
              </a:rPr>
              <a:t>The IRR Rule may be unreliable !</a:t>
            </a:r>
            <a:r>
              <a:rPr lang="en-US" smtClean="0"/>
              <a:t> </a:t>
            </a:r>
          </a:p>
        </p:txBody>
      </p:sp>
      <p:sp>
        <p:nvSpPr>
          <p:cNvPr id="30726" name="Rectangle 3"/>
          <p:cNvSpPr>
            <a:spLocks noGrp="1" noChangeArrowheads="1"/>
          </p:cNvSpPr>
          <p:nvPr>
            <p:ph type="body" idx="1"/>
          </p:nvPr>
        </p:nvSpPr>
        <p:spPr>
          <a:xfrm>
            <a:off x="741363" y="2349500"/>
            <a:ext cx="8110537" cy="3746500"/>
          </a:xfrm>
        </p:spPr>
        <p:txBody>
          <a:bodyPr/>
          <a:lstStyle/>
          <a:p>
            <a:pPr eaLnBrk="1" hangingPunct="1"/>
            <a:r>
              <a:rPr lang="en-US" sz="2000" smtClean="0">
                <a:cs typeface="Times New Roman" pitchFamily="18" charset="0"/>
              </a:rPr>
              <a:t>The IRR rule may lead to an </a:t>
            </a:r>
            <a:r>
              <a:rPr lang="en-US" sz="2000" i="1" smtClean="0">
                <a:solidFill>
                  <a:srgbClr val="FF3300"/>
                </a:solidFill>
                <a:cs typeface="Times New Roman" pitchFamily="18" charset="0"/>
              </a:rPr>
              <a:t>incorrect</a:t>
            </a:r>
            <a:r>
              <a:rPr lang="en-US" sz="2000" smtClean="0">
                <a:solidFill>
                  <a:srgbClr val="FF3300"/>
                </a:solidFill>
                <a:cs typeface="Times New Roman" pitchFamily="18" charset="0"/>
              </a:rPr>
              <a:t> investment</a:t>
            </a:r>
            <a:r>
              <a:rPr lang="en-US" sz="2000" smtClean="0">
                <a:cs typeface="Times New Roman" pitchFamily="18" charset="0"/>
              </a:rPr>
              <a:t> decision when</a:t>
            </a:r>
          </a:p>
          <a:p>
            <a:pPr eaLnBrk="1" hangingPunct="1">
              <a:buFont typeface="Wingdings" pitchFamily="2" charset="2"/>
              <a:buNone/>
            </a:pPr>
            <a:r>
              <a:rPr lang="en-US" sz="1200" smtClean="0">
                <a:cs typeface="Times New Roman" pitchFamily="18" charset="0"/>
              </a:rPr>
              <a:t> </a:t>
            </a:r>
          </a:p>
          <a:p>
            <a:pPr lvl="1" eaLnBrk="1" hangingPunct="1"/>
            <a:r>
              <a:rPr lang="en-US" sz="2000" smtClean="0">
                <a:cs typeface="Times New Roman" pitchFamily="18" charset="0"/>
              </a:rPr>
              <a:t>2 mutually exclusive projects are considered</a:t>
            </a:r>
          </a:p>
          <a:p>
            <a:pPr lvl="1" eaLnBrk="1" hangingPunct="1">
              <a:buFont typeface="Wingdings" pitchFamily="2" charset="2"/>
              <a:buNone/>
            </a:pPr>
            <a:endParaRPr lang="en-US" sz="1200" smtClean="0">
              <a:cs typeface="Times New Roman" pitchFamily="18" charset="0"/>
            </a:endParaRPr>
          </a:p>
          <a:p>
            <a:pPr lvl="1" eaLnBrk="1" hangingPunct="1"/>
            <a:r>
              <a:rPr lang="en-US" sz="2000" smtClean="0">
                <a:cs typeface="Times New Roman" pitchFamily="18" charset="0"/>
              </a:rPr>
              <a:t>a project’s cash flow stream changes sign more than once</a:t>
            </a:r>
            <a:endParaRPr lang="en-CA" sz="2000" smtClean="0">
              <a:cs typeface="Times New Roman" pitchFamily="18" charset="0"/>
            </a:endParaRP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5 - Θέση αριθμού διαφάνειας"/>
          <p:cNvSpPr>
            <a:spLocks noGrp="1"/>
          </p:cNvSpPr>
          <p:nvPr>
            <p:ph type="sldNum" sz="quarter" idx="12"/>
          </p:nvPr>
        </p:nvSpPr>
        <p:spPr/>
        <p:txBody>
          <a:bodyPr/>
          <a:lstStyle/>
          <a:p>
            <a:fld id="{9552A5B3-2733-47FA-8359-CA3D4733F3CE}" type="slidenum">
              <a:rPr lang="en-US"/>
              <a:pPr/>
              <a:t>95</a:t>
            </a:fld>
            <a:endParaRPr lang="en-US"/>
          </a:p>
        </p:txBody>
      </p:sp>
      <p:grpSp>
        <p:nvGrpSpPr>
          <p:cNvPr id="2" name="Group 11"/>
          <p:cNvGrpSpPr>
            <a:grpSpLocks/>
          </p:cNvGrpSpPr>
          <p:nvPr/>
        </p:nvGrpSpPr>
        <p:grpSpPr bwMode="auto">
          <a:xfrm>
            <a:off x="695325" y="1879600"/>
            <a:ext cx="8172450" cy="3809067"/>
            <a:chOff x="438" y="1184"/>
            <a:chExt cx="5148" cy="1943"/>
          </a:xfrm>
        </p:grpSpPr>
        <p:sp>
          <p:nvSpPr>
            <p:cNvPr id="31751" name="Text Box 6"/>
            <p:cNvSpPr txBox="1">
              <a:spLocks noChangeArrowheads="1"/>
            </p:cNvSpPr>
            <p:nvPr/>
          </p:nvSpPr>
          <p:spPr bwMode="auto">
            <a:xfrm>
              <a:off x="440" y="1462"/>
              <a:ext cx="5128" cy="235"/>
            </a:xfrm>
            <a:prstGeom prst="rect">
              <a:avLst/>
            </a:prstGeom>
            <a:solidFill>
              <a:srgbClr val="003366"/>
            </a:solidFill>
            <a:ln w="9525">
              <a:noFill/>
              <a:miter lim="800000"/>
              <a:headEnd/>
              <a:tailEnd/>
            </a:ln>
          </p:spPr>
          <p:txBody>
            <a:bodyPr>
              <a:spAutoFit/>
            </a:bodyPr>
            <a:lstStyle/>
            <a:p>
              <a:pPr algn="l">
                <a:tabLst>
                  <a:tab pos="1544638" algn="ctr"/>
                  <a:tab pos="4286250" algn="ctr"/>
                  <a:tab pos="6854825" algn="ctr"/>
                </a:tabLst>
              </a:pPr>
              <a:r>
                <a:rPr lang="en-US" dirty="0"/>
                <a:t>	</a:t>
              </a:r>
              <a:r>
                <a:rPr lang="en-US" sz="1600" dirty="0">
                  <a:solidFill>
                    <a:schemeClr val="accent1"/>
                  </a:solidFill>
                </a:rPr>
                <a:t>END OF YEAR	INVESTMENT E	INVESTMENT H</a:t>
              </a:r>
              <a:endParaRPr lang="en-US" sz="1600" b="0" dirty="0">
                <a:solidFill>
                  <a:schemeClr val="accent1"/>
                </a:solidFill>
              </a:endParaRPr>
            </a:p>
          </p:txBody>
        </p:sp>
        <p:sp>
          <p:nvSpPr>
            <p:cNvPr id="31752" name="Text Box 7"/>
            <p:cNvSpPr txBox="1">
              <a:spLocks noChangeArrowheads="1"/>
            </p:cNvSpPr>
            <p:nvPr/>
          </p:nvSpPr>
          <p:spPr bwMode="auto">
            <a:xfrm>
              <a:off x="438" y="1651"/>
              <a:ext cx="5128" cy="1060"/>
            </a:xfrm>
            <a:prstGeom prst="rect">
              <a:avLst/>
            </a:prstGeom>
            <a:noFill/>
            <a:ln w="9525">
              <a:noFill/>
              <a:miter lim="800000"/>
              <a:headEnd/>
              <a:tailEnd/>
            </a:ln>
          </p:spPr>
          <p:txBody>
            <a:bodyPr>
              <a:spAutoFit/>
            </a:bodyPr>
            <a:lstStyle/>
            <a:p>
              <a:pPr algn="l">
                <a:lnSpc>
                  <a:spcPct val="150000"/>
                </a:lnSpc>
                <a:tabLst>
                  <a:tab pos="1544638" algn="ctr"/>
                  <a:tab pos="4691063" algn="r"/>
                  <a:tab pos="7259638" algn="r"/>
                </a:tabLst>
              </a:pPr>
              <a:r>
                <a:rPr lang="en-US" b="0" dirty="0">
                  <a:solidFill>
                    <a:srgbClr val="000000"/>
                  </a:solidFill>
                </a:rPr>
                <a:t>	</a:t>
              </a:r>
              <a:r>
                <a:rPr lang="en-US" sz="1600" dirty="0">
                  <a:solidFill>
                    <a:srgbClr val="000000"/>
                  </a:solidFill>
                  <a:latin typeface="Arial" pitchFamily="34" charset="0"/>
                  <a:cs typeface="Arial" pitchFamily="34" charset="0"/>
                </a:rPr>
                <a:t>1	$325,000	$100,000</a:t>
              </a:r>
            </a:p>
            <a:p>
              <a:pPr algn="l">
                <a:lnSpc>
                  <a:spcPct val="150000"/>
                </a:lnSpc>
                <a:tabLst>
                  <a:tab pos="1544638" algn="ctr"/>
                  <a:tab pos="4691063" algn="r"/>
                  <a:tab pos="7259638" algn="r"/>
                </a:tabLst>
              </a:pPr>
              <a:r>
                <a:rPr lang="en-US" sz="1600" dirty="0">
                  <a:solidFill>
                    <a:srgbClr val="000000"/>
                  </a:solidFill>
                  <a:latin typeface="Arial" pitchFamily="34" charset="0"/>
                  <a:cs typeface="Arial" pitchFamily="34" charset="0"/>
                </a:rPr>
                <a:t>	2	 325,000	 100,000</a:t>
              </a:r>
            </a:p>
            <a:p>
              <a:pPr algn="l">
                <a:lnSpc>
                  <a:spcPct val="150000"/>
                </a:lnSpc>
                <a:tabLst>
                  <a:tab pos="1544638" algn="ctr"/>
                  <a:tab pos="4691063" algn="r"/>
                  <a:tab pos="7259638" algn="r"/>
                </a:tabLst>
              </a:pPr>
              <a:r>
                <a:rPr lang="en-US" sz="1600" dirty="0">
                  <a:solidFill>
                    <a:srgbClr val="000000"/>
                  </a:solidFill>
                  <a:latin typeface="Arial" pitchFamily="34" charset="0"/>
                  <a:cs typeface="Arial" pitchFamily="34" charset="0"/>
                </a:rPr>
                <a:t>	3	 325,000	 100,000	</a:t>
              </a:r>
            </a:p>
            <a:p>
              <a:pPr algn="l">
                <a:lnSpc>
                  <a:spcPct val="150000"/>
                </a:lnSpc>
                <a:tabLst>
                  <a:tab pos="1544638" algn="ctr"/>
                  <a:tab pos="4691063" algn="r"/>
                  <a:tab pos="7259638" algn="r"/>
                </a:tabLst>
              </a:pPr>
              <a:r>
                <a:rPr lang="en-US" sz="1600" dirty="0">
                  <a:solidFill>
                    <a:srgbClr val="000000"/>
                  </a:solidFill>
                  <a:latin typeface="Arial" pitchFamily="34" charset="0"/>
                  <a:cs typeface="Arial" pitchFamily="34" charset="0"/>
                </a:rPr>
                <a:t>	4	 325,000	 150,000	</a:t>
              </a:r>
            </a:p>
            <a:p>
              <a:pPr algn="l">
                <a:lnSpc>
                  <a:spcPct val="150000"/>
                </a:lnSpc>
                <a:tabLst>
                  <a:tab pos="1544638" algn="ctr"/>
                  <a:tab pos="4691063" algn="r"/>
                  <a:tab pos="7259638" algn="r"/>
                </a:tabLst>
              </a:pPr>
              <a:r>
                <a:rPr lang="en-US" sz="1600" dirty="0">
                  <a:solidFill>
                    <a:srgbClr val="000000"/>
                  </a:solidFill>
                  <a:latin typeface="Arial" pitchFamily="34" charset="0"/>
                  <a:cs typeface="Arial" pitchFamily="34" charset="0"/>
                </a:rPr>
                <a:t>	5	 325,000	 1,500, 000	</a:t>
              </a:r>
            </a:p>
          </p:txBody>
        </p:sp>
        <p:sp>
          <p:nvSpPr>
            <p:cNvPr id="31753" name="Rectangle 8"/>
            <p:cNvSpPr>
              <a:spLocks noChangeArrowheads="1"/>
            </p:cNvSpPr>
            <p:nvPr/>
          </p:nvSpPr>
          <p:spPr bwMode="auto">
            <a:xfrm>
              <a:off x="467" y="2884"/>
              <a:ext cx="5119" cy="220"/>
            </a:xfrm>
            <a:prstGeom prst="rect">
              <a:avLst/>
            </a:prstGeom>
            <a:solidFill>
              <a:srgbClr val="003366"/>
            </a:solidFill>
            <a:ln w="9525">
              <a:noFill/>
              <a:miter lim="800000"/>
              <a:headEnd/>
              <a:tailEnd/>
            </a:ln>
          </p:spPr>
          <p:txBody>
            <a:bodyPr wrap="none" anchor="ctr"/>
            <a:lstStyle/>
            <a:p>
              <a:endParaRPr lang="en-US"/>
            </a:p>
          </p:txBody>
        </p:sp>
        <p:sp>
          <p:nvSpPr>
            <p:cNvPr id="31754" name="Text Box 9"/>
            <p:cNvSpPr txBox="1">
              <a:spLocks noChangeArrowheads="1"/>
            </p:cNvSpPr>
            <p:nvPr/>
          </p:nvSpPr>
          <p:spPr bwMode="auto">
            <a:xfrm>
              <a:off x="440" y="2892"/>
              <a:ext cx="5128" cy="235"/>
            </a:xfrm>
            <a:prstGeom prst="rect">
              <a:avLst/>
            </a:prstGeom>
            <a:noFill/>
            <a:ln w="9525">
              <a:noFill/>
              <a:miter lim="800000"/>
              <a:headEnd/>
              <a:tailEnd/>
            </a:ln>
          </p:spPr>
          <p:txBody>
            <a:bodyPr>
              <a:spAutoFit/>
            </a:bodyPr>
            <a:lstStyle/>
            <a:p>
              <a:pPr algn="l">
                <a:tabLst>
                  <a:tab pos="1544638" algn="ctr"/>
                  <a:tab pos="4691063" algn="r"/>
                  <a:tab pos="7259638" algn="r"/>
                </a:tabLst>
              </a:pPr>
              <a:r>
                <a:rPr lang="en-US" dirty="0"/>
                <a:t>	</a:t>
              </a:r>
              <a:r>
                <a:rPr lang="en-US" sz="1600" b="1" dirty="0">
                  <a:solidFill>
                    <a:schemeClr val="accent1"/>
                  </a:solidFill>
                  <a:latin typeface="Arial" pitchFamily="34" charset="0"/>
                  <a:cs typeface="Arial" pitchFamily="34" charset="0"/>
                </a:rPr>
                <a:t>IRR	18.72%	16.59%</a:t>
              </a:r>
            </a:p>
          </p:txBody>
        </p:sp>
        <p:sp>
          <p:nvSpPr>
            <p:cNvPr id="31755" name="Text Box 10"/>
            <p:cNvSpPr txBox="1">
              <a:spLocks noChangeArrowheads="1"/>
            </p:cNvSpPr>
            <p:nvPr/>
          </p:nvSpPr>
          <p:spPr bwMode="auto">
            <a:xfrm>
              <a:off x="2144" y="1184"/>
              <a:ext cx="1595" cy="173"/>
            </a:xfrm>
            <a:prstGeom prst="rect">
              <a:avLst/>
            </a:prstGeom>
            <a:noFill/>
            <a:ln w="9525">
              <a:noFill/>
              <a:miter lim="800000"/>
              <a:headEnd/>
              <a:tailEnd/>
            </a:ln>
          </p:spPr>
          <p:txBody>
            <a:bodyPr wrap="none">
              <a:spAutoFit/>
            </a:bodyPr>
            <a:lstStyle/>
            <a:p>
              <a:pPr algn="l"/>
              <a:r>
                <a:rPr lang="en-US" sz="1600" b="1" dirty="0">
                  <a:solidFill>
                    <a:schemeClr val="tx2"/>
                  </a:solidFill>
                  <a:latin typeface="Arial" pitchFamily="34" charset="0"/>
                  <a:cs typeface="Arial" pitchFamily="34" charset="0"/>
                </a:rPr>
                <a:t>INVESTMENTS E AND H</a:t>
              </a:r>
            </a:p>
          </p:txBody>
        </p:sp>
      </p:grpSp>
      <p:sp>
        <p:nvSpPr>
          <p:cNvPr id="31750" name="Rectangle 12"/>
          <p:cNvSpPr>
            <a:spLocks noGrp="1" noChangeArrowheads="1"/>
          </p:cNvSpPr>
          <p:nvPr>
            <p:ph type="title"/>
          </p:nvPr>
        </p:nvSpPr>
        <p:spPr>
          <a:xfrm>
            <a:off x="741363" y="608350"/>
            <a:ext cx="8162925" cy="1015663"/>
          </a:xfrm>
        </p:spPr>
        <p:txBody>
          <a:bodyPr/>
          <a:lstStyle/>
          <a:p>
            <a:pPr eaLnBrk="1" hangingPunct="1"/>
            <a:r>
              <a:rPr lang="en-US" sz="2200" b="1" dirty="0" smtClean="0">
                <a:solidFill>
                  <a:srgbClr val="003366"/>
                </a:solidFill>
              </a:rPr>
              <a:t>Comparison of 2 mutually exclusive investments</a:t>
            </a:r>
            <a:br>
              <a:rPr lang="en-US" sz="2200" b="1" dirty="0" smtClean="0">
                <a:solidFill>
                  <a:srgbClr val="003366"/>
                </a:solidFill>
              </a:rPr>
            </a:br>
            <a:r>
              <a:rPr lang="en-US" sz="2200" b="1" dirty="0" smtClean="0">
                <a:solidFill>
                  <a:srgbClr val="003366"/>
                </a:solidFill>
              </a:rPr>
              <a:t>with different expected cash flows &amp; IRR</a:t>
            </a:r>
            <a:r>
              <a:rPr lang="en-US" sz="2400" b="1" dirty="0" smtClean="0">
                <a:solidFill>
                  <a:srgbClr val="003366"/>
                </a:solidFill>
              </a:rPr>
              <a:t> </a:t>
            </a:r>
            <a:br>
              <a:rPr lang="en-US" sz="2400" b="1" dirty="0" smtClean="0">
                <a:solidFill>
                  <a:srgbClr val="003366"/>
                </a:solidFill>
              </a:rPr>
            </a:br>
            <a:r>
              <a:rPr lang="en-US" sz="1400" b="1" dirty="0" smtClean="0">
                <a:solidFill>
                  <a:srgbClr val="003366"/>
                </a:solidFill>
              </a:rPr>
              <a:t>useful life = 5 years; $1 </a:t>
            </a:r>
            <a:r>
              <a:rPr lang="en-US" sz="1400" b="1" dirty="0" err="1" smtClean="0">
                <a:solidFill>
                  <a:srgbClr val="003366"/>
                </a:solidFill>
              </a:rPr>
              <a:t>mln</a:t>
            </a:r>
            <a:r>
              <a:rPr lang="en-US" sz="1400" b="1" dirty="0" smtClean="0">
                <a:solidFill>
                  <a:srgbClr val="003366"/>
                </a:solidFill>
              </a:rPr>
              <a:t>. initial cash outlay; </a:t>
            </a:r>
            <a:r>
              <a:rPr lang="en-US" sz="1400" b="1" i="1" dirty="0" smtClean="0">
                <a:solidFill>
                  <a:srgbClr val="003366"/>
                </a:solidFill>
              </a:rPr>
              <a:t>k </a:t>
            </a:r>
            <a:r>
              <a:rPr lang="en-US" sz="1400" b="1" dirty="0" smtClean="0">
                <a:solidFill>
                  <a:srgbClr val="003366"/>
                </a:solidFill>
              </a:rPr>
              <a:t>= 0.10.</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5 - Θέση αριθμού διαφάνειας"/>
          <p:cNvSpPr>
            <a:spLocks noGrp="1"/>
          </p:cNvSpPr>
          <p:nvPr>
            <p:ph type="sldNum" sz="quarter" idx="12"/>
          </p:nvPr>
        </p:nvSpPr>
        <p:spPr/>
        <p:txBody>
          <a:bodyPr/>
          <a:lstStyle/>
          <a:p>
            <a:fld id="{83A38749-786D-44D2-BD34-6DD59493BA5C}" type="slidenum">
              <a:rPr lang="en-US"/>
              <a:pPr/>
              <a:t>96</a:t>
            </a:fld>
            <a:endParaRPr lang="en-US"/>
          </a:p>
        </p:txBody>
      </p:sp>
      <p:sp>
        <p:nvSpPr>
          <p:cNvPr id="31748" name="Text Box 4"/>
          <p:cNvSpPr txBox="1">
            <a:spLocks noChangeArrowheads="1"/>
          </p:cNvSpPr>
          <p:nvPr/>
        </p:nvSpPr>
        <p:spPr bwMode="auto">
          <a:xfrm>
            <a:off x="754063" y="801688"/>
            <a:ext cx="184150" cy="473075"/>
          </a:xfrm>
          <a:prstGeom prst="rect">
            <a:avLst/>
          </a:prstGeom>
          <a:noFill/>
          <a:ln w="9525">
            <a:noFill/>
            <a:miter lim="800000"/>
            <a:headEnd/>
            <a:tailEnd/>
          </a:ln>
        </p:spPr>
        <p:txBody>
          <a:bodyPr wrap="none">
            <a:spAutoFit/>
          </a:bodyPr>
          <a:lstStyle/>
          <a:p>
            <a:pPr algn="l">
              <a:lnSpc>
                <a:spcPts val="3000"/>
              </a:lnSpc>
            </a:pPr>
            <a:endParaRPr lang="el-GR" sz="2400">
              <a:solidFill>
                <a:srgbClr val="003366"/>
              </a:solidFill>
            </a:endParaRPr>
          </a:p>
        </p:txBody>
      </p:sp>
      <p:pic>
        <p:nvPicPr>
          <p:cNvPr id="31749" name="Picture 5" descr="hawawini+ex07-11"/>
          <p:cNvPicPr>
            <a:picLocks noChangeAspect="1" noChangeArrowheads="1"/>
          </p:cNvPicPr>
          <p:nvPr/>
        </p:nvPicPr>
        <p:blipFill>
          <a:blip r:embed="rId2" cstate="print"/>
          <a:srcRect/>
          <a:stretch>
            <a:fillRect/>
          </a:stretch>
        </p:blipFill>
        <p:spPr bwMode="auto">
          <a:xfrm>
            <a:off x="-1" y="1714488"/>
            <a:ext cx="7108597" cy="5143512"/>
          </a:xfrm>
          <a:prstGeom prst="rect">
            <a:avLst/>
          </a:prstGeom>
          <a:noFill/>
          <a:effectLst>
            <a:outerShdw dist="89803" dir="2700000" algn="ctr" rotWithShape="0">
              <a:srgbClr val="808080"/>
            </a:outerShdw>
          </a:effectLst>
        </p:spPr>
      </p:pic>
      <p:sp>
        <p:nvSpPr>
          <p:cNvPr id="32775" name="Rectangle 6"/>
          <p:cNvSpPr>
            <a:spLocks noGrp="1" noChangeArrowheads="1"/>
          </p:cNvSpPr>
          <p:nvPr>
            <p:ph type="title"/>
          </p:nvPr>
        </p:nvSpPr>
        <p:spPr>
          <a:xfrm>
            <a:off x="642910" y="785794"/>
            <a:ext cx="8162925" cy="457200"/>
          </a:xfrm>
        </p:spPr>
        <p:txBody>
          <a:bodyPr/>
          <a:lstStyle/>
          <a:p>
            <a:pPr eaLnBrk="1" hangingPunct="1"/>
            <a:r>
              <a:rPr lang="en-US" sz="2400" b="1" dirty="0" smtClean="0">
                <a:solidFill>
                  <a:srgbClr val="003366"/>
                </a:solidFill>
              </a:rPr>
              <a:t>The NPV Profiles of Investments E &amp; H</a:t>
            </a:r>
            <a:endParaRPr lang="en-US" dirty="0" smtClean="0"/>
          </a:p>
        </p:txBody>
      </p:sp>
      <p:sp>
        <p:nvSpPr>
          <p:cNvPr id="31752" name="AutoShape 8"/>
          <p:cNvSpPr>
            <a:spLocks/>
          </p:cNvSpPr>
          <p:nvPr/>
        </p:nvSpPr>
        <p:spPr bwMode="auto">
          <a:xfrm>
            <a:off x="4560888" y="2078038"/>
            <a:ext cx="2971800" cy="1449387"/>
          </a:xfrm>
          <a:prstGeom prst="borderCallout2">
            <a:avLst>
              <a:gd name="adj1" fmla="val 7884"/>
              <a:gd name="adj2" fmla="val -2565"/>
              <a:gd name="adj3" fmla="val 7884"/>
              <a:gd name="adj4" fmla="val -16667"/>
              <a:gd name="adj5" fmla="val 159037"/>
              <a:gd name="adj6" fmla="val -31356"/>
            </a:avLst>
          </a:prstGeom>
          <a:solidFill>
            <a:srgbClr val="003366"/>
          </a:solidFill>
          <a:ln w="9525">
            <a:solidFill>
              <a:srgbClr val="003366"/>
            </a:solidFill>
            <a:miter lim="800000"/>
            <a:headEnd/>
            <a:tailEnd/>
          </a:ln>
        </p:spPr>
        <p:txBody>
          <a:bodyPr/>
          <a:lstStyle/>
          <a:p>
            <a:r>
              <a:rPr lang="en-US" sz="1100" b="0" dirty="0">
                <a:solidFill>
                  <a:schemeClr val="bg1"/>
                </a:solidFill>
                <a:cs typeface="Times New Roman" pitchFamily="18" charset="0"/>
              </a:rPr>
              <a:t>E is better than H only if the cost of capital (assumed to be the same for both projects) is higher than the value of the discount rate at which the NPV profiles of E and H intersect (</a:t>
            </a:r>
            <a:r>
              <a:rPr lang="en-US" sz="1100" dirty="0">
                <a:solidFill>
                  <a:schemeClr val="bg1"/>
                </a:solidFill>
                <a:cs typeface="Times New Roman" pitchFamily="18" charset="0"/>
              </a:rPr>
              <a:t>Fisher’s intersection)</a:t>
            </a:r>
          </a:p>
        </p:txBody>
      </p:sp>
      <p:sp>
        <p:nvSpPr>
          <p:cNvPr id="31753" name="Rectangle 9"/>
          <p:cNvSpPr>
            <a:spLocks noChangeArrowheads="1"/>
          </p:cNvSpPr>
          <p:nvPr/>
        </p:nvSpPr>
        <p:spPr bwMode="auto">
          <a:xfrm>
            <a:off x="6948488" y="3644900"/>
            <a:ext cx="1936750" cy="1785104"/>
          </a:xfrm>
          <a:prstGeom prst="rect">
            <a:avLst/>
          </a:prstGeom>
          <a:solidFill>
            <a:srgbClr val="003366"/>
          </a:solidFill>
          <a:ln w="9525">
            <a:noFill/>
            <a:miter lim="800000"/>
            <a:headEnd/>
            <a:tailEnd/>
          </a:ln>
        </p:spPr>
        <p:txBody>
          <a:bodyPr>
            <a:spAutoFit/>
          </a:bodyPr>
          <a:lstStyle/>
          <a:p>
            <a:r>
              <a:rPr lang="en-US" sz="1100" b="0" dirty="0">
                <a:solidFill>
                  <a:schemeClr val="bg1"/>
                </a:solidFill>
                <a:cs typeface="Times New Roman" pitchFamily="18" charset="0"/>
              </a:rPr>
              <a:t>If the cost of capital is lower than the discount rate at the Fisher’s intersection, choosing the project with the highest IRR means selecting the project which contributes the least to the firm’s equity value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 fill="hold"/>
                                        <p:tgtEl>
                                          <p:spTgt spid="31748"/>
                                        </p:tgtEl>
                                        <p:attrNameLst>
                                          <p:attrName>ppt_x</p:attrName>
                                        </p:attrNameLst>
                                      </p:cBhvr>
                                      <p:tavLst>
                                        <p:tav tm="0">
                                          <p:val>
                                            <p:strVal val="#ppt_x"/>
                                          </p:val>
                                        </p:tav>
                                        <p:tav tm="100000">
                                          <p:val>
                                            <p:strVal val="#ppt_x"/>
                                          </p:val>
                                        </p:tav>
                                      </p:tavLst>
                                    </p:anim>
                                    <p:anim calcmode="lin" valueType="num">
                                      <p:cBhvr additive="base">
                                        <p:cTn id="8" dur="500" fill="hold"/>
                                        <p:tgtEl>
                                          <p:spTgt spid="3174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1749"/>
                                        </p:tgtEl>
                                        <p:attrNameLst>
                                          <p:attrName>style.visibility</p:attrName>
                                        </p:attrNameLst>
                                      </p:cBhvr>
                                      <p:to>
                                        <p:strVal val="visible"/>
                                      </p:to>
                                    </p:set>
                                    <p:animEffect transition="in" filter="checkerboard(across)">
                                      <p:cBhvr>
                                        <p:cTn id="13" dur="500"/>
                                        <p:tgtEl>
                                          <p:spTgt spid="3174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1752"/>
                                        </p:tgtEl>
                                        <p:attrNameLst>
                                          <p:attrName>style.visibility</p:attrName>
                                        </p:attrNameLst>
                                      </p:cBhvr>
                                      <p:to>
                                        <p:strVal val="visible"/>
                                      </p:to>
                                    </p:set>
                                    <p:animEffect transition="in" filter="checkerboard(across)">
                                      <p:cBhvr>
                                        <p:cTn id="18" dur="500"/>
                                        <p:tgtEl>
                                          <p:spTgt spid="3175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1753"/>
                                        </p:tgtEl>
                                        <p:attrNameLst>
                                          <p:attrName>style.visibility</p:attrName>
                                        </p:attrNameLst>
                                      </p:cBhvr>
                                      <p:to>
                                        <p:strVal val="visible"/>
                                      </p:to>
                                    </p:set>
                                    <p:animEffect transition="in" filter="checkerboard(across)">
                                      <p:cBhvr>
                                        <p:cTn id="23" dur="5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utoUpdateAnimBg="0"/>
      <p:bldP spid="31752" grpId="0" animBg="1" autoUpdateAnimBg="0"/>
      <p:bldP spid="31753" grpId="0"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5 - Θέση αριθμού διαφάνειας"/>
          <p:cNvSpPr>
            <a:spLocks noGrp="1"/>
          </p:cNvSpPr>
          <p:nvPr>
            <p:ph type="sldNum" sz="quarter" idx="12"/>
          </p:nvPr>
        </p:nvSpPr>
        <p:spPr/>
        <p:txBody>
          <a:bodyPr/>
          <a:lstStyle/>
          <a:p>
            <a:fld id="{C2E2A39D-C05C-4997-BC06-9181E09AF621}" type="slidenum">
              <a:rPr lang="en-US"/>
              <a:pPr/>
              <a:t>97</a:t>
            </a:fld>
            <a:endParaRPr lang="en-US"/>
          </a:p>
        </p:txBody>
      </p:sp>
      <p:sp>
        <p:nvSpPr>
          <p:cNvPr id="33797" name="Rectangle 2"/>
          <p:cNvSpPr>
            <a:spLocks noGrp="1" noChangeArrowheads="1"/>
          </p:cNvSpPr>
          <p:nvPr>
            <p:ph type="title"/>
          </p:nvPr>
        </p:nvSpPr>
        <p:spPr>
          <a:xfrm>
            <a:off x="741363" y="1166813"/>
            <a:ext cx="8162925" cy="457200"/>
          </a:xfrm>
        </p:spPr>
        <p:txBody>
          <a:bodyPr/>
          <a:lstStyle/>
          <a:p>
            <a:pPr eaLnBrk="1" hangingPunct="1"/>
            <a:r>
              <a:rPr lang="en-US" sz="2400" b="1" smtClean="0">
                <a:cs typeface="Times New Roman" pitchFamily="18" charset="0"/>
              </a:rPr>
              <a:t>Investments with some negative future cash flows</a:t>
            </a:r>
            <a:endParaRPr lang="en-US" smtClean="0"/>
          </a:p>
        </p:txBody>
      </p:sp>
      <p:sp>
        <p:nvSpPr>
          <p:cNvPr id="33798" name="Rectangle 3"/>
          <p:cNvSpPr>
            <a:spLocks noGrp="1" noChangeArrowheads="1"/>
          </p:cNvSpPr>
          <p:nvPr>
            <p:ph type="body" idx="1"/>
          </p:nvPr>
        </p:nvSpPr>
        <p:spPr>
          <a:xfrm>
            <a:off x="741363" y="2133600"/>
            <a:ext cx="8110537" cy="3962400"/>
          </a:xfrm>
        </p:spPr>
        <p:txBody>
          <a:bodyPr/>
          <a:lstStyle/>
          <a:p>
            <a:pPr eaLnBrk="1" hangingPunct="1"/>
            <a:r>
              <a:rPr lang="en-CA" sz="2000" smtClean="0">
                <a:solidFill>
                  <a:srgbClr val="FF3300"/>
                </a:solidFill>
                <a:cs typeface="Times New Roman" pitchFamily="18" charset="0"/>
              </a:rPr>
              <a:t>Negative </a:t>
            </a:r>
            <a:r>
              <a:rPr lang="en-CA" sz="2000" smtClean="0">
                <a:cs typeface="Times New Roman" pitchFamily="18" charset="0"/>
              </a:rPr>
              <a:t>cash flows can occur when an investment requires the construction of several facilities that are built at different times</a:t>
            </a:r>
          </a:p>
          <a:p>
            <a:pPr eaLnBrk="1" hangingPunct="1">
              <a:buFont typeface="Wingdings" pitchFamily="2" charset="2"/>
              <a:buNone/>
            </a:pPr>
            <a:endParaRPr lang="en-CA" sz="1200" smtClean="0">
              <a:cs typeface="Times New Roman" pitchFamily="18" charset="0"/>
            </a:endParaRPr>
          </a:p>
          <a:p>
            <a:pPr eaLnBrk="1" hangingPunct="1"/>
            <a:r>
              <a:rPr lang="en-CA" sz="2000" smtClean="0">
                <a:solidFill>
                  <a:srgbClr val="FF3300"/>
                </a:solidFill>
                <a:cs typeface="Times New Roman" pitchFamily="18" charset="0"/>
              </a:rPr>
              <a:t>when negative cash flows occur…</a:t>
            </a:r>
            <a:br>
              <a:rPr lang="en-CA" sz="2000" smtClean="0">
                <a:solidFill>
                  <a:srgbClr val="FF3300"/>
                </a:solidFill>
                <a:cs typeface="Times New Roman" pitchFamily="18" charset="0"/>
              </a:rPr>
            </a:br>
            <a:r>
              <a:rPr lang="en-CA" sz="2000" smtClean="0">
                <a:solidFill>
                  <a:srgbClr val="FF3300"/>
                </a:solidFill>
                <a:cs typeface="Times New Roman" pitchFamily="18" charset="0"/>
              </a:rPr>
              <a:t>a project may have multiple IRRs or none at all</a:t>
            </a:r>
          </a:p>
          <a:p>
            <a:pPr eaLnBrk="1" hangingPunct="1"/>
            <a:endParaRPr lang="en-CA" sz="2000" smtClean="0">
              <a:solidFill>
                <a:srgbClr val="FF3300"/>
              </a:solidFill>
              <a:cs typeface="Times New Roman" pitchFamily="18" charset="0"/>
            </a:endParaRPr>
          </a:p>
          <a:p>
            <a:pPr eaLnBrk="1" hangingPunct="1"/>
            <a:r>
              <a:rPr lang="en-CA" sz="2000" b="1" smtClean="0">
                <a:solidFill>
                  <a:schemeClr val="tx2"/>
                </a:solidFill>
                <a:cs typeface="Times New Roman" pitchFamily="18" charset="0"/>
              </a:rPr>
              <a:t>Firm should ignore the IRR rule</a:t>
            </a:r>
          </a:p>
          <a:p>
            <a:pPr eaLnBrk="1" hangingPunct="1"/>
            <a:r>
              <a:rPr lang="en-CA" sz="2000" b="1" smtClean="0">
                <a:solidFill>
                  <a:schemeClr val="tx2"/>
                </a:solidFill>
                <a:cs typeface="Times New Roman" pitchFamily="18" charset="0"/>
              </a:rPr>
              <a:t>Use the NPV rule instead</a:t>
            </a:r>
            <a:endParaRPr lang="en-US" sz="2000" b="1" smtClean="0">
              <a:solidFill>
                <a:schemeClr val="tx2"/>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5 - Θέση αριθμού διαφάνειας"/>
          <p:cNvSpPr>
            <a:spLocks noGrp="1"/>
          </p:cNvSpPr>
          <p:nvPr>
            <p:ph type="sldNum" sz="quarter" idx="12"/>
          </p:nvPr>
        </p:nvSpPr>
        <p:spPr/>
        <p:txBody>
          <a:bodyPr/>
          <a:lstStyle/>
          <a:p>
            <a:fld id="{2339BF3D-D3E4-42C7-A372-4463CC225C29}" type="slidenum">
              <a:rPr lang="en-US"/>
              <a:pPr/>
              <a:t>98</a:t>
            </a:fld>
            <a:endParaRPr lang="en-US"/>
          </a:p>
        </p:txBody>
      </p:sp>
      <p:sp>
        <p:nvSpPr>
          <p:cNvPr id="32772" name="Text Box 4"/>
          <p:cNvSpPr txBox="1">
            <a:spLocks noChangeArrowheads="1"/>
          </p:cNvSpPr>
          <p:nvPr/>
        </p:nvSpPr>
        <p:spPr bwMode="auto">
          <a:xfrm>
            <a:off x="754063" y="469900"/>
            <a:ext cx="8439150" cy="457200"/>
          </a:xfrm>
          <a:prstGeom prst="rect">
            <a:avLst/>
          </a:prstGeom>
          <a:noFill/>
          <a:ln w="9525">
            <a:noFill/>
            <a:miter lim="800000"/>
            <a:headEnd/>
            <a:tailEnd/>
          </a:ln>
        </p:spPr>
        <p:txBody>
          <a:bodyPr>
            <a:spAutoFit/>
          </a:bodyPr>
          <a:lstStyle/>
          <a:p>
            <a:pPr algn="l"/>
            <a:endParaRPr lang="el-GR" sz="2400">
              <a:solidFill>
                <a:srgbClr val="003366"/>
              </a:solidFill>
            </a:endParaRPr>
          </a:p>
        </p:txBody>
      </p:sp>
      <p:grpSp>
        <p:nvGrpSpPr>
          <p:cNvPr id="2" name="Group 10"/>
          <p:cNvGrpSpPr>
            <a:grpSpLocks/>
          </p:cNvGrpSpPr>
          <p:nvPr/>
        </p:nvGrpSpPr>
        <p:grpSpPr bwMode="auto">
          <a:xfrm>
            <a:off x="754063" y="1882775"/>
            <a:ext cx="8113712" cy="2942215"/>
            <a:chOff x="475" y="1186"/>
            <a:chExt cx="5111" cy="1327"/>
          </a:xfrm>
        </p:grpSpPr>
        <p:sp>
          <p:nvSpPr>
            <p:cNvPr id="34824" name="Rectangle 5"/>
            <p:cNvSpPr>
              <a:spLocks noChangeArrowheads="1"/>
            </p:cNvSpPr>
            <p:nvPr/>
          </p:nvSpPr>
          <p:spPr bwMode="auto">
            <a:xfrm>
              <a:off x="504" y="1196"/>
              <a:ext cx="5082" cy="198"/>
            </a:xfrm>
            <a:prstGeom prst="rect">
              <a:avLst/>
            </a:prstGeom>
            <a:solidFill>
              <a:srgbClr val="003366"/>
            </a:solidFill>
            <a:ln w="9525">
              <a:noFill/>
              <a:miter lim="800000"/>
              <a:headEnd/>
              <a:tailEnd/>
            </a:ln>
          </p:spPr>
          <p:txBody>
            <a:bodyPr wrap="none" anchor="ctr"/>
            <a:lstStyle/>
            <a:p>
              <a:endParaRPr lang="en-US"/>
            </a:p>
          </p:txBody>
        </p:sp>
        <p:sp>
          <p:nvSpPr>
            <p:cNvPr id="34825" name="Text Box 6"/>
            <p:cNvSpPr txBox="1">
              <a:spLocks noChangeArrowheads="1"/>
            </p:cNvSpPr>
            <p:nvPr/>
          </p:nvSpPr>
          <p:spPr bwMode="auto">
            <a:xfrm>
              <a:off x="477" y="1186"/>
              <a:ext cx="5091" cy="208"/>
            </a:xfrm>
            <a:prstGeom prst="rect">
              <a:avLst/>
            </a:prstGeom>
            <a:noFill/>
            <a:ln w="9525">
              <a:noFill/>
              <a:miter lim="800000"/>
              <a:headEnd/>
              <a:tailEnd/>
            </a:ln>
          </p:spPr>
          <p:txBody>
            <a:bodyPr>
              <a:spAutoFit/>
            </a:bodyPr>
            <a:lstStyle/>
            <a:p>
              <a:pPr algn="l">
                <a:tabLst>
                  <a:tab pos="1544638" algn="ctr"/>
                  <a:tab pos="5599113" algn="ctr"/>
                </a:tabLst>
              </a:pPr>
              <a:r>
                <a:rPr lang="en-US" dirty="0"/>
                <a:t>	</a:t>
              </a:r>
              <a:r>
                <a:rPr lang="en-US" sz="1600" dirty="0">
                  <a:solidFill>
                    <a:schemeClr val="accent1"/>
                  </a:solidFill>
                </a:rPr>
                <a:t>END OF YEAR	CASH FLOW</a:t>
              </a:r>
              <a:endParaRPr lang="en-US" sz="1600" b="0" dirty="0">
                <a:solidFill>
                  <a:schemeClr val="accent1"/>
                </a:solidFill>
              </a:endParaRPr>
            </a:p>
          </p:txBody>
        </p:sp>
        <p:sp>
          <p:nvSpPr>
            <p:cNvPr id="34826" name="Text Box 7"/>
            <p:cNvSpPr txBox="1">
              <a:spLocks noChangeArrowheads="1"/>
            </p:cNvSpPr>
            <p:nvPr/>
          </p:nvSpPr>
          <p:spPr bwMode="auto">
            <a:xfrm>
              <a:off x="475" y="1375"/>
              <a:ext cx="5091" cy="625"/>
            </a:xfrm>
            <a:prstGeom prst="rect">
              <a:avLst/>
            </a:prstGeom>
            <a:noFill/>
            <a:ln w="9525">
              <a:noFill/>
              <a:miter lim="800000"/>
              <a:headEnd/>
              <a:tailEnd/>
            </a:ln>
          </p:spPr>
          <p:txBody>
            <a:bodyPr>
              <a:spAutoFit/>
            </a:bodyPr>
            <a:lstStyle/>
            <a:p>
              <a:pPr algn="l">
                <a:lnSpc>
                  <a:spcPct val="150000"/>
                </a:lnSpc>
                <a:tabLst>
                  <a:tab pos="1544638" algn="ctr"/>
                  <a:tab pos="6176963" algn="r"/>
                  <a:tab pos="7259638" algn="r"/>
                </a:tabLst>
              </a:pPr>
              <a:r>
                <a:rPr lang="en-US" b="0" dirty="0">
                  <a:solidFill>
                    <a:srgbClr val="000000"/>
                  </a:solidFill>
                </a:rPr>
                <a:t>	</a:t>
              </a:r>
              <a:r>
                <a:rPr lang="en-US" sz="1600" dirty="0">
                  <a:solidFill>
                    <a:srgbClr val="000000"/>
                  </a:solidFill>
                </a:rPr>
                <a:t>Now	–$1,000,000</a:t>
              </a:r>
            </a:p>
            <a:p>
              <a:pPr algn="l">
                <a:lnSpc>
                  <a:spcPct val="150000"/>
                </a:lnSpc>
                <a:tabLst>
                  <a:tab pos="1544638" algn="ctr"/>
                  <a:tab pos="6176963" algn="r"/>
                  <a:tab pos="7259638" algn="r"/>
                </a:tabLst>
              </a:pPr>
              <a:r>
                <a:rPr lang="en-US" sz="1600" dirty="0">
                  <a:solidFill>
                    <a:srgbClr val="000000"/>
                  </a:solidFill>
                </a:rPr>
                <a:t>	1	+$2,450,000</a:t>
              </a:r>
            </a:p>
            <a:p>
              <a:pPr algn="l">
                <a:lnSpc>
                  <a:spcPct val="150000"/>
                </a:lnSpc>
                <a:tabLst>
                  <a:tab pos="1544638" algn="ctr"/>
                  <a:tab pos="6176963" algn="r"/>
                  <a:tab pos="7259638" algn="r"/>
                </a:tabLst>
              </a:pPr>
              <a:r>
                <a:rPr lang="en-US" sz="1600" dirty="0">
                  <a:solidFill>
                    <a:srgbClr val="000000"/>
                  </a:solidFill>
                </a:rPr>
                <a:t>	2	 –$1,470,000</a:t>
              </a:r>
            </a:p>
          </p:txBody>
        </p:sp>
        <p:sp>
          <p:nvSpPr>
            <p:cNvPr id="34827" name="Text Box 9"/>
            <p:cNvSpPr txBox="1">
              <a:spLocks noChangeArrowheads="1"/>
            </p:cNvSpPr>
            <p:nvPr/>
          </p:nvSpPr>
          <p:spPr bwMode="auto">
            <a:xfrm>
              <a:off x="477" y="2194"/>
              <a:ext cx="5091" cy="319"/>
            </a:xfrm>
            <a:prstGeom prst="rect">
              <a:avLst/>
            </a:prstGeom>
            <a:solidFill>
              <a:srgbClr val="003366"/>
            </a:solidFill>
            <a:ln w="9525">
              <a:noFill/>
              <a:miter lim="800000"/>
              <a:headEnd/>
              <a:tailEnd/>
            </a:ln>
          </p:spPr>
          <p:txBody>
            <a:bodyPr>
              <a:spAutoFit/>
            </a:bodyPr>
            <a:lstStyle/>
            <a:p>
              <a:pPr algn="l">
                <a:tabLst>
                  <a:tab pos="1544638" algn="ctr"/>
                  <a:tab pos="6176963" algn="r"/>
                  <a:tab pos="7259638" algn="r"/>
                </a:tabLst>
              </a:pPr>
              <a:r>
                <a:rPr lang="en-US" dirty="0"/>
                <a:t>	</a:t>
              </a:r>
              <a:r>
                <a:rPr lang="en-US" sz="1600" b="1" dirty="0">
                  <a:solidFill>
                    <a:schemeClr val="accent1"/>
                  </a:solidFill>
                  <a:latin typeface="Arial" pitchFamily="34" charset="0"/>
                  <a:cs typeface="Arial" pitchFamily="34" charset="0"/>
                </a:rPr>
                <a:t>IRR	5% and 40%</a:t>
              </a:r>
            </a:p>
            <a:p>
              <a:pPr algn="l">
                <a:tabLst>
                  <a:tab pos="1544638" algn="ctr"/>
                  <a:tab pos="6176963" algn="r"/>
                  <a:tab pos="7259638" algn="r"/>
                </a:tabLst>
              </a:pPr>
              <a:r>
                <a:rPr lang="en-US" sz="1600" b="1" dirty="0">
                  <a:solidFill>
                    <a:schemeClr val="accent1"/>
                  </a:solidFill>
                  <a:latin typeface="Arial" pitchFamily="34" charset="0"/>
                  <a:cs typeface="Arial" pitchFamily="34" charset="0"/>
                </a:rPr>
                <a:t>	NPV (at 20%)	+$20,833</a:t>
              </a:r>
            </a:p>
          </p:txBody>
        </p:sp>
      </p:grpSp>
      <p:sp>
        <p:nvSpPr>
          <p:cNvPr id="34823" name="Rectangle 11"/>
          <p:cNvSpPr>
            <a:spLocks noGrp="1" noChangeArrowheads="1"/>
          </p:cNvSpPr>
          <p:nvPr>
            <p:ph type="title"/>
          </p:nvPr>
        </p:nvSpPr>
        <p:spPr>
          <a:xfrm>
            <a:off x="757238" y="831850"/>
            <a:ext cx="8162925" cy="792163"/>
          </a:xfrm>
        </p:spPr>
        <p:txBody>
          <a:bodyPr/>
          <a:lstStyle/>
          <a:p>
            <a:pPr eaLnBrk="1" hangingPunct="1"/>
            <a:r>
              <a:rPr lang="en-US" sz="2400" b="1" dirty="0" smtClean="0">
                <a:solidFill>
                  <a:srgbClr val="003366"/>
                </a:solidFill>
              </a:rPr>
              <a:t>E</a:t>
            </a:r>
            <a:r>
              <a:rPr lang="en-US" sz="2200" b="1" dirty="0" smtClean="0">
                <a:solidFill>
                  <a:srgbClr val="003366"/>
                </a:solidFill>
              </a:rPr>
              <a:t>xpected cash flows, IRR, NPV of a Project</a:t>
            </a:r>
            <a:br>
              <a:rPr lang="en-US" sz="2200" b="1" dirty="0" smtClean="0">
                <a:solidFill>
                  <a:srgbClr val="003366"/>
                </a:solidFill>
              </a:rPr>
            </a:br>
            <a:r>
              <a:rPr lang="en-US" sz="2200" b="1" dirty="0" smtClean="0">
                <a:solidFill>
                  <a:srgbClr val="003366"/>
                </a:solidFill>
              </a:rPr>
              <a:t>with negative cash flows &amp; </a:t>
            </a:r>
            <a:r>
              <a:rPr lang="en-US" sz="2200" b="1" i="1" dirty="0" smtClean="0">
                <a:solidFill>
                  <a:srgbClr val="003366"/>
                </a:solidFill>
              </a:rPr>
              <a:t>k </a:t>
            </a:r>
            <a:r>
              <a:rPr lang="en-US" sz="2200" b="1" dirty="0" smtClean="0">
                <a:solidFill>
                  <a:srgbClr val="003366"/>
                </a:solidFill>
              </a:rPr>
              <a:t>= 0.20</a:t>
            </a:r>
            <a:endParaRPr lang="en-US"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ppt_x"/>
                                          </p:val>
                                        </p:tav>
                                        <p:tav tm="100000">
                                          <p:val>
                                            <p:strVal val="#ppt_x"/>
                                          </p:val>
                                        </p:tav>
                                      </p:tavLst>
                                    </p:anim>
                                    <p:anim calcmode="lin" valueType="num">
                                      <p:cBhvr additive="base">
                                        <p:cTn id="8" dur="500" fill="hold"/>
                                        <p:tgtEl>
                                          <p:spTgt spid="3277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5 - Θέση αριθμού διαφάνειας"/>
          <p:cNvSpPr>
            <a:spLocks noGrp="1"/>
          </p:cNvSpPr>
          <p:nvPr>
            <p:ph type="sldNum" sz="quarter" idx="12"/>
          </p:nvPr>
        </p:nvSpPr>
        <p:spPr/>
        <p:txBody>
          <a:bodyPr/>
          <a:lstStyle/>
          <a:p>
            <a:fld id="{1B8DB05F-637E-4B8B-A8AA-07DE6B17C4B9}" type="slidenum">
              <a:rPr lang="en-US"/>
              <a:pPr/>
              <a:t>99</a:t>
            </a:fld>
            <a:endParaRPr lang="en-US"/>
          </a:p>
        </p:txBody>
      </p:sp>
      <p:sp>
        <p:nvSpPr>
          <p:cNvPr id="35845" name="Rectangle 2"/>
          <p:cNvSpPr>
            <a:spLocks noGrp="1" noChangeArrowheads="1"/>
          </p:cNvSpPr>
          <p:nvPr>
            <p:ph type="title"/>
          </p:nvPr>
        </p:nvSpPr>
        <p:spPr>
          <a:xfrm>
            <a:off x="755650" y="1125538"/>
            <a:ext cx="8162925" cy="427037"/>
          </a:xfrm>
        </p:spPr>
        <p:txBody>
          <a:bodyPr/>
          <a:lstStyle/>
          <a:p>
            <a:pPr eaLnBrk="1" hangingPunct="1"/>
            <a:r>
              <a:rPr lang="en-US" sz="2200" b="1" smtClean="0">
                <a:cs typeface="Times New Roman" pitchFamily="18" charset="0"/>
              </a:rPr>
              <a:t>Why do managers prefer IRR to NPV Rule?</a:t>
            </a:r>
          </a:p>
        </p:txBody>
      </p:sp>
      <p:sp>
        <p:nvSpPr>
          <p:cNvPr id="35846" name="Rectangle 3"/>
          <p:cNvSpPr>
            <a:spLocks noGrp="1" noChangeArrowheads="1"/>
          </p:cNvSpPr>
          <p:nvPr>
            <p:ph type="body" idx="1"/>
          </p:nvPr>
        </p:nvSpPr>
        <p:spPr>
          <a:xfrm>
            <a:off x="741363" y="2276475"/>
            <a:ext cx="8110537" cy="3097213"/>
          </a:xfrm>
        </p:spPr>
        <p:txBody>
          <a:bodyPr/>
          <a:lstStyle/>
          <a:p>
            <a:pPr eaLnBrk="1" hangingPunct="1"/>
            <a:r>
              <a:rPr lang="en-US" sz="2000" smtClean="0">
                <a:cs typeface="Times New Roman" pitchFamily="18" charset="0"/>
              </a:rPr>
              <a:t>IRR </a:t>
            </a:r>
            <a:r>
              <a:rPr lang="en-US" sz="2000" i="1" smtClean="0">
                <a:cs typeface="Times New Roman" pitchFamily="18" charset="0"/>
              </a:rPr>
              <a:t>calculation</a:t>
            </a:r>
            <a:r>
              <a:rPr lang="en-US" sz="2000" smtClean="0">
                <a:cs typeface="Times New Roman" pitchFamily="18" charset="0"/>
              </a:rPr>
              <a:t> requires only a </a:t>
            </a:r>
            <a:r>
              <a:rPr lang="en-US" sz="2000" smtClean="0">
                <a:solidFill>
                  <a:srgbClr val="FF3300"/>
                </a:solidFill>
                <a:cs typeface="Times New Roman" pitchFamily="18" charset="0"/>
              </a:rPr>
              <a:t>single input </a:t>
            </a:r>
            <a:r>
              <a:rPr lang="en-US" sz="2000" smtClean="0">
                <a:cs typeface="Times New Roman" pitchFamily="18" charset="0"/>
              </a:rPr>
              <a:t>(the cash flow stream)</a:t>
            </a:r>
          </a:p>
          <a:p>
            <a:pPr eaLnBrk="1" hangingPunct="1"/>
            <a:endParaRPr lang="en-US" sz="2400" smtClean="0">
              <a:cs typeface="Times New Roman" pitchFamily="18" charset="0"/>
            </a:endParaRPr>
          </a:p>
          <a:p>
            <a:pPr eaLnBrk="1" hangingPunct="1"/>
            <a:r>
              <a:rPr lang="en-US" sz="2000" smtClean="0">
                <a:cs typeface="Times New Roman" pitchFamily="18" charset="0"/>
              </a:rPr>
              <a:t>BUT: applying IRR </a:t>
            </a:r>
            <a:r>
              <a:rPr lang="en-US" sz="2000" i="1" smtClean="0">
                <a:cs typeface="Times New Roman" pitchFamily="18" charset="0"/>
              </a:rPr>
              <a:t>rule</a:t>
            </a:r>
            <a:r>
              <a:rPr lang="en-US" sz="2000" smtClean="0">
                <a:cs typeface="Times New Roman" pitchFamily="18" charset="0"/>
              </a:rPr>
              <a:t> still requires input - </a:t>
            </a:r>
            <a:r>
              <a:rPr lang="en-US" sz="2000" smtClean="0">
                <a:solidFill>
                  <a:srgbClr val="FF3300"/>
                </a:solidFill>
                <a:cs typeface="Times New Roman" pitchFamily="18" charset="0"/>
              </a:rPr>
              <a:t>cost of capital</a:t>
            </a:r>
          </a:p>
          <a:p>
            <a:pPr eaLnBrk="1" hangingPunct="1">
              <a:buFont typeface="Wingdings" pitchFamily="2" charset="2"/>
              <a:buNone/>
            </a:pPr>
            <a:endParaRPr lang="en-US" sz="1400" smtClean="0">
              <a:cs typeface="Times New Roman" pitchFamily="18" charset="0"/>
            </a:endParaRPr>
          </a:p>
          <a:p>
            <a:pPr eaLnBrk="1" hangingPunct="1"/>
            <a:r>
              <a:rPr lang="en-US" sz="2000" smtClean="0">
                <a:cs typeface="Times New Roman" pitchFamily="18" charset="0"/>
              </a:rPr>
              <a:t>most managers find IRR easier to understand</a:t>
            </a:r>
            <a:endParaRPr lang="en-CA" sz="2000" smtClean="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C:\WIN2K\MOffice2000\Templates\Presentation Designs\Bold Stripes.pot</Template>
  <TotalTime>2202</TotalTime>
  <Words>2475</Words>
  <Application>Microsoft Office PowerPoint</Application>
  <PresentationFormat>On-screen Show (4:3)</PresentationFormat>
  <Paragraphs>981</Paragraphs>
  <Slides>119</Slides>
  <Notes>8</Notes>
  <HiddenSlides>0</HiddenSlides>
  <MMClips>0</MMClips>
  <ScaleCrop>false</ScaleCrop>
  <HeadingPairs>
    <vt:vector size="4" baseType="variant">
      <vt:variant>
        <vt:lpstr>Theme</vt:lpstr>
      </vt:variant>
      <vt:variant>
        <vt:i4>3</vt:i4>
      </vt:variant>
      <vt:variant>
        <vt:lpstr>Slide Titles</vt:lpstr>
      </vt:variant>
      <vt:variant>
        <vt:i4>119</vt:i4>
      </vt:variant>
    </vt:vector>
  </HeadingPairs>
  <TitlesOfParts>
    <vt:vector size="122" baseType="lpstr">
      <vt:lpstr>Bold Stripes</vt:lpstr>
      <vt:lpstr>1_Office Theme</vt:lpstr>
      <vt:lpstr>Θέμα του Office</vt:lpstr>
      <vt:lpstr>Διεθνής Χρηματοοικονομική</vt:lpstr>
      <vt:lpstr>Άδειες Χρήσης</vt:lpstr>
      <vt:lpstr>Χρηματοδότηση</vt:lpstr>
      <vt:lpstr>PowerPoint Presentation</vt:lpstr>
      <vt:lpstr>PowerPoint Presentation</vt:lpstr>
      <vt:lpstr>Background</vt:lpstr>
      <vt:lpstr>Background</vt:lpstr>
      <vt:lpstr>Background</vt:lpstr>
      <vt:lpstr>Background</vt:lpstr>
      <vt:lpstr>Background</vt:lpstr>
      <vt:lpstr>PowerPoint Presentation</vt:lpstr>
      <vt:lpstr>Time Value of Money</vt:lpstr>
      <vt:lpstr>Time Value of Money</vt:lpstr>
      <vt:lpstr>Time Value of Money</vt:lpstr>
      <vt:lpstr>Compounding</vt:lpstr>
      <vt:lpstr>Discounting</vt:lpstr>
      <vt:lpstr>The Capital Investment Process </vt:lpstr>
      <vt:lpstr>The Capital Investment Process </vt:lpstr>
      <vt:lpstr>The Capital Investment Process </vt:lpstr>
      <vt:lpstr> The Capital Investment Process</vt:lpstr>
      <vt:lpstr>The Alternative Investment </vt:lpstr>
      <vt:lpstr>Opportunity Cost of Capital </vt:lpstr>
      <vt:lpstr>Opportunity Cost of Capital </vt:lpstr>
      <vt:lpstr>PowerPoint Presentation</vt:lpstr>
      <vt:lpstr>Time Line for 1-Period Project</vt:lpstr>
      <vt:lpstr>Cash-Flow Time Line : 1-period project</vt:lpstr>
      <vt:lpstr>Time Line for 2-Period Investment   No Intermediate Cash Flows</vt:lpstr>
      <vt:lpstr>Time Line for 2-Period Investment  with Intermediate Cash Flow</vt:lpstr>
      <vt:lpstr>Time Line for Multiple-Period Investments The General Case</vt:lpstr>
      <vt:lpstr>A One-Period Investment </vt:lpstr>
      <vt:lpstr>A One-Period Investment </vt:lpstr>
      <vt:lpstr>A One-Period Investment </vt:lpstr>
      <vt:lpstr>A One-Period Investment</vt:lpstr>
      <vt:lpstr>A One-Period Investment</vt:lpstr>
      <vt:lpstr>Decomposing the NPV Rule</vt:lpstr>
      <vt:lpstr>Decomposing the NPV Rule</vt:lpstr>
      <vt:lpstr>Steps in applying NPV Rule</vt:lpstr>
      <vt:lpstr>PowerPoint Presentation</vt:lpstr>
      <vt:lpstr>PowerPoint Presentation</vt:lpstr>
      <vt:lpstr>Calculation of PV for Sunlight Manufacturing Company </vt:lpstr>
      <vt:lpstr>Calculation of PV for Sunlight Manufacturing Company </vt:lpstr>
      <vt:lpstr>Why NPV rule is a Good Investment yardstick</vt:lpstr>
      <vt:lpstr>A measure of Value-Creation </vt:lpstr>
      <vt:lpstr>Timing of project’s cash flows </vt:lpstr>
      <vt:lpstr> Cash Flows for Investments A &amp; B with CF0 = $1 mln.  k = 0.10</vt:lpstr>
      <vt:lpstr>PV of cash flows for Investments A &amp; B</vt:lpstr>
      <vt:lpstr>Adjustment for Risk of project’s cash flows </vt:lpstr>
      <vt:lpstr>NPV vs. discount rate</vt:lpstr>
      <vt:lpstr> Cash Flows for 2 investments with CF0 = $1 mln. k = 0.12  Investment C  -  k = 0.15  Investment D</vt:lpstr>
      <vt:lpstr>  PV of cash flows for Investment C</vt:lpstr>
      <vt:lpstr> PV of cash flows for Investment D</vt:lpstr>
      <vt:lpstr>Additive Property </vt:lpstr>
      <vt:lpstr>Limitations of NPV criterion </vt:lpstr>
      <vt:lpstr>Limitations of NPV criterion </vt:lpstr>
      <vt:lpstr>PowerPoint Presentation</vt:lpstr>
      <vt:lpstr>PowerPoint Presentation</vt:lpstr>
      <vt:lpstr>PowerPoint Presentation</vt:lpstr>
      <vt:lpstr>PowerPoint Presentation</vt:lpstr>
      <vt:lpstr>PowerPoint Presentation</vt:lpstr>
      <vt:lpstr>PowerPoint Presentation</vt:lpstr>
      <vt:lpstr>Background</vt:lpstr>
      <vt:lpstr>Background</vt:lpstr>
      <vt:lpstr>Projects examined</vt:lpstr>
      <vt:lpstr>Expected Cash-Flow Streams &amp; Cost of Capital: Investments A &amp; B</vt:lpstr>
      <vt:lpstr>Expected Cash-Flow Streams &amp; Cost of Capital: Investments C &amp; D</vt:lpstr>
      <vt:lpstr>Expected Cash-Flow Streams &amp; Cost of Capital: Investments E &amp; F</vt:lpstr>
      <vt:lpstr>The Payback Period</vt:lpstr>
      <vt:lpstr>The Payback Period </vt:lpstr>
      <vt:lpstr> Expected &amp; Cumulative Cash Flows for Investment A</vt:lpstr>
      <vt:lpstr>PowerPoint Presentation</vt:lpstr>
      <vt:lpstr>The Payback Period Rule</vt:lpstr>
      <vt:lpstr>The Payback Period Rule</vt:lpstr>
      <vt:lpstr>The Payback Period Rule</vt:lpstr>
      <vt:lpstr>Why do Managers use Payback Period Rule? </vt:lpstr>
      <vt:lpstr>Comparison of 2 Investments with   same NPV &amp; different payback periods</vt:lpstr>
      <vt:lpstr>The Discounted Payback Period</vt:lpstr>
      <vt:lpstr>The Discounted Payback Period or Economic Payback Period</vt:lpstr>
      <vt:lpstr> Discounted Payback Period  Calculations for Investment A</vt:lpstr>
      <vt:lpstr>PowerPoint Presentation</vt:lpstr>
      <vt:lpstr>The Discounted Payback Period Rule</vt:lpstr>
      <vt:lpstr>The Discounted Payback Period Rule </vt:lpstr>
      <vt:lpstr>The Discounted Payback Period Rule </vt:lpstr>
      <vt:lpstr>Discounted Payback Period Rule vs. Ordinary Payback Period Rule </vt:lpstr>
      <vt:lpstr>The Internal Rate of Return (IRR)</vt:lpstr>
      <vt:lpstr>Internal Rate of Return (IRR) </vt:lpstr>
      <vt:lpstr> IRR for 6 Investments</vt:lpstr>
      <vt:lpstr>The IRR Rule </vt:lpstr>
      <vt:lpstr>The IRR Rule </vt:lpstr>
      <vt:lpstr>The IRR Rule</vt:lpstr>
      <vt:lpstr>The IRR Rule</vt:lpstr>
      <vt:lpstr>NPV vs. discount rate inverse relationship</vt:lpstr>
      <vt:lpstr>NPV of Investment E  for various discount rates</vt:lpstr>
      <vt:lpstr>The NPV Profile of Investment E</vt:lpstr>
      <vt:lpstr>The IRR Rule may be unreliable ! </vt:lpstr>
      <vt:lpstr>Comparison of 2 mutually exclusive investments with different expected cash flows &amp; IRR  useful life = 5 years; $1 mln. initial cash outlay; k = 0.10.</vt:lpstr>
      <vt:lpstr>The NPV Profiles of Investments E &amp; H</vt:lpstr>
      <vt:lpstr>Investments with some negative future cash flows</vt:lpstr>
      <vt:lpstr>Expected cash flows, IRR, NPV of a Project with negative cash flows &amp; k = 0.20</vt:lpstr>
      <vt:lpstr>Why do managers prefer IRR to NPV Rule?</vt:lpstr>
      <vt:lpstr>Why do managers prefer IRR to NPV Rule?</vt:lpstr>
      <vt:lpstr>The Profitability Index (PI)</vt:lpstr>
      <vt:lpstr>The Profitability Index (PI) </vt:lpstr>
      <vt:lpstr>Cash Flows, PVs &amp; NPVs  3-Investments of unequal size with k= 0.10</vt:lpstr>
      <vt:lpstr> Profitability Indexes 3-Investments of unequal size</vt:lpstr>
      <vt:lpstr> Profitability Indexes for 6 Investments</vt:lpstr>
      <vt:lpstr>Special Cases of Capital Budgeting</vt:lpstr>
      <vt:lpstr>Special Cases of Capital Budgeting</vt:lpstr>
      <vt:lpstr>The Profitability Index Rule</vt:lpstr>
      <vt:lpstr>The Profitability Index Rule</vt:lpstr>
      <vt:lpstr>The Profitability Index Rule</vt:lpstr>
      <vt:lpstr>Comparison of 2 mutually exclusive  Investments with different initial cash  outlays &amp; expected cash flows</vt:lpstr>
      <vt:lpstr>Use of Profitability Index Rule </vt:lpstr>
      <vt:lpstr>The Profitability Index Rule</vt:lpstr>
      <vt:lpstr>Comparison of Investment choice methods</vt:lpstr>
      <vt:lpstr>PowerPoint Presentation</vt:lpstr>
      <vt:lpstr>Managerial Options embedded in Investment Projects</vt:lpstr>
      <vt:lpstr>Dealing with Managerial Options </vt:lpstr>
      <vt:lpstr>Dealing with Managerial Options</vt:lpstr>
      <vt:lpstr> Expected Cash Flows, years 2 to 5  Present Values for success vs. failure </vt:lpstr>
    </vt:vector>
  </TitlesOfParts>
  <Company>Western Washington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College of Bus &amp; Economics</dc:creator>
  <cp:lastModifiedBy>user</cp:lastModifiedBy>
  <cp:revision>334</cp:revision>
  <dcterms:created xsi:type="dcterms:W3CDTF">2001-04-04T21:37:17Z</dcterms:created>
  <dcterms:modified xsi:type="dcterms:W3CDTF">2015-11-27T09:43:16Z</dcterms:modified>
</cp:coreProperties>
</file>