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116" d="100"/>
          <a:sy n="116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DC6A37-8AF0-4305-8349-F040309415CD}" type="datetimeFigureOut">
              <a:rPr lang="el-GR"/>
              <a:pPr>
                <a:defRPr/>
              </a:pPr>
              <a:t>14/7/2015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D70836-D639-42E4-B850-0465C0D4E5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1839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D7E8AB-54B7-4B4B-8A68-3F4EDD44A7C8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E26EAA-23B9-4D40-A7F0-C94D52A49BA6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21D40-69A3-4BE8-A097-6F80CE983272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4282-4514-4B2A-99A1-5B98967818D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25ABF-F74C-4F53-892E-44626DE3D6F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8F85-0E20-4CBD-B297-18DA4FB1432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B5DD0-9E23-473A-9D08-C7A2F8E2465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89BC-6853-47B0-AADE-2CDD5B729A2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F75-AFFD-4081-91C9-FE36194D2C7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5BFF9-5749-4B1E-B707-69D994B8F60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F5542-3421-4CEA-A516-C5473EDB5C5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321F-1C45-495F-92F0-51D3BCC7D66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C3E15C-D21C-4297-AA94-D9CEBA128DA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pPr eaLnBrk="1" hangingPunct="1"/>
            <a:r>
              <a:rPr lang="el-GR" sz="3200" dirty="0" smtClean="0">
                <a:latin typeface="Arial" charset="0"/>
              </a:rPr>
              <a:t>Αειφόρος </a:t>
            </a:r>
            <a:r>
              <a:rPr lang="el-GR" sz="3200" dirty="0" smtClean="0">
                <a:latin typeface="Arial" charset="0"/>
              </a:rPr>
              <a:t>σχεδίαση </a:t>
            </a: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800" b="1" dirty="0" smtClean="0"/>
              <a:t>Ενότητα </a:t>
            </a:r>
            <a:r>
              <a:rPr lang="el-GR" sz="2800" b="1" dirty="0" smtClean="0"/>
              <a:t>2</a:t>
            </a:r>
            <a:r>
              <a:rPr lang="el-GR" sz="2000" b="1" dirty="0" smtClean="0"/>
              <a:t>:</a:t>
            </a:r>
            <a:r>
              <a:rPr lang="en-US" sz="2000" dirty="0" smtClean="0"/>
              <a:t> </a:t>
            </a:r>
            <a:r>
              <a:rPr lang="el-GR" sz="2800" dirty="0">
                <a:latin typeface="Arial" charset="0"/>
              </a:rPr>
              <a:t>Μοντερνικότητα-Οι ρίζες της μη- αειφορίας </a:t>
            </a:r>
          </a:p>
          <a:p>
            <a:pPr eaLnBrk="1" hangingPunct="1">
              <a:lnSpc>
                <a:spcPct val="80000"/>
              </a:lnSpc>
            </a:pPr>
            <a:r>
              <a:rPr lang="el-GR" sz="2800" dirty="0" smtClean="0">
                <a:latin typeface="Arial" charset="0"/>
              </a:rPr>
              <a:t>(Μέρος Β)</a:t>
            </a:r>
            <a:endParaRPr lang="el-GR" sz="2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l-GR" sz="1400" b="1" i="1" dirty="0" smtClean="0"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 i="1" dirty="0" smtClean="0"/>
              <a:t>Σπυρίδων Μποφυλάτος </a:t>
            </a:r>
            <a:endParaRPr lang="el-GR" b="1" i="1" dirty="0"/>
          </a:p>
          <a:p>
            <a:pPr algn="ctr"/>
            <a:r>
              <a:rPr lang="el-GR" b="1" i="1" dirty="0"/>
              <a:t>Τμήμα Μηχανικών Σχεδίασης Προϊόντων και Συστημάτων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Περιβαλλοντική καταστροφή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189" y="2257369"/>
            <a:ext cx="7338060" cy="3154680"/>
          </a:xfrm>
        </p:spPr>
        <p:txBody>
          <a:bodyPr/>
          <a:lstStyle/>
          <a:p>
            <a:r>
              <a:rPr lang="el-GR" dirty="0" smtClean="0"/>
              <a:t>«Ο σκοπός της ανθρωπότητας είναι να κυβερνάει </a:t>
            </a:r>
            <a:r>
              <a:rPr lang="el-GR" dirty="0"/>
              <a:t>τη </a:t>
            </a:r>
            <a:r>
              <a:rPr lang="el-GR" b="1" dirty="0"/>
              <a:t>φύση</a:t>
            </a:r>
            <a:r>
              <a:rPr lang="el-GR" dirty="0"/>
              <a:t> υποτάσσοντας στους </a:t>
            </a:r>
            <a:r>
              <a:rPr lang="el-GR" dirty="0" smtClean="0"/>
              <a:t>νόμους της»</a:t>
            </a:r>
            <a:r>
              <a:rPr lang="en-US" dirty="0" smtClean="0"/>
              <a:t>(Bacon 1624)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167" y="2788611"/>
            <a:ext cx="5521285" cy="321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64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ΕΜΕΙΝΕ </a:t>
            </a:r>
            <a:r>
              <a:rPr lang="el-GR" dirty="0" smtClean="0"/>
              <a:t>εκτός?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διαίσθηση </a:t>
            </a:r>
            <a:r>
              <a:rPr lang="el-GR" dirty="0"/>
              <a:t>και σιωπηρή </a:t>
            </a:r>
            <a:r>
              <a:rPr lang="el-GR" dirty="0" smtClean="0"/>
              <a:t>γνώση (</a:t>
            </a:r>
            <a:r>
              <a:rPr lang="en-US" dirty="0" smtClean="0"/>
              <a:t>tacit knowledge)</a:t>
            </a:r>
            <a:endParaRPr lang="el-GR" dirty="0"/>
          </a:p>
          <a:p>
            <a:r>
              <a:rPr lang="el-GR" dirty="0" smtClean="0"/>
              <a:t>Παραδοσιακές </a:t>
            </a:r>
            <a:r>
              <a:rPr lang="el-GR" dirty="0"/>
              <a:t>πηγές του </a:t>
            </a:r>
            <a:r>
              <a:rPr lang="el-GR" dirty="0" smtClean="0"/>
              <a:t>νοήματος</a:t>
            </a:r>
            <a:r>
              <a:rPr lang="en-US" dirty="0" smtClean="0"/>
              <a:t> </a:t>
            </a:r>
            <a:r>
              <a:rPr lang="el-GR" dirty="0" smtClean="0"/>
              <a:t> ( </a:t>
            </a:r>
            <a:r>
              <a:rPr lang="el-GR" dirty="0"/>
              <a:t>π.χ. θρησκεία )</a:t>
            </a:r>
          </a:p>
          <a:p>
            <a:r>
              <a:rPr lang="el-GR" dirty="0" smtClean="0"/>
              <a:t>Αυθεντικές εμπειρίες</a:t>
            </a:r>
            <a:endParaRPr lang="el-GR" dirty="0"/>
          </a:p>
          <a:p>
            <a:r>
              <a:rPr lang="el-GR" dirty="0" smtClean="0"/>
              <a:t>Φαντασία</a:t>
            </a:r>
          </a:p>
          <a:p>
            <a:r>
              <a:rPr lang="el-GR" dirty="0" smtClean="0"/>
              <a:t>Υποκειμενικότητα</a:t>
            </a:r>
          </a:p>
          <a:p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32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smtClean="0"/>
              <a:t>έννοια </a:t>
            </a:r>
            <a:r>
              <a:rPr lang="el-GR" dirty="0" smtClean="0"/>
              <a:t>του </a:t>
            </a:r>
            <a:r>
              <a:rPr lang="el-GR" dirty="0" smtClean="0"/>
              <a:t>«</a:t>
            </a:r>
            <a:r>
              <a:rPr lang="el-GR" dirty="0" err="1" smtClean="0"/>
              <a:t>ανθίζειν</a:t>
            </a:r>
            <a:r>
              <a:rPr lang="el-GR" dirty="0" smtClean="0"/>
              <a:t>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«ανθίζει</a:t>
            </a:r>
            <a:r>
              <a:rPr lang="en-US" dirty="0" smtClean="0"/>
              <a:t>n</a:t>
            </a:r>
            <a:r>
              <a:rPr lang="el-GR" dirty="0" smtClean="0"/>
              <a:t>» (</a:t>
            </a:r>
            <a:r>
              <a:rPr lang="en-US" dirty="0" smtClean="0"/>
              <a:t>flourishing)</a:t>
            </a:r>
            <a:r>
              <a:rPr lang="el-GR" dirty="0" smtClean="0"/>
              <a:t> είναι μια αυθεντική εμπειρία του «είναι» ένα με τη φύση. </a:t>
            </a:r>
            <a:endParaRPr lang="en-US" dirty="0" smtClean="0"/>
          </a:p>
          <a:p>
            <a:r>
              <a:rPr lang="el-GR" dirty="0" smtClean="0"/>
              <a:t>Η αίσθηση της </a:t>
            </a:r>
            <a:r>
              <a:rPr lang="el-GR" dirty="0" err="1" smtClean="0"/>
              <a:t>ενσυναίσθησης</a:t>
            </a:r>
            <a:r>
              <a:rPr lang="el-GR" dirty="0" smtClean="0"/>
              <a:t> (</a:t>
            </a:r>
            <a:r>
              <a:rPr lang="en-US" dirty="0" smtClean="0"/>
              <a:t>empathy) </a:t>
            </a:r>
            <a:r>
              <a:rPr lang="el-GR" dirty="0" smtClean="0"/>
              <a:t>με το περιβάλλον γύρω μας. </a:t>
            </a:r>
            <a:endParaRPr lang="en-US" dirty="0" smtClean="0"/>
          </a:p>
          <a:p>
            <a:r>
              <a:rPr lang="el-GR" dirty="0" smtClean="0"/>
              <a:t>Μια υπερβατική εμπειρία </a:t>
            </a:r>
            <a:r>
              <a:rPr lang="el-GR" b="1" dirty="0" smtClean="0"/>
              <a:t>με τη </a:t>
            </a:r>
            <a:r>
              <a:rPr lang="el-GR" dirty="0" smtClean="0"/>
              <a:t>φύση.</a:t>
            </a:r>
            <a:endParaRPr lang="en-US" dirty="0" smtClean="0"/>
          </a:p>
          <a:p>
            <a:r>
              <a:rPr lang="el-GR" dirty="0" smtClean="0"/>
              <a:t>Η απώλεια του «εγώ» μέσα στο περιβάλλον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669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Περιληψη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189" y="1340768"/>
            <a:ext cx="7338060" cy="4547946"/>
          </a:xfrm>
        </p:spPr>
        <p:txBody>
          <a:bodyPr>
            <a:noAutofit/>
          </a:bodyPr>
          <a:lstStyle/>
          <a:p>
            <a:r>
              <a:rPr lang="el-GR" sz="1100" dirty="0"/>
              <a:t>Υ</a:t>
            </a:r>
            <a:r>
              <a:rPr lang="el-GR" sz="1100" dirty="0" smtClean="0"/>
              <a:t>λισμός </a:t>
            </a:r>
          </a:p>
          <a:p>
            <a:r>
              <a:rPr lang="el-GR" sz="1100" dirty="0" smtClean="0"/>
              <a:t>Επιστημονική </a:t>
            </a:r>
            <a:r>
              <a:rPr lang="el-GR" sz="1100" dirty="0"/>
              <a:t>μέθοδος </a:t>
            </a:r>
            <a:endParaRPr lang="el-GR" sz="1100" dirty="0" smtClean="0"/>
          </a:p>
          <a:p>
            <a:r>
              <a:rPr lang="el-GR" sz="1100" dirty="0" smtClean="0"/>
              <a:t>Εκβιομηχάνιση </a:t>
            </a:r>
          </a:p>
          <a:p>
            <a:r>
              <a:rPr lang="el-GR" sz="1100" dirty="0" smtClean="0"/>
              <a:t>Πρόοδος</a:t>
            </a:r>
            <a:endParaRPr lang="el-GR" sz="1100" dirty="0"/>
          </a:p>
          <a:p>
            <a:r>
              <a:rPr lang="el-GR" sz="1100" dirty="0" smtClean="0"/>
              <a:t>Φιλελευθερισμός </a:t>
            </a:r>
          </a:p>
          <a:p>
            <a:r>
              <a:rPr lang="el-GR" sz="1100" dirty="0" smtClean="0"/>
              <a:t>Ατομικισμός</a:t>
            </a:r>
            <a:endParaRPr lang="el-GR" sz="1100" dirty="0"/>
          </a:p>
          <a:p>
            <a:r>
              <a:rPr lang="el-GR" sz="1100" dirty="0" smtClean="0"/>
              <a:t>Κατανάλωση </a:t>
            </a:r>
          </a:p>
          <a:p>
            <a:r>
              <a:rPr lang="el-GR" sz="1100" dirty="0" smtClean="0"/>
              <a:t>Καινοτομία </a:t>
            </a:r>
          </a:p>
          <a:p>
            <a:r>
              <a:rPr lang="el-GR" sz="1100" dirty="0" smtClean="0"/>
              <a:t>Παγκοσμιοποίηση</a:t>
            </a:r>
          </a:p>
          <a:p>
            <a:r>
              <a:rPr lang="el-GR" sz="1100" dirty="0" smtClean="0"/>
              <a:t>Ανάπτυξη</a:t>
            </a:r>
          </a:p>
          <a:p>
            <a:r>
              <a:rPr lang="el-GR" sz="1100" dirty="0" smtClean="0"/>
              <a:t>Εργαλειοποίηση</a:t>
            </a:r>
          </a:p>
          <a:p>
            <a:r>
              <a:rPr lang="el-GR" sz="1100" dirty="0" smtClean="0"/>
              <a:t>Ορθολογισμός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9189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ΒΙΒΛΙΟΓΡΑΦΙΑ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Ehrenfeld</a:t>
            </a:r>
            <a:r>
              <a:rPr lang="en-US" dirty="0"/>
              <a:t>, J. (2008). Sustainability by design. New Haven: Yale University Press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Fromm, E. (1976). To have or to be</a:t>
            </a:r>
            <a:r>
              <a:rPr lang="en-US" dirty="0" smtClean="0"/>
              <a:t>? </a:t>
            </a:r>
            <a:r>
              <a:rPr lang="en-US" dirty="0"/>
              <a:t>New York: Harper &amp; Row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Heidegger, M. (1962). Being and time. New York: Harper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Hobsbawm</a:t>
            </a:r>
            <a:r>
              <a:rPr lang="en-US" dirty="0"/>
              <a:t>, E. (1962). The age of revolution, 1789-1848. Cleveland: World Pub. Co.</a:t>
            </a:r>
          </a:p>
          <a:p>
            <a:r>
              <a:rPr lang="en-US" dirty="0"/>
              <a:t>Marx C. (1867) The Capital, </a:t>
            </a:r>
            <a:r>
              <a:rPr lang="en-US" dirty="0" err="1"/>
              <a:t>Moscow:Progress</a:t>
            </a:r>
            <a:r>
              <a:rPr lang="en-US" dirty="0"/>
              <a:t> Publishing</a:t>
            </a:r>
          </a:p>
          <a:p>
            <a:r>
              <a:rPr lang="en-US" dirty="0"/>
              <a:t>Malthus, T., &amp; </a:t>
            </a:r>
            <a:r>
              <a:rPr lang="en-US" dirty="0" err="1"/>
              <a:t>Appleman</a:t>
            </a:r>
            <a:r>
              <a:rPr lang="en-US" dirty="0"/>
              <a:t>, P. (1976). An essay on the principle of population. New York: Norton</a:t>
            </a:r>
            <a:r>
              <a:rPr lang="en-US" dirty="0" smtClean="0"/>
              <a:t>.</a:t>
            </a:r>
          </a:p>
          <a:p>
            <a:r>
              <a:rPr lang="en-US" dirty="0"/>
              <a:t>Proudhon P. J. (1840) What is property?, an inquiry into the principle of right </a:t>
            </a:r>
            <a:r>
              <a:rPr lang="en-US"/>
              <a:t>and </a:t>
            </a:r>
            <a:r>
              <a:rPr lang="en-US" smtClean="0"/>
              <a:t>of government</a:t>
            </a:r>
            <a:r>
              <a:rPr lang="en-US" dirty="0"/>
              <a:t>, Project Guttenberg</a:t>
            </a:r>
          </a:p>
        </p:txBody>
      </p:sp>
    </p:spTree>
    <p:extLst>
      <p:ext uri="{BB962C8B-B14F-4D97-AF65-F5344CB8AC3E}">
        <p14:creationId xmlns:p14="http://schemas.microsoft.com/office/powerpoint/2010/main" val="385133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1DF246-C5AD-4F6B-9427-7BD9D4D79F87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066ED-54F6-49E1-A098-5FA3FB2FD820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ΠΡΟΟΔΟΣ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63"/>
              </a:spcBef>
            </a:pPr>
            <a:r>
              <a:rPr lang="x-none" sz="2400" dirty="0"/>
              <a:t>Η έννοια της προόδου στα πλαίσια της μοντερνικότητας έχει συνδεθεί απόλυτα με την έννοια της οικονομικής ανάπτυξης.</a:t>
            </a:r>
          </a:p>
          <a:p>
            <a:pPr>
              <a:spcBef>
                <a:spcPts val="1063"/>
              </a:spcBef>
            </a:pPr>
            <a:r>
              <a:rPr lang="x-none" sz="2400" dirty="0"/>
              <a:t>Με αποτέλεσμα την προσπάθεια εξωτερίκευσης όλου του κόστους και εσωτερίκευσης όλου του κέρδους.</a:t>
            </a:r>
          </a:p>
          <a:p>
            <a:pPr>
              <a:spcBef>
                <a:spcPts val="1063"/>
              </a:spcBef>
            </a:pPr>
            <a:r>
              <a:rPr lang="x-none" sz="2400" dirty="0"/>
              <a:t>Αυτή η αυξητική τάση ειναι εξ'ορισμοί αδύνατον να </a:t>
            </a:r>
            <a:r>
              <a:rPr lang="x-none" sz="2400" dirty="0" smtClean="0"/>
              <a:t>διατηρηθεί</a:t>
            </a:r>
            <a:endParaRPr lang="el-GR" sz="2400" dirty="0" smtClean="0"/>
          </a:p>
          <a:p>
            <a:r>
              <a:rPr lang="el-GR" sz="2400" dirty="0" smtClean="0"/>
              <a:t>Το μόνο φυσικό σύστημα που υπάρχει μόνο για να αναπτύσσεται για πάντα είναι τα καρκινικά κύτταρα.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762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</a:t>
            </a:r>
            <a:r>
              <a:rPr lang="el-GR" dirty="0" smtClean="0"/>
              <a:t>αινοτομία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Η επιστημονική μέθοδος δόμησε μια νέα οπτική για τον κόσμο γύρω μας βασισμένη στην </a:t>
            </a:r>
            <a:r>
              <a:rPr lang="el-GR" sz="2400" b="1" dirty="0" smtClean="0"/>
              <a:t>αντικειμενικότητα</a:t>
            </a:r>
            <a:r>
              <a:rPr lang="el-GR" sz="2400" dirty="0" smtClean="0"/>
              <a:t>.</a:t>
            </a:r>
          </a:p>
          <a:p>
            <a:pPr lvl="1"/>
            <a:r>
              <a:rPr lang="el-GR" sz="2000" dirty="0"/>
              <a:t>συστηματική παρατήρηση</a:t>
            </a:r>
          </a:p>
          <a:p>
            <a:pPr lvl="1"/>
            <a:r>
              <a:rPr lang="el-GR" sz="2000" dirty="0" smtClean="0"/>
              <a:t> </a:t>
            </a:r>
            <a:r>
              <a:rPr lang="el-GR" sz="2000" dirty="0"/>
              <a:t>αφαίρεση, ταξινόμηση, ορισμός</a:t>
            </a:r>
          </a:p>
          <a:p>
            <a:pPr lvl="1"/>
            <a:r>
              <a:rPr lang="el-GR" sz="2000" dirty="0"/>
              <a:t>ε</a:t>
            </a:r>
            <a:r>
              <a:rPr lang="el-GR" sz="2000" dirty="0" smtClean="0"/>
              <a:t>πιστημονική υπόθεση και </a:t>
            </a:r>
            <a:r>
              <a:rPr lang="el-GR" sz="2000" dirty="0"/>
              <a:t>ρύθμιση του </a:t>
            </a:r>
            <a:r>
              <a:rPr lang="el-GR" sz="2000" dirty="0" smtClean="0"/>
              <a:t>προβλήματος </a:t>
            </a:r>
            <a:endParaRPr lang="el-GR" sz="2000" dirty="0"/>
          </a:p>
          <a:p>
            <a:pPr lvl="1"/>
            <a:r>
              <a:rPr lang="el-GR" sz="2000" dirty="0" smtClean="0"/>
              <a:t>πειραματική </a:t>
            </a:r>
            <a:r>
              <a:rPr lang="el-GR" sz="2000" dirty="0"/>
              <a:t>επαλήθευση, δοκιμή, μέτρηση</a:t>
            </a:r>
          </a:p>
          <a:p>
            <a:pPr lvl="1"/>
            <a:r>
              <a:rPr lang="el-GR" sz="2000" dirty="0" smtClean="0"/>
              <a:t>εμπειρισμό </a:t>
            </a:r>
            <a:r>
              <a:rPr lang="el-GR" sz="2000" dirty="0"/>
              <a:t>(γνώση που βασίζεται στην εμπειρία)</a:t>
            </a:r>
          </a:p>
          <a:p>
            <a:pPr lvl="1"/>
            <a:r>
              <a:rPr lang="el-GR" sz="2000" dirty="0"/>
              <a:t>π</a:t>
            </a:r>
            <a:r>
              <a:rPr lang="el-GR" sz="2000" dirty="0" smtClean="0"/>
              <a:t>οσοτική έρευνα</a:t>
            </a:r>
          </a:p>
          <a:p>
            <a:r>
              <a:rPr lang="el-GR" sz="2400" dirty="0" smtClean="0"/>
              <a:t>Η τεχνολογία , η εφαρμογή της επιστήμης, αποτελεί βασικό μοχλό για την παραγωγή και την διαφοροποίηση νέων προϊόντων.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18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Καινοτομία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000" dirty="0"/>
              <a:t>Οι καινοτόμες λύσεις είναι αποτελέσματα της δημιουργικής διαδικασίας:</a:t>
            </a:r>
          </a:p>
          <a:p>
            <a:pPr marL="0" indent="0">
              <a:buNone/>
            </a:pPr>
            <a:endParaRPr lang="el-GR" sz="2000" dirty="0"/>
          </a:p>
          <a:p>
            <a:pPr marL="385763" indent="-385763">
              <a:buFont typeface="+mj-lt"/>
              <a:buAutoNum type="arabicPeriod"/>
            </a:pPr>
            <a:r>
              <a:rPr lang="el-GR" sz="2000" dirty="0"/>
              <a:t>Είναι καινοτόμες σχετικά με τον χώρο λύσεων</a:t>
            </a:r>
          </a:p>
          <a:p>
            <a:pPr marL="385763" indent="-385763">
              <a:buFont typeface="+mj-lt"/>
              <a:buAutoNum type="arabicPeriod"/>
            </a:pPr>
            <a:r>
              <a:rPr lang="el-GR" sz="2000" dirty="0"/>
              <a:t>Προφέρουν τον επιθυμητό μετασχηματισμό του προβληματικού χώρου</a:t>
            </a:r>
          </a:p>
          <a:p>
            <a:pPr marL="385763" indent="-385763">
              <a:buFont typeface="+mj-lt"/>
              <a:buAutoNum type="arabicPeriod"/>
            </a:pPr>
            <a:r>
              <a:rPr lang="el-GR" sz="2000" dirty="0"/>
              <a:t>Συγκρούονται με μέρη του χώρου λύσεων</a:t>
            </a:r>
          </a:p>
          <a:p>
            <a:pPr marL="385763" indent="-385763">
              <a:buFont typeface="+mj-lt"/>
              <a:buAutoNum type="arabicPeriod"/>
            </a:pPr>
            <a:r>
              <a:rPr lang="el-GR" sz="2000" dirty="0"/>
              <a:t>Λαμβάνουν θετική αξιολόγηση σε σχέση με τις λύσεις που ανήκουν στο χώρο λύσεων.</a:t>
            </a:r>
          </a:p>
          <a:p>
            <a:endParaRPr lang="el-GR" sz="2000" dirty="0"/>
          </a:p>
          <a:p>
            <a:pPr marL="0" indent="0">
              <a:buNone/>
            </a:pPr>
            <a:r>
              <a:rPr lang="el-GR" sz="2000" dirty="0"/>
              <a:t>Οι καινοτόμες λύσεις</a:t>
            </a:r>
            <a:r>
              <a:rPr lang="en-US" sz="2000" dirty="0"/>
              <a:t> </a:t>
            </a:r>
            <a:r>
              <a:rPr lang="el-GR" sz="2000" u="sng" dirty="0"/>
              <a:t>υπερβαίνουν</a:t>
            </a:r>
            <a:r>
              <a:rPr lang="el-GR" sz="2000" dirty="0"/>
              <a:t> το χώρο λύσεων.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784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Καινοτομία</a:t>
            </a:r>
            <a:endParaRPr lang="en-US" dirty="0"/>
          </a:p>
        </p:txBody>
      </p:sp>
      <p:pic>
        <p:nvPicPr>
          <p:cNvPr id="1026" name="Picture 2" descr="http://marketinghop.com/wp-content/uploads/2014/09/iphone-ev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23064"/>
            <a:ext cx="9142301" cy="281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948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Εργαλειοποίηση</a:t>
            </a:r>
            <a:r>
              <a:rPr lang="el-GR" dirty="0" smtClean="0"/>
              <a:t> </a:t>
            </a:r>
            <a:r>
              <a:rPr lang="el-GR" dirty="0" smtClean="0"/>
              <a:t>της </a:t>
            </a:r>
            <a:r>
              <a:rPr lang="el-GR" dirty="0" smtClean="0"/>
              <a:t>φύσης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913"/>
              </a:spcBef>
              <a:spcAft>
                <a:spcPts val="1913"/>
              </a:spcAft>
            </a:pPr>
            <a:r>
              <a:rPr lang="x-none" sz="1800" dirty="0"/>
              <a:t>Πηγάζει από την οπτική που έχουμε για το φυσικό περιβάλλον ως ένα</a:t>
            </a:r>
            <a:endParaRPr lang="en-US" sz="1800" dirty="0"/>
          </a:p>
          <a:p>
            <a:pPr>
              <a:spcBef>
                <a:spcPts val="1913"/>
              </a:spcBef>
              <a:spcAft>
                <a:spcPts val="1913"/>
              </a:spcAft>
            </a:pPr>
            <a:r>
              <a:rPr lang="x-none" sz="1800" dirty="0"/>
              <a:t>"</a:t>
            </a:r>
            <a:r>
              <a:rPr lang="x-none" sz="1800" i="1" dirty="0"/>
              <a:t>Άπειρο χώρο παροχής πρώτων υλών και αποθήκευσης των σκουπιδιών μας, ένα μέσο οικονομικής προόδου</a:t>
            </a:r>
            <a:r>
              <a:rPr lang="x-none" sz="1800" dirty="0"/>
              <a:t>.“</a:t>
            </a:r>
            <a:endParaRPr lang="el-GR" sz="1800" dirty="0"/>
          </a:p>
          <a:p>
            <a:pPr>
              <a:spcBef>
                <a:spcPts val="1913"/>
              </a:spcBef>
              <a:spcAft>
                <a:spcPts val="1913"/>
              </a:spcAft>
            </a:pPr>
            <a:r>
              <a:rPr lang="el-GR" sz="1800" dirty="0"/>
              <a:t>Βασίζεται στην μηχανιστική κατανόηση της, δηλαδή σαν περίπλοκο και όχι πολύπλοκο σύστημα</a:t>
            </a:r>
            <a:endParaRPr lang="x-none" sz="1800" dirty="0"/>
          </a:p>
          <a:p>
            <a:pPr lvl="0"/>
            <a:endParaRPr lang="x-non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8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Περιβαλλοντική καταστροφή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189" y="2257369"/>
            <a:ext cx="7338060" cy="3154680"/>
          </a:xfrm>
        </p:spPr>
        <p:txBody>
          <a:bodyPr>
            <a:noAutofit/>
          </a:bodyPr>
          <a:lstStyle/>
          <a:p>
            <a:r>
              <a:rPr lang="el-GR" sz="1400" dirty="0" smtClean="0"/>
              <a:t>Η ιδέα και η </a:t>
            </a:r>
            <a:r>
              <a:rPr lang="el-GR" sz="1400" dirty="0"/>
              <a:t>ερμηνεία της «προόδου» </a:t>
            </a:r>
            <a:r>
              <a:rPr lang="el-GR" sz="1400" dirty="0" smtClean="0"/>
              <a:t>ενσωματώνει:</a:t>
            </a:r>
            <a:endParaRPr lang="el-GR" sz="1400" dirty="0"/>
          </a:p>
          <a:p>
            <a:r>
              <a:rPr lang="el-GR" sz="1400" dirty="0" smtClean="0"/>
              <a:t>τις </a:t>
            </a:r>
            <a:r>
              <a:rPr lang="el-GR" sz="1400" dirty="0"/>
              <a:t>εξελίξεις στην επιστήμη </a:t>
            </a:r>
          </a:p>
          <a:p>
            <a:pPr marL="0" indent="0">
              <a:buNone/>
            </a:pPr>
            <a:r>
              <a:rPr lang="el-GR" sz="1400" dirty="0" smtClean="0"/>
              <a:t>ΜΕΣΩ</a:t>
            </a:r>
            <a:endParaRPr lang="el-GR" sz="1400" dirty="0"/>
          </a:p>
          <a:p>
            <a:r>
              <a:rPr lang="el-GR" sz="1400" dirty="0" smtClean="0"/>
              <a:t>της καινοτομίας </a:t>
            </a:r>
            <a:r>
              <a:rPr lang="el-GR" sz="1400" dirty="0"/>
              <a:t>και </a:t>
            </a:r>
            <a:r>
              <a:rPr lang="el-GR" sz="1400" dirty="0" smtClean="0"/>
              <a:t>της τεχνολογίας </a:t>
            </a:r>
            <a:r>
              <a:rPr lang="el-GR" sz="1400" dirty="0"/>
              <a:t>(η εφαρμογή της επιστήμης) και</a:t>
            </a:r>
          </a:p>
          <a:p>
            <a:r>
              <a:rPr lang="el-GR" sz="1400" dirty="0" smtClean="0"/>
              <a:t>την </a:t>
            </a:r>
            <a:r>
              <a:rPr lang="el-GR" sz="1400" dirty="0"/>
              <a:t>μαζική παραγωγή </a:t>
            </a:r>
            <a:endParaRPr lang="el-GR" sz="1400" dirty="0" smtClean="0"/>
          </a:p>
          <a:p>
            <a:pPr marL="0" indent="0">
              <a:buNone/>
            </a:pPr>
            <a:r>
              <a:rPr lang="el-GR" sz="1400" dirty="0" smtClean="0"/>
              <a:t>ΜΕ ΣΚΟΠΟ</a:t>
            </a:r>
            <a:endParaRPr lang="el-GR" sz="1400" dirty="0"/>
          </a:p>
          <a:p>
            <a:r>
              <a:rPr lang="el-GR" sz="1400" dirty="0" smtClean="0"/>
              <a:t>την </a:t>
            </a:r>
            <a:r>
              <a:rPr lang="el-GR" sz="1400" dirty="0"/>
              <a:t>οικονομική ανάπτυξη </a:t>
            </a:r>
          </a:p>
          <a:p>
            <a:r>
              <a:rPr lang="el-GR" sz="1400" dirty="0" smtClean="0"/>
              <a:t>εντός ενός </a:t>
            </a:r>
            <a:r>
              <a:rPr lang="el-GR" sz="1400" dirty="0" err="1"/>
              <a:t>laissez</a:t>
            </a:r>
            <a:r>
              <a:rPr lang="el-GR" sz="1400" dirty="0"/>
              <a:t> </a:t>
            </a:r>
            <a:r>
              <a:rPr lang="el-GR" sz="1400" dirty="0" err="1"/>
              <a:t>faire</a:t>
            </a:r>
            <a:r>
              <a:rPr lang="el-GR" sz="1400" dirty="0"/>
              <a:t>, </a:t>
            </a:r>
            <a:r>
              <a:rPr lang="el-GR" sz="1400" dirty="0" err="1" smtClean="0"/>
              <a:t>παγκοσμιοποιημένου</a:t>
            </a:r>
            <a:r>
              <a:rPr lang="el-GR" sz="1400" dirty="0" smtClean="0"/>
              <a:t> οικονομικού </a:t>
            </a:r>
            <a:r>
              <a:rPr lang="el-GR" sz="1400" dirty="0" err="1" smtClean="0"/>
              <a:t>σύστήματος</a:t>
            </a:r>
            <a:r>
              <a:rPr lang="el-GR" sz="1400" dirty="0" smtClean="0"/>
              <a:t> </a:t>
            </a:r>
          </a:p>
          <a:p>
            <a:pPr marL="0" indent="0">
              <a:buNone/>
            </a:pPr>
            <a:r>
              <a:rPr lang="el-GR" sz="1400" dirty="0" smtClean="0"/>
              <a:t>ΠΟΥ</a:t>
            </a:r>
            <a:endParaRPr lang="el-GR" sz="1400" dirty="0"/>
          </a:p>
          <a:p>
            <a:r>
              <a:rPr lang="el-GR" sz="1400" dirty="0" smtClean="0"/>
              <a:t>υποβαθμίζει την αξία των φυσικών πόρων</a:t>
            </a:r>
            <a:r>
              <a:rPr lang="el-GR" sz="1400" dirty="0"/>
              <a:t>, </a:t>
            </a:r>
            <a:r>
              <a:rPr lang="el-GR" sz="1400" dirty="0" smtClean="0"/>
              <a:t>και εξωτερικεύει το περιβαλλοντικό </a:t>
            </a:r>
            <a:r>
              <a:rPr lang="el-GR" sz="1400" dirty="0"/>
              <a:t>κόστος και</a:t>
            </a:r>
          </a:p>
          <a:p>
            <a:r>
              <a:rPr lang="el-GR" sz="1400" dirty="0" smtClean="0"/>
              <a:t>ενθαρρύνει </a:t>
            </a:r>
            <a:r>
              <a:rPr lang="el-GR" sz="1400" dirty="0"/>
              <a:t>την κατανάλωση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638217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657</Words>
  <Application>Microsoft Office PowerPoint</Application>
  <PresentationFormat>On-screen Show (4:3)</PresentationFormat>
  <Paragraphs>93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Θέμα του Office</vt:lpstr>
      <vt:lpstr>Αειφόρος σχεδίαση </vt:lpstr>
      <vt:lpstr>Άδειες Χρήσης</vt:lpstr>
      <vt:lpstr>Χρηματοδότηση</vt:lpstr>
      <vt:lpstr>ΠΡΟΟΔΟΣ</vt:lpstr>
      <vt:lpstr>Καινοτομία</vt:lpstr>
      <vt:lpstr>Καινοτομία</vt:lpstr>
      <vt:lpstr>Καινοτομία</vt:lpstr>
      <vt:lpstr>Εργαλειοποίηση της φύσης</vt:lpstr>
      <vt:lpstr>Περιβαλλοντική καταστροφή</vt:lpstr>
      <vt:lpstr>Περιβαλλοντική καταστροφή</vt:lpstr>
      <vt:lpstr>ΤΙ ΕΜΕΙΝΕ εκτός?</vt:lpstr>
      <vt:lpstr>Η έννοια του «ανθίζειν»</vt:lpstr>
      <vt:lpstr>Περιληψη</vt:lpstr>
      <vt:lpstr>ΒΙΒΛΙΟΓΡΑΦΙΑ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Pellas Nikolaos</cp:lastModifiedBy>
  <cp:revision>151</cp:revision>
  <dcterms:created xsi:type="dcterms:W3CDTF">2012-09-06T09:03:05Z</dcterms:created>
  <dcterms:modified xsi:type="dcterms:W3CDTF">2015-07-14T07:13:18Z</dcterms:modified>
</cp:coreProperties>
</file>