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78" r:id="rId2"/>
  </p:sldMasterIdLst>
  <p:notesMasterIdLst>
    <p:notesMasterId r:id="rId26"/>
  </p:notesMasterIdLst>
  <p:handoutMasterIdLst>
    <p:handoutMasterId r:id="rId27"/>
  </p:handoutMasterIdLst>
  <p:sldIdLst>
    <p:sldId id="300" r:id="rId3"/>
    <p:sldId id="301" r:id="rId4"/>
    <p:sldId id="302" r:id="rId5"/>
    <p:sldId id="259" r:id="rId6"/>
    <p:sldId id="264" r:id="rId7"/>
    <p:sldId id="265" r:id="rId8"/>
    <p:sldId id="266" r:id="rId9"/>
    <p:sldId id="267" r:id="rId10"/>
    <p:sldId id="284" r:id="rId11"/>
    <p:sldId id="285" r:id="rId12"/>
    <p:sldId id="287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9" r:id="rId24"/>
    <p:sldId id="298" r:id="rId25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99FF33"/>
    <a:srgbClr val="800000"/>
    <a:srgbClr val="00FFFF"/>
    <a:srgbClr val="66FF33"/>
    <a:srgbClr val="FFFF00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107" d="100"/>
          <a:sy n="10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9F104648-4652-4F6A-8DE2-C76E203FCD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44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5" tIns="47632" rIns="95265" bIns="47632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38B13A56-1052-4C68-BD7A-3FD81B15D6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381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5E11B-79BE-4152-A610-F416AE51BE12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2791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E1E71-F470-46B1-BA48-F3D06E300B52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3127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4BBCF-B243-4C57-BDD7-732C8BF4540B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7832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773E7-9CA2-4221-B138-BD0CAF54D175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3362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4AC3A-A5F9-48D2-9654-F150E8D530D1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24068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B6D0-5385-4FDB-BE69-01CADE41ABE9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29628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5195C-F0A7-47EF-ACD0-5D574A4E7EAD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76792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D657-3FC7-4523-AD96-BDD4BA6C02EA}" type="slidenum">
              <a:rPr lang="el-GR" smtClean="0"/>
              <a:pPr/>
              <a:t>17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81463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8B2F1-7A92-478A-AD71-B72278A62B99}" type="slidenum">
              <a:rPr lang="el-GR" smtClean="0"/>
              <a:pPr/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92910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AC63B-6909-4E33-AC17-5206ADD24A09}" type="slidenum">
              <a:rPr lang="el-GR" smtClean="0"/>
              <a:pPr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3819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62E7C-96B4-442F-9EB8-CD8BBA257D2A}" type="slidenum">
              <a:rPr lang="el-GR" smtClean="0"/>
              <a:pPr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72392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F5409-08A2-42EB-A0F3-DF76F805EA32}" type="slidenum">
              <a:rPr lang="el-GR" smtClean="0"/>
              <a:pPr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60676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2D623-9586-41FF-8AD3-7AF68AC8B746}" type="slidenum">
              <a:rPr lang="el-GR" smtClean="0"/>
              <a:pPr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0813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C59E5-AA9D-45A9-AEA1-BA7876171BFB}" type="slidenum">
              <a:rPr lang="el-GR" smtClean="0"/>
              <a:pPr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323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C683A-5AC4-450C-9649-025FD1F5A5A8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8292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08F5C-EDBF-4810-94CB-D30EFA96507C}" type="slidenum">
              <a:rPr lang="el-GR" smtClean="0"/>
              <a:pPr/>
              <a:t>5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u="sng" dirty="0" smtClean="0"/>
              <a:t>Ονομαστικές</a:t>
            </a:r>
            <a:r>
              <a:rPr lang="el-GR" dirty="0" smtClean="0"/>
              <a:t>: αναφέρονται σε κατηγορικές παρατηρήσεις όπου για τη μεταβλητή σημασία έχει μόνο οι διαφορετικές τιμές που μπορεί να πάρει, το πλήθος των κατηγοριών δηλαδή. Π.χ. χρώμα ματιών.</a:t>
            </a:r>
            <a:endParaRPr lang="el-GR" u="sng" dirty="0" smtClean="0"/>
          </a:p>
          <a:p>
            <a:r>
              <a:rPr lang="el-GR" u="sng" dirty="0" err="1" smtClean="0"/>
              <a:t>Διατάξιμες</a:t>
            </a:r>
            <a:r>
              <a:rPr lang="el-GR" dirty="0" smtClean="0"/>
              <a:t>: αναφέρονται σε κατηγορικές παρατηρήσεις όπου όμως μπορεί να οριστεί σχέση διάταξης, δηλαδή να μπουν οι παρατηρήσεις σε σειρά. Έχει δηλαδή σημασία η σχέση μικρότερο ή μεγαλύτερο. Π.χ. κατάταξη ενός αθλητή σε ένα αγώνισμα. </a:t>
            </a:r>
            <a:endParaRPr lang="el-GR" u="sng" dirty="0" smtClean="0"/>
          </a:p>
          <a:p>
            <a:r>
              <a:rPr lang="el-GR" u="sng" dirty="0" smtClean="0"/>
              <a:t>Κλίμακα Λόγου</a:t>
            </a:r>
            <a:r>
              <a:rPr lang="el-GR" dirty="0" smtClean="0"/>
              <a:t>: έχει νόημα η διαφορά των τιμών αλλά και η αναλογία, π.χ. εισόδημα Α=2500€ και Β=10000€. Το Β είναι μεγαλύτερο του Α κατά 7500€ αλλά και τετραπλάσιό του.</a:t>
            </a:r>
            <a:endParaRPr lang="el-GR" u="sng" dirty="0" smtClean="0"/>
          </a:p>
          <a:p>
            <a:r>
              <a:rPr lang="el-GR" u="sng" dirty="0" smtClean="0"/>
              <a:t>Κλίμακα Διαστήματος</a:t>
            </a:r>
            <a:r>
              <a:rPr lang="el-GR" dirty="0" smtClean="0"/>
              <a:t>: έχει νόημα η διαφορά των τιμών. Επιτρέπει την </a:t>
            </a:r>
            <a:r>
              <a:rPr lang="el-GR" dirty="0" err="1" smtClean="0"/>
              <a:t>ιεράρχιση</a:t>
            </a:r>
            <a:r>
              <a:rPr lang="el-GR" dirty="0" smtClean="0"/>
              <a:t> των υποκειμένων αλλά προσδιορίζει και την ακριβή διαφορά τους. Π.χ. θερμοκρασία σε κλίμακα βαθμών Κελσίου.</a:t>
            </a:r>
            <a:endParaRPr lang="el-GR" u="sng" dirty="0" smtClean="0"/>
          </a:p>
          <a:p>
            <a:r>
              <a:rPr lang="el-GR" u="sng" dirty="0" smtClean="0"/>
              <a:t>Διακριτές</a:t>
            </a:r>
            <a:r>
              <a:rPr lang="el-GR" dirty="0" smtClean="0"/>
              <a:t>: παίρνουν συγκεκριμένες τιμές.</a:t>
            </a:r>
            <a:endParaRPr lang="el-GR" u="sng" dirty="0" smtClean="0"/>
          </a:p>
          <a:p>
            <a:r>
              <a:rPr lang="el-GR" u="sng" dirty="0" smtClean="0"/>
              <a:t>Συνεχείς</a:t>
            </a:r>
            <a:r>
              <a:rPr lang="el-GR" dirty="0" smtClean="0"/>
              <a:t>: μπορούν να πάρουν οποιαδήποτε τιμή.</a:t>
            </a:r>
            <a:endParaRPr lang="el-GR" u="sng" dirty="0" smtClean="0"/>
          </a:p>
          <a:p>
            <a:r>
              <a:rPr lang="el-GR" u="sng" dirty="0" err="1" smtClean="0"/>
              <a:t>Δίτιμες</a:t>
            </a:r>
            <a:r>
              <a:rPr lang="el-GR" dirty="0" smtClean="0"/>
              <a:t> : ΝΑΙ (1), ΟΧΙ (0).</a:t>
            </a:r>
          </a:p>
        </p:txBody>
      </p:sp>
    </p:spTree>
    <p:extLst>
      <p:ext uri="{BB962C8B-B14F-4D97-AF65-F5344CB8AC3E}">
        <p14:creationId xmlns:p14="http://schemas.microsoft.com/office/powerpoint/2010/main" val="348548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E8E3A-BDC2-498C-9B3D-C87021B0B57D}" type="slidenum">
              <a:rPr lang="el-GR" smtClean="0"/>
              <a:pPr/>
              <a:t>6</a:t>
            </a:fld>
            <a:endParaRPr lang="el-G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94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B9E9B-199F-49B3-A95D-3DFCF9642CCC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2483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4C7B5-D4FA-4E22-A719-6B47BF977E3A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5338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A0CEB-1B29-43C5-A8A0-B2244778831C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30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1741-6DC7-4D51-BA86-BC40FA8258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B557-4321-402A-823E-F80D4DB2DA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723E-5155-4807-8022-C0792FA338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C810-B7C6-4AA9-A16B-92587FE10D7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3C7A-D05A-49A4-A9C5-02B4B35E7E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AAF5-0446-4309-8E50-8CE1D3A8EC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B874-1D47-4AF0-940E-A0DE5EDF74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527A-6FF1-44E0-A63E-91A1C6067D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E36A-7DC7-4D7A-B0CE-4233EFC3D7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18A7-DE2A-4715-A95A-8F1800F2D1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3862-0B0F-4D7A-BE66-3834ED4579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74CF-7B30-4DE3-A7E2-3736CFEDB6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82BCF9F0-4EC3-477A-B671-A7E0D460BB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</a:rPr>
              <a:t>2: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Ανάλυση με τη χρήση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12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12875"/>
            <a:ext cx="35290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755650" y="1773238"/>
            <a:ext cx="29527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Όταν ανοίγουμε το </a:t>
            </a:r>
            <a:r>
              <a:rPr lang="en-US" sz="1600"/>
              <a:t>SPSS</a:t>
            </a:r>
            <a:r>
              <a:rPr lang="el-GR" sz="1600"/>
              <a:t> εμφανίζεται η διπλανή οθόνη. </a:t>
            </a:r>
          </a:p>
          <a:p>
            <a:pPr>
              <a:spcBef>
                <a:spcPct val="50000"/>
              </a:spcBef>
            </a:pPr>
            <a:r>
              <a:rPr lang="el-GR" sz="1600"/>
              <a:t>Μπορούμε να επιλέξουμε να ανοίξουμε ένα </a:t>
            </a:r>
            <a:r>
              <a:rPr lang="el-GR" sz="1600">
                <a:solidFill>
                  <a:srgbClr val="FF3300"/>
                </a:solidFill>
              </a:rPr>
              <a:t>υπάρχον</a:t>
            </a:r>
            <a:r>
              <a:rPr lang="el-GR" sz="1600"/>
              <a:t> </a:t>
            </a:r>
            <a:r>
              <a:rPr lang="el-GR" sz="1600">
                <a:solidFill>
                  <a:srgbClr val="FF3300"/>
                </a:solidFill>
              </a:rPr>
              <a:t>αρχείο.</a:t>
            </a:r>
          </a:p>
          <a:p>
            <a:pPr>
              <a:spcBef>
                <a:spcPct val="50000"/>
              </a:spcBef>
            </a:pPr>
            <a:endParaRPr lang="el-GR" sz="16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600"/>
              <a:t>Τα αρχεία του </a:t>
            </a:r>
            <a:r>
              <a:rPr lang="en-US" sz="1600"/>
              <a:t>SPSS </a:t>
            </a:r>
            <a:r>
              <a:rPr lang="el-GR" sz="1600"/>
              <a:t>έχουν κατάληξη .</a:t>
            </a:r>
            <a:r>
              <a:rPr lang="en-US" sz="1600"/>
              <a:t>sav. </a:t>
            </a:r>
            <a:endParaRPr lang="el-GR" sz="1600"/>
          </a:p>
          <a:p>
            <a:pPr>
              <a:spcBef>
                <a:spcPct val="50000"/>
              </a:spcBef>
            </a:pPr>
            <a:endParaRPr lang="el-GR" sz="1600"/>
          </a:p>
        </p:txBody>
      </p:sp>
      <p:sp>
        <p:nvSpPr>
          <p:cNvPr id="11269" name="Line 18"/>
          <p:cNvSpPr>
            <a:spLocks noChangeShapeType="1"/>
          </p:cNvSpPr>
          <p:nvPr/>
        </p:nvSpPr>
        <p:spPr bwMode="auto">
          <a:xfrm>
            <a:off x="3563938" y="2781300"/>
            <a:ext cx="20161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Εναλλακτικά μπορούμε να εισάγουμε εμείς τα δεδομένα σε ένα </a:t>
            </a:r>
            <a:r>
              <a:rPr lang="el-GR" sz="1600">
                <a:solidFill>
                  <a:srgbClr val="0000CC"/>
                </a:solidFill>
              </a:rPr>
              <a:t>κενό φύλλο</a:t>
            </a:r>
            <a:r>
              <a:rPr lang="el-GR" sz="1600"/>
              <a:t>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76475"/>
            <a:ext cx="5413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7"/>
          <p:cNvSpPr>
            <a:spLocks noChangeShapeType="1"/>
          </p:cNvSpPr>
          <p:nvPr/>
        </p:nvSpPr>
        <p:spPr bwMode="auto">
          <a:xfrm flipH="1">
            <a:off x="5651500" y="1989138"/>
            <a:ext cx="936625" cy="50323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539750" y="3284538"/>
            <a:ext cx="5256213" cy="144462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156325" y="3068638"/>
            <a:ext cx="2808288" cy="530225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Κάθε γραμμή θα πρέπει να αντιπροσωπεύει μία παρατήρηση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H="1">
            <a:off x="5795963" y="3357563"/>
            <a:ext cx="360362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2555875" y="2781300"/>
            <a:ext cx="647700" cy="33845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011863" y="4437063"/>
            <a:ext cx="2736850" cy="5302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Κάθε στήλη θα πρέπει να αντιπροσωπεύει μία μεταβλητή</a:t>
            </a: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 flipV="1">
            <a:off x="3203575" y="4724400"/>
            <a:ext cx="2808288" cy="1588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252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787900" y="2205038"/>
            <a:ext cx="3816350" cy="25558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Υπάρχουν δύο φύλλα εργασίας.</a:t>
            </a:r>
          </a:p>
          <a:p>
            <a:pPr>
              <a:spcBef>
                <a:spcPct val="50000"/>
              </a:spcBef>
            </a:pPr>
            <a:endParaRPr lang="el-GR" sz="1600"/>
          </a:p>
          <a:p>
            <a:pPr>
              <a:spcBef>
                <a:spcPct val="50000"/>
              </a:spcBef>
            </a:pPr>
            <a:r>
              <a:rPr lang="el-GR" sz="1600"/>
              <a:t>Στην επιλογή </a:t>
            </a:r>
            <a:r>
              <a:rPr lang="en-US" sz="1600">
                <a:solidFill>
                  <a:srgbClr val="9900FF"/>
                </a:solidFill>
              </a:rPr>
              <a:t>Data View</a:t>
            </a:r>
            <a:r>
              <a:rPr lang="en-US" sz="1600"/>
              <a:t> </a:t>
            </a:r>
            <a:r>
              <a:rPr lang="el-GR" sz="1600"/>
              <a:t>εμφανίζονται τα δεδομένα.</a:t>
            </a:r>
          </a:p>
          <a:p>
            <a:pPr>
              <a:spcBef>
                <a:spcPct val="50000"/>
              </a:spcBef>
            </a:pPr>
            <a:r>
              <a:rPr lang="el-GR" sz="1600"/>
              <a:t>Στην επιλογή </a:t>
            </a:r>
            <a:r>
              <a:rPr lang="en-US" sz="1600">
                <a:solidFill>
                  <a:srgbClr val="808000"/>
                </a:solidFill>
              </a:rPr>
              <a:t>Variable View</a:t>
            </a:r>
            <a:r>
              <a:rPr lang="en-US" sz="1600"/>
              <a:t> </a:t>
            </a:r>
            <a:r>
              <a:rPr lang="el-GR" sz="1600"/>
              <a:t>εμφανίζονται λεπτομερείς πληροφορίες για τις μεταβλητές</a:t>
            </a:r>
            <a:r>
              <a:rPr lang="en-US" sz="1600"/>
              <a:t>.</a:t>
            </a:r>
            <a:endParaRPr lang="el-GR" sz="1600"/>
          </a:p>
          <a:p>
            <a:pPr>
              <a:spcBef>
                <a:spcPct val="50000"/>
              </a:spcBef>
            </a:pPr>
            <a:endParaRPr lang="el-GR" sz="1600"/>
          </a:p>
        </p:txBody>
      </p:sp>
      <p:sp>
        <p:nvSpPr>
          <p:cNvPr id="13317" name="Oval 10"/>
          <p:cNvSpPr>
            <a:spLocks noChangeArrowheads="1"/>
          </p:cNvSpPr>
          <p:nvPr/>
        </p:nvSpPr>
        <p:spPr bwMode="auto">
          <a:xfrm>
            <a:off x="395288" y="5949950"/>
            <a:ext cx="576262" cy="2159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8" name="Oval 11"/>
          <p:cNvSpPr>
            <a:spLocks noChangeArrowheads="1"/>
          </p:cNvSpPr>
          <p:nvPr/>
        </p:nvSpPr>
        <p:spPr bwMode="auto">
          <a:xfrm>
            <a:off x="1042988" y="5949950"/>
            <a:ext cx="649287" cy="215900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79930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val 16"/>
          <p:cNvSpPr>
            <a:spLocks noChangeArrowheads="1"/>
          </p:cNvSpPr>
          <p:nvPr/>
        </p:nvSpPr>
        <p:spPr bwMode="auto">
          <a:xfrm>
            <a:off x="1258888" y="1916113"/>
            <a:ext cx="720725" cy="288925"/>
          </a:xfrm>
          <a:prstGeom prst="ellipse">
            <a:avLst/>
          </a:prstGeom>
          <a:noFill/>
          <a:ln w="158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1" name="Line 17"/>
          <p:cNvSpPr>
            <a:spLocks noChangeShapeType="1"/>
          </p:cNvSpPr>
          <p:nvPr/>
        </p:nvSpPr>
        <p:spPr bwMode="auto">
          <a:xfrm flipH="1">
            <a:off x="1116013" y="2205038"/>
            <a:ext cx="503237" cy="2016125"/>
          </a:xfrm>
          <a:prstGeom prst="line">
            <a:avLst/>
          </a:prstGeom>
          <a:noFill/>
          <a:ln w="9525" cap="rnd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539750" y="42926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395288" y="4221163"/>
            <a:ext cx="16557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FF3300"/>
                </a:solidFill>
              </a:rPr>
              <a:t>Όνομα Μεταβλητής (μόνο λατινικοί χαρακτήρες)</a:t>
            </a:r>
          </a:p>
        </p:txBody>
      </p:sp>
      <p:sp>
        <p:nvSpPr>
          <p:cNvPr id="14344" name="Oval 20"/>
          <p:cNvSpPr>
            <a:spLocks noChangeArrowheads="1"/>
          </p:cNvSpPr>
          <p:nvPr/>
        </p:nvSpPr>
        <p:spPr bwMode="auto">
          <a:xfrm>
            <a:off x="2051050" y="1916113"/>
            <a:ext cx="576263" cy="288925"/>
          </a:xfrm>
          <a:prstGeom prst="ellipse">
            <a:avLst/>
          </a:prstGeom>
          <a:noFill/>
          <a:ln w="1587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 flipH="1">
            <a:off x="2268538" y="2205038"/>
            <a:ext cx="71437" cy="863600"/>
          </a:xfrm>
          <a:prstGeom prst="line">
            <a:avLst/>
          </a:prstGeom>
          <a:noFill/>
          <a:ln w="9525" cap="rnd">
            <a:solidFill>
              <a:srgbClr val="8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6" name="Text Box 22"/>
          <p:cNvSpPr txBox="1">
            <a:spLocks noChangeArrowheads="1"/>
          </p:cNvSpPr>
          <p:nvPr/>
        </p:nvSpPr>
        <p:spPr bwMode="auto">
          <a:xfrm>
            <a:off x="1476375" y="29972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808000"/>
                </a:solidFill>
              </a:rPr>
              <a:t>Τύπος Μεταβλητής (πχ. αριθμητική, ημερομηνία, χαρακτήρες)</a:t>
            </a:r>
          </a:p>
        </p:txBody>
      </p:sp>
      <p:sp>
        <p:nvSpPr>
          <p:cNvPr id="14347" name="Oval 23"/>
          <p:cNvSpPr>
            <a:spLocks noChangeArrowheads="1"/>
          </p:cNvSpPr>
          <p:nvPr/>
        </p:nvSpPr>
        <p:spPr bwMode="auto">
          <a:xfrm>
            <a:off x="2698750" y="1916113"/>
            <a:ext cx="577850" cy="288925"/>
          </a:xfrm>
          <a:prstGeom prst="ellipse">
            <a:avLst/>
          </a:prstGeom>
          <a:noFill/>
          <a:ln w="15875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8" name="Line 24"/>
          <p:cNvSpPr>
            <a:spLocks noChangeShapeType="1"/>
          </p:cNvSpPr>
          <p:nvPr/>
        </p:nvSpPr>
        <p:spPr bwMode="auto">
          <a:xfrm flipH="1">
            <a:off x="2268538" y="2205038"/>
            <a:ext cx="719137" cy="2663825"/>
          </a:xfrm>
          <a:prstGeom prst="line">
            <a:avLst/>
          </a:prstGeom>
          <a:noFill/>
          <a:ln w="9525" cap="rnd">
            <a:solidFill>
              <a:srgbClr val="9966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1619250" y="4868863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9966FF"/>
                </a:solidFill>
              </a:rPr>
              <a:t>Πλάτος Μεταβλητής (θέσεις στη μνήμη)</a:t>
            </a:r>
          </a:p>
        </p:txBody>
      </p:sp>
      <p:sp>
        <p:nvSpPr>
          <p:cNvPr id="14350" name="Oval 26"/>
          <p:cNvSpPr>
            <a:spLocks noChangeArrowheads="1"/>
          </p:cNvSpPr>
          <p:nvPr/>
        </p:nvSpPr>
        <p:spPr bwMode="auto">
          <a:xfrm>
            <a:off x="3275013" y="1916113"/>
            <a:ext cx="576262" cy="288925"/>
          </a:xfrm>
          <a:prstGeom prst="ellipse">
            <a:avLst/>
          </a:prstGeom>
          <a:noFill/>
          <a:ln w="1587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27"/>
          <p:cNvSpPr>
            <a:spLocks noChangeShapeType="1"/>
          </p:cNvSpPr>
          <p:nvPr/>
        </p:nvSpPr>
        <p:spPr bwMode="auto">
          <a:xfrm flipH="1">
            <a:off x="3419475" y="2205038"/>
            <a:ext cx="144463" cy="1871662"/>
          </a:xfrm>
          <a:prstGeom prst="line">
            <a:avLst/>
          </a:prstGeom>
          <a:noFill/>
          <a:ln w="9525" cap="rnd">
            <a:solidFill>
              <a:srgbClr val="33CCCC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2771775" y="40767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33CCCC"/>
                </a:solidFill>
              </a:rPr>
              <a:t>Δεκαδικά ψηφία για τις αριθμητικού τύπου Μεταβλητές</a:t>
            </a:r>
          </a:p>
        </p:txBody>
      </p:sp>
      <p:sp>
        <p:nvSpPr>
          <p:cNvPr id="14353" name="Oval 29"/>
          <p:cNvSpPr>
            <a:spLocks noChangeArrowheads="1"/>
          </p:cNvSpPr>
          <p:nvPr/>
        </p:nvSpPr>
        <p:spPr bwMode="auto">
          <a:xfrm>
            <a:off x="3995738" y="1916113"/>
            <a:ext cx="576262" cy="288925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4" name="Line 30"/>
          <p:cNvSpPr>
            <a:spLocks noChangeShapeType="1"/>
          </p:cNvSpPr>
          <p:nvPr/>
        </p:nvSpPr>
        <p:spPr bwMode="auto">
          <a:xfrm flipH="1">
            <a:off x="4211638" y="2205038"/>
            <a:ext cx="73025" cy="719137"/>
          </a:xfrm>
          <a:prstGeom prst="line">
            <a:avLst/>
          </a:prstGeom>
          <a:noFill/>
          <a:ln w="9525" cap="rnd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5" name="Text Box 31"/>
          <p:cNvSpPr txBox="1">
            <a:spLocks noChangeArrowheads="1"/>
          </p:cNvSpPr>
          <p:nvPr/>
        </p:nvSpPr>
        <p:spPr bwMode="auto">
          <a:xfrm>
            <a:off x="3492500" y="2924175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FF9900"/>
                </a:solidFill>
              </a:rPr>
              <a:t>Ετικέτα Μεταβλητής</a:t>
            </a:r>
          </a:p>
        </p:txBody>
      </p:sp>
      <p:sp>
        <p:nvSpPr>
          <p:cNvPr id="14356" name="Oval 32"/>
          <p:cNvSpPr>
            <a:spLocks noChangeArrowheads="1"/>
          </p:cNvSpPr>
          <p:nvPr/>
        </p:nvSpPr>
        <p:spPr bwMode="auto">
          <a:xfrm>
            <a:off x="4787900" y="1916113"/>
            <a:ext cx="576263" cy="288925"/>
          </a:xfrm>
          <a:prstGeom prst="ellips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7" name="Line 33"/>
          <p:cNvSpPr>
            <a:spLocks noChangeShapeType="1"/>
          </p:cNvSpPr>
          <p:nvPr/>
        </p:nvSpPr>
        <p:spPr bwMode="auto">
          <a:xfrm flipH="1">
            <a:off x="4716463" y="2205038"/>
            <a:ext cx="360362" cy="2303462"/>
          </a:xfrm>
          <a:prstGeom prst="line">
            <a:avLst/>
          </a:prstGeom>
          <a:noFill/>
          <a:ln w="9525" cap="rnd">
            <a:solidFill>
              <a:srgbClr val="00008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8" name="Text Box 34"/>
          <p:cNvSpPr txBox="1">
            <a:spLocks noChangeArrowheads="1"/>
          </p:cNvSpPr>
          <p:nvPr/>
        </p:nvSpPr>
        <p:spPr bwMode="auto">
          <a:xfrm>
            <a:off x="3779838" y="4581525"/>
            <a:ext cx="26638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000099"/>
                </a:solidFill>
              </a:rPr>
              <a:t>Ετικέτες στις τιμές των μεταβλητών, π.χ. στη μεταβλητή φύλο αντιστοιχούμε στο 0 την ετικέτα άνδρας και στο 1 την ετικέτα γυναίκα.</a:t>
            </a:r>
          </a:p>
        </p:txBody>
      </p:sp>
      <p:sp>
        <p:nvSpPr>
          <p:cNvPr id="14359" name="Oval 35"/>
          <p:cNvSpPr>
            <a:spLocks noChangeArrowheads="1"/>
          </p:cNvSpPr>
          <p:nvPr/>
        </p:nvSpPr>
        <p:spPr bwMode="auto">
          <a:xfrm>
            <a:off x="5580063" y="1916113"/>
            <a:ext cx="576262" cy="288925"/>
          </a:xfrm>
          <a:prstGeom prst="ellipse">
            <a:avLst/>
          </a:prstGeom>
          <a:noFill/>
          <a:ln w="1587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0" name="Line 36"/>
          <p:cNvSpPr>
            <a:spLocks noChangeShapeType="1"/>
          </p:cNvSpPr>
          <p:nvPr/>
        </p:nvSpPr>
        <p:spPr bwMode="auto">
          <a:xfrm flipH="1">
            <a:off x="5795963" y="2205038"/>
            <a:ext cx="73025" cy="503237"/>
          </a:xfrm>
          <a:prstGeom prst="line">
            <a:avLst/>
          </a:prstGeom>
          <a:noFill/>
          <a:ln w="9525" cap="rnd">
            <a:solidFill>
              <a:srgbClr val="777777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1" name="Text Box 37"/>
          <p:cNvSpPr txBox="1">
            <a:spLocks noChangeArrowheads="1"/>
          </p:cNvSpPr>
          <p:nvPr/>
        </p:nvSpPr>
        <p:spPr bwMode="auto">
          <a:xfrm>
            <a:off x="5076825" y="2636838"/>
            <a:ext cx="1800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777777"/>
                </a:solidFill>
              </a:rPr>
              <a:t>Ελλείπουσες τιμές. Δεν λαμβάνονται υπόψη στην επεξεργασία</a:t>
            </a:r>
          </a:p>
        </p:txBody>
      </p:sp>
      <p:sp>
        <p:nvSpPr>
          <p:cNvPr id="14362" name="Oval 38"/>
          <p:cNvSpPr>
            <a:spLocks noChangeArrowheads="1"/>
          </p:cNvSpPr>
          <p:nvPr/>
        </p:nvSpPr>
        <p:spPr bwMode="auto">
          <a:xfrm>
            <a:off x="6227763" y="1916113"/>
            <a:ext cx="576262" cy="288925"/>
          </a:xfrm>
          <a:prstGeom prst="ellips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3" name="Line 39"/>
          <p:cNvSpPr>
            <a:spLocks noChangeShapeType="1"/>
          </p:cNvSpPr>
          <p:nvPr/>
        </p:nvSpPr>
        <p:spPr bwMode="auto">
          <a:xfrm flipH="1">
            <a:off x="6372225" y="2205038"/>
            <a:ext cx="144463" cy="1728787"/>
          </a:xfrm>
          <a:prstGeom prst="lin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4" name="Text Box 40"/>
          <p:cNvSpPr txBox="1">
            <a:spLocks noChangeArrowheads="1"/>
          </p:cNvSpPr>
          <p:nvPr/>
        </p:nvSpPr>
        <p:spPr bwMode="auto">
          <a:xfrm>
            <a:off x="5508625" y="3860800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800000"/>
                </a:solidFill>
              </a:rPr>
              <a:t>Πλάτος στήλης</a:t>
            </a:r>
          </a:p>
        </p:txBody>
      </p:sp>
      <p:sp>
        <p:nvSpPr>
          <p:cNvPr id="14365" name="Oval 41"/>
          <p:cNvSpPr>
            <a:spLocks noChangeArrowheads="1"/>
          </p:cNvSpPr>
          <p:nvPr/>
        </p:nvSpPr>
        <p:spPr bwMode="auto">
          <a:xfrm>
            <a:off x="6948488" y="1916113"/>
            <a:ext cx="576262" cy="288925"/>
          </a:xfrm>
          <a:prstGeom prst="ellipse">
            <a:avLst/>
          </a:prstGeom>
          <a:noFill/>
          <a:ln w="1587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6" name="Line 42"/>
          <p:cNvSpPr>
            <a:spLocks noChangeShapeType="1"/>
          </p:cNvSpPr>
          <p:nvPr/>
        </p:nvSpPr>
        <p:spPr bwMode="auto">
          <a:xfrm flipH="1">
            <a:off x="7164388" y="2205038"/>
            <a:ext cx="73025" cy="719137"/>
          </a:xfrm>
          <a:prstGeom prst="line">
            <a:avLst/>
          </a:prstGeom>
          <a:noFill/>
          <a:ln w="9525" cap="rnd">
            <a:solidFill>
              <a:srgbClr val="66FF33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7" name="Text Box 43"/>
          <p:cNvSpPr txBox="1">
            <a:spLocks noChangeArrowheads="1"/>
          </p:cNvSpPr>
          <p:nvPr/>
        </p:nvSpPr>
        <p:spPr bwMode="auto">
          <a:xfrm>
            <a:off x="6588125" y="292417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99FF33"/>
                </a:solidFill>
              </a:rPr>
              <a:t>Στοίχιση τιμών</a:t>
            </a:r>
          </a:p>
        </p:txBody>
      </p:sp>
      <p:sp>
        <p:nvSpPr>
          <p:cNvPr id="14368" name="Oval 44"/>
          <p:cNvSpPr>
            <a:spLocks noChangeArrowheads="1"/>
          </p:cNvSpPr>
          <p:nvPr/>
        </p:nvSpPr>
        <p:spPr bwMode="auto">
          <a:xfrm>
            <a:off x="7740650" y="1916113"/>
            <a:ext cx="576263" cy="288925"/>
          </a:xfrm>
          <a:prstGeom prst="ellips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9" name="Line 45"/>
          <p:cNvSpPr>
            <a:spLocks noChangeShapeType="1"/>
          </p:cNvSpPr>
          <p:nvPr/>
        </p:nvSpPr>
        <p:spPr bwMode="auto">
          <a:xfrm flipH="1">
            <a:off x="7885113" y="2205038"/>
            <a:ext cx="144462" cy="1871662"/>
          </a:xfrm>
          <a:prstGeom prst="line">
            <a:avLst/>
          </a:prstGeom>
          <a:noFill/>
          <a:ln w="9525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70" name="Text Box 46"/>
          <p:cNvSpPr txBox="1">
            <a:spLocks noChangeArrowheads="1"/>
          </p:cNvSpPr>
          <p:nvPr/>
        </p:nvSpPr>
        <p:spPr bwMode="auto">
          <a:xfrm>
            <a:off x="7237413" y="40767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66FFFF"/>
                </a:solidFill>
              </a:rPr>
              <a:t>Κλίμακα μέτρησης </a:t>
            </a:r>
            <a:r>
              <a:rPr lang="en-US" sz="1200">
                <a:solidFill>
                  <a:srgbClr val="66FFFF"/>
                </a:solidFill>
              </a:rPr>
              <a:t>(</a:t>
            </a:r>
            <a:r>
              <a:rPr lang="el-GR" sz="1200">
                <a:solidFill>
                  <a:srgbClr val="66FFFF"/>
                </a:solidFill>
              </a:rPr>
              <a:t>π.χ. ονομαστικές, διατάξιμες, αριθμητικές) </a:t>
            </a:r>
            <a:endParaRPr lang="el-GR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36988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6"/>
          <p:cNvSpPr txBox="1">
            <a:spLocks noChangeArrowheads="1"/>
          </p:cNvSpPr>
          <p:nvPr/>
        </p:nvSpPr>
        <p:spPr bwMode="auto">
          <a:xfrm>
            <a:off x="5076825" y="1844675"/>
            <a:ext cx="2665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Μπορούμε να εισάγουμε </a:t>
            </a:r>
            <a:r>
              <a:rPr lang="el-GR">
                <a:solidFill>
                  <a:srgbClr val="800000"/>
                </a:solidFill>
              </a:rPr>
              <a:t>μια μεταβλητή                   </a:t>
            </a:r>
            <a:r>
              <a:rPr lang="el-GR"/>
              <a:t>ή να εισάγουμε </a:t>
            </a:r>
            <a:r>
              <a:rPr lang="el-GR">
                <a:solidFill>
                  <a:schemeClr val="tx2"/>
                </a:solidFill>
              </a:rPr>
              <a:t>περιπτώσεις.</a:t>
            </a:r>
          </a:p>
        </p:txBody>
      </p:sp>
      <p:sp>
        <p:nvSpPr>
          <p:cNvPr id="15365" name="Line 37"/>
          <p:cNvSpPr>
            <a:spLocks noChangeShapeType="1"/>
          </p:cNvSpPr>
          <p:nvPr/>
        </p:nvSpPr>
        <p:spPr bwMode="auto">
          <a:xfrm flipH="1">
            <a:off x="1476375" y="2349500"/>
            <a:ext cx="3024188" cy="7191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66" name="Line 38"/>
          <p:cNvSpPr>
            <a:spLocks noChangeShapeType="1"/>
          </p:cNvSpPr>
          <p:nvPr/>
        </p:nvSpPr>
        <p:spPr bwMode="auto">
          <a:xfrm flipH="1">
            <a:off x="1403350" y="2924175"/>
            <a:ext cx="3097213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213995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773238"/>
            <a:ext cx="3629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2484438" y="2852738"/>
            <a:ext cx="503237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643438" y="5013325"/>
            <a:ext cx="2232025" cy="6556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επιλογή </a:t>
            </a:r>
            <a:r>
              <a:rPr lang="en-US" sz="1200"/>
              <a:t>sort cases </a:t>
            </a:r>
            <a:r>
              <a:rPr lang="el-GR" sz="1200"/>
              <a:t>γίνεται ταξινόμηση ως προς μία μεταβλητή.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187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995738" y="3068638"/>
            <a:ext cx="4464050" cy="749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Χρησιμοποιούμε την εντολή </a:t>
            </a:r>
            <a:r>
              <a:rPr lang="en-US" sz="1400"/>
              <a:t>Merge files </a:t>
            </a:r>
            <a:r>
              <a:rPr lang="el-GR" sz="1400"/>
              <a:t>για να προσθέσουμε είτε μεταβλητές είτε περιπτώσεις σε ένα υπάρχον </a:t>
            </a:r>
            <a:r>
              <a:rPr lang="en-US" sz="1400"/>
              <a:t>dataset</a:t>
            </a:r>
            <a:endParaRPr lang="el-G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57338"/>
            <a:ext cx="41052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12875"/>
            <a:ext cx="35274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3995738" y="2060575"/>
            <a:ext cx="936625" cy="2889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39750" y="4724400"/>
            <a:ext cx="3816350" cy="1482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Select Cases</a:t>
            </a:r>
            <a:r>
              <a:rPr lang="el-GR" sz="1200"/>
              <a:t> επιλέγουμε εκείνες τις περιπτώσεις που πληρούν ένα ορισμένο κριτήριο.</a:t>
            </a:r>
          </a:p>
          <a:p>
            <a:pPr>
              <a:spcBef>
                <a:spcPct val="50000"/>
              </a:spcBef>
            </a:pPr>
            <a:r>
              <a:rPr lang="el-GR" sz="1200"/>
              <a:t>Π.χ. </a:t>
            </a:r>
            <a:r>
              <a:rPr lang="en-US" sz="1200"/>
              <a:t>ICT exp</a:t>
            </a:r>
            <a:r>
              <a:rPr lang="el-GR" sz="1200"/>
              <a:t>&gt;3</a:t>
            </a:r>
          </a:p>
          <a:p>
            <a:pPr>
              <a:spcBef>
                <a:spcPct val="50000"/>
              </a:spcBef>
            </a:pPr>
            <a:endParaRPr lang="el-GR" sz="1200"/>
          </a:p>
          <a:p>
            <a:pPr>
              <a:spcBef>
                <a:spcPct val="50000"/>
              </a:spcBef>
            </a:pPr>
            <a:r>
              <a:rPr lang="el-GR" sz="1200"/>
              <a:t>Στο </a:t>
            </a:r>
            <a:r>
              <a:rPr lang="en-US" sz="1200"/>
              <a:t>Data View </a:t>
            </a:r>
            <a:r>
              <a:rPr lang="el-GR" sz="1200"/>
              <a:t>διαγράφονται προσωρινά όλες οι άλλες περιπτώσεις. 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573463"/>
            <a:ext cx="33797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6877050" y="2852738"/>
            <a:ext cx="0" cy="7921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268413"/>
            <a:ext cx="2447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Line 12"/>
          <p:cNvSpPr>
            <a:spLocks noChangeShapeType="1"/>
          </p:cNvSpPr>
          <p:nvPr/>
        </p:nvSpPr>
        <p:spPr bwMode="auto">
          <a:xfrm flipV="1">
            <a:off x="1908175" y="1916113"/>
            <a:ext cx="863600" cy="18732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2519362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628775"/>
            <a:ext cx="3914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63938" y="4365625"/>
            <a:ext cx="38163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Weight Cases</a:t>
            </a:r>
            <a:r>
              <a:rPr lang="el-GR" sz="1200"/>
              <a:t> δίνουμε βάρος σε κάποια μεταβλητή.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700338" y="2420938"/>
            <a:ext cx="1150937" cy="237648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34385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84313"/>
            <a:ext cx="3527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3348038" y="1916113"/>
            <a:ext cx="719137" cy="22320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40200" y="4797425"/>
            <a:ext cx="38163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Split File</a:t>
            </a:r>
            <a:r>
              <a:rPr lang="el-GR" sz="1200"/>
              <a:t> μπορούμε να επεξεργαστούμε τα δεδομένα σε σχέση με μία κατηγορική μεταβλητή.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71625"/>
            <a:ext cx="41878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 bwMode="auto">
          <a:xfrm>
            <a:off x="3714750" y="2357438"/>
            <a:ext cx="720725" cy="15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09" name="8 - TextBox"/>
          <p:cNvSpPr txBox="1">
            <a:spLocks noChangeArrowheads="1"/>
          </p:cNvSpPr>
          <p:nvPr/>
        </p:nvSpPr>
        <p:spPr bwMode="auto">
          <a:xfrm>
            <a:off x="357188" y="1500188"/>
            <a:ext cx="3214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tx2"/>
                </a:solidFill>
              </a:rPr>
              <a:t>Δημιουργούμε μια νέα μεταβλητή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928813"/>
            <a:ext cx="330676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9 - Έλλειψη"/>
          <p:cNvSpPr>
            <a:spLocks noChangeArrowheads="1"/>
          </p:cNvSpPr>
          <p:nvPr/>
        </p:nvSpPr>
        <p:spPr bwMode="auto">
          <a:xfrm>
            <a:off x="1357313" y="2214563"/>
            <a:ext cx="1143000" cy="214312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1512" name="10 - Έλλειψη"/>
          <p:cNvSpPr>
            <a:spLocks noChangeArrowheads="1"/>
          </p:cNvSpPr>
          <p:nvPr/>
        </p:nvSpPr>
        <p:spPr bwMode="auto">
          <a:xfrm>
            <a:off x="4500563" y="1928813"/>
            <a:ext cx="1143000" cy="21431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3" name="12 - Ευθύγραμμο βέλος σύνδεσης"/>
          <p:cNvCxnSpPr>
            <a:cxnSpLocks noChangeShapeType="1"/>
            <a:stCxn id="21512" idx="2"/>
          </p:cNvCxnSpPr>
          <p:nvPr/>
        </p:nvCxnSpPr>
        <p:spPr bwMode="auto">
          <a:xfrm rot="10800000">
            <a:off x="4214813" y="1714500"/>
            <a:ext cx="285750" cy="3206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4" name="13 - TextBox"/>
          <p:cNvSpPr txBox="1">
            <a:spLocks noChangeArrowheads="1"/>
          </p:cNvSpPr>
          <p:nvPr/>
        </p:nvSpPr>
        <p:spPr bwMode="auto">
          <a:xfrm>
            <a:off x="3571875" y="1428750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Όνομα</a:t>
            </a:r>
          </a:p>
        </p:txBody>
      </p:sp>
      <p:sp>
        <p:nvSpPr>
          <p:cNvPr id="21515" name="14 - Έλλειψη"/>
          <p:cNvSpPr>
            <a:spLocks noChangeArrowheads="1"/>
          </p:cNvSpPr>
          <p:nvPr/>
        </p:nvSpPr>
        <p:spPr bwMode="auto">
          <a:xfrm>
            <a:off x="5715000" y="1785938"/>
            <a:ext cx="1000125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6" name="16 - Ευθύγραμμο βέλος σύνδεσης"/>
          <p:cNvCxnSpPr>
            <a:cxnSpLocks noChangeShapeType="1"/>
            <a:stCxn id="21515" idx="6"/>
          </p:cNvCxnSpPr>
          <p:nvPr/>
        </p:nvCxnSpPr>
        <p:spPr bwMode="auto">
          <a:xfrm>
            <a:off x="6715125" y="1963738"/>
            <a:ext cx="357188" cy="365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7" name="17 - TextBox"/>
          <p:cNvSpPr txBox="1">
            <a:spLocks noChangeArrowheads="1"/>
          </p:cNvSpPr>
          <p:nvPr/>
        </p:nvSpPr>
        <p:spPr bwMode="auto">
          <a:xfrm>
            <a:off x="7072313" y="185737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Έκφραση της μεταβλητής</a:t>
            </a:r>
          </a:p>
        </p:txBody>
      </p:sp>
      <p:sp>
        <p:nvSpPr>
          <p:cNvPr id="21518" name="18 - TextBox"/>
          <p:cNvSpPr txBox="1">
            <a:spLocks noChangeArrowheads="1"/>
          </p:cNvSpPr>
          <p:nvPr/>
        </p:nvSpPr>
        <p:spPr bwMode="auto">
          <a:xfrm>
            <a:off x="6786563" y="5286375"/>
            <a:ext cx="2000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808000"/>
                </a:solidFill>
              </a:rPr>
              <a:t>Είτε χρησιμοποιούμε τις συναρτήσεις που ήδη υπάρχουν</a:t>
            </a:r>
          </a:p>
        </p:txBody>
      </p:sp>
      <p:sp>
        <p:nvSpPr>
          <p:cNvPr id="21519" name="19 - Έλλειψη"/>
          <p:cNvSpPr>
            <a:spLocks noChangeArrowheads="1"/>
          </p:cNvSpPr>
          <p:nvPr/>
        </p:nvSpPr>
        <p:spPr bwMode="auto">
          <a:xfrm>
            <a:off x="7358063" y="2428875"/>
            <a:ext cx="1143000" cy="1285875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20" name="21 - Ευθύγραμμο βέλος σύνδεσης"/>
          <p:cNvCxnSpPr>
            <a:cxnSpLocks noChangeShapeType="1"/>
            <a:stCxn id="21518" idx="0"/>
          </p:cNvCxnSpPr>
          <p:nvPr/>
        </p:nvCxnSpPr>
        <p:spPr bwMode="auto">
          <a:xfrm rot="5400000" flipH="1" flipV="1">
            <a:off x="7143750" y="4429126"/>
            <a:ext cx="1500187" cy="214312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1521" name="22 - TextBox"/>
          <p:cNvSpPr txBox="1">
            <a:spLocks noChangeArrowheads="1"/>
          </p:cNvSpPr>
          <p:nvPr/>
        </p:nvSpPr>
        <p:spPr bwMode="auto">
          <a:xfrm>
            <a:off x="4143375" y="535781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800000"/>
                </a:solidFill>
              </a:rPr>
              <a:t>Είτε δημιουργούμε εμείς τη συνάρτηση</a:t>
            </a:r>
          </a:p>
        </p:txBody>
      </p:sp>
      <p:sp>
        <p:nvSpPr>
          <p:cNvPr id="21522" name="23 - Έλλειψη"/>
          <p:cNvSpPr>
            <a:spLocks noChangeArrowheads="1"/>
          </p:cNvSpPr>
          <p:nvPr/>
        </p:nvSpPr>
        <p:spPr bwMode="auto">
          <a:xfrm>
            <a:off x="5715000" y="2500313"/>
            <a:ext cx="1643063" cy="1285875"/>
          </a:xfrm>
          <a:prstGeom prst="ellipse">
            <a:avLst/>
          </a:prstGeom>
          <a:noFill/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>
              <a:solidFill>
                <a:srgbClr val="800000"/>
              </a:solidFill>
            </a:endParaRPr>
          </a:p>
        </p:txBody>
      </p:sp>
      <p:cxnSp>
        <p:nvCxnSpPr>
          <p:cNvPr id="21523" name="24 - Ευθύγραμμο βέλος σύνδεσης"/>
          <p:cNvCxnSpPr>
            <a:cxnSpLocks noChangeShapeType="1"/>
            <a:stCxn id="21521" idx="0"/>
          </p:cNvCxnSpPr>
          <p:nvPr/>
        </p:nvCxnSpPr>
        <p:spPr bwMode="auto">
          <a:xfrm rot="5400000" flipH="1" flipV="1">
            <a:off x="4822031" y="4107657"/>
            <a:ext cx="1571625" cy="928688"/>
          </a:xfrm>
          <a:prstGeom prst="straightConnector1">
            <a:avLst/>
          </a:prstGeom>
          <a:noFill/>
          <a:ln w="9525" algn="ctr">
            <a:solidFill>
              <a:srgbClr val="8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00250"/>
            <a:ext cx="3829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857500"/>
            <a:ext cx="4643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5 - TextBox"/>
          <p:cNvSpPr txBox="1">
            <a:spLocks noChangeArrowheads="1"/>
          </p:cNvSpPr>
          <p:nvPr/>
        </p:nvSpPr>
        <p:spPr bwMode="auto">
          <a:xfrm>
            <a:off x="357188" y="1500188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tx2"/>
                </a:solidFill>
              </a:rPr>
              <a:t>Μπορούμε να μετατρέψουμε μία ποσοτική μεταβλητή σε κατηγορική</a:t>
            </a:r>
          </a:p>
        </p:txBody>
      </p:sp>
      <p:sp>
        <p:nvSpPr>
          <p:cNvPr id="22534" name="6 - Έλλειψη"/>
          <p:cNvSpPr>
            <a:spLocks noChangeArrowheads="1"/>
          </p:cNvSpPr>
          <p:nvPr/>
        </p:nvSpPr>
        <p:spPr bwMode="auto">
          <a:xfrm>
            <a:off x="1785938" y="2857500"/>
            <a:ext cx="2143125" cy="5000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2535" name="7 - TextBox"/>
          <p:cNvSpPr txBox="1">
            <a:spLocks noChangeArrowheads="1"/>
          </p:cNvSpPr>
          <p:nvPr/>
        </p:nvSpPr>
        <p:spPr bwMode="auto">
          <a:xfrm>
            <a:off x="4429125" y="2000250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Είτε στην ίδια μεταβλητή είτε δημιουργώντας μια καινούργια. </a:t>
            </a:r>
          </a:p>
        </p:txBody>
      </p:sp>
      <p:cxnSp>
        <p:nvCxnSpPr>
          <p:cNvPr id="22536" name="9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3714750" y="2428875"/>
            <a:ext cx="714375" cy="5715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4429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000250"/>
            <a:ext cx="4000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5 - Έλλειψη"/>
          <p:cNvSpPr>
            <a:spLocks noChangeArrowheads="1"/>
          </p:cNvSpPr>
          <p:nvPr/>
        </p:nvSpPr>
        <p:spPr bwMode="auto">
          <a:xfrm>
            <a:off x="1714500" y="1785938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58" name="7 - Ευθύγραμμο βέλος σύνδεσης"/>
          <p:cNvCxnSpPr>
            <a:cxnSpLocks noChangeShapeType="1"/>
            <a:stCxn id="23557" idx="4"/>
          </p:cNvCxnSpPr>
          <p:nvPr/>
        </p:nvCxnSpPr>
        <p:spPr bwMode="auto">
          <a:xfrm rot="5400000">
            <a:off x="71438" y="3214688"/>
            <a:ext cx="2857500" cy="8572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559" name="8 - TextBox"/>
          <p:cNvSpPr txBox="1">
            <a:spLocks noChangeArrowheads="1"/>
          </p:cNvSpPr>
          <p:nvPr/>
        </p:nvSpPr>
        <p:spPr bwMode="auto">
          <a:xfrm>
            <a:off x="357188" y="5143500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Επιλέγουμε τη μεταβλητή από την οποία θα προέλθει η κατηγορική</a:t>
            </a:r>
          </a:p>
        </p:txBody>
      </p:sp>
      <p:sp>
        <p:nvSpPr>
          <p:cNvPr id="23560" name="10 - Έλλειψη"/>
          <p:cNvSpPr>
            <a:spLocks noChangeArrowheads="1"/>
          </p:cNvSpPr>
          <p:nvPr/>
        </p:nvSpPr>
        <p:spPr bwMode="auto">
          <a:xfrm>
            <a:off x="3571875" y="2000250"/>
            <a:ext cx="642938" cy="357188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3561" name="11 - Έλλειψη"/>
          <p:cNvSpPr>
            <a:spLocks noChangeArrowheads="1"/>
          </p:cNvSpPr>
          <p:nvPr/>
        </p:nvSpPr>
        <p:spPr bwMode="auto">
          <a:xfrm>
            <a:off x="3571875" y="2500313"/>
            <a:ext cx="857250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62" name="14 - Ευθύγραμμο βέλος σύνδεσης"/>
          <p:cNvCxnSpPr>
            <a:cxnSpLocks noChangeShapeType="1"/>
            <a:stCxn id="23560" idx="3"/>
          </p:cNvCxnSpPr>
          <p:nvPr/>
        </p:nvCxnSpPr>
        <p:spPr bwMode="auto">
          <a:xfrm rot="16200000" flipH="1">
            <a:off x="2342357" y="3628231"/>
            <a:ext cx="2838450" cy="192087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3563" name="15 - TextBox"/>
          <p:cNvSpPr txBox="1">
            <a:spLocks noChangeArrowheads="1"/>
          </p:cNvSpPr>
          <p:nvPr/>
        </p:nvSpPr>
        <p:spPr bwMode="auto">
          <a:xfrm>
            <a:off x="2786063" y="5072063"/>
            <a:ext cx="264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Δίνουμε ένα όνομα στη νέα μεταβλητή και μια ετικέτα</a:t>
            </a:r>
          </a:p>
        </p:txBody>
      </p:sp>
      <p:cxnSp>
        <p:nvCxnSpPr>
          <p:cNvPr id="23564" name="16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940051" y="3940175"/>
            <a:ext cx="2571750" cy="263525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3565" name="20 - Έλλειψη"/>
          <p:cNvSpPr>
            <a:spLocks noChangeArrowheads="1"/>
          </p:cNvSpPr>
          <p:nvPr/>
        </p:nvSpPr>
        <p:spPr bwMode="auto">
          <a:xfrm>
            <a:off x="1785938" y="3571875"/>
            <a:ext cx="1285875" cy="428625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" name="22 - Ευθύγραμμο βέλος σύνδεσης"/>
          <p:cNvCxnSpPr>
            <a:stCxn id="21" idx="6"/>
          </p:cNvCxnSpPr>
          <p:nvPr/>
        </p:nvCxnSpPr>
        <p:spPr bwMode="auto">
          <a:xfrm flipV="1">
            <a:off x="3071802" y="2571744"/>
            <a:ext cx="1857388" cy="1214446"/>
          </a:xfrm>
          <a:prstGeom prst="straightConnector1">
            <a:avLst/>
          </a:prstGeom>
          <a:ln w="38100" cmpd="thickThin">
            <a:solidFill>
              <a:srgbClr val="0070C0"/>
            </a:solidFill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 bwMode="auto">
          <a:xfrm rot="5400000">
            <a:off x="5858678" y="1856570"/>
            <a:ext cx="285752" cy="1588"/>
          </a:xfrm>
          <a:prstGeom prst="straightConnector1">
            <a:avLst/>
          </a:prstGeom>
          <a:ln w="38100" cmpd="thickThin">
            <a:solidFill>
              <a:srgbClr val="0070C0"/>
            </a:solidFill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68" name="26 - TextBox"/>
          <p:cNvSpPr txBox="1">
            <a:spLocks noChangeArrowheads="1"/>
          </p:cNvSpPr>
          <p:nvPr/>
        </p:nvSpPr>
        <p:spPr bwMode="auto">
          <a:xfrm>
            <a:off x="5000625" y="150018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Ορίζουμε τις κατηγορίες</a:t>
            </a:r>
          </a:p>
        </p:txBody>
      </p:sp>
      <p:sp>
        <p:nvSpPr>
          <p:cNvPr id="23569" name="27 - Έλλειψη"/>
          <p:cNvSpPr>
            <a:spLocks noChangeArrowheads="1"/>
          </p:cNvSpPr>
          <p:nvPr/>
        </p:nvSpPr>
        <p:spPr bwMode="auto">
          <a:xfrm>
            <a:off x="4929188" y="2214563"/>
            <a:ext cx="1285875" cy="3143250"/>
          </a:xfrm>
          <a:prstGeom prst="ellipse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3570" name="30 - TextBox"/>
          <p:cNvSpPr txBox="1">
            <a:spLocks noChangeArrowheads="1"/>
          </p:cNvSpPr>
          <p:nvPr/>
        </p:nvSpPr>
        <p:spPr bwMode="auto">
          <a:xfrm>
            <a:off x="5000625" y="5572125"/>
            <a:ext cx="414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Δηλώνουμε τις </a:t>
            </a:r>
            <a:r>
              <a:rPr lang="el-GR" sz="1200" b="1">
                <a:solidFill>
                  <a:srgbClr val="FFC000"/>
                </a:solidFill>
              </a:rPr>
              <a:t>παλαιές</a:t>
            </a:r>
            <a:r>
              <a:rPr lang="el-GR" sz="1200">
                <a:solidFill>
                  <a:srgbClr val="FFC000"/>
                </a:solidFill>
              </a:rPr>
              <a:t> και τις </a:t>
            </a:r>
            <a:r>
              <a:rPr lang="el-GR" sz="1200" b="1">
                <a:solidFill>
                  <a:srgbClr val="FFC000"/>
                </a:solidFill>
              </a:rPr>
              <a:t>νέες</a:t>
            </a:r>
            <a:r>
              <a:rPr lang="el-GR" sz="1200">
                <a:solidFill>
                  <a:srgbClr val="FFC000"/>
                </a:solidFill>
              </a:rPr>
              <a:t> τιμές της μεταβλητής</a:t>
            </a:r>
          </a:p>
        </p:txBody>
      </p:sp>
      <p:sp>
        <p:nvSpPr>
          <p:cNvPr id="23571" name="31 - Έλλειψη"/>
          <p:cNvSpPr>
            <a:spLocks noChangeArrowheads="1"/>
          </p:cNvSpPr>
          <p:nvPr/>
        </p:nvSpPr>
        <p:spPr bwMode="auto">
          <a:xfrm>
            <a:off x="6500813" y="2286000"/>
            <a:ext cx="1928812" cy="2357438"/>
          </a:xfrm>
          <a:prstGeom prst="ellipse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72" name="33 - Ευθύγραμμο βέλος σύνδεσης"/>
          <p:cNvCxnSpPr>
            <a:cxnSpLocks noChangeShapeType="1"/>
          </p:cNvCxnSpPr>
          <p:nvPr/>
        </p:nvCxnSpPr>
        <p:spPr bwMode="auto">
          <a:xfrm>
            <a:off x="5715000" y="5357813"/>
            <a:ext cx="571500" cy="357187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3573" name="3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965156" y="4964907"/>
            <a:ext cx="1000125" cy="357188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40100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145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4 - TextBox"/>
          <p:cNvSpPr txBox="1">
            <a:spLocks noChangeArrowheads="1"/>
          </p:cNvSpPr>
          <p:nvPr/>
        </p:nvSpPr>
        <p:spPr bwMode="auto">
          <a:xfrm>
            <a:off x="571500" y="5500688"/>
            <a:ext cx="714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Μπορούμε να αντικαταστήσουμε τα </a:t>
            </a:r>
            <a:r>
              <a:rPr lang="en-US" sz="1200">
                <a:solidFill>
                  <a:srgbClr val="FF0000"/>
                </a:solidFill>
              </a:rPr>
              <a:t>Missing Values </a:t>
            </a:r>
            <a:r>
              <a:rPr lang="el-GR" sz="1200">
                <a:solidFill>
                  <a:srgbClr val="FF0000"/>
                </a:solidFill>
              </a:rPr>
              <a:t>με τη μέση τιμή της μεταβλητής (μπορούμε να διαλέξουμε και κάποια από τις υπόλοιπες επιλογές του </a:t>
            </a:r>
            <a:r>
              <a:rPr lang="en-US" sz="1200">
                <a:solidFill>
                  <a:srgbClr val="FF0000"/>
                </a:solidFill>
              </a:rPr>
              <a:t>SPSS</a:t>
            </a:r>
            <a:r>
              <a:rPr lang="el-GR" sz="1200">
                <a:solidFill>
                  <a:srgbClr val="FF0000"/>
                </a:solidFill>
              </a:rPr>
              <a:t>.π.χ. τη διάμεσο) </a:t>
            </a:r>
          </a:p>
        </p:txBody>
      </p:sp>
      <p:cxnSp>
        <p:nvCxnSpPr>
          <p:cNvPr id="24582" name="6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1714500" y="4929188"/>
            <a:ext cx="1214437" cy="714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3" name="7 - Έλλειψη"/>
          <p:cNvSpPr>
            <a:spLocks noChangeArrowheads="1"/>
          </p:cNvSpPr>
          <p:nvPr/>
        </p:nvSpPr>
        <p:spPr bwMode="auto">
          <a:xfrm>
            <a:off x="6429375" y="3500438"/>
            <a:ext cx="1428750" cy="3571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100" dirty="0" err="1" smtClean="0"/>
              <a:t>Εισαγωγικές</a:t>
            </a:r>
            <a:r>
              <a:rPr lang="en-US" sz="2100" dirty="0" smtClean="0"/>
              <a:t> </a:t>
            </a:r>
            <a:r>
              <a:rPr lang="en-US" sz="2100" dirty="0" err="1" smtClean="0"/>
              <a:t>Έννοιες</a:t>
            </a:r>
            <a:r>
              <a:rPr lang="en-US" sz="2100" dirty="0" smtClean="0"/>
              <a:t> </a:t>
            </a:r>
            <a:r>
              <a:rPr lang="en-US" sz="2100" dirty="0" err="1" smtClean="0"/>
              <a:t>στη</a:t>
            </a:r>
            <a:r>
              <a:rPr lang="en-US" sz="2100" dirty="0" smtClean="0"/>
              <a:t> </a:t>
            </a:r>
            <a:r>
              <a:rPr lang="en-US" sz="2100" dirty="0" err="1" smtClean="0"/>
              <a:t>Στατιστική</a:t>
            </a:r>
            <a:r>
              <a:rPr lang="en-US" sz="2100" dirty="0" smtClean="0"/>
              <a:t> </a:t>
            </a:r>
            <a:r>
              <a:rPr lang="en-US" sz="2100" dirty="0" err="1" smtClean="0"/>
              <a:t>και</a:t>
            </a:r>
            <a:r>
              <a:rPr lang="en-US" sz="2100" dirty="0" smtClean="0"/>
              <a:t> </a:t>
            </a:r>
            <a:r>
              <a:rPr lang="en-US" sz="2100" dirty="0" err="1" smtClean="0"/>
              <a:t>Ανασκόπηση</a:t>
            </a:r>
            <a:r>
              <a:rPr lang="en-US" sz="2100" dirty="0" smtClean="0"/>
              <a:t> </a:t>
            </a:r>
            <a:r>
              <a:rPr lang="en-US" sz="2100" dirty="0" err="1" smtClean="0"/>
              <a:t>των</a:t>
            </a:r>
            <a:r>
              <a:rPr lang="en-US" sz="2100" dirty="0" smtClean="0"/>
              <a:t> </a:t>
            </a:r>
            <a:r>
              <a:rPr lang="en-US" sz="2100" dirty="0" err="1" smtClean="0"/>
              <a:t>Στατιστικών</a:t>
            </a:r>
            <a:r>
              <a:rPr lang="en-US" sz="2100" dirty="0" smtClean="0"/>
              <a:t> </a:t>
            </a:r>
            <a:r>
              <a:rPr lang="en-US" sz="2100" dirty="0" err="1" smtClean="0"/>
              <a:t>Μεθόδων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n-US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 smtClean="0"/>
              <a:t>Βασικές Διαδικασίες στο </a:t>
            </a:r>
            <a:r>
              <a:rPr lang="en-US" sz="2100" dirty="0" smtClean="0"/>
              <a:t>SPSS</a:t>
            </a: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7543800" cy="785813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86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 smtClean="0"/>
              <a:t>Τύποι Δεδομένων </a:t>
            </a:r>
            <a:r>
              <a:rPr lang="el-GR" sz="2000" b="1" smtClean="0"/>
              <a:t>και Κλίμακες Μέτρησης</a:t>
            </a:r>
            <a:r>
              <a:rPr lang="el-GR" sz="2000" smtClean="0"/>
              <a:t> 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1428750" y="2071688"/>
            <a:ext cx="5976938" cy="3744912"/>
            <a:chOff x="1620" y="2160"/>
            <a:chExt cx="8835" cy="5728"/>
          </a:xfrm>
        </p:grpSpPr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10" y="2160"/>
              <a:ext cx="270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Δεδομένα (Data)</a:t>
              </a:r>
              <a:endParaRPr lang="el-GR" b="1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5700" y="273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3600" y="3090"/>
              <a:ext cx="4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3600" y="310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7770" y="310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160" y="3583"/>
              <a:ext cx="303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Κατηγορικά / Ποιοτικά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(Categorical / Qualitative)</a:t>
              </a:r>
              <a:endParaRPr lang="el-GR" b="1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6255" y="3583"/>
              <a:ext cx="3180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Ποσοτικά</a:t>
              </a:r>
              <a:r>
                <a:rPr lang="fr-FR" sz="1200" b="1">
                  <a:latin typeface="Garamond" pitchFamily="18" charset="0"/>
                </a:rPr>
                <a:t> / </a:t>
              </a:r>
              <a:r>
                <a:rPr lang="el-GR" sz="1200" b="1">
                  <a:latin typeface="Garamond" pitchFamily="18" charset="0"/>
                </a:rPr>
                <a:t>Αριθμητικά</a:t>
              </a:r>
              <a:endParaRPr lang="fr-FR" sz="1200" b="1">
                <a:latin typeface="Garamond" pitchFamily="18" charset="0"/>
              </a:endParaRPr>
            </a:p>
            <a:p>
              <a:pPr algn="ctr"/>
              <a:r>
                <a:rPr lang="fr-FR" sz="1200" b="1">
                  <a:latin typeface="Garamond" pitchFamily="18" charset="0"/>
                </a:rPr>
                <a:t>(Quantitative / Arithmétique)</a:t>
              </a:r>
              <a:endParaRPr lang="el-GR" sz="1200" b="1">
                <a:latin typeface="Garamond" pitchFamily="18" charset="0"/>
              </a:endParaRPr>
            </a:p>
            <a:p>
              <a:pPr algn="ctr"/>
              <a:r>
                <a:rPr lang="el-GR" sz="1200" b="1">
                  <a:latin typeface="Garamond" pitchFamily="18" charset="0"/>
                </a:rPr>
                <a:t>Scale</a:t>
              </a:r>
              <a:endParaRPr lang="el-GR" b="1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3615" y="4455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2595" y="4830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2580" y="484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725" y="483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1620" y="5293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Ονομαστικές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(Nominal)</a:t>
              </a:r>
              <a:endParaRPr lang="el-GR" b="1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3750" y="527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Διατάξιμες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(Ordinal)</a:t>
              </a:r>
              <a:endParaRPr lang="el-GR" b="1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7845" y="4530"/>
              <a:ext cx="0" cy="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6825" y="4845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6810" y="486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8955" y="484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5850" y="530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Κλίμακα Λόγου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(Ratio Scale)</a:t>
              </a:r>
              <a:endParaRPr lang="el-GR" b="1"/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7980" y="5293"/>
              <a:ext cx="2475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Κλίμακα Διαστήματος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(Interval Scale)</a:t>
              </a:r>
              <a:endParaRPr lang="el-GR" b="1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840" y="6180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5820" y="6555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5805" y="657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7950" y="655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4845" y="701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Διακριτές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(Discrete)</a:t>
              </a:r>
              <a:endParaRPr lang="el-GR" b="1"/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6975" y="7003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Συνεχείς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(Continuous)</a:t>
              </a:r>
              <a:endParaRPr lang="el-GR" b="1"/>
            </a:p>
          </p:txBody>
        </p:sp>
      </p:grpSp>
      <p:sp>
        <p:nvSpPr>
          <p:cNvPr id="7173" name="Text Box 31"/>
          <p:cNvSpPr txBox="1">
            <a:spLocks noChangeArrowheads="1"/>
          </p:cNvSpPr>
          <p:nvPr/>
        </p:nvSpPr>
        <p:spPr bwMode="auto">
          <a:xfrm>
            <a:off x="1763713" y="5229225"/>
            <a:ext cx="1441450" cy="3238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chemeClr val="tx2"/>
                </a:solidFill>
              </a:rPr>
              <a:t>Κλίμακες </a:t>
            </a:r>
            <a:r>
              <a:rPr lang="en-US" sz="1400">
                <a:solidFill>
                  <a:schemeClr val="tx2"/>
                </a:solidFill>
              </a:rPr>
              <a:t>Likert</a:t>
            </a:r>
            <a:endParaRPr lang="el-GR" sz="1400">
              <a:solidFill>
                <a:schemeClr val="tx2"/>
              </a:solidFill>
            </a:endParaRPr>
          </a:p>
        </p:txBody>
      </p:sp>
      <p:sp>
        <p:nvSpPr>
          <p:cNvPr id="7174" name="Line 32"/>
          <p:cNvSpPr>
            <a:spLocks noChangeShapeType="1"/>
          </p:cNvSpPr>
          <p:nvPr/>
        </p:nvSpPr>
        <p:spPr bwMode="auto">
          <a:xfrm flipV="1">
            <a:off x="2916238" y="4652963"/>
            <a:ext cx="360362" cy="5762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7543800" cy="785812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smtClean="0">
                <a:ea typeface="Raavi" pitchFamily="2" charset="0"/>
                <a:cs typeface="Raavi" pitchFamily="2" charset="0"/>
              </a:rPr>
              <a:t>Στατιστικές Μέθοδοι / Τεχνικές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 smtClean="0">
              <a:ea typeface="Raavi" pitchFamily="2" charset="0"/>
              <a:cs typeface="Raavi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smtClean="0">
                <a:ea typeface="Raavi" pitchFamily="2" charset="0"/>
                <a:cs typeface="Raavi" pitchFamily="2" charset="0"/>
              </a:rPr>
              <a:t>	Η επιλογή της κατάλληλης τεχνικής για τη στατιστική ανάλυση εξαρτάται από: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την κλίμακα μέτρησης στην οποία ανήκει η μεταβλητή ή οι μεταβλητές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το εάν ισχύουν οι προϋποθέσεις της μεθόδου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το εάν έχουμε ανεξάρτητα ή εξαρτημένα δείγματα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 smtClean="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 smtClean="0">
                <a:ea typeface="Raavi" pitchFamily="2" charset="0"/>
                <a:cs typeface="Raavi" pitchFamily="2" charset="0"/>
              </a:rPr>
              <a:t>το ποια είναι η εξαρτημένη και ποια η ανεξάρτητη μεταβλητή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18488" cy="485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smtClean="0"/>
              <a:t>Παραδείγματα Στατιστικών Μεθόδων/Τεχνικών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79930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2565400"/>
          <a:ext cx="7561263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Έγγραφο" r:id="rId5" imgW="5451579" imgH="1606358" progId="Word.Document.8">
                  <p:embed/>
                </p:oleObj>
              </mc:Choice>
              <mc:Fallback>
                <p:oleObj name="Έγγραφο" r:id="rId5" imgW="5451579" imgH="160635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7561263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427913" cy="341312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smtClean="0"/>
              <a:t>Παραδείγματα Στατιστικών Μεθόδων/Τεχνικών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smtClean="0"/>
              <a:t>Βασικές Διαδικασίες στο </a:t>
            </a:r>
            <a:r>
              <a:rPr lang="en-US" smtClean="0"/>
              <a:t>SPSS</a:t>
            </a:r>
            <a:endParaRPr lang="el-G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SPSS :	Statistical Package for Social Sciences</a:t>
            </a:r>
          </a:p>
          <a:p>
            <a:pPr>
              <a:buFont typeface="Wingdings" pitchFamily="2" charset="2"/>
              <a:buNone/>
            </a:pPr>
            <a:endParaRPr lang="el-GR" smtClean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55650" y="27813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Έναρξη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619250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339975" y="278130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Όλα τα Προγράμματα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643438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364163" y="27813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SPSS Inc</a:t>
            </a:r>
            <a:endParaRPr lang="el-GR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6372225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7092950" y="27813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SPSS 16</a:t>
            </a:r>
            <a:endParaRPr lang="el-GR">
              <a:solidFill>
                <a:srgbClr val="FF3300"/>
              </a:solidFill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755650" y="5445125"/>
            <a:ext cx="676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 dirty="0"/>
              <a:t>Για τις ανάγκες του μαθήματος θα χρησιμοποιηθεί το </a:t>
            </a:r>
            <a:r>
              <a:rPr lang="en-US" sz="1400" i="1" dirty="0"/>
              <a:t>SPSS </a:t>
            </a:r>
            <a:r>
              <a:rPr lang="en-US" sz="1400" i="1" dirty="0" smtClean="0"/>
              <a:t>18.</a:t>
            </a:r>
            <a:r>
              <a:rPr lang="el-GR" sz="1400" i="1" dirty="0" smtClean="0"/>
              <a:t>  </a:t>
            </a:r>
            <a:endParaRPr lang="el-GR" sz="1400" i="1" dirty="0"/>
          </a:p>
        </p:txBody>
      </p:sp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55975"/>
            <a:ext cx="1609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284538"/>
            <a:ext cx="65833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1976</TotalTime>
  <Words>851</Words>
  <Application>Microsoft Office PowerPoint</Application>
  <PresentationFormat>Προβολή στην οθόνη (4:3)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Στούντιο</vt:lpstr>
      <vt:lpstr>Θέμα του Office</vt:lpstr>
      <vt:lpstr>Έγγραφο</vt:lpstr>
      <vt:lpstr>ΑΝΑΛΥΣΗ ΔΕΔΟΜΕΝΩΝ</vt:lpstr>
      <vt:lpstr>Άδειες Χρήσης</vt:lpstr>
      <vt:lpstr>Χρηματοδότηση</vt:lpstr>
      <vt:lpstr>Περιεχόμενα Διάλεξης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CS</cp:lastModifiedBy>
  <cp:revision>146</cp:revision>
  <dcterms:created xsi:type="dcterms:W3CDTF">2009-09-29T10:20:01Z</dcterms:created>
  <dcterms:modified xsi:type="dcterms:W3CDTF">2015-11-14T21:21:37Z</dcterms:modified>
</cp:coreProperties>
</file>