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3" r:id="rId6"/>
    <p:sldId id="260"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97BB54-E2B2-4A54-A0ED-D7813A76532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F1612A3-2935-40E8-9FB5-8EE7DD2E3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744EB54-DEFB-4DD2-A1A3-4A0852263BCB}"/>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C2651328-D448-4D82-B5F8-D4C45C99A1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17408-F402-4B31-9906-098CE9185309}"/>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405793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C2F39-F096-45EE-9111-3C22FC1477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6C35B3C-D26B-4588-85C4-43F2A2AD0AF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29DDB3-10BF-4C10-91F5-B32E96AE1AE4}"/>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10808768-E146-4F1B-AC6C-9DAAE74D82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78B5A9-0193-4985-9A37-494988C47E42}"/>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172241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FD63B5E-ED06-47F1-9537-8C0A431ADAC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EA942D7-46E0-4643-997E-37369CF9A87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D05F924-27CD-421C-82E8-BA7AEFF453AA}"/>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F6960C91-E5A1-4F34-904C-AC9CD23186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B20CA81-D461-4736-8B79-232CDEA7B9D6}"/>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150913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9EE7A5-138D-4ABE-A117-FB1824953B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8F132D2-88A5-4A90-B139-3BA22E2D52C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6C510C0-79D7-4167-AED3-FCC7170C2960}"/>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4C1ECB4F-91B7-4F47-9BC2-59DBC04E66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62F4DA-BE43-4F90-8541-2E13F3F89945}"/>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203019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CED1D-E35D-4FF2-A8B1-15DB226BFA6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FBB3514-D636-4812-958E-FFD44C52F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9C0FE53-D67A-4C79-9586-D76E0201DBE2}"/>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2D6933C3-5B91-409A-9A9E-ADEB3D7E45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138F1A1-EAB0-4699-A7D5-F7AEAB7792AA}"/>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80538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FE500-2822-4753-8707-6D17385AFE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29FD715-CD7E-4DDB-9472-038A5CE50EB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E7DE458-7519-435D-BDA6-67F7F7AF8B4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FB9D880-10D8-40CC-A449-58E48B0C48CD}"/>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6" name="Θέση υποσέλιδου 5">
            <a:extLst>
              <a:ext uri="{FF2B5EF4-FFF2-40B4-BE49-F238E27FC236}">
                <a16:creationId xmlns:a16="http://schemas.microsoft.com/office/drawing/2014/main" id="{3E96460A-F0EE-4BAB-B016-43F93517DFF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E5E49D6-6BCE-42BC-9868-8A7BFE00319C}"/>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281687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4128CF-BCE4-42EA-9327-6A14FABEA61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9DA3A4-77D8-4B7E-B98F-A06D52B30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B268E03-C9F7-406B-A81A-D9CFDB5BEC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9739063-B65F-4A8A-8950-D7D30302F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5D7F67A-B65F-4CE8-8278-FF64AE6FB37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B71B61E-1E2E-47BF-B2CD-BE69BB01E776}"/>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8" name="Θέση υποσέλιδου 7">
            <a:extLst>
              <a:ext uri="{FF2B5EF4-FFF2-40B4-BE49-F238E27FC236}">
                <a16:creationId xmlns:a16="http://schemas.microsoft.com/office/drawing/2014/main" id="{29F0835E-C39F-4857-A2D4-07236D69C96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6AE61D8-217C-41D7-941B-59DBD606B505}"/>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215283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087169-2B7D-4068-8EEF-FDE2271540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E1B4DF8-0A0E-43FB-8D69-38F1E26FFC47}"/>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4" name="Θέση υποσέλιδου 3">
            <a:extLst>
              <a:ext uri="{FF2B5EF4-FFF2-40B4-BE49-F238E27FC236}">
                <a16:creationId xmlns:a16="http://schemas.microsoft.com/office/drawing/2014/main" id="{163674DC-BF0F-4115-B71B-4A86C7E959D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8285A6A-353A-41DB-8909-5F4682EA5555}"/>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327985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6026D83-1A13-45B7-8B3C-5FAE87DC3813}"/>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3" name="Θέση υποσέλιδου 2">
            <a:extLst>
              <a:ext uri="{FF2B5EF4-FFF2-40B4-BE49-F238E27FC236}">
                <a16:creationId xmlns:a16="http://schemas.microsoft.com/office/drawing/2014/main" id="{2F4A5C51-D047-4192-8F11-2E45A6B1B8E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1B5EDE6-ADA2-4CC2-9B5C-10A1D9C1F64F}"/>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94903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36CD2-AAD9-4D89-AEAC-5BB45D03874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699524-E879-49AC-B03A-BE0012A1D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36755DD-0EF9-4084-86BC-E082785FD1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C4567CC-D902-4B8A-A51C-2ECB07826050}"/>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6" name="Θέση υποσέλιδου 5">
            <a:extLst>
              <a:ext uri="{FF2B5EF4-FFF2-40B4-BE49-F238E27FC236}">
                <a16:creationId xmlns:a16="http://schemas.microsoft.com/office/drawing/2014/main" id="{D2206BDD-BC6B-4C4D-93A9-A91260C0882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F2FA4D6-93D1-4C6E-945B-8929763C53ED}"/>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197278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FC3B8C-4C2E-4D1C-9A3C-3E0C0C7BAE6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FFB7CE1-CA4F-46B4-8412-4EA6AFD8D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FF00790-90E4-4F47-9F6D-4DB0A60A5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A2CB7E3-6F65-4BBF-AF38-52FDB592832A}"/>
              </a:ext>
            </a:extLst>
          </p:cNvPr>
          <p:cNvSpPr>
            <a:spLocks noGrp="1"/>
          </p:cNvSpPr>
          <p:nvPr>
            <p:ph type="dt" sz="half" idx="10"/>
          </p:nvPr>
        </p:nvSpPr>
        <p:spPr/>
        <p:txBody>
          <a:bodyPr/>
          <a:lstStyle/>
          <a:p>
            <a:fld id="{B785D13E-6C23-401D-A37E-03294E42BC8E}" type="datetimeFigureOut">
              <a:rPr lang="el-GR" smtClean="0"/>
              <a:t>30/11/2020</a:t>
            </a:fld>
            <a:endParaRPr lang="el-GR"/>
          </a:p>
        </p:txBody>
      </p:sp>
      <p:sp>
        <p:nvSpPr>
          <p:cNvPr id="6" name="Θέση υποσέλιδου 5">
            <a:extLst>
              <a:ext uri="{FF2B5EF4-FFF2-40B4-BE49-F238E27FC236}">
                <a16:creationId xmlns:a16="http://schemas.microsoft.com/office/drawing/2014/main" id="{6E0BB94C-F11C-4499-A8AA-5B117F976D5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28E8A6-AE77-4614-8E36-E520C5A63FD7}"/>
              </a:ext>
            </a:extLst>
          </p:cNvPr>
          <p:cNvSpPr>
            <a:spLocks noGrp="1"/>
          </p:cNvSpPr>
          <p:nvPr>
            <p:ph type="sldNum" sz="quarter" idx="12"/>
          </p:nvPr>
        </p:nvSpPr>
        <p:spPr/>
        <p:txBody>
          <a:bodyPr/>
          <a:lstStyle/>
          <a:p>
            <a:fld id="{D2778674-6607-4C94-B231-F621583DA573}" type="slidenum">
              <a:rPr lang="el-GR" smtClean="0"/>
              <a:t>‹#›</a:t>
            </a:fld>
            <a:endParaRPr lang="el-GR"/>
          </a:p>
        </p:txBody>
      </p:sp>
    </p:spTree>
    <p:extLst>
      <p:ext uri="{BB962C8B-B14F-4D97-AF65-F5344CB8AC3E}">
        <p14:creationId xmlns:p14="http://schemas.microsoft.com/office/powerpoint/2010/main" val="265343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460D10E-76D2-4729-8B51-07F25C33C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27670A-DBCB-4C58-9A12-E677CC5F9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12386E-0919-4D22-B84C-38D64CE96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5D13E-6C23-401D-A37E-03294E42BC8E}" type="datetimeFigureOut">
              <a:rPr lang="el-GR" smtClean="0"/>
              <a:t>30/11/2020</a:t>
            </a:fld>
            <a:endParaRPr lang="el-GR"/>
          </a:p>
        </p:txBody>
      </p:sp>
      <p:sp>
        <p:nvSpPr>
          <p:cNvPr id="5" name="Θέση υποσέλιδου 4">
            <a:extLst>
              <a:ext uri="{FF2B5EF4-FFF2-40B4-BE49-F238E27FC236}">
                <a16:creationId xmlns:a16="http://schemas.microsoft.com/office/drawing/2014/main" id="{918E6E1F-75BA-479B-9BF5-5D5FAFAD0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68DDE87-AB8E-4A72-A89D-7DA69142A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78674-6607-4C94-B231-F621583DA573}" type="slidenum">
              <a:rPr lang="el-GR" smtClean="0"/>
              <a:t>‹#›</a:t>
            </a:fld>
            <a:endParaRPr lang="el-GR"/>
          </a:p>
        </p:txBody>
      </p:sp>
    </p:spTree>
    <p:extLst>
      <p:ext uri="{BB962C8B-B14F-4D97-AF65-F5344CB8AC3E}">
        <p14:creationId xmlns:p14="http://schemas.microsoft.com/office/powerpoint/2010/main" val="318987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DD7EED-5F13-468C-9434-1EE45143A1B4}"/>
              </a:ext>
            </a:extLst>
          </p:cNvPr>
          <p:cNvSpPr>
            <a:spLocks noGrp="1"/>
          </p:cNvSpPr>
          <p:nvPr>
            <p:ph type="ctrTitle"/>
          </p:nvPr>
        </p:nvSpPr>
        <p:spPr/>
        <p:txBody>
          <a:bodyPr/>
          <a:lstStyle/>
          <a:p>
            <a:r>
              <a:rPr lang="el-GR" b="1" dirty="0"/>
              <a:t>Εισαγωγή στην Κοινωνιολογία</a:t>
            </a:r>
            <a:endParaRPr lang="el-GR" dirty="0"/>
          </a:p>
        </p:txBody>
      </p:sp>
      <p:sp>
        <p:nvSpPr>
          <p:cNvPr id="3" name="Υπότιτλος 2">
            <a:extLst>
              <a:ext uri="{FF2B5EF4-FFF2-40B4-BE49-F238E27FC236}">
                <a16:creationId xmlns:a16="http://schemas.microsoft.com/office/drawing/2014/main" id="{F16CE562-950F-47B4-863D-5A083B6B7800}"/>
              </a:ext>
            </a:extLst>
          </p:cNvPr>
          <p:cNvSpPr>
            <a:spLocks noGrp="1"/>
          </p:cNvSpPr>
          <p:nvPr>
            <p:ph type="subTitle" idx="1"/>
          </p:nvPr>
        </p:nvSpPr>
        <p:spPr/>
        <p:txBody>
          <a:bodyPr/>
          <a:lstStyle/>
          <a:p>
            <a:r>
              <a:rPr lang="el-GR" sz="2400" b="1" dirty="0"/>
              <a:t>Κοινωνική Διαστρωμάτωση και Ανισότητα ΙΙΙ</a:t>
            </a:r>
          </a:p>
          <a:p>
            <a:r>
              <a:rPr lang="el-GR" i="1" dirty="0"/>
              <a:t>Φυλή και Εθνικότητα</a:t>
            </a:r>
            <a:endParaRPr lang="el-GR" dirty="0"/>
          </a:p>
        </p:txBody>
      </p:sp>
    </p:spTree>
    <p:extLst>
      <p:ext uri="{BB962C8B-B14F-4D97-AF65-F5344CB8AC3E}">
        <p14:creationId xmlns:p14="http://schemas.microsoft.com/office/powerpoint/2010/main" val="421256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AF88A-3C63-479B-98DC-D8187F3D1045}"/>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BCF1FDA2-F9DD-49E8-92D7-CF58F01AF772}"/>
              </a:ext>
            </a:extLst>
          </p:cNvPr>
          <p:cNvPicPr>
            <a:picLocks noGrp="1" noChangeAspect="1"/>
          </p:cNvPicPr>
          <p:nvPr>
            <p:ph idx="1"/>
          </p:nvPr>
        </p:nvPicPr>
        <p:blipFill>
          <a:blip r:embed="rId2"/>
          <a:stretch>
            <a:fillRect/>
          </a:stretch>
        </p:blipFill>
        <p:spPr>
          <a:xfrm>
            <a:off x="721454" y="0"/>
            <a:ext cx="11048300" cy="6858000"/>
          </a:xfrm>
          <a:prstGeom prst="rect">
            <a:avLst/>
          </a:prstGeom>
        </p:spPr>
      </p:pic>
    </p:spTree>
    <p:extLst>
      <p:ext uri="{BB962C8B-B14F-4D97-AF65-F5344CB8AC3E}">
        <p14:creationId xmlns:p14="http://schemas.microsoft.com/office/powerpoint/2010/main" val="259756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ADE12F-C597-48E6-831F-E752459EA77C}"/>
              </a:ext>
            </a:extLst>
          </p:cNvPr>
          <p:cNvSpPr>
            <a:spLocks noGrp="1"/>
          </p:cNvSpPr>
          <p:nvPr>
            <p:ph type="title"/>
          </p:nvPr>
        </p:nvSpPr>
        <p:spPr/>
        <p:txBody>
          <a:bodyPr/>
          <a:lstStyle/>
          <a:p>
            <a:r>
              <a:rPr lang="el-GR" b="1" dirty="0"/>
              <a:t>Φυλή</a:t>
            </a:r>
            <a:r>
              <a:rPr lang="en-GB" b="1" dirty="0"/>
              <a:t> (race)</a:t>
            </a:r>
            <a:endParaRPr lang="el-GR" b="1" dirty="0"/>
          </a:p>
        </p:txBody>
      </p:sp>
      <p:sp>
        <p:nvSpPr>
          <p:cNvPr id="3" name="Θέση περιεχομένου 2">
            <a:extLst>
              <a:ext uri="{FF2B5EF4-FFF2-40B4-BE49-F238E27FC236}">
                <a16:creationId xmlns:a16="http://schemas.microsoft.com/office/drawing/2014/main" id="{A853FABA-81EA-4AFF-A30F-D2AD1CEACD34}"/>
              </a:ext>
            </a:extLst>
          </p:cNvPr>
          <p:cNvSpPr>
            <a:spLocks noGrp="1"/>
          </p:cNvSpPr>
          <p:nvPr>
            <p:ph idx="1"/>
          </p:nvPr>
        </p:nvSpPr>
        <p:spPr>
          <a:xfrm>
            <a:off x="443060" y="1825625"/>
            <a:ext cx="11557262" cy="4839126"/>
          </a:xfrm>
        </p:spPr>
        <p:txBody>
          <a:bodyPr/>
          <a:lstStyle/>
          <a:p>
            <a:r>
              <a:rPr lang="el-GR" dirty="0"/>
              <a:t>Τυπικά, μη επιστημονικός όρος</a:t>
            </a:r>
          </a:p>
          <a:p>
            <a:r>
              <a:rPr lang="el-GR" dirty="0"/>
              <a:t>Η κατάταξη σε φυλές έγινε από </a:t>
            </a:r>
            <a:r>
              <a:rPr lang="el-GR" dirty="0" err="1"/>
              <a:t>ψευδοεπιστήμονες</a:t>
            </a:r>
            <a:r>
              <a:rPr lang="el-GR" dirty="0"/>
              <a:t> κατά το 19</a:t>
            </a:r>
            <a:r>
              <a:rPr lang="el-GR" baseline="30000" dirty="0"/>
              <a:t>ο</a:t>
            </a:r>
            <a:r>
              <a:rPr lang="el-GR" dirty="0"/>
              <a:t> αιώνα με έμμεσο στόχο την ανάδειξη της ανωτερότητας της λευκής φυλής. </a:t>
            </a:r>
          </a:p>
          <a:p>
            <a:r>
              <a:rPr lang="el-GR" b="1" dirty="0"/>
              <a:t>Φυλετικοποίηση</a:t>
            </a:r>
            <a:r>
              <a:rPr lang="en-GB" b="1" dirty="0"/>
              <a:t> (racialization)</a:t>
            </a:r>
            <a:r>
              <a:rPr lang="el-GR" dirty="0"/>
              <a:t>: Αντιλήψεις για τη φυλή γίνονται βάση για ταξινομήσεις ομάδων (η λευκή ως </a:t>
            </a:r>
            <a:r>
              <a:rPr lang="el-GR" i="1" dirty="0"/>
              <a:t>μη φυλή</a:t>
            </a:r>
            <a:r>
              <a:rPr lang="el-GR" dirty="0"/>
              <a:t>)</a:t>
            </a:r>
          </a:p>
          <a:p>
            <a:r>
              <a:rPr lang="el-GR" b="1" dirty="0"/>
              <a:t>Ρατσισμός</a:t>
            </a:r>
            <a:r>
              <a:rPr lang="en-GB" b="1" dirty="0"/>
              <a:t> (racism)</a:t>
            </a:r>
            <a:r>
              <a:rPr lang="el-GR" dirty="0"/>
              <a:t>: Η πίστη ότι ομάδες ανθρώπων είναι ανώτεροι ή κατώτεροι βάσει φυλετικοποιημένων διαφορών </a:t>
            </a:r>
          </a:p>
          <a:p>
            <a:endParaRPr lang="el-GR" dirty="0"/>
          </a:p>
        </p:txBody>
      </p:sp>
    </p:spTree>
    <p:extLst>
      <p:ext uri="{BB962C8B-B14F-4D97-AF65-F5344CB8AC3E}">
        <p14:creationId xmlns:p14="http://schemas.microsoft.com/office/powerpoint/2010/main" val="373922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672D00-EE17-44C9-ACBF-9D6FF9024F66}"/>
              </a:ext>
            </a:extLst>
          </p:cNvPr>
          <p:cNvSpPr>
            <a:spLocks noGrp="1"/>
          </p:cNvSpPr>
          <p:nvPr>
            <p:ph type="title"/>
          </p:nvPr>
        </p:nvSpPr>
        <p:spPr/>
        <p:txBody>
          <a:bodyPr/>
          <a:lstStyle/>
          <a:p>
            <a:r>
              <a:rPr lang="el-GR" b="1" dirty="0"/>
              <a:t>Φυλή</a:t>
            </a:r>
            <a:r>
              <a:rPr lang="en-GB" b="1" dirty="0"/>
              <a:t> (race)</a:t>
            </a:r>
            <a:endParaRPr lang="el-GR" b="1" dirty="0"/>
          </a:p>
        </p:txBody>
      </p:sp>
      <p:sp>
        <p:nvSpPr>
          <p:cNvPr id="3" name="Θέση περιεχομένου 2">
            <a:extLst>
              <a:ext uri="{FF2B5EF4-FFF2-40B4-BE49-F238E27FC236}">
                <a16:creationId xmlns:a16="http://schemas.microsoft.com/office/drawing/2014/main" id="{F8897CE0-B91A-407C-9D41-5FFC31D908EF}"/>
              </a:ext>
            </a:extLst>
          </p:cNvPr>
          <p:cNvSpPr>
            <a:spLocks noGrp="1"/>
          </p:cNvSpPr>
          <p:nvPr>
            <p:ph idx="1"/>
          </p:nvPr>
        </p:nvSpPr>
        <p:spPr>
          <a:xfrm>
            <a:off x="419449" y="1825625"/>
            <a:ext cx="11409027" cy="4351338"/>
          </a:xfrm>
        </p:spPr>
        <p:txBody>
          <a:bodyPr>
            <a:normAutofit/>
          </a:bodyPr>
          <a:lstStyle/>
          <a:p>
            <a:r>
              <a:rPr lang="el-GR" dirty="0"/>
              <a:t>ΗΠΑ και </a:t>
            </a:r>
            <a:r>
              <a:rPr lang="en-GB" dirty="0"/>
              <a:t>Black Lives Matter</a:t>
            </a:r>
          </a:p>
          <a:p>
            <a:r>
              <a:rPr lang="el-GR" dirty="0"/>
              <a:t>Η οικονομική ισχύς των ΗΠΑ βασίστηκε στο δωρεάν εργατικό δυναμικό των δούλων</a:t>
            </a:r>
          </a:p>
          <a:p>
            <a:r>
              <a:rPr lang="el-GR" dirty="0"/>
              <a:t>Συνεχιζόμενη θεσμική ανισότητα (εκπαίδευση, εργασία), φτώχεια και </a:t>
            </a:r>
            <a:r>
              <a:rPr lang="el-GR" dirty="0" err="1"/>
              <a:t>εγκληματοποίηση</a:t>
            </a:r>
            <a:r>
              <a:rPr lang="en-GB" dirty="0"/>
              <a:t> </a:t>
            </a:r>
            <a:endParaRPr lang="el-GR" dirty="0"/>
          </a:p>
          <a:p>
            <a:r>
              <a:rPr lang="el-GR" dirty="0"/>
              <a:t>Μακρά παράδοση ρατσισμού, δολοφονιών, αντίστασης, εξεγέρσεων</a:t>
            </a:r>
            <a:endParaRPr lang="en-GB" dirty="0"/>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 Am Not Your Negro</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13 Amendment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LA 92</a:t>
            </a:r>
          </a:p>
          <a:p>
            <a:pPr marL="0" indent="0">
              <a:buNone/>
            </a:pPr>
            <a:endParaRPr lang="el-GR" dirty="0"/>
          </a:p>
        </p:txBody>
      </p:sp>
    </p:spTree>
    <p:extLst>
      <p:ext uri="{BB962C8B-B14F-4D97-AF65-F5344CB8AC3E}">
        <p14:creationId xmlns:p14="http://schemas.microsoft.com/office/powerpoint/2010/main" val="418431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49C2B-2E13-498B-8CAE-BC2F246D2F6B}"/>
              </a:ext>
            </a:extLst>
          </p:cNvPr>
          <p:cNvSpPr>
            <a:spLocks noGrp="1"/>
          </p:cNvSpPr>
          <p:nvPr>
            <p:ph type="title"/>
          </p:nvPr>
        </p:nvSpPr>
        <p:spPr/>
        <p:txBody>
          <a:bodyPr/>
          <a:lstStyle/>
          <a:p>
            <a:endParaRPr lang="el-GR"/>
          </a:p>
        </p:txBody>
      </p:sp>
      <p:sp>
        <p:nvSpPr>
          <p:cNvPr id="4" name="Θέση περιεχομένου 3">
            <a:extLst>
              <a:ext uri="{FF2B5EF4-FFF2-40B4-BE49-F238E27FC236}">
                <a16:creationId xmlns:a16="http://schemas.microsoft.com/office/drawing/2014/main" id="{F77840A7-38A4-4CF0-B5A5-E6015DB834FD}"/>
              </a:ext>
            </a:extLst>
          </p:cNvPr>
          <p:cNvSpPr>
            <a:spLocks noGrp="1"/>
          </p:cNvSpPr>
          <p:nvPr>
            <p:ph sz="half" idx="2"/>
          </p:nvPr>
        </p:nvSpPr>
        <p:spPr>
          <a:xfrm>
            <a:off x="6172200" y="1056572"/>
            <a:ext cx="5181600" cy="4744856"/>
          </a:xfrm>
        </p:spPr>
        <p:txBody>
          <a:bodyPr/>
          <a:lstStyle/>
          <a:p>
            <a:pPr marL="0" indent="0">
              <a:buNone/>
            </a:pPr>
            <a:r>
              <a:rPr lang="el-GR" dirty="0"/>
              <a:t>«</a:t>
            </a:r>
            <a:r>
              <a:rPr lang="el-GR" i="1" dirty="0"/>
              <a:t>Δεν βρίσκομαι εδώ να σας μιλήσω ως Αμερικάνος ή πατριώτης ή κάποιος που χαιρετάει και κουνάει σημαίες. Σας μιλάω ως θύμα του Αμερικάνικου συστήματος. Και βλέπω την Αμερική μέσα από τα μάτια ενός θύματος. Δεν βλέπω κάποιο Αμερικάνικο όνειρο. Βλέπω έναν Αμερικάνικο εφιάλτη</a:t>
            </a:r>
            <a:r>
              <a:rPr lang="el-GR" dirty="0"/>
              <a:t>» (</a:t>
            </a:r>
            <a:r>
              <a:rPr lang="en-GB" dirty="0"/>
              <a:t>Malcolm X)</a:t>
            </a:r>
            <a:endParaRPr lang="el-GR" dirty="0"/>
          </a:p>
          <a:p>
            <a:endParaRPr lang="el-GR" dirty="0"/>
          </a:p>
        </p:txBody>
      </p:sp>
      <p:pic>
        <p:nvPicPr>
          <p:cNvPr id="1026" name="Picture 2" descr="The Assassination of Malcolm X - Biography">
            <a:extLst>
              <a:ext uri="{FF2B5EF4-FFF2-40B4-BE49-F238E27FC236}">
                <a16:creationId xmlns:a16="http://schemas.microsoft.com/office/drawing/2014/main" id="{142B6A06-BE62-47E1-8EEB-2F87A13EE1D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3331" y="1027906"/>
            <a:ext cx="4766470" cy="474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9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4A35F-70B6-43D4-B866-29A180F1E35D}"/>
              </a:ext>
            </a:extLst>
          </p:cNvPr>
          <p:cNvSpPr>
            <a:spLocks noGrp="1"/>
          </p:cNvSpPr>
          <p:nvPr>
            <p:ph type="title"/>
          </p:nvPr>
        </p:nvSpPr>
        <p:spPr/>
        <p:txBody>
          <a:bodyPr/>
          <a:lstStyle/>
          <a:p>
            <a:r>
              <a:rPr lang="el-GR" b="1" dirty="0"/>
              <a:t>Εθνικότητα (</a:t>
            </a:r>
            <a:r>
              <a:rPr lang="en-GB" b="1" dirty="0"/>
              <a:t>ethnicity)</a:t>
            </a:r>
            <a:endParaRPr lang="el-GR" b="1" dirty="0"/>
          </a:p>
        </p:txBody>
      </p:sp>
      <p:sp>
        <p:nvSpPr>
          <p:cNvPr id="3" name="Θέση περιεχομένου 2">
            <a:extLst>
              <a:ext uri="{FF2B5EF4-FFF2-40B4-BE49-F238E27FC236}">
                <a16:creationId xmlns:a16="http://schemas.microsoft.com/office/drawing/2014/main" id="{4A79C3AA-B3E5-4F3B-A34B-AE2985C1E5F1}"/>
              </a:ext>
            </a:extLst>
          </p:cNvPr>
          <p:cNvSpPr>
            <a:spLocks noGrp="1"/>
          </p:cNvSpPr>
          <p:nvPr>
            <p:ph idx="1"/>
          </p:nvPr>
        </p:nvSpPr>
        <p:spPr/>
        <p:txBody>
          <a:bodyPr/>
          <a:lstStyle/>
          <a:p>
            <a:r>
              <a:rPr lang="el-GR" b="1" dirty="0"/>
              <a:t>Εθνικότητα</a:t>
            </a:r>
            <a:r>
              <a:rPr lang="en-GB" dirty="0"/>
              <a:t>:</a:t>
            </a:r>
            <a:r>
              <a:rPr lang="el-GR" dirty="0"/>
              <a:t> Τύπος κοινωνικής ταυτότητας που σχετίζεται με την αντιληπτή ή πραγματική καταγωγή και τα πολιτισμικά χαρακτηριστικά</a:t>
            </a:r>
          </a:p>
          <a:p>
            <a:r>
              <a:rPr lang="el-GR" dirty="0"/>
              <a:t>Τα έθνη αποτελούν φαντασιακές κοινότητες</a:t>
            </a:r>
          </a:p>
          <a:p>
            <a:r>
              <a:rPr lang="el-GR" dirty="0"/>
              <a:t>Σε ένα κράτος μπορούν να συνυπάρχουν διαφορετικές </a:t>
            </a:r>
            <a:r>
              <a:rPr lang="el-GR" dirty="0" err="1"/>
              <a:t>εθνοτικές</a:t>
            </a:r>
            <a:r>
              <a:rPr lang="el-GR" dirty="0"/>
              <a:t> ομάδες </a:t>
            </a:r>
            <a:endParaRPr lang="en-GB" dirty="0"/>
          </a:p>
          <a:p>
            <a:r>
              <a:rPr lang="el-GR" dirty="0"/>
              <a:t>Οι διακρίσεις ως μέρος κατασκευής ταυτότητας</a:t>
            </a:r>
          </a:p>
          <a:p>
            <a:r>
              <a:rPr lang="el-GR" dirty="0"/>
              <a:t>Οι διακρίσεις ως μορφή Κοινωνικής Κλειστότητας </a:t>
            </a:r>
            <a:br>
              <a:rPr lang="en-GB" dirty="0"/>
            </a:br>
            <a:r>
              <a:rPr lang="el-GR" dirty="0"/>
              <a:t>(</a:t>
            </a:r>
            <a:r>
              <a:rPr lang="en-GB" dirty="0"/>
              <a:t>Weber - Social Closure)</a:t>
            </a:r>
          </a:p>
          <a:p>
            <a:endParaRPr lang="el-GR" dirty="0"/>
          </a:p>
          <a:p>
            <a:endParaRPr lang="el-GR" dirty="0"/>
          </a:p>
        </p:txBody>
      </p:sp>
    </p:spTree>
    <p:extLst>
      <p:ext uri="{BB962C8B-B14F-4D97-AF65-F5344CB8AC3E}">
        <p14:creationId xmlns:p14="http://schemas.microsoft.com/office/powerpoint/2010/main" val="28149882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237</Words>
  <Application>Microsoft Office PowerPoint</Application>
  <PresentationFormat>Ευρεία οθόνη</PresentationFormat>
  <Paragraphs>23</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Wingdings</vt:lpstr>
      <vt:lpstr>Θέμα του Office</vt:lpstr>
      <vt:lpstr>Εισαγωγή στην Κοινωνιολογία</vt:lpstr>
      <vt:lpstr>Παρουσίαση του PowerPoint</vt:lpstr>
      <vt:lpstr>Φυλή (race)</vt:lpstr>
      <vt:lpstr>Φυλή (race)</vt:lpstr>
      <vt:lpstr>Παρουσίαση του PowerPoint</vt:lpstr>
      <vt:lpstr>Εθνικότητα (ethnicity)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Nikos Xypolytas</dc:creator>
  <cp:lastModifiedBy>Nikos Xypolytas</cp:lastModifiedBy>
  <cp:revision>9</cp:revision>
  <dcterms:created xsi:type="dcterms:W3CDTF">2020-11-25T05:48:24Z</dcterms:created>
  <dcterms:modified xsi:type="dcterms:W3CDTF">2020-11-30T06:31:57Z</dcterms:modified>
</cp:coreProperties>
</file>