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74" r:id="rId2"/>
    <p:sldId id="275" r:id="rId3"/>
    <p:sldId id="276" r:id="rId4"/>
    <p:sldId id="268" r:id="rId5"/>
    <p:sldId id="259" r:id="rId6"/>
    <p:sldId id="269" r:id="rId7"/>
    <p:sldId id="266" r:id="rId8"/>
    <p:sldId id="265" r:id="rId9"/>
    <p:sldId id="257" r:id="rId10"/>
    <p:sldId id="263" r:id="rId11"/>
    <p:sldId id="264" r:id="rId12"/>
    <p:sldId id="267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C23B-9FEF-455B-8756-8879D5615CE3}" type="datetimeFigureOut">
              <a:rPr lang="el-GR" smtClean="0"/>
              <a:t>20/4/2015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90FB0-B634-4427-ADF5-DDDCBE6FC4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63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20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13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05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dina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3028950" cy="231298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64E54A2-D1EA-4C30-8B76-7C1B27475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458C1-815A-48C5-A24E-B4D6D5708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10408-0B17-43B4-8D2F-A19A5098B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7D5C76-49E9-40E1-AC4E-170BF7F3F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35D055-8304-48F0-869A-E4DDEB165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A2F0-7AE4-4FF5-AF46-0F725BDBA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90C68-BFFE-4D5D-832F-087DCEAE1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2474B-FBE5-46AD-B172-A8B26C99E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B194D-EE93-441B-BBFC-959950CA3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174F2-E130-4FEB-9DAD-1BC4FCE52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BB6A6-3BD6-45D1-960A-1BA4FF873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2CCD-833D-463F-A7F2-2D7433218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4EE-4756-40EA-9D08-B028F5173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308A02FC-A816-400B-9733-3DAD462D5B7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199" name="Picture 7" descr="Cardinal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5029200"/>
            <a:ext cx="1047750" cy="800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2819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Palatino Linotype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Palatino Linotype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Palatino Linotype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 sz="6600" kern="0" smtClean="0"/>
              <a:t>Ecological Risk Assessment</a:t>
            </a:r>
            <a:endParaRPr lang="en-US" sz="6600" kern="0" dirty="0"/>
          </a:p>
        </p:txBody>
      </p:sp>
    </p:spTree>
    <p:extLst>
      <p:ext uri="{BB962C8B-B14F-4D97-AF65-F5344CB8AC3E}">
        <p14:creationId xmlns:p14="http://schemas.microsoft.com/office/powerpoint/2010/main" val="20032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formulation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Start of iterative process of defining the question under consideration</a:t>
            </a:r>
          </a:p>
          <a:p>
            <a:pPr>
              <a:lnSpc>
                <a:spcPct val="90000"/>
              </a:lnSpc>
            </a:pPr>
            <a:r>
              <a:rPr lang="en-US" sz="2800"/>
              <a:t>Directly affects the scientific validity and policy-making usefulness of the ERA</a:t>
            </a:r>
          </a:p>
          <a:p>
            <a:pPr>
              <a:lnSpc>
                <a:spcPct val="90000"/>
              </a:lnSpc>
            </a:pPr>
            <a:r>
              <a:rPr lang="en-US" sz="2800"/>
              <a:t>Composed of several six subunits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828800"/>
            <a:ext cx="4171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876800" y="2057400"/>
            <a:ext cx="990600" cy="1143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sz="4000"/>
              <a:t>1. </a:t>
            </a:r>
            <a:r>
              <a:rPr lang="en-US" sz="3600"/>
              <a:t>Discussion between risk assessor and risk manager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endParaRPr lang="en-US" sz="3200"/>
          </a:p>
          <a:p>
            <a:pPr lvl="1"/>
            <a:r>
              <a:rPr lang="en-US" sz="2800"/>
              <a:t>Sets boundaries created by societal goals and scientific reality (data)</a:t>
            </a:r>
          </a:p>
          <a:p>
            <a:pPr lvl="1"/>
            <a:r>
              <a:rPr lang="en-US" sz="2800"/>
              <a:t>Consolidates ambiguous goals</a:t>
            </a:r>
          </a:p>
          <a:p>
            <a:pPr lvl="2"/>
            <a:r>
              <a:rPr lang="en-US" sz="2400"/>
              <a:t>Protection of endangered species</a:t>
            </a:r>
          </a:p>
          <a:p>
            <a:pPr lvl="2"/>
            <a:r>
              <a:rPr lang="en-US" sz="2400"/>
              <a:t>Protection of fishery</a:t>
            </a:r>
          </a:p>
          <a:p>
            <a:pPr lvl="2"/>
            <a:r>
              <a:rPr lang="en-US" sz="2400"/>
              <a:t>Preserve structure and function of ecosystem</a:t>
            </a:r>
          </a:p>
          <a:p>
            <a:pPr lvl="1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2. Stressor characteristics?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be biological, physical, chemical</a:t>
            </a:r>
          </a:p>
          <a:p>
            <a:r>
              <a:rPr lang="en-US"/>
              <a:t>Characterized by</a:t>
            </a:r>
          </a:p>
          <a:p>
            <a:pPr lvl="1"/>
            <a:r>
              <a:rPr lang="en-US"/>
              <a:t>intensity (conc. or dose)</a:t>
            </a:r>
          </a:p>
          <a:p>
            <a:pPr lvl="1"/>
            <a:r>
              <a:rPr lang="en-US"/>
              <a:t>duration</a:t>
            </a:r>
          </a:p>
          <a:p>
            <a:pPr lvl="1"/>
            <a:r>
              <a:rPr lang="en-US"/>
              <a:t>frequency</a:t>
            </a:r>
          </a:p>
          <a:p>
            <a:pPr lvl="1"/>
            <a:r>
              <a:rPr lang="en-US"/>
              <a:t>timing</a:t>
            </a:r>
          </a:p>
          <a:p>
            <a:pPr lvl="1"/>
            <a:r>
              <a:rPr lang="en-US"/>
              <a:t>scale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781800" y="3352800"/>
            <a:ext cx="1524000" cy="822325"/>
          </a:xfrm>
          <a:prstGeom prst="rect">
            <a:avLst/>
          </a:prstGeom>
          <a:noFill/>
          <a:ln w="508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Temporal aspects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257800" y="28194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096000" y="2819400"/>
            <a:ext cx="0" cy="236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5410200" y="51816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200400" y="5334000"/>
            <a:ext cx="24384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Spatial aspect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667000" y="55626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 animBg="1"/>
      <p:bldP spid="17415" grpId="0" animBg="1"/>
      <p:bldP spid="17416" grpId="0" animBg="1"/>
      <p:bldP spid="17417" grpId="0"/>
      <p:bldP spid="174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3. Ecosystems Potentially at Risk?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Difficult to address </a:t>
            </a:r>
            <a:r>
              <a:rPr lang="en-US">
                <a:sym typeface="Wingdings" pitchFamily="2" charset="2"/>
              </a:rPr>
              <a:t> transport often difficult to predict</a:t>
            </a:r>
          </a:p>
          <a:p>
            <a:r>
              <a:rPr lang="en-US">
                <a:sym typeface="Wingdings" pitchFamily="2" charset="2"/>
              </a:rPr>
              <a:t>Need to look at</a:t>
            </a:r>
          </a:p>
          <a:p>
            <a:pPr lvl="1"/>
            <a:r>
              <a:rPr lang="en-US"/>
              <a:t>Abiotic-biotic factors</a:t>
            </a:r>
          </a:p>
          <a:p>
            <a:pPr lvl="1"/>
            <a:r>
              <a:rPr lang="en-US"/>
              <a:t>History</a:t>
            </a:r>
          </a:p>
          <a:p>
            <a:pPr lvl="1"/>
            <a:r>
              <a:rPr lang="en-US"/>
              <a:t>Size</a:t>
            </a:r>
          </a:p>
          <a:p>
            <a:pPr lvl="1"/>
            <a:r>
              <a:rPr lang="en-US"/>
              <a:t>Geographic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4. Ecological Effects?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Includes any impact upon any level of ecosystem</a:t>
            </a:r>
          </a:p>
          <a:p>
            <a:r>
              <a:rPr lang="en-US" sz="2400"/>
              <a:t>Derived from hazard assessment (acute/chronic toxiciy) and consideration of:</a:t>
            </a:r>
          </a:p>
          <a:p>
            <a:pPr lvl="1"/>
            <a:r>
              <a:rPr lang="en-US" sz="2000"/>
              <a:t>Biotransformations</a:t>
            </a:r>
          </a:p>
          <a:p>
            <a:pPr lvl="1"/>
            <a:r>
              <a:rPr lang="en-US" sz="2000"/>
              <a:t>Biodegradation</a:t>
            </a:r>
          </a:p>
          <a:p>
            <a:pPr lvl="1"/>
            <a:r>
              <a:rPr lang="en-US" sz="2000"/>
              <a:t>Reproductive effects</a:t>
            </a:r>
          </a:p>
          <a:p>
            <a:pPr lvl="1"/>
            <a:r>
              <a:rPr lang="en-US" sz="2000"/>
              <a:t>Predator-prey interactions</a:t>
            </a:r>
          </a:p>
          <a:p>
            <a:pPr lvl="1"/>
            <a:r>
              <a:rPr lang="en-US" sz="2000"/>
              <a:t>Production</a:t>
            </a:r>
          </a:p>
          <a:p>
            <a:pPr lvl="1"/>
            <a:r>
              <a:rPr lang="en-US" sz="2000"/>
              <a:t>Community biomass</a:t>
            </a:r>
          </a:p>
          <a:p>
            <a:pPr lvl="1"/>
            <a:r>
              <a:rPr lang="en-US" sz="2000"/>
              <a:t>Anything which has a direct role in the functioning</a:t>
            </a:r>
          </a:p>
          <a:p>
            <a:pPr lvl="1">
              <a:buFontTx/>
              <a:buNone/>
            </a:pPr>
            <a:r>
              <a:rPr lang="en-US" sz="2000"/>
              <a:t>of the ecosystem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/>
              <a:t>5. Endpoint selection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5181600"/>
          </a:xfrm>
        </p:spPr>
        <p:txBody>
          <a:bodyPr/>
          <a:lstStyle/>
          <a:p>
            <a:r>
              <a:rPr lang="en-US" sz="2800"/>
              <a:t>Most critical aspect of problem formulation </a:t>
            </a:r>
            <a:r>
              <a:rPr lang="en-US" sz="2800">
                <a:sym typeface="Wingdings" pitchFamily="2" charset="2"/>
              </a:rPr>
              <a:t> sets stage for remainder of process</a:t>
            </a:r>
          </a:p>
          <a:p>
            <a:r>
              <a:rPr lang="en-US" sz="2800">
                <a:sym typeface="Wingdings" pitchFamily="2" charset="2"/>
              </a:rPr>
              <a:t>Two types of endpoints</a:t>
            </a:r>
          </a:p>
          <a:p>
            <a:pPr lvl="1"/>
            <a:r>
              <a:rPr lang="en-US" sz="2400"/>
              <a:t>Assessment endpoints</a:t>
            </a:r>
          </a:p>
          <a:p>
            <a:pPr lvl="2"/>
            <a:r>
              <a:rPr lang="en-US" sz="2000"/>
              <a:t>Set by ecological relevance, policy goals/societal values (i.e. protect ecosystem structure/function)</a:t>
            </a:r>
          </a:p>
          <a:p>
            <a:pPr lvl="2"/>
            <a:r>
              <a:rPr lang="en-US" sz="2000"/>
              <a:t>Often can only infer from measurement endpoints</a:t>
            </a:r>
          </a:p>
          <a:p>
            <a:pPr lvl="1"/>
            <a:r>
              <a:rPr lang="en-US" sz="2400"/>
              <a:t>Measurement endpoints</a:t>
            </a:r>
          </a:p>
          <a:p>
            <a:pPr lvl="2"/>
            <a:r>
              <a:rPr lang="en-US" sz="2000"/>
              <a:t>Measurable factors that respond to stressors and describe characteristics of ecosystem important to assessment endpoints</a:t>
            </a:r>
          </a:p>
          <a:p>
            <a:pPr lvl="2"/>
            <a:r>
              <a:rPr lang="en-US" sz="2000"/>
              <a:t>Design and selection based on relevance, practicality, etc</a:t>
            </a:r>
          </a:p>
          <a:p>
            <a:pPr lvl="2"/>
            <a:endParaRPr lang="en-US" sz="2000"/>
          </a:p>
          <a:p>
            <a:pPr lvl="2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6. Conceptual Model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Framework into which data are placed</a:t>
            </a:r>
          </a:p>
          <a:p>
            <a:pPr>
              <a:lnSpc>
                <a:spcPct val="90000"/>
              </a:lnSpc>
            </a:pPr>
            <a:r>
              <a:rPr lang="en-US" sz="2800"/>
              <a:t>Defines how data will be interpreted (what is likely to be affected: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Migratory birds?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Temporary pond amphibians?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Etc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Note: all above subject to revision based on collected information from data acquisition, verification, monitoring (DVM)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7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79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315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Eventual goal of much environmental toxicology is ecological risk assessment (ERA)</a:t>
            </a:r>
          </a:p>
          <a:p>
            <a:pPr>
              <a:lnSpc>
                <a:spcPct val="80000"/>
              </a:lnSpc>
            </a:pPr>
            <a:r>
              <a:rPr lang="en-US" sz="2800"/>
              <a:t>Developed as a management tool to aid in making environmental decisions (area of much uncertainty)</a:t>
            </a:r>
          </a:p>
          <a:p>
            <a:pPr>
              <a:lnSpc>
                <a:spcPct val="80000"/>
              </a:lnSpc>
            </a:pPr>
            <a:r>
              <a:rPr lang="en-US" sz="2800"/>
              <a:t>Estimates risk of producing new product, releasing a pesticide or effluent into the environment, etc.</a:t>
            </a:r>
          </a:p>
          <a:p>
            <a:pPr>
              <a:lnSpc>
                <a:spcPct val="80000"/>
              </a:lnSpc>
            </a:pPr>
            <a:r>
              <a:rPr lang="en-US" sz="2800"/>
              <a:t>May not be scientific </a:t>
            </a:r>
            <a:r>
              <a:rPr lang="en-US" sz="2800">
                <a:sym typeface="Wingdings" pitchFamily="2" charset="2"/>
              </a:rPr>
              <a:t> assessment endpoints often set by societal perceptions and values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 </a:t>
            </a:r>
            <a:r>
              <a:rPr lang="en-US" sz="3600"/>
              <a:t>Purpose of ERA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Purpose is to enable risk managers to make informed environmental decisions. 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Conducted to transform scientific data into meaningful information about the risk of human activities to the environment.</a:t>
            </a:r>
          </a:p>
        </p:txBody>
      </p:sp>
      <p:pic>
        <p:nvPicPr>
          <p:cNvPr id="6151" name="Picture 7" descr="Risk Assessment title page of upd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1288" y="1066800"/>
            <a:ext cx="3457575" cy="4191000"/>
          </a:xfrm>
          <a:noFill/>
          <a:ln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181600" y="5486400"/>
            <a:ext cx="2057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Note: full text of above contained in Appendix B  (p. 419 -463)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581400" cy="1192213"/>
          </a:xfrm>
        </p:spPr>
        <p:txBody>
          <a:bodyPr/>
          <a:lstStyle/>
          <a:p>
            <a:r>
              <a:rPr lang="en-US" sz="3600"/>
              <a:t>Framework for Environmental Risk Assessment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34290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sz="1800">
                <a:latin typeface="Tahoma" charset="0"/>
              </a:rPr>
              <a:t>Previously risk assessment seen only as hazard assessment and fate  </a:t>
            </a: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sz="1800">
                <a:latin typeface="Tahoma" charset="0"/>
                <a:sym typeface="Wingdings" pitchFamily="2" charset="2"/>
              </a:rPr>
              <a:t>But above not easily separated in ecological systems  when release chemical starts to change ecosystem while ecosystem is changing chemical</a:t>
            </a:r>
          </a:p>
          <a:p>
            <a:pPr algn="l" eaLnBrk="0" hangingPunct="0">
              <a:spcBef>
                <a:spcPct val="50000"/>
              </a:spcBef>
            </a:pPr>
            <a:endParaRPr lang="en-US" sz="1800">
              <a:latin typeface="Tahoma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1800">
                <a:latin typeface="Tahoma" charset="0"/>
              </a:rPr>
              <a:t>- Need to go beyond and predict probability of ecological effects of chemical or action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71925" y="838200"/>
            <a:ext cx="5019675" cy="5791200"/>
          </a:xfrm>
          <a:noFill/>
          <a:ln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0" y="304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Environmental risks in the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Interaction among risk assessors, risk managers, and interested parties all phases of an ERA is critical to ensure that the results can be used to support a management decision.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Because of the diverse expertise required (especially in complex ecological risk assessments), risk assessors and risk managers frequently work in multidisciplinary teams.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487363"/>
          </a:xfrm>
        </p:spPr>
        <p:txBody>
          <a:bodyPr/>
          <a:lstStyle/>
          <a:p>
            <a:r>
              <a:rPr lang="en-US" sz="3600"/>
              <a:t>Schematic of Framework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55988" y="990600"/>
            <a:ext cx="5688012" cy="5715000"/>
          </a:xfrm>
          <a:noFill/>
          <a:ln/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04800" y="914400"/>
            <a:ext cx="3429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ERA includes three primary phases: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57200" y="1828800"/>
            <a:ext cx="2333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/>
              <a:t>1. Problem formulation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57200" y="2743200"/>
            <a:ext cx="1658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/>
              <a:t>2. Analysis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57200" y="3352800"/>
            <a:ext cx="24225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/>
              <a:t>3. Risk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/>
              <a:t>characterization 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438400" y="2209800"/>
            <a:ext cx="3886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243840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2209800" y="29718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3048000" y="3886200"/>
            <a:ext cx="220980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2" grpId="0"/>
      <p:bldP spid="15373" grpId="0"/>
      <p:bldP spid="15374" grpId="0"/>
      <p:bldP spid="15375" grpId="0" animBg="1"/>
      <p:bldP spid="15385" grpId="0" animBg="1"/>
      <p:bldP spid="153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/>
              <a:t>Outline of Phases of an ERA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400"/>
              <a:t>Problem formulation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Beginning of dialogue between risk managers and risk assessors.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Selection of  assessment endpoints (what is important?)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Risk assessors evaluate goals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Prepare the conceptual model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Develop an analysis plan.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400"/>
              <a:t>Analysis phase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Assessors evaluate exposure to stressors and the relationship between stressor levels and ecological effects.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400"/>
              <a:t>Risk characterization, </a:t>
            </a:r>
          </a:p>
          <a:p>
            <a:pPr lvl="1">
              <a:lnSpc>
                <a:spcPct val="80000"/>
              </a:lnSpc>
              <a:buFont typeface="Palatino Linotype" pitchFamily="18" charset="0"/>
              <a:buChar char="⁻"/>
            </a:pPr>
            <a:r>
              <a:rPr lang="en-US" sz="2000"/>
              <a:t>assessors estimate risk through integration of exposure and stressor-response profiles, </a:t>
            </a:r>
          </a:p>
          <a:p>
            <a:pPr lvl="1">
              <a:lnSpc>
                <a:spcPct val="80000"/>
              </a:lnSpc>
              <a:buFont typeface="Palatino Linotype" pitchFamily="18" charset="0"/>
              <a:buChar char="⁻"/>
            </a:pPr>
            <a:r>
              <a:rPr lang="en-US" sz="2000"/>
              <a:t>describe risk by discussing lines of evidence and determining ecological adversity, and prepare a report. 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Butterfly_Background">
  <a:themeElements>
    <a:clrScheme name="Animated_Butterfly_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imated_Butterfly_Background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imated_Butterfly_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Animated_Butterfly_Background</Template>
  <TotalTime>408</TotalTime>
  <Words>737</Words>
  <Application>Microsoft Office PowerPoint</Application>
  <PresentationFormat>Προβολή στην οθόνη (4:3)</PresentationFormat>
  <Paragraphs>111</Paragraphs>
  <Slides>16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Palatino Linotype</vt:lpstr>
      <vt:lpstr>Tahoma</vt:lpstr>
      <vt:lpstr>Wingdings</vt:lpstr>
      <vt:lpstr>Animated_Butterfly_Background</vt:lpstr>
      <vt:lpstr>Παρουσίαση του PowerPoint</vt:lpstr>
      <vt:lpstr>Άδειες Χρήσης</vt:lpstr>
      <vt:lpstr>Χρηματοδότηση</vt:lpstr>
      <vt:lpstr>Introduction</vt:lpstr>
      <vt:lpstr> Purpose of ERA</vt:lpstr>
      <vt:lpstr>Framework for Environmental Risk Assessment</vt:lpstr>
      <vt:lpstr>Παρουσίαση του PowerPoint</vt:lpstr>
      <vt:lpstr>Schematic of Framework</vt:lpstr>
      <vt:lpstr>Outline of Phases of an ERA</vt:lpstr>
      <vt:lpstr>Problem formulation</vt:lpstr>
      <vt:lpstr>1. Discussion between risk assessor and risk manager</vt:lpstr>
      <vt:lpstr>2. Stressor characteristics?</vt:lpstr>
      <vt:lpstr>3. Ecosystems Potentially at Risk?</vt:lpstr>
      <vt:lpstr>4. Ecological Effects?</vt:lpstr>
      <vt:lpstr>5. Endpoint selection</vt:lpstr>
      <vt:lpstr>6. Conceptual Model</vt:lpstr>
    </vt:vector>
  </TitlesOfParts>
  <Company> EcoLogic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Risk Assessment</dc:title>
  <dc:creator>Preferred Customer</dc:creator>
  <cp:lastModifiedBy>Andreou Antonis</cp:lastModifiedBy>
  <cp:revision>26</cp:revision>
  <dcterms:created xsi:type="dcterms:W3CDTF">2006-10-02T00:31:25Z</dcterms:created>
  <dcterms:modified xsi:type="dcterms:W3CDTF">2015-04-20T08:22:11Z</dcterms:modified>
</cp:coreProperties>
</file>