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04" autoAdjust="0"/>
    <p:restoredTop sz="96271" autoAdjust="0"/>
  </p:normalViewPr>
  <p:slideViewPr>
    <p:cSldViewPr>
      <p:cViewPr varScale="1">
        <p:scale>
          <a:sx n="117" d="100"/>
          <a:sy n="117" d="100"/>
        </p:scale>
        <p:origin x="156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FDC6A37-8AF0-4305-8349-F040309415CD}" type="datetimeFigureOut">
              <a:rPr lang="el-GR"/>
              <a:pPr>
                <a:defRPr/>
              </a:pPr>
              <a:t>4/12/15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 smtClean="0"/>
              <a:t>Στυλ υποδείγματος κειμένου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CD70836-D639-42E4-B850-0465C0D4E5A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18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smtClean="0">
              <a:solidFill>
                <a:srgbClr val="FF0000"/>
              </a:solidFill>
            </a:endParaRPr>
          </a:p>
        </p:txBody>
      </p:sp>
      <p:sp>
        <p:nvSpPr>
          <p:cNvPr id="15363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D7E8AB-54B7-4B4B-8A68-3F4EDD44A7C8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l-G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717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smtClean="0"/>
              <a:t> </a:t>
            </a:r>
          </a:p>
        </p:txBody>
      </p:sp>
      <p:sp>
        <p:nvSpPr>
          <p:cNvPr id="17411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E26EAA-23B9-4D40-A7F0-C94D52A49BA6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l-G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44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smtClean="0"/>
          </a:p>
        </p:txBody>
      </p:sp>
      <p:sp>
        <p:nvSpPr>
          <p:cNvPr id="19459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E21D40-69A3-4BE8-A097-6F80CE983272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l-G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042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7151-8685-44BE-9EA6-9F56447292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66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7151-8685-44BE-9EA6-9F56447292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44282-4514-4B2A-99A1-5B98967818DE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25ABF-F74C-4F53-892E-44626DE3D6FE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78F85-0E20-4CBD-B297-18DA4FB1432F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5DD0-9E23-473A-9D08-C7A2F8E24656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D89BC-6853-47B0-AADE-2CDD5B729A2F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3F75-AFFD-4081-91C9-FE36194D2C71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rtlCol="0">
            <a:normAutofit/>
          </a:bodyPr>
          <a:lstStyle>
            <a:lvl1pPr>
              <a:defRPr lang="el-GR"/>
            </a:lvl1pPr>
          </a:lstStyle>
          <a:p>
            <a:pPr lvl="0"/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5BFF9-5749-4B1E-B707-69D994B8F60C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rtlCol="0">
            <a:normAutofit/>
          </a:bodyPr>
          <a:lstStyle>
            <a:lvl1pPr>
              <a:defRPr lang="el-GR"/>
            </a:lvl1pPr>
          </a:lstStyle>
          <a:p>
            <a:pPr lvl="0"/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F5542-3421-4CEA-A516-C5473EDB5C5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5321F-1C45-495F-92F0-51D3BCC7D66F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κύριου τίτλου</a:t>
            </a:r>
          </a:p>
        </p:txBody>
      </p:sp>
      <p:sp>
        <p:nvSpPr>
          <p:cNvPr id="1027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C3E15C-D21C-4297-AA94-D9CEBA128DA8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8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8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5" Type="http://schemas.openxmlformats.org/officeDocument/2006/relationships/image" Target="../media/image8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8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8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5" Type="http://schemas.openxmlformats.org/officeDocument/2006/relationships/image" Target="../media/image8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5" Type="http://schemas.openxmlformats.org/officeDocument/2006/relationships/image" Target="../media/image8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8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8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5" Type="http://schemas.openxmlformats.org/officeDocument/2006/relationships/image" Target="../media/image8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5" Type="http://schemas.openxmlformats.org/officeDocument/2006/relationships/image" Target="NULL"/><Relationship Id="rId6" Type="http://schemas.openxmlformats.org/officeDocument/2006/relationships/image" Target="../media/image8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Τίτλος 1"/>
          <p:cNvSpPr>
            <a:spLocks noGrp="1"/>
          </p:cNvSpPr>
          <p:nvPr>
            <p:ph type="ctrTitle"/>
          </p:nvPr>
        </p:nvSpPr>
        <p:spPr>
          <a:xfrm>
            <a:off x="755650" y="1916113"/>
            <a:ext cx="7559675" cy="1152525"/>
          </a:xfrm>
        </p:spPr>
        <p:txBody>
          <a:bodyPr/>
          <a:lstStyle/>
          <a:p>
            <a:pPr eaLnBrk="1" hangingPunct="1"/>
            <a:r>
              <a:rPr lang="el-GR" sz="3200" dirty="0" smtClean="0">
                <a:latin typeface="Arial" charset="0"/>
              </a:rPr>
              <a:t>Ρομποτική</a:t>
            </a:r>
          </a:p>
        </p:txBody>
      </p:sp>
      <p:sp>
        <p:nvSpPr>
          <p:cNvPr id="14338" name="Υπότιτλος 2"/>
          <p:cNvSpPr>
            <a:spLocks noGrp="1"/>
          </p:cNvSpPr>
          <p:nvPr>
            <p:ph type="subTitle" idx="1"/>
          </p:nvPr>
        </p:nvSpPr>
        <p:spPr>
          <a:xfrm>
            <a:off x="684213" y="3141663"/>
            <a:ext cx="7848600" cy="18716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sz="2800" b="1" dirty="0" smtClean="0"/>
              <a:t>Ενότητα </a:t>
            </a:r>
            <a:r>
              <a:rPr lang="en-US" sz="2800" b="1" dirty="0" smtClean="0"/>
              <a:t>3</a:t>
            </a:r>
            <a:r>
              <a:rPr lang="el-GR" sz="2000" b="1" dirty="0" smtClean="0"/>
              <a:t>:</a:t>
            </a:r>
            <a:r>
              <a:rPr lang="en-US" sz="2000" dirty="0" smtClean="0"/>
              <a:t> </a:t>
            </a:r>
            <a:r>
              <a:rPr lang="el-GR" sz="2800" dirty="0">
                <a:latin typeface="Arial" charset="0"/>
              </a:rPr>
              <a:t>Δομή και Κατηγορίες Ρομπότ </a:t>
            </a:r>
          </a:p>
          <a:p>
            <a:pPr eaLnBrk="1" hangingPunct="1">
              <a:lnSpc>
                <a:spcPct val="80000"/>
              </a:lnSpc>
            </a:pPr>
            <a:endParaRPr lang="el-GR" sz="1400" b="1" i="1" dirty="0" smtClean="0">
              <a:latin typeface="Arial" charset="0"/>
            </a:endParaRPr>
          </a:p>
        </p:txBody>
      </p:sp>
      <p:pic>
        <p:nvPicPr>
          <p:cNvPr id="14339" name="7 - Εικόνα" descr="Λογότυπο για Άδειες χρήσης Creative Commons BY-NC-N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5661025"/>
            <a:ext cx="244475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5589588"/>
            <a:ext cx="4310062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cms438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333375"/>
            <a:ext cx="29797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2484438" y="4652963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i="1" dirty="0" smtClean="0"/>
              <a:t>Ηλίας Ξυδιάς</a:t>
            </a:r>
            <a:endParaRPr lang="el-GR" b="1" i="1" dirty="0"/>
          </a:p>
          <a:p>
            <a:pPr algn="ctr"/>
            <a:r>
              <a:rPr lang="el-GR" b="1" i="1" dirty="0"/>
              <a:t>Τμήμα Μηχανικών Σχεδίασης Προϊόντων και Συστημάτων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421264"/>
          </a:xfrm>
        </p:spPr>
        <p:txBody>
          <a:bodyPr/>
          <a:lstStyle/>
          <a:p>
            <a:r>
              <a:rPr lang="el-GR" sz="3600" dirty="0" smtClean="0"/>
              <a:t>Στροφή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52129" y="698906"/>
            <a:ext cx="5013176" cy="486234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Το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είναι προσαρμοσμένο σε ένα σ.σ.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{0, x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}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με ορθό-κανονική βάση {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}</a:t>
            </a:r>
            <a:r>
              <a:rPr lang="en-US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l-G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Έστω ένα σημείο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l-G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επάνω στο στερεό σώμα</a:t>
            </a:r>
          </a:p>
          <a:p>
            <a:pPr>
              <a:buFont typeface="Wingdings" pitchFamily="2" charset="2"/>
              <a:buChar char="§"/>
            </a:pPr>
            <a:r>
              <a:rPr lang="el-G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Το διάνυσμα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l-G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από την αρχή των αξόνων ως το σημείο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l-G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αναλύεται στην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ορθό-κανονική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βάση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{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j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k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}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ως εξής:</a:t>
            </a:r>
            <a:r>
              <a:rPr lang="el-G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l-G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Οι συντεταγμένες του </a:t>
            </a:r>
            <a:r>
              <a:rPr lang="en-US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l-GR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ομαδοποιούνται σε έναν πίνακα 3χ1 :</a:t>
            </a:r>
            <a:r>
              <a:rPr lang="el-GR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0" t="24982" r="27131" b="36140"/>
          <a:stretch/>
        </p:blipFill>
        <p:spPr bwMode="auto">
          <a:xfrm>
            <a:off x="5124135" y="1340768"/>
            <a:ext cx="3984369" cy="223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3" t="31565" r="59643" b="65374"/>
          <a:stretch/>
        </p:blipFill>
        <p:spPr bwMode="auto">
          <a:xfrm>
            <a:off x="954941" y="3861048"/>
            <a:ext cx="2752963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" t="24626" r="83214" b="67339"/>
          <a:stretch/>
        </p:blipFill>
        <p:spPr bwMode="auto">
          <a:xfrm>
            <a:off x="954941" y="5013176"/>
            <a:ext cx="1957264" cy="55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7605" y="38133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9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3210"/>
          </a:xfrm>
        </p:spPr>
        <p:txBody>
          <a:bodyPr/>
          <a:lstStyle/>
          <a:p>
            <a:r>
              <a:rPr lang="el-GR" dirty="0" smtClean="0"/>
              <a:t>Στροφή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143000" y="836712"/>
            <a:ext cx="6400800" cy="4248472"/>
          </a:xfrm>
          <a:prstGeom prst="rect">
            <a:avLst/>
          </a:prstGeom>
        </p:spPr>
        <p:txBody>
          <a:bodyPr/>
          <a:lstStyle/>
          <a:p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Το διάνυσμα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μπορεί να αναλυθεί και ως προς το σ.σ. {0,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l-GR" sz="2800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j</a:t>
            </a:r>
            <a:r>
              <a:rPr lang="el-GR" sz="2800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k</a:t>
            </a:r>
            <a:r>
              <a:rPr lang="el-GR" sz="2800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} ως εξής:</a:t>
            </a:r>
          </a:p>
          <a:p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endParaRPr lang="el-GR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" t="25034" r="82984" b="68027"/>
          <a:stretch/>
        </p:blipFill>
        <p:spPr bwMode="auto">
          <a:xfrm>
            <a:off x="5148064" y="1735492"/>
            <a:ext cx="2016224" cy="45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899592" y="2204864"/>
            <a:ext cx="763284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Εφόσον τα 2 σ.σ. έχουν κοινή αρχή δεν υπάρχει μετατόπιση μεταξύ των 2 συστημάτων αλλά μόνο στροφή.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4499992" y="2815612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99592" y="3356992"/>
            <a:ext cx="763284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Το σ.σ.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{0,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j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k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} μπορεί με κατάλληλη περιστροφή (3Δ) να ταυτιστεί με το σ.σ. {0,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j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k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}</a:t>
            </a:r>
            <a:r>
              <a:rPr lang="el-GR" dirty="0" smtClean="0"/>
              <a:t> 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4378" y="45964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1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l-GR" dirty="0" smtClean="0"/>
              <a:t>Στροφή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143000" y="980728"/>
            <a:ext cx="6400800" cy="288031"/>
          </a:xfrm>
          <a:prstGeom prst="rect">
            <a:avLst/>
          </a:prstGeom>
        </p:spPr>
        <p:txBody>
          <a:bodyPr/>
          <a:lstStyle/>
          <a:p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Οι πίνακες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και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l-GR" sz="2000" baseline="-250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συνδέονται με τις εξής σχέσεις: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" t="24982" r="44026" b="53965"/>
          <a:stretch/>
        </p:blipFill>
        <p:spPr bwMode="auto">
          <a:xfrm>
            <a:off x="419539" y="1340768"/>
            <a:ext cx="840093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" t="24762" r="81225" b="58775"/>
          <a:stretch/>
        </p:blipFill>
        <p:spPr bwMode="auto">
          <a:xfrm>
            <a:off x="777301" y="3501007"/>
            <a:ext cx="3842095" cy="198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8144" y="38437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5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el-GR" dirty="0" smtClean="0"/>
              <a:t>Στροφή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143000" y="731520"/>
            <a:ext cx="6400800" cy="1905392"/>
          </a:xfrm>
          <a:prstGeom prst="rect">
            <a:avLst/>
          </a:prstGeom>
        </p:spPr>
        <p:txBody>
          <a:bodyPr/>
          <a:lstStyle/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Ο πίνακας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καλείται πίνακας στροφής.</a:t>
            </a:r>
          </a:p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Η σχέση                     εκφράζει την 3Δ στροφή του στερεού σώματος από το </a:t>
            </a:r>
            <a:r>
              <a:rPr lang="el-GR" dirty="0" err="1" smtClean="0">
                <a:latin typeface="Times New Roman" pitchFamily="18" charset="0"/>
                <a:cs typeface="Times New Roman" pitchFamily="18" charset="0"/>
              </a:rPr>
              <a:t>σ.σ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{0,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j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k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} στο σ.σ.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{0,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j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k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}.  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" t="24982" r="90999" b="70106"/>
          <a:stretch/>
        </p:blipFill>
        <p:spPr bwMode="auto">
          <a:xfrm>
            <a:off x="3275856" y="1916832"/>
            <a:ext cx="1296144" cy="42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763688" y="4221088"/>
            <a:ext cx="56166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Ο πίνακας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έχει στοιχεία τα εσωτερικά γινόμενα των μοναδιαίων διανυσμάτων των 2 σ.σ.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7512" y="31853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6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7975" cy="438398"/>
          </a:xfrm>
        </p:spPr>
        <p:txBody>
          <a:bodyPr/>
          <a:lstStyle/>
          <a:p>
            <a:r>
              <a:rPr lang="el-GR" dirty="0" smtClean="0"/>
              <a:t>Στροφή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115616" y="764704"/>
            <a:ext cx="6768752" cy="3474720"/>
          </a:xfrm>
          <a:prstGeom prst="rect">
            <a:avLst/>
          </a:prstGeom>
        </p:spPr>
        <p:txBody>
          <a:bodyPr/>
          <a:lstStyle/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Η στροφή από το σ.σ.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{0,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j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k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} στο σ.σ.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{0,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j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k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} δίνεται από τη σχέση: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" t="25123" r="43000" b="54526"/>
          <a:stretch/>
        </p:blipFill>
        <p:spPr bwMode="auto">
          <a:xfrm>
            <a:off x="827585" y="1844824"/>
            <a:ext cx="7056784" cy="1312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59632" y="3429000"/>
            <a:ext cx="3456384" cy="1872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Είναι προφανές ότι οι δύο πίνακες στροφής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και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baseline="30000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l-GR" dirty="0"/>
              <a:t>συνδέονται από την σχέση: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t="24982" r="89668" b="68421"/>
          <a:stretch/>
        </p:blipFill>
        <p:spPr bwMode="auto">
          <a:xfrm>
            <a:off x="2555776" y="4797152"/>
            <a:ext cx="1182630" cy="45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7392" y="39123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5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562074"/>
          </a:xfrm>
        </p:spPr>
        <p:txBody>
          <a:bodyPr/>
          <a:lstStyle/>
          <a:p>
            <a:r>
              <a:rPr lang="el-GR" dirty="0" smtClean="0"/>
              <a:t>Στροφή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143000" y="731520"/>
            <a:ext cx="6400800" cy="897280"/>
          </a:xfrm>
          <a:prstGeom prst="rect">
            <a:avLst/>
          </a:prstGeom>
        </p:spPr>
        <p:txBody>
          <a:bodyPr/>
          <a:lstStyle/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Για κάθε πίνακα στροφής ισχύουν οι ακόλουθες ιδιότητες: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t="24982" r="86973" b="62667"/>
          <a:stretch/>
        </p:blipFill>
        <p:spPr bwMode="auto">
          <a:xfrm>
            <a:off x="3275855" y="2060848"/>
            <a:ext cx="244090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9907" y="37170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9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31225" cy="637669"/>
          </a:xfrm>
        </p:spPr>
        <p:txBody>
          <a:bodyPr/>
          <a:lstStyle/>
          <a:p>
            <a:r>
              <a:rPr lang="el-GR" sz="3600" dirty="0" smtClean="0"/>
              <a:t>Βασικές γωνίες στροφής: (</a:t>
            </a:r>
            <a:r>
              <a:rPr lang="en-US" sz="3600" dirty="0" smtClean="0"/>
              <a:t>roll, pitch, yaw</a:t>
            </a:r>
            <a:r>
              <a:rPr lang="el-GR" sz="3600" dirty="0" smtClean="0"/>
              <a:t>)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142999" y="1236676"/>
            <a:ext cx="4365105" cy="240834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Θεωρούμε 2 σ.σ.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{0,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j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k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} στο σ.σ. {0,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j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k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}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που έχουν κοινό άξονα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και κοινή αρχή 0.</a:t>
            </a:r>
          </a:p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Ο άξονας χ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προκύπτει από την στροφή κατά γωνία φ του άξονα χ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Η γωνία φ έχει θετική φορά (κανόνα δεξιού χεριού).</a:t>
            </a:r>
          </a:p>
          <a:p>
            <a:pPr marL="4572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124639" y="836712"/>
            <a:ext cx="2839849" cy="2650875"/>
            <a:chOff x="5764599" y="1075449"/>
            <a:chExt cx="2839849" cy="2650875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6437284" y="2921025"/>
              <a:ext cx="375115" cy="1651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>
              <a:off x="5764599" y="1075449"/>
              <a:ext cx="2839849" cy="2650875"/>
              <a:chOff x="3573726" y="1075449"/>
              <a:chExt cx="2839849" cy="2650875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708851" y="1196752"/>
                <a:ext cx="2670987" cy="2511896"/>
                <a:chOff x="3708851" y="1196752"/>
                <a:chExt cx="2670987" cy="2511896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 flipV="1">
                  <a:off x="4788024" y="1196752"/>
                  <a:ext cx="0" cy="1368152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Arrow Connector 6"/>
                <p:cNvCxnSpPr/>
                <p:nvPr/>
              </p:nvCxnSpPr>
              <p:spPr>
                <a:xfrm flipH="1">
                  <a:off x="3708851" y="2555573"/>
                  <a:ext cx="1088504" cy="71169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4797355" y="2564904"/>
                  <a:ext cx="1071736" cy="1143744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4804046" y="2564904"/>
                  <a:ext cx="1575792" cy="135632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 flipH="1">
                  <a:off x="4471999" y="2580926"/>
                  <a:ext cx="312438" cy="991344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4788024" y="1807500"/>
                  <a:ext cx="1152128" cy="75740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TextBox 22"/>
              <p:cNvSpPr txBox="1"/>
              <p:nvPr/>
            </p:nvSpPr>
            <p:spPr>
              <a:xfrm>
                <a:off x="4398580" y="1075449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z</a:t>
                </a:r>
                <a:r>
                  <a:rPr lang="en-US" baseline="-25000" dirty="0" smtClean="0"/>
                  <a:t>0</a:t>
                </a:r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825348" y="1106082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z</a:t>
                </a:r>
                <a:r>
                  <a:rPr lang="en-US" baseline="-25000" dirty="0" smtClean="0"/>
                  <a:t>1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573726" y="2801403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x</a:t>
                </a:r>
                <a:r>
                  <a:rPr lang="en-US" baseline="-25000" dirty="0" smtClean="0"/>
                  <a:t>0</a:t>
                </a:r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488021" y="3275692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x</a:t>
                </a:r>
                <a:r>
                  <a:rPr lang="en-US" baseline="-25000" dirty="0" smtClean="0"/>
                  <a:t>1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796136" y="3356992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y</a:t>
                </a:r>
                <a:r>
                  <a:rPr lang="en-US" baseline="-25000" dirty="0" smtClean="0"/>
                  <a:t>0</a:t>
                </a:r>
                <a:endParaRPr lang="en-US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937512" y="2332858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y</a:t>
                </a:r>
                <a:r>
                  <a:rPr lang="en-US" baseline="-25000" dirty="0" smtClean="0"/>
                  <a:t>1</a:t>
                </a:r>
                <a:endParaRPr lang="en-US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195938" y="2890260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φ</a:t>
                </a:r>
                <a:endParaRPr lang="en-US" dirty="0"/>
              </a:p>
            </p:txBody>
          </p:sp>
        </p:grpSp>
      </p:grpSp>
      <p:sp>
        <p:nvSpPr>
          <p:cNvPr id="34" name="Rounded Rectangle 33"/>
          <p:cNvSpPr/>
          <p:nvPr/>
        </p:nvSpPr>
        <p:spPr>
          <a:xfrm>
            <a:off x="648838" y="3980688"/>
            <a:ext cx="5976664" cy="9047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Η γωνία στροφής φ γύρο από τον</a:t>
            </a:r>
            <a:r>
              <a:rPr lang="en-US" dirty="0" smtClean="0"/>
              <a:t> </a:t>
            </a:r>
            <a:r>
              <a:rPr lang="el-GR" dirty="0" smtClean="0"/>
              <a:t>άξονα </a:t>
            </a:r>
            <a:r>
              <a:rPr lang="en-US" dirty="0" smtClean="0"/>
              <a:t>z </a:t>
            </a:r>
            <a:r>
              <a:rPr lang="el-GR" dirty="0" smtClean="0"/>
              <a:t>λέγεται καλείται </a:t>
            </a:r>
            <a:r>
              <a:rPr lang="el-GR" b="1" dirty="0" smtClean="0">
                <a:solidFill>
                  <a:srgbClr val="FFFF00"/>
                </a:solidFill>
              </a:rPr>
              <a:t>γωνία κύλισης (</a:t>
            </a:r>
            <a:r>
              <a:rPr lang="en-US" b="1" dirty="0" smtClean="0">
                <a:solidFill>
                  <a:srgbClr val="FFFF00"/>
                </a:solidFill>
              </a:rPr>
              <a:t>roll</a:t>
            </a:r>
            <a:r>
              <a:rPr lang="el-GR" b="1" dirty="0" smtClean="0">
                <a:solidFill>
                  <a:srgbClr val="FFFF00"/>
                </a:solidFill>
              </a:rPr>
              <a:t>)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1704" y="51224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9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634082"/>
          </a:xfrm>
        </p:spPr>
        <p:txBody>
          <a:bodyPr/>
          <a:lstStyle/>
          <a:p>
            <a:r>
              <a:rPr lang="el-GR" sz="3200" dirty="0" smtClean="0"/>
              <a:t>Βασικές γωνίες στροφής: (</a:t>
            </a:r>
            <a:r>
              <a:rPr lang="en-US" sz="3200" dirty="0" smtClean="0"/>
              <a:t>roll, pitch, yaw</a:t>
            </a:r>
            <a:r>
              <a:rPr lang="el-GR" sz="3200" dirty="0" smtClean="0"/>
              <a:t>)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143000" y="731520"/>
            <a:ext cx="6400800" cy="897280"/>
          </a:xfrm>
          <a:prstGeom prst="rect">
            <a:avLst/>
          </a:prstGeom>
        </p:spPr>
        <p:txBody>
          <a:bodyPr/>
          <a:lstStyle/>
          <a:p>
            <a:r>
              <a:rPr lang="el-GR" dirty="0" smtClean="0"/>
              <a:t>Οι πίνακες στροφής από το σ.σ. στο άλλο δίνονται από τις σχέσεις: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" t="24982" r="78052" b="58737"/>
          <a:stretch/>
        </p:blipFill>
        <p:spPr bwMode="auto">
          <a:xfrm>
            <a:off x="755576" y="1703987"/>
            <a:ext cx="3525310" cy="150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t="24847" r="76237" b="58597"/>
          <a:stretch/>
        </p:blipFill>
        <p:spPr bwMode="auto">
          <a:xfrm>
            <a:off x="4499992" y="1703987"/>
            <a:ext cx="3747936" cy="150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08922" y="3261042"/>
            <a:ext cx="770485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Ο πίνακας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της στροφής κύλισης ονομάζεται </a:t>
            </a:r>
            <a:r>
              <a:rPr lang="el-G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πίνακας κύλισης </a:t>
            </a:r>
            <a:r>
              <a:rPr lang="el-G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και συμβολίζεται με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l-GR" dirty="0" smtClean="0"/>
              <a:t> 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0824" y="47307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1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91937" y="5238328"/>
            <a:ext cx="6512511" cy="1143000"/>
          </a:xfrm>
        </p:spPr>
        <p:txBody>
          <a:bodyPr/>
          <a:lstStyle/>
          <a:p>
            <a:r>
              <a:rPr lang="el-GR" sz="3600" dirty="0" smtClean="0"/>
              <a:t>Βασικές γωνίες στροφής (</a:t>
            </a:r>
            <a:r>
              <a:rPr lang="en-US" sz="3600" dirty="0" smtClean="0"/>
              <a:t>roll, pitch, yaw</a:t>
            </a:r>
            <a:r>
              <a:rPr lang="el-GR" sz="3600" dirty="0" smtClean="0"/>
              <a:t>)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143000" y="731520"/>
            <a:ext cx="3429000" cy="2409448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l-GR" sz="2900" dirty="0" smtClean="0">
                <a:latin typeface="Times New Roman" pitchFamily="18" charset="0"/>
                <a:cs typeface="Times New Roman" pitchFamily="18" charset="0"/>
              </a:rPr>
              <a:t>Η γωνία στροφής γύρο από τον άξονα 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l-GR" sz="2900" dirty="0" smtClean="0">
                <a:latin typeface="Times New Roman" pitchFamily="18" charset="0"/>
                <a:cs typeface="Times New Roman" pitchFamily="18" charset="0"/>
              </a:rPr>
              <a:t>καλείται </a:t>
            </a:r>
            <a:r>
              <a:rPr lang="el-GR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γωνία πρόνευσης θ (</a:t>
            </a:r>
            <a:r>
              <a:rPr lang="en-US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pitch</a:t>
            </a:r>
            <a:r>
              <a:rPr lang="el-GR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2900" dirty="0" smtClean="0">
                <a:latin typeface="Times New Roman" pitchFamily="18" charset="0"/>
                <a:cs typeface="Times New Roman" pitchFamily="18" charset="0"/>
              </a:rPr>
              <a:t>Η </a:t>
            </a:r>
            <a:r>
              <a:rPr lang="el-GR" sz="2900" dirty="0">
                <a:latin typeface="Times New Roman" pitchFamily="18" charset="0"/>
                <a:cs typeface="Times New Roman" pitchFamily="18" charset="0"/>
              </a:rPr>
              <a:t>γωνία στροφής γύρο από τον άξονα 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l-GR" sz="2900" dirty="0">
                <a:latin typeface="Times New Roman" pitchFamily="18" charset="0"/>
                <a:cs typeface="Times New Roman" pitchFamily="18" charset="0"/>
              </a:rPr>
              <a:t>καλείται </a:t>
            </a:r>
            <a:r>
              <a:rPr lang="el-GR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γωνία πρόνευσης </a:t>
            </a:r>
            <a:r>
              <a:rPr lang="el-GR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ψ (</a:t>
            </a:r>
            <a:r>
              <a:rPr lang="en-US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yaw</a:t>
            </a:r>
            <a:r>
              <a:rPr lang="el-GR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9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64599" y="188640"/>
            <a:ext cx="2839849" cy="2650875"/>
            <a:chOff x="5764599" y="1075449"/>
            <a:chExt cx="2839849" cy="265087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6437284" y="2921025"/>
              <a:ext cx="375115" cy="1651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5764599" y="1075449"/>
              <a:ext cx="2839849" cy="2650875"/>
              <a:chOff x="3573726" y="1075449"/>
              <a:chExt cx="2839849" cy="265087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708851" y="1196752"/>
                <a:ext cx="2670987" cy="2511896"/>
                <a:chOff x="3708851" y="1196752"/>
                <a:chExt cx="2670987" cy="2511896"/>
              </a:xfrm>
            </p:grpSpPr>
            <p:cxnSp>
              <p:nvCxnSpPr>
                <p:cNvPr id="16" name="Straight Arrow Connector 15"/>
                <p:cNvCxnSpPr/>
                <p:nvPr/>
              </p:nvCxnSpPr>
              <p:spPr>
                <a:xfrm flipV="1">
                  <a:off x="4788024" y="1196752"/>
                  <a:ext cx="0" cy="1368152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flipH="1">
                  <a:off x="3708851" y="2555573"/>
                  <a:ext cx="1088504" cy="71169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4797355" y="2564904"/>
                  <a:ext cx="1071736" cy="1143744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4804046" y="2564904"/>
                  <a:ext cx="1575792" cy="135632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 flipH="1">
                  <a:off x="4471999" y="2580926"/>
                  <a:ext cx="312438" cy="991344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V="1">
                  <a:off x="4788024" y="1807500"/>
                  <a:ext cx="1152128" cy="75740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/>
              <p:cNvSpPr txBox="1"/>
              <p:nvPr/>
            </p:nvSpPr>
            <p:spPr>
              <a:xfrm>
                <a:off x="4398580" y="1075449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y</a:t>
                </a:r>
                <a:r>
                  <a:rPr lang="en-US" baseline="-25000" dirty="0" smtClean="0"/>
                  <a:t>0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825348" y="1106082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y</a:t>
                </a:r>
                <a:r>
                  <a:rPr lang="en-US" baseline="-25000" dirty="0" smtClean="0"/>
                  <a:t>1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573726" y="2801403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z</a:t>
                </a:r>
                <a:r>
                  <a:rPr lang="en-US" baseline="-25000" dirty="0" smtClean="0"/>
                  <a:t>0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488021" y="3275692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z</a:t>
                </a:r>
                <a:r>
                  <a:rPr lang="en-US" baseline="-25000" dirty="0" smtClean="0"/>
                  <a:t>1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796136" y="3356992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x</a:t>
                </a:r>
                <a:r>
                  <a:rPr lang="en-US" baseline="-25000" dirty="0" smtClean="0"/>
                  <a:t>0</a:t>
                </a:r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937512" y="2332858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x</a:t>
                </a:r>
                <a:r>
                  <a:rPr lang="en-US" baseline="-25000" dirty="0" smtClean="0"/>
                  <a:t>1</a:t>
                </a:r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195938" y="2890260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θ</a:t>
                </a:r>
                <a:endParaRPr lang="en-US" dirty="0"/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890261" y="476633"/>
            <a:ext cx="3672408" cy="13166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urved Connector 23"/>
          <p:cNvCxnSpPr/>
          <p:nvPr/>
        </p:nvCxnSpPr>
        <p:spPr>
          <a:xfrm>
            <a:off x="4562669" y="1134962"/>
            <a:ext cx="2026784" cy="421830"/>
          </a:xfrm>
          <a:prstGeom prst="curvedConnector3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4283968" y="2420888"/>
            <a:ext cx="2839849" cy="2650875"/>
            <a:chOff x="5764599" y="1075449"/>
            <a:chExt cx="2839849" cy="2650875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6437284" y="2921025"/>
              <a:ext cx="375115" cy="1651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/>
            <p:nvPr/>
          </p:nvGrpSpPr>
          <p:grpSpPr>
            <a:xfrm>
              <a:off x="5764599" y="1075449"/>
              <a:ext cx="2839849" cy="2650875"/>
              <a:chOff x="3573726" y="1075449"/>
              <a:chExt cx="2839849" cy="2650875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08851" y="1196752"/>
                <a:ext cx="2670987" cy="2511896"/>
                <a:chOff x="3708851" y="1196752"/>
                <a:chExt cx="2670987" cy="2511896"/>
              </a:xfrm>
            </p:grpSpPr>
            <p:cxnSp>
              <p:nvCxnSpPr>
                <p:cNvPr id="37" name="Straight Arrow Connector 36"/>
                <p:cNvCxnSpPr/>
                <p:nvPr/>
              </p:nvCxnSpPr>
              <p:spPr>
                <a:xfrm flipV="1">
                  <a:off x="4788024" y="1196752"/>
                  <a:ext cx="0" cy="1368152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 flipH="1">
                  <a:off x="3708851" y="2555573"/>
                  <a:ext cx="1088504" cy="71169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4797355" y="2564904"/>
                  <a:ext cx="1071736" cy="1143744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4804046" y="2564904"/>
                  <a:ext cx="1575792" cy="135632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H="1">
                  <a:off x="4471999" y="2580926"/>
                  <a:ext cx="312438" cy="991344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4788024" y="1807500"/>
                  <a:ext cx="1152128" cy="75740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TextBox 29"/>
              <p:cNvSpPr txBox="1"/>
              <p:nvPr/>
            </p:nvSpPr>
            <p:spPr>
              <a:xfrm>
                <a:off x="4398580" y="1075449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x</a:t>
                </a:r>
                <a:r>
                  <a:rPr lang="en-US" baseline="-25000" dirty="0" smtClean="0"/>
                  <a:t>0</a:t>
                </a:r>
                <a:endParaRPr lang="en-US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825348" y="1106082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x</a:t>
                </a:r>
                <a:r>
                  <a:rPr lang="en-US" baseline="-25000" dirty="0" smtClean="0"/>
                  <a:t>1</a:t>
                </a:r>
                <a:endParaRPr lang="en-US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573726" y="2801403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y</a:t>
                </a:r>
                <a:r>
                  <a:rPr lang="en-US" baseline="-25000" dirty="0" smtClean="0"/>
                  <a:t>0</a:t>
                </a:r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488021" y="3275692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y</a:t>
                </a:r>
                <a:r>
                  <a:rPr lang="en-US" baseline="-25000" dirty="0" smtClean="0"/>
                  <a:t>1</a:t>
                </a:r>
                <a:endParaRPr lang="en-US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796136" y="3356992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z</a:t>
                </a:r>
                <a:r>
                  <a:rPr lang="en-US" baseline="-25000" dirty="0" smtClean="0"/>
                  <a:t>0</a:t>
                </a:r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937512" y="2332858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z</a:t>
                </a:r>
                <a:r>
                  <a:rPr lang="en-US" baseline="-25000" dirty="0" smtClean="0"/>
                  <a:t>1</a:t>
                </a:r>
                <a:endParaRPr lang="en-US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195938" y="2890260"/>
                <a:ext cx="476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ψ</a:t>
                </a:r>
                <a:endParaRPr lang="en-US" dirty="0"/>
              </a:p>
            </p:txBody>
          </p:sp>
        </p:grpSp>
      </p:grpSp>
      <p:sp>
        <p:nvSpPr>
          <p:cNvPr id="43" name="Oval 42"/>
          <p:cNvSpPr/>
          <p:nvPr/>
        </p:nvSpPr>
        <p:spPr>
          <a:xfrm>
            <a:off x="899592" y="1772816"/>
            <a:ext cx="3672408" cy="1316658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urved Connector 44"/>
          <p:cNvCxnSpPr/>
          <p:nvPr/>
        </p:nvCxnSpPr>
        <p:spPr>
          <a:xfrm>
            <a:off x="4283968" y="2758215"/>
            <a:ext cx="1047800" cy="598777"/>
          </a:xfrm>
          <a:prstGeom prst="curvedConnector3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6332" y="36395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1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562074"/>
          </a:xfrm>
        </p:spPr>
        <p:txBody>
          <a:bodyPr/>
          <a:lstStyle/>
          <a:p>
            <a:r>
              <a:rPr lang="el-GR" sz="3600" dirty="0" smtClean="0"/>
              <a:t>Βασικές γωνίες στροφής: (</a:t>
            </a:r>
            <a:r>
              <a:rPr lang="en-US" sz="3600" dirty="0" smtClean="0"/>
              <a:t>roll, pitch, yaw</a:t>
            </a:r>
            <a:r>
              <a:rPr lang="el-GR" sz="3600" dirty="0" smtClean="0"/>
              <a:t>)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143000" y="1556792"/>
            <a:ext cx="6400800" cy="1008246"/>
          </a:xfrm>
          <a:prstGeom prst="rect">
            <a:avLst/>
          </a:prstGeom>
        </p:spPr>
        <p:txBody>
          <a:bodyPr/>
          <a:lstStyle/>
          <a:p>
            <a:r>
              <a:rPr lang="el-GR" sz="2800" b="1" dirty="0" smtClean="0">
                <a:latin typeface="Times New Roman" pitchFamily="18" charset="0"/>
                <a:cs typeface="Times New Roman" pitchFamily="18" charset="0"/>
              </a:rPr>
              <a:t>Ο πίνακας πρόνευσης (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pitch</a:t>
            </a:r>
            <a:r>
              <a:rPr lang="el-GR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aseline="-25000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sz="2800" baseline="-25000" dirty="0" smtClean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δίνεται από τη σχέση: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t="24702" r="75684" b="58877"/>
          <a:stretch/>
        </p:blipFill>
        <p:spPr bwMode="auto">
          <a:xfrm>
            <a:off x="2339752" y="2780928"/>
            <a:ext cx="4263963" cy="166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1960" y="46379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Άδειες Χρήσης</a:t>
            </a:r>
          </a:p>
        </p:txBody>
      </p:sp>
      <p:sp>
        <p:nvSpPr>
          <p:cNvPr id="16386" name="Subtitle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sz="2800" smtClean="0"/>
              <a:t>Το παρόν εκπαιδευτικό υλικό υπόκειται σε</a:t>
            </a:r>
            <a:r>
              <a:rPr lang="en-US" sz="2800" smtClean="0"/>
              <a:t> </a:t>
            </a:r>
            <a:r>
              <a:rPr lang="el-GR" sz="2800" smtClean="0"/>
              <a:t>άδειες χρήσης </a:t>
            </a:r>
            <a:r>
              <a:rPr lang="en-US" sz="2800" smtClean="0"/>
              <a:t>Creative Commons. </a:t>
            </a:r>
          </a:p>
          <a:p>
            <a:pPr eaLnBrk="1" hangingPunct="1"/>
            <a:r>
              <a:rPr lang="el-GR" sz="2800" smtClean="0"/>
              <a:t>Για εκπαιδευτικό υλικό, όπως εικόνες, που υπόκειται σε άλλου τύπου άδειας χρήσης, η άδεια χρήσης αναφέρεται ρητώς. </a:t>
            </a:r>
          </a:p>
        </p:txBody>
      </p:sp>
      <p:pic>
        <p:nvPicPr>
          <p:cNvPr id="16387" name="7 - Εικόνα" descr="Λογότυπο για Άδειες χρήσης Creative Commons BY-NC-N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4941888"/>
            <a:ext cx="15811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Θέση αριθμού διαφάνειας 2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1DF246-C5AD-4F6B-9427-7BD9D4D79F87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l-GR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smtClean="0"/>
              <a:t>Βασικές γωνίες στροφής</a:t>
            </a:r>
            <a:r>
              <a:rPr lang="el-GR" sz="3600" dirty="0"/>
              <a:t> </a:t>
            </a:r>
            <a:r>
              <a:rPr lang="el-GR" sz="3600" dirty="0" smtClean="0"/>
              <a:t>(</a:t>
            </a:r>
            <a:r>
              <a:rPr lang="en-US" sz="3600" dirty="0" smtClean="0"/>
              <a:t>roll, pitch, yaw</a:t>
            </a:r>
            <a:r>
              <a:rPr lang="el-GR" sz="3600" dirty="0" smtClean="0"/>
              <a:t>)</a:t>
            </a:r>
            <a:endParaRPr lang="en-US" sz="3600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043608" y="1268760"/>
            <a:ext cx="6400800" cy="360040"/>
          </a:xfrm>
          <a:prstGeom prst="rect">
            <a:avLst/>
          </a:prstGeom>
        </p:spPr>
        <p:txBody>
          <a:bodyPr/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Ο πίνακας απόκλισης (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yaw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x,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ψ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δίνεται από τη σχέση: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" t="24702" r="77105" b="58456"/>
          <a:stretch/>
        </p:blipFill>
        <p:spPr bwMode="auto">
          <a:xfrm>
            <a:off x="2267744" y="3501008"/>
            <a:ext cx="4399922" cy="187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199" y="27809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1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31225" cy="591053"/>
          </a:xfrm>
        </p:spPr>
        <p:txBody>
          <a:bodyPr/>
          <a:lstStyle/>
          <a:p>
            <a:r>
              <a:rPr lang="el-GR" sz="3600" dirty="0" smtClean="0"/>
              <a:t>Σύνθεση στροφών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143000" y="731520"/>
            <a:ext cx="5116764" cy="3474720"/>
          </a:xfrm>
          <a:prstGeom prst="rect">
            <a:avLst/>
          </a:prstGeom>
        </p:spPr>
        <p:txBody>
          <a:bodyPr/>
          <a:lstStyle/>
          <a:p>
            <a:r>
              <a:rPr lang="el-GR" dirty="0" smtClean="0"/>
              <a:t>Έστω ένα σ.σ.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{0, x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y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z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}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το οποίο προκύπτει από στροφή του σ.σ.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{0,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y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z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}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με πίνακα στροφής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l-GR" dirty="0" smtClean="0"/>
          </a:p>
          <a:p>
            <a:r>
              <a:rPr lang="el-GR" dirty="0" smtClean="0"/>
              <a:t>Έστω επιπλέον ένα </a:t>
            </a:r>
            <a:r>
              <a:rPr lang="el-GR" dirty="0"/>
              <a:t>σ.σ.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{0,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y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z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}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το οποίο προκύπτει από στροφή του σ.σ.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{0,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y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z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}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με πίνακα στροφής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cxnSp>
        <p:nvCxnSpPr>
          <p:cNvPr id="29" name="Straight Arrow Connector 28"/>
          <p:cNvCxnSpPr>
            <a:stCxn id="15" idx="3"/>
          </p:cNvCxnSpPr>
          <p:nvPr/>
        </p:nvCxnSpPr>
        <p:spPr>
          <a:xfrm>
            <a:off x="7222914" y="2836189"/>
            <a:ext cx="265707" cy="870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6124639" y="836712"/>
            <a:ext cx="2839849" cy="2650875"/>
            <a:chOff x="6124639" y="836712"/>
            <a:chExt cx="2839849" cy="2650875"/>
          </a:xfrm>
        </p:grpSpPr>
        <p:grpSp>
          <p:nvGrpSpPr>
            <p:cNvPr id="5" name="Group 4"/>
            <p:cNvGrpSpPr/>
            <p:nvPr/>
          </p:nvGrpSpPr>
          <p:grpSpPr>
            <a:xfrm>
              <a:off x="6124639" y="836712"/>
              <a:ext cx="2839849" cy="2650875"/>
              <a:chOff x="5764599" y="1075449"/>
              <a:chExt cx="2839849" cy="2650875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6437284" y="2921025"/>
                <a:ext cx="375115" cy="16517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5764599" y="1075449"/>
                <a:ext cx="2839849" cy="2650875"/>
                <a:chOff x="3573726" y="1075449"/>
                <a:chExt cx="2839849" cy="2650875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3708851" y="1196752"/>
                  <a:ext cx="2670987" cy="2511896"/>
                  <a:chOff x="3708851" y="1196752"/>
                  <a:chExt cx="2670987" cy="2511896"/>
                </a:xfrm>
              </p:grpSpPr>
              <p:cxnSp>
                <p:nvCxnSpPr>
                  <p:cNvPr id="16" name="Straight Arrow Connector 15"/>
                  <p:cNvCxnSpPr/>
                  <p:nvPr/>
                </p:nvCxnSpPr>
                <p:spPr>
                  <a:xfrm flipV="1">
                    <a:off x="4788024" y="1196752"/>
                    <a:ext cx="0" cy="1368152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Arrow Connector 16"/>
                  <p:cNvCxnSpPr/>
                  <p:nvPr/>
                </p:nvCxnSpPr>
                <p:spPr>
                  <a:xfrm flipH="1">
                    <a:off x="3708851" y="2555573"/>
                    <a:ext cx="1088504" cy="711696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Arrow Connector 17"/>
                  <p:cNvCxnSpPr/>
                  <p:nvPr/>
                </p:nvCxnSpPr>
                <p:spPr>
                  <a:xfrm>
                    <a:off x="4797355" y="2564904"/>
                    <a:ext cx="1071736" cy="1143744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Arrow Connector 18"/>
                  <p:cNvCxnSpPr/>
                  <p:nvPr/>
                </p:nvCxnSpPr>
                <p:spPr>
                  <a:xfrm>
                    <a:off x="4804046" y="2564904"/>
                    <a:ext cx="1575792" cy="135632"/>
                  </a:xfrm>
                  <a:prstGeom prst="straightConnector1">
                    <a:avLst/>
                  </a:prstGeom>
                  <a:ln w="28575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/>
                  <p:cNvCxnSpPr/>
                  <p:nvPr/>
                </p:nvCxnSpPr>
                <p:spPr>
                  <a:xfrm flipH="1">
                    <a:off x="4471999" y="2580926"/>
                    <a:ext cx="312438" cy="991344"/>
                  </a:xfrm>
                  <a:prstGeom prst="straightConnector1">
                    <a:avLst/>
                  </a:prstGeom>
                  <a:ln w="28575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 flipV="1">
                    <a:off x="4788024" y="1807500"/>
                    <a:ext cx="1152128" cy="75740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" name="TextBox 8"/>
                <p:cNvSpPr txBox="1"/>
                <p:nvPr/>
              </p:nvSpPr>
              <p:spPr>
                <a:xfrm>
                  <a:off x="4398580" y="1075449"/>
                  <a:ext cx="4760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z</a:t>
                  </a:r>
                  <a:r>
                    <a:rPr lang="en-US" baseline="-25000" dirty="0" smtClean="0"/>
                    <a:t>0</a:t>
                  </a:r>
                  <a:endParaRPr lang="en-US" dirty="0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4825348" y="1106082"/>
                  <a:ext cx="4760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z</a:t>
                  </a:r>
                  <a:r>
                    <a:rPr lang="en-US" baseline="-25000" dirty="0" smtClean="0"/>
                    <a:t>1</a:t>
                  </a:r>
                  <a:endParaRPr lang="en-US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3573726" y="2801403"/>
                  <a:ext cx="4760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x</a:t>
                  </a:r>
                  <a:r>
                    <a:rPr lang="en-US" baseline="-25000" dirty="0" smtClean="0"/>
                    <a:t>0</a:t>
                  </a:r>
                  <a:endParaRPr lang="en-US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4488021" y="3275692"/>
                  <a:ext cx="4760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x</a:t>
                  </a:r>
                  <a:r>
                    <a:rPr lang="en-US" baseline="-25000" dirty="0" smtClean="0"/>
                    <a:t>1</a:t>
                  </a:r>
                  <a:endParaRPr lang="en-US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5796136" y="3356992"/>
                  <a:ext cx="4760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y</a:t>
                  </a:r>
                  <a:r>
                    <a:rPr lang="en-US" baseline="-25000" dirty="0" smtClean="0"/>
                    <a:t>0</a:t>
                  </a:r>
                  <a:endParaRPr lang="en-US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5937512" y="2332858"/>
                  <a:ext cx="4760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y</a:t>
                  </a:r>
                  <a:r>
                    <a:rPr lang="en-US" baseline="-25000" dirty="0" smtClean="0"/>
                    <a:t>1</a:t>
                  </a:r>
                  <a:endParaRPr lang="en-US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4195938" y="2890260"/>
                  <a:ext cx="4760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dirty="0" smtClean="0"/>
                    <a:t>φ</a:t>
                  </a:r>
                  <a:endParaRPr lang="en-US" dirty="0"/>
                </a:p>
              </p:txBody>
            </p:sp>
          </p:grpSp>
        </p:grpSp>
        <p:cxnSp>
          <p:nvCxnSpPr>
            <p:cNvPr id="23" name="Straight Arrow Connector 22"/>
            <p:cNvCxnSpPr/>
            <p:nvPr/>
          </p:nvCxnSpPr>
          <p:spPr>
            <a:xfrm>
              <a:off x="7349885" y="2334960"/>
              <a:ext cx="238031" cy="976753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7358305" y="1947465"/>
              <a:ext cx="814095" cy="387495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100392" y="1772816"/>
              <a:ext cx="476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543529" y="3059668"/>
              <a:ext cx="476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146649" y="2803923"/>
              <a:ext cx="476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θ</a:t>
              </a:r>
              <a:endParaRPr lang="en-US" dirty="0"/>
            </a:p>
          </p:txBody>
        </p:sp>
      </p:grpSp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6134" y="45604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2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456882"/>
          </a:xfrm>
        </p:spPr>
        <p:txBody>
          <a:bodyPr/>
          <a:lstStyle/>
          <a:p>
            <a:r>
              <a:rPr lang="el-GR" sz="3600" dirty="0" smtClean="0"/>
              <a:t>Σύνθεση Στροφών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</p:spPr>
        <p:txBody>
          <a:bodyPr/>
          <a:lstStyle/>
          <a:p>
            <a:r>
              <a:rPr lang="el-GR" dirty="0" smtClean="0"/>
              <a:t>Η στροφή του συστήματος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{0, x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y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z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}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μέχρι το σύστημα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{0,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y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z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}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l-G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συνολική στροφή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) χαρακτηρίζεται από τον </a:t>
            </a:r>
            <a:r>
              <a:rPr lang="el-G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πίνακα στροφής 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l-GR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l-GR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l-GR" dirty="0" smtClean="0"/>
          </a:p>
          <a:p>
            <a:r>
              <a:rPr lang="el-GR" dirty="0" smtClean="0"/>
              <a:t>Οι συντεταγμένες ενός σημείου </a:t>
            </a:r>
            <a:r>
              <a:rPr lang="en-US" dirty="0" smtClean="0"/>
              <a:t>P </a:t>
            </a:r>
            <a:r>
              <a:rPr lang="el-GR" dirty="0" smtClean="0"/>
              <a:t>ως προς τα 3 σ.σ. ομαδοποιούνται σε 3 πίνακες ως εξής: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2" t="25367" r="53676" b="66511"/>
          <a:stretch/>
        </p:blipFill>
        <p:spPr bwMode="auto">
          <a:xfrm>
            <a:off x="4298942" y="4876056"/>
            <a:ext cx="323302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5013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561564"/>
          </a:xfrm>
        </p:spPr>
        <p:txBody>
          <a:bodyPr/>
          <a:lstStyle/>
          <a:p>
            <a:r>
              <a:rPr lang="el-GR" sz="3600" dirty="0"/>
              <a:t>Σύνθεση Στροφών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</p:spPr>
        <p:txBody>
          <a:bodyPr/>
          <a:lstStyle/>
          <a:p>
            <a:r>
              <a:rPr lang="el-GR" sz="2400" dirty="0" smtClean="0"/>
              <a:t>Οι στροφές περιγράφονται από τις ακόλουθες σχέσεις μετασχηματισμού:</a:t>
            </a:r>
            <a:endParaRPr lang="el-GR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1" t="30297" r="67115" b="59754"/>
          <a:stretch/>
        </p:blipFill>
        <p:spPr bwMode="auto">
          <a:xfrm>
            <a:off x="1259632" y="1771144"/>
            <a:ext cx="1509980" cy="164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187624" y="1700808"/>
            <a:ext cx="1581988" cy="1152128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ight Arrow 6"/>
          <p:cNvSpPr/>
          <p:nvPr/>
        </p:nvSpPr>
        <p:spPr>
          <a:xfrm>
            <a:off x="2915816" y="2060848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7" t="30477" r="66219" b="66834"/>
          <a:stretch/>
        </p:blipFill>
        <p:spPr bwMode="auto">
          <a:xfrm>
            <a:off x="3738983" y="1944370"/>
            <a:ext cx="1937841" cy="47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reeform 13"/>
          <p:cNvSpPr/>
          <p:nvPr/>
        </p:nvSpPr>
        <p:spPr>
          <a:xfrm>
            <a:off x="1011115" y="1696915"/>
            <a:ext cx="5090747" cy="2058225"/>
          </a:xfrm>
          <a:custGeom>
            <a:avLst/>
            <a:gdLst>
              <a:gd name="connsiteX0" fmla="*/ 4440116 w 5090747"/>
              <a:gd name="connsiteY0" fmla="*/ 105508 h 2058225"/>
              <a:gd name="connsiteX1" fmla="*/ 4035670 w 5090747"/>
              <a:gd name="connsiteY1" fmla="*/ 96716 h 2058225"/>
              <a:gd name="connsiteX2" fmla="*/ 4009293 w 5090747"/>
              <a:gd name="connsiteY2" fmla="*/ 87923 h 2058225"/>
              <a:gd name="connsiteX3" fmla="*/ 3886200 w 5090747"/>
              <a:gd name="connsiteY3" fmla="*/ 79131 h 2058225"/>
              <a:gd name="connsiteX4" fmla="*/ 3851031 w 5090747"/>
              <a:gd name="connsiteY4" fmla="*/ 70339 h 2058225"/>
              <a:gd name="connsiteX5" fmla="*/ 3719147 w 5090747"/>
              <a:gd name="connsiteY5" fmla="*/ 52754 h 2058225"/>
              <a:gd name="connsiteX6" fmla="*/ 3648808 w 5090747"/>
              <a:gd name="connsiteY6" fmla="*/ 35170 h 2058225"/>
              <a:gd name="connsiteX7" fmla="*/ 3569677 w 5090747"/>
              <a:gd name="connsiteY7" fmla="*/ 26377 h 2058225"/>
              <a:gd name="connsiteX8" fmla="*/ 3464170 w 5090747"/>
              <a:gd name="connsiteY8" fmla="*/ 0 h 2058225"/>
              <a:gd name="connsiteX9" fmla="*/ 2945423 w 5090747"/>
              <a:gd name="connsiteY9" fmla="*/ 8793 h 2058225"/>
              <a:gd name="connsiteX10" fmla="*/ 2919047 w 5090747"/>
              <a:gd name="connsiteY10" fmla="*/ 17585 h 2058225"/>
              <a:gd name="connsiteX11" fmla="*/ 2857500 w 5090747"/>
              <a:gd name="connsiteY11" fmla="*/ 35170 h 2058225"/>
              <a:gd name="connsiteX12" fmla="*/ 2795954 w 5090747"/>
              <a:gd name="connsiteY12" fmla="*/ 79131 h 2058225"/>
              <a:gd name="connsiteX13" fmla="*/ 2760785 w 5090747"/>
              <a:gd name="connsiteY13" fmla="*/ 105508 h 2058225"/>
              <a:gd name="connsiteX14" fmla="*/ 2734408 w 5090747"/>
              <a:gd name="connsiteY14" fmla="*/ 114300 h 2058225"/>
              <a:gd name="connsiteX15" fmla="*/ 2690447 w 5090747"/>
              <a:gd name="connsiteY15" fmla="*/ 167054 h 2058225"/>
              <a:gd name="connsiteX16" fmla="*/ 2664070 w 5090747"/>
              <a:gd name="connsiteY16" fmla="*/ 228600 h 2058225"/>
              <a:gd name="connsiteX17" fmla="*/ 2655277 w 5090747"/>
              <a:gd name="connsiteY17" fmla="*/ 263770 h 2058225"/>
              <a:gd name="connsiteX18" fmla="*/ 2646485 w 5090747"/>
              <a:gd name="connsiteY18" fmla="*/ 290147 h 2058225"/>
              <a:gd name="connsiteX19" fmla="*/ 2637693 w 5090747"/>
              <a:gd name="connsiteY19" fmla="*/ 334108 h 2058225"/>
              <a:gd name="connsiteX20" fmla="*/ 2620108 w 5090747"/>
              <a:gd name="connsiteY20" fmla="*/ 360485 h 2058225"/>
              <a:gd name="connsiteX21" fmla="*/ 2602523 w 5090747"/>
              <a:gd name="connsiteY21" fmla="*/ 501162 h 2058225"/>
              <a:gd name="connsiteX22" fmla="*/ 2584939 w 5090747"/>
              <a:gd name="connsiteY22" fmla="*/ 553916 h 2058225"/>
              <a:gd name="connsiteX23" fmla="*/ 2576147 w 5090747"/>
              <a:gd name="connsiteY23" fmla="*/ 580293 h 2058225"/>
              <a:gd name="connsiteX24" fmla="*/ 2567354 w 5090747"/>
              <a:gd name="connsiteY24" fmla="*/ 606670 h 2058225"/>
              <a:gd name="connsiteX25" fmla="*/ 2558562 w 5090747"/>
              <a:gd name="connsiteY25" fmla="*/ 677008 h 2058225"/>
              <a:gd name="connsiteX26" fmla="*/ 2540977 w 5090747"/>
              <a:gd name="connsiteY26" fmla="*/ 729762 h 2058225"/>
              <a:gd name="connsiteX27" fmla="*/ 2523393 w 5090747"/>
              <a:gd name="connsiteY27" fmla="*/ 808893 h 2058225"/>
              <a:gd name="connsiteX28" fmla="*/ 2505808 w 5090747"/>
              <a:gd name="connsiteY28" fmla="*/ 835270 h 2058225"/>
              <a:gd name="connsiteX29" fmla="*/ 2488223 w 5090747"/>
              <a:gd name="connsiteY29" fmla="*/ 914400 h 2058225"/>
              <a:gd name="connsiteX30" fmla="*/ 2470639 w 5090747"/>
              <a:gd name="connsiteY30" fmla="*/ 940777 h 2058225"/>
              <a:gd name="connsiteX31" fmla="*/ 2461847 w 5090747"/>
              <a:gd name="connsiteY31" fmla="*/ 975947 h 2058225"/>
              <a:gd name="connsiteX32" fmla="*/ 2409093 w 5090747"/>
              <a:gd name="connsiteY32" fmla="*/ 1055077 h 2058225"/>
              <a:gd name="connsiteX33" fmla="*/ 2400300 w 5090747"/>
              <a:gd name="connsiteY33" fmla="*/ 1081454 h 2058225"/>
              <a:gd name="connsiteX34" fmla="*/ 2356339 w 5090747"/>
              <a:gd name="connsiteY34" fmla="*/ 1134208 h 2058225"/>
              <a:gd name="connsiteX35" fmla="*/ 2329962 w 5090747"/>
              <a:gd name="connsiteY35" fmla="*/ 1143000 h 2058225"/>
              <a:gd name="connsiteX36" fmla="*/ 2233247 w 5090747"/>
              <a:gd name="connsiteY36" fmla="*/ 1169377 h 2058225"/>
              <a:gd name="connsiteX37" fmla="*/ 2198077 w 5090747"/>
              <a:gd name="connsiteY37" fmla="*/ 1178170 h 2058225"/>
              <a:gd name="connsiteX38" fmla="*/ 2127739 w 5090747"/>
              <a:gd name="connsiteY38" fmla="*/ 1186962 h 2058225"/>
              <a:gd name="connsiteX39" fmla="*/ 2092570 w 5090747"/>
              <a:gd name="connsiteY39" fmla="*/ 1195754 h 2058225"/>
              <a:gd name="connsiteX40" fmla="*/ 1969477 w 5090747"/>
              <a:gd name="connsiteY40" fmla="*/ 1204547 h 2058225"/>
              <a:gd name="connsiteX41" fmla="*/ 1890347 w 5090747"/>
              <a:gd name="connsiteY41" fmla="*/ 1213339 h 2058225"/>
              <a:gd name="connsiteX42" fmla="*/ 1784839 w 5090747"/>
              <a:gd name="connsiteY42" fmla="*/ 1222131 h 2058225"/>
              <a:gd name="connsiteX43" fmla="*/ 1521070 w 5090747"/>
              <a:gd name="connsiteY43" fmla="*/ 1222131 h 2058225"/>
              <a:gd name="connsiteX44" fmla="*/ 1441939 w 5090747"/>
              <a:gd name="connsiteY44" fmla="*/ 1204547 h 2058225"/>
              <a:gd name="connsiteX45" fmla="*/ 1415562 w 5090747"/>
              <a:gd name="connsiteY45" fmla="*/ 1195754 h 2058225"/>
              <a:gd name="connsiteX46" fmla="*/ 1318847 w 5090747"/>
              <a:gd name="connsiteY46" fmla="*/ 1186962 h 2058225"/>
              <a:gd name="connsiteX47" fmla="*/ 1248508 w 5090747"/>
              <a:gd name="connsiteY47" fmla="*/ 1169377 h 2058225"/>
              <a:gd name="connsiteX48" fmla="*/ 1151793 w 5090747"/>
              <a:gd name="connsiteY48" fmla="*/ 1151793 h 2058225"/>
              <a:gd name="connsiteX49" fmla="*/ 720970 w 5090747"/>
              <a:gd name="connsiteY49" fmla="*/ 1169377 h 2058225"/>
              <a:gd name="connsiteX50" fmla="*/ 685800 w 5090747"/>
              <a:gd name="connsiteY50" fmla="*/ 1178170 h 2058225"/>
              <a:gd name="connsiteX51" fmla="*/ 501162 w 5090747"/>
              <a:gd name="connsiteY51" fmla="*/ 1195754 h 2058225"/>
              <a:gd name="connsiteX52" fmla="*/ 422031 w 5090747"/>
              <a:gd name="connsiteY52" fmla="*/ 1204547 h 2058225"/>
              <a:gd name="connsiteX53" fmla="*/ 351693 w 5090747"/>
              <a:gd name="connsiteY53" fmla="*/ 1222131 h 2058225"/>
              <a:gd name="connsiteX54" fmla="*/ 237393 w 5090747"/>
              <a:gd name="connsiteY54" fmla="*/ 1248508 h 2058225"/>
              <a:gd name="connsiteX55" fmla="*/ 158262 w 5090747"/>
              <a:gd name="connsiteY55" fmla="*/ 1257300 h 2058225"/>
              <a:gd name="connsiteX56" fmla="*/ 87923 w 5090747"/>
              <a:gd name="connsiteY56" fmla="*/ 1274885 h 2058225"/>
              <a:gd name="connsiteX57" fmla="*/ 52754 w 5090747"/>
              <a:gd name="connsiteY57" fmla="*/ 1283677 h 2058225"/>
              <a:gd name="connsiteX58" fmla="*/ 8793 w 5090747"/>
              <a:gd name="connsiteY58" fmla="*/ 1336431 h 2058225"/>
              <a:gd name="connsiteX59" fmla="*/ 0 w 5090747"/>
              <a:gd name="connsiteY59" fmla="*/ 1362808 h 2058225"/>
              <a:gd name="connsiteX60" fmla="*/ 8793 w 5090747"/>
              <a:gd name="connsiteY60" fmla="*/ 1521070 h 2058225"/>
              <a:gd name="connsiteX61" fmla="*/ 17585 w 5090747"/>
              <a:gd name="connsiteY61" fmla="*/ 1547447 h 2058225"/>
              <a:gd name="connsiteX62" fmla="*/ 43962 w 5090747"/>
              <a:gd name="connsiteY62" fmla="*/ 1573823 h 2058225"/>
              <a:gd name="connsiteX63" fmla="*/ 61547 w 5090747"/>
              <a:gd name="connsiteY63" fmla="*/ 1608993 h 2058225"/>
              <a:gd name="connsiteX64" fmla="*/ 123093 w 5090747"/>
              <a:gd name="connsiteY64" fmla="*/ 1723293 h 2058225"/>
              <a:gd name="connsiteX65" fmla="*/ 219808 w 5090747"/>
              <a:gd name="connsiteY65" fmla="*/ 1820008 h 2058225"/>
              <a:gd name="connsiteX66" fmla="*/ 246185 w 5090747"/>
              <a:gd name="connsiteY66" fmla="*/ 1846385 h 2058225"/>
              <a:gd name="connsiteX67" fmla="*/ 290147 w 5090747"/>
              <a:gd name="connsiteY67" fmla="*/ 1872762 h 2058225"/>
              <a:gd name="connsiteX68" fmla="*/ 342900 w 5090747"/>
              <a:gd name="connsiteY68" fmla="*/ 1907931 h 2058225"/>
              <a:gd name="connsiteX69" fmla="*/ 404447 w 5090747"/>
              <a:gd name="connsiteY69" fmla="*/ 1934308 h 2058225"/>
              <a:gd name="connsiteX70" fmla="*/ 448408 w 5090747"/>
              <a:gd name="connsiteY70" fmla="*/ 1969477 h 2058225"/>
              <a:gd name="connsiteX71" fmla="*/ 509954 w 5090747"/>
              <a:gd name="connsiteY71" fmla="*/ 1995854 h 2058225"/>
              <a:gd name="connsiteX72" fmla="*/ 641839 w 5090747"/>
              <a:gd name="connsiteY72" fmla="*/ 2031023 h 2058225"/>
              <a:gd name="connsiteX73" fmla="*/ 677008 w 5090747"/>
              <a:gd name="connsiteY73" fmla="*/ 2048608 h 2058225"/>
              <a:gd name="connsiteX74" fmla="*/ 975947 w 5090747"/>
              <a:gd name="connsiteY74" fmla="*/ 2048608 h 2058225"/>
              <a:gd name="connsiteX75" fmla="*/ 1072662 w 5090747"/>
              <a:gd name="connsiteY75" fmla="*/ 1995854 h 2058225"/>
              <a:gd name="connsiteX76" fmla="*/ 1143000 w 5090747"/>
              <a:gd name="connsiteY76" fmla="*/ 1951893 h 2058225"/>
              <a:gd name="connsiteX77" fmla="*/ 1257300 w 5090747"/>
              <a:gd name="connsiteY77" fmla="*/ 1855177 h 2058225"/>
              <a:gd name="connsiteX78" fmla="*/ 1345223 w 5090747"/>
              <a:gd name="connsiteY78" fmla="*/ 1802423 h 2058225"/>
              <a:gd name="connsiteX79" fmla="*/ 1406770 w 5090747"/>
              <a:gd name="connsiteY79" fmla="*/ 1776047 h 2058225"/>
              <a:gd name="connsiteX80" fmla="*/ 1477108 w 5090747"/>
              <a:gd name="connsiteY80" fmla="*/ 1749670 h 2058225"/>
              <a:gd name="connsiteX81" fmla="*/ 1512277 w 5090747"/>
              <a:gd name="connsiteY81" fmla="*/ 1723293 h 2058225"/>
              <a:gd name="connsiteX82" fmla="*/ 1591408 w 5090747"/>
              <a:gd name="connsiteY82" fmla="*/ 1688123 h 2058225"/>
              <a:gd name="connsiteX83" fmla="*/ 1617785 w 5090747"/>
              <a:gd name="connsiteY83" fmla="*/ 1661747 h 2058225"/>
              <a:gd name="connsiteX84" fmla="*/ 1670539 w 5090747"/>
              <a:gd name="connsiteY84" fmla="*/ 1626577 h 2058225"/>
              <a:gd name="connsiteX85" fmla="*/ 1758462 w 5090747"/>
              <a:gd name="connsiteY85" fmla="*/ 1600200 h 2058225"/>
              <a:gd name="connsiteX86" fmla="*/ 1846385 w 5090747"/>
              <a:gd name="connsiteY86" fmla="*/ 1582616 h 2058225"/>
              <a:gd name="connsiteX87" fmla="*/ 1925516 w 5090747"/>
              <a:gd name="connsiteY87" fmla="*/ 1529862 h 2058225"/>
              <a:gd name="connsiteX88" fmla="*/ 1969477 w 5090747"/>
              <a:gd name="connsiteY88" fmla="*/ 1503485 h 2058225"/>
              <a:gd name="connsiteX89" fmla="*/ 2022231 w 5090747"/>
              <a:gd name="connsiteY89" fmla="*/ 1485900 h 2058225"/>
              <a:gd name="connsiteX90" fmla="*/ 2083777 w 5090747"/>
              <a:gd name="connsiteY90" fmla="*/ 1450731 h 2058225"/>
              <a:gd name="connsiteX91" fmla="*/ 2145323 w 5090747"/>
              <a:gd name="connsiteY91" fmla="*/ 1424354 h 2058225"/>
              <a:gd name="connsiteX92" fmla="*/ 2180493 w 5090747"/>
              <a:gd name="connsiteY92" fmla="*/ 1397977 h 2058225"/>
              <a:gd name="connsiteX93" fmla="*/ 2233247 w 5090747"/>
              <a:gd name="connsiteY93" fmla="*/ 1389185 h 2058225"/>
              <a:gd name="connsiteX94" fmla="*/ 2277208 w 5090747"/>
              <a:gd name="connsiteY94" fmla="*/ 1362808 h 2058225"/>
              <a:gd name="connsiteX95" fmla="*/ 2321170 w 5090747"/>
              <a:gd name="connsiteY95" fmla="*/ 1354016 h 2058225"/>
              <a:gd name="connsiteX96" fmla="*/ 2426677 w 5090747"/>
              <a:gd name="connsiteY96" fmla="*/ 1336431 h 2058225"/>
              <a:gd name="connsiteX97" fmla="*/ 2910254 w 5090747"/>
              <a:gd name="connsiteY97" fmla="*/ 1327639 h 2058225"/>
              <a:gd name="connsiteX98" fmla="*/ 3121270 w 5090747"/>
              <a:gd name="connsiteY98" fmla="*/ 1318847 h 2058225"/>
              <a:gd name="connsiteX99" fmla="*/ 3147647 w 5090747"/>
              <a:gd name="connsiteY99" fmla="*/ 1310054 h 2058225"/>
              <a:gd name="connsiteX100" fmla="*/ 3692770 w 5090747"/>
              <a:gd name="connsiteY100" fmla="*/ 1301262 h 2058225"/>
              <a:gd name="connsiteX101" fmla="*/ 3824654 w 5090747"/>
              <a:gd name="connsiteY101" fmla="*/ 1283677 h 2058225"/>
              <a:gd name="connsiteX102" fmla="*/ 3982916 w 5090747"/>
              <a:gd name="connsiteY102" fmla="*/ 1266093 h 2058225"/>
              <a:gd name="connsiteX103" fmla="*/ 4053254 w 5090747"/>
              <a:gd name="connsiteY103" fmla="*/ 1248508 h 2058225"/>
              <a:gd name="connsiteX104" fmla="*/ 4123593 w 5090747"/>
              <a:gd name="connsiteY104" fmla="*/ 1230923 h 2058225"/>
              <a:gd name="connsiteX105" fmla="*/ 4229100 w 5090747"/>
              <a:gd name="connsiteY105" fmla="*/ 1213339 h 2058225"/>
              <a:gd name="connsiteX106" fmla="*/ 4360985 w 5090747"/>
              <a:gd name="connsiteY106" fmla="*/ 1169377 h 2058225"/>
              <a:gd name="connsiteX107" fmla="*/ 4396154 w 5090747"/>
              <a:gd name="connsiteY107" fmla="*/ 1160585 h 2058225"/>
              <a:gd name="connsiteX108" fmla="*/ 4422531 w 5090747"/>
              <a:gd name="connsiteY108" fmla="*/ 1151793 h 2058225"/>
              <a:gd name="connsiteX109" fmla="*/ 4492870 w 5090747"/>
              <a:gd name="connsiteY109" fmla="*/ 1134208 h 2058225"/>
              <a:gd name="connsiteX110" fmla="*/ 4589585 w 5090747"/>
              <a:gd name="connsiteY110" fmla="*/ 1107831 h 2058225"/>
              <a:gd name="connsiteX111" fmla="*/ 4686300 w 5090747"/>
              <a:gd name="connsiteY111" fmla="*/ 1090247 h 2058225"/>
              <a:gd name="connsiteX112" fmla="*/ 4721470 w 5090747"/>
              <a:gd name="connsiteY112" fmla="*/ 1081454 h 2058225"/>
              <a:gd name="connsiteX113" fmla="*/ 4765431 w 5090747"/>
              <a:gd name="connsiteY113" fmla="*/ 1046285 h 2058225"/>
              <a:gd name="connsiteX114" fmla="*/ 4826977 w 5090747"/>
              <a:gd name="connsiteY114" fmla="*/ 1028700 h 2058225"/>
              <a:gd name="connsiteX115" fmla="*/ 4879731 w 5090747"/>
              <a:gd name="connsiteY115" fmla="*/ 1011116 h 2058225"/>
              <a:gd name="connsiteX116" fmla="*/ 4941277 w 5090747"/>
              <a:gd name="connsiteY116" fmla="*/ 975947 h 2058225"/>
              <a:gd name="connsiteX117" fmla="*/ 5020408 w 5090747"/>
              <a:gd name="connsiteY117" fmla="*/ 923193 h 2058225"/>
              <a:gd name="connsiteX118" fmla="*/ 5073162 w 5090747"/>
              <a:gd name="connsiteY118" fmla="*/ 870439 h 2058225"/>
              <a:gd name="connsiteX119" fmla="*/ 5090747 w 5090747"/>
              <a:gd name="connsiteY119" fmla="*/ 835270 h 2058225"/>
              <a:gd name="connsiteX120" fmla="*/ 5064370 w 5090747"/>
              <a:gd name="connsiteY120" fmla="*/ 633047 h 2058225"/>
              <a:gd name="connsiteX121" fmla="*/ 5055577 w 5090747"/>
              <a:gd name="connsiteY121" fmla="*/ 589085 h 2058225"/>
              <a:gd name="connsiteX122" fmla="*/ 5037993 w 5090747"/>
              <a:gd name="connsiteY122" fmla="*/ 553916 h 2058225"/>
              <a:gd name="connsiteX123" fmla="*/ 5020408 w 5090747"/>
              <a:gd name="connsiteY123" fmla="*/ 509954 h 2058225"/>
              <a:gd name="connsiteX124" fmla="*/ 5002823 w 5090747"/>
              <a:gd name="connsiteY124" fmla="*/ 457200 h 2058225"/>
              <a:gd name="connsiteX125" fmla="*/ 4958862 w 5090747"/>
              <a:gd name="connsiteY125" fmla="*/ 378070 h 2058225"/>
              <a:gd name="connsiteX126" fmla="*/ 4906108 w 5090747"/>
              <a:gd name="connsiteY126" fmla="*/ 334108 h 2058225"/>
              <a:gd name="connsiteX127" fmla="*/ 4826977 w 5090747"/>
              <a:gd name="connsiteY127" fmla="*/ 272562 h 2058225"/>
              <a:gd name="connsiteX128" fmla="*/ 4800600 w 5090747"/>
              <a:gd name="connsiteY128" fmla="*/ 254977 h 2058225"/>
              <a:gd name="connsiteX129" fmla="*/ 4730262 w 5090747"/>
              <a:gd name="connsiteY129" fmla="*/ 237393 h 2058225"/>
              <a:gd name="connsiteX130" fmla="*/ 4703885 w 5090747"/>
              <a:gd name="connsiteY130" fmla="*/ 228600 h 2058225"/>
              <a:gd name="connsiteX131" fmla="*/ 4624754 w 5090747"/>
              <a:gd name="connsiteY131" fmla="*/ 184639 h 2058225"/>
              <a:gd name="connsiteX132" fmla="*/ 4545623 w 5090747"/>
              <a:gd name="connsiteY132" fmla="*/ 140677 h 2058225"/>
              <a:gd name="connsiteX133" fmla="*/ 4492870 w 5090747"/>
              <a:gd name="connsiteY133" fmla="*/ 131885 h 2058225"/>
              <a:gd name="connsiteX134" fmla="*/ 4440116 w 5090747"/>
              <a:gd name="connsiteY134" fmla="*/ 105508 h 2058225"/>
              <a:gd name="connsiteX135" fmla="*/ 4431323 w 5090747"/>
              <a:gd name="connsiteY135" fmla="*/ 131885 h 2058225"/>
              <a:gd name="connsiteX136" fmla="*/ 4440116 w 5090747"/>
              <a:gd name="connsiteY136" fmla="*/ 105508 h 205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5090747" h="2058225">
                <a:moveTo>
                  <a:pt x="4440116" y="105508"/>
                </a:moveTo>
                <a:cubicBezTo>
                  <a:pt x="4374174" y="99647"/>
                  <a:pt x="4170405" y="102216"/>
                  <a:pt x="4035670" y="96716"/>
                </a:cubicBezTo>
                <a:cubicBezTo>
                  <a:pt x="4026410" y="96338"/>
                  <a:pt x="4018498" y="89006"/>
                  <a:pt x="4009293" y="87923"/>
                </a:cubicBezTo>
                <a:cubicBezTo>
                  <a:pt x="3968439" y="83117"/>
                  <a:pt x="3927231" y="82062"/>
                  <a:pt x="3886200" y="79131"/>
                </a:cubicBezTo>
                <a:cubicBezTo>
                  <a:pt x="3874477" y="76200"/>
                  <a:pt x="3862880" y="72709"/>
                  <a:pt x="3851031" y="70339"/>
                </a:cubicBezTo>
                <a:cubicBezTo>
                  <a:pt x="3801704" y="60474"/>
                  <a:pt x="3771923" y="58619"/>
                  <a:pt x="3719147" y="52754"/>
                </a:cubicBezTo>
                <a:cubicBezTo>
                  <a:pt x="3688461" y="42526"/>
                  <a:pt x="3685945" y="40475"/>
                  <a:pt x="3648808" y="35170"/>
                </a:cubicBezTo>
                <a:cubicBezTo>
                  <a:pt x="3622535" y="31417"/>
                  <a:pt x="3595950" y="30130"/>
                  <a:pt x="3569677" y="26377"/>
                </a:cubicBezTo>
                <a:cubicBezTo>
                  <a:pt x="3530743" y="20815"/>
                  <a:pt x="3503036" y="11105"/>
                  <a:pt x="3464170" y="0"/>
                </a:cubicBezTo>
                <a:lnTo>
                  <a:pt x="2945423" y="8793"/>
                </a:lnTo>
                <a:cubicBezTo>
                  <a:pt x="2936160" y="9092"/>
                  <a:pt x="2927958" y="15039"/>
                  <a:pt x="2919047" y="17585"/>
                </a:cubicBezTo>
                <a:cubicBezTo>
                  <a:pt x="2841784" y="39659"/>
                  <a:pt x="2920728" y="14092"/>
                  <a:pt x="2857500" y="35170"/>
                </a:cubicBezTo>
                <a:cubicBezTo>
                  <a:pt x="2742562" y="121374"/>
                  <a:pt x="2885950" y="14849"/>
                  <a:pt x="2795954" y="79131"/>
                </a:cubicBezTo>
                <a:cubicBezTo>
                  <a:pt x="2784030" y="87648"/>
                  <a:pt x="2773508" y="98238"/>
                  <a:pt x="2760785" y="105508"/>
                </a:cubicBezTo>
                <a:cubicBezTo>
                  <a:pt x="2752738" y="110106"/>
                  <a:pt x="2743200" y="111369"/>
                  <a:pt x="2734408" y="114300"/>
                </a:cubicBezTo>
                <a:cubicBezTo>
                  <a:pt x="2718562" y="130146"/>
                  <a:pt x="2699629" y="145631"/>
                  <a:pt x="2690447" y="167054"/>
                </a:cubicBezTo>
                <a:cubicBezTo>
                  <a:pt x="2656381" y="246540"/>
                  <a:pt x="2708216" y="162379"/>
                  <a:pt x="2664070" y="228600"/>
                </a:cubicBezTo>
                <a:cubicBezTo>
                  <a:pt x="2661139" y="240323"/>
                  <a:pt x="2658597" y="252151"/>
                  <a:pt x="2655277" y="263770"/>
                </a:cubicBezTo>
                <a:cubicBezTo>
                  <a:pt x="2652731" y="272681"/>
                  <a:pt x="2648733" y="281156"/>
                  <a:pt x="2646485" y="290147"/>
                </a:cubicBezTo>
                <a:cubicBezTo>
                  <a:pt x="2642861" y="304645"/>
                  <a:pt x="2642940" y="320116"/>
                  <a:pt x="2637693" y="334108"/>
                </a:cubicBezTo>
                <a:cubicBezTo>
                  <a:pt x="2633983" y="344002"/>
                  <a:pt x="2625970" y="351693"/>
                  <a:pt x="2620108" y="360485"/>
                </a:cubicBezTo>
                <a:cubicBezTo>
                  <a:pt x="2617049" y="391071"/>
                  <a:pt x="2611615" y="464795"/>
                  <a:pt x="2602523" y="501162"/>
                </a:cubicBezTo>
                <a:cubicBezTo>
                  <a:pt x="2598027" y="519144"/>
                  <a:pt x="2590800" y="536331"/>
                  <a:pt x="2584939" y="553916"/>
                </a:cubicBezTo>
                <a:lnTo>
                  <a:pt x="2576147" y="580293"/>
                </a:lnTo>
                <a:lnTo>
                  <a:pt x="2567354" y="606670"/>
                </a:lnTo>
                <a:cubicBezTo>
                  <a:pt x="2564423" y="630116"/>
                  <a:pt x="2563513" y="653904"/>
                  <a:pt x="2558562" y="677008"/>
                </a:cubicBezTo>
                <a:cubicBezTo>
                  <a:pt x="2554678" y="695132"/>
                  <a:pt x="2540977" y="729762"/>
                  <a:pt x="2540977" y="729762"/>
                </a:cubicBezTo>
                <a:cubicBezTo>
                  <a:pt x="2537601" y="750021"/>
                  <a:pt x="2534215" y="787250"/>
                  <a:pt x="2523393" y="808893"/>
                </a:cubicBezTo>
                <a:cubicBezTo>
                  <a:pt x="2518667" y="818345"/>
                  <a:pt x="2511670" y="826478"/>
                  <a:pt x="2505808" y="835270"/>
                </a:cubicBezTo>
                <a:cubicBezTo>
                  <a:pt x="2504242" y="843101"/>
                  <a:pt x="2492882" y="903530"/>
                  <a:pt x="2488223" y="914400"/>
                </a:cubicBezTo>
                <a:cubicBezTo>
                  <a:pt x="2484060" y="924113"/>
                  <a:pt x="2476500" y="931985"/>
                  <a:pt x="2470639" y="940777"/>
                </a:cubicBezTo>
                <a:cubicBezTo>
                  <a:pt x="2467708" y="952500"/>
                  <a:pt x="2466755" y="964904"/>
                  <a:pt x="2461847" y="975947"/>
                </a:cubicBezTo>
                <a:cubicBezTo>
                  <a:pt x="2449515" y="1003695"/>
                  <a:pt x="2427215" y="1030914"/>
                  <a:pt x="2409093" y="1055077"/>
                </a:cubicBezTo>
                <a:cubicBezTo>
                  <a:pt x="2406162" y="1063869"/>
                  <a:pt x="2404445" y="1073164"/>
                  <a:pt x="2400300" y="1081454"/>
                </a:cubicBezTo>
                <a:cubicBezTo>
                  <a:pt x="2392190" y="1097674"/>
                  <a:pt x="2370924" y="1124485"/>
                  <a:pt x="2356339" y="1134208"/>
                </a:cubicBezTo>
                <a:cubicBezTo>
                  <a:pt x="2348628" y="1139349"/>
                  <a:pt x="2338754" y="1140069"/>
                  <a:pt x="2329962" y="1143000"/>
                </a:cubicBezTo>
                <a:cubicBezTo>
                  <a:pt x="2280912" y="1175700"/>
                  <a:pt x="2320807" y="1154783"/>
                  <a:pt x="2233247" y="1169377"/>
                </a:cubicBezTo>
                <a:cubicBezTo>
                  <a:pt x="2221327" y="1171364"/>
                  <a:pt x="2209997" y="1176183"/>
                  <a:pt x="2198077" y="1178170"/>
                </a:cubicBezTo>
                <a:cubicBezTo>
                  <a:pt x="2174770" y="1182055"/>
                  <a:pt x="2151046" y="1183078"/>
                  <a:pt x="2127739" y="1186962"/>
                </a:cubicBezTo>
                <a:cubicBezTo>
                  <a:pt x="2115820" y="1188949"/>
                  <a:pt x="2104580" y="1194420"/>
                  <a:pt x="2092570" y="1195754"/>
                </a:cubicBezTo>
                <a:cubicBezTo>
                  <a:pt x="2051686" y="1200297"/>
                  <a:pt x="2010458" y="1200983"/>
                  <a:pt x="1969477" y="1204547"/>
                </a:cubicBezTo>
                <a:cubicBezTo>
                  <a:pt x="1943038" y="1206846"/>
                  <a:pt x="1916766" y="1210823"/>
                  <a:pt x="1890347" y="1213339"/>
                </a:cubicBezTo>
                <a:cubicBezTo>
                  <a:pt x="1855215" y="1216685"/>
                  <a:pt x="1820008" y="1219200"/>
                  <a:pt x="1784839" y="1222131"/>
                </a:cubicBezTo>
                <a:cubicBezTo>
                  <a:pt x="1678850" y="1248628"/>
                  <a:pt x="1741807" y="1236372"/>
                  <a:pt x="1521070" y="1222131"/>
                </a:cubicBezTo>
                <a:cubicBezTo>
                  <a:pt x="1509361" y="1221376"/>
                  <a:pt x="1455945" y="1208549"/>
                  <a:pt x="1441939" y="1204547"/>
                </a:cubicBezTo>
                <a:cubicBezTo>
                  <a:pt x="1433028" y="1202001"/>
                  <a:pt x="1424737" y="1197065"/>
                  <a:pt x="1415562" y="1195754"/>
                </a:cubicBezTo>
                <a:cubicBezTo>
                  <a:pt x="1383516" y="1191176"/>
                  <a:pt x="1351085" y="1189893"/>
                  <a:pt x="1318847" y="1186962"/>
                </a:cubicBezTo>
                <a:cubicBezTo>
                  <a:pt x="1295401" y="1181100"/>
                  <a:pt x="1272347" y="1173350"/>
                  <a:pt x="1248508" y="1169377"/>
                </a:cubicBezTo>
                <a:cubicBezTo>
                  <a:pt x="1181013" y="1158128"/>
                  <a:pt x="1213235" y="1164081"/>
                  <a:pt x="1151793" y="1151793"/>
                </a:cubicBezTo>
                <a:cubicBezTo>
                  <a:pt x="1080700" y="1154015"/>
                  <a:pt x="825734" y="1159399"/>
                  <a:pt x="720970" y="1169377"/>
                </a:cubicBezTo>
                <a:cubicBezTo>
                  <a:pt x="708940" y="1170523"/>
                  <a:pt x="697798" y="1176730"/>
                  <a:pt x="685800" y="1178170"/>
                </a:cubicBezTo>
                <a:cubicBezTo>
                  <a:pt x="624416" y="1185536"/>
                  <a:pt x="562608" y="1188926"/>
                  <a:pt x="501162" y="1195754"/>
                </a:cubicBezTo>
                <a:lnTo>
                  <a:pt x="422031" y="1204547"/>
                </a:lnTo>
                <a:cubicBezTo>
                  <a:pt x="371604" y="1221355"/>
                  <a:pt x="420661" y="1206215"/>
                  <a:pt x="351693" y="1222131"/>
                </a:cubicBezTo>
                <a:cubicBezTo>
                  <a:pt x="319417" y="1229579"/>
                  <a:pt x="272553" y="1243485"/>
                  <a:pt x="237393" y="1248508"/>
                </a:cubicBezTo>
                <a:cubicBezTo>
                  <a:pt x="211120" y="1252261"/>
                  <a:pt x="184535" y="1253547"/>
                  <a:pt x="158262" y="1257300"/>
                </a:cubicBezTo>
                <a:cubicBezTo>
                  <a:pt x="104640" y="1264960"/>
                  <a:pt x="128832" y="1263197"/>
                  <a:pt x="87923" y="1274885"/>
                </a:cubicBezTo>
                <a:cubicBezTo>
                  <a:pt x="76304" y="1278205"/>
                  <a:pt x="64477" y="1280746"/>
                  <a:pt x="52754" y="1283677"/>
                </a:cubicBezTo>
                <a:cubicBezTo>
                  <a:pt x="33307" y="1303124"/>
                  <a:pt x="21035" y="1311947"/>
                  <a:pt x="8793" y="1336431"/>
                </a:cubicBezTo>
                <a:cubicBezTo>
                  <a:pt x="4648" y="1344721"/>
                  <a:pt x="2931" y="1354016"/>
                  <a:pt x="0" y="1362808"/>
                </a:cubicBezTo>
                <a:cubicBezTo>
                  <a:pt x="2931" y="1415562"/>
                  <a:pt x="3784" y="1468473"/>
                  <a:pt x="8793" y="1521070"/>
                </a:cubicBezTo>
                <a:cubicBezTo>
                  <a:pt x="9672" y="1530296"/>
                  <a:pt x="12444" y="1539736"/>
                  <a:pt x="17585" y="1547447"/>
                </a:cubicBezTo>
                <a:cubicBezTo>
                  <a:pt x="24482" y="1557793"/>
                  <a:pt x="35170" y="1565031"/>
                  <a:pt x="43962" y="1573823"/>
                </a:cubicBezTo>
                <a:cubicBezTo>
                  <a:pt x="49824" y="1585546"/>
                  <a:pt x="56384" y="1596946"/>
                  <a:pt x="61547" y="1608993"/>
                </a:cubicBezTo>
                <a:cubicBezTo>
                  <a:pt x="83149" y="1659398"/>
                  <a:pt x="58187" y="1658387"/>
                  <a:pt x="123093" y="1723293"/>
                </a:cubicBezTo>
                <a:lnTo>
                  <a:pt x="219808" y="1820008"/>
                </a:lnTo>
                <a:cubicBezTo>
                  <a:pt x="228600" y="1828800"/>
                  <a:pt x="235523" y="1839988"/>
                  <a:pt x="246185" y="1846385"/>
                </a:cubicBezTo>
                <a:cubicBezTo>
                  <a:pt x="260839" y="1855177"/>
                  <a:pt x="275729" y="1863587"/>
                  <a:pt x="290147" y="1872762"/>
                </a:cubicBezTo>
                <a:cubicBezTo>
                  <a:pt x="307977" y="1884108"/>
                  <a:pt x="324292" y="1897911"/>
                  <a:pt x="342900" y="1907931"/>
                </a:cubicBezTo>
                <a:cubicBezTo>
                  <a:pt x="362552" y="1918513"/>
                  <a:pt x="385167" y="1923061"/>
                  <a:pt x="404447" y="1934308"/>
                </a:cubicBezTo>
                <a:cubicBezTo>
                  <a:pt x="420657" y="1943764"/>
                  <a:pt x="432198" y="1960021"/>
                  <a:pt x="448408" y="1969477"/>
                </a:cubicBezTo>
                <a:cubicBezTo>
                  <a:pt x="467688" y="1980723"/>
                  <a:pt x="489055" y="1988017"/>
                  <a:pt x="509954" y="1995854"/>
                </a:cubicBezTo>
                <a:cubicBezTo>
                  <a:pt x="586789" y="2024667"/>
                  <a:pt x="573976" y="2019713"/>
                  <a:pt x="641839" y="2031023"/>
                </a:cubicBezTo>
                <a:cubicBezTo>
                  <a:pt x="653562" y="2036885"/>
                  <a:pt x="664293" y="2045429"/>
                  <a:pt x="677008" y="2048608"/>
                </a:cubicBezTo>
                <a:cubicBezTo>
                  <a:pt x="759742" y="2069292"/>
                  <a:pt x="927933" y="2050455"/>
                  <a:pt x="975947" y="2048608"/>
                </a:cubicBezTo>
                <a:cubicBezTo>
                  <a:pt x="1099983" y="1986589"/>
                  <a:pt x="963166" y="2056684"/>
                  <a:pt x="1072662" y="1995854"/>
                </a:cubicBezTo>
                <a:cubicBezTo>
                  <a:pt x="1113357" y="1973246"/>
                  <a:pt x="1105822" y="1984424"/>
                  <a:pt x="1143000" y="1951893"/>
                </a:cubicBezTo>
                <a:cubicBezTo>
                  <a:pt x="1198945" y="1902941"/>
                  <a:pt x="1170834" y="1907057"/>
                  <a:pt x="1257300" y="1855177"/>
                </a:cubicBezTo>
                <a:cubicBezTo>
                  <a:pt x="1286608" y="1837592"/>
                  <a:pt x="1313808" y="1815886"/>
                  <a:pt x="1345223" y="1802423"/>
                </a:cubicBezTo>
                <a:cubicBezTo>
                  <a:pt x="1365739" y="1793631"/>
                  <a:pt x="1386046" y="1784336"/>
                  <a:pt x="1406770" y="1776047"/>
                </a:cubicBezTo>
                <a:cubicBezTo>
                  <a:pt x="1434962" y="1764770"/>
                  <a:pt x="1446947" y="1766426"/>
                  <a:pt x="1477108" y="1749670"/>
                </a:cubicBezTo>
                <a:cubicBezTo>
                  <a:pt x="1489918" y="1742553"/>
                  <a:pt x="1499851" y="1731060"/>
                  <a:pt x="1512277" y="1723293"/>
                </a:cubicBezTo>
                <a:cubicBezTo>
                  <a:pt x="1534180" y="1709603"/>
                  <a:pt x="1568250" y="1697386"/>
                  <a:pt x="1591408" y="1688123"/>
                </a:cubicBezTo>
                <a:cubicBezTo>
                  <a:pt x="1600200" y="1679331"/>
                  <a:pt x="1607970" y="1669381"/>
                  <a:pt x="1617785" y="1661747"/>
                </a:cubicBezTo>
                <a:cubicBezTo>
                  <a:pt x="1634467" y="1648772"/>
                  <a:pt x="1650489" y="1633260"/>
                  <a:pt x="1670539" y="1626577"/>
                </a:cubicBezTo>
                <a:cubicBezTo>
                  <a:pt x="1710281" y="1613330"/>
                  <a:pt x="1721267" y="1608170"/>
                  <a:pt x="1758462" y="1600200"/>
                </a:cubicBezTo>
                <a:cubicBezTo>
                  <a:pt x="1787687" y="1593938"/>
                  <a:pt x="1846385" y="1582616"/>
                  <a:pt x="1846385" y="1582616"/>
                </a:cubicBezTo>
                <a:cubicBezTo>
                  <a:pt x="1872762" y="1565031"/>
                  <a:pt x="1898850" y="1547005"/>
                  <a:pt x="1925516" y="1529862"/>
                </a:cubicBezTo>
                <a:cubicBezTo>
                  <a:pt x="1939891" y="1520621"/>
                  <a:pt x="1953265" y="1508889"/>
                  <a:pt x="1969477" y="1503485"/>
                </a:cubicBezTo>
                <a:cubicBezTo>
                  <a:pt x="1987062" y="1497623"/>
                  <a:pt x="2005401" y="1493668"/>
                  <a:pt x="2022231" y="1485900"/>
                </a:cubicBezTo>
                <a:cubicBezTo>
                  <a:pt x="2043685" y="1475998"/>
                  <a:pt x="2062643" y="1461298"/>
                  <a:pt x="2083777" y="1450731"/>
                </a:cubicBezTo>
                <a:cubicBezTo>
                  <a:pt x="2103741" y="1440749"/>
                  <a:pt x="2125728" y="1435042"/>
                  <a:pt x="2145323" y="1424354"/>
                </a:cubicBezTo>
                <a:cubicBezTo>
                  <a:pt x="2158188" y="1417337"/>
                  <a:pt x="2166887" y="1403419"/>
                  <a:pt x="2180493" y="1397977"/>
                </a:cubicBezTo>
                <a:cubicBezTo>
                  <a:pt x="2197045" y="1391356"/>
                  <a:pt x="2215662" y="1392116"/>
                  <a:pt x="2233247" y="1389185"/>
                </a:cubicBezTo>
                <a:cubicBezTo>
                  <a:pt x="2247901" y="1380393"/>
                  <a:pt x="2261341" y="1369155"/>
                  <a:pt x="2277208" y="1362808"/>
                </a:cubicBezTo>
                <a:cubicBezTo>
                  <a:pt x="2291083" y="1357258"/>
                  <a:pt x="2306672" y="1357641"/>
                  <a:pt x="2321170" y="1354016"/>
                </a:cubicBezTo>
                <a:cubicBezTo>
                  <a:pt x="2381106" y="1339032"/>
                  <a:pt x="2314334" y="1339942"/>
                  <a:pt x="2426677" y="1336431"/>
                </a:cubicBezTo>
                <a:cubicBezTo>
                  <a:pt x="2587817" y="1331396"/>
                  <a:pt x="2749062" y="1330570"/>
                  <a:pt x="2910254" y="1327639"/>
                </a:cubicBezTo>
                <a:cubicBezTo>
                  <a:pt x="2980593" y="1324708"/>
                  <a:pt x="3051063" y="1324048"/>
                  <a:pt x="3121270" y="1318847"/>
                </a:cubicBezTo>
                <a:cubicBezTo>
                  <a:pt x="3130513" y="1318162"/>
                  <a:pt x="3138383" y="1310339"/>
                  <a:pt x="3147647" y="1310054"/>
                </a:cubicBezTo>
                <a:cubicBezTo>
                  <a:pt x="3329292" y="1304465"/>
                  <a:pt x="3511062" y="1304193"/>
                  <a:pt x="3692770" y="1301262"/>
                </a:cubicBezTo>
                <a:cubicBezTo>
                  <a:pt x="3772129" y="1285391"/>
                  <a:pt x="3709018" y="1296526"/>
                  <a:pt x="3824654" y="1283677"/>
                </a:cubicBezTo>
                <a:cubicBezTo>
                  <a:pt x="4048548" y="1258799"/>
                  <a:pt x="3716503" y="1292733"/>
                  <a:pt x="3982916" y="1266093"/>
                </a:cubicBezTo>
                <a:cubicBezTo>
                  <a:pt x="4006362" y="1260231"/>
                  <a:pt x="4030326" y="1256150"/>
                  <a:pt x="4053254" y="1248508"/>
                </a:cubicBezTo>
                <a:cubicBezTo>
                  <a:pt x="4088870" y="1236636"/>
                  <a:pt x="4078506" y="1238880"/>
                  <a:pt x="4123593" y="1230923"/>
                </a:cubicBezTo>
                <a:lnTo>
                  <a:pt x="4229100" y="1213339"/>
                </a:lnTo>
                <a:cubicBezTo>
                  <a:pt x="4273062" y="1198685"/>
                  <a:pt x="4316029" y="1180616"/>
                  <a:pt x="4360985" y="1169377"/>
                </a:cubicBezTo>
                <a:cubicBezTo>
                  <a:pt x="4372708" y="1166446"/>
                  <a:pt x="4384535" y="1163905"/>
                  <a:pt x="4396154" y="1160585"/>
                </a:cubicBezTo>
                <a:cubicBezTo>
                  <a:pt x="4405065" y="1158039"/>
                  <a:pt x="4413590" y="1154232"/>
                  <a:pt x="4422531" y="1151793"/>
                </a:cubicBezTo>
                <a:cubicBezTo>
                  <a:pt x="4445847" y="1145434"/>
                  <a:pt x="4469554" y="1140567"/>
                  <a:pt x="4492870" y="1134208"/>
                </a:cubicBezTo>
                <a:cubicBezTo>
                  <a:pt x="4546436" y="1119599"/>
                  <a:pt x="4499142" y="1122904"/>
                  <a:pt x="4589585" y="1107831"/>
                </a:cubicBezTo>
                <a:cubicBezTo>
                  <a:pt x="4627755" y="1101470"/>
                  <a:pt x="4649440" y="1098438"/>
                  <a:pt x="4686300" y="1090247"/>
                </a:cubicBezTo>
                <a:cubicBezTo>
                  <a:pt x="4698096" y="1087626"/>
                  <a:pt x="4709747" y="1084385"/>
                  <a:pt x="4721470" y="1081454"/>
                </a:cubicBezTo>
                <a:cubicBezTo>
                  <a:pt x="4736124" y="1069731"/>
                  <a:pt x="4748646" y="1054677"/>
                  <a:pt x="4765431" y="1046285"/>
                </a:cubicBezTo>
                <a:cubicBezTo>
                  <a:pt x="4784515" y="1036743"/>
                  <a:pt x="4806584" y="1034975"/>
                  <a:pt x="4826977" y="1028700"/>
                </a:cubicBezTo>
                <a:cubicBezTo>
                  <a:pt x="4844693" y="1023249"/>
                  <a:pt x="4862901" y="1018883"/>
                  <a:pt x="4879731" y="1011116"/>
                </a:cubicBezTo>
                <a:cubicBezTo>
                  <a:pt x="4901185" y="1001214"/>
                  <a:pt x="4920534" y="987262"/>
                  <a:pt x="4941277" y="975947"/>
                </a:cubicBezTo>
                <a:cubicBezTo>
                  <a:pt x="4988370" y="950260"/>
                  <a:pt x="4973173" y="966134"/>
                  <a:pt x="5020408" y="923193"/>
                </a:cubicBezTo>
                <a:cubicBezTo>
                  <a:pt x="5038809" y="906465"/>
                  <a:pt x="5062040" y="892682"/>
                  <a:pt x="5073162" y="870439"/>
                </a:cubicBezTo>
                <a:lnTo>
                  <a:pt x="5090747" y="835270"/>
                </a:lnTo>
                <a:cubicBezTo>
                  <a:pt x="5079309" y="675145"/>
                  <a:pt x="5091350" y="758955"/>
                  <a:pt x="5064370" y="633047"/>
                </a:cubicBezTo>
                <a:cubicBezTo>
                  <a:pt x="5061239" y="618434"/>
                  <a:pt x="5060303" y="603262"/>
                  <a:pt x="5055577" y="589085"/>
                </a:cubicBezTo>
                <a:cubicBezTo>
                  <a:pt x="5051432" y="576651"/>
                  <a:pt x="5043316" y="565893"/>
                  <a:pt x="5037993" y="553916"/>
                </a:cubicBezTo>
                <a:cubicBezTo>
                  <a:pt x="5031583" y="539493"/>
                  <a:pt x="5025802" y="524787"/>
                  <a:pt x="5020408" y="509954"/>
                </a:cubicBezTo>
                <a:cubicBezTo>
                  <a:pt x="5014073" y="492534"/>
                  <a:pt x="5008685" y="474785"/>
                  <a:pt x="5002823" y="457200"/>
                </a:cubicBezTo>
                <a:cubicBezTo>
                  <a:pt x="4991766" y="424030"/>
                  <a:pt x="4989097" y="408305"/>
                  <a:pt x="4958862" y="378070"/>
                </a:cubicBezTo>
                <a:cubicBezTo>
                  <a:pt x="4838590" y="257798"/>
                  <a:pt x="5016277" y="432036"/>
                  <a:pt x="4906108" y="334108"/>
                </a:cubicBezTo>
                <a:cubicBezTo>
                  <a:pt x="4834940" y="270847"/>
                  <a:pt x="4881367" y="290691"/>
                  <a:pt x="4826977" y="272562"/>
                </a:cubicBezTo>
                <a:cubicBezTo>
                  <a:pt x="4818185" y="266700"/>
                  <a:pt x="4810531" y="258588"/>
                  <a:pt x="4800600" y="254977"/>
                </a:cubicBezTo>
                <a:cubicBezTo>
                  <a:pt x="4777887" y="246718"/>
                  <a:pt x="4753189" y="245036"/>
                  <a:pt x="4730262" y="237393"/>
                </a:cubicBezTo>
                <a:cubicBezTo>
                  <a:pt x="4721470" y="234462"/>
                  <a:pt x="4711987" y="233101"/>
                  <a:pt x="4703885" y="228600"/>
                </a:cubicBezTo>
                <a:cubicBezTo>
                  <a:pt x="4613192" y="178215"/>
                  <a:pt x="4684436" y="204532"/>
                  <a:pt x="4624754" y="184639"/>
                </a:cubicBezTo>
                <a:cubicBezTo>
                  <a:pt x="4590761" y="161977"/>
                  <a:pt x="4580441" y="148414"/>
                  <a:pt x="4545623" y="140677"/>
                </a:cubicBezTo>
                <a:cubicBezTo>
                  <a:pt x="4528221" y="136810"/>
                  <a:pt x="4510454" y="134816"/>
                  <a:pt x="4492870" y="131885"/>
                </a:cubicBezTo>
                <a:cubicBezTo>
                  <a:pt x="4488427" y="128923"/>
                  <a:pt x="4450517" y="100307"/>
                  <a:pt x="4440116" y="105508"/>
                </a:cubicBezTo>
                <a:cubicBezTo>
                  <a:pt x="4431826" y="109653"/>
                  <a:pt x="4422055" y="131885"/>
                  <a:pt x="4431323" y="131885"/>
                </a:cubicBezTo>
                <a:cubicBezTo>
                  <a:pt x="4441890" y="131885"/>
                  <a:pt x="4506058" y="111369"/>
                  <a:pt x="4440116" y="105508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Right Arrow 14"/>
          <p:cNvSpPr/>
          <p:nvPr/>
        </p:nvSpPr>
        <p:spPr>
          <a:xfrm rot="1386287">
            <a:off x="4283968" y="3068960"/>
            <a:ext cx="93610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8" t="30386" r="65128" b="65863"/>
          <a:stretch/>
        </p:blipFill>
        <p:spPr bwMode="auto">
          <a:xfrm>
            <a:off x="5241432" y="3529056"/>
            <a:ext cx="2139146" cy="59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50088" y="39804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0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422708"/>
          </a:xfrm>
        </p:spPr>
        <p:txBody>
          <a:bodyPr/>
          <a:lstStyle/>
          <a:p>
            <a:r>
              <a:rPr lang="el-GR" sz="3600" dirty="0"/>
              <a:t>Σύνθεση Στροφών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Η σχέση                          ισχύει για κάθε σημείο οπότε  μπορούμε να γράψουμε </a:t>
            </a:r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r>
              <a:rPr lang="el-GR" dirty="0" smtClean="0"/>
              <a:t>Ο παραπάνω τύπος φανερώνει ότι ο πίνακας της σύνθετης στροφής ισούται με το γινόμενο των πινάκων των </a:t>
            </a:r>
            <a:r>
              <a:rPr lang="el-GR" dirty="0" err="1" smtClean="0"/>
              <a:t>επιμέρων</a:t>
            </a:r>
            <a:r>
              <a:rPr lang="el-GR" dirty="0" smtClean="0"/>
              <a:t> στροφών που την αποτελούν.  </a:t>
            </a:r>
            <a:endParaRPr lang="el-GR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9" t="30386" r="65128" b="66757"/>
          <a:stretch/>
        </p:blipFill>
        <p:spPr bwMode="auto">
          <a:xfrm>
            <a:off x="2699792" y="701488"/>
            <a:ext cx="1927136" cy="45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0" t="32448" r="70308" b="63250"/>
          <a:stretch/>
        </p:blipFill>
        <p:spPr bwMode="auto">
          <a:xfrm>
            <a:off x="5004048" y="1754486"/>
            <a:ext cx="1527174" cy="66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9" t="30386" r="65128" b="66757"/>
          <a:stretch/>
        </p:blipFill>
        <p:spPr bwMode="auto">
          <a:xfrm>
            <a:off x="1403648" y="1871700"/>
            <a:ext cx="1927136" cy="45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reeform 8"/>
          <p:cNvSpPr/>
          <p:nvPr/>
        </p:nvSpPr>
        <p:spPr>
          <a:xfrm>
            <a:off x="2961448" y="1962464"/>
            <a:ext cx="342900" cy="325366"/>
          </a:xfrm>
          <a:custGeom>
            <a:avLst/>
            <a:gdLst>
              <a:gd name="connsiteX0" fmla="*/ 0 w 342900"/>
              <a:gd name="connsiteY0" fmla="*/ 325366 h 325366"/>
              <a:gd name="connsiteX1" fmla="*/ 52754 w 342900"/>
              <a:gd name="connsiteY1" fmla="*/ 255028 h 325366"/>
              <a:gd name="connsiteX2" fmla="*/ 79131 w 342900"/>
              <a:gd name="connsiteY2" fmla="*/ 237443 h 325366"/>
              <a:gd name="connsiteX3" fmla="*/ 105508 w 342900"/>
              <a:gd name="connsiteY3" fmla="*/ 211066 h 325366"/>
              <a:gd name="connsiteX4" fmla="*/ 158262 w 342900"/>
              <a:gd name="connsiteY4" fmla="*/ 175897 h 325366"/>
              <a:gd name="connsiteX5" fmla="*/ 211016 w 342900"/>
              <a:gd name="connsiteY5" fmla="*/ 123143 h 325366"/>
              <a:gd name="connsiteX6" fmla="*/ 237392 w 342900"/>
              <a:gd name="connsiteY6" fmla="*/ 105559 h 325366"/>
              <a:gd name="connsiteX7" fmla="*/ 290146 w 342900"/>
              <a:gd name="connsiteY7" fmla="*/ 52805 h 325366"/>
              <a:gd name="connsiteX8" fmla="*/ 316523 w 342900"/>
              <a:gd name="connsiteY8" fmla="*/ 26428 h 325366"/>
              <a:gd name="connsiteX9" fmla="*/ 342900 w 342900"/>
              <a:gd name="connsiteY9" fmla="*/ 51 h 325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900" h="325366">
                <a:moveTo>
                  <a:pt x="0" y="325366"/>
                </a:moveTo>
                <a:cubicBezTo>
                  <a:pt x="22203" y="288362"/>
                  <a:pt x="21985" y="280669"/>
                  <a:pt x="52754" y="255028"/>
                </a:cubicBezTo>
                <a:cubicBezTo>
                  <a:pt x="60872" y="248263"/>
                  <a:pt x="71013" y="244208"/>
                  <a:pt x="79131" y="237443"/>
                </a:cubicBezTo>
                <a:cubicBezTo>
                  <a:pt x="88683" y="229483"/>
                  <a:pt x="95693" y="218700"/>
                  <a:pt x="105508" y="211066"/>
                </a:cubicBezTo>
                <a:cubicBezTo>
                  <a:pt x="122190" y="198091"/>
                  <a:pt x="143318" y="190841"/>
                  <a:pt x="158262" y="175897"/>
                </a:cubicBezTo>
                <a:cubicBezTo>
                  <a:pt x="175847" y="158312"/>
                  <a:pt x="190324" y="136938"/>
                  <a:pt x="211016" y="123143"/>
                </a:cubicBezTo>
                <a:cubicBezTo>
                  <a:pt x="219808" y="117282"/>
                  <a:pt x="229494" y="112579"/>
                  <a:pt x="237392" y="105559"/>
                </a:cubicBezTo>
                <a:cubicBezTo>
                  <a:pt x="255979" y="89037"/>
                  <a:pt x="272561" y="70390"/>
                  <a:pt x="290146" y="52805"/>
                </a:cubicBezTo>
                <a:cubicBezTo>
                  <a:pt x="298938" y="44013"/>
                  <a:pt x="309626" y="36774"/>
                  <a:pt x="316523" y="26428"/>
                </a:cubicBezTo>
                <a:cubicBezTo>
                  <a:pt x="335734" y="-2387"/>
                  <a:pt x="323541" y="51"/>
                  <a:pt x="342900" y="51"/>
                </a:cubicBezTo>
              </a:path>
            </a:pathLst>
          </a:cu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Freeform 9"/>
          <p:cNvSpPr/>
          <p:nvPr/>
        </p:nvSpPr>
        <p:spPr>
          <a:xfrm>
            <a:off x="1717612" y="1971256"/>
            <a:ext cx="342900" cy="325366"/>
          </a:xfrm>
          <a:custGeom>
            <a:avLst/>
            <a:gdLst>
              <a:gd name="connsiteX0" fmla="*/ 0 w 342900"/>
              <a:gd name="connsiteY0" fmla="*/ 325366 h 325366"/>
              <a:gd name="connsiteX1" fmla="*/ 52754 w 342900"/>
              <a:gd name="connsiteY1" fmla="*/ 255028 h 325366"/>
              <a:gd name="connsiteX2" fmla="*/ 79131 w 342900"/>
              <a:gd name="connsiteY2" fmla="*/ 237443 h 325366"/>
              <a:gd name="connsiteX3" fmla="*/ 105508 w 342900"/>
              <a:gd name="connsiteY3" fmla="*/ 211066 h 325366"/>
              <a:gd name="connsiteX4" fmla="*/ 158262 w 342900"/>
              <a:gd name="connsiteY4" fmla="*/ 175897 h 325366"/>
              <a:gd name="connsiteX5" fmla="*/ 211016 w 342900"/>
              <a:gd name="connsiteY5" fmla="*/ 123143 h 325366"/>
              <a:gd name="connsiteX6" fmla="*/ 237392 w 342900"/>
              <a:gd name="connsiteY6" fmla="*/ 105559 h 325366"/>
              <a:gd name="connsiteX7" fmla="*/ 290146 w 342900"/>
              <a:gd name="connsiteY7" fmla="*/ 52805 h 325366"/>
              <a:gd name="connsiteX8" fmla="*/ 316523 w 342900"/>
              <a:gd name="connsiteY8" fmla="*/ 26428 h 325366"/>
              <a:gd name="connsiteX9" fmla="*/ 342900 w 342900"/>
              <a:gd name="connsiteY9" fmla="*/ 51 h 325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900" h="325366">
                <a:moveTo>
                  <a:pt x="0" y="325366"/>
                </a:moveTo>
                <a:cubicBezTo>
                  <a:pt x="22203" y="288362"/>
                  <a:pt x="21985" y="280669"/>
                  <a:pt x="52754" y="255028"/>
                </a:cubicBezTo>
                <a:cubicBezTo>
                  <a:pt x="60872" y="248263"/>
                  <a:pt x="71013" y="244208"/>
                  <a:pt x="79131" y="237443"/>
                </a:cubicBezTo>
                <a:cubicBezTo>
                  <a:pt x="88683" y="229483"/>
                  <a:pt x="95693" y="218700"/>
                  <a:pt x="105508" y="211066"/>
                </a:cubicBezTo>
                <a:cubicBezTo>
                  <a:pt x="122190" y="198091"/>
                  <a:pt x="143318" y="190841"/>
                  <a:pt x="158262" y="175897"/>
                </a:cubicBezTo>
                <a:cubicBezTo>
                  <a:pt x="175847" y="158312"/>
                  <a:pt x="190324" y="136938"/>
                  <a:pt x="211016" y="123143"/>
                </a:cubicBezTo>
                <a:cubicBezTo>
                  <a:pt x="219808" y="117282"/>
                  <a:pt x="229494" y="112579"/>
                  <a:pt x="237392" y="105559"/>
                </a:cubicBezTo>
                <a:cubicBezTo>
                  <a:pt x="255979" y="89037"/>
                  <a:pt x="272561" y="70390"/>
                  <a:pt x="290146" y="52805"/>
                </a:cubicBezTo>
                <a:cubicBezTo>
                  <a:pt x="298938" y="44013"/>
                  <a:pt x="309626" y="36774"/>
                  <a:pt x="316523" y="26428"/>
                </a:cubicBezTo>
                <a:cubicBezTo>
                  <a:pt x="335734" y="-2387"/>
                  <a:pt x="323541" y="51"/>
                  <a:pt x="342900" y="51"/>
                </a:cubicBezTo>
              </a:path>
            </a:pathLst>
          </a:cu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ight Arrow 7"/>
          <p:cNvSpPr/>
          <p:nvPr/>
        </p:nvSpPr>
        <p:spPr>
          <a:xfrm>
            <a:off x="3851920" y="1971256"/>
            <a:ext cx="792088" cy="233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5799" y="46658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4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/>
              <a:t>Σύνθεση Στροφών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143000" y="1124744"/>
            <a:ext cx="6400800" cy="3081496"/>
          </a:xfrm>
          <a:prstGeom prst="rect">
            <a:avLst/>
          </a:prstGeom>
        </p:spPr>
        <p:txBody>
          <a:bodyPr/>
          <a:lstStyle/>
          <a:p>
            <a:r>
              <a:rPr lang="el-GR" sz="2800" dirty="0" smtClean="0"/>
              <a:t>Η γενίκευση για σύνθετη στροφή </a:t>
            </a:r>
            <a:r>
              <a:rPr lang="en-US" sz="2800" i="1" dirty="0" smtClean="0"/>
              <a:t>n</a:t>
            </a:r>
            <a:r>
              <a:rPr lang="el-GR" sz="2800" i="1" dirty="0" smtClean="0"/>
              <a:t> </a:t>
            </a:r>
            <a:r>
              <a:rPr lang="el-GR" sz="2800" dirty="0" smtClean="0"/>
              <a:t>επιμέρους στροφών δίνεται ως εξής:</a:t>
            </a:r>
            <a:endParaRPr lang="el-GR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34958" r="64651" b="61009"/>
          <a:stretch/>
        </p:blipFill>
        <p:spPr bwMode="auto">
          <a:xfrm>
            <a:off x="2666419" y="2235875"/>
            <a:ext cx="3353962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7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/>
              <a:t>Ανάλυση στροφής στις βασικές γωνίες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143000" y="1417638"/>
            <a:ext cx="7101408" cy="409959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Οποιαδήποτε στροφή ενός στερεού σώματος γύρω από ένα σταθερό σ.σ. μπορεί να αναλυθεί σαν σύνθετη στροφή των 3 τύπων βασικών στροφών (</a:t>
            </a:r>
            <a:r>
              <a:rPr lang="en-US" dirty="0" smtClean="0"/>
              <a:t>roll, pitch, yaw</a:t>
            </a:r>
            <a:r>
              <a:rPr lang="el-GR" dirty="0" smtClean="0"/>
              <a:t>)</a:t>
            </a:r>
            <a:r>
              <a:rPr lang="en-US" dirty="0" smtClean="0"/>
              <a:t> </a:t>
            </a:r>
            <a:r>
              <a:rPr lang="el-GR" dirty="0" smtClean="0"/>
              <a:t>ως εξής:</a:t>
            </a:r>
          </a:p>
          <a:p>
            <a:pPr marL="822960" lvl="1" indent="-457200">
              <a:buFont typeface="+mj-lt"/>
              <a:buAutoNum type="arabicPeriod"/>
            </a:pPr>
            <a:r>
              <a:rPr lang="el-GR" dirty="0" smtClean="0"/>
              <a:t>Στροφή με γωνία </a:t>
            </a:r>
            <a:r>
              <a:rPr lang="en-US" dirty="0" smtClean="0"/>
              <a:t>roll</a:t>
            </a:r>
            <a:r>
              <a:rPr lang="el-GR" dirty="0" smtClean="0"/>
              <a:t>, δηλ. στροφή του σ.σ. γύρω από τον άξονα </a:t>
            </a:r>
            <a:r>
              <a:rPr lang="en-US" dirty="0" smtClean="0"/>
              <a:t>z.</a:t>
            </a:r>
          </a:p>
          <a:p>
            <a:pPr marL="822960" lvl="1" indent="-457200">
              <a:buFont typeface="+mj-lt"/>
              <a:buAutoNum type="arabicPeriod"/>
            </a:pPr>
            <a:r>
              <a:rPr lang="el-GR" dirty="0"/>
              <a:t>Στροφή με γωνία </a:t>
            </a:r>
            <a:r>
              <a:rPr lang="en-US" dirty="0" smtClean="0"/>
              <a:t>pitch</a:t>
            </a:r>
            <a:r>
              <a:rPr lang="el-GR" dirty="0" smtClean="0"/>
              <a:t>, </a:t>
            </a:r>
            <a:r>
              <a:rPr lang="el-GR" dirty="0"/>
              <a:t>δηλ. στροφή του σ.σ. γύρω από τον άξονα </a:t>
            </a:r>
            <a:r>
              <a:rPr lang="en-US" dirty="0" smtClean="0"/>
              <a:t>y.</a:t>
            </a:r>
          </a:p>
          <a:p>
            <a:pPr marL="822960" lvl="1" indent="-457200">
              <a:buFont typeface="+mj-lt"/>
              <a:buAutoNum type="arabicPeriod"/>
            </a:pPr>
            <a:r>
              <a:rPr lang="el-GR" dirty="0"/>
              <a:t>Στροφή με γωνία </a:t>
            </a:r>
            <a:r>
              <a:rPr lang="en-US" dirty="0" smtClean="0"/>
              <a:t>yaw</a:t>
            </a:r>
            <a:r>
              <a:rPr lang="el-GR" dirty="0" smtClean="0"/>
              <a:t>, </a:t>
            </a:r>
            <a:r>
              <a:rPr lang="el-GR" dirty="0"/>
              <a:t>δηλ. στροφή του σ.σ. γύρω από τον άξονα </a:t>
            </a:r>
            <a:r>
              <a:rPr lang="en-US" dirty="0" smtClean="0"/>
              <a:t>x.</a:t>
            </a:r>
            <a:endParaRPr lang="en-US" dirty="0"/>
          </a:p>
          <a:p>
            <a:pPr marL="822960" lvl="1" indent="-457200">
              <a:buFont typeface="+mj-lt"/>
              <a:buAutoNum type="arabicPeriod"/>
            </a:pPr>
            <a:endParaRPr lang="en-US" dirty="0" smtClean="0"/>
          </a:p>
          <a:p>
            <a:endParaRPr lang="el-GR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104" y="53309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0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634082"/>
          </a:xfrm>
        </p:spPr>
        <p:txBody>
          <a:bodyPr/>
          <a:lstStyle/>
          <a:p>
            <a:r>
              <a:rPr lang="el-GR" sz="3600" dirty="0"/>
              <a:t>Ανάλυση στροφής στις βασικές γωνίες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143000" y="731520"/>
            <a:ext cx="6400800" cy="1473344"/>
          </a:xfrm>
          <a:prstGeom prst="rect">
            <a:avLst/>
          </a:prstGeom>
        </p:spPr>
        <p:txBody>
          <a:bodyPr/>
          <a:lstStyle/>
          <a:p>
            <a:r>
              <a:rPr lang="el-GR" dirty="0" smtClean="0"/>
              <a:t>Η σύνθετη στροφή, δηλαδή η στροφή από το σ.σ.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{0, x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y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z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}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 μέχρι το σύστημα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{0,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y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z</a:t>
            </a:r>
            <a:r>
              <a:rPr lang="el-GR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}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έχει τον ακόλουθο πίνακα στροφής:</a:t>
            </a:r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0" t="35138" r="67339" b="60918"/>
          <a:stretch/>
        </p:blipFill>
        <p:spPr bwMode="auto">
          <a:xfrm>
            <a:off x="3563888" y="4227984"/>
            <a:ext cx="3255081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907704" y="2888346"/>
                <a:ext cx="5472608" cy="972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i="1"/>
                                  <m:t>       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i="1"/>
                                  <m:t>         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i="1"/>
                                  <m:t>           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i="1"/>
                                  <m:t>      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i="1"/>
                                  <m:t>                     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i="1"/>
                                  <m:t>                           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2888346"/>
                <a:ext cx="5472608" cy="97270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4008" y="48760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1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Χρηματοδότηση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eaLnBrk="1" hangingPunct="1"/>
            <a:r>
              <a:rPr lang="el-GR" sz="2400" dirty="0" smtClean="0"/>
              <a:t>Το παρόν εκπαιδευτικό υλικό έχει αναπτυχθεί στα πλαίσια του εκπαιδευτικού έργου του διδάσκοντα.</a:t>
            </a:r>
            <a:endParaRPr lang="en-US" sz="2400" dirty="0" smtClean="0"/>
          </a:p>
          <a:p>
            <a:pPr eaLnBrk="1" hangingPunct="1"/>
            <a:r>
              <a:rPr lang="el-GR" sz="2400" dirty="0" smtClean="0"/>
              <a:t>Το έργο «</a:t>
            </a:r>
            <a:r>
              <a:rPr lang="el-GR" sz="2400" b="1" dirty="0" smtClean="0"/>
              <a:t>Ανοικτά Ακαδημαϊκά Μαθήματα στο Πανεπιστήμιο Αιγαίου</a:t>
            </a:r>
            <a:r>
              <a:rPr lang="el-GR" sz="2400" dirty="0" smtClean="0"/>
              <a:t>» έχει χρηματοδοτήσει μόνο τη αναδιαμόρφωση του εκπαιδευτικού υλικού. </a:t>
            </a:r>
          </a:p>
          <a:p>
            <a:pPr eaLnBrk="1" hangingPunct="1"/>
            <a:r>
              <a:rPr lang="el-GR" sz="24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18435" name="Picture 3" descr="Λογότυπο Επιχειρησιακού Προγράμματος Εκπαίδευση και Δια βίου Μάθηση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5054600"/>
            <a:ext cx="64801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Θέση αριθμού διαφάνειας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2066ED-54F6-49E1-A098-5FA3FB2FD820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l-GR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3ο μάθημα: Κίνηση Στερεών Σωμάτων </a:t>
            </a:r>
            <a:br>
              <a:rPr lang="el-GR" dirty="0"/>
            </a:br>
            <a:r>
              <a:rPr lang="el-GR" dirty="0"/>
              <a:t>(Μέρος 1ο)</a:t>
            </a:r>
            <a:br>
              <a:rPr lang="el-GR" dirty="0"/>
            </a:br>
            <a:endParaRPr lang="en-US" dirty="0"/>
          </a:p>
        </p:txBody>
      </p:sp>
      <p:pic>
        <p:nvPicPr>
          <p:cNvPr id="4" name="M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504.3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Περιεχόμενα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l-GR" sz="2500" dirty="0" smtClean="0"/>
              <a:t>Εισαγωγή</a:t>
            </a:r>
          </a:p>
          <a:p>
            <a:pPr>
              <a:buFont typeface="Arial" pitchFamily="34" charset="0"/>
              <a:buChar char="•"/>
            </a:pPr>
            <a:r>
              <a:rPr lang="el-GR" sz="2500" dirty="0" smtClean="0"/>
              <a:t>Στροφή</a:t>
            </a:r>
          </a:p>
          <a:p>
            <a:pPr>
              <a:buFont typeface="Arial" pitchFamily="34" charset="0"/>
              <a:buChar char="•"/>
            </a:pPr>
            <a:r>
              <a:rPr lang="el-GR" sz="2500" dirty="0" smtClean="0"/>
              <a:t>Οι βασικές γωνίες στροφής</a:t>
            </a:r>
          </a:p>
          <a:p>
            <a:pPr>
              <a:buFont typeface="Arial" pitchFamily="34" charset="0"/>
              <a:buChar char="•"/>
            </a:pPr>
            <a:r>
              <a:rPr lang="el-GR" sz="2500" dirty="0" smtClean="0"/>
              <a:t>Σύνθεση στροφών</a:t>
            </a:r>
          </a:p>
          <a:p>
            <a:pPr>
              <a:buFont typeface="Arial" pitchFamily="34" charset="0"/>
              <a:buChar char="•"/>
            </a:pPr>
            <a:r>
              <a:rPr lang="el-GR" sz="2500" dirty="0" smtClean="0"/>
              <a:t>Ανάλυση στροφής στις βασικές γωνίες</a:t>
            </a:r>
            <a:endParaRPr lang="en-US" sz="2500" dirty="0"/>
          </a:p>
        </p:txBody>
      </p:sp>
      <p:pic>
        <p:nvPicPr>
          <p:cNvPr id="5" name="M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48604.3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7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Εισαγωγή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143000" y="1268760"/>
            <a:ext cx="7389440" cy="34563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7675" indent="-401638">
              <a:buFont typeface="Wingdings" pitchFamily="2" charset="2"/>
              <a:buChar char="v"/>
            </a:pPr>
            <a:r>
              <a:rPr lang="el-GR" sz="1600" dirty="0" smtClean="0"/>
              <a:t>Ένα από τα πιο ενδιαφέροντα στοιχεία στη μελέτη της κίνησης των στερεών σωμάτων είναι η μελέτη της σχετικής κίνησης ενός στερεού σώματος ως προς ένα άλλο. </a:t>
            </a:r>
          </a:p>
          <a:p>
            <a:pPr marL="447675" indent="-401638">
              <a:buFont typeface="Wingdings" pitchFamily="2" charset="2"/>
              <a:buChar char="v"/>
            </a:pPr>
            <a:r>
              <a:rPr lang="el-GR" sz="1600" dirty="0" smtClean="0"/>
              <a:t>Τα αποτελέσματα αυτής της μελέτης είναι πολύ χρήσιμα στη μελέτη της σχετικής κίνησης μεταξύ των συνδέσμων των ρομποτικών βραχιόνων.</a:t>
            </a:r>
          </a:p>
          <a:p>
            <a:pPr marL="447675" indent="-401638">
              <a:buFont typeface="Wingdings" pitchFamily="2" charset="2"/>
              <a:buChar char="v"/>
            </a:pPr>
            <a:r>
              <a:rPr lang="el-GR" sz="1600" u="sng" dirty="0" smtClean="0"/>
              <a:t>Η α</a:t>
            </a:r>
            <a:r>
              <a:rPr lang="el-GR" sz="1600" b="1" u="sng" dirty="0" smtClean="0"/>
              <a:t>νάλυση της στροφής μεταξύ 2 στερεών σ. παρουσιάζει περισσότερες δυσκολίες σε σχέση με τη μετατόπιση.</a:t>
            </a:r>
            <a:r>
              <a:rPr lang="el-GR" sz="1600" dirty="0" smtClean="0"/>
              <a:t>  </a:t>
            </a:r>
          </a:p>
          <a:p>
            <a:pPr marL="46037" indent="0">
              <a:buNone/>
            </a:pPr>
            <a:endParaRPr lang="en-US" sz="1600" dirty="0"/>
          </a:p>
        </p:txBody>
      </p:sp>
      <p:pic>
        <p:nvPicPr>
          <p:cNvPr id="5" name="M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00" end="122000.3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8000" advTm="28000"/>
    </mc:Choice>
    <mc:Fallback xmlns=""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9436"/>
          </a:xfrm>
        </p:spPr>
        <p:txBody>
          <a:bodyPr/>
          <a:lstStyle/>
          <a:p>
            <a:r>
              <a:rPr lang="el-GR" sz="2800" dirty="0" smtClean="0"/>
              <a:t>Εισαγωγή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67544" y="908720"/>
            <a:ext cx="3600400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Η στροφή παρουσιάζει μεγαλύτερο τεχνολογικό ενδιαφέρον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227982" y="1106082"/>
            <a:ext cx="43204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788024" y="892698"/>
            <a:ext cx="3600400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Η μετάδοση της κίνησης γίνεται κατά κανόνα στροφικά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6300192" y="2132856"/>
            <a:ext cx="50405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860032" y="2708920"/>
            <a:ext cx="3600400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Η στροφική κίνηση επιτρέπει την ανάπτυξη μεγάλων ταχυτήτων σε περιορισμένο χώρο </a:t>
            </a:r>
            <a:endParaRPr lang="en-US" dirty="0"/>
          </a:p>
        </p:txBody>
      </p:sp>
      <p:sp>
        <p:nvSpPr>
          <p:cNvPr id="10" name="Left Arrow 9"/>
          <p:cNvSpPr/>
          <p:nvPr/>
        </p:nvSpPr>
        <p:spPr>
          <a:xfrm>
            <a:off x="4355976" y="3068960"/>
            <a:ext cx="304054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39552" y="2708920"/>
            <a:ext cx="3600400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Διευκολύνει τη μετατροπή κάθε μορφής ενέργειας σε κινητική </a:t>
            </a:r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>
            <a:off x="2051720" y="3933056"/>
            <a:ext cx="50405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11560" y="4509120"/>
            <a:ext cx="3600400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Τα περισσότερα β. ρομπότ έχουν στροφικές αρθρώσεις</a:t>
            </a:r>
            <a:endParaRPr lang="en-US" dirty="0"/>
          </a:p>
        </p:txBody>
      </p:sp>
      <p:pic>
        <p:nvPicPr>
          <p:cNvPr id="14" name="M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00" end="98000.3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7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8000" advTm="28000"/>
    </mc:Choice>
    <mc:Fallback xmlns=""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Εισαγωγή</a:t>
            </a:r>
            <a:endParaRPr lang="en-US" dirty="0"/>
          </a:p>
        </p:txBody>
      </p:sp>
      <p:sp>
        <p:nvSpPr>
          <p:cNvPr id="5" name="Horizontal Scroll 4"/>
          <p:cNvSpPr/>
          <p:nvPr/>
        </p:nvSpPr>
        <p:spPr>
          <a:xfrm>
            <a:off x="1763688" y="1628800"/>
            <a:ext cx="5760640" cy="18002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Η παρουσία στροφικών αρθρώσεων προσδίδει αυξημένες δυνατότητες ευελιξίας στο εργαλείο τελικής δράσης (άκρο εργασίας του ρομπότ) </a:t>
            </a:r>
            <a:endParaRPr lang="en-US" dirty="0"/>
          </a:p>
        </p:txBody>
      </p:sp>
      <p:pic>
        <p:nvPicPr>
          <p:cNvPr id="6" name="M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100" end="87000.3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9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4120"/>
          </a:xfrm>
        </p:spPr>
        <p:txBody>
          <a:bodyPr/>
          <a:lstStyle/>
          <a:p>
            <a:r>
              <a:rPr lang="el-GR" sz="3200" dirty="0" smtClean="0"/>
              <a:t>Στροφή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203848" y="1988840"/>
            <a:ext cx="18002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508003" y="980728"/>
            <a:ext cx="18002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3203848" y="980728"/>
            <a:ext cx="1853546" cy="2088232"/>
            <a:chOff x="3203848" y="980728"/>
            <a:chExt cx="1853546" cy="208823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203848" y="2492896"/>
              <a:ext cx="360040" cy="5760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3203848" y="1484784"/>
              <a:ext cx="129614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3563888" y="2060848"/>
              <a:ext cx="129614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509323" y="1494115"/>
              <a:ext cx="360040" cy="5760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563888" y="2555573"/>
              <a:ext cx="180020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868043" y="1538130"/>
              <a:ext cx="180020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374910" y="987419"/>
              <a:ext cx="129614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3739948" y="1538130"/>
              <a:ext cx="129614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697354" y="980728"/>
              <a:ext cx="360040" cy="5760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382548" y="1988840"/>
              <a:ext cx="360040" cy="5760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2843808" y="1988840"/>
            <a:ext cx="1368152" cy="1080120"/>
            <a:chOff x="2843808" y="1988840"/>
            <a:chExt cx="1368152" cy="1080120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3563888" y="2564904"/>
              <a:ext cx="648072" cy="50405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3563888" y="2240868"/>
              <a:ext cx="324036" cy="81876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2843808" y="1988840"/>
              <a:ext cx="718760" cy="107079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2699792" y="1988840"/>
            <a:ext cx="1800200" cy="945435"/>
            <a:chOff x="2699792" y="1988840"/>
            <a:chExt cx="1800200" cy="945435"/>
          </a:xfrm>
        </p:grpSpPr>
        <p:sp>
          <p:nvSpPr>
            <p:cNvPr id="32" name="TextBox 31"/>
            <p:cNvSpPr txBox="1"/>
            <p:nvPr/>
          </p:nvSpPr>
          <p:spPr>
            <a:xfrm>
              <a:off x="3995936" y="2564904"/>
              <a:ext cx="504056" cy="369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l-GR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85188" y="2420888"/>
              <a:ext cx="504056" cy="369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</a:t>
              </a:r>
              <a:r>
                <a:rPr lang="el-GR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99792" y="1988840"/>
              <a:ext cx="504056" cy="369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</a:t>
              </a:r>
              <a:r>
                <a:rPr lang="el-GR" baseline="-25000" dirty="0" smtClean="0"/>
                <a:t>1</a:t>
              </a:r>
              <a:endParaRPr lang="en-US" baseline="-25000" dirty="0"/>
            </a:p>
          </p:txBody>
        </p:sp>
      </p:grpSp>
      <p:sp>
        <p:nvSpPr>
          <p:cNvPr id="38" name="Oval 37"/>
          <p:cNvSpPr/>
          <p:nvPr/>
        </p:nvSpPr>
        <p:spPr>
          <a:xfrm>
            <a:off x="4382886" y="1691477"/>
            <a:ext cx="90000" cy="8935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3573219" y="1468762"/>
            <a:ext cx="1308115" cy="1581536"/>
            <a:chOff x="3573219" y="1468762"/>
            <a:chExt cx="1308115" cy="1581536"/>
          </a:xfrm>
        </p:grpSpPr>
        <p:cxnSp>
          <p:nvCxnSpPr>
            <p:cNvPr id="37" name="Straight Arrow Connector 36"/>
            <p:cNvCxnSpPr/>
            <p:nvPr/>
          </p:nvCxnSpPr>
          <p:spPr>
            <a:xfrm flipV="1">
              <a:off x="3573219" y="1780827"/>
              <a:ext cx="824132" cy="12694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377278" y="1468762"/>
              <a:ext cx="504056" cy="369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</a:t>
              </a:r>
              <a:endParaRPr lang="en-US" baseline="-250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267744" y="987419"/>
            <a:ext cx="2690309" cy="3233669"/>
            <a:chOff x="2267744" y="987419"/>
            <a:chExt cx="2690309" cy="3233669"/>
          </a:xfrm>
        </p:grpSpPr>
        <p:cxnSp>
          <p:nvCxnSpPr>
            <p:cNvPr id="42" name="Straight Arrow Connector 41"/>
            <p:cNvCxnSpPr/>
            <p:nvPr/>
          </p:nvCxnSpPr>
          <p:spPr>
            <a:xfrm flipV="1">
              <a:off x="3563888" y="987419"/>
              <a:ext cx="9331" cy="2062879"/>
            </a:xfrm>
            <a:prstGeom prst="straightConnector1">
              <a:avLst/>
            </a:prstGeom>
            <a:ln w="1905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2267744" y="3041779"/>
              <a:ext cx="1305475" cy="963285"/>
            </a:xfrm>
            <a:prstGeom prst="straightConnector1">
              <a:avLst/>
            </a:prstGeom>
            <a:ln w="1905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3573219" y="3059629"/>
              <a:ext cx="1384834" cy="1161459"/>
            </a:xfrm>
            <a:prstGeom prst="straightConnector1">
              <a:avLst/>
            </a:prstGeom>
            <a:ln w="1905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2070382" y="996750"/>
            <a:ext cx="3033667" cy="3117607"/>
            <a:chOff x="2070382" y="996750"/>
            <a:chExt cx="3033667" cy="3117607"/>
          </a:xfrm>
        </p:grpSpPr>
        <p:sp>
          <p:nvSpPr>
            <p:cNvPr id="52" name="TextBox 51"/>
            <p:cNvSpPr txBox="1"/>
            <p:nvPr/>
          </p:nvSpPr>
          <p:spPr>
            <a:xfrm>
              <a:off x="3203848" y="99675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</a:t>
              </a:r>
              <a:r>
                <a:rPr lang="en-US" baseline="-25000" dirty="0" smtClean="0"/>
                <a:t>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70382" y="355435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0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672001" y="3745025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</a:t>
              </a:r>
              <a:r>
                <a:rPr lang="en-US" baseline="-25000" dirty="0" smtClean="0"/>
                <a:t>0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2527783" y="3933056"/>
            <a:ext cx="204421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χώρος εργασίας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5083694" y="934112"/>
            <a:ext cx="204421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S: </a:t>
            </a:r>
            <a:r>
              <a:rPr lang="el-GR" dirty="0" smtClean="0"/>
              <a:t>στερεό σώμα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289187" y="548680"/>
            <a:ext cx="2631293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Στερεό σώμα που εκτελεί στροφή ως προς το χώρο εργασίας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3419872" y="305966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0</a:t>
            </a:r>
            <a:endParaRPr lang="en-US" dirty="0"/>
          </a:p>
        </p:txBody>
      </p:sp>
      <p:pic>
        <p:nvPicPr>
          <p:cNvPr id="41" name="M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100" end="75000.3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3968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2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1182</Words>
  <Application>Microsoft Macintosh PowerPoint</Application>
  <PresentationFormat>On-screen Show (4:3)</PresentationFormat>
  <Paragraphs>147</Paragraphs>
  <Slides>27</Slides>
  <Notes>5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Cambria Math</vt:lpstr>
      <vt:lpstr>Times New Roman</vt:lpstr>
      <vt:lpstr>Wingdings</vt:lpstr>
      <vt:lpstr>Arial</vt:lpstr>
      <vt:lpstr>Θέμα του Office</vt:lpstr>
      <vt:lpstr>Ρομποτική</vt:lpstr>
      <vt:lpstr>Άδειες Χρήσης</vt:lpstr>
      <vt:lpstr>Χρηματοδότηση</vt:lpstr>
      <vt:lpstr>3ο μάθημα: Κίνηση Στερεών Σωμάτων  (Μέρος 1ο) </vt:lpstr>
      <vt:lpstr>Περιεχόμενα</vt:lpstr>
      <vt:lpstr>Εισαγωγή</vt:lpstr>
      <vt:lpstr>Εισαγωγή</vt:lpstr>
      <vt:lpstr>Εισαγωγή</vt:lpstr>
      <vt:lpstr>Στροφή</vt:lpstr>
      <vt:lpstr>Στροφή</vt:lpstr>
      <vt:lpstr>Στροφή</vt:lpstr>
      <vt:lpstr>Στροφή</vt:lpstr>
      <vt:lpstr>Στροφή</vt:lpstr>
      <vt:lpstr>Στροφή</vt:lpstr>
      <vt:lpstr>Στροφή</vt:lpstr>
      <vt:lpstr>Βασικές γωνίες στροφής: (roll, pitch, yaw)</vt:lpstr>
      <vt:lpstr>Βασικές γωνίες στροφής: (roll, pitch, yaw)</vt:lpstr>
      <vt:lpstr>Βασικές γωνίες στροφής (roll, pitch, yaw)</vt:lpstr>
      <vt:lpstr>Βασικές γωνίες στροφής: (roll, pitch, yaw)</vt:lpstr>
      <vt:lpstr>Βασικές γωνίες στροφής (roll, pitch, yaw)</vt:lpstr>
      <vt:lpstr>Σύνθεση στροφών</vt:lpstr>
      <vt:lpstr>Σύνθεση Στροφών</vt:lpstr>
      <vt:lpstr>Σύνθεση Στροφών</vt:lpstr>
      <vt:lpstr>Σύνθεση Στροφών</vt:lpstr>
      <vt:lpstr>Σύνθεση Στροφών</vt:lpstr>
      <vt:lpstr>Ανάλυση στροφής στις βασικές γωνίες</vt:lpstr>
      <vt:lpstr>Ανάλυση στροφής στις βασικές γωνίες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Stevy</dc:creator>
  <cp:lastModifiedBy>Ηλίας Ξυδιάς</cp:lastModifiedBy>
  <cp:revision>166</cp:revision>
  <dcterms:created xsi:type="dcterms:W3CDTF">2012-09-06T09:03:05Z</dcterms:created>
  <dcterms:modified xsi:type="dcterms:W3CDTF">2015-12-04T08:29:55Z</dcterms:modified>
</cp:coreProperties>
</file>