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70" r:id="rId2"/>
    <p:sldId id="311" r:id="rId3"/>
    <p:sldId id="664" r:id="rId4"/>
    <p:sldId id="665" r:id="rId5"/>
    <p:sldId id="666" r:id="rId6"/>
    <p:sldId id="667" r:id="rId7"/>
    <p:sldId id="668" r:id="rId8"/>
    <p:sldId id="669" r:id="rId9"/>
    <p:sldId id="569" r:id="rId10"/>
    <p:sldId id="670" r:id="rId11"/>
    <p:sldId id="671" r:id="rId12"/>
    <p:sldId id="672" r:id="rId13"/>
    <p:sldId id="673" r:id="rId14"/>
    <p:sldId id="674" r:id="rId15"/>
    <p:sldId id="675" r:id="rId16"/>
    <p:sldId id="676" r:id="rId17"/>
    <p:sldId id="677" r:id="rId18"/>
    <p:sldId id="678" r:id="rId19"/>
    <p:sldId id="679" r:id="rId20"/>
    <p:sldId id="680" r:id="rId21"/>
    <p:sldId id="681" r:id="rId22"/>
    <p:sldId id="682" r:id="rId23"/>
    <p:sldId id="683" r:id="rId24"/>
    <p:sldId id="684" r:id="rId25"/>
    <p:sldId id="685" r:id="rId26"/>
    <p:sldId id="686" r:id="rId27"/>
    <p:sldId id="687" r:id="rId28"/>
    <p:sldId id="688" r:id="rId29"/>
    <p:sldId id="68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26CC"/>
    <a:srgbClr val="EFEFEF"/>
    <a:srgbClr val="8412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216C7E-D598-4956-97D3-474780E6C263}" v="6" dt="2021-04-15T09:57:57.7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6" d="100"/>
          <a:sy n="106" d="100"/>
        </p:scale>
        <p:origin x="10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nstantinos Topouzelis" userId="c1ddda39-0102-4d33-8cfc-1a24b790cea7" providerId="ADAL" clId="{7AA732E9-44EB-44B3-AE59-6BAE50B2FD07}"/>
    <pc:docChg chg="modSld">
      <pc:chgData name="Konstantinos Topouzelis" userId="c1ddda39-0102-4d33-8cfc-1a24b790cea7" providerId="ADAL" clId="{7AA732E9-44EB-44B3-AE59-6BAE50B2FD07}" dt="2019-10-29T12:00:24.252" v="15" actId="6549"/>
      <pc:docMkLst>
        <pc:docMk/>
      </pc:docMkLst>
      <pc:sldChg chg="modSp">
        <pc:chgData name="Konstantinos Topouzelis" userId="c1ddda39-0102-4d33-8cfc-1a24b790cea7" providerId="ADAL" clId="{7AA732E9-44EB-44B3-AE59-6BAE50B2FD07}" dt="2019-10-29T12:00:24.252" v="15" actId="6549"/>
        <pc:sldMkLst>
          <pc:docMk/>
          <pc:sldMk cId="3764486897" sldId="299"/>
        </pc:sldMkLst>
        <pc:spChg chg="mod">
          <ac:chgData name="Konstantinos Topouzelis" userId="c1ddda39-0102-4d33-8cfc-1a24b790cea7" providerId="ADAL" clId="{7AA732E9-44EB-44B3-AE59-6BAE50B2FD07}" dt="2019-10-29T12:00:24.252" v="15" actId="6549"/>
          <ac:spMkLst>
            <pc:docMk/>
            <pc:sldMk cId="3764486897" sldId="299"/>
            <ac:spMk id="4" creationId="{F51E2479-1CB3-4A3F-A355-5C586B26A934}"/>
          </ac:spMkLst>
        </pc:spChg>
        <pc:picChg chg="mod">
          <ac:chgData name="Konstantinos Topouzelis" userId="c1ddda39-0102-4d33-8cfc-1a24b790cea7" providerId="ADAL" clId="{7AA732E9-44EB-44B3-AE59-6BAE50B2FD07}" dt="2019-10-29T11:57:12.888" v="8" actId="1076"/>
          <ac:picMkLst>
            <pc:docMk/>
            <pc:sldMk cId="3764486897" sldId="299"/>
            <ac:picMk id="5" creationId="{F69D9676-9602-4119-9BCB-4E9668729ED9}"/>
          </ac:picMkLst>
        </pc:picChg>
      </pc:sldChg>
    </pc:docChg>
  </pc:docChgLst>
  <pc:docChgLst>
    <pc:chgData name="Spyros Spodylidis" userId="bb224383-958e-4cb9-ba21-ba10e34a4b65" providerId="ADAL" clId="{142D5AB5-8C1E-4D55-8688-A1075801297F}"/>
    <pc:docChg chg="modSld">
      <pc:chgData name="Spyros Spodylidis" userId="bb224383-958e-4cb9-ba21-ba10e34a4b65" providerId="ADAL" clId="{142D5AB5-8C1E-4D55-8688-A1075801297F}" dt="2020-09-15T10:05:14.561" v="0" actId="1076"/>
      <pc:docMkLst>
        <pc:docMk/>
      </pc:docMkLst>
      <pc:sldChg chg="modSp">
        <pc:chgData name="Spyros Spodylidis" userId="bb224383-958e-4cb9-ba21-ba10e34a4b65" providerId="ADAL" clId="{142D5AB5-8C1E-4D55-8688-A1075801297F}" dt="2020-09-15T10:05:14.561" v="0" actId="1076"/>
        <pc:sldMkLst>
          <pc:docMk/>
          <pc:sldMk cId="3041423368" sldId="308"/>
        </pc:sldMkLst>
        <pc:picChg chg="mod">
          <ac:chgData name="Spyros Spodylidis" userId="bb224383-958e-4cb9-ba21-ba10e34a4b65" providerId="ADAL" clId="{142D5AB5-8C1E-4D55-8688-A1075801297F}" dt="2020-09-15T10:05:14.561" v="0" actId="1076"/>
          <ac:picMkLst>
            <pc:docMk/>
            <pc:sldMk cId="3041423368" sldId="308"/>
            <ac:picMk id="7" creationId="{B1000F09-245E-4F27-97BC-08BF0CD8D3D6}"/>
          </ac:picMkLst>
        </pc:picChg>
      </pc:sldChg>
    </pc:docChg>
  </pc:docChgLst>
  <pc:docChgLst>
    <pc:chgData name="Konstantinos Topouzelis" userId="c1ddda39-0102-4d33-8cfc-1a24b790cea7" providerId="ADAL" clId="{1B216C7E-D598-4956-97D3-474780E6C263}"/>
    <pc:docChg chg="modSld">
      <pc:chgData name="Konstantinos Topouzelis" userId="c1ddda39-0102-4d33-8cfc-1a24b790cea7" providerId="ADAL" clId="{1B216C7E-D598-4956-97D3-474780E6C263}" dt="2021-04-15T10:16:42.489" v="11" actId="113"/>
      <pc:docMkLst>
        <pc:docMk/>
      </pc:docMkLst>
      <pc:sldChg chg="modSp">
        <pc:chgData name="Konstantinos Topouzelis" userId="c1ddda39-0102-4d33-8cfc-1a24b790cea7" providerId="ADAL" clId="{1B216C7E-D598-4956-97D3-474780E6C263}" dt="2021-04-15T09:57:57.745" v="5" actId="403"/>
        <pc:sldMkLst>
          <pc:docMk/>
          <pc:sldMk cId="4109724454" sldId="569"/>
        </pc:sldMkLst>
        <pc:spChg chg="mod">
          <ac:chgData name="Konstantinos Topouzelis" userId="c1ddda39-0102-4d33-8cfc-1a24b790cea7" providerId="ADAL" clId="{1B216C7E-D598-4956-97D3-474780E6C263}" dt="2021-04-15T09:57:57.745" v="5" actId="403"/>
          <ac:spMkLst>
            <pc:docMk/>
            <pc:sldMk cId="4109724454" sldId="569"/>
            <ac:spMk id="5" creationId="{EFCBAA4A-CB5B-4FC3-811F-57C7B9FB5E54}"/>
          </ac:spMkLst>
        </pc:spChg>
      </pc:sldChg>
      <pc:sldChg chg="modSp mod">
        <pc:chgData name="Konstantinos Topouzelis" userId="c1ddda39-0102-4d33-8cfc-1a24b790cea7" providerId="ADAL" clId="{1B216C7E-D598-4956-97D3-474780E6C263}" dt="2021-04-15T10:16:42.489" v="11" actId="113"/>
        <pc:sldMkLst>
          <pc:docMk/>
          <pc:sldMk cId="3207197738" sldId="682"/>
        </pc:sldMkLst>
        <pc:spChg chg="mod">
          <ac:chgData name="Konstantinos Topouzelis" userId="c1ddda39-0102-4d33-8cfc-1a24b790cea7" providerId="ADAL" clId="{1B216C7E-D598-4956-97D3-474780E6C263}" dt="2021-04-15T10:16:42.489" v="11" actId="113"/>
          <ac:spMkLst>
            <pc:docMk/>
            <pc:sldMk cId="3207197738" sldId="682"/>
            <ac:spMk id="3" creationId="{73A5755A-E728-4E47-B3BC-96F2CF7AEF18}"/>
          </ac:spMkLst>
        </pc:spChg>
      </pc:sldChg>
    </pc:docChg>
  </pc:docChgLst>
  <pc:docChgLst>
    <pc:chgData name="Guest User" userId="S::urn:spo:anon#1e3c074074dcc4efc245f21f367dffb09c6d0022fd61de1f1cbd820ac9859233::" providerId="AD" clId="Web-{3559D8AA-D152-243F-77D5-F98BBD6BDD12}"/>
    <pc:docChg chg="addSld delSld modSld">
      <pc:chgData name="Guest User" userId="S::urn:spo:anon#1e3c074074dcc4efc245f21f367dffb09c6d0022fd61de1f1cbd820ac9859233::" providerId="AD" clId="Web-{3559D8AA-D152-243F-77D5-F98BBD6BDD12}" dt="2019-10-28T16:44:39.998" v="265"/>
      <pc:docMkLst>
        <pc:docMk/>
      </pc:docMkLst>
      <pc:sldChg chg="del">
        <pc:chgData name="Guest User" userId="S::urn:spo:anon#1e3c074074dcc4efc245f21f367dffb09c6d0022fd61de1f1cbd820ac9859233::" providerId="AD" clId="Web-{3559D8AA-D152-243F-77D5-F98BBD6BDD12}" dt="2019-10-28T16:14:05.363" v="16"/>
        <pc:sldMkLst>
          <pc:docMk/>
          <pc:sldMk cId="748402361" sldId="284"/>
        </pc:sldMkLst>
      </pc:sldChg>
      <pc:sldChg chg="addSp delSp modSp new">
        <pc:chgData name="Guest User" userId="S::urn:spo:anon#1e3c074074dcc4efc245f21f367dffb09c6d0022fd61de1f1cbd820ac9859233::" providerId="AD" clId="Web-{3559D8AA-D152-243F-77D5-F98BBD6BDD12}" dt="2019-10-28T16:44:39.998" v="265"/>
        <pc:sldMkLst>
          <pc:docMk/>
          <pc:sldMk cId="1864255976" sldId="287"/>
        </pc:sldMkLst>
        <pc:spChg chg="mod">
          <ac:chgData name="Guest User" userId="S::urn:spo:anon#1e3c074074dcc4efc245f21f367dffb09c6d0022fd61de1f1cbd820ac9859233::" providerId="AD" clId="Web-{3559D8AA-D152-243F-77D5-F98BBD6BDD12}" dt="2019-10-28T16:22:06.814" v="65" actId="20577"/>
          <ac:spMkLst>
            <pc:docMk/>
            <pc:sldMk cId="1864255976" sldId="287"/>
            <ac:spMk id="2" creationId="{043F8AF9-61BD-41EF-B891-09B3D6F20BB6}"/>
          </ac:spMkLst>
        </pc:spChg>
        <pc:spChg chg="del mod">
          <ac:chgData name="Guest User" userId="S::urn:spo:anon#1e3c074074dcc4efc245f21f367dffb09c6d0022fd61de1f1cbd820ac9859233::" providerId="AD" clId="Web-{3559D8AA-D152-243F-77D5-F98BBD6BDD12}" dt="2019-10-28T16:26:26.126" v="170"/>
          <ac:spMkLst>
            <pc:docMk/>
            <pc:sldMk cId="1864255976" sldId="287"/>
            <ac:spMk id="3" creationId="{578A43BA-C41A-4771-81F1-7E2544157326}"/>
          </ac:spMkLst>
        </pc:spChg>
        <pc:spChg chg="add mod">
          <ac:chgData name="Guest User" userId="S::urn:spo:anon#1e3c074074dcc4efc245f21f367dffb09c6d0022fd61de1f1cbd820ac9859233::" providerId="AD" clId="Web-{3559D8AA-D152-243F-77D5-F98BBD6BDD12}" dt="2019-10-28T16:37:22.265" v="254" actId="20577"/>
          <ac:spMkLst>
            <pc:docMk/>
            <pc:sldMk cId="1864255976" sldId="287"/>
            <ac:spMk id="4" creationId="{EA568C34-1C25-4F1D-82F8-6E6D18885A9E}"/>
          </ac:spMkLst>
        </pc:spChg>
        <pc:spChg chg="add mod">
          <ac:chgData name="Guest User" userId="S::urn:spo:anon#1e3c074074dcc4efc245f21f367dffb09c6d0022fd61de1f1cbd820ac9859233::" providerId="AD" clId="Web-{3559D8AA-D152-243F-77D5-F98BBD6BDD12}" dt="2019-10-28T16:37:08.718" v="250" actId="14100"/>
          <ac:spMkLst>
            <pc:docMk/>
            <pc:sldMk cId="1864255976" sldId="287"/>
            <ac:spMk id="5" creationId="{EEA6BD9A-B667-4B79-AACF-471DDC15B07C}"/>
          </ac:spMkLst>
        </pc:spChg>
        <pc:picChg chg="add del mod">
          <ac:chgData name="Guest User" userId="S::urn:spo:anon#1e3c074074dcc4efc245f21f367dffb09c6d0022fd61de1f1cbd820ac9859233::" providerId="AD" clId="Web-{3559D8AA-D152-243F-77D5-F98BBD6BDD12}" dt="2019-10-28T16:39:39.874" v="257"/>
          <ac:picMkLst>
            <pc:docMk/>
            <pc:sldMk cId="1864255976" sldId="287"/>
            <ac:picMk id="6" creationId="{7D478068-23F8-4851-A2E1-6E1097743D70}"/>
          </ac:picMkLst>
        </pc:picChg>
        <pc:picChg chg="add del mod">
          <ac:chgData name="Guest User" userId="S::urn:spo:anon#1e3c074074dcc4efc245f21f367dffb09c6d0022fd61de1f1cbd820ac9859233::" providerId="AD" clId="Web-{3559D8AA-D152-243F-77D5-F98BBD6BDD12}" dt="2019-10-28T16:44:39.998" v="265"/>
          <ac:picMkLst>
            <pc:docMk/>
            <pc:sldMk cId="1864255976" sldId="287"/>
            <ac:picMk id="8" creationId="{DF6FB62E-CDB9-419F-90FB-1D65B53B5BB2}"/>
          </ac:picMkLst>
        </pc:picChg>
      </pc:sldChg>
      <pc:sldChg chg="del">
        <pc:chgData name="Guest User" userId="S::urn:spo:anon#1e3c074074dcc4efc245f21f367dffb09c6d0022fd61de1f1cbd820ac9859233::" providerId="AD" clId="Web-{3559D8AA-D152-243F-77D5-F98BBD6BDD12}" dt="2019-10-28T16:14:06.597" v="17"/>
        <pc:sldMkLst>
          <pc:docMk/>
          <pc:sldMk cId="2517695773" sldId="287"/>
        </pc:sldMkLst>
      </pc:sldChg>
      <pc:sldChg chg="del">
        <pc:chgData name="Guest User" userId="S::urn:spo:anon#1e3c074074dcc4efc245f21f367dffb09c6d0022fd61de1f1cbd820ac9859233::" providerId="AD" clId="Web-{3559D8AA-D152-243F-77D5-F98BBD6BDD12}" dt="2019-10-28T16:14:07.800" v="18"/>
        <pc:sldMkLst>
          <pc:docMk/>
          <pc:sldMk cId="4023480544" sldId="288"/>
        </pc:sldMkLst>
      </pc:sldChg>
      <pc:sldChg chg="del">
        <pc:chgData name="Guest User" userId="S::urn:spo:anon#1e3c074074dcc4efc245f21f367dffb09c6d0022fd61de1f1cbd820ac9859233::" providerId="AD" clId="Web-{3559D8AA-D152-243F-77D5-F98BBD6BDD12}" dt="2019-10-28T16:13:47.347" v="0"/>
        <pc:sldMkLst>
          <pc:docMk/>
          <pc:sldMk cId="2301856738" sldId="289"/>
        </pc:sldMkLst>
      </pc:sldChg>
      <pc:sldChg chg="del">
        <pc:chgData name="Guest User" userId="S::urn:spo:anon#1e3c074074dcc4efc245f21f367dffb09c6d0022fd61de1f1cbd820ac9859233::" providerId="AD" clId="Web-{3559D8AA-D152-243F-77D5-F98BBD6BDD12}" dt="2019-10-28T16:13:48.566" v="1"/>
        <pc:sldMkLst>
          <pc:docMk/>
          <pc:sldMk cId="1553744333" sldId="290"/>
        </pc:sldMkLst>
      </pc:sldChg>
      <pc:sldChg chg="del">
        <pc:chgData name="Guest User" userId="S::urn:spo:anon#1e3c074074dcc4efc245f21f367dffb09c6d0022fd61de1f1cbd820ac9859233::" providerId="AD" clId="Web-{3559D8AA-D152-243F-77D5-F98BBD6BDD12}" dt="2019-10-28T16:13:49.535" v="2"/>
        <pc:sldMkLst>
          <pc:docMk/>
          <pc:sldMk cId="117895525" sldId="291"/>
        </pc:sldMkLst>
      </pc:sldChg>
      <pc:sldChg chg="del">
        <pc:chgData name="Guest User" userId="S::urn:spo:anon#1e3c074074dcc4efc245f21f367dffb09c6d0022fd61de1f1cbd820ac9859233::" providerId="AD" clId="Web-{3559D8AA-D152-243F-77D5-F98BBD6BDD12}" dt="2019-10-28T16:13:50.722" v="3"/>
        <pc:sldMkLst>
          <pc:docMk/>
          <pc:sldMk cId="2942343459" sldId="292"/>
        </pc:sldMkLst>
      </pc:sldChg>
      <pc:sldChg chg="del">
        <pc:chgData name="Guest User" userId="S::urn:spo:anon#1e3c074074dcc4efc245f21f367dffb09c6d0022fd61de1f1cbd820ac9859233::" providerId="AD" clId="Web-{3559D8AA-D152-243F-77D5-F98BBD6BDD12}" dt="2019-10-28T16:13:50.847" v="4"/>
        <pc:sldMkLst>
          <pc:docMk/>
          <pc:sldMk cId="1690246760" sldId="293"/>
        </pc:sldMkLst>
      </pc:sldChg>
      <pc:sldChg chg="del">
        <pc:chgData name="Guest User" userId="S::urn:spo:anon#1e3c074074dcc4efc245f21f367dffb09c6d0022fd61de1f1cbd820ac9859233::" providerId="AD" clId="Web-{3559D8AA-D152-243F-77D5-F98BBD6BDD12}" dt="2019-10-28T16:13:52.441" v="5"/>
        <pc:sldMkLst>
          <pc:docMk/>
          <pc:sldMk cId="3616351834" sldId="294"/>
        </pc:sldMkLst>
      </pc:sldChg>
      <pc:sldChg chg="del">
        <pc:chgData name="Guest User" userId="S::urn:spo:anon#1e3c074074dcc4efc245f21f367dffb09c6d0022fd61de1f1cbd820ac9859233::" providerId="AD" clId="Web-{3559D8AA-D152-243F-77D5-F98BBD6BDD12}" dt="2019-10-28T16:13:53.003" v="6"/>
        <pc:sldMkLst>
          <pc:docMk/>
          <pc:sldMk cId="1529341890" sldId="295"/>
        </pc:sldMkLst>
      </pc:sldChg>
      <pc:sldChg chg="del">
        <pc:chgData name="Guest User" userId="S::urn:spo:anon#1e3c074074dcc4efc245f21f367dffb09c6d0022fd61de1f1cbd820ac9859233::" providerId="AD" clId="Web-{3559D8AA-D152-243F-77D5-F98BBD6BDD12}" dt="2019-10-28T16:13:54.144" v="7"/>
        <pc:sldMkLst>
          <pc:docMk/>
          <pc:sldMk cId="1383110029" sldId="296"/>
        </pc:sldMkLst>
      </pc:sldChg>
      <pc:sldChg chg="del">
        <pc:chgData name="Guest User" userId="S::urn:spo:anon#1e3c074074dcc4efc245f21f367dffb09c6d0022fd61de1f1cbd820ac9859233::" providerId="AD" clId="Web-{3559D8AA-D152-243F-77D5-F98BBD6BDD12}" dt="2019-10-28T16:13:55.222" v="8"/>
        <pc:sldMkLst>
          <pc:docMk/>
          <pc:sldMk cId="3260412050" sldId="297"/>
        </pc:sldMkLst>
      </pc:sldChg>
      <pc:sldChg chg="del">
        <pc:chgData name="Guest User" userId="S::urn:spo:anon#1e3c074074dcc4efc245f21f367dffb09c6d0022fd61de1f1cbd820ac9859233::" providerId="AD" clId="Web-{3559D8AA-D152-243F-77D5-F98BBD6BDD12}" dt="2019-10-28T16:13:55.456" v="9"/>
        <pc:sldMkLst>
          <pc:docMk/>
          <pc:sldMk cId="2130342359" sldId="298"/>
        </pc:sldMkLst>
      </pc:sldChg>
      <pc:sldChg chg="del">
        <pc:chgData name="Guest User" userId="S::urn:spo:anon#1e3c074074dcc4efc245f21f367dffb09c6d0022fd61de1f1cbd820ac9859233::" providerId="AD" clId="Web-{3559D8AA-D152-243F-77D5-F98BBD6BDD12}" dt="2019-10-28T16:13:57.097" v="10"/>
        <pc:sldMkLst>
          <pc:docMk/>
          <pc:sldMk cId="4097880764" sldId="299"/>
        </pc:sldMkLst>
      </pc:sldChg>
      <pc:sldChg chg="del">
        <pc:chgData name="Guest User" userId="S::urn:spo:anon#1e3c074074dcc4efc245f21f367dffb09c6d0022fd61de1f1cbd820ac9859233::" providerId="AD" clId="Web-{3559D8AA-D152-243F-77D5-F98BBD6BDD12}" dt="2019-10-28T16:13:57.472" v="11"/>
        <pc:sldMkLst>
          <pc:docMk/>
          <pc:sldMk cId="3856485233" sldId="300"/>
        </pc:sldMkLst>
      </pc:sldChg>
      <pc:sldChg chg="del">
        <pc:chgData name="Guest User" userId="S::urn:spo:anon#1e3c074074dcc4efc245f21f367dffb09c6d0022fd61de1f1cbd820ac9859233::" providerId="AD" clId="Web-{3559D8AA-D152-243F-77D5-F98BBD6BDD12}" dt="2019-10-28T16:14:00.878" v="12"/>
        <pc:sldMkLst>
          <pc:docMk/>
          <pc:sldMk cId="1554258830" sldId="301"/>
        </pc:sldMkLst>
      </pc:sldChg>
      <pc:sldChg chg="del">
        <pc:chgData name="Guest User" userId="S::urn:spo:anon#1e3c074074dcc4efc245f21f367dffb09c6d0022fd61de1f1cbd820ac9859233::" providerId="AD" clId="Web-{3559D8AA-D152-243F-77D5-F98BBD6BDD12}" dt="2019-10-28T16:14:01.972" v="13"/>
        <pc:sldMkLst>
          <pc:docMk/>
          <pc:sldMk cId="189501118" sldId="302"/>
        </pc:sldMkLst>
      </pc:sldChg>
      <pc:sldChg chg="del">
        <pc:chgData name="Guest User" userId="S::urn:spo:anon#1e3c074074dcc4efc245f21f367dffb09c6d0022fd61de1f1cbd820ac9859233::" providerId="AD" clId="Web-{3559D8AA-D152-243F-77D5-F98BBD6BDD12}" dt="2019-10-28T16:14:02.816" v="14"/>
        <pc:sldMkLst>
          <pc:docMk/>
          <pc:sldMk cId="476280731" sldId="303"/>
        </pc:sldMkLst>
      </pc:sldChg>
      <pc:sldChg chg="del">
        <pc:chgData name="Guest User" userId="S::urn:spo:anon#1e3c074074dcc4efc245f21f367dffb09c6d0022fd61de1f1cbd820ac9859233::" providerId="AD" clId="Web-{3559D8AA-D152-243F-77D5-F98BBD6BDD12}" dt="2019-10-28T16:14:04.206" v="15"/>
        <pc:sldMkLst>
          <pc:docMk/>
          <pc:sldMk cId="2574468650" sldId="304"/>
        </pc:sldMkLst>
      </pc:sldChg>
    </pc:docChg>
  </pc:docChgLst>
  <pc:docChgLst>
    <pc:chgData name="Konstantinos Topouzelis" userId="c1ddda39-0102-4d33-8cfc-1a24b790cea7" providerId="ADAL" clId="{A34DEB64-F928-4BD4-9E08-769B6BF7349D}"/>
    <pc:docChg chg="addSld delSld modSld">
      <pc:chgData name="Konstantinos Topouzelis" userId="c1ddda39-0102-4d33-8cfc-1a24b790cea7" providerId="ADAL" clId="{A34DEB64-F928-4BD4-9E08-769B6BF7349D}" dt="2020-12-04T10:57:55.598" v="20" actId="2696"/>
      <pc:docMkLst>
        <pc:docMk/>
      </pc:docMkLst>
      <pc:sldChg chg="del">
        <pc:chgData name="Konstantinos Topouzelis" userId="c1ddda39-0102-4d33-8cfc-1a24b790cea7" providerId="ADAL" clId="{A34DEB64-F928-4BD4-9E08-769B6BF7349D}" dt="2020-12-04T10:57:55.348" v="1" actId="2696"/>
        <pc:sldMkLst>
          <pc:docMk/>
          <pc:sldMk cId="4269248573" sldId="283"/>
        </pc:sldMkLst>
      </pc:sldChg>
      <pc:sldChg chg="del">
        <pc:chgData name="Konstantinos Topouzelis" userId="c1ddda39-0102-4d33-8cfc-1a24b790cea7" providerId="ADAL" clId="{A34DEB64-F928-4BD4-9E08-769B6BF7349D}" dt="2020-12-04T10:57:55.357" v="2" actId="2696"/>
        <pc:sldMkLst>
          <pc:docMk/>
          <pc:sldMk cId="1864255976" sldId="287"/>
        </pc:sldMkLst>
      </pc:sldChg>
      <pc:sldChg chg="del">
        <pc:chgData name="Konstantinos Topouzelis" userId="c1ddda39-0102-4d33-8cfc-1a24b790cea7" providerId="ADAL" clId="{A34DEB64-F928-4BD4-9E08-769B6BF7349D}" dt="2020-12-04T10:57:55.382" v="3" actId="2696"/>
        <pc:sldMkLst>
          <pc:docMk/>
          <pc:sldMk cId="1530006420" sldId="288"/>
        </pc:sldMkLst>
      </pc:sldChg>
      <pc:sldChg chg="del">
        <pc:chgData name="Konstantinos Topouzelis" userId="c1ddda39-0102-4d33-8cfc-1a24b790cea7" providerId="ADAL" clId="{A34DEB64-F928-4BD4-9E08-769B6BF7349D}" dt="2020-12-04T10:57:55.488" v="4" actId="2696"/>
        <pc:sldMkLst>
          <pc:docMk/>
          <pc:sldMk cId="2752752842" sldId="290"/>
        </pc:sldMkLst>
      </pc:sldChg>
      <pc:sldChg chg="del">
        <pc:chgData name="Konstantinos Topouzelis" userId="c1ddda39-0102-4d33-8cfc-1a24b790cea7" providerId="ADAL" clId="{A34DEB64-F928-4BD4-9E08-769B6BF7349D}" dt="2020-12-04T10:57:55.508" v="8" actId="2696"/>
        <pc:sldMkLst>
          <pc:docMk/>
          <pc:sldMk cId="1266064771" sldId="291"/>
        </pc:sldMkLst>
      </pc:sldChg>
      <pc:sldChg chg="del">
        <pc:chgData name="Konstantinos Topouzelis" userId="c1ddda39-0102-4d33-8cfc-1a24b790cea7" providerId="ADAL" clId="{A34DEB64-F928-4BD4-9E08-769B6BF7349D}" dt="2020-12-04T10:57:55.518" v="9" actId="2696"/>
        <pc:sldMkLst>
          <pc:docMk/>
          <pc:sldMk cId="3588817053" sldId="292"/>
        </pc:sldMkLst>
      </pc:sldChg>
      <pc:sldChg chg="del">
        <pc:chgData name="Konstantinos Topouzelis" userId="c1ddda39-0102-4d33-8cfc-1a24b790cea7" providerId="ADAL" clId="{A34DEB64-F928-4BD4-9E08-769B6BF7349D}" dt="2020-12-04T10:57:55.528" v="10" actId="2696"/>
        <pc:sldMkLst>
          <pc:docMk/>
          <pc:sldMk cId="2385176895" sldId="293"/>
        </pc:sldMkLst>
      </pc:sldChg>
      <pc:sldChg chg="del">
        <pc:chgData name="Konstantinos Topouzelis" userId="c1ddda39-0102-4d33-8cfc-1a24b790cea7" providerId="ADAL" clId="{A34DEB64-F928-4BD4-9E08-769B6BF7349D}" dt="2020-12-04T10:57:55.528" v="11" actId="2696"/>
        <pc:sldMkLst>
          <pc:docMk/>
          <pc:sldMk cId="428227471" sldId="294"/>
        </pc:sldMkLst>
      </pc:sldChg>
      <pc:sldChg chg="del">
        <pc:chgData name="Konstantinos Topouzelis" userId="c1ddda39-0102-4d33-8cfc-1a24b790cea7" providerId="ADAL" clId="{A34DEB64-F928-4BD4-9E08-769B6BF7349D}" dt="2020-12-04T10:57:55.538" v="12" actId="2696"/>
        <pc:sldMkLst>
          <pc:docMk/>
          <pc:sldMk cId="4126006028" sldId="295"/>
        </pc:sldMkLst>
      </pc:sldChg>
      <pc:sldChg chg="del">
        <pc:chgData name="Konstantinos Topouzelis" userId="c1ddda39-0102-4d33-8cfc-1a24b790cea7" providerId="ADAL" clId="{A34DEB64-F928-4BD4-9E08-769B6BF7349D}" dt="2020-12-04T10:57:55.548" v="13" actId="2696"/>
        <pc:sldMkLst>
          <pc:docMk/>
          <pc:sldMk cId="1317757690" sldId="296"/>
        </pc:sldMkLst>
      </pc:sldChg>
      <pc:sldChg chg="del">
        <pc:chgData name="Konstantinos Topouzelis" userId="c1ddda39-0102-4d33-8cfc-1a24b790cea7" providerId="ADAL" clId="{A34DEB64-F928-4BD4-9E08-769B6BF7349D}" dt="2020-12-04T10:57:55.558" v="15" actId="2696"/>
        <pc:sldMkLst>
          <pc:docMk/>
          <pc:sldMk cId="3850678992" sldId="297"/>
        </pc:sldMkLst>
      </pc:sldChg>
      <pc:sldChg chg="del">
        <pc:chgData name="Konstantinos Topouzelis" userId="c1ddda39-0102-4d33-8cfc-1a24b790cea7" providerId="ADAL" clId="{A34DEB64-F928-4BD4-9E08-769B6BF7349D}" dt="2020-12-04T10:57:55.568" v="16" actId="2696"/>
        <pc:sldMkLst>
          <pc:docMk/>
          <pc:sldMk cId="225516402" sldId="298"/>
        </pc:sldMkLst>
      </pc:sldChg>
      <pc:sldChg chg="del">
        <pc:chgData name="Konstantinos Topouzelis" userId="c1ddda39-0102-4d33-8cfc-1a24b790cea7" providerId="ADAL" clId="{A34DEB64-F928-4BD4-9E08-769B6BF7349D}" dt="2020-12-04T10:57:55.582" v="17" actId="2696"/>
        <pc:sldMkLst>
          <pc:docMk/>
          <pc:sldMk cId="3764486897" sldId="299"/>
        </pc:sldMkLst>
      </pc:sldChg>
      <pc:sldChg chg="del">
        <pc:chgData name="Konstantinos Topouzelis" userId="c1ddda39-0102-4d33-8cfc-1a24b790cea7" providerId="ADAL" clId="{A34DEB64-F928-4BD4-9E08-769B6BF7349D}" dt="2020-12-04T10:57:55.588" v="18" actId="2696"/>
        <pc:sldMkLst>
          <pc:docMk/>
          <pc:sldMk cId="3974286739" sldId="300"/>
        </pc:sldMkLst>
      </pc:sldChg>
      <pc:sldChg chg="del">
        <pc:chgData name="Konstantinos Topouzelis" userId="c1ddda39-0102-4d33-8cfc-1a24b790cea7" providerId="ADAL" clId="{A34DEB64-F928-4BD4-9E08-769B6BF7349D}" dt="2020-12-04T10:57:55.548" v="14" actId="2696"/>
        <pc:sldMkLst>
          <pc:docMk/>
          <pc:sldMk cId="2186439148" sldId="302"/>
        </pc:sldMkLst>
      </pc:sldChg>
      <pc:sldChg chg="del">
        <pc:chgData name="Konstantinos Topouzelis" userId="c1ddda39-0102-4d33-8cfc-1a24b790cea7" providerId="ADAL" clId="{A34DEB64-F928-4BD4-9E08-769B6BF7349D}" dt="2020-12-04T10:57:55.488" v="5" actId="2696"/>
        <pc:sldMkLst>
          <pc:docMk/>
          <pc:sldMk cId="2189764410" sldId="303"/>
        </pc:sldMkLst>
      </pc:sldChg>
      <pc:sldChg chg="del">
        <pc:chgData name="Konstantinos Topouzelis" userId="c1ddda39-0102-4d33-8cfc-1a24b790cea7" providerId="ADAL" clId="{A34DEB64-F928-4BD4-9E08-769B6BF7349D}" dt="2020-12-04T10:57:55.593" v="19" actId="2696"/>
        <pc:sldMkLst>
          <pc:docMk/>
          <pc:sldMk cId="4280862259" sldId="305"/>
        </pc:sldMkLst>
      </pc:sldChg>
      <pc:sldChg chg="del">
        <pc:chgData name="Konstantinos Topouzelis" userId="c1ddda39-0102-4d33-8cfc-1a24b790cea7" providerId="ADAL" clId="{A34DEB64-F928-4BD4-9E08-769B6BF7349D}" dt="2020-12-04T10:57:55.598" v="20" actId="2696"/>
        <pc:sldMkLst>
          <pc:docMk/>
          <pc:sldMk cId="3519473188" sldId="307"/>
        </pc:sldMkLst>
      </pc:sldChg>
      <pc:sldChg chg="del">
        <pc:chgData name="Konstantinos Topouzelis" userId="c1ddda39-0102-4d33-8cfc-1a24b790cea7" providerId="ADAL" clId="{A34DEB64-F928-4BD4-9E08-769B6BF7349D}" dt="2020-12-04T10:57:55.498" v="6" actId="2696"/>
        <pc:sldMkLst>
          <pc:docMk/>
          <pc:sldMk cId="3041423368" sldId="308"/>
        </pc:sldMkLst>
      </pc:sldChg>
      <pc:sldChg chg="del">
        <pc:chgData name="Konstantinos Topouzelis" userId="c1ddda39-0102-4d33-8cfc-1a24b790cea7" providerId="ADAL" clId="{A34DEB64-F928-4BD4-9E08-769B6BF7349D}" dt="2020-12-04T10:57:55.498" v="7" actId="2696"/>
        <pc:sldMkLst>
          <pc:docMk/>
          <pc:sldMk cId="92703725" sldId="310"/>
        </pc:sldMkLst>
      </pc:sldChg>
      <pc:sldChg chg="add">
        <pc:chgData name="Konstantinos Topouzelis" userId="c1ddda39-0102-4d33-8cfc-1a24b790cea7" providerId="ADAL" clId="{A34DEB64-F928-4BD4-9E08-769B6BF7349D}" dt="2020-12-04T10:57:39.679" v="0"/>
        <pc:sldMkLst>
          <pc:docMk/>
          <pc:sldMk cId="3812542115" sldId="311"/>
        </pc:sldMkLst>
      </pc:sldChg>
      <pc:sldChg chg="add">
        <pc:chgData name="Konstantinos Topouzelis" userId="c1ddda39-0102-4d33-8cfc-1a24b790cea7" providerId="ADAL" clId="{A34DEB64-F928-4BD4-9E08-769B6BF7349D}" dt="2020-12-04T10:57:39.679" v="0"/>
        <pc:sldMkLst>
          <pc:docMk/>
          <pc:sldMk cId="4109724454" sldId="569"/>
        </pc:sldMkLst>
      </pc:sldChg>
      <pc:sldChg chg="add">
        <pc:chgData name="Konstantinos Topouzelis" userId="c1ddda39-0102-4d33-8cfc-1a24b790cea7" providerId="ADAL" clId="{A34DEB64-F928-4BD4-9E08-769B6BF7349D}" dt="2020-12-04T10:57:39.679" v="0"/>
        <pc:sldMkLst>
          <pc:docMk/>
          <pc:sldMk cId="4034825576" sldId="664"/>
        </pc:sldMkLst>
      </pc:sldChg>
      <pc:sldChg chg="add">
        <pc:chgData name="Konstantinos Topouzelis" userId="c1ddda39-0102-4d33-8cfc-1a24b790cea7" providerId="ADAL" clId="{A34DEB64-F928-4BD4-9E08-769B6BF7349D}" dt="2020-12-04T10:57:39.679" v="0"/>
        <pc:sldMkLst>
          <pc:docMk/>
          <pc:sldMk cId="208188517" sldId="665"/>
        </pc:sldMkLst>
      </pc:sldChg>
      <pc:sldChg chg="add">
        <pc:chgData name="Konstantinos Topouzelis" userId="c1ddda39-0102-4d33-8cfc-1a24b790cea7" providerId="ADAL" clId="{A34DEB64-F928-4BD4-9E08-769B6BF7349D}" dt="2020-12-04T10:57:39.679" v="0"/>
        <pc:sldMkLst>
          <pc:docMk/>
          <pc:sldMk cId="748739847" sldId="666"/>
        </pc:sldMkLst>
      </pc:sldChg>
      <pc:sldChg chg="add">
        <pc:chgData name="Konstantinos Topouzelis" userId="c1ddda39-0102-4d33-8cfc-1a24b790cea7" providerId="ADAL" clId="{A34DEB64-F928-4BD4-9E08-769B6BF7349D}" dt="2020-12-04T10:57:39.679" v="0"/>
        <pc:sldMkLst>
          <pc:docMk/>
          <pc:sldMk cId="2712384381" sldId="667"/>
        </pc:sldMkLst>
      </pc:sldChg>
      <pc:sldChg chg="add">
        <pc:chgData name="Konstantinos Topouzelis" userId="c1ddda39-0102-4d33-8cfc-1a24b790cea7" providerId="ADAL" clId="{A34DEB64-F928-4BD4-9E08-769B6BF7349D}" dt="2020-12-04T10:57:39.679" v="0"/>
        <pc:sldMkLst>
          <pc:docMk/>
          <pc:sldMk cId="2934153987" sldId="668"/>
        </pc:sldMkLst>
      </pc:sldChg>
      <pc:sldChg chg="add">
        <pc:chgData name="Konstantinos Topouzelis" userId="c1ddda39-0102-4d33-8cfc-1a24b790cea7" providerId="ADAL" clId="{A34DEB64-F928-4BD4-9E08-769B6BF7349D}" dt="2020-12-04T10:57:39.679" v="0"/>
        <pc:sldMkLst>
          <pc:docMk/>
          <pc:sldMk cId="2225136199" sldId="669"/>
        </pc:sldMkLst>
      </pc:sldChg>
      <pc:sldChg chg="add">
        <pc:chgData name="Konstantinos Topouzelis" userId="c1ddda39-0102-4d33-8cfc-1a24b790cea7" providerId="ADAL" clId="{A34DEB64-F928-4BD4-9E08-769B6BF7349D}" dt="2020-12-04T10:57:39.679" v="0"/>
        <pc:sldMkLst>
          <pc:docMk/>
          <pc:sldMk cId="322857034" sldId="670"/>
        </pc:sldMkLst>
      </pc:sldChg>
      <pc:sldChg chg="add">
        <pc:chgData name="Konstantinos Topouzelis" userId="c1ddda39-0102-4d33-8cfc-1a24b790cea7" providerId="ADAL" clId="{A34DEB64-F928-4BD4-9E08-769B6BF7349D}" dt="2020-12-04T10:57:39.679" v="0"/>
        <pc:sldMkLst>
          <pc:docMk/>
          <pc:sldMk cId="1720277999" sldId="671"/>
        </pc:sldMkLst>
      </pc:sldChg>
      <pc:sldChg chg="add">
        <pc:chgData name="Konstantinos Topouzelis" userId="c1ddda39-0102-4d33-8cfc-1a24b790cea7" providerId="ADAL" clId="{A34DEB64-F928-4BD4-9E08-769B6BF7349D}" dt="2020-12-04T10:57:39.679" v="0"/>
        <pc:sldMkLst>
          <pc:docMk/>
          <pc:sldMk cId="1394164781" sldId="672"/>
        </pc:sldMkLst>
      </pc:sldChg>
      <pc:sldChg chg="add">
        <pc:chgData name="Konstantinos Topouzelis" userId="c1ddda39-0102-4d33-8cfc-1a24b790cea7" providerId="ADAL" clId="{A34DEB64-F928-4BD4-9E08-769B6BF7349D}" dt="2020-12-04T10:57:39.679" v="0"/>
        <pc:sldMkLst>
          <pc:docMk/>
          <pc:sldMk cId="2245562674" sldId="673"/>
        </pc:sldMkLst>
      </pc:sldChg>
      <pc:sldChg chg="add">
        <pc:chgData name="Konstantinos Topouzelis" userId="c1ddda39-0102-4d33-8cfc-1a24b790cea7" providerId="ADAL" clId="{A34DEB64-F928-4BD4-9E08-769B6BF7349D}" dt="2020-12-04T10:57:39.679" v="0"/>
        <pc:sldMkLst>
          <pc:docMk/>
          <pc:sldMk cId="2602362639" sldId="674"/>
        </pc:sldMkLst>
      </pc:sldChg>
      <pc:sldChg chg="add">
        <pc:chgData name="Konstantinos Topouzelis" userId="c1ddda39-0102-4d33-8cfc-1a24b790cea7" providerId="ADAL" clId="{A34DEB64-F928-4BD4-9E08-769B6BF7349D}" dt="2020-12-04T10:57:39.679" v="0"/>
        <pc:sldMkLst>
          <pc:docMk/>
          <pc:sldMk cId="3167896670" sldId="675"/>
        </pc:sldMkLst>
      </pc:sldChg>
      <pc:sldChg chg="add">
        <pc:chgData name="Konstantinos Topouzelis" userId="c1ddda39-0102-4d33-8cfc-1a24b790cea7" providerId="ADAL" clId="{A34DEB64-F928-4BD4-9E08-769B6BF7349D}" dt="2020-12-04T10:57:39.679" v="0"/>
        <pc:sldMkLst>
          <pc:docMk/>
          <pc:sldMk cId="3368209527" sldId="676"/>
        </pc:sldMkLst>
      </pc:sldChg>
      <pc:sldChg chg="add">
        <pc:chgData name="Konstantinos Topouzelis" userId="c1ddda39-0102-4d33-8cfc-1a24b790cea7" providerId="ADAL" clId="{A34DEB64-F928-4BD4-9E08-769B6BF7349D}" dt="2020-12-04T10:57:39.679" v="0"/>
        <pc:sldMkLst>
          <pc:docMk/>
          <pc:sldMk cId="699123990" sldId="677"/>
        </pc:sldMkLst>
      </pc:sldChg>
      <pc:sldChg chg="add">
        <pc:chgData name="Konstantinos Topouzelis" userId="c1ddda39-0102-4d33-8cfc-1a24b790cea7" providerId="ADAL" clId="{A34DEB64-F928-4BD4-9E08-769B6BF7349D}" dt="2020-12-04T10:57:39.679" v="0"/>
        <pc:sldMkLst>
          <pc:docMk/>
          <pc:sldMk cId="1275955204" sldId="678"/>
        </pc:sldMkLst>
      </pc:sldChg>
      <pc:sldChg chg="add">
        <pc:chgData name="Konstantinos Topouzelis" userId="c1ddda39-0102-4d33-8cfc-1a24b790cea7" providerId="ADAL" clId="{A34DEB64-F928-4BD4-9E08-769B6BF7349D}" dt="2020-12-04T10:57:39.679" v="0"/>
        <pc:sldMkLst>
          <pc:docMk/>
          <pc:sldMk cId="3017269702" sldId="679"/>
        </pc:sldMkLst>
      </pc:sldChg>
      <pc:sldChg chg="add">
        <pc:chgData name="Konstantinos Topouzelis" userId="c1ddda39-0102-4d33-8cfc-1a24b790cea7" providerId="ADAL" clId="{A34DEB64-F928-4BD4-9E08-769B6BF7349D}" dt="2020-12-04T10:57:39.679" v="0"/>
        <pc:sldMkLst>
          <pc:docMk/>
          <pc:sldMk cId="3025252869" sldId="680"/>
        </pc:sldMkLst>
      </pc:sldChg>
      <pc:sldChg chg="add">
        <pc:chgData name="Konstantinos Topouzelis" userId="c1ddda39-0102-4d33-8cfc-1a24b790cea7" providerId="ADAL" clId="{A34DEB64-F928-4BD4-9E08-769B6BF7349D}" dt="2020-12-04T10:57:39.679" v="0"/>
        <pc:sldMkLst>
          <pc:docMk/>
          <pc:sldMk cId="72984500" sldId="681"/>
        </pc:sldMkLst>
      </pc:sldChg>
      <pc:sldChg chg="add">
        <pc:chgData name="Konstantinos Topouzelis" userId="c1ddda39-0102-4d33-8cfc-1a24b790cea7" providerId="ADAL" clId="{A34DEB64-F928-4BD4-9E08-769B6BF7349D}" dt="2020-12-04T10:57:39.679" v="0"/>
        <pc:sldMkLst>
          <pc:docMk/>
          <pc:sldMk cId="3207197738" sldId="682"/>
        </pc:sldMkLst>
      </pc:sldChg>
      <pc:sldChg chg="add">
        <pc:chgData name="Konstantinos Topouzelis" userId="c1ddda39-0102-4d33-8cfc-1a24b790cea7" providerId="ADAL" clId="{A34DEB64-F928-4BD4-9E08-769B6BF7349D}" dt="2020-12-04T10:57:39.679" v="0"/>
        <pc:sldMkLst>
          <pc:docMk/>
          <pc:sldMk cId="4000444137" sldId="683"/>
        </pc:sldMkLst>
      </pc:sldChg>
      <pc:sldChg chg="add">
        <pc:chgData name="Konstantinos Topouzelis" userId="c1ddda39-0102-4d33-8cfc-1a24b790cea7" providerId="ADAL" clId="{A34DEB64-F928-4BD4-9E08-769B6BF7349D}" dt="2020-12-04T10:57:39.679" v="0"/>
        <pc:sldMkLst>
          <pc:docMk/>
          <pc:sldMk cId="2640281365" sldId="684"/>
        </pc:sldMkLst>
      </pc:sldChg>
      <pc:sldChg chg="add">
        <pc:chgData name="Konstantinos Topouzelis" userId="c1ddda39-0102-4d33-8cfc-1a24b790cea7" providerId="ADAL" clId="{A34DEB64-F928-4BD4-9E08-769B6BF7349D}" dt="2020-12-04T10:57:39.679" v="0"/>
        <pc:sldMkLst>
          <pc:docMk/>
          <pc:sldMk cId="3562914483" sldId="685"/>
        </pc:sldMkLst>
      </pc:sldChg>
      <pc:sldChg chg="add">
        <pc:chgData name="Konstantinos Topouzelis" userId="c1ddda39-0102-4d33-8cfc-1a24b790cea7" providerId="ADAL" clId="{A34DEB64-F928-4BD4-9E08-769B6BF7349D}" dt="2020-12-04T10:57:39.679" v="0"/>
        <pc:sldMkLst>
          <pc:docMk/>
          <pc:sldMk cId="89248490" sldId="686"/>
        </pc:sldMkLst>
      </pc:sldChg>
      <pc:sldChg chg="add">
        <pc:chgData name="Konstantinos Topouzelis" userId="c1ddda39-0102-4d33-8cfc-1a24b790cea7" providerId="ADAL" clId="{A34DEB64-F928-4BD4-9E08-769B6BF7349D}" dt="2020-12-04T10:57:39.679" v="0"/>
        <pc:sldMkLst>
          <pc:docMk/>
          <pc:sldMk cId="2038062041" sldId="687"/>
        </pc:sldMkLst>
      </pc:sldChg>
      <pc:sldChg chg="add">
        <pc:chgData name="Konstantinos Topouzelis" userId="c1ddda39-0102-4d33-8cfc-1a24b790cea7" providerId="ADAL" clId="{A34DEB64-F928-4BD4-9E08-769B6BF7349D}" dt="2020-12-04T10:57:39.679" v="0"/>
        <pc:sldMkLst>
          <pc:docMk/>
          <pc:sldMk cId="3710741289" sldId="688"/>
        </pc:sldMkLst>
      </pc:sldChg>
      <pc:sldChg chg="add">
        <pc:chgData name="Konstantinos Topouzelis" userId="c1ddda39-0102-4d33-8cfc-1a24b790cea7" providerId="ADAL" clId="{A34DEB64-F928-4BD4-9E08-769B6BF7349D}" dt="2020-12-04T10:57:39.679" v="0"/>
        <pc:sldMkLst>
          <pc:docMk/>
          <pc:sldMk cId="2171885602" sldId="6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195444-BEF8-40C4-AD64-0C4F39FFFE26}" type="datetimeFigureOut">
              <a:rPr lang="en-US" smtClean="0"/>
              <a:t>4/15/2021</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A3A977-C4EF-49B9-8B7B-46E32F787FBB}" type="slidenum">
              <a:rPr lang="en-US" smtClean="0"/>
              <a:t>‹#›</a:t>
            </a:fld>
            <a:endParaRPr lang="en-US"/>
          </a:p>
        </p:txBody>
      </p:sp>
    </p:spTree>
    <p:extLst>
      <p:ext uri="{BB962C8B-B14F-4D97-AF65-F5344CB8AC3E}">
        <p14:creationId xmlns:p14="http://schemas.microsoft.com/office/powerpoint/2010/main" val="3063830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B25E68-1D29-4262-B08C-3255FA0099B2}"/>
              </a:ext>
            </a:extLst>
          </p:cNvPr>
          <p:cNvSpPr/>
          <p:nvPr/>
        </p:nvSpPr>
        <p:spPr>
          <a:xfrm>
            <a:off x="304800" y="235974"/>
            <a:ext cx="11582400" cy="4748981"/>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7092F32-3612-4A04-B775-B53741324012}"/>
              </a:ext>
            </a:extLst>
          </p:cNvPr>
          <p:cNvSpPr>
            <a:spLocks noGrp="1"/>
          </p:cNvSpPr>
          <p:nvPr>
            <p:ph type="ctrTitle" hasCustomPrompt="1"/>
          </p:nvPr>
        </p:nvSpPr>
        <p:spPr>
          <a:xfrm>
            <a:off x="1524000" y="550863"/>
            <a:ext cx="9144000" cy="2387600"/>
          </a:xfrm>
        </p:spPr>
        <p:txBody>
          <a:bodyPr anchor="b"/>
          <a:lstStyle>
            <a:lvl1pPr algn="ctr">
              <a:defRPr sz="6000" cap="small" baseline="0">
                <a:solidFill>
                  <a:srgbClr val="D8D3D2"/>
                </a:solidFill>
              </a:defRPr>
            </a:lvl1pPr>
          </a:lstStyle>
          <a:p>
            <a:r>
              <a:rPr lang="en-US" dirty="0"/>
              <a:t>Title</a:t>
            </a:r>
          </a:p>
        </p:txBody>
      </p:sp>
      <p:sp>
        <p:nvSpPr>
          <p:cNvPr id="10" name="Subtitle 2">
            <a:extLst>
              <a:ext uri="{FF2B5EF4-FFF2-40B4-BE49-F238E27FC236}">
                <a16:creationId xmlns:a16="http://schemas.microsoft.com/office/drawing/2014/main" id="{E008BDDE-4A04-45A9-A6A8-6F4609FED6EA}"/>
              </a:ext>
            </a:extLst>
          </p:cNvPr>
          <p:cNvSpPr>
            <a:spLocks noGrp="1"/>
          </p:cNvSpPr>
          <p:nvPr>
            <p:ph type="subTitle" idx="1" hasCustomPrompt="1"/>
          </p:nvPr>
        </p:nvSpPr>
        <p:spPr>
          <a:xfrm>
            <a:off x="1524000" y="3030538"/>
            <a:ext cx="9144000" cy="1036637"/>
          </a:xfrm>
        </p:spPr>
        <p:txBody>
          <a:bodyPr/>
          <a:lstStyle>
            <a:lvl1pPr marL="0" indent="0" algn="ctr">
              <a:buNone/>
              <a:defRPr sz="2400">
                <a:solidFill>
                  <a:srgbClr val="D8D3D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Authors</a:t>
            </a:r>
          </a:p>
        </p:txBody>
      </p:sp>
      <p:sp>
        <p:nvSpPr>
          <p:cNvPr id="11" name="Date Placeholder 4">
            <a:extLst>
              <a:ext uri="{FF2B5EF4-FFF2-40B4-BE49-F238E27FC236}">
                <a16:creationId xmlns:a16="http://schemas.microsoft.com/office/drawing/2014/main" id="{4726665B-ED14-4E2A-95D5-119498FB5AE4}"/>
              </a:ext>
            </a:extLst>
          </p:cNvPr>
          <p:cNvSpPr>
            <a:spLocks noGrp="1"/>
          </p:cNvSpPr>
          <p:nvPr>
            <p:ph type="dt" sz="half" idx="10"/>
          </p:nvPr>
        </p:nvSpPr>
        <p:spPr>
          <a:xfrm>
            <a:off x="9790981" y="4525034"/>
            <a:ext cx="1998453" cy="365125"/>
          </a:xfrm>
        </p:spPr>
        <p:txBody>
          <a:bodyPr/>
          <a:lstStyle>
            <a:lvl1pPr algn="r">
              <a:defRPr/>
            </a:lvl1pPr>
          </a:lstStyle>
          <a:p>
            <a:fld id="{6DE432D0-05D1-47C2-940E-796893F0F712}" type="datetimeFigureOut">
              <a:rPr lang="en-US" smtClean="0"/>
              <a:t>4/15/2021</a:t>
            </a:fld>
            <a:endParaRPr lang="en-US"/>
          </a:p>
        </p:txBody>
      </p:sp>
      <p:sp>
        <p:nvSpPr>
          <p:cNvPr id="12" name="Rectangle 11">
            <a:extLst>
              <a:ext uri="{FF2B5EF4-FFF2-40B4-BE49-F238E27FC236}">
                <a16:creationId xmlns:a16="http://schemas.microsoft.com/office/drawing/2014/main" id="{E52A1960-6C07-49D6-9AEB-44D5871EA3CA}"/>
              </a:ext>
            </a:extLst>
          </p:cNvPr>
          <p:cNvSpPr/>
          <p:nvPr/>
        </p:nvSpPr>
        <p:spPr>
          <a:xfrm>
            <a:off x="5043948" y="5077030"/>
            <a:ext cx="6843252" cy="1586520"/>
          </a:xfrm>
          <a:prstGeom prst="rect">
            <a:avLst/>
          </a:prstGeom>
          <a:solidFill>
            <a:srgbClr val="D1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logo&#10;&#10;Description generated with high confidence">
            <a:extLst>
              <a:ext uri="{FF2B5EF4-FFF2-40B4-BE49-F238E27FC236}">
                <a16:creationId xmlns:a16="http://schemas.microsoft.com/office/drawing/2014/main" id="{CEF124FE-D419-47EA-BCB5-A135498A8E01}"/>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8262" t="9051" r="6921" b="6132"/>
          <a:stretch/>
        </p:blipFill>
        <p:spPr>
          <a:xfrm>
            <a:off x="515581" y="5146412"/>
            <a:ext cx="1376174" cy="1405647"/>
          </a:xfrm>
          <a:prstGeom prst="ellipse">
            <a:avLst/>
          </a:prstGeom>
        </p:spPr>
      </p:pic>
      <p:pic>
        <p:nvPicPr>
          <p:cNvPr id="14" name="Picture 13" descr="A close up of a logo&#10;&#10;Description generated with high confidence">
            <a:extLst>
              <a:ext uri="{FF2B5EF4-FFF2-40B4-BE49-F238E27FC236}">
                <a16:creationId xmlns:a16="http://schemas.microsoft.com/office/drawing/2014/main" id="{02F6C22E-CE20-4C68-9A4F-BAE3403CF7FC}"/>
              </a:ext>
            </a:extLst>
          </p:cNvPr>
          <p:cNvPicPr>
            <a:picLocks noChangeAspect="1"/>
          </p:cNvPicPr>
          <p:nvPr/>
        </p:nvPicPr>
        <p:blipFill rotWithShape="1">
          <a:blip r:embed="rId3">
            <a:extLst>
              <a:ext uri="{28A0092B-C50C-407E-A947-70E740481C1C}">
                <a14:useLocalDpi xmlns:a14="http://schemas.microsoft.com/office/drawing/2010/main" val="0"/>
              </a:ext>
            </a:extLst>
          </a:blip>
          <a:srcRect l="26611" t="13907" r="25354" b="13835"/>
          <a:stretch/>
        </p:blipFill>
        <p:spPr>
          <a:xfrm>
            <a:off x="10420002" y="5207809"/>
            <a:ext cx="1369432" cy="1344250"/>
          </a:xfrm>
          <a:prstGeom prst="rect">
            <a:avLst/>
          </a:prstGeom>
        </p:spPr>
      </p:pic>
      <p:pic>
        <p:nvPicPr>
          <p:cNvPr id="15" name="Picture 14" descr="A close up of a sign&#10;&#10;Description generated with very high confidence">
            <a:extLst>
              <a:ext uri="{FF2B5EF4-FFF2-40B4-BE49-F238E27FC236}">
                <a16:creationId xmlns:a16="http://schemas.microsoft.com/office/drawing/2014/main" id="{0D23D93C-2D0E-4D9B-BEF3-4C17909DE30D}"/>
              </a:ext>
            </a:extLst>
          </p:cNvPr>
          <p:cNvPicPr>
            <a:picLocks noChangeAspect="1"/>
          </p:cNvPicPr>
          <p:nvPr/>
        </p:nvPicPr>
        <p:blipFill rotWithShape="1">
          <a:blip r:embed="rId4">
            <a:extLst>
              <a:ext uri="{28A0092B-C50C-407E-A947-70E740481C1C}">
                <a14:useLocalDpi xmlns:a14="http://schemas.microsoft.com/office/drawing/2010/main" val="0"/>
              </a:ext>
            </a:extLst>
          </a:blip>
          <a:srcRect t="65021" b="12581"/>
          <a:stretch/>
        </p:blipFill>
        <p:spPr>
          <a:xfrm>
            <a:off x="6378835" y="5621666"/>
            <a:ext cx="3753973" cy="554430"/>
          </a:xfrm>
          <a:prstGeom prst="rect">
            <a:avLst/>
          </a:prstGeom>
        </p:spPr>
      </p:pic>
      <p:grpSp>
        <p:nvGrpSpPr>
          <p:cNvPr id="16" name="Group 15">
            <a:extLst>
              <a:ext uri="{FF2B5EF4-FFF2-40B4-BE49-F238E27FC236}">
                <a16:creationId xmlns:a16="http://schemas.microsoft.com/office/drawing/2014/main" id="{AF30D2AC-E30A-4AFB-B82F-95B25ABE506A}"/>
              </a:ext>
            </a:extLst>
          </p:cNvPr>
          <p:cNvGrpSpPr/>
          <p:nvPr/>
        </p:nvGrpSpPr>
        <p:grpSpPr>
          <a:xfrm>
            <a:off x="2125717" y="5299844"/>
            <a:ext cx="2343843" cy="1190647"/>
            <a:chOff x="2224039" y="5146241"/>
            <a:chExt cx="2511703" cy="1275918"/>
          </a:xfrm>
        </p:grpSpPr>
        <p:pic>
          <p:nvPicPr>
            <p:cNvPr id="17" name="Picture 16" descr="A close up of a sign&#10;&#10;Description generated with very high confidence">
              <a:extLst>
                <a:ext uri="{FF2B5EF4-FFF2-40B4-BE49-F238E27FC236}">
                  <a16:creationId xmlns:a16="http://schemas.microsoft.com/office/drawing/2014/main" id="{B8726B30-BD41-4B3D-AAC2-D451082BA6F1}"/>
                </a:ext>
              </a:extLst>
            </p:cNvPr>
            <p:cNvPicPr>
              <a:picLocks noChangeAspect="1"/>
            </p:cNvPicPr>
            <p:nvPr/>
          </p:nvPicPr>
          <p:blipFill rotWithShape="1">
            <a:blip r:embed="rId4">
              <a:extLst>
                <a:ext uri="{28A0092B-C50C-407E-A947-70E740481C1C}">
                  <a14:useLocalDpi xmlns:a14="http://schemas.microsoft.com/office/drawing/2010/main" val="0"/>
                </a:ext>
              </a:extLst>
            </a:blip>
            <a:srcRect b="37190"/>
            <a:stretch/>
          </p:blipFill>
          <p:spPr>
            <a:xfrm>
              <a:off x="2224039" y="5146241"/>
              <a:ext cx="2418211" cy="1001559"/>
            </a:xfrm>
            <a:prstGeom prst="rect">
              <a:avLst/>
            </a:prstGeom>
          </p:spPr>
        </p:pic>
        <p:pic>
          <p:nvPicPr>
            <p:cNvPr id="18" name="Picture 17" descr="A close up of a sign&#10;&#10;Description generated with very high confidence">
              <a:extLst>
                <a:ext uri="{FF2B5EF4-FFF2-40B4-BE49-F238E27FC236}">
                  <a16:creationId xmlns:a16="http://schemas.microsoft.com/office/drawing/2014/main" id="{FCA57272-CFD6-46D7-A5F5-F7685FF9A617}"/>
                </a:ext>
              </a:extLst>
            </p:cNvPr>
            <p:cNvPicPr>
              <a:picLocks noChangeAspect="1"/>
            </p:cNvPicPr>
            <p:nvPr/>
          </p:nvPicPr>
          <p:blipFill rotWithShape="1">
            <a:blip r:embed="rId4">
              <a:extLst>
                <a:ext uri="{28A0092B-C50C-407E-A947-70E740481C1C}">
                  <a14:useLocalDpi xmlns:a14="http://schemas.microsoft.com/office/drawing/2010/main" val="0"/>
                </a:ext>
              </a:extLst>
            </a:blip>
            <a:srcRect t="87420" r="29569" b="267"/>
            <a:stretch/>
          </p:blipFill>
          <p:spPr>
            <a:xfrm>
              <a:off x="2224039" y="6132608"/>
              <a:ext cx="2511703" cy="289551"/>
            </a:xfrm>
            <a:prstGeom prst="rect">
              <a:avLst/>
            </a:prstGeom>
          </p:spPr>
        </p:pic>
      </p:grpSp>
    </p:spTree>
    <p:extLst>
      <p:ext uri="{BB962C8B-B14F-4D97-AF65-F5344CB8AC3E}">
        <p14:creationId xmlns:p14="http://schemas.microsoft.com/office/powerpoint/2010/main" val="170156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43D79-BED0-46ED-87E7-5E88719D6F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F0FD8C-422A-4CC5-9844-4B77BE3C26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163BCB-53B4-408B-8C54-FD2FAE581CCC}"/>
              </a:ext>
            </a:extLst>
          </p:cNvPr>
          <p:cNvSpPr>
            <a:spLocks noGrp="1"/>
          </p:cNvSpPr>
          <p:nvPr>
            <p:ph type="dt" sz="half" idx="10"/>
          </p:nvPr>
        </p:nvSpPr>
        <p:spPr/>
        <p:txBody>
          <a:bodyPr/>
          <a:lstStyle/>
          <a:p>
            <a:fld id="{6DE432D0-05D1-47C2-940E-796893F0F712}" type="datetimeFigureOut">
              <a:rPr lang="en-US" smtClean="0"/>
              <a:t>4/15/2021</a:t>
            </a:fld>
            <a:endParaRPr lang="en-US"/>
          </a:p>
        </p:txBody>
      </p:sp>
      <p:sp>
        <p:nvSpPr>
          <p:cNvPr id="5" name="Footer Placeholder 4">
            <a:extLst>
              <a:ext uri="{FF2B5EF4-FFF2-40B4-BE49-F238E27FC236}">
                <a16:creationId xmlns:a16="http://schemas.microsoft.com/office/drawing/2014/main" id="{03E0B541-3EA9-4C84-ABEE-6EC128FA4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A7322-556F-4094-86C0-721A9048811B}"/>
              </a:ext>
            </a:extLst>
          </p:cNvPr>
          <p:cNvSpPr>
            <a:spLocks noGrp="1"/>
          </p:cNvSpPr>
          <p:nvPr>
            <p:ph type="sldNum" sz="quarter" idx="12"/>
          </p:nvPr>
        </p:nvSpPr>
        <p:spPr/>
        <p:txBody>
          <a:bodyPr/>
          <a:lstStyle/>
          <a:p>
            <a:fld id="{3830DFD0-CF08-4693-BBCD-1484D7267916}" type="slidenum">
              <a:rPr lang="en-US" smtClean="0"/>
              <a:t>‹#›</a:t>
            </a:fld>
            <a:endParaRPr lang="en-US"/>
          </a:p>
        </p:txBody>
      </p:sp>
    </p:spTree>
    <p:extLst>
      <p:ext uri="{BB962C8B-B14F-4D97-AF65-F5344CB8AC3E}">
        <p14:creationId xmlns:p14="http://schemas.microsoft.com/office/powerpoint/2010/main" val="861442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74C928-8A74-4023-A9B7-6CEF9F02F2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876F28-03D1-4664-819C-A545710C96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AA36A-46C9-4EFB-9577-8F025ED3652A}"/>
              </a:ext>
            </a:extLst>
          </p:cNvPr>
          <p:cNvSpPr>
            <a:spLocks noGrp="1"/>
          </p:cNvSpPr>
          <p:nvPr>
            <p:ph type="dt" sz="half" idx="10"/>
          </p:nvPr>
        </p:nvSpPr>
        <p:spPr/>
        <p:txBody>
          <a:bodyPr/>
          <a:lstStyle/>
          <a:p>
            <a:fld id="{6DE432D0-05D1-47C2-940E-796893F0F712}" type="datetimeFigureOut">
              <a:rPr lang="en-US" smtClean="0"/>
              <a:t>4/15/2021</a:t>
            </a:fld>
            <a:endParaRPr lang="en-US"/>
          </a:p>
        </p:txBody>
      </p:sp>
      <p:sp>
        <p:nvSpPr>
          <p:cNvPr id="5" name="Footer Placeholder 4">
            <a:extLst>
              <a:ext uri="{FF2B5EF4-FFF2-40B4-BE49-F238E27FC236}">
                <a16:creationId xmlns:a16="http://schemas.microsoft.com/office/drawing/2014/main" id="{879C0CC7-0EF4-49BD-82DB-A7913063AC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29AE9C-5BB0-4E0F-934B-2152C8FBC7F9}"/>
              </a:ext>
            </a:extLst>
          </p:cNvPr>
          <p:cNvSpPr>
            <a:spLocks noGrp="1"/>
          </p:cNvSpPr>
          <p:nvPr>
            <p:ph type="sldNum" sz="quarter" idx="12"/>
          </p:nvPr>
        </p:nvSpPr>
        <p:spPr/>
        <p:txBody>
          <a:bodyPr/>
          <a:lstStyle/>
          <a:p>
            <a:fld id="{3830DFD0-CF08-4693-BBCD-1484D7267916}" type="slidenum">
              <a:rPr lang="en-US" smtClean="0"/>
              <a:t>‹#›</a:t>
            </a:fld>
            <a:endParaRPr lang="en-US"/>
          </a:p>
        </p:txBody>
      </p:sp>
    </p:spTree>
    <p:extLst>
      <p:ext uri="{BB962C8B-B14F-4D97-AF65-F5344CB8AC3E}">
        <p14:creationId xmlns:p14="http://schemas.microsoft.com/office/powerpoint/2010/main" val="3481455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320"/>
            <a:ext cx="109728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0" y="1534478"/>
            <a:ext cx="5387340" cy="640080"/>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0" y="2174558"/>
            <a:ext cx="5387340" cy="3951923"/>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156" y="1534478"/>
            <a:ext cx="5389244" cy="640080"/>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156" y="2174558"/>
            <a:ext cx="5389244" cy="3951923"/>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l-GR"/>
              <a:t>Δρ. Κωνσταντίνος Τοπουζέλης – Θαλάσσια Τηλεπισκόπηση</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9CA3AE-A5B0-4056-B6BE-3F5A7F5C2BC4}" type="slidenum">
              <a:rPr lang="en-US"/>
              <a:pPr>
                <a:defRPr/>
              </a:pPr>
              <a:t>‹#›</a:t>
            </a:fld>
            <a:endParaRPr lang="en-US"/>
          </a:p>
        </p:txBody>
      </p:sp>
    </p:spTree>
    <p:extLst>
      <p:ext uri="{BB962C8B-B14F-4D97-AF65-F5344CB8AC3E}">
        <p14:creationId xmlns:p14="http://schemas.microsoft.com/office/powerpoint/2010/main" val="1890848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D1B4F1-FF11-4335-BCFD-6FF2F34A9C0E}"/>
              </a:ext>
            </a:extLst>
          </p:cNvPr>
          <p:cNvSpPr>
            <a:spLocks noGrp="1"/>
          </p:cNvSpPr>
          <p:nvPr>
            <p:ph type="title"/>
          </p:nvPr>
        </p:nvSpPr>
        <p:spPr>
          <a:xfrm>
            <a:off x="3762375" y="1162452"/>
            <a:ext cx="7699375" cy="2319337"/>
          </a:xfrm>
        </p:spPr>
        <p:txBody>
          <a:bodyPr anchor="b"/>
          <a:lstStyle>
            <a:lvl1pPr>
              <a:defRPr sz="6000" b="1"/>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C04C2253-AC5A-4D82-AC88-7D763EE2C167}"/>
              </a:ext>
            </a:extLst>
          </p:cNvPr>
          <p:cNvSpPr>
            <a:spLocks noGrp="1"/>
          </p:cNvSpPr>
          <p:nvPr>
            <p:ph type="body" idx="1"/>
          </p:nvPr>
        </p:nvSpPr>
        <p:spPr>
          <a:xfrm>
            <a:off x="3762374" y="3500839"/>
            <a:ext cx="7699376" cy="1500187"/>
          </a:xfrm>
        </p:spPr>
        <p:txBody>
          <a:bodyPr/>
          <a:lstStyle>
            <a:lvl1pPr marL="0" indent="0">
              <a:buFont typeface="Arial" panose="020B0604020202020204" pitchFamily="34" charse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48794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9BE41-FDA6-46D0-A3C1-CA0A01083652}"/>
              </a:ext>
            </a:extLst>
          </p:cNvPr>
          <p:cNvSpPr>
            <a:spLocks noGrp="1"/>
          </p:cNvSpPr>
          <p:nvPr>
            <p:ph type="title"/>
          </p:nvPr>
        </p:nvSpPr>
        <p:spPr>
          <a:xfrm>
            <a:off x="3762375" y="1162452"/>
            <a:ext cx="7699375" cy="2319337"/>
          </a:xfrm>
        </p:spPr>
        <p:txBody>
          <a:bodyPr anchor="b"/>
          <a:lstStyle>
            <a:lvl1pPr>
              <a:defRPr sz="6000" b="1"/>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72B8B31-1975-4FA0-8AF8-893A6EC581C8}"/>
              </a:ext>
            </a:extLst>
          </p:cNvPr>
          <p:cNvSpPr>
            <a:spLocks noGrp="1"/>
          </p:cNvSpPr>
          <p:nvPr>
            <p:ph type="body" idx="1"/>
          </p:nvPr>
        </p:nvSpPr>
        <p:spPr>
          <a:xfrm>
            <a:off x="3762374" y="3500839"/>
            <a:ext cx="769937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97706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99B8-0670-4106-BB0F-69F0C4BC2A95}"/>
              </a:ext>
            </a:extLst>
          </p:cNvPr>
          <p:cNvSpPr>
            <a:spLocks noGrp="1"/>
          </p:cNvSpPr>
          <p:nvPr>
            <p:ph type="title"/>
          </p:nvPr>
        </p:nvSpPr>
        <p:spPr>
          <a:xfrm>
            <a:off x="838200" y="365126"/>
            <a:ext cx="10515600" cy="1092646"/>
          </a:xfrm>
        </p:spPr>
        <p:txBody>
          <a:bodyPr/>
          <a:lstStyle>
            <a:lvl1pPr algn="ctr">
              <a:defRPr b="1">
                <a:solidFill>
                  <a:srgbClr val="4068B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D3F219C-53AA-401A-AB01-1FE783D631C2}"/>
              </a:ext>
            </a:extLst>
          </p:cNvPr>
          <p:cNvSpPr>
            <a:spLocks noGrp="1"/>
          </p:cNvSpPr>
          <p:nvPr>
            <p:ph idx="1"/>
          </p:nvPr>
        </p:nvSpPr>
        <p:spPr>
          <a:xfrm>
            <a:off x="838200" y="1825625"/>
            <a:ext cx="10515600"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8425490F-B0A3-4E2E-827E-9CA6C06E6B78}"/>
              </a:ext>
            </a:extLst>
          </p:cNvPr>
          <p:cNvCxnSpPr/>
          <p:nvPr/>
        </p:nvCxnSpPr>
        <p:spPr>
          <a:xfrm>
            <a:off x="838200" y="1495872"/>
            <a:ext cx="10515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Date Placeholder 4">
            <a:extLst>
              <a:ext uri="{FF2B5EF4-FFF2-40B4-BE49-F238E27FC236}">
                <a16:creationId xmlns:a16="http://schemas.microsoft.com/office/drawing/2014/main" id="{1F83E43E-27C9-4358-B4BE-6C47F608E087}"/>
              </a:ext>
            </a:extLst>
          </p:cNvPr>
          <p:cNvSpPr>
            <a:spLocks noGrp="1"/>
          </p:cNvSpPr>
          <p:nvPr>
            <p:ph type="dt" sz="half" idx="10"/>
          </p:nvPr>
        </p:nvSpPr>
        <p:spPr>
          <a:xfrm>
            <a:off x="2838449" y="6356350"/>
            <a:ext cx="1509263" cy="365125"/>
          </a:xfrm>
        </p:spPr>
        <p:txBody>
          <a:bodyPr/>
          <a:lstStyle/>
          <a:p>
            <a:fld id="{6DE432D0-05D1-47C2-940E-796893F0F712}" type="datetimeFigureOut">
              <a:rPr lang="en-US" smtClean="0"/>
              <a:t>4/15/2021</a:t>
            </a:fld>
            <a:endParaRPr lang="en-US"/>
          </a:p>
        </p:txBody>
      </p:sp>
      <p:sp>
        <p:nvSpPr>
          <p:cNvPr id="12" name="Footer Placeholder 5">
            <a:extLst>
              <a:ext uri="{FF2B5EF4-FFF2-40B4-BE49-F238E27FC236}">
                <a16:creationId xmlns:a16="http://schemas.microsoft.com/office/drawing/2014/main" id="{1FD06FAD-965E-4F76-A887-D6ED41E82599}"/>
              </a:ext>
            </a:extLst>
          </p:cNvPr>
          <p:cNvSpPr>
            <a:spLocks noGrp="1"/>
          </p:cNvSpPr>
          <p:nvPr>
            <p:ph type="ftr" sz="quarter" idx="11"/>
          </p:nvPr>
        </p:nvSpPr>
        <p:spPr>
          <a:xfrm>
            <a:off x="4666891" y="6356350"/>
            <a:ext cx="4972408" cy="365125"/>
          </a:xfrm>
        </p:spPr>
        <p:txBody>
          <a:bodyPr/>
          <a:lstStyle/>
          <a:p>
            <a:endParaRPr lang="en-US"/>
          </a:p>
        </p:txBody>
      </p:sp>
      <p:sp>
        <p:nvSpPr>
          <p:cNvPr id="13" name="Slide Number Placeholder 6">
            <a:extLst>
              <a:ext uri="{FF2B5EF4-FFF2-40B4-BE49-F238E27FC236}">
                <a16:creationId xmlns:a16="http://schemas.microsoft.com/office/drawing/2014/main" id="{6065D434-DBD1-45A9-9A59-D6E6B05F0567}"/>
              </a:ext>
            </a:extLst>
          </p:cNvPr>
          <p:cNvSpPr>
            <a:spLocks noGrp="1"/>
          </p:cNvSpPr>
          <p:nvPr>
            <p:ph type="sldNum" sz="quarter" idx="12"/>
          </p:nvPr>
        </p:nvSpPr>
        <p:spPr>
          <a:xfrm>
            <a:off x="10125074" y="6356350"/>
            <a:ext cx="1228725" cy="365125"/>
          </a:xfrm>
        </p:spPr>
        <p:txBody>
          <a:bodyPr/>
          <a:lstStyle/>
          <a:p>
            <a:fld id="{3830DFD0-CF08-4693-BBCD-1484D7267916}" type="slidenum">
              <a:rPr lang="en-US" smtClean="0"/>
              <a:t>‹#›</a:t>
            </a:fld>
            <a:endParaRPr lang="en-US"/>
          </a:p>
        </p:txBody>
      </p:sp>
      <p:pic>
        <p:nvPicPr>
          <p:cNvPr id="9" name="Picture 8" descr="A close up of a logo&#10;&#10;Description generated with high confidence">
            <a:extLst>
              <a:ext uri="{FF2B5EF4-FFF2-40B4-BE49-F238E27FC236}">
                <a16:creationId xmlns:a16="http://schemas.microsoft.com/office/drawing/2014/main" id="{6C20117D-3504-43B2-A119-15C3519B5485}"/>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8262" t="9051" r="6921" b="6132"/>
          <a:stretch/>
        </p:blipFill>
        <p:spPr>
          <a:xfrm>
            <a:off x="-369324" y="4991356"/>
            <a:ext cx="2129298" cy="2174901"/>
          </a:xfrm>
          <a:prstGeom prst="ellipse">
            <a:avLst/>
          </a:prstGeom>
        </p:spPr>
      </p:pic>
    </p:spTree>
    <p:extLst>
      <p:ext uri="{BB962C8B-B14F-4D97-AF65-F5344CB8AC3E}">
        <p14:creationId xmlns:p14="http://schemas.microsoft.com/office/powerpoint/2010/main" val="1291324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60B9D-BC60-4E18-B990-F1F00F5149F7}"/>
              </a:ext>
            </a:extLst>
          </p:cNvPr>
          <p:cNvSpPr>
            <a:spLocks noGrp="1"/>
          </p:cNvSpPr>
          <p:nvPr>
            <p:ph type="title"/>
          </p:nvPr>
        </p:nvSpPr>
        <p:spPr>
          <a:xfrm>
            <a:off x="838200" y="365126"/>
            <a:ext cx="10515600" cy="1130746"/>
          </a:xfrm>
        </p:spPr>
        <p:txBody>
          <a:bodyPr/>
          <a:lstStyle>
            <a:lvl1pPr algn="ctr">
              <a:defRPr b="1">
                <a:solidFill>
                  <a:srgbClr val="4068B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47F730-E781-497B-B7DA-E36B7771B702}"/>
              </a:ext>
            </a:extLst>
          </p:cNvPr>
          <p:cNvSpPr>
            <a:spLocks noGrp="1"/>
          </p:cNvSpPr>
          <p:nvPr>
            <p:ph sz="half" idx="1"/>
          </p:nvPr>
        </p:nvSpPr>
        <p:spPr>
          <a:xfrm>
            <a:off x="838200" y="1825625"/>
            <a:ext cx="5181600"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FA8F11-DC6E-4B98-8077-5A46582FC95A}"/>
              </a:ext>
            </a:extLst>
          </p:cNvPr>
          <p:cNvSpPr>
            <a:spLocks noGrp="1"/>
          </p:cNvSpPr>
          <p:nvPr>
            <p:ph sz="half" idx="2"/>
          </p:nvPr>
        </p:nvSpPr>
        <p:spPr>
          <a:xfrm>
            <a:off x="6172200" y="1825625"/>
            <a:ext cx="5181600"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4696DC-B1EA-423C-BE0B-E8B36F827387}"/>
              </a:ext>
            </a:extLst>
          </p:cNvPr>
          <p:cNvSpPr>
            <a:spLocks noGrp="1"/>
          </p:cNvSpPr>
          <p:nvPr>
            <p:ph type="dt" sz="half" idx="10"/>
          </p:nvPr>
        </p:nvSpPr>
        <p:spPr/>
        <p:txBody>
          <a:bodyPr/>
          <a:lstStyle/>
          <a:p>
            <a:fld id="{6DE432D0-05D1-47C2-940E-796893F0F712}" type="datetimeFigureOut">
              <a:rPr lang="en-US" smtClean="0"/>
              <a:t>4/15/2021</a:t>
            </a:fld>
            <a:endParaRPr lang="en-US"/>
          </a:p>
        </p:txBody>
      </p:sp>
      <p:sp>
        <p:nvSpPr>
          <p:cNvPr id="6" name="Footer Placeholder 5">
            <a:extLst>
              <a:ext uri="{FF2B5EF4-FFF2-40B4-BE49-F238E27FC236}">
                <a16:creationId xmlns:a16="http://schemas.microsoft.com/office/drawing/2014/main" id="{C0F66895-A983-4DFC-8228-0BEC7E9D89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11B16-0976-4832-BB18-7DB7369B6889}"/>
              </a:ext>
            </a:extLst>
          </p:cNvPr>
          <p:cNvSpPr>
            <a:spLocks noGrp="1"/>
          </p:cNvSpPr>
          <p:nvPr>
            <p:ph type="sldNum" sz="quarter" idx="12"/>
          </p:nvPr>
        </p:nvSpPr>
        <p:spPr/>
        <p:txBody>
          <a:bodyPr/>
          <a:lstStyle/>
          <a:p>
            <a:fld id="{3830DFD0-CF08-4693-BBCD-1484D7267916}" type="slidenum">
              <a:rPr lang="en-US" smtClean="0"/>
              <a:t>‹#›</a:t>
            </a:fld>
            <a:endParaRPr lang="en-US"/>
          </a:p>
        </p:txBody>
      </p:sp>
      <p:cxnSp>
        <p:nvCxnSpPr>
          <p:cNvPr id="8" name="Straight Connector 7">
            <a:extLst>
              <a:ext uri="{FF2B5EF4-FFF2-40B4-BE49-F238E27FC236}">
                <a16:creationId xmlns:a16="http://schemas.microsoft.com/office/drawing/2014/main" id="{01350C93-EFC3-462A-B7D9-3C77A1DE101A}"/>
              </a:ext>
            </a:extLst>
          </p:cNvPr>
          <p:cNvCxnSpPr/>
          <p:nvPr/>
        </p:nvCxnSpPr>
        <p:spPr>
          <a:xfrm>
            <a:off x="838200" y="1495872"/>
            <a:ext cx="10515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logo&#10;&#10;Description generated with high confidence">
            <a:extLst>
              <a:ext uri="{FF2B5EF4-FFF2-40B4-BE49-F238E27FC236}">
                <a16:creationId xmlns:a16="http://schemas.microsoft.com/office/drawing/2014/main" id="{DD3171D6-2B67-40DF-BDBC-484B7638EFB5}"/>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8262" t="9051" r="6921" b="6132"/>
          <a:stretch/>
        </p:blipFill>
        <p:spPr>
          <a:xfrm>
            <a:off x="-133350" y="-313721"/>
            <a:ext cx="1771650" cy="1809593"/>
          </a:xfrm>
          <a:prstGeom prst="ellipse">
            <a:avLst/>
          </a:prstGeom>
        </p:spPr>
      </p:pic>
    </p:spTree>
    <p:extLst>
      <p:ext uri="{BB962C8B-B14F-4D97-AF65-F5344CB8AC3E}">
        <p14:creationId xmlns:p14="http://schemas.microsoft.com/office/powerpoint/2010/main" val="2149234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9B4A1-931A-45F4-90F9-0324940A1B64}"/>
              </a:ext>
            </a:extLst>
          </p:cNvPr>
          <p:cNvSpPr>
            <a:spLocks noGrp="1"/>
          </p:cNvSpPr>
          <p:nvPr>
            <p:ph type="title"/>
          </p:nvPr>
        </p:nvSpPr>
        <p:spPr>
          <a:xfrm>
            <a:off x="838200" y="365125"/>
            <a:ext cx="10515600" cy="1130747"/>
          </a:xfrm>
        </p:spPr>
        <p:txBody>
          <a:bodyPr/>
          <a:lstStyle>
            <a:lvl1pPr algn="ctr">
              <a:defRPr b="1">
                <a:solidFill>
                  <a:srgbClr val="4068B1"/>
                </a:solidFill>
              </a:defRPr>
            </a:lvl1pPr>
          </a:lstStyle>
          <a:p>
            <a:r>
              <a:rPr lang="en-US"/>
              <a:t>Click to edit Master title style</a:t>
            </a:r>
            <a:endParaRPr lang="en-US" dirty="0"/>
          </a:p>
        </p:txBody>
      </p:sp>
      <p:sp>
        <p:nvSpPr>
          <p:cNvPr id="6" name="Date Placeholder 4">
            <a:extLst>
              <a:ext uri="{FF2B5EF4-FFF2-40B4-BE49-F238E27FC236}">
                <a16:creationId xmlns:a16="http://schemas.microsoft.com/office/drawing/2014/main" id="{A746C176-DF5A-474D-9936-801856349ACE}"/>
              </a:ext>
            </a:extLst>
          </p:cNvPr>
          <p:cNvSpPr>
            <a:spLocks noGrp="1"/>
          </p:cNvSpPr>
          <p:nvPr>
            <p:ph type="dt" sz="half" idx="10"/>
          </p:nvPr>
        </p:nvSpPr>
        <p:spPr>
          <a:xfrm>
            <a:off x="2838449" y="6356350"/>
            <a:ext cx="1509263" cy="365125"/>
          </a:xfrm>
        </p:spPr>
        <p:txBody>
          <a:bodyPr/>
          <a:lstStyle/>
          <a:p>
            <a:fld id="{6DE432D0-05D1-47C2-940E-796893F0F712}" type="datetimeFigureOut">
              <a:rPr lang="en-US" smtClean="0"/>
              <a:t>4/15/2021</a:t>
            </a:fld>
            <a:endParaRPr lang="en-US"/>
          </a:p>
        </p:txBody>
      </p:sp>
      <p:sp>
        <p:nvSpPr>
          <p:cNvPr id="7" name="Footer Placeholder 5">
            <a:extLst>
              <a:ext uri="{FF2B5EF4-FFF2-40B4-BE49-F238E27FC236}">
                <a16:creationId xmlns:a16="http://schemas.microsoft.com/office/drawing/2014/main" id="{5773A53C-9F8D-4153-BF9F-5D5C154E0D7A}"/>
              </a:ext>
            </a:extLst>
          </p:cNvPr>
          <p:cNvSpPr>
            <a:spLocks noGrp="1"/>
          </p:cNvSpPr>
          <p:nvPr>
            <p:ph type="ftr" sz="quarter" idx="11"/>
          </p:nvPr>
        </p:nvSpPr>
        <p:spPr>
          <a:xfrm>
            <a:off x="4666891" y="6356350"/>
            <a:ext cx="4972408" cy="365125"/>
          </a:xfrm>
        </p:spPr>
        <p:txBody>
          <a:bodyPr/>
          <a:lstStyle/>
          <a:p>
            <a:endParaRPr lang="en-US"/>
          </a:p>
        </p:txBody>
      </p:sp>
      <p:sp>
        <p:nvSpPr>
          <p:cNvPr id="8" name="Slide Number Placeholder 6">
            <a:extLst>
              <a:ext uri="{FF2B5EF4-FFF2-40B4-BE49-F238E27FC236}">
                <a16:creationId xmlns:a16="http://schemas.microsoft.com/office/drawing/2014/main" id="{43197F03-268F-4FD9-A2B4-2F837BC09351}"/>
              </a:ext>
            </a:extLst>
          </p:cNvPr>
          <p:cNvSpPr>
            <a:spLocks noGrp="1"/>
          </p:cNvSpPr>
          <p:nvPr>
            <p:ph type="sldNum" sz="quarter" idx="12"/>
          </p:nvPr>
        </p:nvSpPr>
        <p:spPr>
          <a:xfrm>
            <a:off x="10125074" y="6356350"/>
            <a:ext cx="1228725" cy="365125"/>
          </a:xfrm>
        </p:spPr>
        <p:txBody>
          <a:bodyPr/>
          <a:lstStyle/>
          <a:p>
            <a:fld id="{3830DFD0-CF08-4693-BBCD-1484D7267916}" type="slidenum">
              <a:rPr lang="en-US" smtClean="0"/>
              <a:t>‹#›</a:t>
            </a:fld>
            <a:endParaRPr lang="en-US"/>
          </a:p>
        </p:txBody>
      </p:sp>
      <p:cxnSp>
        <p:nvCxnSpPr>
          <p:cNvPr id="9" name="Straight Connector 8">
            <a:extLst>
              <a:ext uri="{FF2B5EF4-FFF2-40B4-BE49-F238E27FC236}">
                <a16:creationId xmlns:a16="http://schemas.microsoft.com/office/drawing/2014/main" id="{C316D919-3177-4475-856C-80994D2912D7}"/>
              </a:ext>
            </a:extLst>
          </p:cNvPr>
          <p:cNvCxnSpPr/>
          <p:nvPr/>
        </p:nvCxnSpPr>
        <p:spPr>
          <a:xfrm>
            <a:off x="838200" y="1495872"/>
            <a:ext cx="10515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logo&#10;&#10;Description generated with high confidence">
            <a:extLst>
              <a:ext uri="{FF2B5EF4-FFF2-40B4-BE49-F238E27FC236}">
                <a16:creationId xmlns:a16="http://schemas.microsoft.com/office/drawing/2014/main" id="{27969DC3-94CC-4AD8-94E0-37777DF99E9E}"/>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8262" t="9051" r="6921" b="6132"/>
          <a:stretch/>
        </p:blipFill>
        <p:spPr>
          <a:xfrm>
            <a:off x="-369324" y="4991356"/>
            <a:ext cx="2129298" cy="2174901"/>
          </a:xfrm>
          <a:prstGeom prst="ellipse">
            <a:avLst/>
          </a:prstGeom>
        </p:spPr>
      </p:pic>
    </p:spTree>
    <p:extLst>
      <p:ext uri="{BB962C8B-B14F-4D97-AF65-F5344CB8AC3E}">
        <p14:creationId xmlns:p14="http://schemas.microsoft.com/office/powerpoint/2010/main" val="1621562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8" name="Date Placeholder 4">
            <a:extLst>
              <a:ext uri="{FF2B5EF4-FFF2-40B4-BE49-F238E27FC236}">
                <a16:creationId xmlns:a16="http://schemas.microsoft.com/office/drawing/2014/main" id="{EB0A9A6E-1EE9-4411-B6FD-55634F08F5A1}"/>
              </a:ext>
            </a:extLst>
          </p:cNvPr>
          <p:cNvSpPr>
            <a:spLocks noGrp="1"/>
          </p:cNvSpPr>
          <p:nvPr>
            <p:ph type="dt" sz="half" idx="10"/>
          </p:nvPr>
        </p:nvSpPr>
        <p:spPr>
          <a:xfrm>
            <a:off x="2838449" y="6356350"/>
            <a:ext cx="1509263" cy="365125"/>
          </a:xfrm>
        </p:spPr>
        <p:txBody>
          <a:bodyPr/>
          <a:lstStyle/>
          <a:p>
            <a:fld id="{6DE432D0-05D1-47C2-940E-796893F0F712}" type="datetimeFigureOut">
              <a:rPr lang="en-US" smtClean="0"/>
              <a:t>4/15/2021</a:t>
            </a:fld>
            <a:endParaRPr lang="en-US"/>
          </a:p>
        </p:txBody>
      </p:sp>
      <p:sp>
        <p:nvSpPr>
          <p:cNvPr id="9" name="Footer Placeholder 5">
            <a:extLst>
              <a:ext uri="{FF2B5EF4-FFF2-40B4-BE49-F238E27FC236}">
                <a16:creationId xmlns:a16="http://schemas.microsoft.com/office/drawing/2014/main" id="{5BC59766-34D4-43EC-84F3-DE6A87659117}"/>
              </a:ext>
            </a:extLst>
          </p:cNvPr>
          <p:cNvSpPr>
            <a:spLocks noGrp="1"/>
          </p:cNvSpPr>
          <p:nvPr>
            <p:ph type="ftr" sz="quarter" idx="11"/>
          </p:nvPr>
        </p:nvSpPr>
        <p:spPr>
          <a:xfrm>
            <a:off x="4666891" y="6356350"/>
            <a:ext cx="4972408" cy="365125"/>
          </a:xfrm>
        </p:spPr>
        <p:txBody>
          <a:bodyPr/>
          <a:lstStyle/>
          <a:p>
            <a:endParaRPr lang="en-US"/>
          </a:p>
        </p:txBody>
      </p:sp>
      <p:sp>
        <p:nvSpPr>
          <p:cNvPr id="10" name="Slide Number Placeholder 6">
            <a:extLst>
              <a:ext uri="{FF2B5EF4-FFF2-40B4-BE49-F238E27FC236}">
                <a16:creationId xmlns:a16="http://schemas.microsoft.com/office/drawing/2014/main" id="{891A5F84-C8A0-40BD-ABD3-3F816202BE3C}"/>
              </a:ext>
            </a:extLst>
          </p:cNvPr>
          <p:cNvSpPr>
            <a:spLocks noGrp="1"/>
          </p:cNvSpPr>
          <p:nvPr>
            <p:ph type="sldNum" sz="quarter" idx="12"/>
          </p:nvPr>
        </p:nvSpPr>
        <p:spPr>
          <a:xfrm>
            <a:off x="10125074" y="6356350"/>
            <a:ext cx="1228725" cy="365125"/>
          </a:xfrm>
        </p:spPr>
        <p:txBody>
          <a:bodyPr/>
          <a:lstStyle/>
          <a:p>
            <a:fld id="{3830DFD0-CF08-4693-BBCD-1484D7267916}" type="slidenum">
              <a:rPr lang="en-US" smtClean="0"/>
              <a:t>‹#›</a:t>
            </a:fld>
            <a:endParaRPr lang="en-US"/>
          </a:p>
        </p:txBody>
      </p:sp>
      <p:pic>
        <p:nvPicPr>
          <p:cNvPr id="5" name="Picture 4" descr="A close up of a logo&#10;&#10;Description generated with high confidence">
            <a:extLst>
              <a:ext uri="{FF2B5EF4-FFF2-40B4-BE49-F238E27FC236}">
                <a16:creationId xmlns:a16="http://schemas.microsoft.com/office/drawing/2014/main" id="{8E9EDED8-C090-4A87-B342-CCFE476A5724}"/>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8262" t="9051" r="6921" b="6132"/>
          <a:stretch/>
        </p:blipFill>
        <p:spPr>
          <a:xfrm>
            <a:off x="-369324" y="4991356"/>
            <a:ext cx="2129298" cy="2174901"/>
          </a:xfrm>
          <a:prstGeom prst="ellipse">
            <a:avLst/>
          </a:prstGeom>
        </p:spPr>
      </p:pic>
    </p:spTree>
    <p:extLst>
      <p:ext uri="{BB962C8B-B14F-4D97-AF65-F5344CB8AC3E}">
        <p14:creationId xmlns:p14="http://schemas.microsoft.com/office/powerpoint/2010/main" val="69747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749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DA0EBDE-93DC-498E-BE08-A3B71B994677}"/>
              </a:ext>
            </a:extLst>
          </p:cNvPr>
          <p:cNvGrpSpPr/>
          <p:nvPr/>
        </p:nvGrpSpPr>
        <p:grpSpPr>
          <a:xfrm>
            <a:off x="210781" y="767410"/>
            <a:ext cx="5560352" cy="2265752"/>
            <a:chOff x="230445" y="796906"/>
            <a:chExt cx="5560352" cy="2265752"/>
          </a:xfrm>
        </p:grpSpPr>
        <p:pic>
          <p:nvPicPr>
            <p:cNvPr id="8" name="Picture 7" descr="A close up of a logo&#10;&#10;Description generated with high confidence">
              <a:extLst>
                <a:ext uri="{FF2B5EF4-FFF2-40B4-BE49-F238E27FC236}">
                  <a16:creationId xmlns:a16="http://schemas.microsoft.com/office/drawing/2014/main" id="{5A771048-3F04-4BBD-B85C-98DEC148B9CF}"/>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l="8262" t="9051" r="6921" b="6132"/>
            <a:stretch/>
          </p:blipFill>
          <p:spPr>
            <a:xfrm>
              <a:off x="230445" y="796906"/>
              <a:ext cx="2141236" cy="2187094"/>
            </a:xfrm>
            <a:prstGeom prst="ellipse">
              <a:avLst/>
            </a:prstGeom>
          </p:spPr>
        </p:pic>
        <p:pic>
          <p:nvPicPr>
            <p:cNvPr id="10" name="Picture 9" descr="A close up of a sign&#10;&#10;Description generated with very high confidence">
              <a:extLst>
                <a:ext uri="{FF2B5EF4-FFF2-40B4-BE49-F238E27FC236}">
                  <a16:creationId xmlns:a16="http://schemas.microsoft.com/office/drawing/2014/main" id="{C4E97985-09C8-4753-AB30-7DE9DB33AFA2}"/>
                </a:ext>
              </a:extLst>
            </p:cNvPr>
            <p:cNvPicPr>
              <a:picLocks noChangeAspect="1"/>
            </p:cNvPicPr>
            <p:nvPr/>
          </p:nvPicPr>
          <p:blipFill rotWithShape="1">
            <a:blip r:embed="rId4">
              <a:extLst>
                <a:ext uri="{28A0092B-C50C-407E-A947-70E740481C1C}">
                  <a14:useLocalDpi xmlns:a14="http://schemas.microsoft.com/office/drawing/2010/main" val="0"/>
                </a:ext>
              </a:extLst>
            </a:blip>
            <a:srcRect t="-2" r="-7534" b="-8347"/>
            <a:stretch/>
          </p:blipFill>
          <p:spPr>
            <a:xfrm>
              <a:off x="2617331" y="954222"/>
              <a:ext cx="3173466" cy="2108436"/>
            </a:xfrm>
            <a:prstGeom prst="rect">
              <a:avLst/>
            </a:prstGeom>
          </p:spPr>
        </p:pic>
      </p:grpSp>
      <p:sp>
        <p:nvSpPr>
          <p:cNvPr id="5" name="TextBox 4">
            <a:extLst>
              <a:ext uri="{FF2B5EF4-FFF2-40B4-BE49-F238E27FC236}">
                <a16:creationId xmlns:a16="http://schemas.microsoft.com/office/drawing/2014/main" id="{84946DA9-F30E-41EF-9CE5-0ECA75F8AFE4}"/>
              </a:ext>
            </a:extLst>
          </p:cNvPr>
          <p:cNvSpPr txBox="1"/>
          <p:nvPr/>
        </p:nvSpPr>
        <p:spPr>
          <a:xfrm>
            <a:off x="132735" y="6090590"/>
            <a:ext cx="2708788" cy="707886"/>
          </a:xfrm>
          <a:prstGeom prst="rect">
            <a:avLst/>
          </a:prstGeom>
          <a:noFill/>
        </p:spPr>
        <p:txBody>
          <a:bodyPr wrap="square" rtlCol="0">
            <a:spAutoFit/>
          </a:bodyPr>
          <a:lstStyle/>
          <a:p>
            <a:r>
              <a:rPr lang="en-US" sz="4000" b="1" dirty="0">
                <a:solidFill>
                  <a:srgbClr val="5C7EBD"/>
                </a:solidFill>
              </a:rPr>
              <a:t>Thank you!</a:t>
            </a:r>
          </a:p>
        </p:txBody>
      </p:sp>
      <p:sp>
        <p:nvSpPr>
          <p:cNvPr id="14" name="Text Placeholder 10">
            <a:extLst>
              <a:ext uri="{FF2B5EF4-FFF2-40B4-BE49-F238E27FC236}">
                <a16:creationId xmlns:a16="http://schemas.microsoft.com/office/drawing/2014/main" id="{FC295422-6370-4A2E-A2C3-911D53611D4A}"/>
              </a:ext>
            </a:extLst>
          </p:cNvPr>
          <p:cNvSpPr>
            <a:spLocks noGrp="1"/>
          </p:cNvSpPr>
          <p:nvPr>
            <p:ph type="body" sz="quarter" idx="10" hasCustomPrompt="1"/>
          </p:nvPr>
        </p:nvSpPr>
        <p:spPr>
          <a:xfrm>
            <a:off x="6553946" y="3544138"/>
            <a:ext cx="5248275" cy="1181100"/>
          </a:xfrm>
        </p:spPr>
        <p:txBody>
          <a:bodyPr anchor="b">
            <a:noAutofit/>
          </a:bodyPr>
          <a:lstStyle>
            <a:lvl1pPr marL="0" indent="0">
              <a:lnSpc>
                <a:spcPct val="100000"/>
              </a:lnSpc>
              <a:spcBef>
                <a:spcPts val="0"/>
              </a:spcBef>
              <a:buNone/>
              <a:defRPr sz="3200" b="1" cap="all" spc="100" baseline="0">
                <a:solidFill>
                  <a:srgbClr val="D1CCCB"/>
                </a:solidFill>
                <a:latin typeface="+mn-lt"/>
              </a:defRPr>
            </a:lvl1pPr>
          </a:lstStyle>
          <a:p>
            <a:pPr lvl="0"/>
            <a:r>
              <a:rPr lang="en-US" dirty="0"/>
              <a:t>ANDROMACHI</a:t>
            </a:r>
          </a:p>
          <a:p>
            <a:pPr lvl="0"/>
            <a:r>
              <a:rPr lang="en-US" dirty="0"/>
              <a:t>CHATZIANTONIOU</a:t>
            </a:r>
          </a:p>
        </p:txBody>
      </p:sp>
      <p:sp>
        <p:nvSpPr>
          <p:cNvPr id="16" name="Text Placeholder 12">
            <a:extLst>
              <a:ext uri="{FF2B5EF4-FFF2-40B4-BE49-F238E27FC236}">
                <a16:creationId xmlns:a16="http://schemas.microsoft.com/office/drawing/2014/main" id="{35E3261E-394C-4C04-A61E-F6F35A81FF4C}"/>
              </a:ext>
            </a:extLst>
          </p:cNvPr>
          <p:cNvSpPr>
            <a:spLocks noGrp="1"/>
          </p:cNvSpPr>
          <p:nvPr>
            <p:ph type="body" sz="quarter" idx="11" hasCustomPrompt="1"/>
          </p:nvPr>
        </p:nvSpPr>
        <p:spPr>
          <a:xfrm>
            <a:off x="6553946" y="4725238"/>
            <a:ext cx="5248275" cy="485775"/>
          </a:xfrm>
        </p:spPr>
        <p:txBody>
          <a:bodyPr>
            <a:normAutofit/>
          </a:bodyPr>
          <a:lstStyle>
            <a:lvl1pPr marL="0" indent="0">
              <a:buNone/>
              <a:defRPr sz="2400">
                <a:solidFill>
                  <a:srgbClr val="D1CCCB"/>
                </a:solidFill>
              </a:defRPr>
            </a:lvl1pPr>
            <a:lvl5pPr marL="1828800" indent="0">
              <a:buNone/>
              <a:defRPr/>
            </a:lvl5pPr>
          </a:lstStyle>
          <a:p>
            <a:pPr lvl="0"/>
            <a:r>
              <a:rPr lang="en-US" dirty="0"/>
              <a:t>PhD Candidate</a:t>
            </a:r>
          </a:p>
        </p:txBody>
      </p:sp>
      <p:sp>
        <p:nvSpPr>
          <p:cNvPr id="17" name="Text Placeholder 14">
            <a:extLst>
              <a:ext uri="{FF2B5EF4-FFF2-40B4-BE49-F238E27FC236}">
                <a16:creationId xmlns:a16="http://schemas.microsoft.com/office/drawing/2014/main" id="{C04241E4-3F3E-4DA9-9FCD-7955D85C198C}"/>
              </a:ext>
            </a:extLst>
          </p:cNvPr>
          <p:cNvSpPr>
            <a:spLocks noGrp="1"/>
          </p:cNvSpPr>
          <p:nvPr>
            <p:ph type="body" sz="quarter" idx="12" hasCustomPrompt="1"/>
          </p:nvPr>
        </p:nvSpPr>
        <p:spPr>
          <a:xfrm>
            <a:off x="6553946" y="5211012"/>
            <a:ext cx="5248275" cy="571501"/>
          </a:xfrm>
        </p:spPr>
        <p:txBody>
          <a:bodyPr>
            <a:normAutofit/>
          </a:bodyPr>
          <a:lstStyle>
            <a:lvl1pPr marL="0" indent="0">
              <a:buNone/>
              <a:defRPr sz="2000" u="sng">
                <a:solidFill>
                  <a:srgbClr val="8CBCF4"/>
                </a:solidFill>
              </a:defRPr>
            </a:lvl1pPr>
          </a:lstStyle>
          <a:p>
            <a:pPr lvl="0"/>
            <a:r>
              <a:rPr lang="en-US" dirty="0"/>
              <a:t>achatz@marine.aegean.gr</a:t>
            </a:r>
          </a:p>
        </p:txBody>
      </p:sp>
    </p:spTree>
    <p:extLst>
      <p:ext uri="{BB962C8B-B14F-4D97-AF65-F5344CB8AC3E}">
        <p14:creationId xmlns:p14="http://schemas.microsoft.com/office/powerpoint/2010/main" val="3404535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84EDB2-3985-4BB6-B774-6B863B29E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AFC718-292D-4D67-9FE5-78487DA5C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37492-FC85-4DF2-A1B4-0ABC538A8B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E432D0-05D1-47C2-940E-796893F0F712}" type="datetimeFigureOut">
              <a:rPr lang="en-US" smtClean="0"/>
              <a:t>4/15/2021</a:t>
            </a:fld>
            <a:endParaRPr lang="en-US"/>
          </a:p>
        </p:txBody>
      </p:sp>
      <p:sp>
        <p:nvSpPr>
          <p:cNvPr id="5" name="Footer Placeholder 4">
            <a:extLst>
              <a:ext uri="{FF2B5EF4-FFF2-40B4-BE49-F238E27FC236}">
                <a16:creationId xmlns:a16="http://schemas.microsoft.com/office/drawing/2014/main" id="{5A172A37-9468-482E-8E77-FE83DB0533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CEB398-1842-4FCA-88F2-77E144A00A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30DFD0-CF08-4693-BBCD-1484D7267916}" type="slidenum">
              <a:rPr lang="en-US" smtClean="0"/>
              <a:t>‹#›</a:t>
            </a:fld>
            <a:endParaRPr lang="en-US"/>
          </a:p>
        </p:txBody>
      </p:sp>
    </p:spTree>
    <p:extLst>
      <p:ext uri="{BB962C8B-B14F-4D97-AF65-F5344CB8AC3E}">
        <p14:creationId xmlns:p14="http://schemas.microsoft.com/office/powerpoint/2010/main" val="2724592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5ADC99-4C13-48A9-8D2A-8AD334B39EBB}"/>
              </a:ext>
            </a:extLst>
          </p:cNvPr>
          <p:cNvSpPr>
            <a:spLocks noGrp="1"/>
          </p:cNvSpPr>
          <p:nvPr>
            <p:ph type="ctrTitle"/>
          </p:nvPr>
        </p:nvSpPr>
        <p:spPr>
          <a:xfrm>
            <a:off x="1524000" y="550863"/>
            <a:ext cx="9144000" cy="2387600"/>
          </a:xfrm>
        </p:spPr>
        <p:txBody>
          <a:bodyPr>
            <a:normAutofit/>
          </a:bodyPr>
          <a:lstStyle/>
          <a:p>
            <a:r>
              <a:rPr lang="el-GR" sz="4000" b="1" dirty="0" err="1">
                <a:latin typeface="+mn-lt"/>
                <a:cs typeface="Arial"/>
              </a:rPr>
              <a:t>Δορυφορικη</a:t>
            </a:r>
            <a:r>
              <a:rPr lang="el-GR" sz="4000" dirty="0">
                <a:latin typeface="+mn-lt"/>
                <a:cs typeface="Arial"/>
              </a:rPr>
              <a:t> </a:t>
            </a:r>
            <a:r>
              <a:rPr lang="el-GR" sz="4000" b="1" dirty="0" err="1">
                <a:latin typeface="+mn-lt"/>
                <a:ea typeface="+mj-lt"/>
                <a:cs typeface="+mj-lt"/>
              </a:rPr>
              <a:t>ωκεανογραφια</a:t>
            </a:r>
            <a:endParaRPr lang="en-US" sz="4000" b="1" dirty="0">
              <a:latin typeface="+mn-lt"/>
            </a:endParaRPr>
          </a:p>
        </p:txBody>
      </p:sp>
      <p:sp>
        <p:nvSpPr>
          <p:cNvPr id="9" name="Subtitle 2">
            <a:extLst>
              <a:ext uri="{FF2B5EF4-FFF2-40B4-BE49-F238E27FC236}">
                <a16:creationId xmlns:a16="http://schemas.microsoft.com/office/drawing/2014/main" id="{B4572CA3-D966-48C2-9EFC-77F831BD7E26}"/>
              </a:ext>
            </a:extLst>
          </p:cNvPr>
          <p:cNvSpPr>
            <a:spLocks noGrp="1"/>
          </p:cNvSpPr>
          <p:nvPr>
            <p:ph type="subTitle" idx="1"/>
          </p:nvPr>
        </p:nvSpPr>
        <p:spPr>
          <a:xfrm>
            <a:off x="1524000" y="3030538"/>
            <a:ext cx="9144000" cy="1036637"/>
          </a:xfrm>
        </p:spPr>
        <p:txBody>
          <a:bodyPr/>
          <a:lstStyle/>
          <a:p>
            <a:r>
              <a:rPr lang="el-GR" dirty="0"/>
              <a:t>Διάλεξη </a:t>
            </a:r>
            <a:r>
              <a:rPr lang="en-US" dirty="0"/>
              <a:t>6</a:t>
            </a:r>
            <a:r>
              <a:rPr lang="el-GR" dirty="0"/>
              <a:t>.</a:t>
            </a:r>
            <a:r>
              <a:rPr lang="en-US" dirty="0"/>
              <a:t> </a:t>
            </a:r>
            <a:r>
              <a:rPr lang="el-GR" dirty="0"/>
              <a:t>Οπτική Ωκεανογραφία </a:t>
            </a:r>
            <a:r>
              <a:rPr lang="en-US" dirty="0"/>
              <a:t>– </a:t>
            </a:r>
            <a:r>
              <a:rPr lang="el-GR" dirty="0"/>
              <a:t>Μέθοδοι Εκτίμησης Χλωροφύλλης</a:t>
            </a:r>
            <a:endParaRPr lang="en-US" dirty="0"/>
          </a:p>
        </p:txBody>
      </p:sp>
    </p:spTree>
    <p:extLst>
      <p:ext uri="{BB962C8B-B14F-4D97-AF65-F5344CB8AC3E}">
        <p14:creationId xmlns:p14="http://schemas.microsoft.com/office/powerpoint/2010/main" val="918110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BF51D-2B3B-4BCD-A3DB-EAC67EF4BAFC}"/>
              </a:ext>
            </a:extLst>
          </p:cNvPr>
          <p:cNvSpPr>
            <a:spLocks noGrp="1"/>
          </p:cNvSpPr>
          <p:nvPr>
            <p:ph type="title"/>
          </p:nvPr>
        </p:nvSpPr>
        <p:spPr/>
        <p:txBody>
          <a:bodyPr>
            <a:noAutofit/>
          </a:bodyPr>
          <a:lstStyle/>
          <a:p>
            <a:r>
              <a:rPr lang="el-GR" sz="3600" dirty="0">
                <a:cs typeface="Calibri Light"/>
              </a:rPr>
              <a:t>Εκτίμηση συγκέντρωσης </a:t>
            </a:r>
            <a:r>
              <a:rPr lang="en-US" sz="3600" dirty="0" err="1">
                <a:cs typeface="Calibri Light"/>
              </a:rPr>
              <a:t>Chl</a:t>
            </a:r>
            <a:r>
              <a:rPr lang="en-US" sz="3600" dirty="0">
                <a:cs typeface="Calibri Light"/>
              </a:rPr>
              <a:t>-a</a:t>
            </a:r>
            <a:r>
              <a:rPr lang="el-GR" sz="3600" dirty="0">
                <a:cs typeface="Calibri Light"/>
              </a:rPr>
              <a:t> μέσω </a:t>
            </a:r>
            <a:r>
              <a:rPr lang="el-GR" sz="3600" dirty="0" err="1">
                <a:cs typeface="Calibri Light"/>
              </a:rPr>
              <a:t>τηλεπισκόπησης</a:t>
            </a:r>
            <a:endParaRPr lang="en-US" sz="3600" dirty="0"/>
          </a:p>
        </p:txBody>
      </p:sp>
      <p:sp>
        <p:nvSpPr>
          <p:cNvPr id="7" name="Θέση περιεχομένου 2">
            <a:extLst>
              <a:ext uri="{FF2B5EF4-FFF2-40B4-BE49-F238E27FC236}">
                <a16:creationId xmlns:a16="http://schemas.microsoft.com/office/drawing/2014/main" id="{92DB3ADD-E680-4FCC-9D18-758B0890E78F}"/>
              </a:ext>
            </a:extLst>
          </p:cNvPr>
          <p:cNvSpPr>
            <a:spLocks noGrp="1"/>
          </p:cNvSpPr>
          <p:nvPr>
            <p:ph idx="1"/>
          </p:nvPr>
        </p:nvSpPr>
        <p:spPr>
          <a:xfrm>
            <a:off x="777044" y="3604281"/>
            <a:ext cx="3164855" cy="524657"/>
          </a:xfrm>
        </p:spPr>
        <p:txBody>
          <a:bodyPr>
            <a:noAutofit/>
          </a:bodyPr>
          <a:lstStyle/>
          <a:p>
            <a:pPr marL="0" indent="0">
              <a:buNone/>
            </a:pPr>
            <a:r>
              <a:rPr lang="el-GR" sz="2000" dirty="0">
                <a:latin typeface="Times New Roman" panose="02020603050405020304" pitchFamily="18" charset="0"/>
                <a:cs typeface="Times New Roman" panose="02020603050405020304" pitchFamily="18" charset="0"/>
              </a:rPr>
              <a:t>Γιατί </a:t>
            </a:r>
            <a:r>
              <a:rPr lang="en-US" sz="2000" dirty="0">
                <a:latin typeface="Times New Roman" panose="02020603050405020304" pitchFamily="18" charset="0"/>
                <a:cs typeface="Times New Roman" panose="02020603050405020304" pitchFamily="18" charset="0"/>
              </a:rPr>
              <a:t>blue to green ratio</a:t>
            </a:r>
            <a:r>
              <a:rPr lang="el-GR"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l-GR" sz="2000" dirty="0">
              <a:latin typeface="Times New Roman" panose="02020603050405020304" pitchFamily="18" charset="0"/>
              <a:cs typeface="Times New Roman" panose="02020603050405020304" pitchFamily="18" charset="0"/>
            </a:endParaRPr>
          </a:p>
        </p:txBody>
      </p:sp>
      <p:pic>
        <p:nvPicPr>
          <p:cNvPr id="8" name="Εικόνα 3">
            <a:extLst>
              <a:ext uri="{FF2B5EF4-FFF2-40B4-BE49-F238E27FC236}">
                <a16:creationId xmlns:a16="http://schemas.microsoft.com/office/drawing/2014/main" id="{5C9D43D0-26A4-4B58-9353-46D0D87FA3A0}"/>
              </a:ext>
            </a:extLst>
          </p:cNvPr>
          <p:cNvPicPr>
            <a:picLocks noChangeAspect="1"/>
          </p:cNvPicPr>
          <p:nvPr/>
        </p:nvPicPr>
        <p:blipFill>
          <a:blip r:embed="rId2"/>
          <a:stretch>
            <a:fillRect/>
          </a:stretch>
        </p:blipFill>
        <p:spPr>
          <a:xfrm>
            <a:off x="4617042" y="1599500"/>
            <a:ext cx="5215486" cy="2642287"/>
          </a:xfrm>
          <a:prstGeom prst="rect">
            <a:avLst/>
          </a:prstGeom>
        </p:spPr>
      </p:pic>
      <p:pic>
        <p:nvPicPr>
          <p:cNvPr id="9" name="Εικόνα 4">
            <a:extLst>
              <a:ext uri="{FF2B5EF4-FFF2-40B4-BE49-F238E27FC236}">
                <a16:creationId xmlns:a16="http://schemas.microsoft.com/office/drawing/2014/main" id="{141B242E-A5F2-4CDB-98FF-2E7BB9FB0B15}"/>
              </a:ext>
            </a:extLst>
          </p:cNvPr>
          <p:cNvPicPr>
            <a:picLocks noChangeAspect="1"/>
          </p:cNvPicPr>
          <p:nvPr/>
        </p:nvPicPr>
        <p:blipFill>
          <a:blip r:embed="rId3"/>
          <a:stretch>
            <a:fillRect/>
          </a:stretch>
        </p:blipFill>
        <p:spPr>
          <a:xfrm>
            <a:off x="4694908" y="4241787"/>
            <a:ext cx="5059753" cy="2476461"/>
          </a:xfrm>
          <a:prstGeom prst="rect">
            <a:avLst/>
          </a:prstGeom>
        </p:spPr>
      </p:pic>
      <p:sp>
        <p:nvSpPr>
          <p:cNvPr id="10" name="Rectangle 9">
            <a:extLst>
              <a:ext uri="{FF2B5EF4-FFF2-40B4-BE49-F238E27FC236}">
                <a16:creationId xmlns:a16="http://schemas.microsoft.com/office/drawing/2014/main" id="{1CE5F33D-E5F9-47C6-875A-25996FE81BCF}"/>
              </a:ext>
            </a:extLst>
          </p:cNvPr>
          <p:cNvSpPr/>
          <p:nvPr/>
        </p:nvSpPr>
        <p:spPr>
          <a:xfrm>
            <a:off x="9832527" y="6165522"/>
            <a:ext cx="1620957" cy="369332"/>
          </a:xfrm>
          <a:prstGeom prst="rect">
            <a:avLst/>
          </a:prstGeom>
        </p:spPr>
        <p:txBody>
          <a:bodyPr wrap="none">
            <a:spAutoFit/>
          </a:bodyPr>
          <a:lstStyle/>
          <a:p>
            <a:r>
              <a:rPr lang="en-US" dirty="0" err="1">
                <a:latin typeface="Times New Roman" panose="02020603050405020304" pitchFamily="18" charset="0"/>
                <a:cs typeface="Times New Roman" panose="02020603050405020304" pitchFamily="18" charset="0"/>
              </a:rPr>
              <a:t>Klemas</a:t>
            </a:r>
            <a:r>
              <a:rPr lang="en-US" dirty="0">
                <a:latin typeface="Times New Roman" panose="02020603050405020304" pitchFamily="18" charset="0"/>
                <a:cs typeface="Times New Roman" panose="02020603050405020304" pitchFamily="18" charset="0"/>
              </a:rPr>
              <a:t>  (2012)</a:t>
            </a:r>
          </a:p>
        </p:txBody>
      </p:sp>
      <p:sp>
        <p:nvSpPr>
          <p:cNvPr id="11" name="Rectangle 10">
            <a:extLst>
              <a:ext uri="{FF2B5EF4-FFF2-40B4-BE49-F238E27FC236}">
                <a16:creationId xmlns:a16="http://schemas.microsoft.com/office/drawing/2014/main" id="{9312B486-9D48-453E-AF8C-5A7835F2E35B}"/>
              </a:ext>
            </a:extLst>
          </p:cNvPr>
          <p:cNvSpPr/>
          <p:nvPr/>
        </p:nvSpPr>
        <p:spPr>
          <a:xfrm>
            <a:off x="9832527" y="3604281"/>
            <a:ext cx="1704313"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Reymont (1980)</a:t>
            </a:r>
          </a:p>
        </p:txBody>
      </p:sp>
    </p:spTree>
    <p:extLst>
      <p:ext uri="{BB962C8B-B14F-4D97-AF65-F5344CB8AC3E}">
        <p14:creationId xmlns:p14="http://schemas.microsoft.com/office/powerpoint/2010/main" val="322857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BF51D-2B3B-4BCD-A3DB-EAC67EF4BAFC}"/>
              </a:ext>
            </a:extLst>
          </p:cNvPr>
          <p:cNvSpPr>
            <a:spLocks noGrp="1"/>
          </p:cNvSpPr>
          <p:nvPr>
            <p:ph type="title"/>
          </p:nvPr>
        </p:nvSpPr>
        <p:spPr/>
        <p:txBody>
          <a:bodyPr>
            <a:noAutofit/>
          </a:bodyPr>
          <a:lstStyle/>
          <a:p>
            <a:r>
              <a:rPr lang="el-GR" sz="3600" dirty="0">
                <a:cs typeface="Calibri Light"/>
              </a:rPr>
              <a:t>Εκτίμηση συγκέντρωσης </a:t>
            </a:r>
            <a:r>
              <a:rPr lang="en-US" sz="3600" dirty="0" err="1">
                <a:cs typeface="Calibri Light"/>
              </a:rPr>
              <a:t>Chl</a:t>
            </a:r>
            <a:r>
              <a:rPr lang="en-US" sz="3600" dirty="0">
                <a:cs typeface="Calibri Light"/>
              </a:rPr>
              <a:t>-a</a:t>
            </a:r>
            <a:r>
              <a:rPr lang="el-GR" sz="3600" dirty="0">
                <a:cs typeface="Calibri Light"/>
              </a:rPr>
              <a:t> μέσω </a:t>
            </a:r>
            <a:r>
              <a:rPr lang="el-GR" sz="3600" dirty="0" err="1">
                <a:cs typeface="Calibri Light"/>
              </a:rPr>
              <a:t>τηλεπισκόπησης</a:t>
            </a:r>
            <a:endParaRPr lang="en-US" sz="3600" dirty="0"/>
          </a:p>
        </p:txBody>
      </p:sp>
      <p:sp>
        <p:nvSpPr>
          <p:cNvPr id="4" name="Content Placeholder 3">
            <a:extLst>
              <a:ext uri="{FF2B5EF4-FFF2-40B4-BE49-F238E27FC236}">
                <a16:creationId xmlns:a16="http://schemas.microsoft.com/office/drawing/2014/main" id="{F9130379-7F70-4E40-AA7C-2CE7373ACAD2}"/>
              </a:ext>
            </a:extLst>
          </p:cNvPr>
          <p:cNvSpPr>
            <a:spLocks noGrp="1"/>
          </p:cNvSpPr>
          <p:nvPr>
            <p:ph idx="1"/>
          </p:nvPr>
        </p:nvSpPr>
        <p:spPr/>
        <p:txBody>
          <a:bodyPr>
            <a:normAutofit fontScale="92500"/>
          </a:bodyPr>
          <a:lstStyle/>
          <a:p>
            <a:pPr marL="0" indent="0">
              <a:buNone/>
            </a:pPr>
            <a:r>
              <a:rPr lang="el-GR" dirty="0">
                <a:latin typeface="Tahoma" panose="020B0604030504040204" pitchFamily="34" charset="0"/>
                <a:ea typeface="Tahoma" panose="020B0604030504040204" pitchFamily="34" charset="0"/>
                <a:cs typeface="Tahoma" panose="020B0604030504040204" pitchFamily="34" charset="0"/>
              </a:rPr>
              <a:t>Οι αλγόριθμοι </a:t>
            </a:r>
            <a:r>
              <a:rPr lang="en-US" dirty="0" err="1">
                <a:latin typeface="Tahoma" panose="020B0604030504040204" pitchFamily="34" charset="0"/>
                <a:ea typeface="Tahoma" panose="020B0604030504040204" pitchFamily="34" charset="0"/>
                <a:cs typeface="Tahoma" panose="020B0604030504040204" pitchFamily="34" charset="0"/>
              </a:rPr>
              <a:t>OCx</a:t>
            </a:r>
            <a:r>
              <a:rPr lang="el-GR" dirty="0">
                <a:latin typeface="Tahoma" panose="020B0604030504040204" pitchFamily="34" charset="0"/>
                <a:ea typeface="Tahoma" panose="020B0604030504040204" pitchFamily="34" charset="0"/>
                <a:cs typeface="Tahoma" panose="020B0604030504040204" pitchFamily="34" charset="0"/>
              </a:rPr>
              <a:t> δεν ανταποκρίνονται ικανοποιητικά στην Μεσόγειο εξαιτίας: </a:t>
            </a:r>
          </a:p>
          <a:p>
            <a:pPr marL="0" indent="0">
              <a:buNone/>
            </a:pPr>
            <a:endParaRPr lang="el-GR" dirty="0">
              <a:latin typeface="Tahoma" panose="020B0604030504040204" pitchFamily="34" charset="0"/>
              <a:ea typeface="Tahoma" panose="020B0604030504040204" pitchFamily="34" charset="0"/>
              <a:cs typeface="Tahoma" panose="020B0604030504040204" pitchFamily="34" charset="0"/>
            </a:endParaRPr>
          </a:p>
          <a:p>
            <a:r>
              <a:rPr lang="el-GR" dirty="0">
                <a:latin typeface="Tahoma" panose="020B0604030504040204" pitchFamily="34" charset="0"/>
                <a:ea typeface="Tahoma" panose="020B0604030504040204" pitchFamily="34" charset="0"/>
                <a:cs typeface="Tahoma" panose="020B0604030504040204" pitchFamily="34" charset="0"/>
              </a:rPr>
              <a:t>Της βάσης δεδομένων που βασιστήκαν (μη αντιπροσωπευτική για τη Μεσόγειο)</a:t>
            </a:r>
          </a:p>
          <a:p>
            <a:r>
              <a:rPr lang="el-GR" dirty="0">
                <a:latin typeface="Tahoma" panose="020B0604030504040204" pitchFamily="34" charset="0"/>
                <a:ea typeface="Tahoma" panose="020B0604030504040204" pitchFamily="34" charset="0"/>
                <a:cs typeface="Tahoma" panose="020B0604030504040204" pitchFamily="34" charset="0"/>
              </a:rPr>
              <a:t>Στην επίδραση των ατμοσφαιρικών αιωρημάτων σκόνης (</a:t>
            </a:r>
            <a:r>
              <a:rPr lang="en-US" dirty="0" err="1">
                <a:latin typeface="Tahoma" panose="020B0604030504040204" pitchFamily="34" charset="0"/>
                <a:ea typeface="Tahoma" panose="020B0604030504040204" pitchFamily="34" charset="0"/>
                <a:cs typeface="Tahoma" panose="020B0604030504040204" pitchFamily="34" charset="0"/>
              </a:rPr>
              <a:t>Claustre</a:t>
            </a:r>
            <a:r>
              <a:rPr lang="en-US" dirty="0">
                <a:latin typeface="Tahoma" panose="020B0604030504040204" pitchFamily="34" charset="0"/>
                <a:ea typeface="Tahoma" panose="020B0604030504040204" pitchFamily="34" charset="0"/>
                <a:cs typeface="Tahoma" panose="020B0604030504040204" pitchFamily="34" charset="0"/>
              </a:rPr>
              <a:t> et al. 2002</a:t>
            </a:r>
            <a:r>
              <a:rPr lang="el-GR" dirty="0">
                <a:latin typeface="Tahoma" panose="020B0604030504040204" pitchFamily="34" charset="0"/>
                <a:ea typeface="Tahoma" panose="020B0604030504040204" pitchFamily="34" charset="0"/>
                <a:cs typeface="Tahoma" panose="020B0604030504040204" pitchFamily="34" charset="0"/>
              </a:rPr>
              <a:t>)</a:t>
            </a:r>
          </a:p>
          <a:p>
            <a:r>
              <a:rPr lang="el-GR" dirty="0">
                <a:latin typeface="Tahoma" panose="020B0604030504040204" pitchFamily="34" charset="0"/>
                <a:ea typeface="Tahoma" panose="020B0604030504040204" pitchFamily="34" charset="0"/>
                <a:cs typeface="Tahoma" panose="020B0604030504040204" pitchFamily="34" charset="0"/>
              </a:rPr>
              <a:t>Η παρουσία </a:t>
            </a:r>
            <a:r>
              <a:rPr lang="el-GR" dirty="0" err="1">
                <a:latin typeface="Tahoma" panose="020B0604030504040204" pitchFamily="34" charset="0"/>
                <a:ea typeface="Tahoma" panose="020B0604030504040204" pitchFamily="34" charset="0"/>
                <a:cs typeface="Tahoma" panose="020B0604030504040204" pitchFamily="34" charset="0"/>
              </a:rPr>
              <a:t>κοκκόλιθων</a:t>
            </a:r>
            <a:r>
              <a:rPr lang="el-GR" dirty="0">
                <a:latin typeface="Tahoma" panose="020B0604030504040204" pitchFamily="34" charset="0"/>
                <a:ea typeface="Tahoma" panose="020B0604030504040204" pitchFamily="34" charset="0"/>
                <a:cs typeface="Tahoma" panose="020B0604030504040204" pitchFamily="34" charset="0"/>
              </a:rPr>
              <a:t> μπορεί να επηρεάσει τις οπτικές ιδιότητες του νερού (</a:t>
            </a:r>
            <a:r>
              <a:rPr lang="en-US" dirty="0" err="1">
                <a:latin typeface="Tahoma" panose="020B0604030504040204" pitchFamily="34" charset="0"/>
                <a:ea typeface="Tahoma" panose="020B0604030504040204" pitchFamily="34" charset="0"/>
                <a:cs typeface="Tahoma" panose="020B0604030504040204" pitchFamily="34" charset="0"/>
              </a:rPr>
              <a:t>D’Ortenzio</a:t>
            </a:r>
            <a:r>
              <a:rPr lang="en-US" dirty="0">
                <a:latin typeface="Tahoma" panose="020B0604030504040204" pitchFamily="34" charset="0"/>
                <a:ea typeface="Tahoma" panose="020B0604030504040204" pitchFamily="34" charset="0"/>
                <a:cs typeface="Tahoma" panose="020B0604030504040204" pitchFamily="34" charset="0"/>
              </a:rPr>
              <a:t> et al. 2002</a:t>
            </a:r>
            <a:r>
              <a:rPr lang="el-GR" dirty="0">
                <a:latin typeface="Tahoma" panose="020B0604030504040204" pitchFamily="34" charset="0"/>
                <a:ea typeface="Tahoma" panose="020B0604030504040204" pitchFamily="34" charset="0"/>
                <a:cs typeface="Tahoma" panose="020B0604030504040204" pitchFamily="34" charset="0"/>
              </a:rPr>
              <a:t>)</a:t>
            </a:r>
          </a:p>
          <a:p>
            <a:pPr marL="0" indent="0">
              <a:buNone/>
            </a:pPr>
            <a:endParaRPr lang="en-US"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l-GR" dirty="0">
                <a:latin typeface="Tahoma" panose="020B0604030504040204" pitchFamily="34" charset="0"/>
                <a:ea typeface="Tahoma" panose="020B0604030504040204" pitchFamily="34" charset="0"/>
                <a:cs typeface="Tahoma" panose="020B0604030504040204" pitchFamily="34" charset="0"/>
              </a:rPr>
              <a:t>Σύμφωνα με </a:t>
            </a:r>
            <a:r>
              <a:rPr lang="da-DK" dirty="0">
                <a:latin typeface="Tahoma" panose="020B0604030504040204" pitchFamily="34" charset="0"/>
                <a:ea typeface="Tahoma" panose="020B0604030504040204" pitchFamily="34" charset="0"/>
                <a:cs typeface="Tahoma" panose="020B0604030504040204" pitchFamily="34" charset="0"/>
              </a:rPr>
              <a:t>D’Ortenzio et al. 2002; Santoleri et al. 2008; Bricaud et al. 2002; Volpe et al. 2007</a:t>
            </a:r>
            <a:r>
              <a:rPr lang="el-GR" dirty="0">
                <a:latin typeface="Tahoma" panose="020B0604030504040204" pitchFamily="34" charset="0"/>
                <a:ea typeface="Tahoma" panose="020B0604030504040204" pitchFamily="34" charset="0"/>
                <a:cs typeface="Tahoma" panose="020B0604030504040204" pitchFamily="34" charset="0"/>
              </a:rPr>
              <a:t> ο </a:t>
            </a:r>
            <a:r>
              <a:rPr lang="en-US" dirty="0">
                <a:latin typeface="Tahoma" panose="020B0604030504040204" pitchFamily="34" charset="0"/>
                <a:ea typeface="Tahoma" panose="020B0604030504040204" pitchFamily="34" charset="0"/>
                <a:cs typeface="Tahoma" panose="020B0604030504040204" pitchFamily="34" charset="0"/>
              </a:rPr>
              <a:t>OC4v4 </a:t>
            </a:r>
            <a:r>
              <a:rPr lang="el-GR" dirty="0">
                <a:latin typeface="Tahoma" panose="020B0604030504040204" pitchFamily="34" charset="0"/>
                <a:ea typeface="Tahoma" panose="020B0604030504040204" pitchFamily="34" charset="0"/>
                <a:cs typeface="Tahoma" panose="020B0604030504040204" pitchFamily="34" charset="0"/>
              </a:rPr>
              <a:t>υπερεκτιμά την </a:t>
            </a:r>
            <a:r>
              <a:rPr lang="en-US" dirty="0" err="1">
                <a:latin typeface="Tahoma" panose="020B0604030504040204" pitchFamily="34" charset="0"/>
                <a:ea typeface="Tahoma" panose="020B0604030504040204" pitchFamily="34" charset="0"/>
                <a:cs typeface="Tahoma" panose="020B0604030504040204" pitchFamily="34" charset="0"/>
              </a:rPr>
              <a:t>Chl</a:t>
            </a:r>
            <a:r>
              <a:rPr lang="en-US" dirty="0">
                <a:latin typeface="Tahoma" panose="020B0604030504040204" pitchFamily="34" charset="0"/>
                <a:ea typeface="Tahoma" panose="020B0604030504040204" pitchFamily="34" charset="0"/>
                <a:cs typeface="Tahoma" panose="020B0604030504040204" pitchFamily="34" charset="0"/>
              </a:rPr>
              <a:t>-a </a:t>
            </a:r>
            <a:r>
              <a:rPr lang="el-GR" dirty="0">
                <a:latin typeface="Tahoma" panose="020B0604030504040204" pitchFamily="34" charset="0"/>
                <a:ea typeface="Tahoma" panose="020B0604030504040204" pitchFamily="34" charset="0"/>
                <a:cs typeface="Tahoma" panose="020B0604030504040204" pitchFamily="34" charset="0"/>
              </a:rPr>
              <a:t>όταν εφαρμόζεται σε ύδατα με χαμηλές συγκεντρώσεις </a:t>
            </a:r>
            <a:r>
              <a:rPr lang="en-US" dirty="0" err="1">
                <a:latin typeface="Tahoma" panose="020B0604030504040204" pitchFamily="34" charset="0"/>
                <a:ea typeface="Tahoma" panose="020B0604030504040204" pitchFamily="34" charset="0"/>
                <a:cs typeface="Tahoma" panose="020B0604030504040204" pitchFamily="34" charset="0"/>
              </a:rPr>
              <a:t>Chl</a:t>
            </a:r>
            <a:r>
              <a:rPr lang="en-US" dirty="0">
                <a:latin typeface="Tahoma" panose="020B0604030504040204" pitchFamily="34" charset="0"/>
                <a:ea typeface="Tahoma" panose="020B0604030504040204" pitchFamily="34" charset="0"/>
                <a:cs typeface="Tahoma" panose="020B0604030504040204" pitchFamily="34" charset="0"/>
              </a:rPr>
              <a:t>-a.</a:t>
            </a:r>
            <a:endParaRPr lang="el-GR" dirty="0">
              <a:latin typeface="Tahoma" panose="020B0604030504040204" pitchFamily="34" charset="0"/>
              <a:ea typeface="Tahoma" panose="020B0604030504040204" pitchFamily="34" charset="0"/>
              <a:cs typeface="Tahoma" panose="020B0604030504040204" pitchFamily="34" charset="0"/>
            </a:endParaRPr>
          </a:p>
          <a:p>
            <a:endParaRPr lang="el-GR"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20277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BF51D-2B3B-4BCD-A3DB-EAC67EF4BAFC}"/>
              </a:ext>
            </a:extLst>
          </p:cNvPr>
          <p:cNvSpPr>
            <a:spLocks noGrp="1"/>
          </p:cNvSpPr>
          <p:nvPr>
            <p:ph type="title"/>
          </p:nvPr>
        </p:nvSpPr>
        <p:spPr>
          <a:xfrm>
            <a:off x="838200" y="365125"/>
            <a:ext cx="10515600" cy="1092646"/>
          </a:xfrm>
        </p:spPr>
        <p:txBody>
          <a:bodyPr>
            <a:noAutofit/>
          </a:bodyPr>
          <a:lstStyle/>
          <a:p>
            <a:r>
              <a:rPr lang="el-GR" sz="3600" dirty="0">
                <a:cs typeface="Calibri Light"/>
              </a:rPr>
              <a:t>Εκτίμηση συγκέντρωσης </a:t>
            </a:r>
            <a:r>
              <a:rPr lang="en-US" sz="3600" dirty="0" err="1">
                <a:cs typeface="Calibri Light"/>
              </a:rPr>
              <a:t>Chl</a:t>
            </a:r>
            <a:r>
              <a:rPr lang="en-US" sz="3600" dirty="0">
                <a:cs typeface="Calibri Light"/>
              </a:rPr>
              <a:t>-a</a:t>
            </a:r>
            <a:r>
              <a:rPr lang="el-GR" sz="3600" dirty="0">
                <a:cs typeface="Calibri Light"/>
              </a:rPr>
              <a:t> μέσω </a:t>
            </a:r>
            <a:r>
              <a:rPr lang="el-GR" sz="3600" dirty="0" err="1">
                <a:cs typeface="Calibri Light"/>
              </a:rPr>
              <a:t>τηλεπισκόπησης</a:t>
            </a:r>
            <a:endParaRPr lang="en-US" sz="3600" dirty="0"/>
          </a:p>
        </p:txBody>
      </p:sp>
      <mc:AlternateContent xmlns:mc="http://schemas.openxmlformats.org/markup-compatibility/2006" xmlns:a14="http://schemas.microsoft.com/office/drawing/2010/main">
        <mc:Choice Requires="a14">
          <p:sp>
            <p:nvSpPr>
              <p:cNvPr id="6" name="Θέση περιεχομένου 4">
                <a:extLst>
                  <a:ext uri="{FF2B5EF4-FFF2-40B4-BE49-F238E27FC236}">
                    <a16:creationId xmlns:a16="http://schemas.microsoft.com/office/drawing/2014/main" id="{D2C708C5-CB0B-4AEB-80FD-FA223877896E}"/>
                  </a:ext>
                </a:extLst>
              </p:cNvPr>
              <p:cNvSpPr>
                <a:spLocks noGrp="1"/>
              </p:cNvSpPr>
              <p:nvPr>
                <p:ph sz="half" idx="1"/>
              </p:nvPr>
            </p:nvSpPr>
            <p:spPr>
              <a:xfrm>
                <a:off x="601577" y="1817205"/>
                <a:ext cx="5229597" cy="4537363"/>
              </a:xfrm>
            </p:spPr>
            <p:txBody>
              <a:bodyPr>
                <a:noAutofit/>
              </a:bodyPr>
              <a:lstStyle/>
              <a:p>
                <a:pPr marL="0" indent="0" algn="just">
                  <a:buNone/>
                </a:pPr>
                <a:r>
                  <a:rPr lang="en-US" sz="1800" dirty="0">
                    <a:cs typeface="Times New Roman" panose="02020603050405020304" pitchFamily="18" charset="0"/>
                  </a:rPr>
                  <a:t>SeaWiFS MEDOC4  (Volpe et al. 2007)</a:t>
                </a:r>
              </a:p>
              <a:p>
                <a:pPr algn="just">
                  <a:lnSpc>
                    <a:spcPct val="150000"/>
                  </a:lnSpc>
                  <a:spcAft>
                    <a:spcPts val="667"/>
                  </a:spcAft>
                  <a:buClr>
                    <a:srgbClr val="E78712"/>
                  </a:buClr>
                </a:pPr>
                <a:r>
                  <a:rPr lang="en-US" sz="1800" dirty="0">
                    <a:solidFill>
                      <a:prstClr val="black">
                        <a:lumMod val="75000"/>
                        <a:lumOff val="25000"/>
                      </a:prstClr>
                    </a:solidFill>
                    <a:cs typeface="Times New Roman" panose="02020603050405020304" pitchFamily="18" charset="0"/>
                  </a:rPr>
                  <a:t>Equation </a:t>
                </a:r>
                <a:r>
                  <a:rPr lang="en-US" sz="1000" dirty="0">
                    <a:solidFill>
                      <a:prstClr val="black">
                        <a:lumMod val="75000"/>
                        <a:lumOff val="25000"/>
                      </a:prstClr>
                    </a:solidFill>
                    <a:cs typeface="Times New Roman" panose="02020603050405020304" pitchFamily="18" charset="0"/>
                  </a:rPr>
                  <a:t>: </a:t>
                </a:r>
                <a14:m>
                  <m:oMath xmlns:m="http://schemas.openxmlformats.org/officeDocument/2006/math">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𝐶h𝑙</m:t>
                    </m:r>
                    <m:r>
                      <a:rPr lang="el-GR" sz="2000" b="0" i="1" smtClean="0">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_</m:t>
                    </m:r>
                    <m:r>
                      <a:rPr lang="en-US"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𝑎</m:t>
                    </m:r>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l-GR"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10</m:t>
                        </m:r>
                      </m:e>
                      <m:sup>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𝑌</m:t>
                        </m:r>
                      </m:sup>
                    </m:sSup>
                  </m:oMath>
                </a14:m>
                <a:endParaRPr lang="el-GR" sz="1000" dirty="0">
                  <a:solidFill>
                    <a:prstClr val="black">
                      <a:lumMod val="75000"/>
                      <a:lumOff val="25000"/>
                    </a:prstClr>
                  </a:solidFill>
                  <a:ea typeface="Calibri" panose="020F0502020204030204" pitchFamily="34" charset="0"/>
                  <a:cs typeface="Times New Roman" panose="02020603050405020304" pitchFamily="18" charset="0"/>
                </a:endParaRPr>
              </a:p>
              <a:p>
                <a:pPr algn="just">
                  <a:lnSpc>
                    <a:spcPct val="150000"/>
                  </a:lnSpc>
                  <a:spcAft>
                    <a:spcPts val="667"/>
                  </a:spcAft>
                  <a:buClr>
                    <a:srgbClr val="E78712"/>
                  </a:buClr>
                </a:pPr>
                <a14:m>
                  <m:oMath xmlns:m="http://schemas.openxmlformats.org/officeDocument/2006/math">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𝑌</m:t>
                    </m:r>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l-GR"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𝑎</m:t>
                        </m:r>
                      </m:e>
                      <m:sub>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0</m:t>
                        </m:r>
                      </m:sub>
                    </m:sSub>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l-GR"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𝑎</m:t>
                        </m:r>
                      </m:e>
                      <m:sub>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1</m:t>
                        </m:r>
                      </m:sub>
                    </m:sSub>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𝑋</m:t>
                    </m:r>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l-GR"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𝑎</m:t>
                        </m:r>
                      </m:e>
                      <m:sub>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2</m:t>
                        </m:r>
                      </m:sub>
                    </m:sSub>
                    <m:sSup>
                      <m:sSupPr>
                        <m:ctrlPr>
                          <a:rPr lang="el-GR"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𝑋</m:t>
                        </m:r>
                      </m:e>
                      <m:sup>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l-GR"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𝑎</m:t>
                        </m:r>
                      </m:e>
                      <m:sub>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3</m:t>
                        </m:r>
                      </m:sub>
                    </m:sSub>
                    <m:sSup>
                      <m:sSupPr>
                        <m:ctrlPr>
                          <a:rPr lang="el-GR"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𝑋</m:t>
                        </m:r>
                      </m:e>
                      <m:sup>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3</m:t>
                        </m:r>
                      </m:sup>
                    </m:sSup>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l-GR"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𝑎</m:t>
                        </m:r>
                      </m:e>
                      <m:sub>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4</m:t>
                        </m:r>
                      </m:sub>
                    </m:sSub>
                    <m:sSup>
                      <m:sSupPr>
                        <m:ctrlPr>
                          <a:rPr lang="el-GR"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𝑋</m:t>
                        </m:r>
                      </m:e>
                      <m:sup>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4</m:t>
                        </m:r>
                      </m:sup>
                    </m:sSup>
                    <m:r>
                      <a:rPr lang="en-US" sz="1800">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1800" dirty="0">
                  <a:solidFill>
                    <a:prstClr val="black">
                      <a:lumMod val="75000"/>
                      <a:lumOff val="25000"/>
                    </a:prstClr>
                  </a:solidFill>
                  <a:ea typeface="Times New Roman" panose="02020603050405020304" pitchFamily="18" charset="0"/>
                  <a:cs typeface="Times New Roman" panose="02020603050405020304" pitchFamily="18" charset="0"/>
                </a:endParaRPr>
              </a:p>
              <a:p>
                <a:pPr algn="just">
                  <a:lnSpc>
                    <a:spcPct val="150000"/>
                  </a:lnSpc>
                  <a:spcAft>
                    <a:spcPts val="667"/>
                  </a:spcAft>
                  <a:buClr>
                    <a:srgbClr val="E78712"/>
                  </a:buClr>
                </a:pPr>
                <a14:m>
                  <m:oMath xmlns:m="http://schemas.openxmlformats.org/officeDocument/2006/math">
                    <m:r>
                      <a:rPr lang="en-US"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𝑋</m:t>
                    </m:r>
                    <m:r>
                      <a:rPr lang="en-US"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funcPr>
                      <m:fName>
                        <m:sSub>
                          <m:sSubPr>
                            <m:ctrlPr>
                              <a:rPr lang="en-US"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log</m:t>
                            </m:r>
                          </m:e>
                          <m:sub>
                            <m:r>
                              <a:rPr lang="en-US"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10</m:t>
                            </m:r>
                          </m:sub>
                        </m:sSub>
                        <m:r>
                          <a:rPr lang="en-US"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m:t>
                        </m:r>
                      </m:fName>
                      <m:e>
                        <m:r>
                          <a:rPr lang="en-US"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𝑅</m:t>
                        </m:r>
                      </m:e>
                    </m:func>
                    <m:r>
                      <a:rPr lang="en-US"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800" i="1" dirty="0">
                  <a:solidFill>
                    <a:prstClr val="black">
                      <a:lumMod val="75000"/>
                      <a:lumOff val="25000"/>
                    </a:prstClr>
                  </a:solidFill>
                  <a:ea typeface="Times New Roman" panose="02020603050405020304" pitchFamily="18" charset="0"/>
                  <a:cs typeface="Times New Roman" panose="02020603050405020304" pitchFamily="18" charset="0"/>
                </a:endParaRPr>
              </a:p>
              <a:p>
                <a:pPr marL="0" indent="0" algn="just">
                  <a:lnSpc>
                    <a:spcPct val="150000"/>
                  </a:lnSpc>
                  <a:spcAft>
                    <a:spcPts val="667"/>
                  </a:spcAft>
                  <a:buClr>
                    <a:srgbClr val="E78712"/>
                  </a:buClr>
                  <a:buNone/>
                </a:pPr>
                <a:r>
                  <a:rPr lang="en-US" sz="1800" dirty="0">
                    <a:solidFill>
                      <a:prstClr val="black">
                        <a:lumMod val="75000"/>
                        <a:lumOff val="25000"/>
                      </a:prstClr>
                    </a:solidFill>
                    <a:cs typeface="Times New Roman" panose="02020603050405020304" pitchFamily="18" charset="0"/>
                  </a:rPr>
                  <a:t>MBR : </a:t>
                </a:r>
                <a14:m>
                  <m:oMath xmlns:m="http://schemas.openxmlformats.org/officeDocument/2006/math">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𝑅</m:t>
                    </m:r>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m:t>
                    </m:r>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𝑚𝑎𝑥</m:t>
                    </m:r>
                    <m:r>
                      <a:rPr lang="en-GB" sz="1800">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l-GR"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l-GR"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𝑅</m:t>
                            </m:r>
                          </m:e>
                          <m:sub>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𝑟𝑠</m:t>
                            </m:r>
                          </m:sub>
                        </m:sSub>
                        <m:d>
                          <m:dPr>
                            <m:ctrlPr>
                              <a:rPr lang="el-GR"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443,490,510</m:t>
                            </m:r>
                          </m:e>
                        </m:d>
                      </m:num>
                      <m:den>
                        <m:sSub>
                          <m:sSubPr>
                            <m:ctrlPr>
                              <a:rPr lang="el-GR"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𝑅</m:t>
                            </m:r>
                          </m:e>
                          <m:sub>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𝑟𝑠</m:t>
                            </m:r>
                          </m:sub>
                        </m:sSub>
                        <m:d>
                          <m:dPr>
                            <m:ctrlPr>
                              <a:rPr lang="el-GR"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555</m:t>
                            </m:r>
                          </m:e>
                        </m:d>
                      </m:den>
                    </m:f>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800" dirty="0">
                  <a:solidFill>
                    <a:prstClr val="black">
                      <a:lumMod val="75000"/>
                      <a:lumOff val="25000"/>
                    </a:prstClr>
                  </a:solidFill>
                  <a:cs typeface="Times New Roman" panose="02020603050405020304" pitchFamily="18" charset="0"/>
                </a:endParaRPr>
              </a:p>
              <a:p>
                <a:pPr algn="just">
                  <a:lnSpc>
                    <a:spcPct val="150000"/>
                  </a:lnSpc>
                  <a:spcAft>
                    <a:spcPts val="667"/>
                  </a:spcAft>
                </a:pPr>
                <a:r>
                  <a:rPr lang="el-GR" sz="1800" dirty="0">
                    <a:solidFill>
                      <a:prstClr val="black">
                        <a:lumMod val="75000"/>
                        <a:lumOff val="25000"/>
                      </a:prstClr>
                    </a:solidFill>
                    <a:cs typeface="Times New Roman" panose="02020603050405020304" pitchFamily="18" charset="0"/>
                  </a:rPr>
                  <a:t>Συντελεστές</a:t>
                </a:r>
                <a:r>
                  <a:rPr lang="en-US" sz="1800" dirty="0">
                    <a:solidFill>
                      <a:prstClr val="black">
                        <a:lumMod val="75000"/>
                        <a:lumOff val="25000"/>
                      </a:prstClr>
                    </a:solidFill>
                    <a:cs typeface="Times New Roman" panose="02020603050405020304" pitchFamily="18" charset="0"/>
                  </a:rPr>
                  <a:t>:</a:t>
                </a:r>
              </a:p>
              <a:p>
                <a:pPr marL="0" indent="0" algn="just">
                  <a:lnSpc>
                    <a:spcPct val="150000"/>
                  </a:lnSpc>
                  <a:spcAft>
                    <a:spcPts val="667"/>
                  </a:spcAft>
                  <a:buNone/>
                </a:pPr>
                <a:r>
                  <a:rPr lang="el-GR" sz="1800" dirty="0">
                    <a:solidFill>
                      <a:srgbClr val="333333"/>
                    </a:solidFill>
                    <a:ea typeface="Calibri" panose="020F0502020204030204" pitchFamily="34" charset="0"/>
                    <a:cs typeface="Times New Roman" panose="02020603050405020304" pitchFamily="18" charset="0"/>
                  </a:rPr>
                  <a:t>α</a:t>
                </a:r>
                <a:r>
                  <a:rPr lang="en-GB" sz="1800" baseline="-25000" dirty="0">
                    <a:solidFill>
                      <a:srgbClr val="333333"/>
                    </a:solidFill>
                    <a:ea typeface="Calibri" panose="020F0502020204030204" pitchFamily="34" charset="0"/>
                    <a:cs typeface="Times New Roman" panose="02020603050405020304" pitchFamily="18" charset="0"/>
                  </a:rPr>
                  <a:t>0</a:t>
                </a:r>
                <a:r>
                  <a:rPr lang="en-GB" sz="1800" dirty="0">
                    <a:solidFill>
                      <a:srgbClr val="333333"/>
                    </a:solidFill>
                    <a:ea typeface="Calibri" panose="020F0502020204030204" pitchFamily="34" charset="0"/>
                    <a:cs typeface="Times New Roman" panose="02020603050405020304" pitchFamily="18" charset="0"/>
                  </a:rPr>
                  <a:t>=0.4424 </a:t>
                </a:r>
                <a:r>
                  <a:rPr lang="el-GR" sz="1800" dirty="0">
                    <a:solidFill>
                      <a:srgbClr val="333333"/>
                    </a:solidFill>
                    <a:ea typeface="Calibri" panose="020F0502020204030204" pitchFamily="34" charset="0"/>
                    <a:cs typeface="Times New Roman" panose="02020603050405020304" pitchFamily="18" charset="0"/>
                  </a:rPr>
                  <a:t>α</a:t>
                </a:r>
                <a:r>
                  <a:rPr lang="en-GB" sz="1800" baseline="-25000" dirty="0">
                    <a:solidFill>
                      <a:srgbClr val="333333"/>
                    </a:solidFill>
                    <a:ea typeface="Calibri" panose="020F0502020204030204" pitchFamily="34" charset="0"/>
                    <a:cs typeface="Times New Roman" panose="02020603050405020304" pitchFamily="18" charset="0"/>
                  </a:rPr>
                  <a:t>1</a:t>
                </a:r>
                <a:r>
                  <a:rPr lang="en-GB" sz="1800" dirty="0">
                    <a:solidFill>
                      <a:srgbClr val="333333"/>
                    </a:solidFill>
                    <a:ea typeface="Calibri" panose="020F0502020204030204" pitchFamily="34" charset="0"/>
                    <a:cs typeface="Times New Roman" panose="02020603050405020304" pitchFamily="18" charset="0"/>
                  </a:rPr>
                  <a:t>=-3.686 </a:t>
                </a:r>
                <a:r>
                  <a:rPr lang="el-GR" sz="1800" dirty="0">
                    <a:solidFill>
                      <a:srgbClr val="333333"/>
                    </a:solidFill>
                    <a:ea typeface="Calibri" panose="020F0502020204030204" pitchFamily="34" charset="0"/>
                    <a:cs typeface="Times New Roman" panose="02020603050405020304" pitchFamily="18" charset="0"/>
                  </a:rPr>
                  <a:t>α</a:t>
                </a:r>
                <a:r>
                  <a:rPr lang="en-GB" sz="1800" baseline="-25000" dirty="0">
                    <a:solidFill>
                      <a:srgbClr val="333333"/>
                    </a:solidFill>
                    <a:ea typeface="Calibri" panose="020F0502020204030204" pitchFamily="34" charset="0"/>
                    <a:cs typeface="Times New Roman" panose="02020603050405020304" pitchFamily="18" charset="0"/>
                  </a:rPr>
                  <a:t>2</a:t>
                </a:r>
                <a:r>
                  <a:rPr lang="en-GB" sz="1800" dirty="0">
                    <a:solidFill>
                      <a:srgbClr val="333333"/>
                    </a:solidFill>
                    <a:ea typeface="Calibri" panose="020F0502020204030204" pitchFamily="34" charset="0"/>
                    <a:cs typeface="Times New Roman" panose="02020603050405020304" pitchFamily="18" charset="0"/>
                  </a:rPr>
                  <a:t>=1.076 </a:t>
                </a:r>
                <a:r>
                  <a:rPr lang="el-GR" sz="1800" dirty="0">
                    <a:solidFill>
                      <a:srgbClr val="333333"/>
                    </a:solidFill>
                    <a:ea typeface="Calibri" panose="020F0502020204030204" pitchFamily="34" charset="0"/>
                    <a:cs typeface="Times New Roman" panose="02020603050405020304" pitchFamily="18" charset="0"/>
                  </a:rPr>
                  <a:t>α</a:t>
                </a:r>
                <a:r>
                  <a:rPr lang="en-GB" sz="1800" baseline="-25000" dirty="0">
                    <a:solidFill>
                      <a:srgbClr val="333333"/>
                    </a:solidFill>
                    <a:ea typeface="Calibri" panose="020F0502020204030204" pitchFamily="34" charset="0"/>
                    <a:cs typeface="Times New Roman" panose="02020603050405020304" pitchFamily="18" charset="0"/>
                  </a:rPr>
                  <a:t>3</a:t>
                </a:r>
                <a:r>
                  <a:rPr lang="en-GB" sz="1800" dirty="0">
                    <a:solidFill>
                      <a:srgbClr val="333333"/>
                    </a:solidFill>
                    <a:ea typeface="Calibri" panose="020F0502020204030204" pitchFamily="34" charset="0"/>
                    <a:cs typeface="Times New Roman" panose="02020603050405020304" pitchFamily="18" charset="0"/>
                  </a:rPr>
                  <a:t>=1.684 </a:t>
                </a:r>
                <a:r>
                  <a:rPr lang="el-GR" sz="1800" dirty="0">
                    <a:solidFill>
                      <a:srgbClr val="333333"/>
                    </a:solidFill>
                    <a:ea typeface="Calibri" panose="020F0502020204030204" pitchFamily="34" charset="0"/>
                    <a:cs typeface="Times New Roman" panose="02020603050405020304" pitchFamily="18" charset="0"/>
                  </a:rPr>
                  <a:t>α</a:t>
                </a:r>
                <a:r>
                  <a:rPr lang="en-GB" sz="1800" baseline="-25000" dirty="0">
                    <a:solidFill>
                      <a:srgbClr val="333333"/>
                    </a:solidFill>
                    <a:ea typeface="Calibri" panose="020F0502020204030204" pitchFamily="34" charset="0"/>
                    <a:cs typeface="Times New Roman" panose="02020603050405020304" pitchFamily="18" charset="0"/>
                  </a:rPr>
                  <a:t>4</a:t>
                </a:r>
                <a:r>
                  <a:rPr lang="en-GB" sz="1800" dirty="0">
                    <a:solidFill>
                      <a:srgbClr val="333333"/>
                    </a:solidFill>
                    <a:ea typeface="Calibri" panose="020F0502020204030204" pitchFamily="34" charset="0"/>
                    <a:cs typeface="Times New Roman" panose="02020603050405020304" pitchFamily="18" charset="0"/>
                  </a:rPr>
                  <a:t>=-1.437</a:t>
                </a:r>
                <a:endParaRPr lang="en-US" sz="1800" dirty="0">
                  <a:solidFill>
                    <a:prstClr val="black">
                      <a:lumMod val="75000"/>
                      <a:lumOff val="25000"/>
                    </a:prstClr>
                  </a:solidFill>
                  <a:cs typeface="Times New Roman" panose="02020603050405020304" pitchFamily="18" charset="0"/>
                </a:endParaRPr>
              </a:p>
              <a:p>
                <a:pPr algn="just">
                  <a:lnSpc>
                    <a:spcPct val="150000"/>
                  </a:lnSpc>
                  <a:spcAft>
                    <a:spcPts val="667"/>
                  </a:spcAft>
                  <a:buClr>
                    <a:srgbClr val="E78712"/>
                  </a:buClr>
                </a:pPr>
                <a:endParaRPr lang="en-US" sz="1800" i="1" dirty="0">
                  <a:solidFill>
                    <a:prstClr val="black">
                      <a:lumMod val="75000"/>
                      <a:lumOff val="25000"/>
                    </a:prstClr>
                  </a:solidFill>
                  <a:ea typeface="Times New Roman" panose="02020603050405020304" pitchFamily="18" charset="0"/>
                  <a:cs typeface="Times New Roman" panose="02020603050405020304" pitchFamily="18" charset="0"/>
                </a:endParaRPr>
              </a:p>
              <a:p>
                <a:pPr marL="0" indent="0" algn="just">
                  <a:buNone/>
                </a:pPr>
                <a:r>
                  <a:rPr lang="en-US" sz="1800" b="0" i="0" dirty="0">
                    <a:cs typeface="Times New Roman" panose="02020603050405020304" pitchFamily="18" charset="0"/>
                  </a:rPr>
                  <a:t>  </a:t>
                </a:r>
              </a:p>
            </p:txBody>
          </p:sp>
        </mc:Choice>
        <mc:Fallback xmlns="">
          <p:sp>
            <p:nvSpPr>
              <p:cNvPr id="6" name="Θέση περιεχομένου 4">
                <a:extLst>
                  <a:ext uri="{FF2B5EF4-FFF2-40B4-BE49-F238E27FC236}">
                    <a16:creationId xmlns:a16="http://schemas.microsoft.com/office/drawing/2014/main" id="{D2C708C5-CB0B-4AEB-80FD-FA223877896E}"/>
                  </a:ext>
                </a:extLst>
              </p:cNvPr>
              <p:cNvSpPr>
                <a:spLocks noGrp="1" noRot="1" noChangeAspect="1" noMove="1" noResize="1" noEditPoints="1" noAdjustHandles="1" noChangeArrowheads="1" noChangeShapeType="1" noTextEdit="1"/>
              </p:cNvSpPr>
              <p:nvPr>
                <p:ph sz="half" idx="1"/>
              </p:nvPr>
            </p:nvSpPr>
            <p:spPr>
              <a:xfrm>
                <a:off x="601577" y="1817205"/>
                <a:ext cx="5229597" cy="4537363"/>
              </a:xfrm>
              <a:blipFill>
                <a:blip r:embed="rId2"/>
                <a:stretch>
                  <a:fillRect l="-1049" t="-1210"/>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 name="Θέση περιεχομένου 5">
                <a:extLst>
                  <a:ext uri="{FF2B5EF4-FFF2-40B4-BE49-F238E27FC236}">
                    <a16:creationId xmlns:a16="http://schemas.microsoft.com/office/drawing/2014/main" id="{CA1DB903-9DB3-4D2D-B9D3-D4AF6C824888}"/>
                  </a:ext>
                </a:extLst>
              </p:cNvPr>
              <p:cNvSpPr txBox="1">
                <a:spLocks/>
              </p:cNvSpPr>
              <p:nvPr/>
            </p:nvSpPr>
            <p:spPr>
              <a:xfrm>
                <a:off x="6214976" y="1678899"/>
                <a:ext cx="5375447" cy="48139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cs typeface="Times New Roman" panose="02020603050405020304" pitchFamily="18" charset="0"/>
                  </a:rPr>
                  <a:t>MODIS MEDOC3 (Santoleri et al. 2008)</a:t>
                </a:r>
              </a:p>
              <a:p>
                <a:pPr algn="just">
                  <a:lnSpc>
                    <a:spcPct val="150000"/>
                  </a:lnSpc>
                  <a:spcAft>
                    <a:spcPts val="667"/>
                  </a:spcAft>
                  <a:buClr>
                    <a:srgbClr val="E78712"/>
                  </a:buClr>
                </a:pPr>
                <a:r>
                  <a:rPr lang="en-US" sz="2000" dirty="0">
                    <a:solidFill>
                      <a:prstClr val="black">
                        <a:lumMod val="75000"/>
                        <a:lumOff val="25000"/>
                      </a:prstClr>
                    </a:solidFill>
                    <a:cs typeface="Times New Roman" panose="02020603050405020304" pitchFamily="18" charset="0"/>
                  </a:rPr>
                  <a:t>Equation </a:t>
                </a:r>
                <a:r>
                  <a:rPr lang="en-US" sz="1800" dirty="0">
                    <a:solidFill>
                      <a:prstClr val="black">
                        <a:lumMod val="75000"/>
                        <a:lumOff val="25000"/>
                      </a:prstClr>
                    </a:solidFill>
                    <a:cs typeface="Times New Roman" panose="02020603050405020304" pitchFamily="18" charset="0"/>
                  </a:rPr>
                  <a:t>: </a:t>
                </a:r>
                <a14:m>
                  <m:oMath xmlns:m="http://schemas.openxmlformats.org/officeDocument/2006/math">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𝐶h𝑙</m:t>
                    </m:r>
                    <m:r>
                      <a:rPr lang="el-GR" sz="1800" b="0" i="1" smtClean="0">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_</m:t>
                    </m:r>
                    <m:r>
                      <a:rPr lang="en-US"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𝑎</m:t>
                    </m:r>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l-GR"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10</m:t>
                        </m:r>
                      </m:e>
                      <m:sup>
                        <m:r>
                          <a:rPr lang="en-GB" sz="18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𝑌</m:t>
                        </m:r>
                      </m:sup>
                    </m:sSup>
                  </m:oMath>
                </a14:m>
                <a:endParaRPr lang="el-GR" sz="1000" dirty="0">
                  <a:solidFill>
                    <a:prstClr val="black">
                      <a:lumMod val="75000"/>
                      <a:lumOff val="25000"/>
                    </a:prstClr>
                  </a:solidFill>
                  <a:ea typeface="Calibri" panose="020F0502020204030204" pitchFamily="34" charset="0"/>
                  <a:cs typeface="Times New Roman" panose="02020603050405020304" pitchFamily="18" charset="0"/>
                </a:endParaRPr>
              </a:p>
              <a:p>
                <a:pPr algn="just">
                  <a:lnSpc>
                    <a:spcPct val="150000"/>
                  </a:lnSpc>
                  <a:spcAft>
                    <a:spcPts val="667"/>
                  </a:spcAft>
                  <a:buClr>
                    <a:srgbClr val="E78712"/>
                  </a:buClr>
                </a:pPr>
                <a14:m>
                  <m:oMath xmlns:m="http://schemas.openxmlformats.org/officeDocument/2006/math">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𝑌</m:t>
                    </m:r>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l-GR"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𝑎</m:t>
                        </m:r>
                      </m:e>
                      <m:sub>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0</m:t>
                        </m:r>
                      </m:sub>
                    </m:sSub>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l-GR"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𝑎</m:t>
                        </m:r>
                      </m:e>
                      <m:sub>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1</m:t>
                        </m:r>
                      </m:sub>
                    </m:sSub>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𝑋</m:t>
                    </m:r>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l-GR"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𝑎</m:t>
                        </m:r>
                      </m:e>
                      <m:sub>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2</m:t>
                        </m:r>
                      </m:sub>
                    </m:sSub>
                    <m:sSup>
                      <m:sSupPr>
                        <m:ctrlPr>
                          <a:rPr lang="el-GR"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𝑋</m:t>
                        </m:r>
                      </m:e>
                      <m:sup>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l-GR"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𝑎</m:t>
                        </m:r>
                      </m:e>
                      <m:sub>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3</m:t>
                        </m:r>
                      </m:sub>
                    </m:sSub>
                    <m:sSup>
                      <m:sSupPr>
                        <m:ctrlPr>
                          <a:rPr lang="el-GR"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𝑋</m:t>
                        </m:r>
                      </m:e>
                      <m:sup>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3</m:t>
                        </m:r>
                      </m:sup>
                    </m:sSup>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l-GR"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𝑎</m:t>
                        </m:r>
                      </m:e>
                      <m:sub>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4</m:t>
                        </m:r>
                      </m:sub>
                    </m:sSub>
                    <m:sSup>
                      <m:sSupPr>
                        <m:ctrlPr>
                          <a:rPr lang="el-GR"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𝑋</m:t>
                        </m:r>
                      </m:e>
                      <m:sup>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4</m:t>
                        </m:r>
                      </m:sup>
                    </m:sSup>
                    <m:r>
                      <a:rPr lang="en-US" sz="2000">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2000" dirty="0">
                  <a:solidFill>
                    <a:prstClr val="black">
                      <a:lumMod val="75000"/>
                      <a:lumOff val="25000"/>
                    </a:prstClr>
                  </a:solidFill>
                  <a:ea typeface="Times New Roman" panose="02020603050405020304" pitchFamily="18" charset="0"/>
                  <a:cs typeface="Times New Roman" panose="02020603050405020304" pitchFamily="18" charset="0"/>
                </a:endParaRPr>
              </a:p>
              <a:p>
                <a:pPr algn="just">
                  <a:lnSpc>
                    <a:spcPct val="150000"/>
                  </a:lnSpc>
                  <a:spcAft>
                    <a:spcPts val="667"/>
                  </a:spcAft>
                  <a:buClr>
                    <a:srgbClr val="E78712"/>
                  </a:buClr>
                </a:pPr>
                <a14:m>
                  <m:oMath xmlns:m="http://schemas.openxmlformats.org/officeDocument/2006/math">
                    <m:r>
                      <a:rPr lang="en-US"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𝑋</m:t>
                    </m:r>
                    <m:r>
                      <a:rPr lang="en-US"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funcPr>
                      <m:fName>
                        <m:sSub>
                          <m:sSubPr>
                            <m:ctrlPr>
                              <a:rPr lang="en-US"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log</m:t>
                            </m:r>
                          </m:e>
                          <m:sub>
                            <m:r>
                              <a:rPr lang="en-US"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10</m:t>
                            </m:r>
                          </m:sub>
                        </m:sSub>
                        <m:r>
                          <a:rPr lang="en-US"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m:t>
                        </m:r>
                      </m:fName>
                      <m:e>
                        <m:r>
                          <a:rPr lang="en-US"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𝑅</m:t>
                        </m:r>
                      </m:e>
                    </m:func>
                    <m:r>
                      <a:rPr lang="en-US"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000" i="1" dirty="0">
                  <a:solidFill>
                    <a:prstClr val="black">
                      <a:lumMod val="75000"/>
                      <a:lumOff val="25000"/>
                    </a:prstClr>
                  </a:solidFill>
                  <a:ea typeface="Times New Roman" panose="02020603050405020304" pitchFamily="18" charset="0"/>
                  <a:cs typeface="Times New Roman" panose="02020603050405020304" pitchFamily="18" charset="0"/>
                </a:endParaRPr>
              </a:p>
              <a:p>
                <a:pPr marL="0" indent="0" algn="just">
                  <a:lnSpc>
                    <a:spcPct val="150000"/>
                  </a:lnSpc>
                  <a:spcAft>
                    <a:spcPts val="667"/>
                  </a:spcAft>
                  <a:buClr>
                    <a:srgbClr val="E78712"/>
                  </a:buClr>
                  <a:buFont typeface="Arial" panose="020B0604020202020204" pitchFamily="34" charset="0"/>
                  <a:buNone/>
                </a:pPr>
                <a:r>
                  <a:rPr lang="en-US" sz="2000" dirty="0">
                    <a:solidFill>
                      <a:prstClr val="black">
                        <a:lumMod val="75000"/>
                        <a:lumOff val="25000"/>
                      </a:prstClr>
                    </a:solidFill>
                    <a:cs typeface="Times New Roman" panose="02020603050405020304" pitchFamily="18" charset="0"/>
                  </a:rPr>
                  <a:t>MBR: </a:t>
                </a:r>
                <a14:m>
                  <m:oMath xmlns:m="http://schemas.openxmlformats.org/officeDocument/2006/math">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𝑅</m:t>
                    </m:r>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m:t>
                    </m:r>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𝑚𝑎𝑥</m:t>
                    </m:r>
                    <m:r>
                      <a:rPr lang="en-GB" sz="2000">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l-GR"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l-GR"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𝑅</m:t>
                            </m:r>
                          </m:e>
                          <m:sub>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𝑟𝑠</m:t>
                            </m:r>
                          </m:sub>
                        </m:sSub>
                        <m:d>
                          <m:dPr>
                            <m:ctrlPr>
                              <a:rPr lang="el-GR"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443,490</m:t>
                            </m:r>
                          </m:e>
                        </m:d>
                      </m:num>
                      <m:den>
                        <m:sSub>
                          <m:sSubPr>
                            <m:ctrlPr>
                              <a:rPr lang="el-GR"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𝑅</m:t>
                            </m:r>
                          </m:e>
                          <m:sub>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𝑟𝑠</m:t>
                            </m:r>
                          </m:sub>
                        </m:sSub>
                        <m:d>
                          <m:dPr>
                            <m:ctrlPr>
                              <a:rPr lang="el-GR"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GB" sz="2000" i="1">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55</m:t>
                            </m:r>
                            <m:r>
                              <a:rPr lang="en-US" sz="2000" i="1" smtClean="0">
                                <a:solidFill>
                                  <a:prstClr val="black">
                                    <a:lumMod val="75000"/>
                                    <a:lumOff val="25000"/>
                                  </a:prstClr>
                                </a:solidFill>
                                <a:latin typeface="Cambria Math" panose="02040503050406030204" pitchFamily="18" charset="0"/>
                                <a:ea typeface="Times New Roman" panose="02020603050405020304" pitchFamily="18" charset="0"/>
                                <a:cs typeface="Times New Roman" panose="02020603050405020304" pitchFamily="18" charset="0"/>
                              </a:rPr>
                              <m:t>0</m:t>
                            </m:r>
                          </m:e>
                        </m:d>
                      </m:den>
                    </m:f>
                  </m:oMath>
                </a14:m>
                <a:r>
                  <a:rPr lang="en-US" sz="2000" dirty="0">
                    <a:cs typeface="Times New Roman" panose="02020603050405020304" pitchFamily="18" charset="0"/>
                  </a:rPr>
                  <a:t>)</a:t>
                </a:r>
              </a:p>
              <a:p>
                <a:pPr algn="just">
                  <a:lnSpc>
                    <a:spcPct val="150000"/>
                  </a:lnSpc>
                  <a:spcAft>
                    <a:spcPts val="667"/>
                  </a:spcAft>
                  <a:buClr>
                    <a:srgbClr val="E78712"/>
                  </a:buClr>
                </a:pPr>
                <a:r>
                  <a:rPr lang="el-GR" sz="2000" dirty="0">
                    <a:cs typeface="Times New Roman" panose="02020603050405020304" pitchFamily="18" charset="0"/>
                  </a:rPr>
                  <a:t>Συντελεστές</a:t>
                </a:r>
                <a:r>
                  <a:rPr lang="en-US" sz="2000" dirty="0">
                    <a:cs typeface="Times New Roman" panose="02020603050405020304" pitchFamily="18" charset="0"/>
                  </a:rPr>
                  <a:t>: </a:t>
                </a:r>
              </a:p>
              <a:p>
                <a:pPr marL="0" indent="0" algn="just">
                  <a:lnSpc>
                    <a:spcPct val="150000"/>
                  </a:lnSpc>
                  <a:spcAft>
                    <a:spcPts val="667"/>
                  </a:spcAft>
                  <a:buClr>
                    <a:srgbClr val="E78712"/>
                  </a:buClr>
                  <a:buFont typeface="Arial" panose="020B0604020202020204" pitchFamily="34" charset="0"/>
                  <a:buNone/>
                </a:pPr>
                <a:r>
                  <a:rPr lang="el-GR" sz="2000" dirty="0">
                    <a:cs typeface="Times New Roman" panose="02020603050405020304" pitchFamily="18" charset="0"/>
                  </a:rPr>
                  <a:t>α</a:t>
                </a:r>
                <a:r>
                  <a:rPr lang="en-GB" sz="2000" baseline="-25000" dirty="0">
                    <a:cs typeface="Times New Roman" panose="02020603050405020304" pitchFamily="18" charset="0"/>
                  </a:rPr>
                  <a:t>0</a:t>
                </a:r>
                <a:r>
                  <a:rPr lang="en-GB" sz="2000" dirty="0">
                    <a:cs typeface="Times New Roman" panose="02020603050405020304" pitchFamily="18" charset="0"/>
                  </a:rPr>
                  <a:t>=0.380</a:t>
                </a:r>
                <a:r>
                  <a:rPr lang="en-US" sz="2000" dirty="0">
                    <a:cs typeface="Times New Roman" panose="02020603050405020304" pitchFamily="18" charset="0"/>
                  </a:rPr>
                  <a:t> </a:t>
                </a:r>
                <a:r>
                  <a:rPr lang="el-GR" sz="2000" dirty="0">
                    <a:cs typeface="Times New Roman" panose="02020603050405020304" pitchFamily="18" charset="0"/>
                  </a:rPr>
                  <a:t>α</a:t>
                </a:r>
                <a:r>
                  <a:rPr lang="en-GB" sz="2000" baseline="-25000" dirty="0">
                    <a:cs typeface="Times New Roman" panose="02020603050405020304" pitchFamily="18" charset="0"/>
                  </a:rPr>
                  <a:t>1</a:t>
                </a:r>
                <a:r>
                  <a:rPr lang="en-GB" sz="2000" dirty="0">
                    <a:cs typeface="Times New Roman" panose="02020603050405020304" pitchFamily="18" charset="0"/>
                  </a:rPr>
                  <a:t>=-3.688</a:t>
                </a:r>
                <a:r>
                  <a:rPr lang="en-US" sz="2000" dirty="0">
                    <a:cs typeface="Times New Roman" panose="02020603050405020304" pitchFamily="18" charset="0"/>
                  </a:rPr>
                  <a:t> </a:t>
                </a:r>
                <a:r>
                  <a:rPr lang="el-GR" sz="2000" dirty="0">
                    <a:cs typeface="Times New Roman" panose="02020603050405020304" pitchFamily="18" charset="0"/>
                  </a:rPr>
                  <a:t>α</a:t>
                </a:r>
                <a:r>
                  <a:rPr lang="en-GB" sz="2000" baseline="-25000" dirty="0">
                    <a:cs typeface="Times New Roman" panose="02020603050405020304" pitchFamily="18" charset="0"/>
                  </a:rPr>
                  <a:t>2</a:t>
                </a:r>
                <a:r>
                  <a:rPr lang="en-GB" sz="2000" dirty="0">
                    <a:cs typeface="Times New Roman" panose="02020603050405020304" pitchFamily="18" charset="0"/>
                  </a:rPr>
                  <a:t>=1.036</a:t>
                </a:r>
                <a:r>
                  <a:rPr lang="en-US" sz="2000" dirty="0">
                    <a:cs typeface="Times New Roman" panose="02020603050405020304" pitchFamily="18" charset="0"/>
                  </a:rPr>
                  <a:t> </a:t>
                </a:r>
                <a:r>
                  <a:rPr lang="el-GR" sz="2000" dirty="0">
                    <a:cs typeface="Times New Roman" panose="02020603050405020304" pitchFamily="18" charset="0"/>
                  </a:rPr>
                  <a:t>α</a:t>
                </a:r>
                <a:r>
                  <a:rPr lang="en-GB" sz="2000" baseline="-25000" dirty="0">
                    <a:cs typeface="Times New Roman" panose="02020603050405020304" pitchFamily="18" charset="0"/>
                  </a:rPr>
                  <a:t>3</a:t>
                </a:r>
                <a:r>
                  <a:rPr lang="en-GB" sz="2000" dirty="0">
                    <a:cs typeface="Times New Roman" panose="02020603050405020304" pitchFamily="18" charset="0"/>
                  </a:rPr>
                  <a:t>=1.616</a:t>
                </a:r>
                <a:r>
                  <a:rPr lang="en-US" sz="2000" dirty="0">
                    <a:cs typeface="Times New Roman" panose="02020603050405020304" pitchFamily="18" charset="0"/>
                  </a:rPr>
                  <a:t> </a:t>
                </a:r>
                <a:r>
                  <a:rPr lang="el-GR" sz="2000" dirty="0">
                    <a:cs typeface="Times New Roman" panose="02020603050405020304" pitchFamily="18" charset="0"/>
                  </a:rPr>
                  <a:t>α</a:t>
                </a:r>
                <a:r>
                  <a:rPr lang="en-GB" sz="2000" baseline="-25000" dirty="0">
                    <a:cs typeface="Times New Roman" panose="02020603050405020304" pitchFamily="18" charset="0"/>
                  </a:rPr>
                  <a:t>4</a:t>
                </a:r>
                <a:r>
                  <a:rPr lang="en-GB" sz="2000" dirty="0">
                    <a:cs typeface="Times New Roman" panose="02020603050405020304" pitchFamily="18" charset="0"/>
                  </a:rPr>
                  <a:t>=-1.328</a:t>
                </a:r>
                <a:endParaRPr lang="el-GR" sz="2000" dirty="0">
                  <a:cs typeface="Times New Roman" panose="02020603050405020304" pitchFamily="18" charset="0"/>
                </a:endParaRPr>
              </a:p>
              <a:p>
                <a:pPr marL="0" indent="0" algn="just">
                  <a:lnSpc>
                    <a:spcPct val="150000"/>
                  </a:lnSpc>
                  <a:spcAft>
                    <a:spcPts val="667"/>
                  </a:spcAft>
                  <a:buClr>
                    <a:srgbClr val="E78712"/>
                  </a:buClr>
                  <a:buFont typeface="Arial" panose="020B0604020202020204" pitchFamily="34" charset="0"/>
                  <a:buNone/>
                </a:pPr>
                <a:endParaRPr lang="el-GR" sz="2000" dirty="0"/>
              </a:p>
            </p:txBody>
          </p:sp>
        </mc:Choice>
        <mc:Fallback xmlns="">
          <p:sp>
            <p:nvSpPr>
              <p:cNvPr id="7" name="Θέση περιεχομένου 5">
                <a:extLst>
                  <a:ext uri="{FF2B5EF4-FFF2-40B4-BE49-F238E27FC236}">
                    <a16:creationId xmlns:a16="http://schemas.microsoft.com/office/drawing/2014/main" id="{CA1DB903-9DB3-4D2D-B9D3-D4AF6C824888}"/>
                  </a:ext>
                </a:extLst>
              </p:cNvPr>
              <p:cNvSpPr txBox="1">
                <a:spLocks noRot="1" noChangeAspect="1" noMove="1" noResize="1" noEditPoints="1" noAdjustHandles="1" noChangeArrowheads="1" noChangeShapeType="1" noTextEdit="1"/>
              </p:cNvSpPr>
              <p:nvPr/>
            </p:nvSpPr>
            <p:spPr>
              <a:xfrm>
                <a:off x="6214976" y="1678899"/>
                <a:ext cx="5375447" cy="4813976"/>
              </a:xfrm>
              <a:prstGeom prst="rect">
                <a:avLst/>
              </a:prstGeom>
              <a:blipFill>
                <a:blip r:embed="rId3"/>
                <a:stretch>
                  <a:fillRect l="-1249" t="-1266"/>
                </a:stretch>
              </a:blipFill>
            </p:spPr>
            <p:txBody>
              <a:bodyPr/>
              <a:lstStyle/>
              <a:p>
                <a:r>
                  <a:rPr lang="el-GR">
                    <a:noFill/>
                  </a:rPr>
                  <a:t> </a:t>
                </a:r>
              </a:p>
            </p:txBody>
          </p:sp>
        </mc:Fallback>
      </mc:AlternateContent>
    </p:spTree>
    <p:extLst>
      <p:ext uri="{BB962C8B-B14F-4D97-AF65-F5344CB8AC3E}">
        <p14:creationId xmlns:p14="http://schemas.microsoft.com/office/powerpoint/2010/main" val="1394164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BE772-A6F9-4049-98A9-75F0D6EC3561}"/>
              </a:ext>
            </a:extLst>
          </p:cNvPr>
          <p:cNvSpPr>
            <a:spLocks noGrp="1"/>
          </p:cNvSpPr>
          <p:nvPr>
            <p:ph type="title"/>
          </p:nvPr>
        </p:nvSpPr>
        <p:spPr>
          <a:xfrm>
            <a:off x="924697" y="337804"/>
            <a:ext cx="10515600" cy="1092646"/>
          </a:xfrm>
        </p:spPr>
        <p:txBody>
          <a:bodyPr>
            <a:noAutofit/>
          </a:bodyPr>
          <a:lstStyle/>
          <a:p>
            <a:r>
              <a:rPr lang="el-GR" sz="3600" dirty="0">
                <a:cs typeface="Calibri Light"/>
              </a:rPr>
              <a:t>Εκτίμηση συγκέντρωσης </a:t>
            </a:r>
            <a:r>
              <a:rPr lang="en-US" sz="3600" dirty="0" err="1">
                <a:cs typeface="Calibri Light"/>
              </a:rPr>
              <a:t>Chl</a:t>
            </a:r>
            <a:r>
              <a:rPr lang="en-US" sz="3600" dirty="0">
                <a:cs typeface="Calibri Light"/>
              </a:rPr>
              <a:t>-a</a:t>
            </a:r>
            <a:r>
              <a:rPr lang="el-GR" sz="3600" dirty="0">
                <a:cs typeface="Calibri Light"/>
              </a:rPr>
              <a:t> μέσω </a:t>
            </a:r>
            <a:r>
              <a:rPr lang="el-GR" sz="3600" dirty="0" err="1">
                <a:cs typeface="Calibri Light"/>
              </a:rPr>
              <a:t>τηλεπισκόπησης</a:t>
            </a:r>
            <a:endParaRPr lang="en-US" sz="3600" dirty="0"/>
          </a:p>
        </p:txBody>
      </p:sp>
      <p:pic>
        <p:nvPicPr>
          <p:cNvPr id="7" name="Picture 6">
            <a:extLst>
              <a:ext uri="{FF2B5EF4-FFF2-40B4-BE49-F238E27FC236}">
                <a16:creationId xmlns:a16="http://schemas.microsoft.com/office/drawing/2014/main" id="{B1000F09-245E-4F27-97BC-08BF0CD8D3D6}"/>
              </a:ext>
            </a:extLst>
          </p:cNvPr>
          <p:cNvPicPr>
            <a:picLocks noChangeAspect="1"/>
          </p:cNvPicPr>
          <p:nvPr/>
        </p:nvPicPr>
        <p:blipFill>
          <a:blip r:embed="rId2"/>
          <a:stretch>
            <a:fillRect/>
          </a:stretch>
        </p:blipFill>
        <p:spPr>
          <a:xfrm>
            <a:off x="1625825" y="1684997"/>
            <a:ext cx="9113344" cy="5080724"/>
          </a:xfrm>
          <a:prstGeom prst="rect">
            <a:avLst/>
          </a:prstGeom>
        </p:spPr>
      </p:pic>
    </p:spTree>
    <p:extLst>
      <p:ext uri="{BB962C8B-B14F-4D97-AF65-F5344CB8AC3E}">
        <p14:creationId xmlns:p14="http://schemas.microsoft.com/office/powerpoint/2010/main" val="2245562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CF7BA-7A06-4C2B-A19E-7B07E2F58CA9}"/>
              </a:ext>
            </a:extLst>
          </p:cNvPr>
          <p:cNvSpPr>
            <a:spLocks noGrp="1"/>
          </p:cNvSpPr>
          <p:nvPr>
            <p:ph type="title"/>
          </p:nvPr>
        </p:nvSpPr>
        <p:spPr/>
        <p:txBody>
          <a:bodyPr>
            <a:noAutofit/>
          </a:bodyPr>
          <a:lstStyle/>
          <a:p>
            <a:r>
              <a:rPr lang="el-GR" sz="3600" dirty="0">
                <a:cs typeface="Calibri Light"/>
              </a:rPr>
              <a:t>Εκτίμηση συγκέντρωσης </a:t>
            </a:r>
            <a:r>
              <a:rPr lang="en-US" sz="3600" dirty="0" err="1">
                <a:cs typeface="Calibri Light"/>
              </a:rPr>
              <a:t>Chl</a:t>
            </a:r>
            <a:r>
              <a:rPr lang="en-US" sz="3600" dirty="0">
                <a:cs typeface="Calibri Light"/>
              </a:rPr>
              <a:t>-a</a:t>
            </a:r>
            <a:r>
              <a:rPr lang="el-GR" sz="3600" dirty="0">
                <a:cs typeface="Calibri Light"/>
              </a:rPr>
              <a:t> μέσω </a:t>
            </a:r>
            <a:r>
              <a:rPr lang="el-GR" sz="3600" dirty="0" err="1">
                <a:cs typeface="Calibri Light"/>
              </a:rPr>
              <a:t>τηλεπισκόπησης</a:t>
            </a:r>
            <a:endParaRPr lang="en-US" sz="3600" dirty="0"/>
          </a:p>
        </p:txBody>
      </p:sp>
      <p:pic>
        <p:nvPicPr>
          <p:cNvPr id="5" name="Picture 4">
            <a:extLst>
              <a:ext uri="{FF2B5EF4-FFF2-40B4-BE49-F238E27FC236}">
                <a16:creationId xmlns:a16="http://schemas.microsoft.com/office/drawing/2014/main" id="{6EFEC54B-AC1B-4783-AB32-AB7FE3B241DD}"/>
              </a:ext>
            </a:extLst>
          </p:cNvPr>
          <p:cNvPicPr>
            <a:picLocks noChangeAspect="1"/>
          </p:cNvPicPr>
          <p:nvPr/>
        </p:nvPicPr>
        <p:blipFill rotWithShape="1">
          <a:blip r:embed="rId2"/>
          <a:srcRect t="6220"/>
          <a:stretch/>
        </p:blipFill>
        <p:spPr>
          <a:xfrm>
            <a:off x="1540276" y="1606379"/>
            <a:ext cx="9111447" cy="5103340"/>
          </a:xfrm>
          <a:prstGeom prst="rect">
            <a:avLst/>
          </a:prstGeom>
        </p:spPr>
      </p:pic>
    </p:spTree>
    <p:extLst>
      <p:ext uri="{BB962C8B-B14F-4D97-AF65-F5344CB8AC3E}">
        <p14:creationId xmlns:p14="http://schemas.microsoft.com/office/powerpoint/2010/main" val="2602362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F8AF9-61BD-41EF-B891-09B3D6F20BB6}"/>
              </a:ext>
            </a:extLst>
          </p:cNvPr>
          <p:cNvSpPr>
            <a:spLocks noGrp="1"/>
          </p:cNvSpPr>
          <p:nvPr>
            <p:ph type="title"/>
          </p:nvPr>
        </p:nvSpPr>
        <p:spPr>
          <a:xfrm>
            <a:off x="838200" y="575190"/>
            <a:ext cx="10515600" cy="660485"/>
          </a:xfrm>
        </p:spPr>
        <p:txBody>
          <a:bodyPr>
            <a:normAutofit fontScale="90000"/>
          </a:bodyPr>
          <a:lstStyle/>
          <a:p>
            <a:r>
              <a:rPr lang="el-GR" sz="4000" dirty="0">
                <a:cs typeface="Calibri Light"/>
              </a:rPr>
              <a:t>Εκτίμηση συγκέντρωσης </a:t>
            </a:r>
            <a:r>
              <a:rPr lang="en-US" sz="4000" dirty="0" err="1">
                <a:cs typeface="Calibri Light"/>
              </a:rPr>
              <a:t>Chl</a:t>
            </a:r>
            <a:r>
              <a:rPr lang="en-US" sz="4000" dirty="0">
                <a:cs typeface="Calibri Light"/>
              </a:rPr>
              <a:t>-a</a:t>
            </a:r>
            <a:r>
              <a:rPr lang="el-GR" sz="4000" dirty="0">
                <a:cs typeface="Calibri Light"/>
              </a:rPr>
              <a:t> μέσω </a:t>
            </a:r>
            <a:r>
              <a:rPr lang="el-GR" sz="4000" dirty="0" err="1">
                <a:cs typeface="Calibri Light"/>
              </a:rPr>
              <a:t>τηλεπισκόπησης</a:t>
            </a:r>
            <a:endParaRPr lang="en-US" sz="4000" dirty="0">
              <a:cs typeface="Calibri Light"/>
            </a:endParaRPr>
          </a:p>
        </p:txBody>
      </p:sp>
      <p:sp>
        <p:nvSpPr>
          <p:cNvPr id="6" name="Text Box 3">
            <a:extLst>
              <a:ext uri="{FF2B5EF4-FFF2-40B4-BE49-F238E27FC236}">
                <a16:creationId xmlns:a16="http://schemas.microsoft.com/office/drawing/2014/main" id="{B9D9D376-1019-4E73-9E3D-1336C5A6ABFD}"/>
              </a:ext>
            </a:extLst>
          </p:cNvPr>
          <p:cNvSpPr txBox="1">
            <a:spLocks noChangeArrowheads="1"/>
          </p:cNvSpPr>
          <p:nvPr/>
        </p:nvSpPr>
        <p:spPr bwMode="auto">
          <a:xfrm>
            <a:off x="-1568924" y="1681805"/>
            <a:ext cx="9144000" cy="369332"/>
          </a:xfrm>
          <a:prstGeom prst="rect">
            <a:avLst/>
          </a:prstGeom>
          <a:noFill/>
          <a:ln w="9525">
            <a:noFill/>
            <a:miter lim="800000"/>
            <a:headEnd/>
            <a:tailEnd/>
          </a:ln>
          <a:effectLst/>
        </p:spPr>
        <p:txBody>
          <a:bodyPr>
            <a:spAutoFit/>
          </a:bodyPr>
          <a:lstStyle/>
          <a:p>
            <a:pPr algn="ctr" eaLnBrk="0" hangingPunct="0"/>
            <a:r>
              <a:rPr lang="en-US" u="sng" dirty="0"/>
              <a:t>CZCS: Coastal Zone Color Scanner (1978 - 1986)</a:t>
            </a:r>
          </a:p>
        </p:txBody>
      </p:sp>
      <p:sp>
        <p:nvSpPr>
          <p:cNvPr id="7" name="Text Box 4">
            <a:extLst>
              <a:ext uri="{FF2B5EF4-FFF2-40B4-BE49-F238E27FC236}">
                <a16:creationId xmlns:a16="http://schemas.microsoft.com/office/drawing/2014/main" id="{A929670F-3E3B-48FF-A315-396F625844C9}"/>
              </a:ext>
            </a:extLst>
          </p:cNvPr>
          <p:cNvSpPr txBox="1">
            <a:spLocks noChangeArrowheads="1"/>
          </p:cNvSpPr>
          <p:nvPr/>
        </p:nvSpPr>
        <p:spPr bwMode="auto">
          <a:xfrm>
            <a:off x="5903208" y="2023278"/>
            <a:ext cx="4608512" cy="1616075"/>
          </a:xfrm>
          <a:prstGeom prst="rect">
            <a:avLst/>
          </a:prstGeom>
          <a:noFill/>
          <a:ln w="9525">
            <a:noFill/>
            <a:miter lim="800000"/>
            <a:headEnd/>
            <a:tailEnd/>
          </a:ln>
          <a:effectLst/>
        </p:spPr>
        <p:txBody>
          <a:bodyPr>
            <a:spAutoFit/>
          </a:bodyPr>
          <a:lstStyle/>
          <a:p>
            <a:pPr eaLnBrk="0" hangingPunct="0"/>
            <a:r>
              <a:rPr lang="el-GR" dirty="0"/>
              <a:t>Ο δέκτης CZCS βρισκόταν στον δορυφόρο </a:t>
            </a:r>
            <a:r>
              <a:rPr lang="en-US" dirty="0"/>
              <a:t>Nimbus-7, </a:t>
            </a:r>
            <a:r>
              <a:rPr lang="el-GR" dirty="0"/>
              <a:t>ο οποίος εκτοξεύτηκε τον Οκτώβριο του 1978.</a:t>
            </a:r>
          </a:p>
          <a:p>
            <a:pPr eaLnBrk="0" hangingPunct="0"/>
            <a:endParaRPr lang="el-GR" dirty="0"/>
          </a:p>
          <a:p>
            <a:pPr eaLnBrk="0" hangingPunct="0"/>
            <a:r>
              <a:rPr lang="el-GR" dirty="0"/>
              <a:t> </a:t>
            </a:r>
            <a:endParaRPr lang="en-US" dirty="0"/>
          </a:p>
        </p:txBody>
      </p:sp>
      <p:sp>
        <p:nvSpPr>
          <p:cNvPr id="9" name="Rectangle 7">
            <a:extLst>
              <a:ext uri="{FF2B5EF4-FFF2-40B4-BE49-F238E27FC236}">
                <a16:creationId xmlns:a16="http://schemas.microsoft.com/office/drawing/2014/main" id="{B025531E-A653-4B6D-B74C-8D80BCB748B6}"/>
              </a:ext>
            </a:extLst>
          </p:cNvPr>
          <p:cNvSpPr>
            <a:spLocks noChangeArrowheads="1"/>
          </p:cNvSpPr>
          <p:nvPr/>
        </p:nvSpPr>
        <p:spPr bwMode="auto">
          <a:xfrm>
            <a:off x="5903208" y="3144870"/>
            <a:ext cx="5047072" cy="2031325"/>
          </a:xfrm>
          <a:prstGeom prst="rect">
            <a:avLst/>
          </a:prstGeom>
          <a:noFill/>
          <a:ln w="9525">
            <a:noFill/>
            <a:miter lim="800000"/>
            <a:headEnd/>
            <a:tailEnd/>
          </a:ln>
          <a:effectLst/>
        </p:spPr>
        <p:txBody>
          <a:bodyPr wrap="square">
            <a:spAutoFit/>
          </a:bodyPr>
          <a:lstStyle/>
          <a:p>
            <a:pPr eaLnBrk="0" hangingPunct="0"/>
            <a:r>
              <a:rPr lang="el-GR" dirty="0"/>
              <a:t>Λόγω των απαιτήσεων ισχύος των διαφόρων πειραμάτων οι δέκτες του </a:t>
            </a:r>
            <a:r>
              <a:rPr lang="en-US" dirty="0"/>
              <a:t>Nimbus-7</a:t>
            </a:r>
            <a:r>
              <a:rPr lang="el-GR" dirty="0"/>
              <a:t> λειτουργούσαν με διακεκομμένο χρονοδιάγραμμα. </a:t>
            </a:r>
            <a:endParaRPr lang="en-US" dirty="0"/>
          </a:p>
          <a:p>
            <a:pPr eaLnBrk="0" hangingPunct="0"/>
            <a:endParaRPr lang="el-GR" dirty="0"/>
          </a:p>
          <a:p>
            <a:pPr eaLnBrk="0" hangingPunct="0"/>
            <a:r>
              <a:rPr lang="el-GR" dirty="0"/>
              <a:t>Ο αισθητήρας στο υπέρυθρο/θερμικό (κανάλια 6-10.5-12.5 </a:t>
            </a:r>
            <a:r>
              <a:rPr lang="el-GR" dirty="0" err="1"/>
              <a:t>micron</a:t>
            </a:r>
            <a:r>
              <a:rPr lang="el-GR" dirty="0"/>
              <a:t>), σταμάτησε την λειτουργία του στον πρώτο χρόνο.  </a:t>
            </a:r>
          </a:p>
        </p:txBody>
      </p:sp>
      <p:pic>
        <p:nvPicPr>
          <p:cNvPr id="4" name="Picture 3">
            <a:extLst>
              <a:ext uri="{FF2B5EF4-FFF2-40B4-BE49-F238E27FC236}">
                <a16:creationId xmlns:a16="http://schemas.microsoft.com/office/drawing/2014/main" id="{D978F58E-E3A4-477D-821E-53B0B3CF8C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183652"/>
            <a:ext cx="4894990" cy="3841806"/>
          </a:xfrm>
          <a:prstGeom prst="rect">
            <a:avLst/>
          </a:prstGeom>
        </p:spPr>
      </p:pic>
      <p:sp>
        <p:nvSpPr>
          <p:cNvPr id="5" name="TextBox 4">
            <a:extLst>
              <a:ext uri="{FF2B5EF4-FFF2-40B4-BE49-F238E27FC236}">
                <a16:creationId xmlns:a16="http://schemas.microsoft.com/office/drawing/2014/main" id="{269CB742-6050-4665-8ACA-502308B2912C}"/>
              </a:ext>
            </a:extLst>
          </p:cNvPr>
          <p:cNvSpPr txBox="1"/>
          <p:nvPr/>
        </p:nvSpPr>
        <p:spPr>
          <a:xfrm>
            <a:off x="1422104" y="6062737"/>
            <a:ext cx="3161944" cy="261610"/>
          </a:xfrm>
          <a:prstGeom prst="rect">
            <a:avLst/>
          </a:prstGeom>
          <a:noFill/>
        </p:spPr>
        <p:txBody>
          <a:bodyPr wrap="square" rtlCol="0">
            <a:spAutoFit/>
          </a:bodyPr>
          <a:lstStyle/>
          <a:p>
            <a:r>
              <a:rPr lang="el-GR" sz="1100" dirty="0"/>
              <a:t>Πηγή: </a:t>
            </a:r>
            <a:r>
              <a:rPr lang="en-US" sz="1100" dirty="0"/>
              <a:t>https://oceancolor.gsfc.nasa.gov/missions/</a:t>
            </a:r>
          </a:p>
        </p:txBody>
      </p:sp>
    </p:spTree>
    <p:extLst>
      <p:ext uri="{BB962C8B-B14F-4D97-AF65-F5344CB8AC3E}">
        <p14:creationId xmlns:p14="http://schemas.microsoft.com/office/powerpoint/2010/main" val="3167896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F8AF9-61BD-41EF-B891-09B3D6F20BB6}"/>
              </a:ext>
            </a:extLst>
          </p:cNvPr>
          <p:cNvSpPr>
            <a:spLocks noGrp="1"/>
          </p:cNvSpPr>
          <p:nvPr>
            <p:ph type="title"/>
          </p:nvPr>
        </p:nvSpPr>
        <p:spPr>
          <a:xfrm>
            <a:off x="838200" y="575190"/>
            <a:ext cx="10515600" cy="660485"/>
          </a:xfrm>
        </p:spPr>
        <p:txBody>
          <a:bodyPr>
            <a:normAutofit fontScale="90000"/>
          </a:bodyPr>
          <a:lstStyle/>
          <a:p>
            <a:r>
              <a:rPr lang="el-GR" sz="4000" dirty="0">
                <a:cs typeface="Calibri Light"/>
              </a:rPr>
              <a:t>Εκτίμηση συγκέντρωσης </a:t>
            </a:r>
            <a:r>
              <a:rPr lang="en-US" sz="4000" dirty="0" err="1">
                <a:cs typeface="Calibri Light"/>
              </a:rPr>
              <a:t>Chl</a:t>
            </a:r>
            <a:r>
              <a:rPr lang="en-US" sz="4000" dirty="0">
                <a:cs typeface="Calibri Light"/>
              </a:rPr>
              <a:t>-a</a:t>
            </a:r>
            <a:r>
              <a:rPr lang="el-GR" sz="4000" dirty="0">
                <a:cs typeface="Calibri Light"/>
              </a:rPr>
              <a:t> μέσω </a:t>
            </a:r>
            <a:r>
              <a:rPr lang="el-GR" sz="4000" dirty="0" err="1">
                <a:cs typeface="Calibri Light"/>
              </a:rPr>
              <a:t>τηλεπισκόπησης</a:t>
            </a:r>
            <a:endParaRPr lang="en-US" sz="4000" dirty="0">
              <a:cs typeface="Calibri Light"/>
            </a:endParaRPr>
          </a:p>
        </p:txBody>
      </p:sp>
      <p:sp>
        <p:nvSpPr>
          <p:cNvPr id="10" name="Text Box 3">
            <a:extLst>
              <a:ext uri="{FF2B5EF4-FFF2-40B4-BE49-F238E27FC236}">
                <a16:creationId xmlns:a16="http://schemas.microsoft.com/office/drawing/2014/main" id="{0F6EB3EA-4EF9-4434-A223-E8232E8D21D2}"/>
              </a:ext>
            </a:extLst>
          </p:cNvPr>
          <p:cNvSpPr txBox="1">
            <a:spLocks noChangeArrowheads="1"/>
          </p:cNvSpPr>
          <p:nvPr/>
        </p:nvSpPr>
        <p:spPr bwMode="auto">
          <a:xfrm>
            <a:off x="-1407039" y="1622341"/>
            <a:ext cx="9144000" cy="369332"/>
          </a:xfrm>
          <a:prstGeom prst="rect">
            <a:avLst/>
          </a:prstGeom>
          <a:noFill/>
          <a:ln w="9525">
            <a:noFill/>
            <a:miter lim="800000"/>
            <a:headEnd/>
            <a:tailEnd/>
          </a:ln>
          <a:effectLst/>
        </p:spPr>
        <p:txBody>
          <a:bodyPr>
            <a:spAutoFit/>
          </a:bodyPr>
          <a:lstStyle/>
          <a:p>
            <a:pPr algn="ctr"/>
            <a:r>
              <a:rPr lang="en-US" u="sng" dirty="0"/>
              <a:t>Sea-viewing Wide Field-of-view Sensor (</a:t>
            </a:r>
            <a:r>
              <a:rPr lang="en-US" u="sng" dirty="0" err="1"/>
              <a:t>SeaWiFS</a:t>
            </a:r>
            <a:r>
              <a:rPr lang="en-US" u="sng" dirty="0"/>
              <a:t>)</a:t>
            </a:r>
          </a:p>
        </p:txBody>
      </p:sp>
      <p:sp>
        <p:nvSpPr>
          <p:cNvPr id="12" name="Text Box 8">
            <a:extLst>
              <a:ext uri="{FF2B5EF4-FFF2-40B4-BE49-F238E27FC236}">
                <a16:creationId xmlns:a16="http://schemas.microsoft.com/office/drawing/2014/main" id="{95773CA5-1E8F-4949-8BBA-86119212D44D}"/>
              </a:ext>
            </a:extLst>
          </p:cNvPr>
          <p:cNvSpPr txBox="1">
            <a:spLocks noChangeArrowheads="1"/>
          </p:cNvSpPr>
          <p:nvPr/>
        </p:nvSpPr>
        <p:spPr bwMode="auto">
          <a:xfrm>
            <a:off x="1106060" y="4866326"/>
            <a:ext cx="10247740" cy="1754326"/>
          </a:xfrm>
          <a:prstGeom prst="rect">
            <a:avLst/>
          </a:prstGeom>
          <a:noFill/>
          <a:ln w="9525">
            <a:noFill/>
            <a:miter lim="800000"/>
            <a:headEnd/>
            <a:tailEnd/>
          </a:ln>
          <a:effectLst/>
        </p:spPr>
        <p:txBody>
          <a:bodyPr wrap="square">
            <a:spAutoFit/>
          </a:bodyPr>
          <a:lstStyle/>
          <a:p>
            <a:r>
              <a:rPr lang="el-GR" dirty="0"/>
              <a:t>Ο σχεδιασμός του προγράμματος </a:t>
            </a:r>
            <a:r>
              <a:rPr lang="en-US" dirty="0" err="1"/>
              <a:t>SeaWiFS</a:t>
            </a:r>
            <a:r>
              <a:rPr lang="en-US" dirty="0"/>
              <a:t> </a:t>
            </a:r>
            <a:r>
              <a:rPr lang="el-GR" dirty="0"/>
              <a:t>ξεκίνησε το </a:t>
            </a:r>
            <a:r>
              <a:rPr lang="en-US" dirty="0"/>
              <a:t>1980,</a:t>
            </a:r>
            <a:r>
              <a:rPr lang="el-GR" dirty="0"/>
              <a:t> αμέσως μετά το τέλος του </a:t>
            </a:r>
            <a:r>
              <a:rPr lang="en-US" dirty="0"/>
              <a:t>CZCS. </a:t>
            </a:r>
          </a:p>
          <a:p>
            <a:endParaRPr lang="en-US" dirty="0"/>
          </a:p>
          <a:p>
            <a:r>
              <a:rPr lang="el-GR" dirty="0"/>
              <a:t>Η αρχική εκτόξευση του δορυφόρου είχε προγραμματιστεί το </a:t>
            </a:r>
            <a:r>
              <a:rPr lang="en-US" dirty="0"/>
              <a:t>1993, </a:t>
            </a:r>
            <a:r>
              <a:rPr lang="el-GR" dirty="0"/>
              <a:t>αλλά τελικά εκτοξεύτηκε το </a:t>
            </a:r>
            <a:r>
              <a:rPr lang="en-US" dirty="0"/>
              <a:t>1997. </a:t>
            </a:r>
          </a:p>
          <a:p>
            <a:endParaRPr lang="en-US" dirty="0"/>
          </a:p>
          <a:p>
            <a:r>
              <a:rPr lang="el-GR" dirty="0"/>
              <a:t>Το </a:t>
            </a:r>
            <a:r>
              <a:rPr lang="el-GR" dirty="0" err="1"/>
              <a:t>ραδιόμετρο</a:t>
            </a:r>
            <a:r>
              <a:rPr lang="el-GR" dirty="0"/>
              <a:t> </a:t>
            </a:r>
            <a:r>
              <a:rPr lang="en-US" dirty="0" err="1"/>
              <a:t>SeaWiFS</a:t>
            </a:r>
            <a:r>
              <a:rPr lang="en-US" dirty="0"/>
              <a:t> </a:t>
            </a:r>
            <a:r>
              <a:rPr lang="el-GR" dirty="0"/>
              <a:t>και ο δορυφόρος </a:t>
            </a:r>
            <a:r>
              <a:rPr lang="en-US" dirty="0"/>
              <a:t>OrbView-2 </a:t>
            </a:r>
            <a:r>
              <a:rPr lang="el-GR" dirty="0"/>
              <a:t>αναπτύχθηκε από την </a:t>
            </a:r>
            <a:r>
              <a:rPr lang="en-US" dirty="0"/>
              <a:t>ORBIMAGE </a:t>
            </a:r>
            <a:r>
              <a:rPr lang="el-GR" dirty="0"/>
              <a:t>σε συνεργασία με την </a:t>
            </a:r>
            <a:r>
              <a:rPr lang="en-US" dirty="0"/>
              <a:t>NASA. </a:t>
            </a:r>
          </a:p>
        </p:txBody>
      </p:sp>
      <p:pic>
        <p:nvPicPr>
          <p:cNvPr id="13" name="Picture 9" descr="seawifs_bench">
            <a:extLst>
              <a:ext uri="{FF2B5EF4-FFF2-40B4-BE49-F238E27FC236}">
                <a16:creationId xmlns:a16="http://schemas.microsoft.com/office/drawing/2014/main" id="{EBE2ADA1-EC06-44EA-9174-0A12BF8EDAE0}"/>
              </a:ext>
            </a:extLst>
          </p:cNvPr>
          <p:cNvPicPr>
            <a:picLocks noChangeAspect="1" noChangeArrowheads="1"/>
          </p:cNvPicPr>
          <p:nvPr/>
        </p:nvPicPr>
        <p:blipFill rotWithShape="1">
          <a:blip r:embed="rId2" cstate="print"/>
          <a:srcRect l="7069" t="12210" b="5618"/>
          <a:stretch/>
        </p:blipFill>
        <p:spPr bwMode="auto">
          <a:xfrm>
            <a:off x="6451869" y="2112968"/>
            <a:ext cx="3578369" cy="2604521"/>
          </a:xfrm>
          <a:prstGeom prst="rect">
            <a:avLst/>
          </a:prstGeom>
          <a:noFill/>
        </p:spPr>
      </p:pic>
      <p:pic>
        <p:nvPicPr>
          <p:cNvPr id="4" name="Picture 3">
            <a:extLst>
              <a:ext uri="{FF2B5EF4-FFF2-40B4-BE49-F238E27FC236}">
                <a16:creationId xmlns:a16="http://schemas.microsoft.com/office/drawing/2014/main" id="{BA681500-E7CD-4054-A9F6-8E2305A96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1157" y="2099858"/>
            <a:ext cx="3544377" cy="2658283"/>
          </a:xfrm>
          <a:prstGeom prst="rect">
            <a:avLst/>
          </a:prstGeom>
        </p:spPr>
      </p:pic>
      <p:sp>
        <p:nvSpPr>
          <p:cNvPr id="5" name="TextBox 4">
            <a:extLst>
              <a:ext uri="{FF2B5EF4-FFF2-40B4-BE49-F238E27FC236}">
                <a16:creationId xmlns:a16="http://schemas.microsoft.com/office/drawing/2014/main" id="{789C1A15-F450-4AF8-8153-4B56D8D9B2EC}"/>
              </a:ext>
            </a:extLst>
          </p:cNvPr>
          <p:cNvSpPr txBox="1"/>
          <p:nvPr/>
        </p:nvSpPr>
        <p:spPr>
          <a:xfrm>
            <a:off x="9742374" y="6359042"/>
            <a:ext cx="2033731" cy="261610"/>
          </a:xfrm>
          <a:prstGeom prst="rect">
            <a:avLst/>
          </a:prstGeom>
          <a:noFill/>
        </p:spPr>
        <p:txBody>
          <a:bodyPr wrap="square" rtlCol="0">
            <a:spAutoFit/>
          </a:bodyPr>
          <a:lstStyle/>
          <a:p>
            <a:r>
              <a:rPr lang="el-GR" sz="1100" dirty="0"/>
              <a:t>Πηγή: </a:t>
            </a:r>
            <a:r>
              <a:rPr lang="en-US" sz="1100" dirty="0"/>
              <a:t>https://www.nasa.gov/</a:t>
            </a:r>
          </a:p>
        </p:txBody>
      </p:sp>
    </p:spTree>
    <p:extLst>
      <p:ext uri="{BB962C8B-B14F-4D97-AF65-F5344CB8AC3E}">
        <p14:creationId xmlns:p14="http://schemas.microsoft.com/office/powerpoint/2010/main" val="3368209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F8AF9-61BD-41EF-B891-09B3D6F20BB6}"/>
              </a:ext>
            </a:extLst>
          </p:cNvPr>
          <p:cNvSpPr>
            <a:spLocks noGrp="1"/>
          </p:cNvSpPr>
          <p:nvPr>
            <p:ph type="title"/>
          </p:nvPr>
        </p:nvSpPr>
        <p:spPr>
          <a:xfrm>
            <a:off x="838200" y="575190"/>
            <a:ext cx="10515600" cy="660485"/>
          </a:xfrm>
        </p:spPr>
        <p:txBody>
          <a:bodyPr>
            <a:normAutofit fontScale="90000"/>
          </a:bodyPr>
          <a:lstStyle/>
          <a:p>
            <a:r>
              <a:rPr lang="el-GR" sz="4000" dirty="0">
                <a:cs typeface="Calibri Light"/>
              </a:rPr>
              <a:t>Εκτίμηση συγκέντρωσης </a:t>
            </a:r>
            <a:r>
              <a:rPr lang="en-US" sz="4000" dirty="0" err="1">
                <a:cs typeface="Calibri Light"/>
              </a:rPr>
              <a:t>Chl</a:t>
            </a:r>
            <a:r>
              <a:rPr lang="en-US" sz="4000" dirty="0">
                <a:cs typeface="Calibri Light"/>
              </a:rPr>
              <a:t>-a</a:t>
            </a:r>
            <a:r>
              <a:rPr lang="el-GR" sz="4000" dirty="0">
                <a:cs typeface="Calibri Light"/>
              </a:rPr>
              <a:t> μέσω </a:t>
            </a:r>
            <a:r>
              <a:rPr lang="el-GR" sz="4000" dirty="0" err="1">
                <a:cs typeface="Calibri Light"/>
              </a:rPr>
              <a:t>τηλεπισκόπησης</a:t>
            </a:r>
            <a:endParaRPr lang="en-US" sz="4000" dirty="0">
              <a:cs typeface="Calibri Light"/>
            </a:endParaRPr>
          </a:p>
        </p:txBody>
      </p:sp>
      <p:sp>
        <p:nvSpPr>
          <p:cNvPr id="7" name="Text Box 4">
            <a:extLst>
              <a:ext uri="{FF2B5EF4-FFF2-40B4-BE49-F238E27FC236}">
                <a16:creationId xmlns:a16="http://schemas.microsoft.com/office/drawing/2014/main" id="{32C4FD85-D2CA-4AB8-AD1C-60497FEEA666}"/>
              </a:ext>
            </a:extLst>
          </p:cNvPr>
          <p:cNvSpPr txBox="1">
            <a:spLocks noChangeArrowheads="1"/>
          </p:cNvSpPr>
          <p:nvPr/>
        </p:nvSpPr>
        <p:spPr bwMode="auto">
          <a:xfrm>
            <a:off x="95250" y="1608349"/>
            <a:ext cx="10140950" cy="379589"/>
          </a:xfrm>
          <a:prstGeom prst="rect">
            <a:avLst/>
          </a:prstGeom>
          <a:noFill/>
          <a:ln w="9525" algn="ctr">
            <a:noFill/>
            <a:miter lim="800000"/>
            <a:headEnd/>
            <a:tailEnd/>
          </a:ln>
          <a:effectLst/>
        </p:spPr>
        <p:txBody>
          <a:bodyPr wrap="square" lIns="101599" tIns="50799" rIns="101599" bIns="50799">
            <a:spAutoFit/>
          </a:bodyPr>
          <a:lstStyle/>
          <a:p>
            <a:pPr algn="ctr" defTabSz="1016000"/>
            <a:r>
              <a:rPr lang="el-GR" dirty="0"/>
              <a:t> </a:t>
            </a:r>
            <a:r>
              <a:rPr lang="en-US" u="sng" dirty="0"/>
              <a:t>MODIS</a:t>
            </a:r>
            <a:r>
              <a:rPr lang="el-GR" u="sng" dirty="0"/>
              <a:t> (</a:t>
            </a:r>
            <a:r>
              <a:rPr lang="el-GR" u="sng" dirty="0" err="1"/>
              <a:t>Moderate</a:t>
            </a:r>
            <a:r>
              <a:rPr lang="el-GR" u="sng" dirty="0"/>
              <a:t> </a:t>
            </a:r>
            <a:r>
              <a:rPr lang="el-GR" u="sng" dirty="0" err="1"/>
              <a:t>Resolution</a:t>
            </a:r>
            <a:r>
              <a:rPr lang="el-GR" u="sng" dirty="0"/>
              <a:t> </a:t>
            </a:r>
            <a:r>
              <a:rPr lang="el-GR" u="sng" dirty="0" err="1"/>
              <a:t>Imaging</a:t>
            </a:r>
            <a:r>
              <a:rPr lang="el-GR" u="sng" dirty="0"/>
              <a:t> </a:t>
            </a:r>
            <a:r>
              <a:rPr lang="el-GR" u="sng" dirty="0" err="1"/>
              <a:t>Spectroradiometer</a:t>
            </a:r>
            <a:r>
              <a:rPr lang="el-GR" u="sng" dirty="0"/>
              <a:t>)</a:t>
            </a:r>
            <a:r>
              <a:rPr lang="el-GR" dirty="0"/>
              <a:t> στους δορυφόρους </a:t>
            </a:r>
            <a:r>
              <a:rPr lang="en-US" dirty="0"/>
              <a:t>Terra </a:t>
            </a:r>
            <a:r>
              <a:rPr lang="el-GR" dirty="0"/>
              <a:t>και </a:t>
            </a:r>
            <a:r>
              <a:rPr lang="en-US" dirty="0"/>
              <a:t>Aqua</a:t>
            </a:r>
          </a:p>
        </p:txBody>
      </p:sp>
      <p:sp>
        <p:nvSpPr>
          <p:cNvPr id="9" name="Text Box 13">
            <a:extLst>
              <a:ext uri="{FF2B5EF4-FFF2-40B4-BE49-F238E27FC236}">
                <a16:creationId xmlns:a16="http://schemas.microsoft.com/office/drawing/2014/main" id="{5971D9B6-6B7F-4707-A432-00E3AC0BCA0B}"/>
              </a:ext>
            </a:extLst>
          </p:cNvPr>
          <p:cNvSpPr txBox="1">
            <a:spLocks noChangeArrowheads="1"/>
          </p:cNvSpPr>
          <p:nvPr/>
        </p:nvSpPr>
        <p:spPr bwMode="auto">
          <a:xfrm>
            <a:off x="4820873" y="2360612"/>
            <a:ext cx="3940723" cy="646331"/>
          </a:xfrm>
          <a:prstGeom prst="rect">
            <a:avLst/>
          </a:prstGeom>
          <a:noFill/>
          <a:ln w="9525">
            <a:noFill/>
            <a:miter lim="800000"/>
            <a:headEnd/>
            <a:tailEnd/>
          </a:ln>
          <a:effectLst/>
        </p:spPr>
        <p:txBody>
          <a:bodyPr wrap="square">
            <a:spAutoFit/>
          </a:bodyPr>
          <a:lstStyle/>
          <a:p>
            <a:r>
              <a:rPr lang="en-US" dirty="0"/>
              <a:t>Terra (EOS AM-1) </a:t>
            </a:r>
            <a:r>
              <a:rPr lang="el-GR" dirty="0"/>
              <a:t>εκτοξεύτηκε από την </a:t>
            </a:r>
            <a:r>
              <a:rPr lang="en-US" dirty="0"/>
              <a:t>NASA </a:t>
            </a:r>
            <a:r>
              <a:rPr lang="el-GR" dirty="0"/>
              <a:t>στις 18 Δεκεμβρίου </a:t>
            </a:r>
            <a:r>
              <a:rPr lang="en-US" dirty="0"/>
              <a:t>1999</a:t>
            </a:r>
            <a:r>
              <a:rPr lang="el-GR" dirty="0"/>
              <a:t>.</a:t>
            </a:r>
            <a:endParaRPr lang="en-US" dirty="0"/>
          </a:p>
        </p:txBody>
      </p:sp>
      <p:sp>
        <p:nvSpPr>
          <p:cNvPr id="15" name="Text Box 16">
            <a:extLst>
              <a:ext uri="{FF2B5EF4-FFF2-40B4-BE49-F238E27FC236}">
                <a16:creationId xmlns:a16="http://schemas.microsoft.com/office/drawing/2014/main" id="{34B79B56-EB6F-4283-9E3D-7074CE86AE6E}"/>
              </a:ext>
            </a:extLst>
          </p:cNvPr>
          <p:cNvSpPr txBox="1">
            <a:spLocks noChangeArrowheads="1"/>
          </p:cNvSpPr>
          <p:nvPr/>
        </p:nvSpPr>
        <p:spPr bwMode="auto">
          <a:xfrm>
            <a:off x="3669366" y="5762362"/>
            <a:ext cx="3564977" cy="646331"/>
          </a:xfrm>
          <a:prstGeom prst="rect">
            <a:avLst/>
          </a:prstGeom>
          <a:noFill/>
          <a:ln w="9525">
            <a:noFill/>
            <a:miter lim="800000"/>
            <a:headEnd/>
            <a:tailEnd/>
          </a:ln>
          <a:effectLst/>
        </p:spPr>
        <p:txBody>
          <a:bodyPr wrap="square">
            <a:spAutoFit/>
          </a:bodyPr>
          <a:lstStyle/>
          <a:p>
            <a:r>
              <a:rPr lang="en-US" dirty="0"/>
              <a:t>Aqua (EOS PM-1) </a:t>
            </a:r>
            <a:r>
              <a:rPr lang="el-GR" dirty="0"/>
              <a:t>εκτοξεύτηκε από την </a:t>
            </a:r>
            <a:r>
              <a:rPr lang="en-US" dirty="0"/>
              <a:t>NASA </a:t>
            </a:r>
            <a:r>
              <a:rPr lang="el-GR" dirty="0"/>
              <a:t>στις 4 Μαΐου 2002. </a:t>
            </a:r>
            <a:endParaRPr lang="en-US" dirty="0"/>
          </a:p>
        </p:txBody>
      </p:sp>
      <p:pic>
        <p:nvPicPr>
          <p:cNvPr id="4" name="Picture 3">
            <a:extLst>
              <a:ext uri="{FF2B5EF4-FFF2-40B4-BE49-F238E27FC236}">
                <a16:creationId xmlns:a16="http://schemas.microsoft.com/office/drawing/2014/main" id="{983D15BF-EEB8-42F4-86FF-845854FCA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128790"/>
            <a:ext cx="3762976" cy="2822232"/>
          </a:xfrm>
          <a:prstGeom prst="rect">
            <a:avLst/>
          </a:prstGeom>
        </p:spPr>
      </p:pic>
      <p:pic>
        <p:nvPicPr>
          <p:cNvPr id="6" name="Picture 5">
            <a:extLst>
              <a:ext uri="{FF2B5EF4-FFF2-40B4-BE49-F238E27FC236}">
                <a16:creationId xmlns:a16="http://schemas.microsoft.com/office/drawing/2014/main" id="{BA69C4F4-9445-4F38-B81B-BA322BAB8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3676" y="3445609"/>
            <a:ext cx="4516237" cy="3010825"/>
          </a:xfrm>
          <a:prstGeom prst="rect">
            <a:avLst/>
          </a:prstGeom>
        </p:spPr>
      </p:pic>
      <p:sp>
        <p:nvSpPr>
          <p:cNvPr id="10" name="TextBox 9">
            <a:extLst>
              <a:ext uri="{FF2B5EF4-FFF2-40B4-BE49-F238E27FC236}">
                <a16:creationId xmlns:a16="http://schemas.microsoft.com/office/drawing/2014/main" id="{E3D5E2B4-E305-4614-81E4-70E3E03B715A}"/>
              </a:ext>
            </a:extLst>
          </p:cNvPr>
          <p:cNvSpPr txBox="1"/>
          <p:nvPr/>
        </p:nvSpPr>
        <p:spPr>
          <a:xfrm>
            <a:off x="838200" y="6463915"/>
            <a:ext cx="2583809" cy="261610"/>
          </a:xfrm>
          <a:prstGeom prst="rect">
            <a:avLst/>
          </a:prstGeom>
          <a:noFill/>
        </p:spPr>
        <p:txBody>
          <a:bodyPr wrap="square" rtlCol="0">
            <a:spAutoFit/>
          </a:bodyPr>
          <a:lstStyle/>
          <a:p>
            <a:r>
              <a:rPr lang="el-GR" sz="1100" dirty="0"/>
              <a:t>Πηγή: </a:t>
            </a:r>
            <a:r>
              <a:rPr lang="en-US" sz="1100" dirty="0"/>
              <a:t>https://pace.oceansciences.org/</a:t>
            </a:r>
            <a:r>
              <a:rPr lang="el-GR" sz="1100" dirty="0"/>
              <a:t> </a:t>
            </a:r>
            <a:endParaRPr lang="en-US" sz="1100" dirty="0"/>
          </a:p>
        </p:txBody>
      </p:sp>
    </p:spTree>
    <p:extLst>
      <p:ext uri="{BB962C8B-B14F-4D97-AF65-F5344CB8AC3E}">
        <p14:creationId xmlns:p14="http://schemas.microsoft.com/office/powerpoint/2010/main" val="699123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F8AF9-61BD-41EF-B891-09B3D6F20BB6}"/>
              </a:ext>
            </a:extLst>
          </p:cNvPr>
          <p:cNvSpPr>
            <a:spLocks noGrp="1"/>
          </p:cNvSpPr>
          <p:nvPr>
            <p:ph type="title"/>
          </p:nvPr>
        </p:nvSpPr>
        <p:spPr>
          <a:xfrm>
            <a:off x="838200" y="575190"/>
            <a:ext cx="10515600" cy="660485"/>
          </a:xfrm>
        </p:spPr>
        <p:txBody>
          <a:bodyPr>
            <a:normAutofit fontScale="90000"/>
          </a:bodyPr>
          <a:lstStyle/>
          <a:p>
            <a:r>
              <a:rPr lang="el-GR" sz="4000" dirty="0">
                <a:cs typeface="Calibri Light"/>
              </a:rPr>
              <a:t>Εκτίμηση συγκέντρωσης </a:t>
            </a:r>
            <a:r>
              <a:rPr lang="en-US" sz="4000" dirty="0" err="1">
                <a:cs typeface="Calibri Light"/>
              </a:rPr>
              <a:t>Chl</a:t>
            </a:r>
            <a:r>
              <a:rPr lang="en-US" sz="4000" dirty="0">
                <a:cs typeface="Calibri Light"/>
              </a:rPr>
              <a:t>-a</a:t>
            </a:r>
            <a:r>
              <a:rPr lang="el-GR" sz="4000" dirty="0">
                <a:cs typeface="Calibri Light"/>
              </a:rPr>
              <a:t> μέσω </a:t>
            </a:r>
            <a:r>
              <a:rPr lang="el-GR" sz="4000" dirty="0" err="1">
                <a:cs typeface="Calibri Light"/>
              </a:rPr>
              <a:t>τηλεπισκόπησης</a:t>
            </a:r>
            <a:endParaRPr lang="en-US" sz="4000" dirty="0">
              <a:cs typeface="Calibri Light"/>
            </a:endParaRPr>
          </a:p>
        </p:txBody>
      </p:sp>
      <p:sp>
        <p:nvSpPr>
          <p:cNvPr id="10" name="Text Box 4">
            <a:extLst>
              <a:ext uri="{FF2B5EF4-FFF2-40B4-BE49-F238E27FC236}">
                <a16:creationId xmlns:a16="http://schemas.microsoft.com/office/drawing/2014/main" id="{AA1DF8A7-9A20-4D7E-BA54-A3E11BAA4B15}"/>
              </a:ext>
            </a:extLst>
          </p:cNvPr>
          <p:cNvSpPr txBox="1">
            <a:spLocks noChangeArrowheads="1"/>
          </p:cNvSpPr>
          <p:nvPr/>
        </p:nvSpPr>
        <p:spPr bwMode="auto">
          <a:xfrm>
            <a:off x="-813594" y="1648125"/>
            <a:ext cx="8831263" cy="379589"/>
          </a:xfrm>
          <a:prstGeom prst="rect">
            <a:avLst/>
          </a:prstGeom>
          <a:noFill/>
          <a:ln w="9525" algn="ctr">
            <a:noFill/>
            <a:miter lim="800000"/>
            <a:headEnd/>
            <a:tailEnd/>
          </a:ln>
          <a:effectLst/>
        </p:spPr>
        <p:txBody>
          <a:bodyPr lIns="101599" tIns="50799" rIns="101599" bIns="50799">
            <a:spAutoFit/>
          </a:bodyPr>
          <a:lstStyle/>
          <a:p>
            <a:pPr algn="ctr" defTabSz="1016000"/>
            <a:r>
              <a:rPr lang="el-GR" dirty="0"/>
              <a:t> </a:t>
            </a:r>
            <a:r>
              <a:rPr lang="en-US" u="sng" dirty="0" err="1"/>
              <a:t>MERIS</a:t>
            </a:r>
            <a:r>
              <a:rPr lang="el-GR" u="sng" dirty="0"/>
              <a:t>:</a:t>
            </a:r>
            <a:r>
              <a:rPr lang="en-US" u="sng" dirty="0"/>
              <a:t> </a:t>
            </a:r>
            <a:r>
              <a:rPr lang="el-GR" u="sng" dirty="0" err="1"/>
              <a:t>MEdium</a:t>
            </a:r>
            <a:r>
              <a:rPr lang="el-GR" u="sng" dirty="0"/>
              <a:t> </a:t>
            </a:r>
            <a:r>
              <a:rPr lang="el-GR" u="sng" dirty="0" err="1"/>
              <a:t>Resolution</a:t>
            </a:r>
            <a:r>
              <a:rPr lang="el-GR" u="sng" dirty="0"/>
              <a:t> </a:t>
            </a:r>
            <a:r>
              <a:rPr lang="el-GR" u="sng" dirty="0" err="1"/>
              <a:t>Imaging</a:t>
            </a:r>
            <a:r>
              <a:rPr lang="el-GR" u="sng" dirty="0"/>
              <a:t> </a:t>
            </a:r>
            <a:r>
              <a:rPr lang="el-GR" u="sng" dirty="0" err="1"/>
              <a:t>Spectrometer</a:t>
            </a:r>
            <a:r>
              <a:rPr lang="el-GR" u="sng" dirty="0"/>
              <a:t> </a:t>
            </a:r>
            <a:r>
              <a:rPr lang="en-US" u="sng" dirty="0"/>
              <a:t>(</a:t>
            </a:r>
            <a:r>
              <a:rPr lang="en-US" u="sng" dirty="0" err="1"/>
              <a:t>ENVISAT</a:t>
            </a:r>
            <a:r>
              <a:rPr lang="en-US" u="sng" dirty="0"/>
              <a:t>)</a:t>
            </a:r>
          </a:p>
        </p:txBody>
      </p:sp>
      <p:pic>
        <p:nvPicPr>
          <p:cNvPr id="4" name="Picture 3">
            <a:extLst>
              <a:ext uri="{FF2B5EF4-FFF2-40B4-BE49-F238E27FC236}">
                <a16:creationId xmlns:a16="http://schemas.microsoft.com/office/drawing/2014/main" id="{AF6DFEFF-A798-4548-A896-82359B96B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207176"/>
            <a:ext cx="5335091" cy="3754908"/>
          </a:xfrm>
          <a:prstGeom prst="rect">
            <a:avLst/>
          </a:prstGeom>
        </p:spPr>
      </p:pic>
      <p:sp>
        <p:nvSpPr>
          <p:cNvPr id="5" name="TextBox 4">
            <a:extLst>
              <a:ext uri="{FF2B5EF4-FFF2-40B4-BE49-F238E27FC236}">
                <a16:creationId xmlns:a16="http://schemas.microsoft.com/office/drawing/2014/main" id="{926180CF-65B1-4468-85E0-89DB52630EED}"/>
              </a:ext>
            </a:extLst>
          </p:cNvPr>
          <p:cNvSpPr txBox="1"/>
          <p:nvPr/>
        </p:nvSpPr>
        <p:spPr>
          <a:xfrm>
            <a:off x="2367186" y="6021200"/>
            <a:ext cx="3315768" cy="261610"/>
          </a:xfrm>
          <a:prstGeom prst="rect">
            <a:avLst/>
          </a:prstGeom>
          <a:noFill/>
        </p:spPr>
        <p:txBody>
          <a:bodyPr wrap="square" rtlCol="0">
            <a:spAutoFit/>
          </a:bodyPr>
          <a:lstStyle/>
          <a:p>
            <a:r>
              <a:rPr lang="el-GR" sz="1100" dirty="0"/>
              <a:t>Πηγή: </a:t>
            </a:r>
            <a:r>
              <a:rPr lang="en-US" sz="1100" dirty="0"/>
              <a:t>https://www.esa.int/</a:t>
            </a:r>
            <a:r>
              <a:rPr lang="el-GR" sz="1100" dirty="0"/>
              <a:t> </a:t>
            </a:r>
            <a:endParaRPr lang="en-US" sz="1100" dirty="0"/>
          </a:p>
        </p:txBody>
      </p:sp>
      <p:pic>
        <p:nvPicPr>
          <p:cNvPr id="1026" name="Picture 2">
            <a:extLst>
              <a:ext uri="{FF2B5EF4-FFF2-40B4-BE49-F238E27FC236}">
                <a16:creationId xmlns:a16="http://schemas.microsoft.com/office/drawing/2014/main" id="{4BEEA738-B14D-4CC3-9ADA-F0B03005E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5353" y="2440164"/>
            <a:ext cx="4111335" cy="3182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955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F8AF9-61BD-41EF-B891-09B3D6F20BB6}"/>
              </a:ext>
            </a:extLst>
          </p:cNvPr>
          <p:cNvSpPr>
            <a:spLocks noGrp="1"/>
          </p:cNvSpPr>
          <p:nvPr>
            <p:ph type="title"/>
          </p:nvPr>
        </p:nvSpPr>
        <p:spPr>
          <a:xfrm>
            <a:off x="838200" y="575190"/>
            <a:ext cx="10515600" cy="660485"/>
          </a:xfrm>
        </p:spPr>
        <p:txBody>
          <a:bodyPr>
            <a:normAutofit fontScale="90000"/>
          </a:bodyPr>
          <a:lstStyle/>
          <a:p>
            <a:r>
              <a:rPr lang="el-GR" sz="4000" dirty="0">
                <a:cs typeface="Calibri Light"/>
              </a:rPr>
              <a:t>Εκτίμηση συγκέντρωσης </a:t>
            </a:r>
            <a:r>
              <a:rPr lang="en-US" sz="4000" dirty="0" err="1">
                <a:cs typeface="Calibri Light"/>
              </a:rPr>
              <a:t>Chl</a:t>
            </a:r>
            <a:r>
              <a:rPr lang="en-US" sz="4000" dirty="0">
                <a:cs typeface="Calibri Light"/>
              </a:rPr>
              <a:t>-a</a:t>
            </a:r>
            <a:r>
              <a:rPr lang="el-GR" sz="4000" dirty="0">
                <a:cs typeface="Calibri Light"/>
              </a:rPr>
              <a:t> μέσω </a:t>
            </a:r>
            <a:r>
              <a:rPr lang="el-GR" sz="4000" dirty="0" err="1">
                <a:cs typeface="Calibri Light"/>
              </a:rPr>
              <a:t>τηλεπισκόπησης</a:t>
            </a:r>
            <a:endParaRPr lang="en-US" sz="4000" dirty="0">
              <a:cs typeface="Calibri Light"/>
            </a:endParaRPr>
          </a:p>
        </p:txBody>
      </p:sp>
      <p:sp>
        <p:nvSpPr>
          <p:cNvPr id="7" name="Text Box 7">
            <a:extLst>
              <a:ext uri="{FF2B5EF4-FFF2-40B4-BE49-F238E27FC236}">
                <a16:creationId xmlns:a16="http://schemas.microsoft.com/office/drawing/2014/main" id="{8C6D8E12-D2E6-4CCD-A4DC-48A19B572407}"/>
              </a:ext>
            </a:extLst>
          </p:cNvPr>
          <p:cNvSpPr txBox="1">
            <a:spLocks noChangeArrowheads="1"/>
          </p:cNvSpPr>
          <p:nvPr/>
        </p:nvSpPr>
        <p:spPr bwMode="auto">
          <a:xfrm>
            <a:off x="739346" y="1575423"/>
            <a:ext cx="8196263" cy="701675"/>
          </a:xfrm>
          <a:prstGeom prst="rect">
            <a:avLst/>
          </a:prstGeom>
          <a:noFill/>
          <a:ln w="9525">
            <a:noFill/>
            <a:miter lim="800000"/>
            <a:headEnd/>
            <a:tailEnd/>
          </a:ln>
          <a:effectLst/>
        </p:spPr>
        <p:txBody>
          <a:bodyPr>
            <a:spAutoFit/>
          </a:bodyPr>
          <a:lstStyle/>
          <a:p>
            <a:r>
              <a:rPr lang="en-US" dirty="0" err="1"/>
              <a:t>CZCS</a:t>
            </a:r>
            <a:r>
              <a:rPr lang="en-US" dirty="0"/>
              <a:t>, </a:t>
            </a:r>
            <a:r>
              <a:rPr lang="en-US" dirty="0" err="1"/>
              <a:t>SeaWiFS</a:t>
            </a:r>
            <a:r>
              <a:rPr lang="el-GR" dirty="0"/>
              <a:t>,</a:t>
            </a:r>
            <a:r>
              <a:rPr lang="en-US" dirty="0"/>
              <a:t> </a:t>
            </a:r>
            <a:r>
              <a:rPr lang="en-US" dirty="0" err="1"/>
              <a:t>MODIS</a:t>
            </a:r>
            <a:r>
              <a:rPr lang="en-US" dirty="0"/>
              <a:t> </a:t>
            </a:r>
            <a:r>
              <a:rPr lang="el-GR" dirty="0"/>
              <a:t>και </a:t>
            </a:r>
            <a:r>
              <a:rPr lang="en-US" dirty="0" err="1"/>
              <a:t>MERIS</a:t>
            </a:r>
            <a:r>
              <a:rPr lang="el-GR" dirty="0"/>
              <a:t> δείχνουν στην παγκόσμια κατανομή φυτοπλαγκτόν</a:t>
            </a:r>
            <a:r>
              <a:rPr lang="en-US" dirty="0"/>
              <a:t>.</a:t>
            </a:r>
          </a:p>
        </p:txBody>
      </p:sp>
      <p:pic>
        <p:nvPicPr>
          <p:cNvPr id="4" name="Picture 3">
            <a:extLst>
              <a:ext uri="{FF2B5EF4-FFF2-40B4-BE49-F238E27FC236}">
                <a16:creationId xmlns:a16="http://schemas.microsoft.com/office/drawing/2014/main" id="{7FEEF4C5-FD76-4679-8DC5-FAA7FE9426BF}"/>
              </a:ext>
            </a:extLst>
          </p:cNvPr>
          <p:cNvPicPr>
            <a:picLocks noChangeAspect="1"/>
          </p:cNvPicPr>
          <p:nvPr/>
        </p:nvPicPr>
        <p:blipFill rotWithShape="1">
          <a:blip r:embed="rId2">
            <a:extLst>
              <a:ext uri="{28A0092B-C50C-407E-A947-70E740481C1C}">
                <a14:useLocalDpi xmlns:a14="http://schemas.microsoft.com/office/drawing/2010/main" val="0"/>
              </a:ext>
            </a:extLst>
          </a:blip>
          <a:srcRect t="11678"/>
          <a:stretch/>
        </p:blipFill>
        <p:spPr>
          <a:xfrm>
            <a:off x="2483976" y="2081506"/>
            <a:ext cx="6634387" cy="4120049"/>
          </a:xfrm>
          <a:prstGeom prst="rect">
            <a:avLst/>
          </a:prstGeom>
        </p:spPr>
      </p:pic>
      <p:sp>
        <p:nvSpPr>
          <p:cNvPr id="5" name="TextBox 4">
            <a:extLst>
              <a:ext uri="{FF2B5EF4-FFF2-40B4-BE49-F238E27FC236}">
                <a16:creationId xmlns:a16="http://schemas.microsoft.com/office/drawing/2014/main" id="{8CA9F7E8-F6E4-4243-BF05-44D030596648}"/>
              </a:ext>
            </a:extLst>
          </p:cNvPr>
          <p:cNvSpPr txBox="1"/>
          <p:nvPr/>
        </p:nvSpPr>
        <p:spPr>
          <a:xfrm>
            <a:off x="4674548" y="6282810"/>
            <a:ext cx="2580831" cy="261610"/>
          </a:xfrm>
          <a:prstGeom prst="rect">
            <a:avLst/>
          </a:prstGeom>
          <a:noFill/>
        </p:spPr>
        <p:txBody>
          <a:bodyPr wrap="square" rtlCol="0">
            <a:spAutoFit/>
          </a:bodyPr>
          <a:lstStyle/>
          <a:p>
            <a:r>
              <a:rPr lang="el-GR" sz="1100" dirty="0"/>
              <a:t>Πηγή: </a:t>
            </a:r>
            <a:r>
              <a:rPr lang="en-US" sz="1100" dirty="0"/>
              <a:t>https://earthobservatory.nasa.gov/</a:t>
            </a:r>
          </a:p>
        </p:txBody>
      </p:sp>
    </p:spTree>
    <p:extLst>
      <p:ext uri="{BB962C8B-B14F-4D97-AF65-F5344CB8AC3E}">
        <p14:creationId xmlns:p14="http://schemas.microsoft.com/office/powerpoint/2010/main" val="3017269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AB05F5-60CA-421B-A520-8A6954CFE904}"/>
              </a:ext>
            </a:extLst>
          </p:cNvPr>
          <p:cNvSpPr>
            <a:spLocks noGrp="1"/>
          </p:cNvSpPr>
          <p:nvPr>
            <p:ph type="title"/>
          </p:nvPr>
        </p:nvSpPr>
        <p:spPr/>
        <p:txBody>
          <a:bodyPr>
            <a:normAutofit/>
          </a:bodyPr>
          <a:lstStyle/>
          <a:p>
            <a:r>
              <a:rPr lang="el-GR" sz="4000" dirty="0"/>
              <a:t>Περιεχόμενα διάλεξης</a:t>
            </a:r>
            <a:endParaRPr lang="en-US" sz="4000" dirty="0"/>
          </a:p>
        </p:txBody>
      </p:sp>
      <p:sp>
        <p:nvSpPr>
          <p:cNvPr id="3" name="Content Placeholder 2">
            <a:extLst>
              <a:ext uri="{FF2B5EF4-FFF2-40B4-BE49-F238E27FC236}">
                <a16:creationId xmlns:a16="http://schemas.microsoft.com/office/drawing/2014/main" id="{F61083E6-52C3-4629-AE52-7EB20A229F9E}"/>
              </a:ext>
            </a:extLst>
          </p:cNvPr>
          <p:cNvSpPr>
            <a:spLocks noGrp="1"/>
          </p:cNvSpPr>
          <p:nvPr>
            <p:ph idx="1"/>
          </p:nvPr>
        </p:nvSpPr>
        <p:spPr/>
        <p:txBody>
          <a:bodyPr/>
          <a:lstStyle/>
          <a:p>
            <a:endParaRPr lang="el-GR" dirty="0"/>
          </a:p>
          <a:p>
            <a:r>
              <a:rPr lang="el-GR" dirty="0"/>
              <a:t>Αλγόριθμοι Εκτίμησης Χλωροφύλλης</a:t>
            </a:r>
            <a:endParaRPr lang="en-US" dirty="0"/>
          </a:p>
          <a:p>
            <a:r>
              <a:rPr lang="el-GR" dirty="0"/>
              <a:t>Δορυφόροι για εφαρμογές χρώματος της θάλασσας</a:t>
            </a:r>
          </a:p>
          <a:p>
            <a:r>
              <a:rPr lang="en-US" dirty="0"/>
              <a:t>C2RCC processor</a:t>
            </a:r>
          </a:p>
          <a:p>
            <a:r>
              <a:rPr lang="el-GR" dirty="0"/>
              <a:t>Άσκηση</a:t>
            </a:r>
            <a:endParaRPr lang="en-US" dirty="0"/>
          </a:p>
        </p:txBody>
      </p:sp>
    </p:spTree>
    <p:extLst>
      <p:ext uri="{BB962C8B-B14F-4D97-AF65-F5344CB8AC3E}">
        <p14:creationId xmlns:p14="http://schemas.microsoft.com/office/powerpoint/2010/main" val="3812542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F8AF9-61BD-41EF-B891-09B3D6F20BB6}"/>
              </a:ext>
            </a:extLst>
          </p:cNvPr>
          <p:cNvSpPr>
            <a:spLocks noGrp="1"/>
          </p:cNvSpPr>
          <p:nvPr>
            <p:ph type="title"/>
          </p:nvPr>
        </p:nvSpPr>
        <p:spPr>
          <a:xfrm>
            <a:off x="838200" y="575190"/>
            <a:ext cx="10515600" cy="660485"/>
          </a:xfrm>
        </p:spPr>
        <p:txBody>
          <a:bodyPr>
            <a:normAutofit fontScale="90000"/>
          </a:bodyPr>
          <a:lstStyle/>
          <a:p>
            <a:r>
              <a:rPr lang="el-GR" sz="4000" dirty="0">
                <a:cs typeface="Calibri Light"/>
              </a:rPr>
              <a:t>Εκτίμηση συγκέντρωσης </a:t>
            </a:r>
            <a:r>
              <a:rPr lang="en-US" sz="4000" dirty="0" err="1">
                <a:cs typeface="Calibri Light"/>
              </a:rPr>
              <a:t>Chl</a:t>
            </a:r>
            <a:r>
              <a:rPr lang="en-US" sz="4000" dirty="0">
                <a:cs typeface="Calibri Light"/>
              </a:rPr>
              <a:t>-a</a:t>
            </a:r>
            <a:r>
              <a:rPr lang="el-GR" sz="4000" dirty="0">
                <a:cs typeface="Calibri Light"/>
              </a:rPr>
              <a:t> μέσω </a:t>
            </a:r>
            <a:r>
              <a:rPr lang="el-GR" sz="4000" dirty="0" err="1">
                <a:cs typeface="Calibri Light"/>
              </a:rPr>
              <a:t>τηλεπισκόπησης</a:t>
            </a:r>
            <a:endParaRPr lang="en-US" sz="4000" dirty="0">
              <a:cs typeface="Calibri Light"/>
            </a:endParaRPr>
          </a:p>
        </p:txBody>
      </p:sp>
      <p:pic>
        <p:nvPicPr>
          <p:cNvPr id="5" name="Picture 1">
            <a:extLst>
              <a:ext uri="{FF2B5EF4-FFF2-40B4-BE49-F238E27FC236}">
                <a16:creationId xmlns:a16="http://schemas.microsoft.com/office/drawing/2014/main" id="{45C42685-06D1-432C-94E5-6B9613A7FC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364297"/>
            <a:ext cx="4912989" cy="305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561D5D6-32A7-492B-8DDA-1065BE600428}"/>
              </a:ext>
            </a:extLst>
          </p:cNvPr>
          <p:cNvSpPr txBox="1"/>
          <p:nvPr/>
        </p:nvSpPr>
        <p:spPr>
          <a:xfrm>
            <a:off x="838200" y="1729946"/>
            <a:ext cx="2955324" cy="369332"/>
          </a:xfrm>
          <a:prstGeom prst="rect">
            <a:avLst/>
          </a:prstGeom>
          <a:noFill/>
        </p:spPr>
        <p:txBody>
          <a:bodyPr wrap="square" rtlCol="0">
            <a:spAutoFit/>
          </a:bodyPr>
          <a:lstStyle/>
          <a:p>
            <a:r>
              <a:rPr lang="en-US" u="sng" dirty="0"/>
              <a:t>Sentinel-3 </a:t>
            </a:r>
          </a:p>
        </p:txBody>
      </p:sp>
      <p:sp>
        <p:nvSpPr>
          <p:cNvPr id="4" name="TextBox 3">
            <a:extLst>
              <a:ext uri="{FF2B5EF4-FFF2-40B4-BE49-F238E27FC236}">
                <a16:creationId xmlns:a16="http://schemas.microsoft.com/office/drawing/2014/main" id="{4ECBE4F2-5702-46CF-B5D8-5F5380299050}"/>
              </a:ext>
            </a:extLst>
          </p:cNvPr>
          <p:cNvSpPr txBox="1"/>
          <p:nvPr/>
        </p:nvSpPr>
        <p:spPr>
          <a:xfrm>
            <a:off x="5931244" y="3605764"/>
            <a:ext cx="5422556" cy="1754326"/>
          </a:xfrm>
          <a:prstGeom prst="rect">
            <a:avLst/>
          </a:prstGeom>
          <a:noFill/>
        </p:spPr>
        <p:txBody>
          <a:bodyPr wrap="square" rtlCol="0">
            <a:spAutoFit/>
          </a:bodyPr>
          <a:lstStyle/>
          <a:p>
            <a:r>
              <a:rPr lang="el-GR" dirty="0"/>
              <a:t>Οι δορυφόροι </a:t>
            </a:r>
            <a:r>
              <a:rPr lang="en-US" dirty="0"/>
              <a:t>Sentinel - 3 </a:t>
            </a:r>
            <a:r>
              <a:rPr lang="el-GR" dirty="0"/>
              <a:t>προσφέρουν δεδομένα:</a:t>
            </a:r>
          </a:p>
          <a:p>
            <a:pPr marL="285750" indent="-285750">
              <a:buFont typeface="Arial" panose="020B0604020202020204" pitchFamily="34" charset="0"/>
              <a:buChar char="•"/>
            </a:pPr>
            <a:r>
              <a:rPr lang="el-GR" dirty="0"/>
              <a:t>Χρώματος Θάλασσας και Ξηράς με τον αισθητήρα </a:t>
            </a:r>
            <a:r>
              <a:rPr lang="en-US" b="1" dirty="0"/>
              <a:t>OLCI</a:t>
            </a:r>
            <a:r>
              <a:rPr lang="en-US" dirty="0"/>
              <a:t> (Ocean and Land </a:t>
            </a:r>
            <a:r>
              <a:rPr lang="en-US" dirty="0" err="1"/>
              <a:t>Colour</a:t>
            </a:r>
            <a:r>
              <a:rPr lang="en-US" dirty="0"/>
              <a:t> Instrument)</a:t>
            </a:r>
          </a:p>
          <a:p>
            <a:pPr marL="285750" indent="-285750">
              <a:buFont typeface="Arial" panose="020B0604020202020204" pitchFamily="34" charset="0"/>
              <a:buChar char="•"/>
            </a:pPr>
            <a:r>
              <a:rPr lang="el-GR" dirty="0"/>
              <a:t>Επιφανειακής Θερμοκρασίας Θάλασσας και Ξηράς με τον αισθητήρα </a:t>
            </a:r>
            <a:r>
              <a:rPr lang="en-US" b="1" dirty="0"/>
              <a:t>SLSTR</a:t>
            </a:r>
            <a:r>
              <a:rPr lang="en-US" dirty="0"/>
              <a:t> (Sea and Land Surface Temperature Radiometer</a:t>
            </a:r>
            <a:r>
              <a:rPr lang="el-GR" dirty="0"/>
              <a:t>.</a:t>
            </a:r>
            <a:endParaRPr lang="en-US" dirty="0"/>
          </a:p>
        </p:txBody>
      </p:sp>
      <p:sp>
        <p:nvSpPr>
          <p:cNvPr id="8" name="TextBox 7">
            <a:extLst>
              <a:ext uri="{FF2B5EF4-FFF2-40B4-BE49-F238E27FC236}">
                <a16:creationId xmlns:a16="http://schemas.microsoft.com/office/drawing/2014/main" id="{E3F06DAC-B081-435F-8D79-A26D5A261F1D}"/>
              </a:ext>
            </a:extLst>
          </p:cNvPr>
          <p:cNvSpPr txBox="1"/>
          <p:nvPr/>
        </p:nvSpPr>
        <p:spPr>
          <a:xfrm>
            <a:off x="5931244" y="2605906"/>
            <a:ext cx="4912989" cy="646331"/>
          </a:xfrm>
          <a:prstGeom prst="rect">
            <a:avLst/>
          </a:prstGeom>
          <a:noFill/>
        </p:spPr>
        <p:txBody>
          <a:bodyPr wrap="square" rtlCol="0">
            <a:spAutoFit/>
          </a:bodyPr>
          <a:lstStyle/>
          <a:p>
            <a:r>
              <a:rPr lang="el-GR" dirty="0"/>
              <a:t>Η αποστολή της </a:t>
            </a:r>
            <a:r>
              <a:rPr lang="en-US" dirty="0"/>
              <a:t>ESA </a:t>
            </a:r>
            <a:r>
              <a:rPr lang="el-GR" dirty="0"/>
              <a:t>περιλαμβάνει 2 δορυφόρους σε χαμηλή τροχιά τους </a:t>
            </a:r>
            <a:r>
              <a:rPr lang="en-US" dirty="0"/>
              <a:t>S-3A </a:t>
            </a:r>
            <a:r>
              <a:rPr lang="el-GR" dirty="0"/>
              <a:t>και </a:t>
            </a:r>
            <a:r>
              <a:rPr lang="en-US" dirty="0"/>
              <a:t>S-3B.</a:t>
            </a:r>
          </a:p>
        </p:txBody>
      </p:sp>
    </p:spTree>
    <p:extLst>
      <p:ext uri="{BB962C8B-B14F-4D97-AF65-F5344CB8AC3E}">
        <p14:creationId xmlns:p14="http://schemas.microsoft.com/office/powerpoint/2010/main" val="3025252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846E9-5343-4179-8536-F9246B8F3E54}"/>
              </a:ext>
            </a:extLst>
          </p:cNvPr>
          <p:cNvSpPr>
            <a:spLocks noGrp="1"/>
          </p:cNvSpPr>
          <p:nvPr>
            <p:ph type="title"/>
          </p:nvPr>
        </p:nvSpPr>
        <p:spPr/>
        <p:txBody>
          <a:bodyPr>
            <a:noAutofit/>
          </a:bodyPr>
          <a:lstStyle/>
          <a:p>
            <a:r>
              <a:rPr lang="el-GR" sz="3600" dirty="0">
                <a:cs typeface="Calibri Light"/>
              </a:rPr>
              <a:t>Εκτίμηση συγκέντρωσης </a:t>
            </a:r>
            <a:r>
              <a:rPr lang="en-US" sz="3600" dirty="0" err="1">
                <a:cs typeface="Calibri Light"/>
              </a:rPr>
              <a:t>Chl</a:t>
            </a:r>
            <a:r>
              <a:rPr lang="en-US" sz="3600" dirty="0">
                <a:cs typeface="Calibri Light"/>
              </a:rPr>
              <a:t>-a</a:t>
            </a:r>
            <a:r>
              <a:rPr lang="el-GR" sz="3600" dirty="0">
                <a:cs typeface="Calibri Light"/>
              </a:rPr>
              <a:t> μέσω </a:t>
            </a:r>
            <a:r>
              <a:rPr lang="el-GR" sz="3600" dirty="0" err="1">
                <a:cs typeface="Calibri Light"/>
              </a:rPr>
              <a:t>τηλεπισκόπησης</a:t>
            </a:r>
            <a:endParaRPr lang="en-US" sz="3600" dirty="0"/>
          </a:p>
        </p:txBody>
      </p:sp>
      <p:pic>
        <p:nvPicPr>
          <p:cNvPr id="5" name="Picture 4">
            <a:extLst>
              <a:ext uri="{FF2B5EF4-FFF2-40B4-BE49-F238E27FC236}">
                <a16:creationId xmlns:a16="http://schemas.microsoft.com/office/drawing/2014/main" id="{BF44B695-5E88-40C9-B72A-FE719ADB8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646" y="1786855"/>
            <a:ext cx="4576778" cy="3577331"/>
          </a:xfrm>
          <a:prstGeom prst="rect">
            <a:avLst/>
          </a:prstGeom>
        </p:spPr>
      </p:pic>
      <p:pic>
        <p:nvPicPr>
          <p:cNvPr id="7" name="Picture 6">
            <a:extLst>
              <a:ext uri="{FF2B5EF4-FFF2-40B4-BE49-F238E27FC236}">
                <a16:creationId xmlns:a16="http://schemas.microsoft.com/office/drawing/2014/main" id="{9BB4029A-CBC7-4C4C-B66C-050462B50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258" y="1786855"/>
            <a:ext cx="5112542" cy="3529074"/>
          </a:xfrm>
          <a:prstGeom prst="rect">
            <a:avLst/>
          </a:prstGeom>
        </p:spPr>
      </p:pic>
      <p:sp>
        <p:nvSpPr>
          <p:cNvPr id="8" name="TextBox 7">
            <a:extLst>
              <a:ext uri="{FF2B5EF4-FFF2-40B4-BE49-F238E27FC236}">
                <a16:creationId xmlns:a16="http://schemas.microsoft.com/office/drawing/2014/main" id="{336ADDE1-87FE-486E-9486-7CD918EB30B3}"/>
              </a:ext>
            </a:extLst>
          </p:cNvPr>
          <p:cNvSpPr txBox="1"/>
          <p:nvPr/>
        </p:nvSpPr>
        <p:spPr>
          <a:xfrm>
            <a:off x="1705217" y="5454742"/>
            <a:ext cx="3077634" cy="369332"/>
          </a:xfrm>
          <a:prstGeom prst="rect">
            <a:avLst/>
          </a:prstGeom>
          <a:noFill/>
        </p:spPr>
        <p:txBody>
          <a:bodyPr wrap="square" rtlCol="0">
            <a:spAutoFit/>
          </a:bodyPr>
          <a:lstStyle/>
          <a:p>
            <a:r>
              <a:rPr lang="el-GR" dirty="0"/>
              <a:t>Χλωροφύλλη </a:t>
            </a:r>
            <a:r>
              <a:rPr lang="en-US" dirty="0"/>
              <a:t> Sentinel 3 (OLCI)</a:t>
            </a:r>
          </a:p>
        </p:txBody>
      </p:sp>
      <p:sp>
        <p:nvSpPr>
          <p:cNvPr id="9" name="TextBox 8">
            <a:extLst>
              <a:ext uri="{FF2B5EF4-FFF2-40B4-BE49-F238E27FC236}">
                <a16:creationId xmlns:a16="http://schemas.microsoft.com/office/drawing/2014/main" id="{F3CCFDAB-C705-4B0A-ADD7-558CFD7D323F}"/>
              </a:ext>
            </a:extLst>
          </p:cNvPr>
          <p:cNvSpPr txBox="1"/>
          <p:nvPr/>
        </p:nvSpPr>
        <p:spPr>
          <a:xfrm>
            <a:off x="7175095" y="5433196"/>
            <a:ext cx="3244868" cy="369332"/>
          </a:xfrm>
          <a:prstGeom prst="rect">
            <a:avLst/>
          </a:prstGeom>
          <a:noFill/>
        </p:spPr>
        <p:txBody>
          <a:bodyPr wrap="square" rtlCol="0">
            <a:spAutoFit/>
          </a:bodyPr>
          <a:lstStyle/>
          <a:p>
            <a:r>
              <a:rPr lang="el-GR" dirty="0"/>
              <a:t>Μωσαϊκό ΕΘΘ </a:t>
            </a:r>
            <a:r>
              <a:rPr lang="en-US" dirty="0"/>
              <a:t>Sentinel 3 (SLSTR)</a:t>
            </a:r>
            <a:r>
              <a:rPr lang="el-GR" dirty="0"/>
              <a:t> </a:t>
            </a:r>
            <a:endParaRPr lang="en-US" dirty="0"/>
          </a:p>
        </p:txBody>
      </p:sp>
      <p:sp>
        <p:nvSpPr>
          <p:cNvPr id="10" name="TextBox 9">
            <a:extLst>
              <a:ext uri="{FF2B5EF4-FFF2-40B4-BE49-F238E27FC236}">
                <a16:creationId xmlns:a16="http://schemas.microsoft.com/office/drawing/2014/main" id="{E61CAEEE-CD81-4146-9B3B-C19FE2ECA7F2}"/>
              </a:ext>
            </a:extLst>
          </p:cNvPr>
          <p:cNvSpPr txBox="1"/>
          <p:nvPr/>
        </p:nvSpPr>
        <p:spPr>
          <a:xfrm>
            <a:off x="1952129" y="5750296"/>
            <a:ext cx="2583810" cy="261610"/>
          </a:xfrm>
          <a:prstGeom prst="rect">
            <a:avLst/>
          </a:prstGeom>
          <a:noFill/>
        </p:spPr>
        <p:txBody>
          <a:bodyPr wrap="square" rtlCol="0">
            <a:spAutoFit/>
          </a:bodyPr>
          <a:lstStyle/>
          <a:p>
            <a:r>
              <a:rPr lang="el-GR" sz="1100" dirty="0"/>
              <a:t>Πηγή: </a:t>
            </a:r>
            <a:r>
              <a:rPr lang="en-US" sz="1100" dirty="0"/>
              <a:t>https://www.harrisgeospatial.com/</a:t>
            </a:r>
          </a:p>
        </p:txBody>
      </p:sp>
      <p:sp>
        <p:nvSpPr>
          <p:cNvPr id="11" name="TextBox 10">
            <a:extLst>
              <a:ext uri="{FF2B5EF4-FFF2-40B4-BE49-F238E27FC236}">
                <a16:creationId xmlns:a16="http://schemas.microsoft.com/office/drawing/2014/main" id="{0337EF9F-08AB-4EA1-999F-2AB8943BB745}"/>
              </a:ext>
            </a:extLst>
          </p:cNvPr>
          <p:cNvSpPr txBox="1"/>
          <p:nvPr/>
        </p:nvSpPr>
        <p:spPr>
          <a:xfrm>
            <a:off x="7430405" y="5750296"/>
            <a:ext cx="2734247" cy="261610"/>
          </a:xfrm>
          <a:prstGeom prst="rect">
            <a:avLst/>
          </a:prstGeom>
          <a:noFill/>
        </p:spPr>
        <p:txBody>
          <a:bodyPr wrap="square" rtlCol="0">
            <a:spAutoFit/>
          </a:bodyPr>
          <a:lstStyle/>
          <a:p>
            <a:r>
              <a:rPr lang="el-GR" sz="1100" dirty="0"/>
              <a:t>Πηγή: </a:t>
            </a:r>
            <a:r>
              <a:rPr lang="en-US" sz="1100" dirty="0"/>
              <a:t>https://www.earthstartsbeating.com/</a:t>
            </a:r>
          </a:p>
        </p:txBody>
      </p:sp>
    </p:spTree>
    <p:extLst>
      <p:ext uri="{BB962C8B-B14F-4D97-AF65-F5344CB8AC3E}">
        <p14:creationId xmlns:p14="http://schemas.microsoft.com/office/powerpoint/2010/main" val="72984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A5755A-E728-4E47-B3BC-96F2CF7AEF18}"/>
              </a:ext>
            </a:extLst>
          </p:cNvPr>
          <p:cNvSpPr>
            <a:spLocks noGrp="1"/>
          </p:cNvSpPr>
          <p:nvPr>
            <p:ph idx="1"/>
          </p:nvPr>
        </p:nvSpPr>
        <p:spPr>
          <a:xfrm>
            <a:off x="389468" y="4715933"/>
            <a:ext cx="11380286" cy="1776942"/>
          </a:xfrm>
        </p:spPr>
        <p:txBody>
          <a:bodyPr>
            <a:normAutofit fontScale="62500" lnSpcReduction="20000"/>
          </a:bodyPr>
          <a:lstStyle/>
          <a:p>
            <a:pPr marL="0" indent="0" algn="just">
              <a:lnSpc>
                <a:spcPct val="170000"/>
              </a:lnSpc>
              <a:buNone/>
            </a:pPr>
            <a:r>
              <a:rPr lang="en-US" dirty="0"/>
              <a:t>The Global Ocean Satellite monitoring and marine ecosystem study group (GOS) of the Italian National Research Council (CNR), in Rome, distributes Level-4 product includes both monthly averaged datasets and the daily interpolated chlorophyll field with no data voids (excluding OLCI dataset), all at 1 km spatial resolution starting from the multi-sensor (MODIS-Aqua, NPP-VIIRS, Sentinel3-OLCI) and single sensor Sentinel3-OLCI Level-3 chlorophyll concentration. Chlorophyll field are obtained by means of the Mediterranean Ocean </a:t>
            </a:r>
            <a:r>
              <a:rPr lang="en-US" dirty="0" err="1"/>
              <a:t>Colour</a:t>
            </a:r>
            <a:r>
              <a:rPr lang="en-US" dirty="0"/>
              <a:t> regional algorithms: an updated version of the MedOC4 (Case 1 water, Volpe et al., 2019) and AD4 (Case 2 water, </a:t>
            </a:r>
            <a:r>
              <a:rPr lang="en-US" dirty="0" err="1"/>
              <a:t>DAlimonte</a:t>
            </a:r>
            <a:r>
              <a:rPr lang="en-US" dirty="0"/>
              <a:t> and </a:t>
            </a:r>
            <a:r>
              <a:rPr lang="en-US" dirty="0" err="1"/>
              <a:t>Zibordi</a:t>
            </a:r>
            <a:r>
              <a:rPr lang="en-US" dirty="0"/>
              <a:t>, 2003).</a:t>
            </a:r>
            <a:endParaRPr lang="el-GR" dirty="0"/>
          </a:p>
        </p:txBody>
      </p:sp>
      <p:sp>
        <p:nvSpPr>
          <p:cNvPr id="4" name="Title 1">
            <a:extLst>
              <a:ext uri="{FF2B5EF4-FFF2-40B4-BE49-F238E27FC236}">
                <a16:creationId xmlns:a16="http://schemas.microsoft.com/office/drawing/2014/main" id="{69A285B1-45E5-4AA9-ABE7-6A2767FCC32D}"/>
              </a:ext>
            </a:extLst>
          </p:cNvPr>
          <p:cNvSpPr>
            <a:spLocks noGrp="1"/>
          </p:cNvSpPr>
          <p:nvPr>
            <p:ph type="title"/>
          </p:nvPr>
        </p:nvSpPr>
        <p:spPr>
          <a:xfrm>
            <a:off x="838200" y="365125"/>
            <a:ext cx="10515600" cy="1092200"/>
          </a:xfrm>
        </p:spPr>
        <p:txBody>
          <a:bodyPr>
            <a:noAutofit/>
          </a:bodyPr>
          <a:lstStyle/>
          <a:p>
            <a:r>
              <a:rPr lang="el-GR" sz="3600" dirty="0">
                <a:cs typeface="Calibri Light"/>
              </a:rPr>
              <a:t>Εκτίμηση συγκέντρωσης </a:t>
            </a:r>
            <a:r>
              <a:rPr lang="en-US" sz="3600" dirty="0" err="1">
                <a:cs typeface="Calibri Light"/>
              </a:rPr>
              <a:t>Chl</a:t>
            </a:r>
            <a:r>
              <a:rPr lang="en-US" sz="3600" dirty="0">
                <a:cs typeface="Calibri Light"/>
              </a:rPr>
              <a:t>-a</a:t>
            </a:r>
            <a:r>
              <a:rPr lang="el-GR" sz="3600" dirty="0">
                <a:cs typeface="Calibri Light"/>
              </a:rPr>
              <a:t> μέσω </a:t>
            </a:r>
            <a:r>
              <a:rPr lang="el-GR" sz="3600" dirty="0" err="1">
                <a:cs typeface="Calibri Light"/>
              </a:rPr>
              <a:t>τηλεπισκόπησης</a:t>
            </a:r>
            <a:endParaRPr lang="en-US" sz="3600" dirty="0"/>
          </a:p>
        </p:txBody>
      </p:sp>
      <p:pic>
        <p:nvPicPr>
          <p:cNvPr id="6" name="Picture 5">
            <a:extLst>
              <a:ext uri="{FF2B5EF4-FFF2-40B4-BE49-F238E27FC236}">
                <a16:creationId xmlns:a16="http://schemas.microsoft.com/office/drawing/2014/main" id="{7F55FD0E-59D8-4107-B430-2CD17D73881F}"/>
              </a:ext>
            </a:extLst>
          </p:cNvPr>
          <p:cNvPicPr>
            <a:picLocks noChangeAspect="1"/>
          </p:cNvPicPr>
          <p:nvPr/>
        </p:nvPicPr>
        <p:blipFill>
          <a:blip r:embed="rId2"/>
          <a:stretch>
            <a:fillRect/>
          </a:stretch>
        </p:blipFill>
        <p:spPr>
          <a:xfrm>
            <a:off x="2424226" y="1685026"/>
            <a:ext cx="7310769" cy="2880511"/>
          </a:xfrm>
          <a:prstGeom prst="rect">
            <a:avLst/>
          </a:prstGeom>
        </p:spPr>
      </p:pic>
    </p:spTree>
    <p:extLst>
      <p:ext uri="{BB962C8B-B14F-4D97-AF65-F5344CB8AC3E}">
        <p14:creationId xmlns:p14="http://schemas.microsoft.com/office/powerpoint/2010/main" val="3207197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9A285B1-45E5-4AA9-ABE7-6A2767FCC32D}"/>
              </a:ext>
            </a:extLst>
          </p:cNvPr>
          <p:cNvSpPr>
            <a:spLocks noGrp="1"/>
          </p:cNvSpPr>
          <p:nvPr>
            <p:ph type="title"/>
          </p:nvPr>
        </p:nvSpPr>
        <p:spPr>
          <a:xfrm>
            <a:off x="838200" y="365125"/>
            <a:ext cx="10515600" cy="1092200"/>
          </a:xfrm>
        </p:spPr>
        <p:txBody>
          <a:bodyPr>
            <a:noAutofit/>
          </a:bodyPr>
          <a:lstStyle/>
          <a:p>
            <a:r>
              <a:rPr lang="el-GR" sz="3600" dirty="0">
                <a:cs typeface="Calibri Light"/>
              </a:rPr>
              <a:t>Εκτίμηση συγκέντρωσης </a:t>
            </a:r>
            <a:r>
              <a:rPr lang="en-US" sz="3600" dirty="0" err="1">
                <a:cs typeface="Calibri Light"/>
              </a:rPr>
              <a:t>Chl</a:t>
            </a:r>
            <a:r>
              <a:rPr lang="en-US" sz="3600" dirty="0">
                <a:cs typeface="Calibri Light"/>
              </a:rPr>
              <a:t>-a</a:t>
            </a:r>
            <a:r>
              <a:rPr lang="el-GR" sz="3600" dirty="0">
                <a:cs typeface="Calibri Light"/>
              </a:rPr>
              <a:t> μέσω </a:t>
            </a:r>
            <a:r>
              <a:rPr lang="el-GR" sz="3600" dirty="0" err="1">
                <a:cs typeface="Calibri Light"/>
              </a:rPr>
              <a:t>τηλεπισκόπησης</a:t>
            </a:r>
            <a:endParaRPr lang="en-US" sz="3600" dirty="0"/>
          </a:p>
        </p:txBody>
      </p:sp>
      <p:sp>
        <p:nvSpPr>
          <p:cNvPr id="7" name="Rectangle 6">
            <a:extLst>
              <a:ext uri="{FF2B5EF4-FFF2-40B4-BE49-F238E27FC236}">
                <a16:creationId xmlns:a16="http://schemas.microsoft.com/office/drawing/2014/main" id="{BBB594B8-A67E-4D60-A04F-774CFACDCA61}"/>
              </a:ext>
            </a:extLst>
          </p:cNvPr>
          <p:cNvSpPr/>
          <p:nvPr/>
        </p:nvSpPr>
        <p:spPr>
          <a:xfrm>
            <a:off x="390087" y="4153186"/>
            <a:ext cx="11547447" cy="2585323"/>
          </a:xfrm>
          <a:prstGeom prst="rect">
            <a:avLst/>
          </a:prstGeom>
        </p:spPr>
        <p:txBody>
          <a:bodyPr wrap="square">
            <a:spAutoFit/>
          </a:bodyPr>
          <a:lstStyle/>
          <a:p>
            <a:pPr algn="just"/>
            <a:r>
              <a:rPr lang="en-US" dirty="0"/>
              <a:t>Discrimination between the two water types is performed by comparing the satellite spectrum at pixel-by-pixel level with the average water type spectral signature computed from the MedOC4 </a:t>
            </a:r>
            <a:r>
              <a:rPr lang="en-US" dirty="0" err="1"/>
              <a:t>insitu</a:t>
            </a:r>
            <a:r>
              <a:rPr lang="en-US" dirty="0"/>
              <a:t> dataset (Volpe et al., 2007) for Case 1 waters and from the </a:t>
            </a:r>
            <a:r>
              <a:rPr lang="en-US" dirty="0" err="1"/>
              <a:t>CoASTS</a:t>
            </a:r>
            <a:r>
              <a:rPr lang="en-US" dirty="0"/>
              <a:t> </a:t>
            </a:r>
            <a:r>
              <a:rPr lang="en-US" dirty="0" err="1"/>
              <a:t>insitu</a:t>
            </a:r>
            <a:r>
              <a:rPr lang="en-US" dirty="0"/>
              <a:t> dataset (Berthon et al., 2002) for Case 2. Merging of Case 1 and Case 2 information is performed following </a:t>
            </a:r>
            <a:r>
              <a:rPr lang="en-US" dirty="0" err="1"/>
              <a:t>DAlimonte</a:t>
            </a:r>
            <a:r>
              <a:rPr lang="en-US" dirty="0"/>
              <a:t> et al. (2003). The interpolated gap-free Level-4 Chlorophyll concentration is estimated by means of a modified version of the DINEOF algorithm by GOS (Volpe et al., 2018). DINEOF is an iterative procedure in which EOF are used to reconstruct the entire field domain. As first guess, it uses the </a:t>
            </a:r>
            <a:r>
              <a:rPr lang="en-US" dirty="0" err="1"/>
              <a:t>SeaWiFS</a:t>
            </a:r>
            <a:r>
              <a:rPr lang="en-US" dirty="0"/>
              <a:t>-derived daily climatological values at missing pixels and satellite observations at valid pixels. The other Level-4 datasets are the time averages of the L3 fields and include the standard deviation and the number of observations in the monthly period of integration. These products identified the average chlorophyll content of the surface layer as defined by the first optical depth.</a:t>
            </a:r>
            <a:endParaRPr lang="el-GR" dirty="0"/>
          </a:p>
        </p:txBody>
      </p:sp>
      <p:pic>
        <p:nvPicPr>
          <p:cNvPr id="8" name="Picture 7">
            <a:extLst>
              <a:ext uri="{FF2B5EF4-FFF2-40B4-BE49-F238E27FC236}">
                <a16:creationId xmlns:a16="http://schemas.microsoft.com/office/drawing/2014/main" id="{476927DE-DC0B-4F0B-B41D-DBA58CA95128}"/>
              </a:ext>
            </a:extLst>
          </p:cNvPr>
          <p:cNvPicPr>
            <a:picLocks noChangeAspect="1"/>
          </p:cNvPicPr>
          <p:nvPr/>
        </p:nvPicPr>
        <p:blipFill>
          <a:blip r:embed="rId2"/>
          <a:stretch>
            <a:fillRect/>
          </a:stretch>
        </p:blipFill>
        <p:spPr>
          <a:xfrm>
            <a:off x="2810933" y="1575959"/>
            <a:ext cx="6239934" cy="2458592"/>
          </a:xfrm>
          <a:prstGeom prst="rect">
            <a:avLst/>
          </a:prstGeom>
        </p:spPr>
      </p:pic>
    </p:spTree>
    <p:extLst>
      <p:ext uri="{BB962C8B-B14F-4D97-AF65-F5344CB8AC3E}">
        <p14:creationId xmlns:p14="http://schemas.microsoft.com/office/powerpoint/2010/main" val="4000444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831B-976A-43E9-8D38-7A827D396D7E}"/>
              </a:ext>
            </a:extLst>
          </p:cNvPr>
          <p:cNvSpPr>
            <a:spLocks noGrp="1"/>
          </p:cNvSpPr>
          <p:nvPr>
            <p:ph type="title"/>
          </p:nvPr>
        </p:nvSpPr>
        <p:spPr/>
        <p:txBody>
          <a:bodyPr>
            <a:normAutofit fontScale="90000"/>
          </a:bodyPr>
          <a:lstStyle/>
          <a:p>
            <a:r>
              <a:rPr lang="el-GR" dirty="0">
                <a:cs typeface="Calibri Light"/>
              </a:rPr>
              <a:t>Εκτίμηση συγκέντρωσης </a:t>
            </a:r>
            <a:r>
              <a:rPr lang="en-US" dirty="0" err="1">
                <a:cs typeface="Calibri Light"/>
              </a:rPr>
              <a:t>Chl</a:t>
            </a:r>
            <a:r>
              <a:rPr lang="en-US" dirty="0">
                <a:cs typeface="Calibri Light"/>
              </a:rPr>
              <a:t>-a</a:t>
            </a:r>
            <a:r>
              <a:rPr lang="el-GR" dirty="0">
                <a:cs typeface="Calibri Light"/>
              </a:rPr>
              <a:t> μέσω </a:t>
            </a:r>
            <a:r>
              <a:rPr lang="el-GR" dirty="0" err="1">
                <a:cs typeface="Calibri Light"/>
              </a:rPr>
              <a:t>τηλεπισκόπησης</a:t>
            </a:r>
            <a:r>
              <a:rPr lang="el-GR" dirty="0">
                <a:cs typeface="Calibri Light"/>
              </a:rPr>
              <a:t>: αλγόριθμος </a:t>
            </a:r>
            <a:r>
              <a:rPr lang="en-US" dirty="0">
                <a:cs typeface="Calibri Light"/>
              </a:rPr>
              <a:t>C2RCC</a:t>
            </a:r>
            <a:endParaRPr lang="en-US" dirty="0"/>
          </a:p>
        </p:txBody>
      </p:sp>
      <p:sp>
        <p:nvSpPr>
          <p:cNvPr id="4" name="TextBox 3">
            <a:extLst>
              <a:ext uri="{FF2B5EF4-FFF2-40B4-BE49-F238E27FC236}">
                <a16:creationId xmlns:a16="http://schemas.microsoft.com/office/drawing/2014/main" id="{59E99BF6-0DE2-4863-909F-09D1718058C7}"/>
              </a:ext>
            </a:extLst>
          </p:cNvPr>
          <p:cNvSpPr txBox="1"/>
          <p:nvPr/>
        </p:nvSpPr>
        <p:spPr>
          <a:xfrm>
            <a:off x="838200" y="1717589"/>
            <a:ext cx="10515600" cy="923330"/>
          </a:xfrm>
          <a:prstGeom prst="rect">
            <a:avLst/>
          </a:prstGeom>
          <a:noFill/>
        </p:spPr>
        <p:txBody>
          <a:bodyPr wrap="square" rtlCol="0">
            <a:spAutoFit/>
          </a:bodyPr>
          <a:lstStyle/>
          <a:p>
            <a:r>
              <a:rPr lang="el-GR" dirty="0"/>
              <a:t>Το</a:t>
            </a:r>
            <a:r>
              <a:rPr lang="en-US" dirty="0"/>
              <a:t> </a:t>
            </a:r>
            <a:r>
              <a:rPr lang="en-US" b="1" dirty="0"/>
              <a:t>Case 2 Regional </a:t>
            </a:r>
            <a:r>
              <a:rPr lang="en-US" b="1" dirty="0" err="1"/>
              <a:t>CoastColour</a:t>
            </a:r>
            <a:r>
              <a:rPr lang="en-US" b="1" dirty="0"/>
              <a:t> </a:t>
            </a:r>
            <a:r>
              <a:rPr lang="el-GR" b="1" dirty="0"/>
              <a:t>(</a:t>
            </a:r>
            <a:r>
              <a:rPr lang="en-US" b="1" dirty="0"/>
              <a:t>C2RCC) </a:t>
            </a:r>
            <a:r>
              <a:rPr lang="el-GR" dirty="0"/>
              <a:t>είναι το πιο σύγχρονο μοντέλο για την εκτίμηση των συγκεντρώσεων των συστατικών της θάλασσας από δορυφορικά δεδομένα.</a:t>
            </a:r>
            <a:r>
              <a:rPr lang="en-US" dirty="0"/>
              <a:t> </a:t>
            </a:r>
            <a:r>
              <a:rPr lang="el-GR" dirty="0"/>
              <a:t>Στηρίζεται στην εκπαίδευση </a:t>
            </a:r>
            <a:r>
              <a:rPr lang="el-GR" dirty="0" err="1"/>
              <a:t>νευρωνικών</a:t>
            </a:r>
            <a:r>
              <a:rPr lang="el-GR" dirty="0"/>
              <a:t> δικτύων με σκοπό την εκτίμηση των Έμφυτων Οπτικών Ιδιοτήτων  (</a:t>
            </a:r>
            <a:r>
              <a:rPr lang="en-US" dirty="0"/>
              <a:t>IOPs) </a:t>
            </a:r>
            <a:r>
              <a:rPr lang="el-GR" dirty="0"/>
              <a:t>του νερού</a:t>
            </a:r>
            <a:endParaRPr lang="en-US" dirty="0"/>
          </a:p>
        </p:txBody>
      </p:sp>
      <p:sp>
        <p:nvSpPr>
          <p:cNvPr id="5" name="TextBox 4">
            <a:extLst>
              <a:ext uri="{FF2B5EF4-FFF2-40B4-BE49-F238E27FC236}">
                <a16:creationId xmlns:a16="http://schemas.microsoft.com/office/drawing/2014/main" id="{0BD306EF-8EA8-4946-AFE6-B5992EF94BF0}"/>
              </a:ext>
            </a:extLst>
          </p:cNvPr>
          <p:cNvSpPr txBox="1"/>
          <p:nvPr/>
        </p:nvSpPr>
        <p:spPr>
          <a:xfrm>
            <a:off x="838200" y="2900736"/>
            <a:ext cx="9504405" cy="923330"/>
          </a:xfrm>
          <a:prstGeom prst="rect">
            <a:avLst/>
          </a:prstGeom>
          <a:noFill/>
        </p:spPr>
        <p:txBody>
          <a:bodyPr wrap="square" rtlCol="0">
            <a:spAutoFit/>
          </a:bodyPr>
          <a:lstStyle/>
          <a:p>
            <a:r>
              <a:rPr lang="el-GR" b="1" dirty="0"/>
              <a:t>Τι είναι</a:t>
            </a:r>
            <a:r>
              <a:rPr lang="en-US" b="1" dirty="0"/>
              <a:t> </a:t>
            </a:r>
            <a:r>
              <a:rPr lang="el-GR" b="1" dirty="0"/>
              <a:t>ένα </a:t>
            </a:r>
            <a:r>
              <a:rPr lang="el-GR" b="1" dirty="0" err="1"/>
              <a:t>νευρωνικό</a:t>
            </a:r>
            <a:r>
              <a:rPr lang="el-GR" b="1" dirty="0"/>
              <a:t> δίκτυο; </a:t>
            </a:r>
          </a:p>
          <a:p>
            <a:r>
              <a:rPr lang="el-GR" dirty="0"/>
              <a:t>Μία σειρά αλγόριθμων που προσπαθούν να εντοπίσουν τις σχέσεις μεταξύ διαφορετικών δεδομένων προσομοιώνοντας τις εγκεφαλικές λειτουργίες του ανθρώπου.   </a:t>
            </a:r>
          </a:p>
        </p:txBody>
      </p:sp>
      <p:pic>
        <p:nvPicPr>
          <p:cNvPr id="7" name="Picture 6">
            <a:extLst>
              <a:ext uri="{FF2B5EF4-FFF2-40B4-BE49-F238E27FC236}">
                <a16:creationId xmlns:a16="http://schemas.microsoft.com/office/drawing/2014/main" id="{06FCCB71-B333-4572-9527-102534778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2823" y="3990854"/>
            <a:ext cx="3810000" cy="2538413"/>
          </a:xfrm>
          <a:prstGeom prst="rect">
            <a:avLst/>
          </a:prstGeom>
        </p:spPr>
      </p:pic>
      <p:pic>
        <p:nvPicPr>
          <p:cNvPr id="9" name="Picture 8">
            <a:extLst>
              <a:ext uri="{FF2B5EF4-FFF2-40B4-BE49-F238E27FC236}">
                <a16:creationId xmlns:a16="http://schemas.microsoft.com/office/drawing/2014/main" id="{A1FCE968-D87B-4B85-A6B9-18F168276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177" y="4101065"/>
            <a:ext cx="2921837" cy="2317991"/>
          </a:xfrm>
          <a:prstGeom prst="rect">
            <a:avLst/>
          </a:prstGeom>
        </p:spPr>
      </p:pic>
    </p:spTree>
    <p:extLst>
      <p:ext uri="{BB962C8B-B14F-4D97-AF65-F5344CB8AC3E}">
        <p14:creationId xmlns:p14="http://schemas.microsoft.com/office/powerpoint/2010/main" val="2640281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71595-3D0F-4926-9557-D4DD7871D18F}"/>
              </a:ext>
            </a:extLst>
          </p:cNvPr>
          <p:cNvSpPr>
            <a:spLocks noGrp="1"/>
          </p:cNvSpPr>
          <p:nvPr>
            <p:ph type="title"/>
          </p:nvPr>
        </p:nvSpPr>
        <p:spPr/>
        <p:txBody>
          <a:bodyPr>
            <a:normAutofit fontScale="90000"/>
          </a:bodyPr>
          <a:lstStyle/>
          <a:p>
            <a:r>
              <a:rPr lang="el-GR" dirty="0">
                <a:cs typeface="Calibri Light"/>
              </a:rPr>
              <a:t>Εκτίμηση συγκέντρωσης </a:t>
            </a:r>
            <a:r>
              <a:rPr lang="en-US" dirty="0" err="1">
                <a:cs typeface="Calibri Light"/>
              </a:rPr>
              <a:t>Chl</a:t>
            </a:r>
            <a:r>
              <a:rPr lang="en-US" dirty="0">
                <a:cs typeface="Calibri Light"/>
              </a:rPr>
              <a:t>-a</a:t>
            </a:r>
            <a:r>
              <a:rPr lang="el-GR" dirty="0">
                <a:cs typeface="Calibri Light"/>
              </a:rPr>
              <a:t> μέσω </a:t>
            </a:r>
            <a:r>
              <a:rPr lang="el-GR" dirty="0" err="1">
                <a:cs typeface="Calibri Light"/>
              </a:rPr>
              <a:t>τηλεπισκόπησης</a:t>
            </a:r>
            <a:r>
              <a:rPr lang="el-GR" dirty="0">
                <a:cs typeface="Calibri Light"/>
              </a:rPr>
              <a:t>: αλγόριθμος </a:t>
            </a:r>
            <a:r>
              <a:rPr lang="en-US" dirty="0">
                <a:cs typeface="Calibri Light"/>
              </a:rPr>
              <a:t>C2RCC</a:t>
            </a:r>
            <a:endParaRPr lang="en-US" dirty="0"/>
          </a:p>
        </p:txBody>
      </p:sp>
      <p:sp>
        <p:nvSpPr>
          <p:cNvPr id="4" name="TextBox 3">
            <a:extLst>
              <a:ext uri="{FF2B5EF4-FFF2-40B4-BE49-F238E27FC236}">
                <a16:creationId xmlns:a16="http://schemas.microsoft.com/office/drawing/2014/main" id="{A7AA720F-1909-4A91-AD82-B8FDDEAED09D}"/>
              </a:ext>
            </a:extLst>
          </p:cNvPr>
          <p:cNvSpPr txBox="1"/>
          <p:nvPr/>
        </p:nvSpPr>
        <p:spPr>
          <a:xfrm>
            <a:off x="838200" y="1606381"/>
            <a:ext cx="8528222" cy="1754326"/>
          </a:xfrm>
          <a:prstGeom prst="rect">
            <a:avLst/>
          </a:prstGeom>
          <a:noFill/>
        </p:spPr>
        <p:txBody>
          <a:bodyPr wrap="square" rtlCol="0">
            <a:spAutoFit/>
          </a:bodyPr>
          <a:lstStyle/>
          <a:p>
            <a:r>
              <a:rPr lang="el-GR" dirty="0"/>
              <a:t>Πως λειτουργεί το </a:t>
            </a:r>
            <a:r>
              <a:rPr lang="en-US" dirty="0"/>
              <a:t>C2RCC</a:t>
            </a:r>
            <a:r>
              <a:rPr lang="el-GR" dirty="0"/>
              <a:t>;</a:t>
            </a:r>
          </a:p>
          <a:p>
            <a:endParaRPr lang="el-GR" dirty="0"/>
          </a:p>
          <a:p>
            <a:endParaRPr lang="el-GR" dirty="0"/>
          </a:p>
          <a:p>
            <a:r>
              <a:rPr lang="el-GR" i="1" dirty="0"/>
              <a:t>1</a:t>
            </a:r>
            <a:r>
              <a:rPr lang="el-GR" i="1" baseline="30000" dirty="0"/>
              <a:t>ο</a:t>
            </a:r>
            <a:r>
              <a:rPr lang="el-GR" i="1" dirty="0"/>
              <a:t> Μέρος: Ατμοσφαιρική Διόρθωση</a:t>
            </a:r>
          </a:p>
          <a:p>
            <a:endParaRPr lang="el-GR" dirty="0"/>
          </a:p>
          <a:p>
            <a:endParaRPr lang="en-US" dirty="0"/>
          </a:p>
        </p:txBody>
      </p:sp>
      <p:pic>
        <p:nvPicPr>
          <p:cNvPr id="6" name="Picture 5">
            <a:extLst>
              <a:ext uri="{FF2B5EF4-FFF2-40B4-BE49-F238E27FC236}">
                <a16:creationId xmlns:a16="http://schemas.microsoft.com/office/drawing/2014/main" id="{28075D75-82E8-436E-A29A-D698B00013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5892" y="2774790"/>
            <a:ext cx="5577075" cy="3253294"/>
          </a:xfrm>
          <a:prstGeom prst="rect">
            <a:avLst/>
          </a:prstGeom>
        </p:spPr>
      </p:pic>
      <p:sp>
        <p:nvSpPr>
          <p:cNvPr id="9" name="TextBox 8">
            <a:extLst>
              <a:ext uri="{FF2B5EF4-FFF2-40B4-BE49-F238E27FC236}">
                <a16:creationId xmlns:a16="http://schemas.microsoft.com/office/drawing/2014/main" id="{B840593E-6846-48AF-8C17-FF5D40B96C32}"/>
              </a:ext>
            </a:extLst>
          </p:cNvPr>
          <p:cNvSpPr txBox="1"/>
          <p:nvPr/>
        </p:nvSpPr>
        <p:spPr>
          <a:xfrm>
            <a:off x="838200" y="2984715"/>
            <a:ext cx="5257800" cy="1200329"/>
          </a:xfrm>
          <a:prstGeom prst="rect">
            <a:avLst/>
          </a:prstGeom>
          <a:noFill/>
        </p:spPr>
        <p:txBody>
          <a:bodyPr wrap="square" rtlCol="0">
            <a:spAutoFit/>
          </a:bodyPr>
          <a:lstStyle/>
          <a:p>
            <a:r>
              <a:rPr lang="el-GR" dirty="0"/>
              <a:t>Η ακτινοβολία που μετράει ένας αισθητήρας από το διάστημα είναι πάντα επηρεασμένη από την </a:t>
            </a:r>
            <a:r>
              <a:rPr lang="el-GR" u="sng" dirty="0"/>
              <a:t>επιφάνεια της θάλασσας</a:t>
            </a:r>
            <a:r>
              <a:rPr lang="el-GR" dirty="0"/>
              <a:t>, την </a:t>
            </a:r>
            <a:r>
              <a:rPr lang="el-GR" u="sng" dirty="0"/>
              <a:t>υδάτινη στήλη</a:t>
            </a:r>
            <a:r>
              <a:rPr lang="el-GR" dirty="0"/>
              <a:t> αλλά και από την </a:t>
            </a:r>
            <a:r>
              <a:rPr lang="el-GR" u="sng" dirty="0"/>
              <a:t>ατμόσφαιρα</a:t>
            </a:r>
            <a:r>
              <a:rPr lang="el-GR" dirty="0"/>
              <a:t>.  </a:t>
            </a:r>
            <a:endParaRPr lang="en-US" dirty="0"/>
          </a:p>
        </p:txBody>
      </p:sp>
      <p:sp>
        <p:nvSpPr>
          <p:cNvPr id="10" name="TextBox 9">
            <a:extLst>
              <a:ext uri="{FF2B5EF4-FFF2-40B4-BE49-F238E27FC236}">
                <a16:creationId xmlns:a16="http://schemas.microsoft.com/office/drawing/2014/main" id="{03AE2095-A7D8-42A8-A555-91CF15F4A28B}"/>
              </a:ext>
            </a:extLst>
          </p:cNvPr>
          <p:cNvSpPr txBox="1"/>
          <p:nvPr/>
        </p:nvSpPr>
        <p:spPr>
          <a:xfrm>
            <a:off x="838200" y="4305678"/>
            <a:ext cx="5257800" cy="2031325"/>
          </a:xfrm>
          <a:prstGeom prst="rect">
            <a:avLst/>
          </a:prstGeom>
          <a:noFill/>
        </p:spPr>
        <p:txBody>
          <a:bodyPr wrap="square" rtlCol="0">
            <a:spAutoFit/>
          </a:bodyPr>
          <a:lstStyle/>
          <a:p>
            <a:r>
              <a:rPr lang="el-GR" dirty="0"/>
              <a:t>Στην πραγματικότητα το ποσοστό της ακτινοβολίας που μπορεί να οφείλεται στην ατμόσφαιρα φτάνει το </a:t>
            </a:r>
            <a:r>
              <a:rPr lang="el-GR" b="1" dirty="0"/>
              <a:t>90 </a:t>
            </a:r>
            <a:r>
              <a:rPr lang="en-US" b="1" dirty="0"/>
              <a:t>-</a:t>
            </a:r>
            <a:r>
              <a:rPr lang="el-GR" b="1" dirty="0"/>
              <a:t> 95%</a:t>
            </a:r>
            <a:r>
              <a:rPr lang="el-GR" dirty="0"/>
              <a:t>.</a:t>
            </a:r>
          </a:p>
          <a:p>
            <a:endParaRPr lang="el-GR" dirty="0"/>
          </a:p>
          <a:p>
            <a:r>
              <a:rPr lang="el-GR" dirty="0"/>
              <a:t>Για αυτό το λόγο είναι πολύ σημαντική η ατμοσφαιρική διόρθωση σε όλες τις ωκεανογραφικές εφαρμογές.</a:t>
            </a:r>
            <a:endParaRPr lang="en-US" dirty="0"/>
          </a:p>
        </p:txBody>
      </p:sp>
      <p:sp>
        <p:nvSpPr>
          <p:cNvPr id="3" name="TextBox 2">
            <a:extLst>
              <a:ext uri="{FF2B5EF4-FFF2-40B4-BE49-F238E27FC236}">
                <a16:creationId xmlns:a16="http://schemas.microsoft.com/office/drawing/2014/main" id="{F02DFF60-B7DD-4750-9728-A7972B8AA20F}"/>
              </a:ext>
            </a:extLst>
          </p:cNvPr>
          <p:cNvSpPr txBox="1"/>
          <p:nvPr/>
        </p:nvSpPr>
        <p:spPr>
          <a:xfrm>
            <a:off x="7667651" y="5999317"/>
            <a:ext cx="3397542" cy="261610"/>
          </a:xfrm>
          <a:prstGeom prst="rect">
            <a:avLst/>
          </a:prstGeom>
          <a:noFill/>
        </p:spPr>
        <p:txBody>
          <a:bodyPr wrap="square" rtlCol="0">
            <a:spAutoFit/>
          </a:bodyPr>
          <a:lstStyle/>
          <a:p>
            <a:r>
              <a:rPr lang="el-GR" sz="1100" dirty="0"/>
              <a:t>Πηγή: </a:t>
            </a:r>
            <a:r>
              <a:rPr lang="en-US" sz="1100" dirty="0"/>
              <a:t>C. Mobley,2014 IOCCG Summer Lecture Series</a:t>
            </a:r>
          </a:p>
        </p:txBody>
      </p:sp>
    </p:spTree>
    <p:extLst>
      <p:ext uri="{BB962C8B-B14F-4D97-AF65-F5344CB8AC3E}">
        <p14:creationId xmlns:p14="http://schemas.microsoft.com/office/powerpoint/2010/main" val="3562914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0844D-7958-44B5-B295-5D97C4671337}"/>
              </a:ext>
            </a:extLst>
          </p:cNvPr>
          <p:cNvSpPr>
            <a:spLocks noGrp="1"/>
          </p:cNvSpPr>
          <p:nvPr>
            <p:ph type="title"/>
          </p:nvPr>
        </p:nvSpPr>
        <p:spPr/>
        <p:txBody>
          <a:bodyPr>
            <a:normAutofit fontScale="90000"/>
          </a:bodyPr>
          <a:lstStyle/>
          <a:p>
            <a:r>
              <a:rPr lang="el-GR" dirty="0">
                <a:cs typeface="Calibri Light"/>
              </a:rPr>
              <a:t>Εκτίμηση συγκέντρωσης </a:t>
            </a:r>
            <a:r>
              <a:rPr lang="en-US" dirty="0" err="1">
                <a:cs typeface="Calibri Light"/>
              </a:rPr>
              <a:t>Chl</a:t>
            </a:r>
            <a:r>
              <a:rPr lang="en-US" dirty="0">
                <a:cs typeface="Calibri Light"/>
              </a:rPr>
              <a:t>-a</a:t>
            </a:r>
            <a:r>
              <a:rPr lang="el-GR" dirty="0">
                <a:cs typeface="Calibri Light"/>
              </a:rPr>
              <a:t> μέσω </a:t>
            </a:r>
            <a:r>
              <a:rPr lang="el-GR" dirty="0" err="1">
                <a:cs typeface="Calibri Light"/>
              </a:rPr>
              <a:t>τηλεπισκόπησης</a:t>
            </a:r>
            <a:r>
              <a:rPr lang="el-GR" dirty="0">
                <a:cs typeface="Calibri Light"/>
              </a:rPr>
              <a:t>: αλγόριθμος </a:t>
            </a:r>
            <a:r>
              <a:rPr lang="en-US" dirty="0">
                <a:cs typeface="Calibri Light"/>
              </a:rPr>
              <a:t>C2RCC</a:t>
            </a:r>
            <a:endParaRPr lang="en-US" dirty="0"/>
          </a:p>
        </p:txBody>
      </p:sp>
      <p:sp>
        <p:nvSpPr>
          <p:cNvPr id="4" name="TextBox 3">
            <a:extLst>
              <a:ext uri="{FF2B5EF4-FFF2-40B4-BE49-F238E27FC236}">
                <a16:creationId xmlns:a16="http://schemas.microsoft.com/office/drawing/2014/main" id="{F51E2479-1CB3-4A3F-A355-5C586B26A934}"/>
              </a:ext>
            </a:extLst>
          </p:cNvPr>
          <p:cNvSpPr txBox="1"/>
          <p:nvPr/>
        </p:nvSpPr>
        <p:spPr>
          <a:xfrm>
            <a:off x="741556" y="1560116"/>
            <a:ext cx="5086815" cy="5324535"/>
          </a:xfrm>
          <a:prstGeom prst="rect">
            <a:avLst/>
          </a:prstGeom>
          <a:noFill/>
        </p:spPr>
        <p:txBody>
          <a:bodyPr wrap="square" rtlCol="0">
            <a:spAutoFit/>
          </a:bodyPr>
          <a:lstStyle/>
          <a:p>
            <a:r>
              <a:rPr lang="el-GR" i="1" dirty="0"/>
              <a:t>2</a:t>
            </a:r>
            <a:r>
              <a:rPr lang="el-GR" i="1" baseline="30000" dirty="0"/>
              <a:t>ο</a:t>
            </a:r>
            <a:r>
              <a:rPr lang="el-GR" i="1" dirty="0"/>
              <a:t> Μέρος: Εκτίμηση των </a:t>
            </a:r>
            <a:r>
              <a:rPr lang="en-US" i="1" dirty="0"/>
              <a:t>IOPs</a:t>
            </a:r>
            <a:endParaRPr lang="el-GR" i="1" dirty="0"/>
          </a:p>
          <a:p>
            <a:endParaRPr lang="el-GR" i="1" dirty="0"/>
          </a:p>
          <a:p>
            <a:r>
              <a:rPr lang="el-GR" dirty="0"/>
              <a:t>Τα </a:t>
            </a:r>
            <a:r>
              <a:rPr lang="el-GR" dirty="0" err="1"/>
              <a:t>νευρωνικά</a:t>
            </a:r>
            <a:r>
              <a:rPr lang="el-GR" dirty="0"/>
              <a:t> δίκτυα εκπαιδεύτηκαν με βάση την βάση δεδομένων </a:t>
            </a:r>
            <a:r>
              <a:rPr lang="en-US" dirty="0"/>
              <a:t>NOMAD</a:t>
            </a:r>
            <a:r>
              <a:rPr lang="el-GR" dirty="0"/>
              <a:t>, η οποία είναι η μεγαλύτερη συλλογή </a:t>
            </a:r>
            <a:r>
              <a:rPr lang="en-US" dirty="0"/>
              <a:t>in-situ</a:t>
            </a:r>
            <a:r>
              <a:rPr lang="el-GR" dirty="0"/>
              <a:t> </a:t>
            </a:r>
            <a:r>
              <a:rPr lang="el-GR" dirty="0" err="1"/>
              <a:t>βιο</a:t>
            </a:r>
            <a:r>
              <a:rPr lang="el-GR" dirty="0"/>
              <a:t>-οπτικών δεδομένων.</a:t>
            </a:r>
          </a:p>
          <a:p>
            <a:r>
              <a:rPr lang="en-US" sz="1600" b="1" dirty="0"/>
              <a:t>(NOMAD: NASA bio-Optical Marine Algorithm Dataset)</a:t>
            </a:r>
          </a:p>
          <a:p>
            <a:endParaRPr lang="el-GR" dirty="0"/>
          </a:p>
          <a:p>
            <a:r>
              <a:rPr lang="el-GR" dirty="0"/>
              <a:t>Ο αλγόριθμος εντοπίζει την σχέση μεταξύ των τιμών </a:t>
            </a:r>
            <a:r>
              <a:rPr lang="el-GR" dirty="0" err="1"/>
              <a:t>Ανακλαστικότητας</a:t>
            </a:r>
            <a:r>
              <a:rPr lang="el-GR" dirty="0"/>
              <a:t> </a:t>
            </a:r>
            <a:r>
              <a:rPr lang="en-US" dirty="0"/>
              <a:t>(AOPs) </a:t>
            </a:r>
            <a:r>
              <a:rPr lang="el-GR" dirty="0"/>
              <a:t>της επιφάνειας της θάλασσας</a:t>
            </a:r>
            <a:r>
              <a:rPr lang="en-US" dirty="0"/>
              <a:t> </a:t>
            </a:r>
            <a:r>
              <a:rPr lang="el-GR" dirty="0"/>
              <a:t>με δεδομένα </a:t>
            </a:r>
            <a:r>
              <a:rPr lang="en-US" dirty="0"/>
              <a:t>IOPs</a:t>
            </a:r>
            <a:r>
              <a:rPr lang="el-GR" dirty="0"/>
              <a:t> αναφοράς και εκτιμάει το μέγεθος απορρόφησης και σκέδασης (</a:t>
            </a:r>
            <a:r>
              <a:rPr lang="en-US" dirty="0"/>
              <a:t>IOPs)</a:t>
            </a:r>
            <a:r>
              <a:rPr lang="el-GR" dirty="0"/>
              <a:t> που οφείλετε σε</a:t>
            </a:r>
            <a:r>
              <a:rPr lang="en-US" dirty="0"/>
              <a:t> </a:t>
            </a:r>
            <a:r>
              <a:rPr lang="el-GR" dirty="0"/>
              <a:t>5 </a:t>
            </a:r>
            <a:r>
              <a:rPr lang="el-GR" dirty="0" err="1"/>
              <a:t>βιο</a:t>
            </a:r>
            <a:r>
              <a:rPr lang="el-GR" dirty="0"/>
              <a:t>-χημικές παραμέτρους.</a:t>
            </a:r>
          </a:p>
          <a:p>
            <a:endParaRPr lang="el-GR" dirty="0"/>
          </a:p>
          <a:p>
            <a:pPr marL="285750" indent="-285750">
              <a:buFont typeface="Arial" panose="020B0604020202020204" pitchFamily="34" charset="0"/>
              <a:buChar char="•"/>
            </a:pPr>
            <a:r>
              <a:rPr lang="en-US" dirty="0" err="1"/>
              <a:t>apig</a:t>
            </a:r>
            <a:r>
              <a:rPr lang="en-US" dirty="0"/>
              <a:t>: </a:t>
            </a:r>
            <a:r>
              <a:rPr lang="el-GR" dirty="0"/>
              <a:t> απορρόφηση χλωροφύλλης</a:t>
            </a:r>
            <a:r>
              <a:rPr lang="en-US" dirty="0"/>
              <a:t> </a:t>
            </a:r>
            <a:endParaRPr lang="el-GR" dirty="0"/>
          </a:p>
          <a:p>
            <a:pPr marL="285750" indent="-285750">
              <a:buFont typeface="Arial" panose="020B0604020202020204" pitchFamily="34" charset="0"/>
              <a:buChar char="•"/>
            </a:pPr>
            <a:r>
              <a:rPr lang="en-US" dirty="0"/>
              <a:t>ad: </a:t>
            </a:r>
            <a:r>
              <a:rPr lang="el-GR" dirty="0"/>
              <a:t>απορρόφηση τριμμάτων </a:t>
            </a:r>
            <a:r>
              <a:rPr lang="en-US" dirty="0"/>
              <a:t>(detritus)</a:t>
            </a:r>
          </a:p>
          <a:p>
            <a:pPr marL="285750" indent="-285750">
              <a:buFont typeface="Arial" panose="020B0604020202020204" pitchFamily="34" charset="0"/>
              <a:buChar char="•"/>
            </a:pPr>
            <a:r>
              <a:rPr lang="en-US" dirty="0"/>
              <a:t>ag: </a:t>
            </a:r>
            <a:r>
              <a:rPr lang="el-GR" dirty="0"/>
              <a:t>απορρόφηση κίτρινης ουσίας (</a:t>
            </a:r>
            <a:r>
              <a:rPr lang="en-US" dirty="0" err="1"/>
              <a:t>gelbstoff</a:t>
            </a:r>
            <a:r>
              <a:rPr lang="en-US" dirty="0"/>
              <a:t>)</a:t>
            </a:r>
          </a:p>
          <a:p>
            <a:pPr marL="285750" indent="-285750">
              <a:buFont typeface="Arial" panose="020B0604020202020204" pitchFamily="34" charset="0"/>
              <a:buChar char="•"/>
            </a:pPr>
            <a:r>
              <a:rPr lang="en-US" dirty="0"/>
              <a:t>bp: </a:t>
            </a:r>
            <a:r>
              <a:rPr lang="el-GR" dirty="0"/>
              <a:t>σκέδαση αιρούμενων στερεών </a:t>
            </a:r>
            <a:r>
              <a:rPr lang="en-US" dirty="0"/>
              <a:t>(TSM)</a:t>
            </a:r>
          </a:p>
          <a:p>
            <a:pPr marL="285750" indent="-285750">
              <a:buFont typeface="Arial" panose="020B0604020202020204" pitchFamily="34" charset="0"/>
              <a:buChar char="•"/>
            </a:pPr>
            <a:r>
              <a:rPr lang="en-US" dirty="0" err="1"/>
              <a:t>bw</a:t>
            </a:r>
            <a:r>
              <a:rPr lang="en-US" dirty="0"/>
              <a:t>: </a:t>
            </a:r>
            <a:r>
              <a:rPr lang="el-GR" dirty="0"/>
              <a:t>σκέδαση ασβεστωδών </a:t>
            </a:r>
            <a:r>
              <a:rPr lang="el-GR"/>
              <a:t>ιζημάτων </a:t>
            </a:r>
            <a:endParaRPr lang="en-US" dirty="0"/>
          </a:p>
        </p:txBody>
      </p:sp>
      <p:pic>
        <p:nvPicPr>
          <p:cNvPr id="5" name="Picture 4">
            <a:extLst>
              <a:ext uri="{FF2B5EF4-FFF2-40B4-BE49-F238E27FC236}">
                <a16:creationId xmlns:a16="http://schemas.microsoft.com/office/drawing/2014/main" id="{F69D9676-9602-4119-9BCB-4E9668729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5015" y="2386361"/>
            <a:ext cx="5846378" cy="3562544"/>
          </a:xfrm>
          <a:prstGeom prst="rect">
            <a:avLst/>
          </a:prstGeom>
        </p:spPr>
      </p:pic>
      <p:sp>
        <p:nvSpPr>
          <p:cNvPr id="3" name="Rectangle 2">
            <a:extLst>
              <a:ext uri="{FF2B5EF4-FFF2-40B4-BE49-F238E27FC236}">
                <a16:creationId xmlns:a16="http://schemas.microsoft.com/office/drawing/2014/main" id="{1523AA01-7E05-42B9-940D-46694A2FDD28}"/>
              </a:ext>
            </a:extLst>
          </p:cNvPr>
          <p:cNvSpPr/>
          <p:nvPr/>
        </p:nvSpPr>
        <p:spPr>
          <a:xfrm>
            <a:off x="5925015" y="2139192"/>
            <a:ext cx="3529378" cy="39763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33E0463-5E80-43DA-8C94-BC3266D506B1}"/>
              </a:ext>
            </a:extLst>
          </p:cNvPr>
          <p:cNvSpPr txBox="1"/>
          <p:nvPr/>
        </p:nvSpPr>
        <p:spPr>
          <a:xfrm>
            <a:off x="7889762" y="6231937"/>
            <a:ext cx="1916884" cy="261610"/>
          </a:xfrm>
          <a:prstGeom prst="rect">
            <a:avLst/>
          </a:prstGeom>
          <a:noFill/>
        </p:spPr>
        <p:txBody>
          <a:bodyPr wrap="square" rtlCol="0">
            <a:spAutoFit/>
          </a:bodyPr>
          <a:lstStyle/>
          <a:p>
            <a:r>
              <a:rPr lang="el-GR" sz="1100" dirty="0"/>
              <a:t>Πηγή: </a:t>
            </a:r>
            <a:r>
              <a:rPr lang="en-US" sz="1100" dirty="0" err="1"/>
              <a:t>Brockmann</a:t>
            </a:r>
            <a:r>
              <a:rPr lang="el-GR" sz="1100" dirty="0"/>
              <a:t> </a:t>
            </a:r>
            <a:r>
              <a:rPr lang="en-US" sz="1100" dirty="0"/>
              <a:t>et al, 2016</a:t>
            </a:r>
          </a:p>
        </p:txBody>
      </p:sp>
    </p:spTree>
    <p:extLst>
      <p:ext uri="{BB962C8B-B14F-4D97-AF65-F5344CB8AC3E}">
        <p14:creationId xmlns:p14="http://schemas.microsoft.com/office/powerpoint/2010/main" val="89248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0844D-7958-44B5-B295-5D97C4671337}"/>
              </a:ext>
            </a:extLst>
          </p:cNvPr>
          <p:cNvSpPr>
            <a:spLocks noGrp="1"/>
          </p:cNvSpPr>
          <p:nvPr>
            <p:ph type="title"/>
          </p:nvPr>
        </p:nvSpPr>
        <p:spPr/>
        <p:txBody>
          <a:bodyPr>
            <a:normAutofit fontScale="90000"/>
          </a:bodyPr>
          <a:lstStyle/>
          <a:p>
            <a:r>
              <a:rPr lang="el-GR" dirty="0">
                <a:cs typeface="Calibri Light"/>
              </a:rPr>
              <a:t>Εκτίμηση συγκέντρωσης </a:t>
            </a:r>
            <a:r>
              <a:rPr lang="en-US" dirty="0" err="1">
                <a:cs typeface="Calibri Light"/>
              </a:rPr>
              <a:t>Chl</a:t>
            </a:r>
            <a:r>
              <a:rPr lang="en-US" dirty="0">
                <a:cs typeface="Calibri Light"/>
              </a:rPr>
              <a:t>-a</a:t>
            </a:r>
            <a:r>
              <a:rPr lang="el-GR" dirty="0">
                <a:cs typeface="Calibri Light"/>
              </a:rPr>
              <a:t> μέσω </a:t>
            </a:r>
            <a:r>
              <a:rPr lang="el-GR" dirty="0" err="1">
                <a:cs typeface="Calibri Light"/>
              </a:rPr>
              <a:t>τηλεπισκόπησης</a:t>
            </a:r>
            <a:r>
              <a:rPr lang="el-GR" dirty="0">
                <a:cs typeface="Calibri Light"/>
              </a:rPr>
              <a:t>: αλγόριθμος </a:t>
            </a:r>
            <a:r>
              <a:rPr lang="en-US" dirty="0">
                <a:cs typeface="Calibri Light"/>
              </a:rPr>
              <a:t>C2RCC</a:t>
            </a:r>
            <a:endParaRPr lang="en-US" dirty="0"/>
          </a:p>
        </p:txBody>
      </p:sp>
      <p:sp>
        <p:nvSpPr>
          <p:cNvPr id="4" name="TextBox 3">
            <a:extLst>
              <a:ext uri="{FF2B5EF4-FFF2-40B4-BE49-F238E27FC236}">
                <a16:creationId xmlns:a16="http://schemas.microsoft.com/office/drawing/2014/main" id="{F51E2479-1CB3-4A3F-A355-5C586B26A934}"/>
              </a:ext>
            </a:extLst>
          </p:cNvPr>
          <p:cNvSpPr txBox="1"/>
          <p:nvPr/>
        </p:nvSpPr>
        <p:spPr>
          <a:xfrm>
            <a:off x="838200" y="1738536"/>
            <a:ext cx="10059099" cy="2031325"/>
          </a:xfrm>
          <a:prstGeom prst="rect">
            <a:avLst/>
          </a:prstGeom>
          <a:noFill/>
        </p:spPr>
        <p:txBody>
          <a:bodyPr wrap="square" rtlCol="0">
            <a:spAutoFit/>
          </a:bodyPr>
          <a:lstStyle/>
          <a:p>
            <a:r>
              <a:rPr lang="el-GR" i="1" dirty="0"/>
              <a:t>3</a:t>
            </a:r>
            <a:r>
              <a:rPr lang="el-GR" i="1" baseline="30000" dirty="0"/>
              <a:t>ο</a:t>
            </a:r>
            <a:r>
              <a:rPr lang="el-GR" i="1" dirty="0"/>
              <a:t> Μέρος: Υπολογισμός Συγκεντρώσεων Φυσικών Μεγεθών</a:t>
            </a:r>
          </a:p>
          <a:p>
            <a:endParaRPr lang="el-GR" i="1" dirty="0"/>
          </a:p>
          <a:p>
            <a:r>
              <a:rPr lang="el-GR" dirty="0"/>
              <a:t>Τέλος, η απορρόφηση μετατρέπεται σε συνολική συγκέντρωση βάση συντελεστών.</a:t>
            </a:r>
          </a:p>
          <a:p>
            <a:r>
              <a:rPr lang="el-GR" dirty="0"/>
              <a:t>Οι συγκεκριμένοι συντελεστές </a:t>
            </a:r>
            <a:r>
              <a:rPr lang="el-GR" b="1" dirty="0"/>
              <a:t>εξαρτώνται</a:t>
            </a:r>
            <a:r>
              <a:rPr lang="el-GR" dirty="0"/>
              <a:t> από την τοποθεσία και έτσι η ερμηνεία των αποτελεσμάτων πρέπει να γίνεται με προσοχή σε περιοχές εκτός των δεδομένων εκπαίδευσης (πχ. Αιγαίο). </a:t>
            </a:r>
          </a:p>
          <a:p>
            <a:r>
              <a:rPr lang="el-GR" dirty="0"/>
              <a:t>	</a:t>
            </a:r>
          </a:p>
          <a:p>
            <a:endParaRPr lang="en-US" dirty="0"/>
          </a:p>
        </p:txBody>
      </p:sp>
      <p:pic>
        <p:nvPicPr>
          <p:cNvPr id="5" name="Picture 4">
            <a:extLst>
              <a:ext uri="{FF2B5EF4-FFF2-40B4-BE49-F238E27FC236}">
                <a16:creationId xmlns:a16="http://schemas.microsoft.com/office/drawing/2014/main" id="{F69D9676-9602-4119-9BCB-4E9668729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4197" y="3336721"/>
            <a:ext cx="5047376" cy="3075665"/>
          </a:xfrm>
          <a:prstGeom prst="rect">
            <a:avLst/>
          </a:prstGeom>
        </p:spPr>
      </p:pic>
      <p:sp>
        <p:nvSpPr>
          <p:cNvPr id="3" name="TextBox 2">
            <a:extLst>
              <a:ext uri="{FF2B5EF4-FFF2-40B4-BE49-F238E27FC236}">
                <a16:creationId xmlns:a16="http://schemas.microsoft.com/office/drawing/2014/main" id="{37A6370A-7A57-4389-A940-43405022700F}"/>
              </a:ext>
            </a:extLst>
          </p:cNvPr>
          <p:cNvSpPr txBox="1"/>
          <p:nvPr/>
        </p:nvSpPr>
        <p:spPr>
          <a:xfrm>
            <a:off x="838200" y="3501605"/>
            <a:ext cx="5047376" cy="2585323"/>
          </a:xfrm>
          <a:prstGeom prst="rect">
            <a:avLst/>
          </a:prstGeom>
          <a:noFill/>
        </p:spPr>
        <p:txBody>
          <a:bodyPr wrap="square" rtlCol="0">
            <a:spAutoFit/>
          </a:bodyPr>
          <a:lstStyle/>
          <a:p>
            <a:r>
              <a:rPr lang="el-GR" dirty="0"/>
              <a:t>Ο </a:t>
            </a:r>
            <a:r>
              <a:rPr lang="en-US" dirty="0"/>
              <a:t>C2RCC </a:t>
            </a:r>
            <a:r>
              <a:rPr lang="el-GR" dirty="0"/>
              <a:t>δουλεύει με δεδομένα </a:t>
            </a:r>
            <a:r>
              <a:rPr lang="en-US" dirty="0"/>
              <a:t>MERIS, MODIS, VIIRS, </a:t>
            </a:r>
            <a:r>
              <a:rPr lang="en-US" dirty="0" err="1"/>
              <a:t>SeaWiFS</a:t>
            </a:r>
            <a:r>
              <a:rPr lang="en-US" dirty="0"/>
              <a:t>, OLCI (Sentinel-3) </a:t>
            </a:r>
            <a:r>
              <a:rPr lang="el-GR" dirty="0"/>
              <a:t>και </a:t>
            </a:r>
            <a:r>
              <a:rPr lang="en-US" dirty="0"/>
              <a:t>Sentinel-2 MSI.</a:t>
            </a:r>
          </a:p>
          <a:p>
            <a:endParaRPr lang="en-US" dirty="0"/>
          </a:p>
          <a:p>
            <a:r>
              <a:rPr lang="el-GR" dirty="0"/>
              <a:t>Τα κυριότερα αποτελέσματα που εξάγει είναι:</a:t>
            </a:r>
          </a:p>
          <a:p>
            <a:pPr marL="285750" indent="-285750">
              <a:buFont typeface="Arial" panose="020B0604020202020204" pitchFamily="34" charset="0"/>
              <a:buChar char="•"/>
            </a:pPr>
            <a:r>
              <a:rPr lang="en-US" dirty="0"/>
              <a:t>IOPs</a:t>
            </a:r>
          </a:p>
          <a:p>
            <a:pPr marL="285750" indent="-285750">
              <a:buFont typeface="Arial" panose="020B0604020202020204" pitchFamily="34" charset="0"/>
              <a:buChar char="•"/>
            </a:pPr>
            <a:r>
              <a:rPr lang="el-GR" dirty="0"/>
              <a:t>Συγκέντρωση Χλωροφύλλης </a:t>
            </a:r>
            <a:r>
              <a:rPr lang="en-US" dirty="0" err="1"/>
              <a:t>Chl</a:t>
            </a:r>
            <a:r>
              <a:rPr lang="en-US" dirty="0"/>
              <a:t>-a </a:t>
            </a:r>
          </a:p>
          <a:p>
            <a:pPr marL="285750" indent="-285750">
              <a:buFont typeface="Arial" panose="020B0604020202020204" pitchFamily="34" charset="0"/>
              <a:buChar char="•"/>
            </a:pPr>
            <a:r>
              <a:rPr lang="el-GR" dirty="0"/>
              <a:t>Συγκέντρωση Αιωρούμενων Στερεών </a:t>
            </a:r>
            <a:r>
              <a:rPr lang="en-US" dirty="0"/>
              <a:t>TSM </a:t>
            </a:r>
          </a:p>
          <a:p>
            <a:pPr marL="285750" indent="-285750">
              <a:buFont typeface="Arial" panose="020B0604020202020204" pitchFamily="34" charset="0"/>
              <a:buChar char="•"/>
            </a:pPr>
            <a:r>
              <a:rPr lang="el-GR" dirty="0"/>
              <a:t>Συντελεστής Απόσβεσης </a:t>
            </a:r>
            <a:r>
              <a:rPr lang="en-US" dirty="0"/>
              <a:t>KD490</a:t>
            </a:r>
          </a:p>
          <a:p>
            <a:pPr marL="285750" indent="-285750">
              <a:buFont typeface="Arial" panose="020B0604020202020204" pitchFamily="34" charset="0"/>
              <a:buChar char="•"/>
            </a:pPr>
            <a:endParaRPr lang="en-US" dirty="0"/>
          </a:p>
        </p:txBody>
      </p:sp>
      <p:sp>
        <p:nvSpPr>
          <p:cNvPr id="6" name="Rectangle 5">
            <a:extLst>
              <a:ext uri="{FF2B5EF4-FFF2-40B4-BE49-F238E27FC236}">
                <a16:creationId xmlns:a16="http://schemas.microsoft.com/office/drawing/2014/main" id="{B78D2628-4552-4206-8A51-02E58E85C7A0}"/>
              </a:ext>
            </a:extLst>
          </p:cNvPr>
          <p:cNvSpPr/>
          <p:nvPr/>
        </p:nvSpPr>
        <p:spPr>
          <a:xfrm>
            <a:off x="9103716" y="3266213"/>
            <a:ext cx="2274815" cy="32166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B25B7A5-BC95-44D9-9E0D-1CB5E1C2B5B5}"/>
              </a:ext>
            </a:extLst>
          </p:cNvPr>
          <p:cNvSpPr txBox="1"/>
          <p:nvPr/>
        </p:nvSpPr>
        <p:spPr>
          <a:xfrm>
            <a:off x="8145274" y="6553400"/>
            <a:ext cx="1916884" cy="261610"/>
          </a:xfrm>
          <a:prstGeom prst="rect">
            <a:avLst/>
          </a:prstGeom>
          <a:noFill/>
        </p:spPr>
        <p:txBody>
          <a:bodyPr wrap="square" rtlCol="0">
            <a:spAutoFit/>
          </a:bodyPr>
          <a:lstStyle/>
          <a:p>
            <a:r>
              <a:rPr lang="el-GR" sz="1100" dirty="0"/>
              <a:t>Πηγή: </a:t>
            </a:r>
            <a:r>
              <a:rPr lang="en-US" sz="1100" dirty="0" err="1"/>
              <a:t>Brockmann</a:t>
            </a:r>
            <a:r>
              <a:rPr lang="el-GR" sz="1100" dirty="0"/>
              <a:t> </a:t>
            </a:r>
            <a:r>
              <a:rPr lang="en-US" sz="1100" dirty="0"/>
              <a:t>et al, 2016</a:t>
            </a:r>
          </a:p>
        </p:txBody>
      </p:sp>
    </p:spTree>
    <p:extLst>
      <p:ext uri="{BB962C8B-B14F-4D97-AF65-F5344CB8AC3E}">
        <p14:creationId xmlns:p14="http://schemas.microsoft.com/office/powerpoint/2010/main" val="2038062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EB2D9-F769-4D5B-BD6F-8C4221A42E30}"/>
              </a:ext>
            </a:extLst>
          </p:cNvPr>
          <p:cNvSpPr>
            <a:spLocks noGrp="1"/>
          </p:cNvSpPr>
          <p:nvPr>
            <p:ph type="title"/>
          </p:nvPr>
        </p:nvSpPr>
        <p:spPr/>
        <p:txBody>
          <a:bodyPr>
            <a:normAutofit fontScale="90000"/>
          </a:bodyPr>
          <a:lstStyle/>
          <a:p>
            <a:r>
              <a:rPr lang="el-GR" dirty="0">
                <a:cs typeface="Calibri Light"/>
              </a:rPr>
              <a:t>Εκτίμηση συγκέντρωσης </a:t>
            </a:r>
            <a:r>
              <a:rPr lang="en-US" dirty="0" err="1">
                <a:cs typeface="Calibri Light"/>
              </a:rPr>
              <a:t>Chl</a:t>
            </a:r>
            <a:r>
              <a:rPr lang="en-US" dirty="0">
                <a:cs typeface="Calibri Light"/>
              </a:rPr>
              <a:t>-a</a:t>
            </a:r>
            <a:r>
              <a:rPr lang="el-GR" dirty="0">
                <a:cs typeface="Calibri Light"/>
              </a:rPr>
              <a:t> μέσω </a:t>
            </a:r>
            <a:r>
              <a:rPr lang="el-GR" dirty="0" err="1">
                <a:cs typeface="Calibri Light"/>
              </a:rPr>
              <a:t>τηλεπισκόπησης</a:t>
            </a:r>
            <a:r>
              <a:rPr lang="el-GR" dirty="0">
                <a:cs typeface="Calibri Light"/>
              </a:rPr>
              <a:t>: αλγόριθμος </a:t>
            </a:r>
            <a:r>
              <a:rPr lang="en-US" dirty="0">
                <a:cs typeface="Calibri Light"/>
              </a:rPr>
              <a:t>C2RCC</a:t>
            </a:r>
            <a:endParaRPr lang="en-US" dirty="0"/>
          </a:p>
        </p:txBody>
      </p:sp>
      <p:sp>
        <p:nvSpPr>
          <p:cNvPr id="4" name="TextBox 3">
            <a:extLst>
              <a:ext uri="{FF2B5EF4-FFF2-40B4-BE49-F238E27FC236}">
                <a16:creationId xmlns:a16="http://schemas.microsoft.com/office/drawing/2014/main" id="{212AE3B2-94E5-4E80-BE10-0899517CC7A1}"/>
              </a:ext>
            </a:extLst>
          </p:cNvPr>
          <p:cNvSpPr txBox="1"/>
          <p:nvPr/>
        </p:nvSpPr>
        <p:spPr>
          <a:xfrm>
            <a:off x="838200" y="1778466"/>
            <a:ext cx="5368954" cy="21811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C5031A4-F74E-4F0E-830E-F2666B37FEBC}"/>
              </a:ext>
            </a:extLst>
          </p:cNvPr>
          <p:cNvPicPr>
            <a:picLocks noChangeAspect="1"/>
          </p:cNvPicPr>
          <p:nvPr/>
        </p:nvPicPr>
        <p:blipFill rotWithShape="1">
          <a:blip r:embed="rId2"/>
          <a:srcRect l="6689" t="5754" r="5844" b="24482"/>
          <a:stretch/>
        </p:blipFill>
        <p:spPr>
          <a:xfrm>
            <a:off x="875213" y="1710809"/>
            <a:ext cx="10663882" cy="4782065"/>
          </a:xfrm>
          <a:prstGeom prst="rect">
            <a:avLst/>
          </a:prstGeom>
        </p:spPr>
      </p:pic>
    </p:spTree>
    <p:extLst>
      <p:ext uri="{BB962C8B-B14F-4D97-AF65-F5344CB8AC3E}">
        <p14:creationId xmlns:p14="http://schemas.microsoft.com/office/powerpoint/2010/main" val="3710741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92ADF-D4A3-4470-976F-475B360F5A82}"/>
              </a:ext>
            </a:extLst>
          </p:cNvPr>
          <p:cNvSpPr>
            <a:spLocks noGrp="1"/>
          </p:cNvSpPr>
          <p:nvPr>
            <p:ph type="title"/>
          </p:nvPr>
        </p:nvSpPr>
        <p:spPr/>
        <p:txBody>
          <a:bodyPr>
            <a:normAutofit fontScale="90000"/>
          </a:bodyPr>
          <a:lstStyle/>
          <a:p>
            <a:r>
              <a:rPr lang="el-GR" dirty="0">
                <a:cs typeface="Calibri Light"/>
              </a:rPr>
              <a:t>Εκτίμηση συγκέντρωσης </a:t>
            </a:r>
            <a:r>
              <a:rPr lang="en-US" dirty="0" err="1">
                <a:cs typeface="Calibri Light"/>
              </a:rPr>
              <a:t>Chl</a:t>
            </a:r>
            <a:r>
              <a:rPr lang="en-US" dirty="0">
                <a:cs typeface="Calibri Light"/>
              </a:rPr>
              <a:t>-a</a:t>
            </a:r>
            <a:r>
              <a:rPr lang="el-GR" dirty="0">
                <a:cs typeface="Calibri Light"/>
              </a:rPr>
              <a:t> μέσω </a:t>
            </a:r>
            <a:r>
              <a:rPr lang="el-GR" dirty="0" err="1">
                <a:cs typeface="Calibri Light"/>
              </a:rPr>
              <a:t>τηλεπισκόπησης</a:t>
            </a:r>
            <a:r>
              <a:rPr lang="el-GR" dirty="0">
                <a:cs typeface="Calibri Light"/>
              </a:rPr>
              <a:t>: αλγόριθμος </a:t>
            </a:r>
            <a:r>
              <a:rPr lang="en-US" dirty="0">
                <a:cs typeface="Calibri Light"/>
              </a:rPr>
              <a:t>C2RCC</a:t>
            </a:r>
            <a:endParaRPr lang="en-US" dirty="0"/>
          </a:p>
        </p:txBody>
      </p:sp>
      <p:pic>
        <p:nvPicPr>
          <p:cNvPr id="5" name="Picture 4">
            <a:extLst>
              <a:ext uri="{FF2B5EF4-FFF2-40B4-BE49-F238E27FC236}">
                <a16:creationId xmlns:a16="http://schemas.microsoft.com/office/drawing/2014/main" id="{6AD53D90-E18B-43F9-87B5-3148992D30A5}"/>
              </a:ext>
            </a:extLst>
          </p:cNvPr>
          <p:cNvPicPr>
            <a:picLocks noChangeAspect="1"/>
          </p:cNvPicPr>
          <p:nvPr/>
        </p:nvPicPr>
        <p:blipFill rotWithShape="1">
          <a:blip r:embed="rId2">
            <a:extLst>
              <a:ext uri="{28A0092B-C50C-407E-A947-70E740481C1C}">
                <a14:useLocalDpi xmlns:a14="http://schemas.microsoft.com/office/drawing/2010/main" val="0"/>
              </a:ext>
            </a:extLst>
          </a:blip>
          <a:srcRect b="47724"/>
          <a:stretch/>
        </p:blipFill>
        <p:spPr>
          <a:xfrm>
            <a:off x="838200" y="2032685"/>
            <a:ext cx="4770751" cy="3583459"/>
          </a:xfrm>
          <a:prstGeom prst="rect">
            <a:avLst/>
          </a:prstGeom>
        </p:spPr>
      </p:pic>
      <p:sp>
        <p:nvSpPr>
          <p:cNvPr id="6" name="Rectangle 5">
            <a:extLst>
              <a:ext uri="{FF2B5EF4-FFF2-40B4-BE49-F238E27FC236}">
                <a16:creationId xmlns:a16="http://schemas.microsoft.com/office/drawing/2014/main" id="{64123622-5378-47D4-9869-D62CBDFA1D32}"/>
              </a:ext>
            </a:extLst>
          </p:cNvPr>
          <p:cNvSpPr/>
          <p:nvPr/>
        </p:nvSpPr>
        <p:spPr>
          <a:xfrm>
            <a:off x="926757" y="2310714"/>
            <a:ext cx="4399005" cy="20388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0F91292-51DB-41D6-A9E0-DF07CBA8A4BD}"/>
              </a:ext>
            </a:extLst>
          </p:cNvPr>
          <p:cNvSpPr txBox="1"/>
          <p:nvPr/>
        </p:nvSpPr>
        <p:spPr>
          <a:xfrm>
            <a:off x="6096000" y="2808751"/>
            <a:ext cx="52578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Δυνατότητα παραμετροποίησης ανάλογα με την περιοχή μελέτης:</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Περιβαλλοντικών παραμέτρων (</a:t>
            </a:r>
            <a:r>
              <a:rPr kumimoji="0" lang="el-GR" sz="1800" b="0" i="0" u="none" strike="noStrike" kern="1200" cap="none" spc="0" normalizeH="0" baseline="0" noProof="0" dirty="0" err="1">
                <a:ln>
                  <a:noFill/>
                </a:ln>
                <a:solidFill>
                  <a:prstClr val="black"/>
                </a:solidFill>
                <a:effectLst/>
                <a:uLnTx/>
                <a:uFillTx/>
                <a:latin typeface="Calibri" panose="020F0502020204030204"/>
                <a:ea typeface="+mn-ea"/>
                <a:cs typeface="+mn-cs"/>
              </a:rPr>
              <a:t>Αλατότητα</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Θερμοκρασία)</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Συντελεστών μετατροπής απορρόφησης και σκέδασής σε συγκεντρώσεις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TSM </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και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Chl</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885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2206595" y="1741022"/>
            <a:ext cx="8914082" cy="383972"/>
          </a:xfrm>
        </p:spPr>
        <p:txBody>
          <a:bodyPr>
            <a:normAutofit fontScale="90000"/>
          </a:bodyPr>
          <a:lstStyle/>
          <a:p>
            <a:r>
              <a:rPr lang="el-GR" dirty="0"/>
              <a:t>Ταξινόμηση υδάτων: </a:t>
            </a:r>
            <a:r>
              <a:rPr lang="en-US" dirty="0"/>
              <a:t>Case 1 vs Case 2</a:t>
            </a:r>
            <a:endParaRPr lang="el-GR" dirty="0"/>
          </a:p>
        </p:txBody>
      </p:sp>
      <p:sp>
        <p:nvSpPr>
          <p:cNvPr id="5" name="Θέση κειμένου 4"/>
          <p:cNvSpPr>
            <a:spLocks noGrp="1"/>
          </p:cNvSpPr>
          <p:nvPr>
            <p:ph type="body" idx="1"/>
          </p:nvPr>
        </p:nvSpPr>
        <p:spPr>
          <a:xfrm>
            <a:off x="2644004" y="2517550"/>
            <a:ext cx="3466343" cy="432196"/>
          </a:xfrm>
        </p:spPr>
        <p:txBody>
          <a:bodyPr/>
          <a:lstStyle/>
          <a:p>
            <a:r>
              <a:rPr lang="en-US" dirty="0"/>
              <a:t>Case 1:  open sea waters </a:t>
            </a:r>
          </a:p>
        </p:txBody>
      </p:sp>
      <p:pic>
        <p:nvPicPr>
          <p:cNvPr id="9" name="Θέση περιεχομένου 8"/>
          <p:cNvPicPr>
            <a:picLocks noGrp="1" noChangeAspect="1"/>
          </p:cNvPicPr>
          <p:nvPr>
            <p:ph sz="half" idx="2"/>
          </p:nvPr>
        </p:nvPicPr>
        <p:blipFill>
          <a:blip r:embed="rId2"/>
          <a:stretch>
            <a:fillRect/>
          </a:stretch>
        </p:blipFill>
        <p:spPr>
          <a:xfrm>
            <a:off x="2644004" y="3107278"/>
            <a:ext cx="3466343" cy="3378425"/>
          </a:xfrm>
          <a:prstGeom prst="rect">
            <a:avLst/>
          </a:prstGeom>
        </p:spPr>
      </p:pic>
      <p:sp>
        <p:nvSpPr>
          <p:cNvPr id="7" name="Θέση κειμένου 6"/>
          <p:cNvSpPr>
            <a:spLocks noGrp="1"/>
          </p:cNvSpPr>
          <p:nvPr>
            <p:ph type="body" sz="quarter" idx="3"/>
          </p:nvPr>
        </p:nvSpPr>
        <p:spPr>
          <a:xfrm>
            <a:off x="6663636" y="2517550"/>
            <a:ext cx="3254005" cy="432196"/>
          </a:xfrm>
        </p:spPr>
        <p:txBody>
          <a:bodyPr/>
          <a:lstStyle/>
          <a:p>
            <a:r>
              <a:rPr lang="en-US" dirty="0"/>
              <a:t> Case 2: Coastal waters</a:t>
            </a:r>
          </a:p>
        </p:txBody>
      </p:sp>
      <p:sp>
        <p:nvSpPr>
          <p:cNvPr id="11" name="Θέση περιεχομένου 10"/>
          <p:cNvSpPr>
            <a:spLocks noGrp="1"/>
          </p:cNvSpPr>
          <p:nvPr>
            <p:ph sz="quarter" idx="4"/>
          </p:nvPr>
        </p:nvSpPr>
        <p:spPr>
          <a:xfrm>
            <a:off x="6824267" y="2949747"/>
            <a:ext cx="3254006" cy="3908253"/>
          </a:xfrm>
        </p:spPr>
        <p:txBody>
          <a:bodyPr>
            <a:normAutofit fontScale="775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1200" dirty="0">
                <a:latin typeface="Times New Roman" panose="02020603050405020304" pitchFamily="18" charset="0"/>
                <a:cs typeface="Times New Roman" panose="02020603050405020304" pitchFamily="18" charset="0"/>
              </a:rPr>
              <a:t>Pitcher et al., 2008</a:t>
            </a:r>
            <a:endParaRPr lang="el-GR" sz="1200" dirty="0">
              <a:latin typeface="Times New Roman" panose="02020603050405020304" pitchFamily="18" charset="0"/>
              <a:cs typeface="Times New Roman" panose="02020603050405020304" pitchFamily="18" charset="0"/>
            </a:endParaRPr>
          </a:p>
        </p:txBody>
      </p:sp>
      <p:pic>
        <p:nvPicPr>
          <p:cNvPr id="12" name="Εικόνα 11"/>
          <p:cNvPicPr>
            <a:picLocks noChangeAspect="1"/>
          </p:cNvPicPr>
          <p:nvPr/>
        </p:nvPicPr>
        <p:blipFill>
          <a:blip r:embed="rId3"/>
          <a:stretch>
            <a:fillRect/>
          </a:stretch>
        </p:blipFill>
        <p:spPr>
          <a:xfrm>
            <a:off x="6430124" y="3107278"/>
            <a:ext cx="3487517" cy="3378425"/>
          </a:xfrm>
          <a:prstGeom prst="rect">
            <a:avLst/>
          </a:prstGeom>
        </p:spPr>
      </p:pic>
      <p:sp>
        <p:nvSpPr>
          <p:cNvPr id="10" name="Title 1">
            <a:extLst>
              <a:ext uri="{FF2B5EF4-FFF2-40B4-BE49-F238E27FC236}">
                <a16:creationId xmlns:a16="http://schemas.microsoft.com/office/drawing/2014/main" id="{C2065141-DE5B-412D-84EF-33BAB3EBB23B}"/>
              </a:ext>
            </a:extLst>
          </p:cNvPr>
          <p:cNvSpPr txBox="1">
            <a:spLocks/>
          </p:cNvSpPr>
          <p:nvPr/>
        </p:nvSpPr>
        <p:spPr>
          <a:xfrm>
            <a:off x="838200" y="365126"/>
            <a:ext cx="10515600" cy="109264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600" b="1" dirty="0">
                <a:solidFill>
                  <a:srgbClr val="4068B1"/>
                </a:solidFill>
                <a:cs typeface="Calibri Light"/>
              </a:rPr>
              <a:t>Εκτίμηση συγκέντρωσης </a:t>
            </a:r>
            <a:r>
              <a:rPr lang="en-US" sz="3600" b="1" dirty="0" err="1">
                <a:solidFill>
                  <a:srgbClr val="4068B1"/>
                </a:solidFill>
                <a:cs typeface="Calibri Light"/>
              </a:rPr>
              <a:t>Chl</a:t>
            </a:r>
            <a:r>
              <a:rPr lang="en-US" sz="3600" b="1" dirty="0">
                <a:solidFill>
                  <a:srgbClr val="4068B1"/>
                </a:solidFill>
                <a:cs typeface="Calibri Light"/>
              </a:rPr>
              <a:t>-a</a:t>
            </a:r>
            <a:r>
              <a:rPr lang="el-GR" sz="3600" b="1" dirty="0">
                <a:solidFill>
                  <a:srgbClr val="4068B1"/>
                </a:solidFill>
                <a:cs typeface="Calibri Light"/>
              </a:rPr>
              <a:t> μέσω </a:t>
            </a:r>
            <a:r>
              <a:rPr lang="el-GR" sz="3600" b="1" dirty="0" err="1">
                <a:solidFill>
                  <a:srgbClr val="4068B1"/>
                </a:solidFill>
                <a:cs typeface="Calibri Light"/>
              </a:rPr>
              <a:t>τηλεπισκόπησης</a:t>
            </a:r>
            <a:endParaRPr lang="en-US" sz="3600" b="1" dirty="0">
              <a:solidFill>
                <a:srgbClr val="4068B1"/>
              </a:solidFill>
              <a:cs typeface="Calibri Light"/>
            </a:endParaRPr>
          </a:p>
        </p:txBody>
      </p:sp>
    </p:spTree>
    <p:extLst>
      <p:ext uri="{BB962C8B-B14F-4D97-AF65-F5344CB8AC3E}">
        <p14:creationId xmlns:p14="http://schemas.microsoft.com/office/powerpoint/2010/main" val="4034825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F8AF9-61BD-41EF-B891-09B3D6F20BB6}"/>
              </a:ext>
            </a:extLst>
          </p:cNvPr>
          <p:cNvSpPr>
            <a:spLocks noGrp="1"/>
          </p:cNvSpPr>
          <p:nvPr>
            <p:ph type="title"/>
          </p:nvPr>
        </p:nvSpPr>
        <p:spPr/>
        <p:txBody>
          <a:bodyPr>
            <a:normAutofit fontScale="90000"/>
          </a:bodyPr>
          <a:lstStyle/>
          <a:p>
            <a:r>
              <a:rPr lang="el-GR" sz="4000" dirty="0">
                <a:cs typeface="Calibri Light"/>
              </a:rPr>
              <a:t>Εκτίμηση συγκέντρωσης </a:t>
            </a:r>
            <a:r>
              <a:rPr lang="en-US" sz="4000" dirty="0" err="1">
                <a:cs typeface="Calibri Light"/>
              </a:rPr>
              <a:t>Chl</a:t>
            </a:r>
            <a:r>
              <a:rPr lang="en-US" sz="4000" dirty="0">
                <a:cs typeface="Calibri Light"/>
              </a:rPr>
              <a:t>-a</a:t>
            </a:r>
            <a:r>
              <a:rPr lang="el-GR" sz="4000" dirty="0">
                <a:cs typeface="Calibri Light"/>
              </a:rPr>
              <a:t> μέσω </a:t>
            </a:r>
            <a:r>
              <a:rPr lang="el-GR" sz="4000" dirty="0" err="1">
                <a:cs typeface="Calibri Light"/>
              </a:rPr>
              <a:t>τηλεπισκόπησης</a:t>
            </a:r>
            <a:endParaRPr lang="en-US" sz="4000" dirty="0">
              <a:cs typeface="Calibri Light"/>
            </a:endParaRPr>
          </a:p>
        </p:txBody>
      </p:sp>
      <p:sp>
        <p:nvSpPr>
          <p:cNvPr id="4" name="TextBox 3">
            <a:extLst>
              <a:ext uri="{FF2B5EF4-FFF2-40B4-BE49-F238E27FC236}">
                <a16:creationId xmlns:a16="http://schemas.microsoft.com/office/drawing/2014/main" id="{EA568C34-1C25-4F1D-82F8-6E6D18885A9E}"/>
              </a:ext>
            </a:extLst>
          </p:cNvPr>
          <p:cNvSpPr txBox="1"/>
          <p:nvPr/>
        </p:nvSpPr>
        <p:spPr>
          <a:xfrm>
            <a:off x="842513" y="2639682"/>
            <a:ext cx="5854849"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dirty="0">
                <a:ea typeface="+mn-lt"/>
                <a:cs typeface="+mn-lt"/>
              </a:rPr>
              <a:t>Το καθαρό νερό των ωκεανών (A) έχει μέγιστη εκπομπή στο (μπλε) μήκος κύματος και σχεδόν μηδενική το κίτρινο και κόκκινο.</a:t>
            </a:r>
            <a:endParaRPr lang="en-US" dirty="0">
              <a:cs typeface="Calibri"/>
            </a:endParaRPr>
          </a:p>
          <a:p>
            <a:endParaRPr lang="el-GR" dirty="0">
              <a:cs typeface="Calibri"/>
            </a:endParaRPr>
          </a:p>
          <a:p>
            <a:endParaRPr lang="el-GR" dirty="0">
              <a:ea typeface="+mn-lt"/>
              <a:cs typeface="+mn-lt"/>
            </a:endParaRPr>
          </a:p>
          <a:p>
            <a:r>
              <a:rPr lang="el-GR" dirty="0">
                <a:ea typeface="+mn-lt"/>
                <a:cs typeface="+mn-lt"/>
              </a:rPr>
              <a:t>Όσο μεγαλύτερη είναι η συγκέντρωση φυτοπλαγκτόν (δηλ. χλωροφύλλη και άλλες φυτικές χρωστικές ουσίες)</a:t>
            </a:r>
            <a:r>
              <a:rPr lang="en-US" dirty="0">
                <a:ea typeface="+mn-lt"/>
                <a:cs typeface="+mn-lt"/>
              </a:rPr>
              <a:t>, </a:t>
            </a:r>
            <a:r>
              <a:rPr lang="el-GR" dirty="0">
                <a:ea typeface="+mn-lt"/>
                <a:cs typeface="+mn-lt"/>
              </a:rPr>
              <a:t>τόσο μεγαλύτερη είναι η συνεισφορά σε πράσινο χρώμα (Β). </a:t>
            </a:r>
          </a:p>
          <a:p>
            <a:endParaRPr lang="el-GR" dirty="0">
              <a:cs typeface="Calibri"/>
            </a:endParaRPr>
          </a:p>
          <a:p>
            <a:endParaRPr lang="el-GR" dirty="0">
              <a:cs typeface="Calibri"/>
            </a:endParaRPr>
          </a:p>
          <a:p>
            <a:r>
              <a:rPr lang="el-GR" dirty="0">
                <a:ea typeface="+mn-lt"/>
                <a:cs typeface="+mn-lt"/>
              </a:rPr>
              <a:t>Στις παράκτιες ζώνες με υψηλή συγκέντρωση νεκρής οργανικής και ανόργανης ύλης το φάσμα του φωτός έχει μέγιστη συνεισφορά στο κόκκινο (C). </a:t>
            </a:r>
          </a:p>
          <a:p>
            <a:endParaRPr lang="el-GR" dirty="0">
              <a:cs typeface="Calibri"/>
            </a:endParaRPr>
          </a:p>
          <a:p>
            <a:endParaRPr lang="en-US" dirty="0">
              <a:cs typeface="Calibri"/>
            </a:endParaRPr>
          </a:p>
        </p:txBody>
      </p:sp>
      <p:sp>
        <p:nvSpPr>
          <p:cNvPr id="5" name="TextBox 4">
            <a:extLst>
              <a:ext uri="{FF2B5EF4-FFF2-40B4-BE49-F238E27FC236}">
                <a16:creationId xmlns:a16="http://schemas.microsoft.com/office/drawing/2014/main" id="{EEA6BD9A-B667-4B79-AACF-471DDC15B07C}"/>
              </a:ext>
            </a:extLst>
          </p:cNvPr>
          <p:cNvSpPr txBox="1"/>
          <p:nvPr/>
        </p:nvSpPr>
        <p:spPr>
          <a:xfrm>
            <a:off x="841614" y="1718634"/>
            <a:ext cx="1073701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dirty="0">
                <a:cs typeface="Calibri"/>
              </a:rPr>
              <a:t>Το χρώμα (συμπεριλαμβανομένου του υδάτινου χρώματος) μετριέται με βάση το φάσμα του ορατού φωτός που εκπέμπεται από το αντικείμενο μελέτης.</a:t>
            </a:r>
            <a:r>
              <a:rPr lang="en-US" dirty="0">
                <a:cs typeface="Calibri"/>
              </a:rPr>
              <a:t> </a:t>
            </a:r>
            <a:endParaRPr lang="en-US" dirty="0">
              <a:ea typeface="+mn-lt"/>
              <a:cs typeface="+mn-lt"/>
            </a:endParaRPr>
          </a:p>
          <a:p>
            <a:pPr algn="l"/>
            <a:endParaRPr lang="en-US" dirty="0">
              <a:cs typeface="Calibri"/>
            </a:endParaRPr>
          </a:p>
        </p:txBody>
      </p:sp>
      <p:pic>
        <p:nvPicPr>
          <p:cNvPr id="6" name="Picture 6" descr="light_curve">
            <a:extLst>
              <a:ext uri="{FF2B5EF4-FFF2-40B4-BE49-F238E27FC236}">
                <a16:creationId xmlns:a16="http://schemas.microsoft.com/office/drawing/2014/main" id="{2A26EF15-CEA3-412D-A92F-EE6213A513C8}"/>
              </a:ext>
            </a:extLst>
          </p:cNvPr>
          <p:cNvPicPr>
            <a:picLocks noChangeAspect="1" noChangeArrowheads="1"/>
          </p:cNvPicPr>
          <p:nvPr/>
        </p:nvPicPr>
        <p:blipFill>
          <a:blip r:embed="rId2" cstate="print"/>
          <a:srcRect/>
          <a:stretch>
            <a:fillRect/>
          </a:stretch>
        </p:blipFill>
        <p:spPr bwMode="auto">
          <a:xfrm>
            <a:off x="6697362" y="2639682"/>
            <a:ext cx="4953163" cy="3205064"/>
          </a:xfrm>
          <a:prstGeom prst="rect">
            <a:avLst/>
          </a:prstGeom>
          <a:noFill/>
        </p:spPr>
      </p:pic>
    </p:spTree>
    <p:extLst>
      <p:ext uri="{BB962C8B-B14F-4D97-AF65-F5344CB8AC3E}">
        <p14:creationId xmlns:p14="http://schemas.microsoft.com/office/powerpoint/2010/main" val="208188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F8AF9-61BD-41EF-B891-09B3D6F20BB6}"/>
              </a:ext>
            </a:extLst>
          </p:cNvPr>
          <p:cNvSpPr>
            <a:spLocks noGrp="1"/>
          </p:cNvSpPr>
          <p:nvPr>
            <p:ph type="title"/>
          </p:nvPr>
        </p:nvSpPr>
        <p:spPr/>
        <p:txBody>
          <a:bodyPr>
            <a:normAutofit fontScale="90000"/>
          </a:bodyPr>
          <a:lstStyle/>
          <a:p>
            <a:r>
              <a:rPr lang="el-GR" sz="4000" dirty="0">
                <a:cs typeface="Calibri Light"/>
              </a:rPr>
              <a:t>Εκτίμηση συγκέντρωσης </a:t>
            </a:r>
            <a:r>
              <a:rPr lang="en-US" sz="4000" dirty="0" err="1">
                <a:cs typeface="Calibri Light"/>
              </a:rPr>
              <a:t>Chl</a:t>
            </a:r>
            <a:r>
              <a:rPr lang="en-US" sz="4000" dirty="0">
                <a:cs typeface="Calibri Light"/>
              </a:rPr>
              <a:t>-a</a:t>
            </a:r>
            <a:r>
              <a:rPr lang="el-GR" sz="4000" dirty="0">
                <a:cs typeface="Calibri Light"/>
              </a:rPr>
              <a:t> μέσω </a:t>
            </a:r>
            <a:r>
              <a:rPr lang="el-GR" sz="4000" dirty="0" err="1">
                <a:cs typeface="Calibri Light"/>
              </a:rPr>
              <a:t>τηλεπισκόπησης</a:t>
            </a:r>
            <a:endParaRPr lang="en-US" sz="4000" dirty="0">
              <a:cs typeface="Calibri Light"/>
            </a:endParaRPr>
          </a:p>
        </p:txBody>
      </p:sp>
      <p:sp>
        <p:nvSpPr>
          <p:cNvPr id="3" name="Rectangle 2">
            <a:extLst>
              <a:ext uri="{FF2B5EF4-FFF2-40B4-BE49-F238E27FC236}">
                <a16:creationId xmlns:a16="http://schemas.microsoft.com/office/drawing/2014/main" id="{91DA5D3B-9E2E-4174-A671-4683F27EA588}"/>
              </a:ext>
            </a:extLst>
          </p:cNvPr>
          <p:cNvSpPr/>
          <p:nvPr/>
        </p:nvSpPr>
        <p:spPr>
          <a:xfrm>
            <a:off x="838200" y="1601385"/>
            <a:ext cx="7937157" cy="4801314"/>
          </a:xfrm>
          <a:prstGeom prst="rect">
            <a:avLst/>
          </a:prstGeom>
        </p:spPr>
        <p:txBody>
          <a:bodyPr wrap="square">
            <a:spAutoFit/>
          </a:bodyPr>
          <a:lstStyle/>
          <a:p>
            <a:pPr marL="228600" indent="-228600"/>
            <a:r>
              <a:rPr lang="el-GR" dirty="0"/>
              <a:t>Οι πηγές των αλλαγές στο ωκεάνιο χρώμα περιλαμβάνουν:</a:t>
            </a:r>
          </a:p>
          <a:p>
            <a:pPr marL="228600" indent="-228600"/>
            <a:endParaRPr lang="en-US" dirty="0"/>
          </a:p>
          <a:p>
            <a:pPr marL="228600" indent="-228600">
              <a:buFontTx/>
              <a:buChar char="•"/>
            </a:pPr>
            <a:r>
              <a:rPr lang="el-GR" dirty="0"/>
              <a:t>Φυτοπλαγκτόν και τις χρωστικές ουσίες του, </a:t>
            </a:r>
          </a:p>
          <a:p>
            <a:pPr marL="228600" indent="-228600">
              <a:buFontTx/>
              <a:buChar char="•"/>
            </a:pPr>
            <a:endParaRPr lang="en-US" dirty="0"/>
          </a:p>
          <a:p>
            <a:pPr marL="228600" indent="-228600">
              <a:buFontTx/>
              <a:buChar char="•"/>
            </a:pPr>
            <a:r>
              <a:rPr lang="el-GR" dirty="0"/>
              <a:t>Διαλυμένο οργανικό υλικό,</a:t>
            </a:r>
            <a:endParaRPr lang="en-US" dirty="0"/>
          </a:p>
          <a:p>
            <a:pPr marL="685800" lvl="1" indent="-228600">
              <a:buFontTx/>
              <a:buChar char="•"/>
            </a:pPr>
            <a:r>
              <a:rPr lang="en-US" dirty="0"/>
              <a:t>Colored Dissolved Organic Material (CDOM, yellow matter, </a:t>
            </a:r>
            <a:r>
              <a:rPr lang="en-US" i="1" dirty="0" err="1"/>
              <a:t>gelbstoff</a:t>
            </a:r>
            <a:r>
              <a:rPr lang="en-US" dirty="0"/>
              <a:t>) </a:t>
            </a:r>
            <a:r>
              <a:rPr lang="el-GR" dirty="0"/>
              <a:t>προέρχονται από την αποσύνθεση της φυτικής ύλης (στη γη) ή/και αλλοιωμένο φυτοπλαγκτόν λόγω τροφής – φωτόλυσης. </a:t>
            </a:r>
            <a:endParaRPr lang="en-US" dirty="0"/>
          </a:p>
          <a:p>
            <a:pPr marL="685800" lvl="1" indent="-228600">
              <a:buFontTx/>
              <a:buChar char="•"/>
            </a:pPr>
            <a:endParaRPr lang="en-US" dirty="0"/>
          </a:p>
          <a:p>
            <a:pPr marL="228600" indent="-228600">
              <a:buFontTx/>
              <a:buChar char="•"/>
            </a:pPr>
            <a:r>
              <a:rPr lang="el-GR" dirty="0"/>
              <a:t>Αιωρούμενα σωματίδια, </a:t>
            </a:r>
            <a:endParaRPr lang="en-US" dirty="0"/>
          </a:p>
          <a:p>
            <a:pPr marL="685800" lvl="1" indent="-228600">
              <a:buFontTx/>
              <a:buChar char="•"/>
            </a:pPr>
            <a:r>
              <a:rPr lang="el-GR" dirty="0"/>
              <a:t>Οργανικά σωματίδια (τρίμματα): αποτελούνται από θραύσματα κυττάρων φυτοπλαγκτόν και ζωοπλαγκτόν και κόπρανα ζωοπλαγκτόν.</a:t>
            </a:r>
          </a:p>
          <a:p>
            <a:pPr marL="685800" lvl="1" indent="-228600">
              <a:buFontTx/>
              <a:buChar char="•"/>
            </a:pPr>
            <a:endParaRPr lang="el-GR" dirty="0"/>
          </a:p>
          <a:p>
            <a:pPr marL="685800" lvl="1" indent="-228600">
              <a:buFontTx/>
              <a:buChar char="•"/>
            </a:pPr>
            <a:r>
              <a:rPr lang="el-GR" dirty="0"/>
              <a:t>Τα ανόργανα σωματίδια: αποτελούνται από άμμο και σκόνη λόγω διάβρωσης των χερσαίων πετρωμάτων και εδαφών. Εισέρχονται στη θάλασσα μέσω: ποταμών, εναπόθεση σκόνης, αιωρήματα από τα ιζήματα του βυθού. </a:t>
            </a:r>
          </a:p>
        </p:txBody>
      </p:sp>
    </p:spTree>
    <p:extLst>
      <p:ext uri="{BB962C8B-B14F-4D97-AF65-F5344CB8AC3E}">
        <p14:creationId xmlns:p14="http://schemas.microsoft.com/office/powerpoint/2010/main" val="748739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F8AF9-61BD-41EF-B891-09B3D6F20BB6}"/>
              </a:ext>
            </a:extLst>
          </p:cNvPr>
          <p:cNvSpPr>
            <a:spLocks noGrp="1"/>
          </p:cNvSpPr>
          <p:nvPr>
            <p:ph type="title"/>
          </p:nvPr>
        </p:nvSpPr>
        <p:spPr/>
        <p:txBody>
          <a:bodyPr>
            <a:normAutofit fontScale="90000"/>
          </a:bodyPr>
          <a:lstStyle/>
          <a:p>
            <a:r>
              <a:rPr lang="el-GR" sz="4000" dirty="0">
                <a:cs typeface="Calibri Light"/>
              </a:rPr>
              <a:t>Εκτίμηση συγκέντρωσης </a:t>
            </a:r>
            <a:r>
              <a:rPr lang="en-US" sz="4000" dirty="0" err="1">
                <a:cs typeface="Calibri Light"/>
              </a:rPr>
              <a:t>Chl</a:t>
            </a:r>
            <a:r>
              <a:rPr lang="en-US" sz="4000" dirty="0">
                <a:cs typeface="Calibri Light"/>
              </a:rPr>
              <a:t>-a</a:t>
            </a:r>
            <a:r>
              <a:rPr lang="el-GR" sz="4000" dirty="0">
                <a:cs typeface="Calibri Light"/>
              </a:rPr>
              <a:t> μέσω </a:t>
            </a:r>
            <a:r>
              <a:rPr lang="el-GR" sz="4000" dirty="0" err="1">
                <a:cs typeface="Calibri Light"/>
              </a:rPr>
              <a:t>τηλεπισκόπησης</a:t>
            </a:r>
            <a:endParaRPr lang="en-US" sz="4000" dirty="0">
              <a:cs typeface="Calibri Light"/>
            </a:endParaRPr>
          </a:p>
        </p:txBody>
      </p:sp>
      <p:pic>
        <p:nvPicPr>
          <p:cNvPr id="5" name="Εικόνα 3">
            <a:extLst>
              <a:ext uri="{FF2B5EF4-FFF2-40B4-BE49-F238E27FC236}">
                <a16:creationId xmlns:a16="http://schemas.microsoft.com/office/drawing/2014/main" id="{47CD83EB-645D-410B-B992-E8A17860F80F}"/>
              </a:ext>
            </a:extLst>
          </p:cNvPr>
          <p:cNvPicPr>
            <a:picLocks noChangeAspect="1"/>
          </p:cNvPicPr>
          <p:nvPr/>
        </p:nvPicPr>
        <p:blipFill>
          <a:blip r:embed="rId2"/>
          <a:stretch>
            <a:fillRect/>
          </a:stretch>
        </p:blipFill>
        <p:spPr>
          <a:xfrm>
            <a:off x="1540842" y="1993620"/>
            <a:ext cx="9110315" cy="4499254"/>
          </a:xfrm>
          <a:prstGeom prst="rect">
            <a:avLst/>
          </a:prstGeom>
        </p:spPr>
      </p:pic>
      <p:sp>
        <p:nvSpPr>
          <p:cNvPr id="6" name="Rectangle 5">
            <a:extLst>
              <a:ext uri="{FF2B5EF4-FFF2-40B4-BE49-F238E27FC236}">
                <a16:creationId xmlns:a16="http://schemas.microsoft.com/office/drawing/2014/main" id="{A11AF504-E2C2-4E09-98CC-2A7AAB1E475A}"/>
              </a:ext>
            </a:extLst>
          </p:cNvPr>
          <p:cNvSpPr/>
          <p:nvPr/>
        </p:nvSpPr>
        <p:spPr>
          <a:xfrm>
            <a:off x="1540842" y="5897593"/>
            <a:ext cx="1308371" cy="369332"/>
          </a:xfrm>
          <a:prstGeom prst="rect">
            <a:avLst/>
          </a:prstGeom>
        </p:spPr>
        <p:txBody>
          <a:bodyPr wrap="none">
            <a:spAutoFit/>
          </a:bodyPr>
          <a:lstStyle/>
          <a:p>
            <a:pPr lvl="0" eaLnBrk="0" fontAlgn="base" hangingPunct="0">
              <a:spcBef>
                <a:spcPct val="20000"/>
              </a:spcBef>
              <a:spcAft>
                <a:spcPct val="0"/>
              </a:spcAft>
              <a:defRPr/>
            </a:pPr>
            <a:r>
              <a:rPr lang="en-US" kern="0" dirty="0">
                <a:solidFill>
                  <a:srgbClr val="000000"/>
                </a:solidFill>
                <a:cs typeface="Times New Roman" panose="02020603050405020304" pitchFamily="18" charset="0"/>
              </a:rPr>
              <a:t>IOCCG 2000</a:t>
            </a:r>
          </a:p>
        </p:txBody>
      </p:sp>
    </p:spTree>
    <p:extLst>
      <p:ext uri="{BB962C8B-B14F-4D97-AF65-F5344CB8AC3E}">
        <p14:creationId xmlns:p14="http://schemas.microsoft.com/office/powerpoint/2010/main" val="2712384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F8AF9-61BD-41EF-B891-09B3D6F20BB6}"/>
              </a:ext>
            </a:extLst>
          </p:cNvPr>
          <p:cNvSpPr>
            <a:spLocks noGrp="1"/>
          </p:cNvSpPr>
          <p:nvPr>
            <p:ph type="title"/>
          </p:nvPr>
        </p:nvSpPr>
        <p:spPr>
          <a:xfrm>
            <a:off x="838200" y="575190"/>
            <a:ext cx="10515600" cy="660485"/>
          </a:xfrm>
        </p:spPr>
        <p:txBody>
          <a:bodyPr>
            <a:normAutofit fontScale="90000"/>
          </a:bodyPr>
          <a:lstStyle/>
          <a:p>
            <a:r>
              <a:rPr lang="el-GR" sz="4000" dirty="0">
                <a:cs typeface="Calibri Light"/>
              </a:rPr>
              <a:t>Εκτίμηση συγκέντρωσης </a:t>
            </a:r>
            <a:r>
              <a:rPr lang="en-US" sz="4000" dirty="0" err="1">
                <a:cs typeface="Calibri Light"/>
              </a:rPr>
              <a:t>Chl</a:t>
            </a:r>
            <a:r>
              <a:rPr lang="en-US" sz="4000" dirty="0">
                <a:cs typeface="Calibri Light"/>
              </a:rPr>
              <a:t>-a</a:t>
            </a:r>
            <a:r>
              <a:rPr lang="el-GR" sz="4000" dirty="0">
                <a:cs typeface="Calibri Light"/>
              </a:rPr>
              <a:t> μέσω </a:t>
            </a:r>
            <a:r>
              <a:rPr lang="el-GR" sz="4000" dirty="0" err="1">
                <a:cs typeface="Calibri Light"/>
              </a:rPr>
              <a:t>τηλεπισκόπησης</a:t>
            </a:r>
            <a:endParaRPr lang="en-US" sz="4000" dirty="0">
              <a:cs typeface="Calibri Light"/>
            </a:endParaRPr>
          </a:p>
        </p:txBody>
      </p:sp>
      <mc:AlternateContent xmlns:mc="http://schemas.openxmlformats.org/markup-compatibility/2006" xmlns:a14="http://schemas.microsoft.com/office/drawing/2010/main">
        <mc:Choice Requires="a14">
          <p:sp>
            <p:nvSpPr>
              <p:cNvPr id="3" name="Θέση περιεχομένου 2">
                <a:extLst>
                  <a:ext uri="{FF2B5EF4-FFF2-40B4-BE49-F238E27FC236}">
                    <a16:creationId xmlns:a16="http://schemas.microsoft.com/office/drawing/2014/main" id="{C52C4E18-A57E-4535-A4CB-133AAC8C55B1}"/>
                  </a:ext>
                </a:extLst>
              </p:cNvPr>
              <p:cNvSpPr>
                <a:spLocks noGrp="1"/>
              </p:cNvSpPr>
              <p:nvPr>
                <p:ph idx="1"/>
              </p:nvPr>
            </p:nvSpPr>
            <p:spPr>
              <a:xfrm>
                <a:off x="838200" y="1621316"/>
                <a:ext cx="9966757" cy="5514110"/>
              </a:xfrm>
            </p:spPr>
            <p:txBody>
              <a:bodyPr>
                <a:normAutofit/>
              </a:bodyPr>
              <a:lstStyle/>
              <a:p>
                <a:pPr marL="0" indent="0">
                  <a:buNone/>
                </a:pPr>
                <a:r>
                  <a:rPr lang="en-US" sz="1800" b="1" dirty="0">
                    <a:cs typeface="Times New Roman" panose="02020603050405020304" pitchFamily="18" charset="0"/>
                  </a:rPr>
                  <a:t>T</a:t>
                </a:r>
                <a:r>
                  <a:rPr lang="el-GR" sz="1800" b="1" dirty="0">
                    <a:cs typeface="Times New Roman" panose="02020603050405020304" pitchFamily="18" charset="0"/>
                  </a:rPr>
                  <a:t>ι είναι αλγόριθμοι εκτίμησης χλωροφύλλης-α;</a:t>
                </a:r>
              </a:p>
              <a:p>
                <a:pPr marL="0" indent="0">
                  <a:buNone/>
                </a:pPr>
                <a:r>
                  <a:rPr lang="el-GR" sz="1800" dirty="0">
                    <a:cs typeface="Times New Roman" panose="02020603050405020304" pitchFamily="18" charset="0"/>
                  </a:rPr>
                  <a:t>μαθηματικές εκφράσεις εκτίμησης </a:t>
                </a:r>
                <a:r>
                  <a:rPr lang="en-US" sz="1800" dirty="0">
                    <a:cs typeface="Times New Roman" panose="02020603050405020304" pitchFamily="18" charset="0"/>
                  </a:rPr>
                  <a:t>Chl-a</a:t>
                </a:r>
                <a:r>
                  <a:rPr lang="el-GR" sz="1800" dirty="0">
                    <a:cs typeface="Times New Roman" panose="02020603050405020304" pitchFamily="18" charset="0"/>
                  </a:rPr>
                  <a:t> από δορυφορικά δεδομένα.</a:t>
                </a:r>
              </a:p>
              <a:p>
                <a:pPr marL="0" indent="0">
                  <a:buNone/>
                </a:pPr>
                <a:r>
                  <a:rPr lang="el-GR" sz="1800" dirty="0">
                    <a:cs typeface="Times New Roman" panose="02020603050405020304" pitchFamily="18" charset="0"/>
                  </a:rPr>
                  <a:t>Κατηγορίες </a:t>
                </a:r>
                <a:r>
                  <a:rPr lang="en-US" sz="1800" dirty="0">
                    <a:cs typeface="Times New Roman" panose="02020603050405020304" pitchFamily="18" charset="0"/>
                  </a:rPr>
                  <a:t>:</a:t>
                </a:r>
                <a:endParaRPr lang="el-GR" sz="1800" dirty="0">
                  <a:cs typeface="Times New Roman" panose="02020603050405020304" pitchFamily="18" charset="0"/>
                </a:endParaRPr>
              </a:p>
              <a:p>
                <a:r>
                  <a:rPr lang="el-GR" sz="1800" dirty="0">
                    <a:cs typeface="Times New Roman" panose="02020603050405020304" pitchFamily="18" charset="0"/>
                  </a:rPr>
                  <a:t>Εμπειρικοί</a:t>
                </a:r>
                <a:r>
                  <a:rPr lang="en-US" sz="1800" dirty="0">
                    <a:cs typeface="Times New Roman" panose="02020603050405020304" pitchFamily="18" charset="0"/>
                  </a:rPr>
                  <a:t>: </a:t>
                </a:r>
                <a:r>
                  <a:rPr lang="el-GR" sz="1800" dirty="0">
                    <a:cs typeface="Times New Roman" panose="02020603050405020304" pitchFamily="18" charset="0"/>
                  </a:rPr>
                  <a:t>συνδέουν με στατιστικές μεθόδους (παλινδρόμηση) την </a:t>
                </a:r>
                <a:r>
                  <a:rPr lang="en-US" sz="1800" dirty="0">
                    <a:cs typeface="Times New Roman" panose="02020603050405020304" pitchFamily="18" charset="0"/>
                  </a:rPr>
                  <a:t>Rrs</a:t>
                </a:r>
                <a:r>
                  <a:rPr lang="el-GR" sz="1800" dirty="0">
                    <a:cs typeface="Times New Roman" panose="02020603050405020304" pitchFamily="18" charset="0"/>
                  </a:rPr>
                  <a:t> με τις συγκεντρώσεις των οπτικά ενεργών συστατικών του νερού. </a:t>
                </a:r>
              </a:p>
              <a:p>
                <a:pPr marL="0" indent="0">
                  <a:buNone/>
                </a:pPr>
                <a:r>
                  <a:rPr lang="el-GR" sz="1800" dirty="0">
                    <a:cs typeface="Times New Roman" panose="02020603050405020304" pitchFamily="18" charset="0"/>
                  </a:rPr>
                  <a:t>	</a:t>
                </a:r>
                <a:r>
                  <a:rPr lang="en-US" sz="1800" dirty="0" err="1">
                    <a:cs typeface="Times New Roman" panose="02020603050405020304" pitchFamily="18" charset="0"/>
                  </a:rPr>
                  <a:t>Colour</a:t>
                </a:r>
                <a:r>
                  <a:rPr lang="en-US" sz="1800" dirty="0">
                    <a:cs typeface="Times New Roman" panose="02020603050405020304" pitchFamily="18" charset="0"/>
                  </a:rPr>
                  <a:t> Ratio algorithm  </a:t>
                </a:r>
                <a14:m>
                  <m:oMath xmlns:m="http://schemas.openxmlformats.org/officeDocument/2006/math">
                    <m:r>
                      <m:rPr>
                        <m:sty m:val="p"/>
                      </m:rPr>
                      <a:rPr lang="en-GB" sz="1800">
                        <a:latin typeface="Cambria Math" panose="02040503050406030204" pitchFamily="18" charset="0"/>
                        <a:ea typeface="Calibri" panose="020F0502020204030204" pitchFamily="34" charset="0"/>
                        <a:cs typeface="Times New Roman" panose="02020603050405020304" pitchFamily="18" charset="0"/>
                      </a:rPr>
                      <m:t>P</m:t>
                    </m:r>
                    <m:r>
                      <a:rPr lang="en-GB" sz="1800">
                        <a:latin typeface="Cambria Math" panose="02040503050406030204" pitchFamily="18" charset="0"/>
                        <a:ea typeface="Calibri" panose="020F0502020204030204" pitchFamily="34" charset="0"/>
                        <a:cs typeface="Times New Roman" panose="02020603050405020304" pitchFamily="18" charset="0"/>
                      </a:rPr>
                      <m:t>=</m:t>
                    </m:r>
                    <m:r>
                      <m:rPr>
                        <m:sty m:val="p"/>
                      </m:rPr>
                      <a:rPr lang="en-GB" sz="1800">
                        <a:latin typeface="Cambria Math" panose="02040503050406030204" pitchFamily="18" charset="0"/>
                        <a:ea typeface="Calibri" panose="020F0502020204030204" pitchFamily="34" charset="0"/>
                        <a:cs typeface="Times New Roman" panose="02020603050405020304" pitchFamily="18" charset="0"/>
                      </a:rPr>
                      <m:t>α</m:t>
                    </m:r>
                    <m:r>
                      <a:rPr lang="en-GB" sz="1800">
                        <a:latin typeface="Cambria Math" panose="02040503050406030204" pitchFamily="18" charset="0"/>
                        <a:ea typeface="Calibri" panose="020F0502020204030204" pitchFamily="34" charset="0"/>
                        <a:cs typeface="Times New Roman" panose="02020603050405020304" pitchFamily="18" charset="0"/>
                      </a:rPr>
                      <m:t>(</m:t>
                    </m:r>
                    <m:sSup>
                      <m:sSupPr>
                        <m:ctrlPr>
                          <a:rPr lang="el-GR" sz="1800" i="1">
                            <a:effectLst/>
                            <a:latin typeface="Cambria Math" panose="02040503050406030204" pitchFamily="18" charset="0"/>
                            <a:cs typeface="Times New Roman" panose="02020603050405020304" pitchFamily="18" charset="0"/>
                          </a:rPr>
                        </m:ctrlPr>
                      </m:sSupPr>
                      <m:e>
                        <m:f>
                          <m:fPr>
                            <m:ctrlPr>
                              <a:rPr lang="el-GR" sz="1800" i="1">
                                <a:effectLst/>
                                <a:latin typeface="Cambria Math" panose="02040503050406030204" pitchFamily="18" charset="0"/>
                                <a:cs typeface="Times New Roman" panose="02020603050405020304" pitchFamily="18" charset="0"/>
                              </a:rPr>
                            </m:ctrlPr>
                          </m:fPr>
                          <m:num>
                            <m:sSub>
                              <m:sSubPr>
                                <m:ctrlPr>
                                  <a:rPr lang="el-GR" sz="1800" i="1">
                                    <a:effectLst/>
                                    <a:latin typeface="Cambria Math" panose="02040503050406030204" pitchFamily="18" charset="0"/>
                                    <a:cs typeface="Times New Roman" panose="02020603050405020304" pitchFamily="18" charset="0"/>
                                  </a:rPr>
                                </m:ctrlPr>
                              </m:sSubPr>
                              <m:e>
                                <m:r>
                                  <a:rPr lang="en-GB" sz="1800" i="1">
                                    <a:effectLst/>
                                    <a:latin typeface="Cambria Math" panose="02040503050406030204" pitchFamily="18" charset="0"/>
                                    <a:ea typeface="Calibri" panose="020F0502020204030204" pitchFamily="34" charset="0"/>
                                    <a:cs typeface="Times New Roman" panose="02020603050405020304" pitchFamily="18" charset="0"/>
                                  </a:rPr>
                                  <m:t>𝑅</m:t>
                                </m:r>
                              </m:e>
                              <m:sub>
                                <m:r>
                                  <a:rPr lang="en-GB" sz="1800" i="1">
                                    <a:effectLst/>
                                    <a:latin typeface="Cambria Math" panose="02040503050406030204" pitchFamily="18" charset="0"/>
                                    <a:ea typeface="Calibri" panose="020F0502020204030204" pitchFamily="34" charset="0"/>
                                    <a:cs typeface="Times New Roman" panose="02020603050405020304" pitchFamily="18" charset="0"/>
                                  </a:rPr>
                                  <m:t>1</m:t>
                                </m:r>
                              </m:sub>
                            </m:sSub>
                          </m:num>
                          <m:den>
                            <m:sSub>
                              <m:sSubPr>
                                <m:ctrlPr>
                                  <a:rPr lang="el-GR" sz="1800" i="1">
                                    <a:effectLst/>
                                    <a:latin typeface="Cambria Math" panose="02040503050406030204" pitchFamily="18" charset="0"/>
                                    <a:cs typeface="Times New Roman" panose="02020603050405020304" pitchFamily="18" charset="0"/>
                                  </a:rPr>
                                </m:ctrlPr>
                              </m:sSubPr>
                              <m:e>
                                <m:r>
                                  <a:rPr lang="en-GB" sz="1800" i="1">
                                    <a:effectLst/>
                                    <a:latin typeface="Cambria Math" panose="02040503050406030204" pitchFamily="18" charset="0"/>
                                    <a:ea typeface="Calibri" panose="020F0502020204030204" pitchFamily="34" charset="0"/>
                                    <a:cs typeface="Times New Roman" panose="02020603050405020304" pitchFamily="18" charset="0"/>
                                  </a:rPr>
                                  <m:t>𝑅</m:t>
                                </m:r>
                              </m:e>
                              <m:sub>
                                <m:r>
                                  <a:rPr lang="en-GB" sz="1800" i="1">
                                    <a:effectLst/>
                                    <a:latin typeface="Cambria Math" panose="02040503050406030204" pitchFamily="18" charset="0"/>
                                    <a:ea typeface="Calibri" panose="020F0502020204030204" pitchFamily="34" charset="0"/>
                                    <a:cs typeface="Times New Roman" panose="02020603050405020304" pitchFamily="18" charset="0"/>
                                  </a:rPr>
                                  <m:t>2</m:t>
                                </m:r>
                              </m:sub>
                            </m:sSub>
                          </m:den>
                        </m:f>
                        <m:r>
                          <a:rPr lang="en-GB" sz="1800" i="1">
                            <a:effectLst/>
                            <a:latin typeface="Cambria Math" panose="02040503050406030204" pitchFamily="18" charset="0"/>
                            <a:ea typeface="Calibri" panose="020F0502020204030204" pitchFamily="34" charset="0"/>
                            <a:cs typeface="Times New Roman" panose="02020603050405020304" pitchFamily="18" charset="0"/>
                          </a:rPr>
                          <m:t>)</m:t>
                        </m:r>
                      </m:e>
                      <m:sup>
                        <m:r>
                          <a:rPr lang="el-GR" sz="1800" i="1">
                            <a:effectLst/>
                            <a:latin typeface="Cambria Math" panose="02040503050406030204" pitchFamily="18" charset="0"/>
                            <a:ea typeface="Calibri" panose="020F0502020204030204" pitchFamily="34" charset="0"/>
                            <a:cs typeface="Times New Roman" panose="02020603050405020304" pitchFamily="18" charset="0"/>
                          </a:rPr>
                          <m:t>𝛽</m:t>
                        </m:r>
                      </m:sup>
                    </m:sSup>
                    <m:r>
                      <a:rPr lang="en-GB" sz="1800" i="1">
                        <a:effectLst/>
                        <a:latin typeface="Cambria Math" panose="02040503050406030204" pitchFamily="18" charset="0"/>
                        <a:ea typeface="Calibri" panose="020F0502020204030204" pitchFamily="34" charset="0"/>
                        <a:cs typeface="Times New Roman" panose="02020603050405020304" pitchFamily="18" charset="0"/>
                      </a:rPr>
                      <m:t>+</m:t>
                    </m:r>
                    <m:r>
                      <a:rPr lang="en-GB" sz="1800" i="1">
                        <a:effectLst/>
                        <a:latin typeface="Cambria Math" panose="02040503050406030204" pitchFamily="18" charset="0"/>
                        <a:ea typeface="Calibri" panose="020F0502020204030204" pitchFamily="34" charset="0"/>
                        <a:cs typeface="Times New Roman" panose="02020603050405020304" pitchFamily="18" charset="0"/>
                      </a:rPr>
                      <m:t>𝛾</m:t>
                    </m:r>
                  </m:oMath>
                </a14:m>
                <a:r>
                  <a:rPr lang="en-US" sz="1800" dirty="0">
                    <a:cs typeface="Times New Roman" panose="02020603050405020304" pitchFamily="18" charset="0"/>
                  </a:rPr>
                  <a:t> (Neumann et al. 2000)</a:t>
                </a:r>
                <a:endParaRPr lang="el-GR" sz="1800" dirty="0">
                  <a:cs typeface="Times New Roman" panose="02020603050405020304" pitchFamily="18" charset="0"/>
                </a:endParaRPr>
              </a:p>
              <a:p>
                <a:r>
                  <a:rPr lang="el-GR" sz="1800" dirty="0">
                    <a:cs typeface="Times New Roman" panose="02020603050405020304" pitchFamily="18" charset="0"/>
                  </a:rPr>
                  <a:t>Αναλυτικοί</a:t>
                </a:r>
                <a:r>
                  <a:rPr lang="en-US" sz="1800" dirty="0">
                    <a:cs typeface="Times New Roman" panose="02020603050405020304" pitchFamily="18" charset="0"/>
                  </a:rPr>
                  <a:t> : </a:t>
                </a:r>
                <a:r>
                  <a:rPr lang="el-GR" sz="1800" dirty="0">
                    <a:cs typeface="Times New Roman" panose="02020603050405020304" pitchFamily="18" charset="0"/>
                  </a:rPr>
                  <a:t>συνδέουν την </a:t>
                </a:r>
                <a:r>
                  <a:rPr lang="en-US" sz="1800" dirty="0" err="1">
                    <a:cs typeface="Times New Roman" panose="02020603050405020304" pitchFamily="18" charset="0"/>
                  </a:rPr>
                  <a:t>Rrs</a:t>
                </a:r>
                <a:r>
                  <a:rPr lang="en-US" sz="1800" dirty="0">
                    <a:cs typeface="Times New Roman" panose="02020603050405020304" pitchFamily="18" charset="0"/>
                  </a:rPr>
                  <a:t> </a:t>
                </a:r>
                <a:r>
                  <a:rPr lang="el-GR" sz="1800" dirty="0">
                    <a:cs typeface="Times New Roman" panose="02020603050405020304" pitchFamily="18" charset="0"/>
                  </a:rPr>
                  <a:t>με τις ενδογενείς οπτικές ιδιότητες, βασιζόμενοι σε εξισώσεις που </a:t>
                </a:r>
                <a:r>
                  <a:rPr lang="el-GR" sz="1800" dirty="0" err="1">
                    <a:cs typeface="Times New Roman" panose="02020603050405020304" pitchFamily="18" charset="0"/>
                  </a:rPr>
                  <a:t>ποσοτικοποιούν</a:t>
                </a:r>
                <a:r>
                  <a:rPr lang="el-GR" sz="1800" dirty="0">
                    <a:cs typeface="Times New Roman" panose="02020603050405020304" pitchFamily="18" charset="0"/>
                  </a:rPr>
                  <a:t> την διάδοση του φωτός στο νερό (</a:t>
                </a:r>
                <a:r>
                  <a:rPr lang="en-US" sz="1800" dirty="0">
                    <a:cs typeface="Times New Roman" panose="02020603050405020304" pitchFamily="18" charset="0"/>
                  </a:rPr>
                  <a:t>radiative transfer theory) </a:t>
                </a:r>
                <a:endParaRPr lang="el-GR" sz="1800" dirty="0">
                  <a:cs typeface="Times New Roman" panose="02020603050405020304" pitchFamily="18" charset="0"/>
                </a:endParaRPr>
              </a:p>
              <a:p>
                <a:pPr marL="0" indent="0">
                  <a:buNone/>
                </a:pPr>
                <a:r>
                  <a:rPr lang="el-GR" sz="1800" dirty="0">
                    <a:cs typeface="Times New Roman" panose="02020603050405020304" pitchFamily="18" charset="0"/>
                  </a:rPr>
                  <a:t>	</a:t>
                </a:r>
                <a14:m>
                  <m:oMath xmlns:m="http://schemas.openxmlformats.org/officeDocument/2006/math">
                    <m:sSub>
                      <m:sSubPr>
                        <m:ctrlPr>
                          <a:rPr lang="el-GR" sz="1800" i="1">
                            <a:latin typeface="Cambria Math" panose="02040503050406030204" pitchFamily="18" charset="0"/>
                          </a:rPr>
                        </m:ctrlPr>
                      </m:sSubPr>
                      <m:e>
                        <m:r>
                          <a:rPr lang="en-US" sz="1800" i="1">
                            <a:latin typeface="Cambria Math" panose="02040503050406030204" pitchFamily="18" charset="0"/>
                          </a:rPr>
                          <m:t>𝑅</m:t>
                        </m:r>
                      </m:e>
                      <m:sub>
                        <m:r>
                          <a:rPr lang="en-US" sz="1800" i="1">
                            <a:latin typeface="Cambria Math" panose="02040503050406030204" pitchFamily="18" charset="0"/>
                          </a:rPr>
                          <m:t>𝑟𝑠</m:t>
                        </m:r>
                      </m:sub>
                    </m:sSub>
                    <m:r>
                      <a:rPr lang="en-US" sz="1800" i="1">
                        <a:latin typeface="Cambria Math" panose="02040503050406030204" pitchFamily="18" charset="0"/>
                      </a:rPr>
                      <m:t>=</m:t>
                    </m:r>
                    <m:r>
                      <a:rPr lang="en-US" sz="1800" i="1">
                        <a:latin typeface="Cambria Math" panose="02040503050406030204" pitchFamily="18" charset="0"/>
                      </a:rPr>
                      <m:t>𝑔</m:t>
                    </m:r>
                    <m:f>
                      <m:fPr>
                        <m:ctrlPr>
                          <a:rPr lang="el-GR" sz="1800" i="1">
                            <a:latin typeface="Cambria Math" panose="02040503050406030204" pitchFamily="18" charset="0"/>
                          </a:rPr>
                        </m:ctrlPr>
                      </m:fPr>
                      <m:num>
                        <m:sSub>
                          <m:sSubPr>
                            <m:ctrlPr>
                              <a:rPr lang="el-GR" sz="1800" i="1">
                                <a:latin typeface="Cambria Math" panose="02040503050406030204" pitchFamily="18" charset="0"/>
                              </a:rPr>
                            </m:ctrlPr>
                          </m:sSubPr>
                          <m:e>
                            <m:r>
                              <a:rPr lang="en-US" sz="1800" i="1">
                                <a:latin typeface="Cambria Math" panose="02040503050406030204" pitchFamily="18" charset="0"/>
                              </a:rPr>
                              <m:t>𝑏</m:t>
                            </m:r>
                          </m:e>
                          <m:sub>
                            <m:r>
                              <a:rPr lang="en-US" sz="1800" i="1">
                                <a:latin typeface="Cambria Math" panose="02040503050406030204" pitchFamily="18" charset="0"/>
                              </a:rPr>
                              <m:t>𝑏</m:t>
                            </m:r>
                          </m:sub>
                        </m:sSub>
                      </m:num>
                      <m:den>
                        <m:r>
                          <a:rPr lang="en-US" sz="1800" i="1">
                            <a:latin typeface="Cambria Math" panose="02040503050406030204" pitchFamily="18" charset="0"/>
                          </a:rPr>
                          <m:t>𝑎</m:t>
                        </m:r>
                        <m:r>
                          <a:rPr lang="en-US" sz="1800" i="1">
                            <a:latin typeface="Cambria Math" panose="02040503050406030204" pitchFamily="18" charset="0"/>
                          </a:rPr>
                          <m:t>+</m:t>
                        </m:r>
                        <m:sSub>
                          <m:sSubPr>
                            <m:ctrlPr>
                              <a:rPr lang="el-GR" sz="1800" i="1">
                                <a:latin typeface="Cambria Math" panose="02040503050406030204" pitchFamily="18" charset="0"/>
                              </a:rPr>
                            </m:ctrlPr>
                          </m:sSubPr>
                          <m:e>
                            <m:r>
                              <a:rPr lang="en-US" sz="1800" i="1">
                                <a:latin typeface="Cambria Math" panose="02040503050406030204" pitchFamily="18" charset="0"/>
                              </a:rPr>
                              <m:t>𝑏</m:t>
                            </m:r>
                          </m:e>
                          <m:sub>
                            <m:r>
                              <a:rPr lang="en-US" sz="1800" i="1">
                                <a:latin typeface="Cambria Math" panose="02040503050406030204" pitchFamily="18" charset="0"/>
                              </a:rPr>
                              <m:t>𝑏</m:t>
                            </m:r>
                          </m:sub>
                        </m:sSub>
                      </m:den>
                    </m:f>
                  </m:oMath>
                </a14:m>
                <a:r>
                  <a:rPr lang="en-US" sz="1800" dirty="0">
                    <a:cs typeface="Times New Roman" panose="02020603050405020304" pitchFamily="18" charset="0"/>
                  </a:rPr>
                  <a:t> (Lee et al. 1994), </a:t>
                </a:r>
                <a:r>
                  <a:rPr lang="en-US" sz="1800" i="1" dirty="0">
                    <a:cs typeface="Times New Roman" panose="02020603050405020304" pitchFamily="18" charset="0"/>
                  </a:rPr>
                  <a:t>g ≈ </a:t>
                </a:r>
                <a:r>
                  <a:rPr lang="el-GR" sz="1800" i="1" dirty="0">
                    <a:cs typeface="Times New Roman" panose="02020603050405020304" pitchFamily="18" charset="0"/>
                  </a:rPr>
                  <a:t>σταθερά</a:t>
                </a:r>
                <a:endParaRPr lang="el-GR" sz="1800" dirty="0">
                  <a:cs typeface="Times New Roman" panose="02020603050405020304" pitchFamily="18" charset="0"/>
                </a:endParaRPr>
              </a:p>
              <a:p>
                <a:r>
                  <a:rPr lang="el-GR" sz="1800" dirty="0">
                    <a:cs typeface="Times New Roman" panose="02020603050405020304" pitchFamily="18" charset="0"/>
                  </a:rPr>
                  <a:t>Ημιαναλυτικοί</a:t>
                </a:r>
                <a:r>
                  <a:rPr lang="en-US" sz="1800" dirty="0">
                    <a:cs typeface="Times New Roman" panose="02020603050405020304" pitchFamily="18" charset="0"/>
                  </a:rPr>
                  <a:t>: </a:t>
                </a:r>
                <a:r>
                  <a:rPr lang="el-GR" sz="1800" dirty="0">
                    <a:cs typeface="Times New Roman" panose="02020603050405020304" pitchFamily="18" charset="0"/>
                  </a:rPr>
                  <a:t>συνδυασμός των παραπάνω, απλοποιημένες εξισώσεις της θεωρίας διάδοσης της ακτινοβολίας.</a:t>
                </a:r>
              </a:p>
            </p:txBody>
          </p:sp>
        </mc:Choice>
        <mc:Fallback xmlns="">
          <p:sp>
            <p:nvSpPr>
              <p:cNvPr id="3" name="Θέση περιεχομένου 2">
                <a:extLst>
                  <a:ext uri="{FF2B5EF4-FFF2-40B4-BE49-F238E27FC236}">
                    <a16:creationId xmlns:a16="http://schemas.microsoft.com/office/drawing/2014/main" id="{C52C4E18-A57E-4535-A4CB-133AAC8C55B1}"/>
                  </a:ext>
                </a:extLst>
              </p:cNvPr>
              <p:cNvSpPr>
                <a:spLocks noGrp="1" noRot="1" noChangeAspect="1" noMove="1" noResize="1" noEditPoints="1" noAdjustHandles="1" noChangeArrowheads="1" noChangeShapeType="1" noTextEdit="1"/>
              </p:cNvSpPr>
              <p:nvPr>
                <p:ph idx="1"/>
              </p:nvPr>
            </p:nvSpPr>
            <p:spPr>
              <a:xfrm>
                <a:off x="838200" y="1621316"/>
                <a:ext cx="9966757" cy="5514110"/>
              </a:xfrm>
              <a:blipFill>
                <a:blip r:embed="rId2"/>
                <a:stretch>
                  <a:fillRect l="-551" t="-1105"/>
                </a:stretch>
              </a:blipFill>
            </p:spPr>
            <p:txBody>
              <a:bodyPr/>
              <a:lstStyle/>
              <a:p>
                <a:r>
                  <a:rPr lang="en-US">
                    <a:noFill/>
                  </a:rPr>
                  <a:t> </a:t>
                </a:r>
              </a:p>
            </p:txBody>
          </p:sp>
        </mc:Fallback>
      </mc:AlternateContent>
    </p:spTree>
    <p:extLst>
      <p:ext uri="{BB962C8B-B14F-4D97-AF65-F5344CB8AC3E}">
        <p14:creationId xmlns:p14="http://schemas.microsoft.com/office/powerpoint/2010/main" val="2934153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BF51D-2B3B-4BCD-A3DB-EAC67EF4BAFC}"/>
              </a:ext>
            </a:extLst>
          </p:cNvPr>
          <p:cNvSpPr>
            <a:spLocks noGrp="1"/>
          </p:cNvSpPr>
          <p:nvPr>
            <p:ph type="title"/>
          </p:nvPr>
        </p:nvSpPr>
        <p:spPr/>
        <p:txBody>
          <a:bodyPr>
            <a:noAutofit/>
          </a:bodyPr>
          <a:lstStyle/>
          <a:p>
            <a:r>
              <a:rPr lang="el-GR" sz="3600" dirty="0">
                <a:cs typeface="Calibri Light"/>
              </a:rPr>
              <a:t>Εκτίμηση συγκέντρωσης </a:t>
            </a:r>
            <a:r>
              <a:rPr lang="en-US" sz="3600" dirty="0" err="1">
                <a:cs typeface="Calibri Light"/>
              </a:rPr>
              <a:t>Chl</a:t>
            </a:r>
            <a:r>
              <a:rPr lang="en-US" sz="3600" dirty="0">
                <a:cs typeface="Calibri Light"/>
              </a:rPr>
              <a:t>-a</a:t>
            </a:r>
            <a:r>
              <a:rPr lang="el-GR" sz="3600" dirty="0">
                <a:cs typeface="Calibri Light"/>
              </a:rPr>
              <a:t> μέσω </a:t>
            </a:r>
            <a:r>
              <a:rPr lang="el-GR" sz="3600" dirty="0" err="1">
                <a:cs typeface="Calibri Light"/>
              </a:rPr>
              <a:t>τηλεπισκόπησης</a:t>
            </a:r>
            <a:endParaRPr lang="en-US" sz="3600" dirty="0"/>
          </a:p>
        </p:txBody>
      </p:sp>
      <p:sp>
        <p:nvSpPr>
          <p:cNvPr id="4" name="Rectangle 3">
            <a:extLst>
              <a:ext uri="{FF2B5EF4-FFF2-40B4-BE49-F238E27FC236}">
                <a16:creationId xmlns:a16="http://schemas.microsoft.com/office/drawing/2014/main" id="{F745B830-5783-436C-A298-EF685A4AEACD}"/>
              </a:ext>
            </a:extLst>
          </p:cNvPr>
          <p:cNvSpPr/>
          <p:nvPr/>
        </p:nvSpPr>
        <p:spPr>
          <a:xfrm>
            <a:off x="838200" y="1720840"/>
            <a:ext cx="10515600" cy="3416320"/>
          </a:xfrm>
          <a:prstGeom prst="rect">
            <a:avLst/>
          </a:prstGeom>
        </p:spPr>
        <p:txBody>
          <a:bodyPr wrap="square">
            <a:spAutoFit/>
          </a:bodyPr>
          <a:lstStyle/>
          <a:p>
            <a:pPr algn="just" fontAlgn="base"/>
            <a:r>
              <a:rPr lang="el-GR" b="1" dirty="0"/>
              <a:t>Εμπειρικοί αλγόριθμοι εκτίμησης χλωροφύλλη-α (</a:t>
            </a:r>
            <a:r>
              <a:rPr lang="el-GR" b="1" dirty="0" err="1"/>
              <a:t>Chl</a:t>
            </a:r>
            <a:r>
              <a:rPr lang="el-GR" b="1" dirty="0"/>
              <a:t>-a) παγκόσμιας κλίμακας</a:t>
            </a:r>
            <a:r>
              <a:rPr lang="el-GR" dirty="0"/>
              <a:t>​</a:t>
            </a:r>
          </a:p>
          <a:p>
            <a:pPr algn="just" fontAlgn="base"/>
            <a:endParaRPr lang="el-GR" dirty="0"/>
          </a:p>
          <a:p>
            <a:pPr algn="just" fontAlgn="base"/>
            <a:r>
              <a:rPr lang="el-GR" dirty="0"/>
              <a:t>Αλγόριθμοι </a:t>
            </a:r>
            <a:r>
              <a:rPr lang="en-US" dirty="0"/>
              <a:t>(blue to green ratio ) </a:t>
            </a:r>
            <a:r>
              <a:rPr lang="el-GR" dirty="0"/>
              <a:t>της αλυσίδας</a:t>
            </a:r>
            <a:r>
              <a:rPr lang="en-US" dirty="0"/>
              <a:t> </a:t>
            </a:r>
            <a:r>
              <a:rPr lang="el-GR" dirty="0"/>
              <a:t> </a:t>
            </a:r>
            <a:r>
              <a:rPr lang="en-US" dirty="0" err="1"/>
              <a:t>OCx</a:t>
            </a:r>
            <a:r>
              <a:rPr lang="el-GR" dirty="0"/>
              <a:t> όπου </a:t>
            </a:r>
            <a:r>
              <a:rPr lang="en-US" dirty="0"/>
              <a:t>x</a:t>
            </a:r>
            <a:r>
              <a:rPr lang="el-GR" dirty="0"/>
              <a:t> το πλήθος των καναλιών</a:t>
            </a:r>
            <a:r>
              <a:rPr lang="en-US" dirty="0"/>
              <a:t> </a:t>
            </a:r>
            <a:r>
              <a:rPr lang="en-GB" dirty="0"/>
              <a:t>O'Reilly </a:t>
            </a:r>
            <a:r>
              <a:rPr lang="en-GB" i="1" dirty="0"/>
              <a:t>et al.</a:t>
            </a:r>
            <a:r>
              <a:rPr lang="en-GB" dirty="0"/>
              <a:t> (2000).</a:t>
            </a:r>
            <a:r>
              <a:rPr lang="en-US" dirty="0"/>
              <a:t>​</a:t>
            </a:r>
          </a:p>
          <a:p>
            <a:pPr algn="just" fontAlgn="base"/>
            <a:r>
              <a:rPr lang="en-US" dirty="0"/>
              <a:t>​</a:t>
            </a:r>
          </a:p>
          <a:p>
            <a:pPr marL="285750" indent="-285750" algn="just" fontAlgn="base">
              <a:buFont typeface="Arial" panose="020B0604020202020204" pitchFamily="34" charset="0"/>
              <a:buChar char="•"/>
            </a:pPr>
            <a:r>
              <a:rPr lang="en-US" dirty="0"/>
              <a:t>OC4v4 </a:t>
            </a:r>
            <a:r>
              <a:rPr lang="en-US" dirty="0" err="1"/>
              <a:t>SeaWiFS</a:t>
            </a:r>
            <a:r>
              <a:rPr lang="en-US" dirty="0"/>
              <a:t> (443nm, 490nm, 510nm, 555nm)​</a:t>
            </a:r>
          </a:p>
          <a:p>
            <a:pPr algn="just" fontAlgn="base"/>
            <a:r>
              <a:rPr lang="en-US" dirty="0"/>
              <a:t>​</a:t>
            </a:r>
          </a:p>
          <a:p>
            <a:pPr marL="285750" indent="-285750" algn="just" fontAlgn="base">
              <a:buFont typeface="Arial" panose="020B0604020202020204" pitchFamily="34" charset="0"/>
              <a:buChar char="•"/>
            </a:pPr>
            <a:r>
              <a:rPr lang="en-US" dirty="0"/>
              <a:t>OC2v4 </a:t>
            </a:r>
            <a:r>
              <a:rPr lang="en-US" dirty="0" err="1"/>
              <a:t>SeaWiFS</a:t>
            </a:r>
            <a:r>
              <a:rPr lang="en-US" dirty="0"/>
              <a:t> (490nm, 555nm)​</a:t>
            </a:r>
          </a:p>
          <a:p>
            <a:pPr algn="just" fontAlgn="base"/>
            <a:r>
              <a:rPr lang="en-US" dirty="0"/>
              <a:t>​</a:t>
            </a:r>
          </a:p>
          <a:p>
            <a:pPr marL="285750" indent="-285750" algn="just" fontAlgn="base">
              <a:buFont typeface="Arial" panose="020B0604020202020204" pitchFamily="34" charset="0"/>
              <a:buChar char="•"/>
            </a:pPr>
            <a:r>
              <a:rPr lang="en-US" dirty="0"/>
              <a:t>OC3M MODIS (443nm, 490nm, 550nm)​</a:t>
            </a:r>
          </a:p>
          <a:p>
            <a:pPr algn="just" fontAlgn="base"/>
            <a:r>
              <a:rPr lang="en-US" dirty="0"/>
              <a:t>​</a:t>
            </a:r>
          </a:p>
          <a:p>
            <a:pPr algn="just" fontAlgn="base"/>
            <a:r>
              <a:rPr lang="el-GR" dirty="0"/>
              <a:t>Σε παγκόσμια κλίμακα τα αποτελέσματα τους βρίσκονται στα αποδεκτά όρια σφάλματος ± 35% για τη συγκέντρωση της </a:t>
            </a:r>
            <a:r>
              <a:rPr lang="en-US" dirty="0" err="1"/>
              <a:t>Chl</a:t>
            </a:r>
            <a:r>
              <a:rPr lang="en-US" dirty="0"/>
              <a:t>-a.​</a:t>
            </a:r>
            <a:endParaRPr lang="en-US" b="0" i="0" dirty="0">
              <a:effectLst/>
            </a:endParaRPr>
          </a:p>
        </p:txBody>
      </p:sp>
    </p:spTree>
    <p:extLst>
      <p:ext uri="{BB962C8B-B14F-4D97-AF65-F5344CB8AC3E}">
        <p14:creationId xmlns:p14="http://schemas.microsoft.com/office/powerpoint/2010/main" val="2225136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BF51D-2B3B-4BCD-A3DB-EAC67EF4BAFC}"/>
              </a:ext>
            </a:extLst>
          </p:cNvPr>
          <p:cNvSpPr>
            <a:spLocks noGrp="1"/>
          </p:cNvSpPr>
          <p:nvPr>
            <p:ph type="title"/>
          </p:nvPr>
        </p:nvSpPr>
        <p:spPr/>
        <p:txBody>
          <a:bodyPr>
            <a:noAutofit/>
          </a:bodyPr>
          <a:lstStyle/>
          <a:p>
            <a:r>
              <a:rPr lang="el-GR" sz="3600" dirty="0">
                <a:cs typeface="Calibri Light"/>
              </a:rPr>
              <a:t>Εκτίμηση συγκέντρωσης </a:t>
            </a:r>
            <a:r>
              <a:rPr lang="en-US" sz="3600" dirty="0" err="1">
                <a:cs typeface="Calibri Light"/>
              </a:rPr>
              <a:t>Chl</a:t>
            </a:r>
            <a:r>
              <a:rPr lang="en-US" sz="3600" dirty="0">
                <a:cs typeface="Calibri Light"/>
              </a:rPr>
              <a:t>-a</a:t>
            </a:r>
            <a:r>
              <a:rPr lang="el-GR" sz="3600" dirty="0">
                <a:cs typeface="Calibri Light"/>
              </a:rPr>
              <a:t> μέσω </a:t>
            </a:r>
            <a:r>
              <a:rPr lang="el-GR" sz="3600" dirty="0" err="1">
                <a:cs typeface="Calibri Light"/>
              </a:rPr>
              <a:t>τηλεπισκόπησης</a:t>
            </a:r>
            <a:endParaRPr lang="en-US" sz="3600" dirty="0"/>
          </a:p>
        </p:txBody>
      </p:sp>
      <p:sp>
        <p:nvSpPr>
          <p:cNvPr id="4" name="Rectangle 3">
            <a:extLst>
              <a:ext uri="{FF2B5EF4-FFF2-40B4-BE49-F238E27FC236}">
                <a16:creationId xmlns:a16="http://schemas.microsoft.com/office/drawing/2014/main" id="{F745B830-5783-436C-A298-EF685A4AEACD}"/>
              </a:ext>
            </a:extLst>
          </p:cNvPr>
          <p:cNvSpPr/>
          <p:nvPr/>
        </p:nvSpPr>
        <p:spPr>
          <a:xfrm>
            <a:off x="838200" y="1720840"/>
            <a:ext cx="10515600" cy="369332"/>
          </a:xfrm>
          <a:prstGeom prst="rect">
            <a:avLst/>
          </a:prstGeom>
        </p:spPr>
        <p:txBody>
          <a:bodyPr wrap="square">
            <a:spAutoFit/>
          </a:bodyPr>
          <a:lstStyle/>
          <a:p>
            <a:pPr algn="just" fontAlgn="base"/>
            <a:r>
              <a:rPr lang="el-GR" b="1" dirty="0"/>
              <a:t>Εμπειρικοί αλγόριθμοι εκτίμησης χλωροφύλλη-α (</a:t>
            </a:r>
            <a:r>
              <a:rPr lang="el-GR" b="1" dirty="0" err="1"/>
              <a:t>Chl</a:t>
            </a:r>
            <a:r>
              <a:rPr lang="el-GR" b="1" dirty="0"/>
              <a:t>-a) παγκόσμιας κλίμακας</a:t>
            </a:r>
            <a:r>
              <a:rPr lang="el-GR" dirty="0"/>
              <a:t>​</a:t>
            </a:r>
          </a:p>
        </p:txBody>
      </p:sp>
      <mc:AlternateContent xmlns:mc="http://schemas.openxmlformats.org/markup-compatibility/2006">
        <mc:Choice xmlns:a14="http://schemas.microsoft.com/office/drawing/2010/main" Requires="a14">
          <p:sp>
            <p:nvSpPr>
              <p:cNvPr id="5" name="Θέση περιεχομένου 2">
                <a:extLst>
                  <a:ext uri="{FF2B5EF4-FFF2-40B4-BE49-F238E27FC236}">
                    <a16:creationId xmlns:a16="http://schemas.microsoft.com/office/drawing/2014/main" id="{EFCBAA4A-CB5B-4FC3-811F-57C7B9FB5E54}"/>
                  </a:ext>
                </a:extLst>
              </p:cNvPr>
              <p:cNvSpPr>
                <a:spLocks noGrp="1"/>
              </p:cNvSpPr>
              <p:nvPr>
                <p:ph idx="1"/>
              </p:nvPr>
            </p:nvSpPr>
            <p:spPr>
              <a:xfrm>
                <a:off x="1443183" y="2317310"/>
                <a:ext cx="8143994" cy="4175564"/>
              </a:xfrm>
            </p:spPr>
            <p:txBody>
              <a:bodyPr>
                <a:normAutofit fontScale="85000" lnSpcReduction="20000"/>
              </a:bodyPr>
              <a:lstStyle/>
              <a:p>
                <a:pPr marL="0" indent="0" algn="just">
                  <a:buNone/>
                </a:pPr>
                <a:r>
                  <a:rPr lang="en-US" dirty="0">
                    <a:latin typeface="Times New Roman" panose="02020603050405020304" pitchFamily="18" charset="0"/>
                    <a:cs typeface="Times New Roman" panose="02020603050405020304" pitchFamily="18" charset="0"/>
                  </a:rPr>
                  <a:t>OC4v4 </a:t>
                </a:r>
                <a:r>
                  <a:rPr lang="en-GB" sz="1667" dirty="0">
                    <a:solidFill>
                      <a:prstClr val="black">
                        <a:lumMod val="75000"/>
                        <a:lumOff val="25000"/>
                      </a:prstClr>
                    </a:solidFill>
                    <a:latin typeface="Times New Roman" panose="02020603050405020304" pitchFamily="18" charset="0"/>
                    <a:ea typeface="Calibri" panose="020F0502020204030204" pitchFamily="34" charset="0"/>
                    <a:cs typeface="Times New Roman" panose="02020603050405020304" pitchFamily="18" charset="0"/>
                  </a:rPr>
                  <a:t>O'Reilly</a:t>
                </a:r>
                <a:r>
                  <a:rPr lang="en-GB" sz="1667" dirty="0">
                    <a:solidFill>
                      <a:prstClr val="black">
                        <a:lumMod val="75000"/>
                        <a:lumOff val="2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1667" i="1" dirty="0">
                    <a:solidFill>
                      <a:prstClr val="black">
                        <a:lumMod val="75000"/>
                        <a:lumOff val="25000"/>
                      </a:prstClr>
                    </a:solidFill>
                    <a:latin typeface="Times New Roman" panose="02020603050405020304" pitchFamily="18" charset="0"/>
                    <a:ea typeface="Times New Roman" panose="02020603050405020304" pitchFamily="18" charset="0"/>
                    <a:cs typeface="Times New Roman" panose="02020603050405020304" pitchFamily="18" charset="0"/>
                  </a:rPr>
                  <a:t>et al.</a:t>
                </a:r>
                <a:r>
                  <a:rPr lang="en-GB" sz="1667" dirty="0">
                    <a:solidFill>
                      <a:prstClr val="black">
                        <a:lumMod val="75000"/>
                        <a:lumOff val="25000"/>
                      </a:prstClr>
                    </a:solidFill>
                    <a:latin typeface="Times New Roman" panose="02020603050405020304" pitchFamily="18" charset="0"/>
                    <a:ea typeface="Times New Roman" panose="02020603050405020304" pitchFamily="18" charset="0"/>
                    <a:cs typeface="Times New Roman" panose="02020603050405020304" pitchFamily="18" charset="0"/>
                  </a:rPr>
                  <a:t> (2000)</a:t>
                </a:r>
              </a:p>
              <a:p>
                <a:pPr marL="0" indent="0" algn="just">
                  <a:buNone/>
                </a:pPr>
                <a:endParaRPr lang="en-US" dirty="0">
                  <a:latin typeface="Times New Roman" panose="02020603050405020304" pitchFamily="18" charset="0"/>
                  <a:cs typeface="Times New Roman" panose="02020603050405020304" pitchFamily="18" charset="0"/>
                </a:endParaRPr>
              </a:p>
              <a:p>
                <a:pPr algn="just">
                  <a:lnSpc>
                    <a:spcPct val="150000"/>
                  </a:lnSpc>
                  <a:spcAft>
                    <a:spcPts val="667"/>
                  </a:spcAft>
                </a:pPr>
                <a:r>
                  <a:rPr lang="en-US" dirty="0">
                    <a:latin typeface="Times New Roman" panose="02020603050405020304" pitchFamily="18" charset="0"/>
                    <a:cs typeface="Times New Roman" panose="02020603050405020304" pitchFamily="18" charset="0"/>
                  </a:rPr>
                  <a:t>Equation </a:t>
                </a:r>
                <a:r>
                  <a:rPr lang="en-US" sz="1333" dirty="0">
                    <a:latin typeface="Times New Roman" panose="02020603050405020304" pitchFamily="18" charset="0"/>
                    <a:cs typeface="Times New Roman" panose="02020603050405020304" pitchFamily="18" charset="0"/>
                  </a:rPr>
                  <a:t>: </a:t>
                </a:r>
                <a14:m>
                  <m:oMath xmlns:m="http://schemas.openxmlformats.org/officeDocument/2006/math">
                    <m:r>
                      <a:rPr lang="en-GB" i="1">
                        <a:latin typeface="Cambria Math" panose="02040503050406030204" pitchFamily="18" charset="0"/>
                        <a:ea typeface="Times New Roman" panose="02020603050405020304" pitchFamily="18" charset="0"/>
                        <a:cs typeface="Times New Roman" panose="02020603050405020304" pitchFamily="18" charset="0"/>
                      </a:rPr>
                      <m:t>𝐶h𝑙</m:t>
                    </m:r>
                    <m:r>
                      <a:rPr lang="el-GR" b="0" i="1" smtClean="0">
                        <a:latin typeface="Cambria Math" panose="02040503050406030204" pitchFamily="18" charset="0"/>
                        <a:ea typeface="Times New Roman" panose="02020603050405020304" pitchFamily="18" charset="0"/>
                        <a:cs typeface="Times New Roman" panose="02020603050405020304" pitchFamily="18" charset="0"/>
                      </a:rPr>
                      <m:t>_</m:t>
                    </m:r>
                    <m:r>
                      <a:rPr lang="en-US" i="1">
                        <a:latin typeface="Cambria Math" panose="02040503050406030204" pitchFamily="18" charset="0"/>
                        <a:ea typeface="Times New Roman" panose="02020603050405020304" pitchFamily="18" charset="0"/>
                        <a:cs typeface="Times New Roman" panose="02020603050405020304" pitchFamily="18" charset="0"/>
                      </a:rPr>
                      <m:t>𝑎</m:t>
                    </m:r>
                    <m:r>
                      <a:rPr lang="en-GB" i="1">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l-GR" i="1">
                            <a:latin typeface="Cambria Math" panose="02040503050406030204" pitchFamily="18" charset="0"/>
                            <a:ea typeface="Times New Roman" panose="02020603050405020304" pitchFamily="18" charset="0"/>
                            <a:cs typeface="Times New Roman" panose="02020603050405020304" pitchFamily="18" charset="0"/>
                          </a:rPr>
                        </m:ctrlPr>
                      </m:sSupPr>
                      <m:e>
                        <m:r>
                          <a:rPr lang="en-GB" i="1">
                            <a:latin typeface="Cambria Math" panose="02040503050406030204" pitchFamily="18" charset="0"/>
                            <a:ea typeface="Times New Roman" panose="02020603050405020304" pitchFamily="18" charset="0"/>
                            <a:cs typeface="Times New Roman" panose="02020603050405020304" pitchFamily="18" charset="0"/>
                          </a:rPr>
                          <m:t>10</m:t>
                        </m:r>
                      </m:e>
                      <m:sup>
                        <m:r>
                          <a:rPr lang="en-GB" i="1">
                            <a:latin typeface="Cambria Math" panose="02040503050406030204" pitchFamily="18" charset="0"/>
                            <a:ea typeface="Times New Roman" panose="02020603050405020304" pitchFamily="18" charset="0"/>
                            <a:cs typeface="Times New Roman" panose="02020603050405020304" pitchFamily="18" charset="0"/>
                          </a:rPr>
                          <m:t>𝑌</m:t>
                        </m:r>
                      </m:sup>
                    </m:sSup>
                  </m:oMath>
                </a14:m>
                <a:endParaRPr lang="el-GR" sz="1333"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667"/>
                  </a:spcAft>
                </a:pPr>
                <a14:m>
                  <m:oMath xmlns:m="http://schemas.openxmlformats.org/officeDocument/2006/math">
                    <m:r>
                      <a:rPr lang="en-GB" i="1">
                        <a:latin typeface="Cambria Math" panose="02040503050406030204" pitchFamily="18" charset="0"/>
                        <a:ea typeface="Times New Roman" panose="02020603050405020304" pitchFamily="18" charset="0"/>
                        <a:cs typeface="Times New Roman" panose="02020603050405020304" pitchFamily="18" charset="0"/>
                      </a:rPr>
                      <m:t>𝑌</m:t>
                    </m:r>
                    <m:r>
                      <a:rPr lang="en-GB"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l-GR"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i="1">
                            <a:effectLst/>
                            <a:latin typeface="Cambria Math" panose="02040503050406030204" pitchFamily="18" charset="0"/>
                            <a:ea typeface="Times New Roman" panose="02020603050405020304" pitchFamily="18" charset="0"/>
                            <a:cs typeface="Times New Roman" panose="02020603050405020304" pitchFamily="18" charset="0"/>
                          </a:rPr>
                          <m:t>𝑎</m:t>
                        </m:r>
                      </m:e>
                      <m:sub>
                        <m:r>
                          <a:rPr lang="en-GB" i="1">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GB"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l-GR"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i="1">
                            <a:effectLst/>
                            <a:latin typeface="Cambria Math" panose="02040503050406030204" pitchFamily="18" charset="0"/>
                            <a:ea typeface="Times New Roman" panose="02020603050405020304" pitchFamily="18" charset="0"/>
                            <a:cs typeface="Times New Roman" panose="02020603050405020304" pitchFamily="18" charset="0"/>
                          </a:rPr>
                          <m:t>𝑎</m:t>
                        </m:r>
                      </m:e>
                      <m:sub>
                        <m:r>
                          <a:rPr lang="en-GB"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GB"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GB"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l-GR"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i="1">
                            <a:effectLst/>
                            <a:latin typeface="Cambria Math" panose="02040503050406030204" pitchFamily="18" charset="0"/>
                            <a:ea typeface="Times New Roman" panose="02020603050405020304" pitchFamily="18" charset="0"/>
                            <a:cs typeface="Times New Roman" panose="02020603050405020304" pitchFamily="18" charset="0"/>
                          </a:rPr>
                          <m:t>𝑎</m:t>
                        </m:r>
                      </m:e>
                      <m:sub>
                        <m:r>
                          <a:rPr lang="en-GB" i="1">
                            <a:effectLst/>
                            <a:latin typeface="Cambria Math" panose="02040503050406030204" pitchFamily="18" charset="0"/>
                            <a:ea typeface="Times New Roman" panose="02020603050405020304" pitchFamily="18" charset="0"/>
                            <a:cs typeface="Times New Roman" panose="02020603050405020304" pitchFamily="18" charset="0"/>
                          </a:rPr>
                          <m:t>2</m:t>
                        </m:r>
                      </m:sub>
                    </m:sSub>
                    <m:sSup>
                      <m:sSupPr>
                        <m:ctrlPr>
                          <a:rPr lang="el-GR"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GB" i="1">
                            <a:effectLst/>
                            <a:latin typeface="Cambria Math" panose="02040503050406030204" pitchFamily="18" charset="0"/>
                            <a:ea typeface="Times New Roman" panose="02020603050405020304" pitchFamily="18" charset="0"/>
                            <a:cs typeface="Times New Roman" panose="02020603050405020304" pitchFamily="18" charset="0"/>
                          </a:rPr>
                          <m:t>𝑋</m:t>
                        </m:r>
                      </m:e>
                      <m:sup>
                        <m:r>
                          <a:rPr lang="en-GB"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GB"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l-GR"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i="1">
                            <a:effectLst/>
                            <a:latin typeface="Cambria Math" panose="02040503050406030204" pitchFamily="18" charset="0"/>
                            <a:ea typeface="Times New Roman" panose="02020603050405020304" pitchFamily="18" charset="0"/>
                            <a:cs typeface="Times New Roman" panose="02020603050405020304" pitchFamily="18" charset="0"/>
                          </a:rPr>
                          <m:t>𝑎</m:t>
                        </m:r>
                      </m:e>
                      <m:sub>
                        <m:r>
                          <a:rPr lang="en-GB" i="1">
                            <a:effectLst/>
                            <a:latin typeface="Cambria Math" panose="02040503050406030204" pitchFamily="18" charset="0"/>
                            <a:ea typeface="Times New Roman" panose="02020603050405020304" pitchFamily="18" charset="0"/>
                            <a:cs typeface="Times New Roman" panose="02020603050405020304" pitchFamily="18" charset="0"/>
                          </a:rPr>
                          <m:t>3</m:t>
                        </m:r>
                      </m:sub>
                    </m:sSub>
                    <m:sSup>
                      <m:sSupPr>
                        <m:ctrlPr>
                          <a:rPr lang="el-GR"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GB" i="1">
                            <a:effectLst/>
                            <a:latin typeface="Cambria Math" panose="02040503050406030204" pitchFamily="18" charset="0"/>
                            <a:ea typeface="Times New Roman" panose="02020603050405020304" pitchFamily="18" charset="0"/>
                            <a:cs typeface="Times New Roman" panose="02020603050405020304" pitchFamily="18" charset="0"/>
                          </a:rPr>
                          <m:t>𝑋</m:t>
                        </m:r>
                      </m:e>
                      <m:sup>
                        <m:r>
                          <a:rPr lang="en-GB" i="1">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GB"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l-GR"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i="1">
                            <a:effectLst/>
                            <a:latin typeface="Cambria Math" panose="02040503050406030204" pitchFamily="18" charset="0"/>
                            <a:ea typeface="Times New Roman" panose="02020603050405020304" pitchFamily="18" charset="0"/>
                            <a:cs typeface="Times New Roman" panose="02020603050405020304" pitchFamily="18" charset="0"/>
                          </a:rPr>
                          <m:t>𝑎</m:t>
                        </m:r>
                      </m:e>
                      <m:sub>
                        <m:r>
                          <a:rPr lang="en-GB" i="1">
                            <a:effectLst/>
                            <a:latin typeface="Cambria Math" panose="02040503050406030204" pitchFamily="18" charset="0"/>
                            <a:ea typeface="Times New Roman" panose="02020603050405020304" pitchFamily="18" charset="0"/>
                            <a:cs typeface="Times New Roman" panose="02020603050405020304" pitchFamily="18" charset="0"/>
                          </a:rPr>
                          <m:t>4</m:t>
                        </m:r>
                      </m:sub>
                    </m:sSub>
                    <m:sSup>
                      <m:sSupPr>
                        <m:ctrlPr>
                          <a:rPr lang="el-GR"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GB" i="1">
                            <a:effectLst/>
                            <a:latin typeface="Cambria Math" panose="02040503050406030204" pitchFamily="18" charset="0"/>
                            <a:ea typeface="Times New Roman" panose="02020603050405020304" pitchFamily="18" charset="0"/>
                            <a:cs typeface="Times New Roman" panose="02020603050405020304" pitchFamily="18" charset="0"/>
                          </a:rPr>
                          <m:t>𝑋</m:t>
                        </m:r>
                      </m:e>
                      <m:sup>
                        <m:r>
                          <a:rPr lang="en-GB" i="1">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en-US" b="0" i="0" smtClean="0">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b="0"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667"/>
                  </a:spcAft>
                </a:pPr>
                <a14:m>
                  <m:oMath xmlns:m="http://schemas.openxmlformats.org/officeDocument/2006/math">
                    <m:r>
                      <a:rPr lang="en-US" b="0" i="1" smtClean="0">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b="0" i="1" smtClean="0">
                        <a:effectLst/>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b="0" i="1" smtClean="0">
                            <a:effectLst/>
                            <a:latin typeface="Cambria Math" panose="02040503050406030204" pitchFamily="18" charset="0"/>
                            <a:ea typeface="Times New Roman" panose="02020603050405020304" pitchFamily="18" charset="0"/>
                            <a:cs typeface="Times New Roman" panose="02020603050405020304" pitchFamily="18" charset="0"/>
                          </a:rPr>
                        </m:ctrlPr>
                      </m:funcPr>
                      <m:fName>
                        <m:sSub>
                          <m:sSubPr>
                            <m:ctrlPr>
                              <a:rPr lang="en-US" b="0" i="1"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b="0" i="0" smtClean="0">
                                <a:effectLst/>
                                <a:latin typeface="Cambria Math" panose="02040503050406030204" pitchFamily="18" charset="0"/>
                                <a:ea typeface="Times New Roman" panose="02020603050405020304" pitchFamily="18" charset="0"/>
                                <a:cs typeface="Times New Roman" panose="02020603050405020304" pitchFamily="18" charset="0"/>
                              </a:rPr>
                              <m:t>log</m:t>
                            </m:r>
                          </m:e>
                          <m:sub>
                            <m:r>
                              <a:rPr lang="en-US" b="0" i="1" smtClean="0">
                                <a:effectLst/>
                                <a:latin typeface="Cambria Math" panose="02040503050406030204" pitchFamily="18" charset="0"/>
                                <a:ea typeface="Times New Roman" panose="02020603050405020304" pitchFamily="18" charset="0"/>
                                <a:cs typeface="Times New Roman" panose="02020603050405020304" pitchFamily="18" charset="0"/>
                              </a:rPr>
                              <m:t>10</m:t>
                            </m:r>
                          </m:sub>
                        </m:sSub>
                        <m:r>
                          <a:rPr lang="en-US" b="0" i="1" smtClean="0">
                            <a:effectLst/>
                            <a:latin typeface="Cambria Math" panose="02040503050406030204" pitchFamily="18" charset="0"/>
                            <a:ea typeface="Times New Roman" panose="02020603050405020304" pitchFamily="18" charset="0"/>
                            <a:cs typeface="Times New Roman" panose="02020603050405020304" pitchFamily="18" charset="0"/>
                          </a:rPr>
                          <m:t>(</m:t>
                        </m:r>
                      </m:fName>
                      <m:e>
                        <m:r>
                          <a:rPr lang="en-US" b="0" i="1" smtClean="0">
                            <a:effectLst/>
                            <a:latin typeface="Cambria Math" panose="02040503050406030204" pitchFamily="18" charset="0"/>
                            <a:ea typeface="Times New Roman" panose="02020603050405020304" pitchFamily="18" charset="0"/>
                            <a:cs typeface="Times New Roman" panose="02020603050405020304" pitchFamily="18" charset="0"/>
                          </a:rPr>
                          <m:t>𝑅</m:t>
                        </m:r>
                      </m:e>
                    </m:func>
                    <m:r>
                      <a:rPr lang="en-US" b="0" i="1"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50000"/>
                  </a:lnSpc>
                  <a:spcAft>
                    <a:spcPts val="667"/>
                  </a:spcAft>
                  <a:buNone/>
                </a:pPr>
                <a:r>
                  <a:rPr lang="en-US" dirty="0">
                    <a:latin typeface="Times New Roman" panose="02020603050405020304" pitchFamily="18" charset="0"/>
                    <a:cs typeface="Times New Roman" panose="02020603050405020304" pitchFamily="18" charset="0"/>
                  </a:rPr>
                  <a:t>Maximum Band Ratio : </a:t>
                </a:r>
                <a14:m>
                  <m:oMath xmlns:m="http://schemas.openxmlformats.org/officeDocument/2006/math">
                    <m:r>
                      <a:rPr lang="en-GB" i="1">
                        <a:latin typeface="Cambria Math" panose="02040503050406030204" pitchFamily="18" charset="0"/>
                        <a:ea typeface="Times New Roman" panose="02020603050405020304" pitchFamily="18" charset="0"/>
                        <a:cs typeface="Times New Roman" panose="02020603050405020304" pitchFamily="18" charset="0"/>
                      </a:rPr>
                      <m:t>𝑅</m:t>
                    </m:r>
                    <m:r>
                      <a:rPr lang="en-GB" i="1">
                        <a:latin typeface="Cambria Math" panose="02040503050406030204" pitchFamily="18" charset="0"/>
                        <a:ea typeface="Times New Roman" panose="02020603050405020304" pitchFamily="18" charset="0"/>
                        <a:cs typeface="Times New Roman" panose="02020603050405020304" pitchFamily="18" charset="0"/>
                      </a:rPr>
                      <m:t>=</m:t>
                    </m:r>
                    <m:r>
                      <a:rPr lang="en-GB" i="1">
                        <a:latin typeface="Cambria Math" panose="02040503050406030204" pitchFamily="18" charset="0"/>
                        <a:ea typeface="Times New Roman" panose="02020603050405020304" pitchFamily="18" charset="0"/>
                        <a:cs typeface="Times New Roman" panose="02020603050405020304" pitchFamily="18" charset="0"/>
                      </a:rPr>
                      <m:t>𝑚𝑎𝑥</m:t>
                    </m:r>
                    <m:r>
                      <a:rPr lang="en-GB">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l-GR"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l-GR"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i="1">
                                <a:effectLst/>
                                <a:latin typeface="Cambria Math" panose="02040503050406030204" pitchFamily="18" charset="0"/>
                                <a:ea typeface="Times New Roman" panose="02020603050405020304" pitchFamily="18" charset="0"/>
                                <a:cs typeface="Times New Roman" panose="02020603050405020304" pitchFamily="18" charset="0"/>
                              </a:rPr>
                              <m:t>𝑅</m:t>
                            </m:r>
                          </m:e>
                          <m:sub>
                            <m:r>
                              <a:rPr lang="en-GB" i="1">
                                <a:effectLst/>
                                <a:latin typeface="Cambria Math" panose="02040503050406030204" pitchFamily="18" charset="0"/>
                                <a:ea typeface="Times New Roman" panose="02020603050405020304" pitchFamily="18" charset="0"/>
                                <a:cs typeface="Times New Roman" panose="02020603050405020304" pitchFamily="18" charset="0"/>
                              </a:rPr>
                              <m:t>𝑟𝑠</m:t>
                            </m:r>
                          </m:sub>
                        </m:sSub>
                        <m:d>
                          <m:dPr>
                            <m:ctrlPr>
                              <a:rPr lang="el-GR"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GB" i="1">
                                <a:effectLst/>
                                <a:latin typeface="Cambria Math" panose="02040503050406030204" pitchFamily="18" charset="0"/>
                                <a:ea typeface="Times New Roman" panose="02020603050405020304" pitchFamily="18" charset="0"/>
                                <a:cs typeface="Times New Roman" panose="02020603050405020304" pitchFamily="18" charset="0"/>
                              </a:rPr>
                              <m:t>443,490,510</m:t>
                            </m:r>
                          </m:e>
                        </m:d>
                      </m:num>
                      <m:den>
                        <m:sSub>
                          <m:sSubPr>
                            <m:ctrlPr>
                              <a:rPr lang="el-GR"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i="1">
                                <a:effectLst/>
                                <a:latin typeface="Cambria Math" panose="02040503050406030204" pitchFamily="18" charset="0"/>
                                <a:ea typeface="Times New Roman" panose="02020603050405020304" pitchFamily="18" charset="0"/>
                                <a:cs typeface="Times New Roman" panose="02020603050405020304" pitchFamily="18" charset="0"/>
                              </a:rPr>
                              <m:t>𝑅</m:t>
                            </m:r>
                          </m:e>
                          <m:sub>
                            <m:r>
                              <a:rPr lang="en-GB" i="1">
                                <a:effectLst/>
                                <a:latin typeface="Cambria Math" panose="02040503050406030204" pitchFamily="18" charset="0"/>
                                <a:ea typeface="Times New Roman" panose="02020603050405020304" pitchFamily="18" charset="0"/>
                                <a:cs typeface="Times New Roman" panose="02020603050405020304" pitchFamily="18" charset="0"/>
                              </a:rPr>
                              <m:t>𝑟𝑠</m:t>
                            </m:r>
                          </m:sub>
                        </m:sSub>
                        <m:d>
                          <m:dPr>
                            <m:ctrlPr>
                              <a:rPr lang="el-GR"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GB" i="1">
                                <a:effectLst/>
                                <a:latin typeface="Cambria Math" panose="02040503050406030204" pitchFamily="18" charset="0"/>
                                <a:ea typeface="Times New Roman" panose="02020603050405020304" pitchFamily="18" charset="0"/>
                                <a:cs typeface="Times New Roman" panose="02020603050405020304" pitchFamily="18" charset="0"/>
                              </a:rPr>
                              <m:t>555</m:t>
                            </m:r>
                          </m:e>
                        </m:d>
                      </m:den>
                    </m:f>
                    <m:r>
                      <a:rPr lang="en-GB"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dirty="0">
                  <a:latin typeface="Times New Roman" panose="02020603050405020304" pitchFamily="18" charset="0"/>
                  <a:cs typeface="Times New Roman" panose="02020603050405020304" pitchFamily="18" charset="0"/>
                </a:endParaRPr>
              </a:p>
              <a:p>
                <a:pPr algn="just">
                  <a:lnSpc>
                    <a:spcPct val="150000"/>
                  </a:lnSpc>
                  <a:spcAft>
                    <a:spcPts val="667"/>
                  </a:spcAft>
                </a:pPr>
                <a:r>
                  <a:rPr lang="el-GR" dirty="0">
                    <a:latin typeface="Times New Roman" panose="02020603050405020304" pitchFamily="18" charset="0"/>
                    <a:cs typeface="Times New Roman" panose="02020603050405020304" pitchFamily="18" charset="0"/>
                  </a:rPr>
                  <a:t>Συντελεστές </a:t>
                </a:r>
                <a:r>
                  <a:rPr lang="en-US" dirty="0">
                    <a:latin typeface="Times New Roman" panose="02020603050405020304" pitchFamily="18" charset="0"/>
                    <a:cs typeface="Times New Roman" panose="02020603050405020304" pitchFamily="18" charset="0"/>
                  </a:rPr>
                  <a:t>:</a:t>
                </a:r>
                <a:r>
                  <a:rPr lang="el-GR" dirty="0">
                    <a:latin typeface="Times New Roman" panose="02020603050405020304" pitchFamily="18" charset="0"/>
                    <a:cs typeface="Times New Roman" panose="02020603050405020304" pitchFamily="18" charset="0"/>
                  </a:rPr>
                  <a:t> </a:t>
                </a:r>
                <a:r>
                  <a:rPr lang="el-GR"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α</a:t>
                </a:r>
                <a:r>
                  <a:rPr lang="en-GB" baseline="-25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0</a:t>
                </a:r>
                <a:r>
                  <a:rPr lang="en-GB"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=0.366</a:t>
                </a:r>
                <a:r>
                  <a:rPr lang="el-GR" sz="1333" dirty="0">
                    <a:latin typeface="Times New Roman" panose="02020603050405020304" pitchFamily="18" charset="0"/>
                    <a:ea typeface="Calibri" panose="020F0502020204030204" pitchFamily="34" charset="0"/>
                    <a:cs typeface="Times New Roman" panose="02020603050405020304" pitchFamily="18" charset="0"/>
                  </a:rPr>
                  <a:t> </a:t>
                </a:r>
                <a:r>
                  <a:rPr lang="el-GR"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α</a:t>
                </a:r>
                <a:r>
                  <a:rPr lang="en-GB" baseline="-25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1</a:t>
                </a:r>
                <a:r>
                  <a:rPr lang="en-GB"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=-3.067</a:t>
                </a:r>
                <a:r>
                  <a:rPr lang="el-GR" sz="1333" dirty="0">
                    <a:latin typeface="Times New Roman" panose="02020603050405020304" pitchFamily="18" charset="0"/>
                    <a:ea typeface="Calibri" panose="020F0502020204030204" pitchFamily="34" charset="0"/>
                    <a:cs typeface="Times New Roman" panose="02020603050405020304" pitchFamily="18" charset="0"/>
                  </a:rPr>
                  <a:t> </a:t>
                </a:r>
                <a:r>
                  <a:rPr lang="el-GR"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α</a:t>
                </a:r>
                <a:r>
                  <a:rPr lang="en-GB" baseline="-25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2</a:t>
                </a:r>
                <a:r>
                  <a:rPr lang="en-GB"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=1.930</a:t>
                </a:r>
                <a:r>
                  <a:rPr lang="el-GR" sz="1333" dirty="0">
                    <a:latin typeface="Times New Roman" panose="02020603050405020304" pitchFamily="18" charset="0"/>
                    <a:ea typeface="Calibri" panose="020F0502020204030204" pitchFamily="34" charset="0"/>
                    <a:cs typeface="Times New Roman" panose="02020603050405020304" pitchFamily="18" charset="0"/>
                  </a:rPr>
                  <a:t> </a:t>
                </a:r>
                <a:r>
                  <a:rPr lang="el-GR"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α</a:t>
                </a:r>
                <a:r>
                  <a:rPr lang="en-GB" baseline="-25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3</a:t>
                </a:r>
                <a:r>
                  <a:rPr lang="en-GB"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=0.649</a:t>
                </a:r>
                <a:r>
                  <a:rPr lang="el-GR" sz="1333" dirty="0">
                    <a:latin typeface="Times New Roman" panose="02020603050405020304" pitchFamily="18" charset="0"/>
                    <a:ea typeface="Calibri" panose="020F0502020204030204" pitchFamily="34" charset="0"/>
                    <a:cs typeface="Times New Roman" panose="02020603050405020304" pitchFamily="18" charset="0"/>
                  </a:rPr>
                  <a:t> </a:t>
                </a:r>
                <a:r>
                  <a:rPr lang="el-GR"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α</a:t>
                </a:r>
                <a:r>
                  <a:rPr lang="en-GB" baseline="-25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4</a:t>
                </a:r>
                <a:r>
                  <a:rPr lang="en-GB"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=-1.532</a:t>
                </a:r>
                <a:endParaRPr lang="el-GR" dirty="0">
                  <a:latin typeface="Times New Roman" panose="02020603050405020304" pitchFamily="18" charset="0"/>
                  <a:cs typeface="Times New Roman" panose="02020603050405020304" pitchFamily="18" charset="0"/>
                </a:endParaRPr>
              </a:p>
              <a:p>
                <a:pPr marL="0" indent="0" algn="just">
                  <a:lnSpc>
                    <a:spcPct val="150000"/>
                  </a:lnSpc>
                  <a:spcAft>
                    <a:spcPts val="667"/>
                  </a:spcAft>
                  <a:buNone/>
                </a:pPr>
                <a:endParaRPr lang="el-GR" dirty="0">
                  <a:latin typeface="Times New Roman" panose="02020603050405020304" pitchFamily="18" charset="0"/>
                  <a:cs typeface="Times New Roman" panose="02020603050405020304" pitchFamily="18" charset="0"/>
                </a:endParaRPr>
              </a:p>
            </p:txBody>
          </p:sp>
        </mc:Choice>
        <mc:Fallback>
          <p:sp>
            <p:nvSpPr>
              <p:cNvPr id="5" name="Θέση περιεχομένου 2">
                <a:extLst>
                  <a:ext uri="{FF2B5EF4-FFF2-40B4-BE49-F238E27FC236}">
                    <a16:creationId xmlns:a16="http://schemas.microsoft.com/office/drawing/2014/main" id="{EFCBAA4A-CB5B-4FC3-811F-57C7B9FB5E54}"/>
                  </a:ext>
                </a:extLst>
              </p:cNvPr>
              <p:cNvSpPr>
                <a:spLocks noGrp="1" noRot="1" noChangeAspect="1" noMove="1" noResize="1" noEditPoints="1" noAdjustHandles="1" noChangeArrowheads="1" noChangeShapeType="1" noTextEdit="1"/>
              </p:cNvSpPr>
              <p:nvPr>
                <p:ph idx="1"/>
              </p:nvPr>
            </p:nvSpPr>
            <p:spPr>
              <a:xfrm>
                <a:off x="1443183" y="2317310"/>
                <a:ext cx="8143994" cy="4175564"/>
              </a:xfrm>
              <a:blipFill>
                <a:blip r:embed="rId2"/>
                <a:stretch>
                  <a:fillRect l="-823" t="-2774"/>
                </a:stretch>
              </a:blipFill>
            </p:spPr>
            <p:txBody>
              <a:bodyPr/>
              <a:lstStyle/>
              <a:p>
                <a:r>
                  <a:rPr lang="el-GR">
                    <a:noFill/>
                  </a:rPr>
                  <a:t> </a:t>
                </a:r>
              </a:p>
            </p:txBody>
          </p:sp>
        </mc:Fallback>
      </mc:AlternateContent>
    </p:spTree>
    <p:extLst>
      <p:ext uri="{BB962C8B-B14F-4D97-AF65-F5344CB8AC3E}">
        <p14:creationId xmlns:p14="http://schemas.microsoft.com/office/powerpoint/2010/main" val="4109724454"/>
      </p:ext>
    </p:extLst>
  </p:cSld>
  <p:clrMapOvr>
    <a:masterClrMapping/>
  </p:clrMapOvr>
</p:sld>
</file>

<file path=ppt/theme/theme1.xml><?xml version="1.0" encoding="utf-8"?>
<a:theme xmlns:a="http://schemas.openxmlformats.org/drawingml/2006/main" name="mrs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rsg" id="{A783212E-2722-4C24-8C60-5061CDF2CFBE}" vid="{95FFFEA1-67D7-4BBA-A082-54D7C471E44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mrsg</Template>
  <TotalTime>5505</TotalTime>
  <Words>1925</Words>
  <Application>Microsoft Office PowerPoint</Application>
  <PresentationFormat>Widescreen</PresentationFormat>
  <Paragraphs>205</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Cambria Math</vt:lpstr>
      <vt:lpstr>Tahoma</vt:lpstr>
      <vt:lpstr>Times New Roman</vt:lpstr>
      <vt:lpstr>mrsg</vt:lpstr>
      <vt:lpstr>Δορυφορικη ωκεανογραφια</vt:lpstr>
      <vt:lpstr>Περιεχόμενα διάλεξης</vt:lpstr>
      <vt:lpstr>Ταξινόμηση υδάτων: Case 1 vs Case 2</vt:lpstr>
      <vt:lpstr>Εκτίμηση συγκέντρωσης Chl-a μέσω τηλεπισκόπησης</vt:lpstr>
      <vt:lpstr>Εκτίμηση συγκέντρωσης Chl-a μέσω τηλεπισκόπησης</vt:lpstr>
      <vt:lpstr>Εκτίμηση συγκέντρωσης Chl-a μέσω τηλεπισκόπησης</vt:lpstr>
      <vt:lpstr>Εκτίμηση συγκέντρωσης Chl-a μέσω τηλεπισκόπησης</vt:lpstr>
      <vt:lpstr>Εκτίμηση συγκέντρωσης Chl-a μέσω τηλεπισκόπησης</vt:lpstr>
      <vt:lpstr>Εκτίμηση συγκέντρωσης Chl-a μέσω τηλεπισκόπησης</vt:lpstr>
      <vt:lpstr>Εκτίμηση συγκέντρωσης Chl-a μέσω τηλεπισκόπησης</vt:lpstr>
      <vt:lpstr>Εκτίμηση συγκέντρωσης Chl-a μέσω τηλεπισκόπησης</vt:lpstr>
      <vt:lpstr>Εκτίμηση συγκέντρωσης Chl-a μέσω τηλεπισκόπησης</vt:lpstr>
      <vt:lpstr>Εκτίμηση συγκέντρωσης Chl-a μέσω τηλεπισκόπησης</vt:lpstr>
      <vt:lpstr>Εκτίμηση συγκέντρωσης Chl-a μέσω τηλεπισκόπησης</vt:lpstr>
      <vt:lpstr>Εκτίμηση συγκέντρωσης Chl-a μέσω τηλεπισκόπησης</vt:lpstr>
      <vt:lpstr>Εκτίμηση συγκέντρωσης Chl-a μέσω τηλεπισκόπησης</vt:lpstr>
      <vt:lpstr>Εκτίμηση συγκέντρωσης Chl-a μέσω τηλεπισκόπησης</vt:lpstr>
      <vt:lpstr>Εκτίμηση συγκέντρωσης Chl-a μέσω τηλεπισκόπησης</vt:lpstr>
      <vt:lpstr>Εκτίμηση συγκέντρωσης Chl-a μέσω τηλεπισκόπησης</vt:lpstr>
      <vt:lpstr>Εκτίμηση συγκέντρωσης Chl-a μέσω τηλεπισκόπησης</vt:lpstr>
      <vt:lpstr>Εκτίμηση συγκέντρωσης Chl-a μέσω τηλεπισκόπησης</vt:lpstr>
      <vt:lpstr>Εκτίμηση συγκέντρωσης Chl-a μέσω τηλεπισκόπησης</vt:lpstr>
      <vt:lpstr>Εκτίμηση συγκέντρωσης Chl-a μέσω τηλεπισκόπησης</vt:lpstr>
      <vt:lpstr>Εκτίμηση συγκέντρωσης Chl-a μέσω τηλεπισκόπησης: αλγόριθμος C2RCC</vt:lpstr>
      <vt:lpstr>Εκτίμηση συγκέντρωσης Chl-a μέσω τηλεπισκόπησης: αλγόριθμος C2RCC</vt:lpstr>
      <vt:lpstr>Εκτίμηση συγκέντρωσης Chl-a μέσω τηλεπισκόπησης: αλγόριθμος C2RCC</vt:lpstr>
      <vt:lpstr>Εκτίμηση συγκέντρωσης Chl-a μέσω τηλεπισκόπησης: αλγόριθμος C2RCC</vt:lpstr>
      <vt:lpstr>Εκτίμηση συγκέντρωσης Chl-a μέσω τηλεπισκόπησης: αλγόριθμος C2RCC</vt:lpstr>
      <vt:lpstr>Εκτίμηση συγκέντρωσης Chl-a μέσω τηλεπισκόπησης: αλγόριθμος C2RCC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dc:title>
  <dc:creator>Andromachi Chatziantoniou</dc:creator>
  <cp:lastModifiedBy>Konstantinos Topouzelis</cp:lastModifiedBy>
  <cp:revision>142</cp:revision>
  <dcterms:created xsi:type="dcterms:W3CDTF">2019-09-23T07:49:01Z</dcterms:created>
  <dcterms:modified xsi:type="dcterms:W3CDTF">2021-04-15T10:16:49Z</dcterms:modified>
</cp:coreProperties>
</file>