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  <p:sldMasterId id="2147484309" r:id="rId2"/>
  </p:sldMasterIdLst>
  <p:notesMasterIdLst>
    <p:notesMasterId r:id="rId24"/>
  </p:notesMasterIdLst>
  <p:sldIdLst>
    <p:sldId id="469" r:id="rId3"/>
    <p:sldId id="470" r:id="rId4"/>
    <p:sldId id="471" r:id="rId5"/>
    <p:sldId id="386" r:id="rId6"/>
    <p:sldId id="462" r:id="rId7"/>
    <p:sldId id="463" r:id="rId8"/>
    <p:sldId id="464" r:id="rId9"/>
    <p:sldId id="465" r:id="rId10"/>
    <p:sldId id="466" r:id="rId11"/>
    <p:sldId id="467" r:id="rId12"/>
    <p:sldId id="352" r:id="rId13"/>
    <p:sldId id="351" r:id="rId14"/>
    <p:sldId id="460" r:id="rId15"/>
    <p:sldId id="353" r:id="rId16"/>
    <p:sldId id="438" r:id="rId17"/>
    <p:sldId id="358" r:id="rId18"/>
    <p:sldId id="355" r:id="rId19"/>
    <p:sldId id="461" r:id="rId20"/>
    <p:sldId id="356" r:id="rId21"/>
    <p:sldId id="357" r:id="rId22"/>
    <p:sldId id="468" r:id="rId23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AFAB8"/>
    <a:srgbClr val="FF0066"/>
    <a:srgbClr val="C3DEEB"/>
    <a:srgbClr val="660033"/>
    <a:srgbClr val="663300"/>
    <a:srgbClr val="00003A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581" autoAdjust="0"/>
  </p:normalViewPr>
  <p:slideViewPr>
    <p:cSldViewPr>
      <p:cViewPr varScale="1">
        <p:scale>
          <a:sx n="76" d="100"/>
          <a:sy n="76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B1218F9-4D1C-4B88-8D10-5EEED66C71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8353-9B37-4705-9258-BBBC548F1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025C-9DC6-423B-8271-2134A018A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3685-D58C-4577-BC68-59D64CC0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C594-FB25-4C3A-89BA-A41FC49B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FE21-9F1D-438E-8881-6BD3803E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A3C4-6FFF-46D4-B1EE-77B50226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38353-9B37-4705-9258-BBBC548F1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76BA6-1389-46BF-84EC-C85B4681E0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A97DE-8BE1-4959-BC45-7B4914D42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71585-83C5-4B99-8513-170CEEE040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37885-3665-4BAD-B9F6-EFEE31E90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6BA6-1389-46BF-84EC-C85B4681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DDBC7-0C37-4754-A767-6C2441067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E4FD0-9245-449A-AB86-2BB4A7820B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9C264-4D4F-4772-A255-26FF0250F9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53C4A-4E5A-49F3-BEC1-1AB1AB1C66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1025C-9DC6-423B-8271-2134A018A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A3685-D58C-4577-BC68-59D64CC019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97DE-8BE1-4959-BC45-7B4914D42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1585-83C5-4B99-8513-170CEEE0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7885-3665-4BAD-B9F6-EFEE31E90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DBC7-0C37-4754-A767-6C244106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4FD0-9245-449A-AB86-2BB4A7820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C264-4D4F-4772-A255-26FF0250F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3C4A-4E5A-49F3-BEC1-1AB1AB1C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2D88A8-432F-49FA-9743-B99F6B4CE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6" r:id="rId1"/>
    <p:sldLayoutId id="2147484295" r:id="rId2"/>
    <p:sldLayoutId id="2147484307" r:id="rId3"/>
    <p:sldLayoutId id="2147484296" r:id="rId4"/>
    <p:sldLayoutId id="2147484308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  <p:sldLayoutId id="2147484305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18/3/2011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2D88A8-432F-49FA-9743-B99F6B4CE8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Αιγυπτιακή Αρχαιολογία 1: Τα μεγάλα βασίλεια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496944" cy="2160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Ενότητα 2: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Πρωτογραφή</a:t>
            </a:r>
            <a:r>
              <a:rPr lang="el-GR" sz="2800" dirty="0" smtClean="0">
                <a:solidFill>
                  <a:schemeClr val="tx1"/>
                </a:solidFill>
              </a:rPr>
              <a:t> (πρώιμα ιερογλυφικά) </a:t>
            </a:r>
          </a:p>
          <a:p>
            <a:pPr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και η ενοποίηση της Αιγύπτου</a:t>
            </a:r>
          </a:p>
          <a:p>
            <a:pPr>
              <a:defRPr/>
            </a:pP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Παναγιώτης </a:t>
            </a:r>
            <a:r>
              <a:rPr lang="el-GR" sz="2800" dirty="0" err="1" smtClean="0">
                <a:solidFill>
                  <a:schemeClr val="tx1"/>
                </a:solidFill>
              </a:rPr>
              <a:t>Κουσούλης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Μεσογειακών Σπουδών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4024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altLang="el-GR" sz="2800" b="1" dirty="0" smtClean="0">
                <a:latin typeface="+mj-lt"/>
              </a:rPr>
              <a:t>Πανεπιστήμιο Αιγαίου</a:t>
            </a:r>
          </a:p>
        </p:txBody>
      </p:sp>
    </p:spTree>
    <p:extLst>
      <p:ext uri="{BB962C8B-B14F-4D97-AF65-F5344CB8AC3E}">
        <p14:creationId xmlns="" xmlns:p14="http://schemas.microsoft.com/office/powerpoint/2010/main" val="631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Ιστορική επιστημολογία</a:t>
            </a:r>
            <a:endParaRPr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72000"/>
          </a:xfrm>
        </p:spPr>
        <p:txBody>
          <a:bodyPr/>
          <a:lstStyle/>
          <a:p>
            <a:pPr eaLnBrk="1" hangingPunct="1"/>
            <a:r>
              <a:rPr lang="el-GR" altLang="el-GR" smtClean="0"/>
              <a:t>Για την ι.ε. η πρωτο-γραφή δε θεωρείται απλώς ως μια πρωτόγονη, μη τελειοποιημένη μορφή της γλώσσας που αντιπροσωπεύει, αλλά ως μέσο αναπαράστασης και μετάδοσης της πρωτο-γλώσσας από γενιά σε γενιά στην προϊστορία.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mtClean="0"/>
              <a:t>				 </a:t>
            </a:r>
            <a:endParaRPr lang="en-US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>
                <a:solidFill>
                  <a:srgbClr val="FFC000"/>
                </a:solidFill>
              </a:rPr>
              <a:t>Κατηγορίες </a:t>
            </a:r>
            <a:r>
              <a:rPr lang="el-GR" sz="3600" b="1" err="1">
                <a:solidFill>
                  <a:srgbClr val="FFC000"/>
                </a:solidFill>
              </a:rPr>
              <a:t>πρωτογλύφων</a:t>
            </a:r>
            <a:endParaRPr sz="3600" b="1">
              <a:solidFill>
                <a:srgbClr val="FFC000"/>
              </a:solidFill>
            </a:endParaRPr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557338"/>
          <a:ext cx="8229600" cy="4535487"/>
        </p:xfrm>
        <a:graphic>
          <a:graphicData uri="http://schemas.openxmlformats.org/drawingml/2006/table">
            <a:tbl>
              <a:tblPr/>
              <a:tblGrid>
                <a:gridCol w="5462588"/>
                <a:gridCol w="2767012"/>
              </a:tblGrid>
              <a:tr h="701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Εικονογραφικά μοτίβα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Παλαιολιθική εποχή κ. εξ.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σχηματοποιημένα σύμβολα – προγραφή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Ναγκάντια Ι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πρωτόγλυφα – πρωτογραφή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Ναγκάντια ΙΙ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ιερογλυφικά (Ι): συνδυασμός εικονογραφικών και φωνηματικών στοιχείων για δημιουργία απλών λέξεων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Ναγκάντια ΙΙ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c/d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ιερογλυφικά (ΙΙ): συνδυασμός εικονογραφικών και φωνηματικών στοιχείων για δημιουργία φράσεων και κειμένων – πλήρης ανάπτυξη σημασιογραμμάτων και φωνογραμμάτων)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περ. 2800/2700 π.Χ.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484313"/>
            <a:ext cx="8229600" cy="4637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l-GR" altLang="el-GR" sz="2800" smtClean="0"/>
              <a:t>Σύμβολα και πρωτόγλυφα σε πήλινα και λίθινα αγγεία, ή στήλες από ταφικά σύνολα της Προδυναστικής και Πρωτοδυναστικής περιόδου.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l-GR" altLang="el-GR" sz="2800" smtClean="0"/>
              <a:t>Πρωτόγλυφα πάνω σε ξύλινες ή χάλκινες ετικέτες κτερισμάτων από βασιλικούς τάφους της Αρχαϊκής περιόδου.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l-GR" altLang="el-GR" sz="2800" smtClean="0"/>
              <a:t>Πρωτόγλυφα σε τελετουργικά αντικείμενα βασιλικού χαρακτήρα (χρωματοτρίπτες, ελαφαντοστέινες λαβές τελετουργικών μαχαιριών και θριαμβικών ροπάλων, βασιλικά σκήπτρα).</a:t>
            </a:r>
            <a:r>
              <a:rPr lang="en-US" altLang="el-GR" sz="2800" smtClean="0"/>
              <a:t> </a:t>
            </a:r>
            <a:endParaRPr lang="el-GR" altLang="el-GR" sz="28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l-GR" altLang="el-GR" sz="2800" smtClean="0"/>
              <a:t>Πρωτόγλυφα ως βασιλικές σφραγίδες.</a:t>
            </a:r>
            <a:endParaRPr lang="en-US" altLang="el-GR" sz="2800" smtClean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52400"/>
            <a:ext cx="4752528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smtClean="0">
                <a:solidFill>
                  <a:srgbClr val="FFC000"/>
                </a:solidFill>
              </a:rPr>
              <a:t>Πηγές </a:t>
            </a:r>
            <a:r>
              <a:rPr lang="el-GR" sz="3600" b="1" err="1" smtClean="0">
                <a:solidFill>
                  <a:srgbClr val="FFC000"/>
                </a:solidFill>
              </a:rPr>
              <a:t>πρωτογλύφων</a:t>
            </a:r>
            <a:r>
              <a:rPr lang="el-GR" sz="3600" b="1" smtClean="0">
                <a:solidFill>
                  <a:srgbClr val="FFC000"/>
                </a:solidFill>
              </a:rPr>
              <a:t> </a:t>
            </a:r>
            <a:endParaRPr lang="el-GR" sz="36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M-Battlefieldpalett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150"/>
            <a:ext cx="835183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174875" y="6237288"/>
            <a:ext cx="5124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/>
              <a:t>Η παλέτα του κυνηγού, Προδυναστική περίοδος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2" descr="hunting palett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60775" cy="6858000"/>
          </a:xfrm>
          <a:effectLst>
            <a:softEdge rad="112500"/>
          </a:effectLst>
        </p:spPr>
      </p:pic>
      <p:pic>
        <p:nvPicPr>
          <p:cNvPr id="48134" name="Picture 3" descr="hunting pale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72334" y="1052736"/>
            <a:ext cx="5364162" cy="5734050"/>
          </a:xfrm>
          <a:effectLst>
            <a:softEdge rad="112500"/>
          </a:effec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922713" y="404813"/>
            <a:ext cx="489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/>
              <a:t>Η παλέτα των κυνών, Προδυναστική περίοδος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eh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399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KingScorp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-26988"/>
            <a:ext cx="36004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ScorpionMaceheadx400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614863"/>
            <a:ext cx="237648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4787900" y="5157788"/>
            <a:ext cx="4318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cxnSp>
        <p:nvCxnSpPr>
          <p:cNvPr id="16390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751387" y="2384426"/>
            <a:ext cx="3241675" cy="2305050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6391" name="Oval 13"/>
          <p:cNvSpPr>
            <a:spLocks noChangeArrowheads="1"/>
          </p:cNvSpPr>
          <p:nvPr/>
        </p:nvSpPr>
        <p:spPr bwMode="auto">
          <a:xfrm>
            <a:off x="7308850" y="765175"/>
            <a:ext cx="1690688" cy="1439863"/>
          </a:xfrm>
          <a:prstGeom prst="ellips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-173038" y="-26988"/>
            <a:ext cx="28733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b="1">
                <a:solidFill>
                  <a:srgbClr val="FF0000"/>
                </a:solidFill>
              </a:rPr>
              <a:t>Η παλέτα των πόλεων, </a:t>
            </a:r>
          </a:p>
          <a:p>
            <a:r>
              <a:rPr lang="el-GR" altLang="el-GR" b="1">
                <a:solidFill>
                  <a:srgbClr val="FF0000"/>
                </a:solidFill>
              </a:rPr>
              <a:t>Προδυναστική περίοδος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5187950" y="-254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altLang="el-GR" b="1">
                <a:solidFill>
                  <a:srgbClr val="FF0000"/>
                </a:solidFill>
              </a:rPr>
              <a:t>Το σκήπτρο του βασιλιά Σκορπιού,</a:t>
            </a:r>
          </a:p>
          <a:p>
            <a:pPr algn="r"/>
            <a:r>
              <a:rPr lang="el-GR" altLang="el-GR" b="1">
                <a:solidFill>
                  <a:srgbClr val="FF0000"/>
                </a:solidFill>
              </a:rPr>
              <a:t>Προδυναστική περίοδος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2" descr="ScorpionMaceheadx400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0"/>
            <a:ext cx="79563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armer palet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745" y="116632"/>
            <a:ext cx="8685743" cy="6634631"/>
          </a:xfrm>
          <a:effectLst>
            <a:softEdge rad="112500"/>
          </a:effec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306763" y="6092825"/>
            <a:ext cx="2859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b="1">
                <a:solidFill>
                  <a:schemeClr val="bg1"/>
                </a:solidFill>
              </a:rPr>
              <a:t>Η παλέτα του Ναρ-μέχερ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ent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792163" y="1196975"/>
            <a:ext cx="752475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smtClean="0">
                <a:latin typeface="Book Antiqua" pitchFamily="18" charset="0"/>
              </a:rPr>
              <a:t>Επιγραφές συμβολισμού πολιτικής δύναμης</a:t>
            </a:r>
            <a:endParaRPr sz="360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smtClean="0"/>
              <a:t>Γένεση της γραφής ως μέσο πολιτικής ιδεολογίας και έκφραση δύναμης.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smtClean="0"/>
              <a:t>Δεν επινοήθηκε από συγκεκριμένα πρόσωπα, αλλά ήταν αποτέλεσμα οικονομικών, κοινωνικών, διοικητικών και λατρευτικών αλλαγών που συντελέστηκαν κατά την Προδυναστική &amp; Πρωτοδυναστική περίοδο.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smtClean="0"/>
              <a:t>Πολυγένεση και όχι μονογένεση σε μια πόλη ή επαρχία της Αιγύπτου (ίσως επίκεντρο να ήταν η Άνω Αίγυπτος και η περιοχή της Αβύδου).</a:t>
            </a:r>
            <a:endParaRPr lang="en-US" altLang="el-GR" sz="28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l-GR" sz="36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Χαρακτήρας της γραφής στην Αίγυπτο</a:t>
            </a:r>
            <a:endParaRPr lang="en-GB" sz="3600" kern="0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410527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smtClean="0"/>
              <a:t>Μόνο ονόματα ηγεμόνων &amp; τοπωνύμια έχουν καταγραφεί από την πρώιμη φάση ανάπτυξη της γραφής (Πρωτοδυναστική &amp; Αρχαϊκή περίοδος)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/>
              <a:t>Πλήρη κείμενα και επιγραφές κάνουν την εμφάνισή τους από τη 2η Δυναστεία κ.ε.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/>
              <a:t>Μόνο 1% του πληθυσμού γνώριζε να γράφει (ανώτεροι ιερείς και αξιωματούχοι, π.χ. </a:t>
            </a:r>
            <a:r>
              <a:rPr lang="en-US" altLang="el-GR" sz="2400" smtClean="0">
                <a:latin typeface="Transliteration" pitchFamily="34" charset="0"/>
              </a:rPr>
              <a:t>Wdpw-Hr</a:t>
            </a:r>
            <a:r>
              <a:rPr lang="el-GR" altLang="el-GR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l-GR" altLang="el-GR" sz="2400" smtClean="0"/>
          </a:p>
          <a:p>
            <a:pPr eaLnBrk="1" hangingPunct="1">
              <a:lnSpc>
                <a:spcPct val="90000"/>
              </a:lnSpc>
            </a:pPr>
            <a:endParaRPr lang="en-US" altLang="el-GR" sz="2400" smtClean="0"/>
          </a:p>
        </p:txBody>
      </p:sp>
      <p:pic>
        <p:nvPicPr>
          <p:cNvPr id="34819" name="Picture 4" descr="Εικόνα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01679" y="0"/>
            <a:ext cx="4942321" cy="6858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4572000"/>
          </a:xfrm>
        </p:spPr>
        <p:txBody>
          <a:bodyPr/>
          <a:lstStyle/>
          <a:p>
            <a:pPr eaLnBrk="1" hangingPunct="1"/>
            <a:r>
              <a:rPr lang="el-GR" altLang="el-GR" sz="2400" smtClean="0">
                <a:latin typeface="Book Antiqua" pitchFamily="18" charset="0"/>
              </a:rPr>
              <a:t>Οι ομοιότητες στην εικονογραφία και επιγραφική των πρώιμων αυτών πηγών οδήγησαν στη διαμόρφωση της αιγυπτιακής εθνικής συνείδησης και πολιτικής ιδεολογίας και στην οριοθέτηση του «ξένου».</a:t>
            </a:r>
            <a:endParaRPr lang="en-US" altLang="el-GR" sz="2400" smtClean="0">
              <a:latin typeface="Book Antiqua" pitchFamily="18" charset="0"/>
            </a:endParaRPr>
          </a:p>
          <a:p>
            <a:pPr eaLnBrk="1" hangingPunct="1"/>
            <a:r>
              <a:rPr lang="el-GR" altLang="el-GR" sz="2400" smtClean="0">
                <a:latin typeface="Book Antiqua" pitchFamily="18" charset="0"/>
              </a:rPr>
              <a:t>Η διάδραση μεταξύ </a:t>
            </a:r>
            <a:r>
              <a:rPr lang="el-GR" altLang="el-GR" sz="2400" i="1" smtClean="0">
                <a:solidFill>
                  <a:srgbClr val="FF0000"/>
                </a:solidFill>
                <a:latin typeface="Book Antiqua" pitchFamily="18" charset="0"/>
              </a:rPr>
              <a:t>μάατ</a:t>
            </a:r>
            <a:r>
              <a:rPr lang="el-GR" altLang="el-GR" sz="2400" smtClean="0">
                <a:latin typeface="Book Antiqua" pitchFamily="18" charset="0"/>
              </a:rPr>
              <a:t> και </a:t>
            </a:r>
            <a:r>
              <a:rPr lang="el-GR" altLang="el-GR" sz="2400" i="1" smtClean="0">
                <a:solidFill>
                  <a:srgbClr val="FF0000"/>
                </a:solidFill>
                <a:latin typeface="Book Antiqua" pitchFamily="18" charset="0"/>
              </a:rPr>
              <a:t>ισφέτ</a:t>
            </a:r>
            <a:r>
              <a:rPr lang="el-GR" altLang="el-GR" sz="2400" smtClean="0">
                <a:latin typeface="Book Antiqua" pitchFamily="18" charset="0"/>
              </a:rPr>
              <a:t> βοήθησε στη δημιουργία και την καθιέρωση του χαρακτήρα του υποταγμένου και νικημένου «ξένου».</a:t>
            </a:r>
            <a:endParaRPr lang="en-US" altLang="el-GR" sz="2400" smtClean="0">
              <a:latin typeface="Book Antiqua" pitchFamily="18" charset="0"/>
            </a:endParaRPr>
          </a:p>
          <a:p>
            <a:pPr eaLnBrk="1" hangingPunct="1"/>
            <a:r>
              <a:rPr lang="el-GR" altLang="el-GR" sz="2400" smtClean="0">
                <a:latin typeface="Book Antiqua" pitchFamily="18" charset="0"/>
              </a:rPr>
              <a:t>Οι βασιλικοί πρωταγωνιστές αυτών των πρώιμων πηγών (</a:t>
            </a:r>
            <a:r>
              <a:rPr lang="el-GR" altLang="el-GR" sz="2400" smtClean="0">
                <a:solidFill>
                  <a:srgbClr val="FF0000"/>
                </a:solidFill>
                <a:latin typeface="Book Antiqua" pitchFamily="18" charset="0"/>
              </a:rPr>
              <a:t>πρώτοι Φαραώ</a:t>
            </a:r>
            <a:r>
              <a:rPr lang="el-GR" altLang="el-GR" sz="2400" smtClean="0">
                <a:latin typeface="Book Antiqua" pitchFamily="18" charset="0"/>
              </a:rPr>
              <a:t>, π.χ. Ναρ-μέχερ και Άχα) λειτούργησαν ως πολιτικοί καταλύτες διαμόρφωσης ιδεολογικής ταυτότητας και οριοθέτησης της αιγυπτιακής ιδεολογίας έναντι των ξένων λαών και πληθυσμών που περιέβαλαν τα σύνορα της Αιγύπτου. </a:t>
            </a:r>
            <a:endParaRPr lang="en-US" altLang="el-GR" sz="2400" smtClean="0">
              <a:latin typeface="Book Antiqua" pitchFamily="18" charset="0"/>
            </a:endParaRPr>
          </a:p>
          <a:p>
            <a:pPr eaLnBrk="1" hangingPunct="1"/>
            <a:endParaRPr lang="en-US" altLang="el-GR" smtClean="0">
              <a:latin typeface="Book Antiqua" pitchFamily="18" charset="0"/>
            </a:endParaRPr>
          </a:p>
          <a:p>
            <a:pPr eaLnBrk="1" hangingPunct="1"/>
            <a:endParaRPr lang="en-US" altLang="el-GR" smtClean="0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72344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smtClean="0">
                <a:solidFill>
                  <a:srgbClr val="FFC000"/>
                </a:solidFill>
                <a:latin typeface="Book Antiqua" pitchFamily="18" charset="0"/>
              </a:rPr>
              <a:t>Συμπεράσματα…</a:t>
            </a:r>
            <a:endParaRPr lang="nl-NL" sz="3600" b="1" smtClean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2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87800"/>
            <a:ext cx="8305800" cy="145732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solidFill>
                  <a:srgbClr val="FF0000"/>
                </a:solidFill>
              </a:rPr>
              <a:t>Διάλεξη 2</a:t>
            </a:r>
            <a:endParaRPr lang="en-US" sz="36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l-GR" sz="3200" dirty="0" err="1"/>
              <a:t>Π</a:t>
            </a:r>
            <a:r>
              <a:rPr lang="el-GR" sz="3200" dirty="0" err="1" smtClean="0"/>
              <a:t>ρωτογραφή</a:t>
            </a:r>
            <a:r>
              <a:rPr lang="el-GR" sz="3200" dirty="0" smtClean="0"/>
              <a:t> (πρώιμα ιερογλυφικά) </a:t>
            </a:r>
          </a:p>
          <a:p>
            <a:pPr eaLnBrk="1" hangingPunct="1">
              <a:defRPr/>
            </a:pPr>
            <a:r>
              <a:rPr lang="el-GR" sz="3200" dirty="0" smtClean="0"/>
              <a:t>και η ενοποίηση της Αιγύπτου 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2664296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lang="el-GR" smtClean="0">
                <a:solidFill>
                  <a:srgbClr val="FFC000"/>
                </a:solidFill>
              </a:rPr>
              <a:t>ΑΙΓΥΠΤΙΑΚΗ </a:t>
            </a:r>
            <a:r>
              <a:rPr smtClean="0">
                <a:solidFill>
                  <a:srgbClr val="FFC000"/>
                </a:solidFill>
              </a:rPr>
              <a:t>A</a:t>
            </a:r>
            <a:r>
              <a:rPr lang="el-GR" smtClean="0">
                <a:solidFill>
                  <a:srgbClr val="FFC000"/>
                </a:solidFill>
              </a:rPr>
              <a:t>ΡΧΑΙΟΛΟΓΙΑ Ι</a:t>
            </a:r>
            <a:br>
              <a:rPr lang="el-GR" smtClean="0">
                <a:solidFill>
                  <a:srgbClr val="FFC000"/>
                </a:solidFill>
              </a:rPr>
            </a:br>
            <a:r>
              <a:rPr lang="el-GR" smtClean="0">
                <a:solidFill>
                  <a:srgbClr val="FFC000"/>
                </a:solidFill>
              </a:rPr>
              <a:t>Τα Μεγάλα Βασίλεια</a:t>
            </a:r>
            <a:endParaRPr lang="el-GR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16013" y="2420938"/>
            <a:ext cx="7239000" cy="3311525"/>
          </a:xfrm>
        </p:spPr>
        <p:txBody>
          <a:bodyPr/>
          <a:lstStyle/>
          <a:p>
            <a:pPr eaLnBrk="1" hangingPunct="1"/>
            <a:r>
              <a:rPr lang="el-GR" altLang="el-GR" sz="3200" smtClean="0"/>
              <a:t>Τοπικές παραδόσεις, αντιπαλότητες και συγκρούσεις</a:t>
            </a:r>
          </a:p>
          <a:p>
            <a:pPr eaLnBrk="1" hangingPunct="1"/>
            <a:r>
              <a:rPr lang="el-GR" altLang="el-GR" sz="3200" i="1" smtClean="0">
                <a:solidFill>
                  <a:srgbClr val="FF0000"/>
                </a:solidFill>
              </a:rPr>
              <a:t>Πρωτογραφή &amp; πολιτική ιδεολογία στην αρχαία Αίγυπτο</a:t>
            </a:r>
          </a:p>
          <a:p>
            <a:pPr eaLnBrk="1" hangingPunct="1"/>
            <a:r>
              <a:rPr lang="en-US" altLang="el-GR" sz="3200" smtClean="0"/>
              <a:t>H </a:t>
            </a:r>
            <a:r>
              <a:rPr lang="el-GR" altLang="el-GR" sz="3200" smtClean="0"/>
              <a:t>αρχιτεκτονική ως μέσο διαμόρφωσης και επιβεβαίωσης της φαραωνικής μοναρχίας</a:t>
            </a:r>
            <a:endParaRPr lang="en-GB" altLang="el-GR" sz="320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8760"/>
            <a:ext cx="8229600" cy="7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 smtClean="0">
                <a:solidFill>
                  <a:srgbClr val="FFC000"/>
                </a:solidFill>
              </a:rPr>
              <a:t>Συνιστώσες δημιουργίας του Αιγυπτιακού κράτους</a:t>
            </a:r>
            <a:endParaRPr lang="el-GR" sz="3600" b="1">
              <a:solidFill>
                <a:srgbClr val="FFC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Βασικά ερωτήματα </a:t>
            </a:r>
            <a:endParaRPr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97225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Πότε επινοήθηκε η γραφή; </a:t>
            </a:r>
          </a:p>
          <a:p>
            <a:pPr eaLnBrk="1" hangingPunct="1"/>
            <a:r>
              <a:rPr lang="el-GR" altLang="el-GR" sz="2800" smtClean="0"/>
              <a:t>Πού γεννήθηκε η γραφή;</a:t>
            </a:r>
          </a:p>
          <a:p>
            <a:pPr eaLnBrk="1" hangingPunct="1"/>
            <a:r>
              <a:rPr lang="el-GR" altLang="el-GR" sz="2800" smtClean="0"/>
              <a:t>Ποιοί ήταν οι λόγοι που οδήγησαν στη γένεση της γραφής; </a:t>
            </a:r>
          </a:p>
          <a:p>
            <a:pPr eaLnBrk="1" hangingPunct="1"/>
            <a:r>
              <a:rPr lang="el-GR" altLang="el-GR" sz="2800" smtClean="0"/>
              <a:t>Ποιοί ήταν οι τρόποι που συνέβαλαν στη γένεση και ανάπτυξη της γραφής;</a:t>
            </a:r>
            <a:r>
              <a:rPr lang="el-GR" altLang="el-GR" smtClean="0"/>
              <a:t>  </a:t>
            </a:r>
            <a:endParaRPr lang="en-US" altLang="el-GR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613" y="4994275"/>
            <a:ext cx="8740775" cy="955675"/>
          </a:xfrm>
          <a:prstGeom prst="rect">
            <a:avLst/>
          </a:prstGeom>
          <a:noFill/>
          <a:ln w="9525">
            <a:solidFill>
              <a:srgbClr val="D9393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2800"/>
              <a:t>Αυτά τα ερωτήματα απασχολούν την </a:t>
            </a:r>
          </a:p>
          <a:p>
            <a:r>
              <a:rPr lang="el-GR" altLang="el-GR" sz="2800" b="1" i="1">
                <a:solidFill>
                  <a:srgbClr val="FF0000"/>
                </a:solidFill>
              </a:rPr>
              <a:t>ιστορική επιστημολογία # φιλολογική προσέγγιση</a:t>
            </a:r>
            <a:endParaRPr lang="en-US" altLang="el-GR" sz="28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/>
              <a:t>Φιλολογική προσέγγιση της γραφής</a:t>
            </a:r>
            <a:endParaRPr sz="400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	</a:t>
            </a:r>
            <a:r>
              <a:rPr lang="el-G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Ιστορικό:</a:t>
            </a:r>
            <a:r>
              <a:rPr lang="el-GR" sz="2800" dirty="0" smtClean="0"/>
              <a:t> Εκστρατεία του Ναπολέοντα στην Αίγυπτο και γέννηση του ενδιαφέροντος για την αιγυπτιακή γραφή.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	</a:t>
            </a:r>
            <a:r>
              <a:rPr lang="el-G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Στόχος:</a:t>
            </a:r>
            <a:r>
              <a:rPr lang="el-GR" sz="2800" dirty="0" smtClean="0"/>
              <a:t> Κατανόηση της γραφής.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	</a:t>
            </a:r>
            <a:r>
              <a:rPr lang="el-G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Μέθοδος:</a:t>
            </a:r>
            <a:r>
              <a:rPr lang="el-GR" sz="2800" dirty="0" smtClean="0"/>
              <a:t> αποκρυπτογράφηση – ανακατασκευή της </a:t>
            </a:r>
            <a:r>
              <a:rPr lang="el-GR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γραμματικής</a:t>
            </a:r>
            <a:r>
              <a:rPr lang="el-GR" sz="2800" dirty="0" smtClean="0"/>
              <a:t> και του </a:t>
            </a:r>
            <a:r>
              <a:rPr lang="el-GR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λεξικού.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l-G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Βοήθεια:</a:t>
            </a:r>
            <a:r>
              <a:rPr lang="el-GR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800" dirty="0" smtClean="0"/>
              <a:t>τα πολυπληθή κείμενα που έχουν διασωθεί από όλες τις φάσεις της γλώσσας. </a:t>
            </a:r>
            <a:endParaRPr lang="el-GR" sz="2800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592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Μειονεκτήματα της φιλολογικής προσέγγισης</a:t>
            </a:r>
            <a:endParaRPr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392613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Δεν μπορεί να πάει πίσω στο χρόνο και να απαντήσει τα ερωτήματα περί προέλευσης και γένεσης των γραφικών συστημάτων.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	</a:t>
            </a:r>
            <a:r>
              <a:rPr lang="el-G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Γιατί;</a:t>
            </a:r>
            <a:r>
              <a:rPr lang="el-GR" sz="2800" dirty="0" smtClean="0"/>
              <a:t> Διότι η επιρροή των δομικών στοιχείων μιας γλώσσας στο σύστημα γραφής της εξασθενεί σημαντικά όσο προχωράμε στις απαρχές αυτής της γλώσσας, δηλ. σε αυτό που ονομάζουμε </a:t>
            </a:r>
            <a:r>
              <a:rPr lang="el-GR" sz="2800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πρωτο</a:t>
            </a:r>
            <a:r>
              <a:rPr lang="el-GR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-γραφή</a:t>
            </a:r>
            <a:endParaRPr lang="en-US" sz="2800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Προ-γραφή &amp; Πρωτο-γραφή</a:t>
            </a:r>
            <a:endParaRPr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7538"/>
            <a:ext cx="8229600" cy="3989387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Προ-γραφή: </a:t>
            </a:r>
            <a:r>
              <a:rPr lang="el-GR" sz="2800" smtClean="0"/>
              <a:t>κωδικοποιημένη – συμβολική απόδοση πρωτογλώσσας μέσω εικόνων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sz="2800" i="1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l-GR" sz="2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Πρωτο-γραφή:</a:t>
            </a:r>
            <a:r>
              <a:rPr lang="el-GR" sz="2800" smtClean="0"/>
              <a:t> ελλιπής μορφή πρωτογλώσσας, όχι λόγω αδυναμίας ολοκλήρωσης των δομικών της στοιχείων, αλλά λόγω της αποσπασματικής μετάδοσής της – πρώτα ψήγματα της </a:t>
            </a:r>
            <a:r>
              <a:rPr lang="el-GR" sz="28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αρχής του συλλαβογρίφου</a:t>
            </a:r>
            <a:r>
              <a:rPr lang="el-GR" sz="2800" smtClean="0"/>
              <a:t> (</a:t>
            </a:r>
            <a:r>
              <a:rPr lang="en-US" sz="28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rebus</a:t>
            </a:r>
            <a:r>
              <a:rPr lang="en-US" sz="2800" smtClean="0"/>
              <a:t>)</a:t>
            </a:r>
            <a:endParaRPr lang="el-GR" sz="2800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4283</TotalTime>
  <Words>702</Words>
  <Application>Microsoft Office PowerPoint</Application>
  <PresentationFormat>On-screen Show (4:3)</PresentationFormat>
  <Paragraphs>90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Paper</vt:lpstr>
      <vt:lpstr>Office Theme</vt:lpstr>
      <vt:lpstr>Αιγυπτιακή Αρχαιολογία 1: Τα μεγάλα βασίλεια</vt:lpstr>
      <vt:lpstr>Άδειες Χρήσης</vt:lpstr>
      <vt:lpstr>Χρηματοδότηση</vt:lpstr>
      <vt:lpstr>     ΑΙΓΥΠΤΙΑΚΗ AΡΧΑΙΟΛΟΓΙΑ Ι Τα Μεγάλα Βασίλεια</vt:lpstr>
      <vt:lpstr>Συνιστώσες δημιουργίας του Αιγυπτιακού κράτους</vt:lpstr>
      <vt:lpstr>Βασικά ερωτήματα </vt:lpstr>
      <vt:lpstr>Φιλολογική προσέγγιση της γραφής</vt:lpstr>
      <vt:lpstr>Μειονεκτήματα της φιλολογικής προσέγγισης</vt:lpstr>
      <vt:lpstr>Προ-γραφή &amp; Πρωτο-γραφή</vt:lpstr>
      <vt:lpstr>Ιστορική επιστημολογία</vt:lpstr>
      <vt:lpstr>Κατηγορίες πρωτογλύφων</vt:lpstr>
      <vt:lpstr>Πηγές πρωτογλύφων </vt:lpstr>
      <vt:lpstr>Slide 13</vt:lpstr>
      <vt:lpstr>Slide 14</vt:lpstr>
      <vt:lpstr>Slide 15</vt:lpstr>
      <vt:lpstr>Slide 16</vt:lpstr>
      <vt:lpstr>Slide 17</vt:lpstr>
      <vt:lpstr>Επιγραφές συμβολισμού πολιτικής δύναμης</vt:lpstr>
      <vt:lpstr>Slide 19</vt:lpstr>
      <vt:lpstr>Slide 20</vt:lpstr>
      <vt:lpstr>Συμπεράσματα…</vt:lpstr>
    </vt:vector>
  </TitlesOfParts>
  <Company>U.A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Mediterranean Studies University of the Aegean</dc:title>
  <dc:creator>Panagiotis Kousoulis</dc:creator>
  <cp:lastModifiedBy>Μίνα</cp:lastModifiedBy>
  <cp:revision>181</cp:revision>
  <dcterms:created xsi:type="dcterms:W3CDTF">2002-10-06T20:22:01Z</dcterms:created>
  <dcterms:modified xsi:type="dcterms:W3CDTF">2015-07-15T21:11:10Z</dcterms:modified>
</cp:coreProperties>
</file>