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8" r:id="rId4"/>
  </p:sldMasterIdLst>
  <p:notesMasterIdLst>
    <p:notesMasterId r:id="rId9"/>
  </p:notesMasterIdLst>
  <p:handoutMasterIdLst>
    <p:handoutMasterId r:id="rId10"/>
  </p:handoutMasterIdLst>
  <p:sldIdLst>
    <p:sldId id="333" r:id="rId5"/>
    <p:sldId id="904" r:id="rId6"/>
    <p:sldId id="1000" r:id="rId7"/>
    <p:sldId id="1001" r:id="rId8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Συντάκτης" initials="Α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549F"/>
    <a:srgbClr val="70AC2E"/>
    <a:srgbClr val="E0A602"/>
    <a:srgbClr val="FDC82F"/>
    <a:srgbClr val="B24034"/>
    <a:srgbClr val="00705C"/>
    <a:srgbClr val="594947"/>
    <a:srgbClr val="FF7C80"/>
    <a:srgbClr val="00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 autoAdjust="0"/>
    <p:restoredTop sz="86531" autoAdjust="0"/>
  </p:normalViewPr>
  <p:slideViewPr>
    <p:cSldViewPr snapToGrid="0">
      <p:cViewPr varScale="1">
        <p:scale>
          <a:sx n="100" d="100"/>
          <a:sy n="100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t" anchorCtr="0" compatLnSpc="1">
            <a:prstTxWarp prst="textNoShape">
              <a:avLst/>
            </a:prstTxWarp>
          </a:bodyPr>
          <a:lstStyle>
            <a:lvl1pPr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t" anchorCtr="0" compatLnSpc="1">
            <a:prstTxWarp prst="textNoShape">
              <a:avLst/>
            </a:prstTxWarp>
          </a:bodyPr>
          <a:lstStyle>
            <a:lvl1pPr algn="r"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b" anchorCtr="0" compatLnSpc="1">
            <a:prstTxWarp prst="textNoShape">
              <a:avLst/>
            </a:prstTxWarp>
          </a:bodyPr>
          <a:lstStyle>
            <a:lvl1pPr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b" anchorCtr="0" compatLnSpc="1">
            <a:prstTxWarp prst="textNoShape">
              <a:avLst/>
            </a:prstTxWarp>
          </a:bodyPr>
          <a:lstStyle>
            <a:lvl1pPr algn="r"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900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t" anchorCtr="0" compatLnSpc="1">
            <a:prstTxWarp prst="textNoShape">
              <a:avLst/>
            </a:prstTxWarp>
          </a:bodyPr>
          <a:lstStyle>
            <a:lvl1pPr defTabSz="89278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0"/>
            <a:ext cx="2917899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t" anchorCtr="0" compatLnSpc="1">
            <a:prstTxWarp prst="textNoShape">
              <a:avLst/>
            </a:prstTxWarp>
          </a:bodyPr>
          <a:lstStyle>
            <a:lvl1pPr algn="r" defTabSz="892787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3/31/2022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74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29712"/>
            <a:ext cx="5033721" cy="44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423"/>
            <a:ext cx="2917900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b" anchorCtr="0" compatLnSpc="1">
            <a:prstTxWarp prst="textNoShape">
              <a:avLst/>
            </a:prstTxWarp>
          </a:bodyPr>
          <a:lstStyle>
            <a:lvl1pPr defTabSz="89278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59423"/>
            <a:ext cx="2917899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b" anchorCtr="0" compatLnSpc="1">
            <a:prstTxWarp prst="textNoShape">
              <a:avLst/>
            </a:prstTxWarp>
          </a:bodyPr>
          <a:lstStyle>
            <a:lvl1pPr algn="r" defTabSz="892787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739775"/>
            <a:ext cx="6567487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7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19148" y="3886200"/>
            <a:ext cx="105984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395968" y="5849829"/>
            <a:ext cx="668866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221243" y="6504478"/>
            <a:ext cx="1176637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3168" y="2574925"/>
            <a:ext cx="10596033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0" y="162000"/>
            <a:ext cx="95664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" y="864000"/>
            <a:ext cx="11664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0" y="162000"/>
            <a:ext cx="95664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 userDrawn="1"/>
        </p:nvSpPr>
        <p:spPr bwMode="auto">
          <a:xfrm>
            <a:off x="770885" y="335523"/>
            <a:ext cx="668866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4" name="Text Box 34"/>
          <p:cNvSpPr txBox="1">
            <a:spLocks noChangeAspect="1" noChangeArrowheads="1"/>
          </p:cNvSpPr>
          <p:nvPr userDrawn="1"/>
        </p:nvSpPr>
        <p:spPr bwMode="auto">
          <a:xfrm>
            <a:off x="10703155" y="6523021"/>
            <a:ext cx="132183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baseline="0" noProof="1">
                <a:solidFill>
                  <a:schemeClr val="tx1"/>
                </a:solidFill>
              </a:rPr>
              <a:t>Oct </a:t>
            </a:r>
            <a:r>
              <a:rPr lang="it-IT" sz="900" noProof="1">
                <a:solidFill>
                  <a:schemeClr val="tx1"/>
                </a:solidFill>
              </a:rPr>
              <a:t>2021 | Slide  </a:t>
            </a:r>
            <a:fld id="{7D10836D-B863-44CD-9E4A-3D1E8FE22247}" type="slidenum">
              <a:rPr lang="it-IT" sz="900" noProof="1" smtClean="0">
                <a:solidFill>
                  <a:schemeClr val="tx1"/>
                </a:solidFill>
              </a:rPr>
              <a:t>‹#›</a:t>
            </a:fld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3" y="113476"/>
            <a:ext cx="9566461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Rectangle 2"/>
          <p:cNvSpPr/>
          <p:nvPr userDrawn="1"/>
        </p:nvSpPr>
        <p:spPr>
          <a:xfrm>
            <a:off x="230400" y="864000"/>
            <a:ext cx="11664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3"/>
          <a:stretch>
            <a:fillRect/>
          </a:stretch>
        </p:blipFill>
        <p:spPr bwMode="auto">
          <a:xfrm>
            <a:off x="10274302" y="6391276"/>
            <a:ext cx="1917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230400" y="864000"/>
            <a:ext cx="11664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1243" y="6504478"/>
            <a:ext cx="11766372" cy="0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4" r:id="rId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8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7687" y="2325593"/>
            <a:ext cx="11436626" cy="1246495"/>
          </a:xfrm>
        </p:spPr>
        <p:txBody>
          <a:bodyPr/>
          <a:lstStyle/>
          <a:p>
            <a:pPr algn="ctr"/>
            <a:r>
              <a:rPr lang="el-GR" sz="2500" dirty="0">
                <a:solidFill>
                  <a:srgbClr val="0070C0"/>
                </a:solidFill>
              </a:rPr>
              <a:t>ΕΙΣΑΓΩΓΗ ΣΤΗ ΘΑΛΑΣΣΙΑ ΤΗΛΕΠΙΣΚΟΠΗΣΗ</a:t>
            </a:r>
            <a:r>
              <a:rPr lang="en-US" sz="2500" dirty="0">
                <a:solidFill>
                  <a:srgbClr val="0070C0"/>
                </a:solidFill>
              </a:rPr>
              <a:t/>
            </a:r>
            <a:br>
              <a:rPr lang="en-US" sz="2500" dirty="0">
                <a:solidFill>
                  <a:srgbClr val="0070C0"/>
                </a:solidFill>
              </a:rPr>
            </a:br>
            <a:r>
              <a:rPr lang="en-US" sz="2500" dirty="0">
                <a:solidFill>
                  <a:srgbClr val="0070C0"/>
                </a:solidFill>
              </a:rPr>
              <a:t/>
            </a:r>
            <a:br>
              <a:rPr lang="en-US" sz="2500" dirty="0">
                <a:solidFill>
                  <a:srgbClr val="0070C0"/>
                </a:solidFill>
              </a:rPr>
            </a:br>
            <a:r>
              <a:rPr lang="en-US" sz="1800" b="1" dirty="0">
                <a:solidFill>
                  <a:srgbClr val="2F5496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2500" dirty="0">
                <a:solidFill>
                  <a:srgbClr val="0070C0"/>
                </a:solidFill>
              </a:rPr>
              <a:t> </a:t>
            </a:r>
            <a:r>
              <a:rPr lang="el-GR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Προ-επεξεργασία δορυφορικών δεδομένων </a:t>
            </a: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Sentinel</a:t>
            </a:r>
            <a:r>
              <a:rPr lang="el-GR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 στο </a:t>
            </a:r>
            <a:r>
              <a:rPr lang="en-US" sz="18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SNAP</a:t>
            </a:r>
            <a:endParaRPr lang="en-US" sz="25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734" y="6168005"/>
            <a:ext cx="5116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16-17 December 2020 – internal ESA workshop</a:t>
            </a:r>
          </a:p>
        </p:txBody>
      </p:sp>
      <p:sp>
        <p:nvSpPr>
          <p:cNvPr id="2" name="Rectangle 1"/>
          <p:cNvSpPr/>
          <p:nvPr/>
        </p:nvSpPr>
        <p:spPr>
          <a:xfrm>
            <a:off x="9648497" y="68035"/>
            <a:ext cx="2449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Discovery Element</a:t>
            </a:r>
          </a:p>
          <a:p>
            <a:pPr algn="r"/>
            <a:r>
              <a:rPr lang="en-US" i="1" dirty="0">
                <a:solidFill>
                  <a:schemeClr val="bg1"/>
                </a:solidFill>
              </a:rPr>
              <a:t>ESA Basic Activities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EC0D-97F7-4933-A3F0-41548DD74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550" y="521504"/>
            <a:ext cx="2449889" cy="968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C9E846-DBEB-459D-B0F4-7353312F1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79" y="714366"/>
            <a:ext cx="6002021" cy="8006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BA2CD8-372B-47AE-983E-2959C5F54DDA}"/>
              </a:ext>
            </a:extLst>
          </p:cNvPr>
          <p:cNvSpPr/>
          <p:nvPr/>
        </p:nvSpPr>
        <p:spPr>
          <a:xfrm>
            <a:off x="4475510" y="4783207"/>
            <a:ext cx="32409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chemeClr val="bg2"/>
                </a:solidFill>
                <a:latin typeface="+mn-lt"/>
              </a:rPr>
              <a:t>Δημήτρης Παπαγεωργίου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 algn="ctr"/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  <a:latin typeface="+mn-lt"/>
              </a:rPr>
              <a:t>d.Papageorgiou@aegean.gr</a:t>
            </a:r>
          </a:p>
          <a:p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40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00" y="424197"/>
            <a:ext cx="11961600" cy="477054"/>
          </a:xfrm>
        </p:spPr>
        <p:txBody>
          <a:bodyPr/>
          <a:lstStyle/>
          <a:p>
            <a:r>
              <a:rPr lang="el-GR" sz="2500" dirty="0"/>
              <a:t>Σκοπός - Στόχοι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4799CA-D76D-4690-849B-5C2408B9D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900" dirty="0"/>
              <a:t>Γεωμετρική επεξεργασία εικόνας (</a:t>
            </a:r>
            <a:r>
              <a:rPr lang="en-US" sz="1900" dirty="0"/>
              <a:t>subset, resampling)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900" dirty="0"/>
              <a:t>Πράξεις μεταξύ καναλιών και ερμηνεία αποτελεσμάτων (</a:t>
            </a:r>
            <a:r>
              <a:rPr lang="en-US" sz="1900" dirty="0"/>
              <a:t>band </a:t>
            </a:r>
            <a:r>
              <a:rPr lang="en-US" sz="1900" dirty="0" smtClean="0"/>
              <a:t>math, NDWI)</a:t>
            </a:r>
            <a:endParaRPr lang="el-GR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900" dirty="0"/>
              <a:t>Εφαρμογή μασκών (</a:t>
            </a:r>
            <a:r>
              <a:rPr lang="en-US" sz="1900" dirty="0"/>
              <a:t>band math, DEM-land mask, shapefile)</a:t>
            </a:r>
            <a:endParaRPr lang="el-GR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u="sng" dirty="0"/>
          </a:p>
          <a:p>
            <a:endParaRPr lang="el-GR" u="sng" dirty="0"/>
          </a:p>
          <a:p>
            <a:endParaRPr lang="el-GR" u="sng" dirty="0"/>
          </a:p>
          <a:p>
            <a:endParaRPr lang="el-GR" u="sng" dirty="0"/>
          </a:p>
          <a:p>
            <a:r>
              <a:rPr lang="el-GR" u="sng" dirty="0"/>
              <a:t>Εκφωνήσεις</a:t>
            </a:r>
            <a:r>
              <a:rPr lang="el-GR" dirty="0"/>
              <a:t>: «Έγγραφα» </a:t>
            </a:r>
            <a:r>
              <a:rPr lang="en-US" dirty="0" err="1"/>
              <a:t>eClass</a:t>
            </a:r>
            <a:r>
              <a:rPr lang="en-US" dirty="0"/>
              <a:t> – </a:t>
            </a:r>
            <a:r>
              <a:rPr lang="el-GR" dirty="0"/>
              <a:t>Φάκελος «Εκφωνήσεις Εργαστηρίων»</a:t>
            </a:r>
          </a:p>
          <a:p>
            <a:r>
              <a:rPr lang="el-GR" u="sng" dirty="0"/>
              <a:t>Δεδομένα</a:t>
            </a:r>
            <a:r>
              <a:rPr lang="el-GR" dirty="0"/>
              <a:t>: </a:t>
            </a:r>
            <a:r>
              <a:rPr lang="en-US" dirty="0"/>
              <a:t>\\marine-server.aegean.gr\Users\StudentNotes\Undergraduate\</a:t>
            </a:r>
            <a:r>
              <a:rPr lang="el-GR" dirty="0"/>
              <a:t>Θαλάσσια </a:t>
            </a:r>
            <a:r>
              <a:rPr lang="el-GR" dirty="0" err="1"/>
              <a:t>Τηλεπισκόπηση</a:t>
            </a:r>
            <a:r>
              <a:rPr lang="el-GR" dirty="0"/>
              <a:t> και Δορυφορική </a:t>
            </a:r>
            <a:r>
              <a:rPr lang="el-GR" dirty="0" smtClean="0"/>
              <a:t>Ωκεανογραφία</a:t>
            </a:r>
            <a:r>
              <a:rPr lang="en-US" dirty="0" smtClean="0"/>
              <a:t>\</a:t>
            </a:r>
            <a:r>
              <a:rPr lang="el-GR" dirty="0" smtClean="0"/>
              <a:t>Θαλάσσια </a:t>
            </a:r>
            <a:r>
              <a:rPr lang="el-GR" dirty="0" err="1" smtClean="0"/>
              <a:t>Τηλεπισκόπηση</a:t>
            </a:r>
            <a:r>
              <a:rPr lang="el-GR" dirty="0" smtClean="0"/>
              <a:t>\</a:t>
            </a:r>
            <a:r>
              <a:rPr lang="en-US" dirty="0" smtClean="0"/>
              <a:t>Practical Lesson 2\Data</a:t>
            </a:r>
            <a:r>
              <a:rPr lang="el-GR" dirty="0" smtClean="0"/>
              <a:t> </a:t>
            </a:r>
            <a:endParaRPr lang="en-US" dirty="0"/>
          </a:p>
          <a:p>
            <a:r>
              <a:rPr lang="el-GR" u="sng" dirty="0" smtClean="0"/>
              <a:t>Βίντεο </a:t>
            </a:r>
            <a:r>
              <a:rPr lang="el-GR" u="sng" dirty="0"/>
              <a:t>- </a:t>
            </a:r>
            <a:r>
              <a:rPr lang="en-US" u="sng" dirty="0"/>
              <a:t>Tutorials</a:t>
            </a:r>
            <a:r>
              <a:rPr lang="el-GR" dirty="0"/>
              <a:t>: </a:t>
            </a:r>
            <a:r>
              <a:rPr lang="en-US" dirty="0"/>
              <a:t>\\marine-server.aegean.gr\Users\StudentNotes\Undergraduate\</a:t>
            </a:r>
            <a:r>
              <a:rPr lang="el-GR" dirty="0"/>
              <a:t>Θαλάσσια Τηλεπισκόπηση και Δορυφορική Ωκεανογραφία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Επεξεργασία - Αποτελέσματα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08" y="850021"/>
            <a:ext cx="9732092" cy="547430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08" y="850021"/>
            <a:ext cx="9732091" cy="547430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07" y="850021"/>
            <a:ext cx="9732091" cy="547430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006" y="850021"/>
            <a:ext cx="9732091" cy="547430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005" y="850021"/>
            <a:ext cx="9732091" cy="547430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004" y="850021"/>
            <a:ext cx="9732091" cy="547430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003" y="850021"/>
            <a:ext cx="9732091" cy="54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30740"/>
            <a:ext cx="9566400" cy="467564"/>
          </a:xfrm>
        </p:spPr>
        <p:txBody>
          <a:bodyPr/>
          <a:lstStyle/>
          <a:p>
            <a:pPr marL="0" marR="0">
              <a:lnSpc>
                <a:spcPct val="107000"/>
              </a:lnSpc>
            </a:pPr>
            <a:r>
              <a:rPr lang="el-GR" sz="2500" dirty="0"/>
              <a:t>Άσκηση</a:t>
            </a:r>
            <a:r>
              <a:rPr lang="en-US" sz="2500" dirty="0"/>
              <a:t> – </a:t>
            </a:r>
            <a:r>
              <a:rPr lang="el-GR" sz="2500" dirty="0"/>
              <a:t>Παραδοτέα</a:t>
            </a:r>
            <a:endParaRPr lang="en-US" sz="25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885C62-9FFD-4F2B-B496-5723F9197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Απαντήστε στις ερωτήσεις πολλαπλής επιλογής στο 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Ασκήσεις – Εργαστήριο </a:t>
            </a:r>
            <a:r>
              <a:rPr lang="en-US" sz="1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 </a:t>
            </a: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μονάδες)</a:t>
            </a: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Δημιουργήστε ένα αρχείο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με τα στοιχεία σας στην επικεφαλίδα </a:t>
            </a: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Απαντήστε στην ερώτηση ανάπτυξης που υπάρχει στο αρχείο εκφώνησης του εργαστηρίου 1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 </a:t>
            </a: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μονάδες)</a:t>
            </a: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Μετατρέψτε το  αρχείο σε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pdf (File – Export – Create PDF) </a:t>
            </a: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και ανεβάστε το στο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e-class</a:t>
            </a:r>
            <a:endParaRPr lang="el-GR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l-G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	</a:t>
            </a:r>
          </a:p>
          <a:p>
            <a:endParaRPr lang="el-GR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/>
            </a:pPr>
            <a:endParaRPr lang="el-GR" sz="1800" dirty="0">
              <a:latin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.potx" id="{DB15AC66-F376-4FDA-AEBD-2A4AA3085F07}" vid="{CEDCDA6D-37EF-4B74-B511-B725DAE782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CA8FF7C293CD7E42B374552866FCFF00" ma:contentTypeVersion="13" ma:contentTypeDescription="Δημιουργία νέου εγγράφου" ma:contentTypeScope="" ma:versionID="6d8640cd37f071fd189cbe59112d6372">
  <xsd:schema xmlns:xsd="http://www.w3.org/2001/XMLSchema" xmlns:xs="http://www.w3.org/2001/XMLSchema" xmlns:p="http://schemas.microsoft.com/office/2006/metadata/properties" xmlns:ns3="b8745a3a-456e-421c-ba6c-25e7905705e7" xmlns:ns4="0e23db05-0cd2-43f9-a6d5-f3036f2aed17" targetNamespace="http://schemas.microsoft.com/office/2006/metadata/properties" ma:root="true" ma:fieldsID="c53f22b9dd770ac6ad9cc3bf7a0e21c5" ns3:_="" ns4:_="">
    <xsd:import namespace="b8745a3a-456e-421c-ba6c-25e7905705e7"/>
    <xsd:import namespace="0e23db05-0cd2-43f9-a6d5-f3036f2aed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45a3a-456e-421c-ba6c-25e7905705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3db05-0cd2-43f9-a6d5-f3036f2ae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F4D7F7-9BFC-4AB5-A7A2-FB836FE19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745a3a-456e-421c-ba6c-25e7905705e7"/>
    <ds:schemaRef ds:uri="0e23db05-0cd2-43f9-a6d5-f3036f2ae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640003-7352-4231-B42D-97183D19B4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D25412-9407-4416-8FAA-4C4E5D69416E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e23db05-0cd2-43f9-a6d5-f3036f2aed17"/>
    <ds:schemaRef ds:uri="http://purl.org/dc/terms/"/>
    <ds:schemaRef ds:uri="b8745a3a-456e-421c-ba6c-25e7905705e7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172</Words>
  <Application>Microsoft Office PowerPoint</Application>
  <PresentationFormat>Ευρεία οθόνη</PresentationFormat>
  <Paragraphs>37</Paragraphs>
  <Slides>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Verdana</vt:lpstr>
      <vt:lpstr>Esa presentation</vt:lpstr>
      <vt:lpstr>ΕΙΣΑΓΩΓΗ ΣΤΗ ΘΑΛΑΣΣΙΑ ΤΗΛΕΠΙΣΚΟΠΗΣΗ  2. Προ-επεξεργασία δορυφορικών δεδομένων Sentinel-2 στο SNAP</vt:lpstr>
      <vt:lpstr>Σκοπός - Στόχοι</vt:lpstr>
      <vt:lpstr>Επεξεργασία - Αποτελέσματα</vt:lpstr>
      <vt:lpstr>Άσκηση – Παραδοτέα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2020-12-08T13:04:01Z</dcterms:created>
  <dcterms:modified xsi:type="dcterms:W3CDTF">2022-03-31T11:40:18Z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0x010100CA8FF7C293CD7E42B374552866FCFF00</vt:lpwstr>
  </property>
</Properties>
</file>