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29" r:id="rId3"/>
    <p:sldMasterId id="2147483842" r:id="rId4"/>
    <p:sldMasterId id="2147483854" r:id="rId5"/>
  </p:sldMasterIdLst>
  <p:notesMasterIdLst>
    <p:notesMasterId r:id="rId51"/>
  </p:notesMasterIdLst>
  <p:sldIdLst>
    <p:sldId id="315" r:id="rId6"/>
    <p:sldId id="476" r:id="rId7"/>
    <p:sldId id="478" r:id="rId8"/>
    <p:sldId id="488" r:id="rId9"/>
    <p:sldId id="523" r:id="rId10"/>
    <p:sldId id="526" r:id="rId11"/>
    <p:sldId id="524" r:id="rId12"/>
    <p:sldId id="528" r:id="rId13"/>
    <p:sldId id="529" r:id="rId14"/>
    <p:sldId id="527" r:id="rId15"/>
    <p:sldId id="530" r:id="rId16"/>
    <p:sldId id="532" r:id="rId17"/>
    <p:sldId id="569" r:id="rId18"/>
    <p:sldId id="568" r:id="rId19"/>
    <p:sldId id="580" r:id="rId20"/>
    <p:sldId id="544" r:id="rId21"/>
    <p:sldId id="536" r:id="rId22"/>
    <p:sldId id="537" r:id="rId23"/>
    <p:sldId id="538" r:id="rId24"/>
    <p:sldId id="539" r:id="rId25"/>
    <p:sldId id="540" r:id="rId26"/>
    <p:sldId id="533" r:id="rId27"/>
    <p:sldId id="541" r:id="rId28"/>
    <p:sldId id="571" r:id="rId29"/>
    <p:sldId id="572" r:id="rId30"/>
    <p:sldId id="534" r:id="rId31"/>
    <p:sldId id="479" r:id="rId32"/>
    <p:sldId id="542" r:id="rId33"/>
    <p:sldId id="550" r:id="rId34"/>
    <p:sldId id="543" r:id="rId35"/>
    <p:sldId id="551" r:id="rId36"/>
    <p:sldId id="552" r:id="rId37"/>
    <p:sldId id="554" r:id="rId38"/>
    <p:sldId id="575" r:id="rId39"/>
    <p:sldId id="547" r:id="rId40"/>
    <p:sldId id="548" r:id="rId41"/>
    <p:sldId id="549" r:id="rId42"/>
    <p:sldId id="545" r:id="rId43"/>
    <p:sldId id="576" r:id="rId44"/>
    <p:sldId id="546" r:id="rId45"/>
    <p:sldId id="579" r:id="rId46"/>
    <p:sldId id="578" r:id="rId47"/>
    <p:sldId id="558" r:id="rId48"/>
    <p:sldId id="509" r:id="rId49"/>
    <p:sldId id="559"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6FB1"/>
    <a:srgbClr val="0000FF"/>
    <a:srgbClr val="3333FF"/>
    <a:srgbClr val="6699FF"/>
    <a:srgbClr val="CCFF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7337" autoAdjust="0"/>
  </p:normalViewPr>
  <p:slideViewPr>
    <p:cSldViewPr>
      <p:cViewPr varScale="1">
        <p:scale>
          <a:sx n="82" d="100"/>
          <a:sy n="82" d="100"/>
        </p:scale>
        <p:origin x="-1253"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29.wmf"/><Relationship Id="rId4" Type="http://schemas.openxmlformats.org/officeDocument/2006/relationships/image" Target="../media/image6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smtClean="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7CE9F-FF34-4A2A-BE09-8635697AE7F7}" type="slidenum">
              <a:rPr lang="en-US">
                <a:solidFill>
                  <a:prstClr val="black"/>
                </a:solidFill>
              </a:rPr>
              <a:pPr/>
              <a:t>35</a:t>
            </a:fld>
            <a:endParaRPr lang="en-US">
              <a:solidFill>
                <a:prstClr val="black"/>
              </a:solidFill>
            </a:endParaRPr>
          </a:p>
        </p:txBody>
      </p:sp>
      <p:sp>
        <p:nvSpPr>
          <p:cNvPr id="532482" name="Rectangle 2"/>
          <p:cNvSpPr>
            <a:spLocks noGrp="1" noRot="1" noChangeAspect="1" noChangeArrowheads="1" noTextEdit="1"/>
          </p:cNvSpPr>
          <p:nvPr>
            <p:ph type="sldImg"/>
          </p:nvPr>
        </p:nvSpPr>
        <p:spPr>
          <a:xfrm>
            <a:off x="1143000" y="685800"/>
            <a:ext cx="4572000" cy="3429000"/>
          </a:xfrm>
          <a:ln/>
        </p:spPr>
      </p:sp>
      <p:sp>
        <p:nvSpPr>
          <p:cNvPr id="5324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36</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819A7-24E6-4EF4-B1CE-817DEA9D0139}" type="slidenum">
              <a:rPr lang="en-US">
                <a:solidFill>
                  <a:prstClr val="black"/>
                </a:solidFill>
              </a:rPr>
              <a:pPr/>
              <a:t>37</a:t>
            </a:fld>
            <a:endParaRPr lang="en-US">
              <a:solidFill>
                <a:prstClr val="black"/>
              </a:solidFill>
            </a:endParaRPr>
          </a:p>
        </p:txBody>
      </p:sp>
      <p:sp>
        <p:nvSpPr>
          <p:cNvPr id="534530" name="Rectangle 2"/>
          <p:cNvSpPr>
            <a:spLocks noGrp="1" noRot="1" noChangeAspect="1" noChangeArrowheads="1" noTextEdit="1"/>
          </p:cNvSpPr>
          <p:nvPr>
            <p:ph type="sldImg"/>
          </p:nvPr>
        </p:nvSpPr>
        <p:spPr>
          <a:xfrm>
            <a:off x="1143000" y="685800"/>
            <a:ext cx="4572000" cy="3429000"/>
          </a:xfrm>
          <a:ln/>
        </p:spPr>
      </p:sp>
      <p:sp>
        <p:nvSpPr>
          <p:cNvPr id="5345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89D62-821A-47E3-A004-24F3D796D05C}" type="slidenum">
              <a:rPr lang="en-US">
                <a:solidFill>
                  <a:prstClr val="black"/>
                </a:solidFill>
              </a:rPr>
              <a:pPr/>
              <a:t>38</a:t>
            </a:fld>
            <a:endParaRPr lang="en-US">
              <a:solidFill>
                <a:prstClr val="black"/>
              </a:solidFill>
            </a:endParaRPr>
          </a:p>
        </p:txBody>
      </p:sp>
      <p:sp>
        <p:nvSpPr>
          <p:cNvPr id="535554" name="Rectangle 2"/>
          <p:cNvSpPr>
            <a:spLocks noGrp="1" noRot="1" noChangeAspect="1" noChangeArrowheads="1" noTextEdit="1"/>
          </p:cNvSpPr>
          <p:nvPr>
            <p:ph type="sldImg"/>
          </p:nvPr>
        </p:nvSpPr>
        <p:spPr>
          <a:xfrm>
            <a:off x="1143000" y="685800"/>
            <a:ext cx="4572000" cy="3429000"/>
          </a:xfrm>
          <a:ln/>
        </p:spPr>
      </p:sp>
      <p:sp>
        <p:nvSpPr>
          <p:cNvPr id="5355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39</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5AB98-D981-400F-AF81-8093081363F7}" type="slidenum">
              <a:rPr lang="en-US">
                <a:solidFill>
                  <a:prstClr val="black"/>
                </a:solidFill>
              </a:rPr>
              <a:pPr/>
              <a:t>40</a:t>
            </a:fld>
            <a:endParaRPr lang="en-US">
              <a:solidFill>
                <a:prstClr val="black"/>
              </a:solidFill>
            </a:endParaRPr>
          </a:p>
        </p:txBody>
      </p:sp>
      <p:sp>
        <p:nvSpPr>
          <p:cNvPr id="536578" name="Rectangle 2"/>
          <p:cNvSpPr>
            <a:spLocks noGrp="1" noRot="1" noChangeAspect="1" noChangeArrowheads="1" noTextEdit="1"/>
          </p:cNvSpPr>
          <p:nvPr>
            <p:ph type="sldImg"/>
          </p:nvPr>
        </p:nvSpPr>
        <p:spPr>
          <a:xfrm>
            <a:off x="1143000" y="685800"/>
            <a:ext cx="4572000" cy="3429000"/>
          </a:xfrm>
          <a:ln/>
        </p:spPr>
      </p:sp>
      <p:sp>
        <p:nvSpPr>
          <p:cNvPr id="53657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41</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819A7-24E6-4EF4-B1CE-817DEA9D0139}" type="slidenum">
              <a:rPr lang="en-US">
                <a:solidFill>
                  <a:prstClr val="black"/>
                </a:solidFill>
              </a:rPr>
              <a:pPr/>
              <a:t>42</a:t>
            </a:fld>
            <a:endParaRPr lang="en-US">
              <a:solidFill>
                <a:prstClr val="black"/>
              </a:solidFill>
            </a:endParaRPr>
          </a:p>
        </p:txBody>
      </p:sp>
      <p:sp>
        <p:nvSpPr>
          <p:cNvPr id="534530" name="Rectangle 2"/>
          <p:cNvSpPr>
            <a:spLocks noGrp="1" noRot="1" noChangeAspect="1" noChangeArrowheads="1" noTextEdit="1"/>
          </p:cNvSpPr>
          <p:nvPr>
            <p:ph type="sldImg"/>
          </p:nvPr>
        </p:nvSpPr>
        <p:spPr>
          <a:xfrm>
            <a:off x="1143000" y="685800"/>
            <a:ext cx="4572000" cy="3429000"/>
          </a:xfrm>
          <a:ln/>
        </p:spPr>
      </p:sp>
      <p:sp>
        <p:nvSpPr>
          <p:cNvPr id="5345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89D62-821A-47E3-A004-24F3D796D05C}" type="slidenum">
              <a:rPr lang="en-US">
                <a:solidFill>
                  <a:prstClr val="black"/>
                </a:solidFill>
              </a:rPr>
              <a:pPr/>
              <a:t>43</a:t>
            </a:fld>
            <a:endParaRPr lang="en-US">
              <a:solidFill>
                <a:prstClr val="black"/>
              </a:solidFill>
            </a:endParaRPr>
          </a:p>
        </p:txBody>
      </p:sp>
      <p:sp>
        <p:nvSpPr>
          <p:cNvPr id="535554" name="Rectangle 2"/>
          <p:cNvSpPr>
            <a:spLocks noGrp="1" noRot="1" noChangeAspect="1" noChangeArrowheads="1" noTextEdit="1"/>
          </p:cNvSpPr>
          <p:nvPr>
            <p:ph type="sldImg"/>
          </p:nvPr>
        </p:nvSpPr>
        <p:spPr>
          <a:xfrm>
            <a:off x="1143000" y="685800"/>
            <a:ext cx="4572000" cy="3429000"/>
          </a:xfrm>
          <a:ln/>
        </p:spPr>
      </p:sp>
      <p:sp>
        <p:nvSpPr>
          <p:cNvPr id="53555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44</a:t>
            </a:fld>
            <a:endParaRPr lang="en-GB">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solidFill>
                  <a:prstClr val="black"/>
                </a:solidFill>
              </a:rPr>
              <a:pPr/>
              <a:t>45</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pPr>
              <a:defRPr/>
            </a:pPr>
            <a:fld id="{9C48A975-6B84-4B4E-B40A-7CA7474B1C33}"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51FDFA7-C99C-4601-80DF-380910956C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8063894-2C4A-4373-8290-2230102331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060D603C-E017-49AD-B5F4-F7B06D79EF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2768489-2B3B-493C-845C-09BC25058C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BD9484FD-91E0-499C-A8D3-E52C59FA27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54A684B7-3541-407E-9563-C6B302F345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272A3F53-5714-4510-9BE1-96F2238518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D6780052-A8D4-4495-8169-E99BC2EAB4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28CEB48A-5D51-49E2-A1D7-3B741095E8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9FFE31EA-D72D-4AC4-907D-5F06640768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632669C2-AED2-4E3B-86BE-5737FED7BD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22/3/2021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22/3/2021</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22/3/2021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22/3/2021</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22/3/2021</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22/3/2021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22/3/2021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22/3/2021</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AB867086-5049-45C7-ADA7-E234D670C6DA}" type="datetime1">
              <a:rPr lang="en-US">
                <a:solidFill>
                  <a:srgbClr val="000000"/>
                </a:solidFill>
              </a:rPr>
              <a:pPr/>
              <a:t>3/22/2021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F5CDEF-C2FA-45C9-AB2C-2555E7E243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1D9F465-5A49-46DB-B94B-6999D3D60653}" type="datetime1">
              <a:rPr lang="en-US">
                <a:solidFill>
                  <a:srgbClr val="000000"/>
                </a:solidFill>
              </a:rPr>
              <a:pPr/>
              <a:t>3/22/2021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BA4F09-457B-4815-9622-74BF1357D1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BDDE4F9-54E4-4E17-8E8E-18DD8FBE9BE3}" type="datetime1">
              <a:rPr lang="en-US">
                <a:solidFill>
                  <a:srgbClr val="000000"/>
                </a:solidFill>
              </a:rPr>
              <a:pPr/>
              <a:t>3/22/2021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A18FCB-967D-4CA3-AAAE-FD1B58C611F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FFF528A-5C44-4DEB-825C-2ACE07BFAE69}" type="datetime1">
              <a:rPr lang="en-US">
                <a:solidFill>
                  <a:srgbClr val="000000"/>
                </a:solidFill>
              </a:rPr>
              <a:pPr/>
              <a:t>3/22/2021</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29F333-F45F-4C3C-BE00-0073B9E13A0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22/3/2021</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C9CE07-8752-460A-B83D-C4547A63C63E}" type="datetime1">
              <a:rPr lang="en-US">
                <a:solidFill>
                  <a:srgbClr val="000000"/>
                </a:solidFill>
              </a:rPr>
              <a:pPr/>
              <a:t>3/22/2021</a:t>
            </a:fld>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98F2A9-8094-45E3-B03B-EFC8F0428C7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9EC1D72A-1066-4018-899A-EAAF96E08698}" type="datetime1">
              <a:rPr lang="en-US">
                <a:solidFill>
                  <a:srgbClr val="000000"/>
                </a:solidFill>
              </a:rPr>
              <a:pPr/>
              <a:t>3/22/2021</a:t>
            </a:fld>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B1A327-3A47-40B9-BC00-06F0D1F8CF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BC38081-13F9-4B2A-9D34-9A0741A22159}" type="datetime1">
              <a:rPr lang="en-US">
                <a:solidFill>
                  <a:srgbClr val="000000"/>
                </a:solidFill>
              </a:rPr>
              <a:pPr/>
              <a:t>3/22/2021</a:t>
            </a:fld>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406522-16C9-4EEA-A1C2-2A57565E66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BCBAF00-8BD2-4D37-A120-E5C22B95DBFD}" type="datetime1">
              <a:rPr lang="en-US">
                <a:solidFill>
                  <a:srgbClr val="000000"/>
                </a:solidFill>
              </a:rPr>
              <a:pPr/>
              <a:t>3/22/2021</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DAAC16-337F-4730-9A6E-351E1C33B90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D524D4F-ECD8-4D3D-8AFF-049FA6259356}" type="datetime1">
              <a:rPr lang="en-US">
                <a:solidFill>
                  <a:srgbClr val="000000"/>
                </a:solidFill>
              </a:rPr>
              <a:pPr/>
              <a:t>3/22/2021</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4BD788-A862-4730-A712-C432AF9982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6AEE3C-36C5-45E7-9924-83C2C08664B6}" type="datetime1">
              <a:rPr lang="en-US">
                <a:solidFill>
                  <a:srgbClr val="000000"/>
                </a:solidFill>
              </a:rPr>
              <a:pPr/>
              <a:t>3/22/2021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EA742-37BB-44D0-A23C-F6F0046CCE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6665F172-E303-426D-9EF0-232D2792D8C4}" type="datetime1">
              <a:rPr lang="en-US">
                <a:solidFill>
                  <a:srgbClr val="000000"/>
                </a:solidFill>
              </a:rPr>
              <a:pPr/>
              <a:t>3/22/2021</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CE1DCA-74DE-4B2C-BE19-ED5CC82248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22/3/2021</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22/3/2021</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22/3/2021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22/3/2021</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22/3/2021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18B97EC-ABFF-41E9-9E41-EE3E40CAB9CA}"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22/3/2021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036BF51-24CF-4119-AD48-BE85ACA8ED18}" type="datetime1">
              <a:rPr lang="en-US" smtClean="0">
                <a:solidFill>
                  <a:srgbClr val="000000"/>
                </a:solidFill>
                <a:latin typeface="Arial" charset="0"/>
              </a:rPr>
              <a:pPr/>
              <a:t>3/22/2021</a:t>
            </a:fld>
            <a:endParaRPr lang="el-GR"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08229C7-FEFF-4DDF-886A-8034117EAB3B}" type="slidenum">
              <a:rPr lang="en-US">
                <a:solidFill>
                  <a:srgbClr val="000000"/>
                </a:solidFill>
                <a:latin typeface="Arial" charset="0"/>
              </a:rPr>
              <a:pPr>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slideLayout" Target="../slideLayouts/slideLayout5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oleObject" Target="../embeddings/oleObject6.bin"/><Relationship Id="rId2" Type="http://schemas.openxmlformats.org/officeDocument/2006/relationships/slideLayout" Target="../slideLayouts/slideLayout5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5.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6.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7.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2.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9.bin"/><Relationship Id="rId2" Type="http://schemas.openxmlformats.org/officeDocument/2006/relationships/slideLayout" Target="../slideLayouts/slideLayout46.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10.bin"/><Relationship Id="rId2" Type="http://schemas.openxmlformats.org/officeDocument/2006/relationships/slideLayout" Target="../slideLayouts/slideLayout46.xml"/><Relationship Id="rId1" Type="http://schemas.openxmlformats.org/officeDocument/2006/relationships/vmlDrawing" Target="../drawings/vmlDrawing8.vml"/><Relationship Id="rId6" Type="http://schemas.openxmlformats.org/officeDocument/2006/relationships/image" Target="../media/image32.png"/><Relationship Id="rId5" Type="http://schemas.openxmlformats.org/officeDocument/2006/relationships/image" Target="../media/image2.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9.xml"/><Relationship Id="rId7" Type="http://schemas.openxmlformats.org/officeDocument/2006/relationships/oleObject" Target="../embeddings/oleObject12.bin"/><Relationship Id="rId2" Type="http://schemas.openxmlformats.org/officeDocument/2006/relationships/slideLayout" Target="../slideLayouts/slideLayout35.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44.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3.xml"/><Relationship Id="rId7" Type="http://schemas.openxmlformats.org/officeDocument/2006/relationships/oleObject" Target="../embeddings/oleObject14.bin"/><Relationship Id="rId2" Type="http://schemas.openxmlformats.org/officeDocument/2006/relationships/slideLayout" Target="../slideLayouts/slideLayout35.xml"/><Relationship Id="rId1" Type="http://schemas.openxmlformats.org/officeDocument/2006/relationships/vmlDrawing" Target="../drawings/vmlDrawing10.vml"/><Relationship Id="rId6" Type="http://schemas.openxmlformats.org/officeDocument/2006/relationships/image" Target="../media/image46.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20.bin"/><Relationship Id="rId2" Type="http://schemas.openxmlformats.org/officeDocument/2006/relationships/slideLayout" Target="../slideLayouts/slideLayout30.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7.xml"/><Relationship Id="rId7" Type="http://schemas.openxmlformats.org/officeDocument/2006/relationships/slide" Target="slide39.xml"/><Relationship Id="rId2" Type="http://schemas.openxmlformats.org/officeDocument/2006/relationships/slideLayout" Target="../slideLayouts/slideLayout25.xml"/><Relationship Id="rId1" Type="http://schemas.openxmlformats.org/officeDocument/2006/relationships/vmlDrawing" Target="../drawings/vmlDrawing14.vml"/><Relationship Id="rId6" Type="http://schemas.openxmlformats.org/officeDocument/2006/relationships/oleObject" Target="../embeddings/oleObject23.bin"/><Relationship Id="rId11" Type="http://schemas.openxmlformats.org/officeDocument/2006/relationships/image" Target="../media/image63.png"/><Relationship Id="rId5" Type="http://schemas.openxmlformats.org/officeDocument/2006/relationships/oleObject" Target="../embeddings/oleObject22.bin"/><Relationship Id="rId10" Type="http://schemas.openxmlformats.org/officeDocument/2006/relationships/image" Target="../media/image62.png"/><Relationship Id="rId4" Type="http://schemas.openxmlformats.org/officeDocument/2006/relationships/oleObject" Target="../embeddings/oleObject21.bin"/><Relationship Id="rId9"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slide" Target="slide38.xml"/><Relationship Id="rId2" Type="http://schemas.openxmlformats.org/officeDocument/2006/relationships/slideLayout" Target="../slideLayouts/slideLayout24.xml"/><Relationship Id="rId1" Type="http://schemas.openxmlformats.org/officeDocument/2006/relationships/vmlDrawing" Target="../drawings/vmlDrawing15.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9.xml"/><Relationship Id="rId7" Type="http://schemas.openxmlformats.org/officeDocument/2006/relationships/image" Target="../media/image71.png"/><Relationship Id="rId2" Type="http://schemas.openxmlformats.org/officeDocument/2006/relationships/slideLayout" Target="../slideLayouts/slideLayout25.xml"/><Relationship Id="rId1" Type="http://schemas.openxmlformats.org/officeDocument/2006/relationships/vmlDrawing" Target="../drawings/vmlDrawing16.vml"/><Relationship Id="rId6" Type="http://schemas.openxmlformats.org/officeDocument/2006/relationships/image" Target="../media/image70.png"/><Relationship Id="rId11" Type="http://schemas.openxmlformats.org/officeDocument/2006/relationships/oleObject" Target="../embeddings/oleObject30.bin"/><Relationship Id="rId5" Type="http://schemas.openxmlformats.org/officeDocument/2006/relationships/image" Target="../media/image69.png"/><Relationship Id="rId10" Type="http://schemas.openxmlformats.org/officeDocument/2006/relationships/image" Target="../media/image72.png"/><Relationship Id="rId4" Type="http://schemas.openxmlformats.org/officeDocument/2006/relationships/oleObject" Target="../embeddings/oleObject27.bin"/><Relationship Id="rId9"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30.xml"/><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2.xml"/><Relationship Id="rId7" Type="http://schemas.openxmlformats.org/officeDocument/2006/relationships/oleObject" Target="../embeddings/oleObject33.bin"/><Relationship Id="rId2" Type="http://schemas.openxmlformats.org/officeDocument/2006/relationships/slideLayout" Target="../slideLayouts/slideLayout25.xml"/><Relationship Id="rId1" Type="http://schemas.openxmlformats.org/officeDocument/2006/relationships/vmlDrawing" Target="../drawings/vmlDrawing17.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2.bin"/><Relationship Id="rId7" Type="http://schemas.openxmlformats.org/officeDocument/2006/relationships/image" Target="../media/image2.jpeg"/><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403350" y="5732463"/>
            <a:ext cx="6400800" cy="501650"/>
          </a:xfrm>
        </p:spPr>
        <p:txBody>
          <a:bodyPr rtlCol="0">
            <a:normAutofit/>
          </a:bodyPr>
          <a:lstStyle/>
          <a:p>
            <a:pPr eaLnBrk="1" fontAlgn="auto" hangingPunct="1">
              <a:spcAft>
                <a:spcPts val="0"/>
              </a:spcAft>
              <a:buFont typeface="Arial" pitchFamily="34" charset="0"/>
              <a:buNone/>
              <a:defRPr/>
            </a:pPr>
            <a:r>
              <a:rPr lang="el-GR" sz="2400" i="1" dirty="0" smtClean="0">
                <a:solidFill>
                  <a:schemeClr val="tx1"/>
                </a:solidFill>
              </a:rPr>
              <a:t>Ι.</a:t>
            </a:r>
            <a:r>
              <a:rPr lang="en-GB" sz="2400" i="1" dirty="0" smtClean="0">
                <a:solidFill>
                  <a:schemeClr val="tx1"/>
                </a:solidFill>
              </a:rPr>
              <a:t>N.</a:t>
            </a:r>
            <a:r>
              <a:rPr lang="el-GR" sz="2400" i="1" dirty="0" smtClean="0">
                <a:solidFill>
                  <a:schemeClr val="tx1"/>
                </a:solidFill>
              </a:rPr>
              <a:t> </a:t>
            </a:r>
            <a:r>
              <a:rPr lang="el-GR" sz="2400" i="1" dirty="0" err="1" smtClean="0">
                <a:solidFill>
                  <a:schemeClr val="tx1"/>
                </a:solidFill>
              </a:rPr>
              <a:t>Μονιούδη</a:t>
            </a:r>
            <a:endParaRPr lang="el-GR" sz="2400" i="1" dirty="0"/>
          </a:p>
        </p:txBody>
      </p:sp>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smtClean="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0" name="Text Box 12"/>
          <p:cNvSpPr txBox="1">
            <a:spLocks noChangeArrowheads="1"/>
          </p:cNvSpPr>
          <p:nvPr/>
        </p:nvSpPr>
        <p:spPr bwMode="auto">
          <a:xfrm>
            <a:off x="179512" y="1340768"/>
            <a:ext cx="8677721" cy="1920526"/>
          </a:xfrm>
          <a:prstGeom prst="rect">
            <a:avLst/>
          </a:prstGeom>
          <a:noFill/>
          <a:ln w="9525" algn="ctr">
            <a:noFill/>
            <a:miter lim="800000"/>
            <a:headEnd/>
            <a:tailEnd/>
          </a:ln>
          <a:effectLst/>
        </p:spPr>
        <p:txBody>
          <a:bodyPr wrap="square">
            <a:spAutoFit/>
          </a:bodyPr>
          <a:lstStyle/>
          <a:p>
            <a:pPr lvl="0">
              <a:lnSpc>
                <a:spcPct val="110000"/>
              </a:lnSpc>
              <a:spcBef>
                <a:spcPct val="50000"/>
              </a:spcBef>
            </a:pPr>
            <a:r>
              <a:rPr lang="el-GR" sz="1400" b="1" dirty="0" smtClean="0">
                <a:solidFill>
                  <a:srgbClr val="FFFFFF"/>
                </a:solidFill>
                <a:effectLst>
                  <a:outerShdw blurRad="38100" dist="38100" dir="2700000" algn="tl">
                    <a:srgbClr val="C0C0C0"/>
                  </a:outerShdw>
                </a:effectLst>
                <a:latin typeface="Arial" charset="0"/>
              </a:rPr>
              <a:t> </a:t>
            </a:r>
            <a:r>
              <a:rPr lang="el-GR" sz="1800" dirty="0" smtClean="0">
                <a:latin typeface="Calibri" pitchFamily="34" charset="0"/>
                <a:cs typeface="Calibri" pitchFamily="34" charset="0"/>
              </a:rPr>
              <a:t>Η γραμμή κατά μήκος της οποίας εμφανίζεται το φαινόμενο της θραύσης είναι η </a:t>
            </a:r>
            <a:r>
              <a:rPr lang="el-GR" sz="1800" b="1" u="sng" dirty="0" smtClean="0">
                <a:solidFill>
                  <a:srgbClr val="FF0000"/>
                </a:solidFill>
                <a:latin typeface="Calibri" pitchFamily="34" charset="0"/>
                <a:cs typeface="Calibri" pitchFamily="34" charset="0"/>
              </a:rPr>
              <a:t>γραμμή θραύσης</a:t>
            </a:r>
            <a:r>
              <a:rPr lang="el-GR" sz="1800" b="1" dirty="0" smtClean="0">
                <a:solidFill>
                  <a:srgbClr val="FF0000"/>
                </a:solidFill>
                <a:latin typeface="Calibri" pitchFamily="34" charset="0"/>
                <a:cs typeface="Calibri" pitchFamily="34" charset="0"/>
              </a:rPr>
              <a:t> </a:t>
            </a:r>
            <a:r>
              <a:rPr lang="el-GR" sz="1800" dirty="0" smtClean="0">
                <a:latin typeface="Calibri" pitchFamily="34" charset="0"/>
                <a:cs typeface="Calibri" pitchFamily="34" charset="0"/>
              </a:rPr>
              <a:t>του συγκεκριμένου κυματισμού. Στη θέση αυτή, όπου το βάθος της θάλασσας είναι </a:t>
            </a:r>
            <a:r>
              <a:rPr lang="en-US" sz="1800" b="1" dirty="0" smtClean="0">
                <a:solidFill>
                  <a:srgbClr val="FF0000"/>
                </a:solidFill>
                <a:latin typeface="Calibri" pitchFamily="34" charset="0"/>
                <a:cs typeface="Calibri" pitchFamily="34" charset="0"/>
              </a:rPr>
              <a:t>d</a:t>
            </a:r>
            <a:r>
              <a:rPr lang="en-US" sz="1800" b="1" baseline="-25000" dirty="0" smtClean="0">
                <a:solidFill>
                  <a:srgbClr val="FF0000"/>
                </a:solidFill>
                <a:latin typeface="Calibri" pitchFamily="34" charset="0"/>
                <a:cs typeface="Calibri" pitchFamily="34" charset="0"/>
              </a:rPr>
              <a:t>b</a:t>
            </a:r>
            <a:r>
              <a:rPr lang="en-US" sz="1800" dirty="0" smtClean="0">
                <a:latin typeface="Calibri" pitchFamily="34" charset="0"/>
                <a:cs typeface="Calibri" pitchFamily="34" charset="0"/>
              </a:rPr>
              <a:t>, </a:t>
            </a:r>
            <a:r>
              <a:rPr lang="el-GR" sz="1800" b="1" u="sng" dirty="0" smtClean="0">
                <a:solidFill>
                  <a:srgbClr val="FF0000"/>
                </a:solidFill>
                <a:latin typeface="Calibri" pitchFamily="34" charset="0"/>
                <a:cs typeface="Calibri" pitchFamily="34" charset="0"/>
              </a:rPr>
              <a:t>βάθος θραύσης</a:t>
            </a:r>
            <a:r>
              <a:rPr lang="el-GR" sz="1800" dirty="0" smtClean="0">
                <a:latin typeface="Calibri" pitchFamily="34" charset="0"/>
                <a:cs typeface="Calibri" pitchFamily="34" charset="0"/>
              </a:rPr>
              <a:t>, ο κυματισμός έχει ύψος </a:t>
            </a:r>
            <a:r>
              <a:rPr lang="en-US" sz="1800" b="1" dirty="0" err="1" smtClean="0">
                <a:solidFill>
                  <a:srgbClr val="FF0000"/>
                </a:solidFill>
                <a:latin typeface="Calibri" pitchFamily="34" charset="0"/>
                <a:cs typeface="Calibri" pitchFamily="34" charset="0"/>
              </a:rPr>
              <a:t>H</a:t>
            </a:r>
            <a:r>
              <a:rPr lang="en-US" sz="1800" b="1" baseline="-25000" dirty="0" err="1" smtClean="0">
                <a:solidFill>
                  <a:srgbClr val="FF0000"/>
                </a:solidFill>
                <a:latin typeface="Calibri" pitchFamily="34" charset="0"/>
                <a:cs typeface="Calibri" pitchFamily="34" charset="0"/>
              </a:rPr>
              <a:t>b</a:t>
            </a:r>
            <a:r>
              <a:rPr lang="el-GR" sz="1800" dirty="0" smtClean="0">
                <a:latin typeface="Calibri" pitchFamily="34" charset="0"/>
                <a:cs typeface="Calibri" pitchFamily="34" charset="0"/>
              </a:rPr>
              <a:t> </a:t>
            </a:r>
            <a:r>
              <a:rPr lang="el-GR" sz="1800" b="1" u="sng" dirty="0" smtClean="0">
                <a:solidFill>
                  <a:srgbClr val="FF0000"/>
                </a:solidFill>
                <a:latin typeface="Calibri" pitchFamily="34" charset="0"/>
                <a:cs typeface="Calibri" pitchFamily="34" charset="0"/>
              </a:rPr>
              <a:t>ύψος θραύσης</a:t>
            </a:r>
            <a:r>
              <a:rPr lang="el-GR" sz="1800" dirty="0" smtClean="0">
                <a:latin typeface="Calibri" pitchFamily="34" charset="0"/>
                <a:cs typeface="Calibri" pitchFamily="34" charset="0"/>
              </a:rPr>
              <a:t>. Η ζώνη μεταξύ της γραμμής θραύσης και της ακτογραμμής αποτελεί τη </a:t>
            </a:r>
            <a:r>
              <a:rPr lang="el-GR" sz="1800" b="1" u="sng" dirty="0" smtClean="0">
                <a:solidFill>
                  <a:srgbClr val="FF0000"/>
                </a:solidFill>
                <a:latin typeface="Calibri" pitchFamily="34" charset="0"/>
                <a:cs typeface="Calibri" pitchFamily="34" charset="0"/>
              </a:rPr>
              <a:t>ζώνη θραύσης των κυματισμών μικρότερου ύψους</a:t>
            </a:r>
            <a:r>
              <a:rPr lang="el-GR" sz="1800" dirty="0" smtClean="0">
                <a:latin typeface="Calibri" pitchFamily="34" charset="0"/>
                <a:cs typeface="Calibri" pitchFamily="34" charset="0"/>
              </a:rPr>
              <a:t>, όπου επίσης μεταδίδονται και οι κυματισμοί που </a:t>
            </a:r>
            <a:r>
              <a:rPr lang="el-GR" sz="1800" dirty="0" err="1" smtClean="0">
                <a:latin typeface="Calibri" pitchFamily="34" charset="0"/>
                <a:cs typeface="Calibri" pitchFamily="34" charset="0"/>
              </a:rPr>
              <a:t>αναγεννώνται</a:t>
            </a:r>
            <a:r>
              <a:rPr lang="el-GR" sz="1800" dirty="0" smtClean="0">
                <a:latin typeface="Calibri" pitchFamily="34" charset="0"/>
                <a:cs typeface="Calibri" pitchFamily="34" charset="0"/>
              </a:rPr>
              <a:t> μετά την αρχική θραύση.</a:t>
            </a:r>
            <a:endParaRPr lang="el-GR" sz="1800" dirty="0">
              <a:latin typeface="Calibri" pitchFamily="34" charset="0"/>
              <a:cs typeface="Calibri" pitchFamily="34" charset="0"/>
            </a:endParaRP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2" name="Group 19"/>
          <p:cNvGrpSpPr>
            <a:grpSpLocks/>
          </p:cNvGrpSpPr>
          <p:nvPr/>
        </p:nvGrpSpPr>
        <p:grpSpPr bwMode="auto">
          <a:xfrm>
            <a:off x="539552" y="3212976"/>
            <a:ext cx="8064896" cy="3096518"/>
            <a:chOff x="158" y="799"/>
            <a:chExt cx="5602" cy="2416"/>
          </a:xfrm>
        </p:grpSpPr>
        <p:pic>
          <p:nvPicPr>
            <p:cNvPr id="49" name="Picture 4" descr="wb"/>
            <p:cNvPicPr>
              <a:picLocks noChangeAspect="1" noChangeArrowheads="1"/>
            </p:cNvPicPr>
            <p:nvPr/>
          </p:nvPicPr>
          <p:blipFill>
            <a:blip r:embed="rId4" cstate="print"/>
            <a:srcRect/>
            <a:stretch>
              <a:fillRect/>
            </a:stretch>
          </p:blipFill>
          <p:spPr bwMode="auto">
            <a:xfrm>
              <a:off x="231" y="1117"/>
              <a:ext cx="5529" cy="2098"/>
            </a:xfrm>
            <a:prstGeom prst="rect">
              <a:avLst/>
            </a:prstGeom>
            <a:noFill/>
            <a:ln w="44450" algn="ctr">
              <a:solidFill>
                <a:srgbClr val="FF0000"/>
              </a:solidFill>
              <a:miter lim="800000"/>
              <a:headEnd/>
              <a:tailEnd/>
            </a:ln>
            <a:effectLst/>
          </p:spPr>
        </p:pic>
        <p:sp>
          <p:nvSpPr>
            <p:cNvPr id="50" name="Text Box 5"/>
            <p:cNvSpPr txBox="1">
              <a:spLocks noChangeArrowheads="1"/>
            </p:cNvSpPr>
            <p:nvPr/>
          </p:nvSpPr>
          <p:spPr bwMode="auto">
            <a:xfrm>
              <a:off x="158" y="816"/>
              <a:ext cx="1336" cy="240"/>
            </a:xfrm>
            <a:prstGeom prst="rect">
              <a:avLst/>
            </a:prstGeom>
            <a:noFill/>
            <a:ln w="15875" algn="ctr">
              <a:noFill/>
              <a:miter lim="800000"/>
              <a:headEnd/>
              <a:tailEnd/>
            </a:ln>
            <a:effectLst/>
          </p:spPr>
          <p:txBody>
            <a:bodyPr wrap="none">
              <a:spAutoFit/>
            </a:bodyPr>
            <a:lstStyle/>
            <a:p>
              <a:pPr>
                <a:spcBef>
                  <a:spcPct val="50000"/>
                </a:spcBef>
              </a:pPr>
              <a:r>
                <a:rPr lang="el-GR" sz="1600" smtClean="0">
                  <a:solidFill>
                    <a:srgbClr val="3333FF"/>
                  </a:solidFill>
                  <a:latin typeface="Arial" charset="0"/>
                </a:rPr>
                <a:t>Εμφάνιση ρήχωσης</a:t>
              </a:r>
            </a:p>
          </p:txBody>
        </p:sp>
        <p:sp>
          <p:nvSpPr>
            <p:cNvPr id="51" name="Text Box 6"/>
            <p:cNvSpPr txBox="1">
              <a:spLocks noChangeArrowheads="1"/>
            </p:cNvSpPr>
            <p:nvPr/>
          </p:nvSpPr>
          <p:spPr bwMode="auto">
            <a:xfrm>
              <a:off x="1655" y="799"/>
              <a:ext cx="1558" cy="240"/>
            </a:xfrm>
            <a:prstGeom prst="rect">
              <a:avLst/>
            </a:prstGeom>
            <a:noFill/>
            <a:ln w="15875" algn="ctr">
              <a:noFill/>
              <a:miter lim="800000"/>
              <a:headEnd/>
              <a:tailEnd/>
            </a:ln>
            <a:effectLst/>
          </p:spPr>
          <p:txBody>
            <a:bodyPr>
              <a:spAutoFit/>
            </a:bodyPr>
            <a:lstStyle/>
            <a:p>
              <a:pPr>
                <a:spcBef>
                  <a:spcPct val="50000"/>
                </a:spcBef>
              </a:pPr>
              <a:r>
                <a:rPr lang="el-GR" sz="1600" smtClean="0">
                  <a:solidFill>
                    <a:srgbClr val="3333FF"/>
                  </a:solidFill>
                  <a:latin typeface="Arial" charset="0"/>
                </a:rPr>
                <a:t>Αύξηση καμπυλότητας</a:t>
              </a:r>
            </a:p>
          </p:txBody>
        </p:sp>
        <p:sp>
          <p:nvSpPr>
            <p:cNvPr id="52" name="Text Box 8"/>
            <p:cNvSpPr txBox="1">
              <a:spLocks noChangeArrowheads="1"/>
            </p:cNvSpPr>
            <p:nvPr/>
          </p:nvSpPr>
          <p:spPr bwMode="auto">
            <a:xfrm>
              <a:off x="3379" y="816"/>
              <a:ext cx="1380" cy="240"/>
            </a:xfrm>
            <a:prstGeom prst="rect">
              <a:avLst/>
            </a:prstGeom>
            <a:noFill/>
            <a:ln w="15875" algn="ctr">
              <a:noFill/>
              <a:miter lim="800000"/>
              <a:headEnd/>
              <a:tailEnd/>
            </a:ln>
            <a:effectLst/>
          </p:spPr>
          <p:txBody>
            <a:bodyPr wrap="none">
              <a:spAutoFit/>
            </a:bodyPr>
            <a:lstStyle/>
            <a:p>
              <a:pPr>
                <a:spcBef>
                  <a:spcPct val="50000"/>
                </a:spcBef>
              </a:pPr>
              <a:r>
                <a:rPr lang="el-GR" sz="1600" dirty="0" smtClean="0">
                  <a:solidFill>
                    <a:srgbClr val="3333FF"/>
                  </a:solidFill>
                  <a:latin typeface="Arial" charset="0"/>
                </a:rPr>
                <a:t>Θραύση κυματισμού</a:t>
              </a:r>
            </a:p>
          </p:txBody>
        </p:sp>
        <p:sp>
          <p:nvSpPr>
            <p:cNvPr id="53" name="Line 9"/>
            <p:cNvSpPr>
              <a:spLocks noChangeShapeType="1"/>
            </p:cNvSpPr>
            <p:nvPr/>
          </p:nvSpPr>
          <p:spPr bwMode="auto">
            <a:xfrm>
              <a:off x="3198" y="2165"/>
              <a:ext cx="0" cy="408"/>
            </a:xfrm>
            <a:prstGeom prst="line">
              <a:avLst/>
            </a:prstGeom>
            <a:noFill/>
            <a:ln w="50800">
              <a:solidFill>
                <a:srgbClr val="FF6600"/>
              </a:solidFill>
              <a:round/>
              <a:headEnd type="triangle" w="med" len="med"/>
              <a:tailEnd type="triangle" w="med" len="med"/>
            </a:ln>
            <a:effectLst/>
          </p:spPr>
          <p:txBody>
            <a:bodyPr>
              <a:spAutoFit/>
            </a:bodyPr>
            <a:lstStyle/>
            <a:p>
              <a:endParaRPr lang="en-GB" sz="1800" smtClean="0">
                <a:solidFill>
                  <a:srgbClr val="000000"/>
                </a:solidFill>
                <a:latin typeface="Arial" charset="0"/>
              </a:endParaRPr>
            </a:p>
          </p:txBody>
        </p:sp>
        <p:sp>
          <p:nvSpPr>
            <p:cNvPr id="54" name="Line 10"/>
            <p:cNvSpPr>
              <a:spLocks noChangeShapeType="1"/>
            </p:cNvSpPr>
            <p:nvPr/>
          </p:nvSpPr>
          <p:spPr bwMode="auto">
            <a:xfrm flipV="1">
              <a:off x="3198" y="2755"/>
              <a:ext cx="2177" cy="0"/>
            </a:xfrm>
            <a:prstGeom prst="line">
              <a:avLst/>
            </a:prstGeom>
            <a:noFill/>
            <a:ln w="44450">
              <a:solidFill>
                <a:srgbClr val="FF0000"/>
              </a:solidFill>
              <a:round/>
              <a:headEnd type="triangle" w="med" len="med"/>
              <a:tailEnd type="triangle" w="med" len="med"/>
            </a:ln>
            <a:effectLst/>
          </p:spPr>
          <p:txBody>
            <a:bodyPr>
              <a:spAutoFit/>
            </a:bodyPr>
            <a:lstStyle/>
            <a:p>
              <a:endParaRPr lang="en-GB" sz="1800" smtClean="0">
                <a:solidFill>
                  <a:srgbClr val="000000"/>
                </a:solidFill>
                <a:latin typeface="Arial" charset="0"/>
              </a:endParaRPr>
            </a:p>
          </p:txBody>
        </p:sp>
        <p:sp>
          <p:nvSpPr>
            <p:cNvPr id="55" name="Text Box 16"/>
            <p:cNvSpPr txBox="1">
              <a:spLocks noChangeArrowheads="1"/>
            </p:cNvSpPr>
            <p:nvPr/>
          </p:nvSpPr>
          <p:spPr bwMode="auto">
            <a:xfrm>
              <a:off x="3833" y="2528"/>
              <a:ext cx="1384" cy="288"/>
            </a:xfrm>
            <a:prstGeom prst="rect">
              <a:avLst/>
            </a:prstGeom>
            <a:noFill/>
            <a:ln w="15875" algn="ctr">
              <a:noFill/>
              <a:miter lim="800000"/>
              <a:headEnd/>
              <a:tailEnd/>
            </a:ln>
            <a:effectLst/>
          </p:spPr>
          <p:txBody>
            <a:bodyPr wrap="none">
              <a:spAutoFit/>
            </a:bodyPr>
            <a:lstStyle/>
            <a:p>
              <a:pPr>
                <a:spcBef>
                  <a:spcPct val="50000"/>
                </a:spcBef>
              </a:pPr>
              <a:r>
                <a:rPr lang="el-GR" sz="1800" dirty="0" smtClean="0">
                  <a:solidFill>
                    <a:srgbClr val="3333FF"/>
                  </a:solidFill>
                  <a:latin typeface="Arial" charset="0"/>
                </a:rPr>
                <a:t>Ζώνη απόσβεσης</a:t>
              </a:r>
            </a:p>
          </p:txBody>
        </p:sp>
        <p:sp>
          <p:nvSpPr>
            <p:cNvPr id="56" name="Text Box 17"/>
            <p:cNvSpPr txBox="1">
              <a:spLocks noChangeArrowheads="1"/>
            </p:cNvSpPr>
            <p:nvPr/>
          </p:nvSpPr>
          <p:spPr bwMode="auto">
            <a:xfrm>
              <a:off x="3509" y="1417"/>
              <a:ext cx="1179" cy="240"/>
            </a:xfrm>
            <a:prstGeom prst="rect">
              <a:avLst/>
            </a:prstGeom>
            <a:noFill/>
            <a:ln w="15875" algn="ctr">
              <a:noFill/>
              <a:miter lim="800000"/>
              <a:headEnd/>
              <a:tailEnd/>
            </a:ln>
            <a:effectLst/>
          </p:spPr>
          <p:txBody>
            <a:bodyPr wrap="none">
              <a:spAutoFit/>
            </a:bodyPr>
            <a:lstStyle/>
            <a:p>
              <a:pPr>
                <a:spcBef>
                  <a:spcPct val="50000"/>
                </a:spcBef>
              </a:pPr>
              <a:r>
                <a:rPr lang="el-GR" sz="1600" dirty="0" smtClean="0">
                  <a:solidFill>
                    <a:srgbClr val="3333FF"/>
                  </a:solidFill>
                  <a:latin typeface="Arial" charset="0"/>
                </a:rPr>
                <a:t>Γραμμή θραύσης</a:t>
              </a:r>
            </a:p>
          </p:txBody>
        </p:sp>
      </p:grpSp>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251520" y="1772816"/>
            <a:ext cx="8496944" cy="923330"/>
          </a:xfrm>
          <a:prstGeom prst="rect">
            <a:avLst/>
          </a:prstGeom>
          <a:noFill/>
          <a:ln w="9525" algn="ctr">
            <a:noFill/>
            <a:miter lim="800000"/>
            <a:headEnd/>
            <a:tailEnd/>
          </a:ln>
          <a:effectLst/>
        </p:spPr>
        <p:txBody>
          <a:bodyPr wrap="square" anchor="ctr">
            <a:spAutoFit/>
          </a:bodyPr>
          <a:lstStyle/>
          <a:p>
            <a:r>
              <a:rPr lang="el-GR" sz="1800" b="1" u="sng" dirty="0" smtClean="0">
                <a:latin typeface="Calibri" pitchFamily="34" charset="0"/>
                <a:cs typeface="Calibri" pitchFamily="34" charset="0"/>
              </a:rPr>
              <a:t>Κριτήριο θραύσης </a:t>
            </a:r>
            <a:r>
              <a:rPr lang="el-GR" sz="1800" dirty="0" smtClean="0">
                <a:latin typeface="Calibri" pitchFamily="34" charset="0"/>
                <a:cs typeface="Calibri" pitchFamily="34" charset="0"/>
              </a:rPr>
              <a:t>θεωρείται ό λόγος του ύψους κύματος προς το βάθος. Όταν ο λόγος Η/d ξεπεράσει μία οριακή τιμή, ο κυματισμός θραύεται. Ένα από τα πολυάριθμα στη διεθνή βιβλιογραφία κριτήρια θραύσης γράφεται (</a:t>
            </a:r>
            <a:r>
              <a:rPr lang="el-GR" sz="1800" dirty="0" err="1" smtClean="0">
                <a:latin typeface="Calibri" pitchFamily="34" charset="0"/>
                <a:cs typeface="Calibri" pitchFamily="34" charset="0"/>
              </a:rPr>
              <a:t>Κουτίτας</a:t>
            </a:r>
            <a:r>
              <a:rPr lang="el-GR" sz="1800" dirty="0" smtClean="0">
                <a:latin typeface="Calibri" pitchFamily="34" charset="0"/>
                <a:cs typeface="Calibri" pitchFamily="34" charset="0"/>
              </a:rPr>
              <a:t>, 1994):</a:t>
            </a:r>
            <a:endParaRPr lang="el-GR" sz="1800" dirty="0" smtClean="0">
              <a:solidFill>
                <a:srgbClr val="000000"/>
              </a:solidFill>
              <a:latin typeface="Calibri" pitchFamily="34" charset="0"/>
              <a:cs typeface="Calibri" pitchFamily="34" charset="0"/>
            </a:endParaRPr>
          </a:p>
        </p:txBody>
      </p:sp>
      <p:pic>
        <p:nvPicPr>
          <p:cNvPr id="629762" name="Picture 2"/>
          <p:cNvPicPr>
            <a:picLocks noChangeAspect="1" noChangeArrowheads="1"/>
          </p:cNvPicPr>
          <p:nvPr/>
        </p:nvPicPr>
        <p:blipFill>
          <a:blip r:embed="rId4" cstate="print"/>
          <a:srcRect/>
          <a:stretch>
            <a:fillRect/>
          </a:stretch>
        </p:blipFill>
        <p:spPr bwMode="auto">
          <a:xfrm>
            <a:off x="3203848" y="2708920"/>
            <a:ext cx="2520280" cy="861565"/>
          </a:xfrm>
          <a:prstGeom prst="rect">
            <a:avLst/>
          </a:prstGeom>
          <a:noFill/>
          <a:ln w="9525">
            <a:noFill/>
            <a:miter lim="800000"/>
            <a:headEnd/>
            <a:tailEnd/>
          </a:ln>
        </p:spPr>
      </p:pic>
      <p:sp>
        <p:nvSpPr>
          <p:cNvPr id="12" name="Rectangle 15"/>
          <p:cNvSpPr>
            <a:spLocks noChangeArrowheads="1"/>
          </p:cNvSpPr>
          <p:nvPr/>
        </p:nvSpPr>
        <p:spPr bwMode="auto">
          <a:xfrm>
            <a:off x="323528" y="3501008"/>
            <a:ext cx="8496944" cy="923330"/>
          </a:xfrm>
          <a:prstGeom prst="rect">
            <a:avLst/>
          </a:prstGeom>
          <a:noFill/>
          <a:ln w="9525" algn="ctr">
            <a:noFill/>
            <a:miter lim="800000"/>
            <a:headEnd/>
            <a:tailEnd/>
          </a:ln>
          <a:effectLst/>
        </p:spPr>
        <p:txBody>
          <a:bodyPr wrap="square" anchor="ctr">
            <a:spAutoFit/>
          </a:bodyPr>
          <a:lstStyle/>
          <a:p>
            <a:r>
              <a:rPr lang="el-GR" sz="1800" dirty="0" smtClean="0">
                <a:latin typeface="Calibri" pitchFamily="34" charset="0"/>
                <a:cs typeface="Calibri" pitchFamily="34" charset="0"/>
              </a:rPr>
              <a:t>όπου </a:t>
            </a:r>
            <a:r>
              <a:rPr lang="el-GR" sz="1800" dirty="0" err="1" smtClean="0">
                <a:latin typeface="Calibri" pitchFamily="34" charset="0"/>
                <a:cs typeface="Calibri" pitchFamily="34" charset="0"/>
              </a:rPr>
              <a:t>Η</a:t>
            </a:r>
            <a:r>
              <a:rPr lang="el-GR" sz="1800" baseline="-25000" dirty="0" err="1" smtClean="0">
                <a:latin typeface="Calibri" pitchFamily="34" charset="0"/>
                <a:cs typeface="Calibri" pitchFamily="34" charset="0"/>
              </a:rPr>
              <a:t>b</a:t>
            </a:r>
            <a:r>
              <a:rPr lang="el-GR" sz="1800" dirty="0" smtClean="0">
                <a:latin typeface="Calibri" pitchFamily="34" charset="0"/>
                <a:cs typeface="Calibri" pitchFamily="34" charset="0"/>
              </a:rPr>
              <a:t> είναι το ύψος του κύματος στο σημείο θραύσης (που αποτελεί και τη μέγιστη δυνατή τιμή του) </a:t>
            </a:r>
            <a:r>
              <a:rPr lang="el-GR" sz="1800" dirty="0" err="1" smtClean="0">
                <a:latin typeface="Calibri" pitchFamily="34" charset="0"/>
                <a:cs typeface="Calibri" pitchFamily="34" charset="0"/>
              </a:rPr>
              <a:t>d</a:t>
            </a:r>
            <a:r>
              <a:rPr lang="el-GR" sz="1800" baseline="-25000" dirty="0" err="1" smtClean="0">
                <a:latin typeface="Calibri" pitchFamily="34" charset="0"/>
                <a:cs typeface="Calibri" pitchFamily="34" charset="0"/>
              </a:rPr>
              <a:t>b</a:t>
            </a:r>
            <a:r>
              <a:rPr lang="el-GR" sz="1800" dirty="0" smtClean="0">
                <a:latin typeface="Calibri" pitchFamily="34" charset="0"/>
                <a:cs typeface="Calibri" pitchFamily="34" charset="0"/>
              </a:rPr>
              <a:t> το βάθος του νερού στο σημείο θραύσης και ξ η παράμετρος </a:t>
            </a:r>
            <a:r>
              <a:rPr lang="el-GR" sz="1800" dirty="0" err="1" smtClean="0">
                <a:latin typeface="Calibri" pitchFamily="34" charset="0"/>
                <a:cs typeface="Calibri" pitchFamily="34" charset="0"/>
              </a:rPr>
              <a:t>Irribaren</a:t>
            </a:r>
            <a:r>
              <a:rPr lang="el-GR" sz="1800" dirty="0" smtClean="0">
                <a:latin typeface="Calibri" pitchFamily="34" charset="0"/>
                <a:cs typeface="Calibri" pitchFamily="34" charset="0"/>
              </a:rPr>
              <a:t>:</a:t>
            </a:r>
            <a:endParaRPr lang="el-GR" sz="1800" dirty="0" smtClean="0">
              <a:solidFill>
                <a:srgbClr val="000000"/>
              </a:solidFill>
              <a:latin typeface="Calibri" pitchFamily="34" charset="0"/>
              <a:cs typeface="Calibri" pitchFamily="34" charset="0"/>
            </a:endParaRPr>
          </a:p>
        </p:txBody>
      </p:sp>
      <p:pic>
        <p:nvPicPr>
          <p:cNvPr id="629763" name="Picture 3"/>
          <p:cNvPicPr>
            <a:picLocks noChangeAspect="1" noChangeArrowheads="1"/>
          </p:cNvPicPr>
          <p:nvPr/>
        </p:nvPicPr>
        <p:blipFill>
          <a:blip r:embed="rId5" cstate="print"/>
          <a:srcRect/>
          <a:stretch>
            <a:fillRect/>
          </a:stretch>
        </p:blipFill>
        <p:spPr bwMode="auto">
          <a:xfrm>
            <a:off x="3491880" y="4077072"/>
            <a:ext cx="1539140" cy="1418084"/>
          </a:xfrm>
          <a:prstGeom prst="rect">
            <a:avLst/>
          </a:prstGeom>
          <a:noFill/>
          <a:ln w="9525">
            <a:noFill/>
            <a:miter lim="800000"/>
            <a:headEnd/>
            <a:tailEnd/>
          </a:ln>
        </p:spPr>
      </p:pic>
      <p:sp>
        <p:nvSpPr>
          <p:cNvPr id="13" name="Rectangle 15"/>
          <p:cNvSpPr>
            <a:spLocks noChangeArrowheads="1"/>
          </p:cNvSpPr>
          <p:nvPr/>
        </p:nvSpPr>
        <p:spPr bwMode="auto">
          <a:xfrm>
            <a:off x="323528" y="5445224"/>
            <a:ext cx="8496944" cy="923330"/>
          </a:xfrm>
          <a:prstGeom prst="rect">
            <a:avLst/>
          </a:prstGeom>
          <a:noFill/>
          <a:ln w="9525" algn="ctr">
            <a:noFill/>
            <a:miter lim="800000"/>
            <a:headEnd/>
            <a:tailEnd/>
          </a:ln>
          <a:effectLst/>
        </p:spPr>
        <p:txBody>
          <a:bodyPr wrap="square" anchor="ctr">
            <a:spAutoFit/>
          </a:bodyPr>
          <a:lstStyle/>
          <a:p>
            <a:r>
              <a:rPr lang="el-GR" sz="1800" dirty="0" smtClean="0">
                <a:latin typeface="Calibri" pitchFamily="34" charset="0"/>
                <a:cs typeface="Calibri" pitchFamily="34" charset="0"/>
              </a:rPr>
              <a:t>όπου </a:t>
            </a:r>
            <a:r>
              <a:rPr lang="el-GR" sz="1800" dirty="0" err="1" smtClean="0">
                <a:latin typeface="Calibri" pitchFamily="34" charset="0"/>
                <a:cs typeface="Calibri" pitchFamily="34" charset="0"/>
              </a:rPr>
              <a:t>tanβ</a:t>
            </a:r>
            <a:r>
              <a:rPr lang="el-GR" sz="1800" dirty="0" smtClean="0">
                <a:latin typeface="Calibri" pitchFamily="34" charset="0"/>
                <a:cs typeface="Calibri" pitchFamily="34" charset="0"/>
              </a:rPr>
              <a:t> η κλίση του πυθμένα και </a:t>
            </a:r>
            <a:r>
              <a:rPr lang="el-GR" sz="1800" dirty="0" err="1" smtClean="0">
                <a:latin typeface="Calibri" pitchFamily="34" charset="0"/>
                <a:cs typeface="Calibri" pitchFamily="34" charset="0"/>
              </a:rPr>
              <a:t>Η</a:t>
            </a:r>
            <a:r>
              <a:rPr lang="el-GR" sz="1800" baseline="-25000" dirty="0" err="1" smtClean="0">
                <a:latin typeface="Calibri" pitchFamily="34" charset="0"/>
                <a:cs typeface="Calibri" pitchFamily="34" charset="0"/>
              </a:rPr>
              <a:t>ο</a:t>
            </a:r>
            <a:r>
              <a:rPr lang="el-GR" sz="1800" dirty="0" smtClean="0">
                <a:latin typeface="Calibri" pitchFamily="34" charset="0"/>
                <a:cs typeface="Calibri" pitchFamily="34" charset="0"/>
              </a:rPr>
              <a:t> και </a:t>
            </a:r>
            <a:r>
              <a:rPr lang="el-GR" sz="1800" dirty="0" err="1" smtClean="0">
                <a:latin typeface="Calibri" pitchFamily="34" charset="0"/>
                <a:cs typeface="Calibri" pitchFamily="34" charset="0"/>
              </a:rPr>
              <a:t>L</a:t>
            </a:r>
            <a:r>
              <a:rPr lang="el-GR" sz="1800" baseline="-25000" dirty="0" err="1" smtClean="0">
                <a:latin typeface="Calibri" pitchFamily="34" charset="0"/>
                <a:cs typeface="Calibri" pitchFamily="34" charset="0"/>
              </a:rPr>
              <a:t>o</a:t>
            </a:r>
            <a:r>
              <a:rPr lang="el-GR" sz="1800" dirty="0" smtClean="0">
                <a:latin typeface="Calibri" pitchFamily="34" charset="0"/>
                <a:cs typeface="Calibri" pitchFamily="34" charset="0"/>
              </a:rPr>
              <a:t> το ύψος και το μήκος κύματος στα βαθιά νερά.</a:t>
            </a:r>
          </a:p>
          <a:p>
            <a:r>
              <a:rPr lang="el-GR" sz="1800" dirty="0" smtClean="0">
                <a:solidFill>
                  <a:srgbClr val="000000"/>
                </a:solidFill>
                <a:latin typeface="Calibri" pitchFamily="34" charset="0"/>
                <a:cs typeface="Calibri" pitchFamily="34" charset="0"/>
              </a:rPr>
              <a:t>Μια θεωρητική τυπική τιμή του γ είναι γ=0.78 (γ&gt;0.78)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179512" y="1300698"/>
            <a:ext cx="6912768" cy="400110"/>
          </a:xfrm>
          <a:prstGeom prst="rect">
            <a:avLst/>
          </a:prstGeom>
          <a:noFill/>
          <a:ln w="9525">
            <a:noFill/>
            <a:miter lim="800000"/>
            <a:headEnd/>
            <a:tailEnd/>
          </a:ln>
          <a:effectLst/>
        </p:spPr>
        <p:txBody>
          <a:bodyPr wrap="square">
            <a:spAutoFit/>
          </a:bodyPr>
          <a:lstStyle/>
          <a:p>
            <a:r>
              <a:rPr lang="en-US" sz="2000" b="1" dirty="0" err="1" smtClean="0">
                <a:solidFill>
                  <a:srgbClr val="3333FF"/>
                </a:solidFill>
                <a:latin typeface="Calibri" pitchFamily="34" charset="0"/>
                <a:cs typeface="Calibri" pitchFamily="34" charset="0"/>
              </a:rPr>
              <a:t>Εκτίμηση</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του</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ύψους</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θραύσης</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Η</a:t>
            </a:r>
            <a:r>
              <a:rPr lang="en-US" sz="2000" b="1" baseline="-25000" dirty="0" err="1" smtClean="0">
                <a:solidFill>
                  <a:srgbClr val="3333FF"/>
                </a:solidFill>
                <a:latin typeface="Calibri" pitchFamily="34" charset="0"/>
                <a:cs typeface="Calibri" pitchFamily="34" charset="0"/>
              </a:rPr>
              <a:t>b</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και</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του</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βάθους</a:t>
            </a:r>
            <a:r>
              <a:rPr lang="en-US" sz="2000" b="1" dirty="0" smtClean="0">
                <a:solidFill>
                  <a:srgbClr val="3333FF"/>
                </a:solidFill>
                <a:latin typeface="Calibri" pitchFamily="34" charset="0"/>
                <a:cs typeface="Calibri" pitchFamily="34" charset="0"/>
              </a:rPr>
              <a:t> </a:t>
            </a:r>
            <a:r>
              <a:rPr lang="en-US" sz="2000" b="1" dirty="0" err="1" smtClean="0">
                <a:solidFill>
                  <a:srgbClr val="3333FF"/>
                </a:solidFill>
                <a:latin typeface="Calibri" pitchFamily="34" charset="0"/>
                <a:cs typeface="Calibri" pitchFamily="34" charset="0"/>
              </a:rPr>
              <a:t>θραύσης</a:t>
            </a:r>
            <a:r>
              <a:rPr lang="en-US" sz="2000" b="1" dirty="0" smtClean="0">
                <a:solidFill>
                  <a:srgbClr val="3333FF"/>
                </a:solidFill>
                <a:latin typeface="Calibri" pitchFamily="34" charset="0"/>
                <a:cs typeface="Calibri" pitchFamily="34" charset="0"/>
              </a:rPr>
              <a:t> d</a:t>
            </a:r>
            <a:r>
              <a:rPr lang="en-US" sz="2000" b="1" baseline="-25000" dirty="0" smtClean="0">
                <a:solidFill>
                  <a:srgbClr val="3333FF"/>
                </a:solidFill>
                <a:latin typeface="Calibri" pitchFamily="34" charset="0"/>
                <a:cs typeface="Calibri" pitchFamily="34" charset="0"/>
              </a:rPr>
              <a:t>b</a:t>
            </a:r>
            <a:r>
              <a:rPr lang="en-US" sz="2000" b="1" dirty="0" smtClean="0">
                <a:solidFill>
                  <a:srgbClr val="3333FF"/>
                </a:solidFill>
                <a:latin typeface="Calibri" pitchFamily="34" charset="0"/>
                <a:cs typeface="Calibri" pitchFamily="34" charset="0"/>
              </a:rPr>
              <a:t> </a:t>
            </a:r>
          </a:p>
        </p:txBody>
      </p:sp>
      <p:sp>
        <p:nvSpPr>
          <p:cNvPr id="259077" name="Text Box 5"/>
          <p:cNvSpPr txBox="1">
            <a:spLocks noChangeArrowheads="1"/>
          </p:cNvSpPr>
          <p:nvPr/>
        </p:nvSpPr>
        <p:spPr bwMode="auto">
          <a:xfrm>
            <a:off x="179512" y="1844824"/>
            <a:ext cx="3384550" cy="369332"/>
          </a:xfrm>
          <a:prstGeom prst="rect">
            <a:avLst/>
          </a:prstGeom>
          <a:noFill/>
          <a:ln w="9525">
            <a:noFill/>
            <a:miter lim="800000"/>
            <a:headEnd/>
            <a:tailEnd/>
          </a:ln>
          <a:effectLst/>
        </p:spPr>
        <p:txBody>
          <a:bodyPr>
            <a:spAutoFit/>
          </a:bodyPr>
          <a:lstStyle/>
          <a:p>
            <a:pPr>
              <a:spcBef>
                <a:spcPct val="50000"/>
              </a:spcBef>
            </a:pPr>
            <a:r>
              <a:rPr lang="en-US" sz="1800" dirty="0" err="1" smtClean="0">
                <a:latin typeface="Calibri" pitchFamily="34" charset="0"/>
                <a:cs typeface="Calibri" pitchFamily="34" charset="0"/>
              </a:rPr>
              <a:t>Από</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θεωρία</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μοναχικού</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κύματος</a:t>
            </a:r>
            <a:r>
              <a:rPr lang="en-US" sz="1800" dirty="0" smtClean="0">
                <a:latin typeface="Calibri" pitchFamily="34" charset="0"/>
                <a:cs typeface="Calibri" pitchFamily="34" charset="0"/>
              </a:rPr>
              <a:t>: </a:t>
            </a:r>
          </a:p>
        </p:txBody>
      </p:sp>
      <p:sp>
        <p:nvSpPr>
          <p:cNvPr id="259082" name="Text Box 10"/>
          <p:cNvSpPr txBox="1">
            <a:spLocks noChangeArrowheads="1"/>
          </p:cNvSpPr>
          <p:nvPr/>
        </p:nvSpPr>
        <p:spPr bwMode="auto">
          <a:xfrm>
            <a:off x="179512" y="6093296"/>
            <a:ext cx="7632971" cy="369332"/>
          </a:xfrm>
          <a:prstGeom prst="rect">
            <a:avLst/>
          </a:prstGeom>
          <a:noFill/>
          <a:ln w="9525">
            <a:noFill/>
            <a:miter lim="800000"/>
            <a:headEnd/>
            <a:tailEnd/>
          </a:ln>
          <a:effectLst/>
        </p:spPr>
        <p:txBody>
          <a:bodyPr wrap="square">
            <a:spAutoFit/>
          </a:bodyPr>
          <a:lstStyle/>
          <a:p>
            <a:pPr marL="231775" indent="-231775"/>
            <a:r>
              <a:rPr lang="en-US" sz="1800" u="sng" dirty="0" err="1" smtClean="0">
                <a:latin typeface="Calibri" pitchFamily="34" charset="0"/>
                <a:cs typeface="Calibri" pitchFamily="34" charset="0"/>
              </a:rPr>
              <a:t>Λαμβάνοντας</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υπόψη</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την</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κλίση</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του</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πυθμένα</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Χρήση</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διαγραμμάτων</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Goda</a:t>
            </a:r>
            <a:r>
              <a:rPr lang="en-US" sz="1800" u="sng" dirty="0" smtClean="0">
                <a:latin typeface="Calibri" pitchFamily="34" charset="0"/>
                <a:cs typeface="Calibri" pitchFamily="34" charset="0"/>
              </a:rPr>
              <a:t> </a:t>
            </a:r>
          </a:p>
        </p:txBody>
      </p:sp>
      <p:sp>
        <p:nvSpPr>
          <p:cNvPr id="259083" name="Text Box 11"/>
          <p:cNvSpPr txBox="1">
            <a:spLocks noChangeArrowheads="1"/>
          </p:cNvSpPr>
          <p:nvPr/>
        </p:nvSpPr>
        <p:spPr bwMode="auto">
          <a:xfrm>
            <a:off x="179512" y="2708920"/>
            <a:ext cx="5976664" cy="1846659"/>
          </a:xfrm>
          <a:prstGeom prst="rect">
            <a:avLst/>
          </a:prstGeom>
          <a:noFill/>
          <a:ln w="9525">
            <a:noFill/>
            <a:miter lim="800000"/>
            <a:headEnd/>
            <a:tailEnd/>
          </a:ln>
          <a:effectLst/>
        </p:spPr>
        <p:txBody>
          <a:bodyPr wrap="square">
            <a:spAutoFit/>
          </a:bodyPr>
          <a:lstStyle/>
          <a:p>
            <a:pPr>
              <a:spcBef>
                <a:spcPct val="50000"/>
              </a:spcBef>
            </a:pPr>
            <a:r>
              <a:rPr lang="en-US" sz="1800" u="sng" dirty="0" err="1" smtClean="0">
                <a:latin typeface="Calibri" pitchFamily="34" charset="0"/>
                <a:cs typeface="Calibri" pitchFamily="34" charset="0"/>
              </a:rPr>
              <a:t>Λαμβάνοντας</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υπόψη</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τη</a:t>
            </a:r>
            <a:r>
              <a:rPr lang="en-US" sz="1800" u="sng" dirty="0" smtClean="0">
                <a:latin typeface="Calibri" pitchFamily="34" charset="0"/>
                <a:cs typeface="Calibri" pitchFamily="34" charset="0"/>
              </a:rPr>
              <a:t> </a:t>
            </a:r>
            <a:r>
              <a:rPr lang="en-US" sz="1800" u="sng" dirty="0" err="1" smtClean="0">
                <a:latin typeface="Calibri" pitchFamily="34" charset="0"/>
                <a:cs typeface="Calibri" pitchFamily="34" charset="0"/>
              </a:rPr>
              <a:t>διάθλαση</a:t>
            </a:r>
            <a:r>
              <a:rPr lang="en-US" sz="1800" u="sng" dirty="0" smtClean="0">
                <a:latin typeface="Calibri" pitchFamily="34" charset="0"/>
                <a:cs typeface="Calibri" pitchFamily="34" charset="0"/>
              </a:rPr>
              <a:t>: </a:t>
            </a:r>
          </a:p>
          <a:p>
            <a:pPr>
              <a:spcBef>
                <a:spcPct val="50000"/>
              </a:spcBef>
            </a:pP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από </a:t>
            </a:r>
            <a:r>
              <a:rPr lang="en-US" sz="1600" dirty="0" err="1" smtClean="0">
                <a:latin typeface="Calibri" pitchFamily="34" charset="0"/>
                <a:cs typeface="Calibri" pitchFamily="34" charset="0"/>
              </a:rPr>
              <a:t>Komar</a:t>
            </a:r>
            <a:r>
              <a:rPr lang="en-US" sz="1600" dirty="0" smtClean="0">
                <a:latin typeface="Calibri" pitchFamily="34" charset="0"/>
                <a:cs typeface="Calibri" pitchFamily="34" charset="0"/>
              </a:rPr>
              <a:t> and </a:t>
            </a:r>
            <a:r>
              <a:rPr lang="en-US" sz="1600" dirty="0" err="1" smtClean="0">
                <a:latin typeface="Calibri" pitchFamily="34" charset="0"/>
                <a:cs typeface="Calibri" pitchFamily="34" charset="0"/>
              </a:rPr>
              <a:t>Gaughan</a:t>
            </a:r>
            <a:r>
              <a:rPr lang="en-US" sz="1600" dirty="0" smtClean="0">
                <a:latin typeface="Calibri" pitchFamily="34" charset="0"/>
                <a:cs typeface="Calibri" pitchFamily="34" charset="0"/>
              </a:rPr>
              <a:t>, 1973</a:t>
            </a:r>
          </a:p>
          <a:p>
            <a:pPr>
              <a:spcBef>
                <a:spcPct val="50000"/>
              </a:spcBef>
            </a:pPr>
            <a:r>
              <a:rPr lang="en-US" sz="1600" dirty="0" smtClean="0">
                <a:latin typeface="Calibri" pitchFamily="34" charset="0"/>
                <a:cs typeface="Calibri" pitchFamily="34" charset="0"/>
              </a:rPr>
              <a:t>      </a:t>
            </a:r>
            <a:endParaRPr lang="el-GR" sz="1600" dirty="0" smtClean="0">
              <a:latin typeface="Calibri" pitchFamily="34" charset="0"/>
              <a:cs typeface="Calibri" pitchFamily="34" charset="0"/>
            </a:endParaRPr>
          </a:p>
          <a:p>
            <a:pPr>
              <a:spcBef>
                <a:spcPct val="50000"/>
              </a:spcBef>
            </a:pPr>
            <a:endParaRPr lang="el-GR" sz="1600" dirty="0" smtClean="0">
              <a:latin typeface="Calibri" pitchFamily="34" charset="0"/>
              <a:cs typeface="Calibri" pitchFamily="34" charset="0"/>
            </a:endParaRPr>
          </a:p>
          <a:p>
            <a:pPr>
              <a:spcBef>
                <a:spcPct val="50000"/>
              </a:spcBef>
            </a:pPr>
            <a:r>
              <a:rPr lang="el-GR" sz="1600" dirty="0" smtClean="0">
                <a:latin typeface="Calibri" pitchFamily="34" charset="0"/>
                <a:cs typeface="Calibri" pitchFamily="34" charset="0"/>
              </a:rPr>
              <a:t>    από </a:t>
            </a:r>
            <a:r>
              <a:rPr lang="en-US" sz="1600" dirty="0" smtClean="0">
                <a:latin typeface="Calibri" pitchFamily="34" charset="0"/>
                <a:cs typeface="Calibri" pitchFamily="34" charset="0"/>
              </a:rPr>
              <a:t>Sakai and </a:t>
            </a:r>
            <a:r>
              <a:rPr lang="en-US" sz="1600" dirty="0" err="1" smtClean="0">
                <a:latin typeface="Calibri" pitchFamily="34" charset="0"/>
                <a:cs typeface="Calibri" pitchFamily="34" charset="0"/>
              </a:rPr>
              <a:t>Battjes</a:t>
            </a:r>
            <a:r>
              <a:rPr lang="en-US" sz="1600" dirty="0" smtClean="0">
                <a:latin typeface="Calibri" pitchFamily="34" charset="0"/>
                <a:cs typeface="Calibri" pitchFamily="34" charset="0"/>
              </a:rPr>
              <a:t>, 1980</a:t>
            </a:r>
          </a:p>
        </p:txBody>
      </p:sp>
      <p:sp>
        <p:nvSpPr>
          <p:cNvPr id="1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14" name="1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6" name="1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1043608" y="836712"/>
            <a:ext cx="7164288"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17"/>
          <p:cNvSpPr>
            <a:spLocks noChangeArrowheads="1"/>
          </p:cNvSpPr>
          <p:nvPr/>
        </p:nvSpPr>
        <p:spPr bwMode="auto">
          <a:xfrm>
            <a:off x="3779912" y="1772816"/>
            <a:ext cx="1296144" cy="792088"/>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smtClean="0">
              <a:solidFill>
                <a:srgbClr val="000000"/>
              </a:solidFill>
              <a:latin typeface="Arial" charset="0"/>
            </a:endParaRPr>
          </a:p>
        </p:txBody>
      </p:sp>
      <p:graphicFrame>
        <p:nvGraphicFramePr>
          <p:cNvPr id="638978" name="Object 2"/>
          <p:cNvGraphicFramePr>
            <a:graphicFrameLocks noChangeAspect="1"/>
          </p:cNvGraphicFramePr>
          <p:nvPr/>
        </p:nvGraphicFramePr>
        <p:xfrm>
          <a:off x="3923928" y="1844824"/>
          <a:ext cx="1053976" cy="675863"/>
        </p:xfrm>
        <a:graphic>
          <a:graphicData uri="http://schemas.openxmlformats.org/presentationml/2006/ole">
            <p:oleObj spid="_x0000_s638978" name="Εξίσωση" r:id="rId5" imgW="672840" imgH="431640" progId="Equation.3">
              <p:embed/>
            </p:oleObj>
          </a:graphicData>
        </a:graphic>
      </p:graphicFrame>
      <p:sp>
        <p:nvSpPr>
          <p:cNvPr id="23" name="Rectangle 17"/>
          <p:cNvSpPr>
            <a:spLocks noChangeArrowheads="1"/>
          </p:cNvSpPr>
          <p:nvPr/>
        </p:nvSpPr>
        <p:spPr bwMode="auto">
          <a:xfrm>
            <a:off x="3779912" y="2924944"/>
            <a:ext cx="2016224" cy="864096"/>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smtClean="0">
              <a:solidFill>
                <a:srgbClr val="000000"/>
              </a:solidFill>
              <a:latin typeface="Arial" charset="0"/>
            </a:endParaRPr>
          </a:p>
        </p:txBody>
      </p:sp>
      <p:sp>
        <p:nvSpPr>
          <p:cNvPr id="24" name="Rectangle 17"/>
          <p:cNvSpPr>
            <a:spLocks noChangeArrowheads="1"/>
          </p:cNvSpPr>
          <p:nvPr/>
        </p:nvSpPr>
        <p:spPr bwMode="auto">
          <a:xfrm>
            <a:off x="6588224" y="3140968"/>
            <a:ext cx="1368152" cy="432048"/>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smtClean="0">
              <a:solidFill>
                <a:srgbClr val="000000"/>
              </a:solidFill>
              <a:latin typeface="Arial" charset="0"/>
            </a:endParaRPr>
          </a:p>
        </p:txBody>
      </p:sp>
      <p:sp>
        <p:nvSpPr>
          <p:cNvPr id="25" name="Rectangle 17"/>
          <p:cNvSpPr>
            <a:spLocks noChangeArrowheads="1"/>
          </p:cNvSpPr>
          <p:nvPr/>
        </p:nvSpPr>
        <p:spPr bwMode="auto">
          <a:xfrm>
            <a:off x="2915816" y="3933056"/>
            <a:ext cx="5400600" cy="2088232"/>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smtClean="0">
              <a:solidFill>
                <a:srgbClr val="000000"/>
              </a:solidFill>
              <a:latin typeface="Arial" charset="0"/>
            </a:endParaRPr>
          </a:p>
        </p:txBody>
      </p:sp>
      <p:pic>
        <p:nvPicPr>
          <p:cNvPr id="26"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9912" y="2924944"/>
            <a:ext cx="1959287" cy="864096"/>
          </a:xfrm>
          <a:prstGeom prst="rect">
            <a:avLst/>
          </a:prstGeom>
          <a:noFill/>
          <a:ln w="9525">
            <a:noFill/>
            <a:miter lim="800000"/>
            <a:headEnd/>
            <a:tailEnd/>
          </a:ln>
        </p:spPr>
      </p:pic>
      <p:pic>
        <p:nvPicPr>
          <p:cNvPr id="27" name="Picture 4"/>
          <p:cNvPicPr>
            <a:picLocks noChangeAspect="1" noChangeArrowheads="1"/>
          </p:cNvPicPr>
          <p:nvPr/>
        </p:nvPicPr>
        <p:blipFill>
          <a:blip r:embed="rId7" cstate="print">
            <a:clrChange>
              <a:clrFrom>
                <a:srgbClr val="FFFFFF"/>
              </a:clrFrom>
              <a:clrTo>
                <a:srgbClr val="FFFFFF">
                  <a:alpha val="0"/>
                </a:srgbClr>
              </a:clrTo>
            </a:clrChange>
          </a:blip>
          <a:srcRect b="2757"/>
          <a:stretch>
            <a:fillRect/>
          </a:stretch>
        </p:blipFill>
        <p:spPr bwMode="auto">
          <a:xfrm>
            <a:off x="3131840" y="3861048"/>
            <a:ext cx="5105400" cy="2160240"/>
          </a:xfrm>
          <a:prstGeom prst="rect">
            <a:avLst/>
          </a:prstGeom>
          <a:noFill/>
          <a:ln w="9525">
            <a:noFill/>
            <a:miter lim="800000"/>
            <a:headEnd/>
            <a:tailEnd/>
          </a:ln>
        </p:spPr>
      </p:pic>
      <p:pic>
        <p:nvPicPr>
          <p:cNvPr id="63898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32240" y="3167496"/>
            <a:ext cx="1100694" cy="405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4" name="Rectangle 6"/>
          <p:cNvSpPr>
            <a:spLocks noChangeArrowheads="1"/>
          </p:cNvSpPr>
          <p:nvPr/>
        </p:nvSpPr>
        <p:spPr bwMode="auto">
          <a:xfrm>
            <a:off x="251520" y="1772816"/>
            <a:ext cx="8497887" cy="4752528"/>
          </a:xfrm>
          <a:prstGeom prst="rect">
            <a:avLst/>
          </a:prstGeom>
          <a:noFill/>
          <a:ln w="9525" algn="ctr">
            <a:noFill/>
            <a:miter lim="800000"/>
            <a:headEnd/>
            <a:tailEnd/>
          </a:ln>
          <a:effectLst/>
        </p:spPr>
        <p:txBody>
          <a:bodyPr/>
          <a:lstStyle/>
          <a:p>
            <a:pPr marL="342900" indent="-342900" algn="justLow">
              <a:lnSpc>
                <a:spcPct val="114000"/>
              </a:lnSpc>
              <a:spcBef>
                <a:spcPct val="0"/>
              </a:spcBef>
            </a:pPr>
            <a:r>
              <a:rPr lang="el-GR" sz="2000" b="1" u="sng" dirty="0" smtClean="0">
                <a:latin typeface="Calibri" pitchFamily="34" charset="0"/>
                <a:cs typeface="Calibri" pitchFamily="34" charset="0"/>
              </a:rPr>
              <a:t>Μέθοδος </a:t>
            </a:r>
            <a:r>
              <a:rPr lang="en-US" sz="2000" b="1" u="sng" dirty="0" smtClean="0">
                <a:latin typeface="Calibri" pitchFamily="34" charset="0"/>
                <a:cs typeface="Calibri" pitchFamily="34" charset="0"/>
              </a:rPr>
              <a:t>1 (</a:t>
            </a:r>
            <a:r>
              <a:rPr lang="el-GR" sz="2000" b="1" u="sng" dirty="0" smtClean="0">
                <a:latin typeface="Calibri" pitchFamily="34" charset="0"/>
                <a:cs typeface="Calibri" pitchFamily="34" charset="0"/>
              </a:rPr>
              <a:t>με εφαρμογή των προαναφερθέντων τύπων)</a:t>
            </a:r>
            <a:r>
              <a:rPr lang="en-US" sz="2000" b="1" u="sng" dirty="0" smtClean="0">
                <a:latin typeface="Calibri" pitchFamily="34" charset="0"/>
                <a:cs typeface="Calibri" pitchFamily="34" charset="0"/>
              </a:rPr>
              <a:t>:</a:t>
            </a:r>
            <a:endParaRPr lang="el-GR" sz="2000" b="1" u="sng" dirty="0" smtClean="0">
              <a:latin typeface="Calibri" pitchFamily="34" charset="0"/>
              <a:cs typeface="Calibri" pitchFamily="34" charset="0"/>
            </a:endParaRPr>
          </a:p>
          <a:p>
            <a:pPr marL="342900" indent="-342900" algn="justLow">
              <a:lnSpc>
                <a:spcPct val="114000"/>
              </a:lnSpc>
              <a:spcBef>
                <a:spcPct val="0"/>
              </a:spcBef>
            </a:pPr>
            <a:endParaRPr lang="en-US" sz="2000" b="1" u="sng" dirty="0" smtClean="0">
              <a:latin typeface="Calibri" pitchFamily="34" charset="0"/>
              <a:cs typeface="Calibri" pitchFamily="34" charset="0"/>
            </a:endParaRPr>
          </a:p>
          <a:p>
            <a:pPr marL="342900" indent="-342900" algn="justLow">
              <a:lnSpc>
                <a:spcPct val="114000"/>
              </a:lnSpc>
              <a:buFontTx/>
              <a:buAutoNum type="arabicPeriod"/>
            </a:pPr>
            <a:r>
              <a:rPr lang="el-GR" sz="2000" dirty="0" smtClean="0">
                <a:latin typeface="Calibri" pitchFamily="34" charset="0"/>
                <a:cs typeface="Calibri" pitchFamily="34" charset="0"/>
              </a:rPr>
              <a:t>Υποθέτουμε ότι </a:t>
            </a:r>
            <a:r>
              <a:rPr lang="en-US" sz="2000" dirty="0" smtClean="0">
                <a:latin typeface="Calibri" pitchFamily="34" charset="0"/>
                <a:cs typeface="Calibri" pitchFamily="34" charset="0"/>
              </a:rPr>
              <a:t>H</a:t>
            </a:r>
            <a:r>
              <a:rPr lang="en-US" sz="2000" baseline="-25000" dirty="0" smtClean="0">
                <a:latin typeface="Calibri" pitchFamily="34" charset="0"/>
                <a:cs typeface="Calibri" pitchFamily="34" charset="0"/>
              </a:rPr>
              <a:t>o</a:t>
            </a:r>
            <a:r>
              <a:rPr lang="el-GR" sz="2000" dirty="0" err="1" smtClean="0">
                <a:latin typeface="Calibri" pitchFamily="34" charset="0"/>
                <a:cs typeface="Calibri" pitchFamily="34" charset="0"/>
              </a:rPr>
              <a:t>΄=Η</a:t>
            </a:r>
            <a:r>
              <a:rPr lang="el-GR" sz="2000" baseline="-25000" dirty="0" err="1" smtClean="0">
                <a:latin typeface="Calibri" pitchFamily="34" charset="0"/>
                <a:cs typeface="Calibri" pitchFamily="34" charset="0"/>
              </a:rPr>
              <a:t>ο</a:t>
            </a:r>
            <a:r>
              <a:rPr lang="el-GR" sz="2000" dirty="0" smtClean="0">
                <a:latin typeface="Calibri" pitchFamily="34" charset="0"/>
                <a:cs typeface="Calibri" pitchFamily="34" charset="0"/>
              </a:rPr>
              <a:t> (δηλ. </a:t>
            </a:r>
            <a:r>
              <a:rPr lang="en-US" sz="2000" dirty="0" smtClean="0">
                <a:latin typeface="Calibri" pitchFamily="34" charset="0"/>
                <a:cs typeface="Calibri" pitchFamily="34" charset="0"/>
              </a:rPr>
              <a:t>K</a:t>
            </a:r>
            <a:r>
              <a:rPr lang="en-US" sz="2000" baseline="-25000" dirty="0" smtClean="0">
                <a:latin typeface="Calibri" pitchFamily="34" charset="0"/>
                <a:cs typeface="Calibri" pitchFamily="34" charset="0"/>
              </a:rPr>
              <a:t>R</a:t>
            </a:r>
            <a:r>
              <a:rPr lang="el-GR" sz="2000" baseline="30000" dirty="0" smtClean="0">
                <a:latin typeface="Calibri" pitchFamily="34" charset="0"/>
                <a:cs typeface="Calibri" pitchFamily="34" charset="0"/>
              </a:rPr>
              <a:t>(1)</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rPr>
              <a:t>1)</a:t>
            </a:r>
            <a:endParaRPr lang="el-GR" sz="2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buFontTx/>
              <a:buAutoNum type="arabicPeriod"/>
            </a:pPr>
            <a:r>
              <a:rPr lang="el-GR" sz="2000" dirty="0">
                <a:latin typeface="Calibri" pitchFamily="34" charset="0"/>
                <a:cs typeface="Calibri" pitchFamily="34" charset="0"/>
              </a:rPr>
              <a:t>Υπολογισμός </a:t>
            </a:r>
            <a:r>
              <a:rPr lang="el-GR" sz="2000" dirty="0" smtClean="0">
                <a:latin typeface="Calibri" pitchFamily="34" charset="0"/>
                <a:cs typeface="Calibri" pitchFamily="34" charset="0"/>
              </a:rPr>
              <a:t>του Η</a:t>
            </a:r>
            <a:r>
              <a:rPr lang="en-US" sz="2000" baseline="-25000" dirty="0" smtClean="0">
                <a:latin typeface="Calibri" pitchFamily="34" charset="0"/>
                <a:cs typeface="Calibri" pitchFamily="34" charset="0"/>
              </a:rPr>
              <a:t>b</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από τις προηγούμενες σχέσεις</a:t>
            </a:r>
            <a:r>
              <a:rPr lang="en-GB" sz="2000" dirty="0" smtClean="0">
                <a:latin typeface="Calibri" pitchFamily="34" charset="0"/>
                <a:cs typeface="Calibri" pitchFamily="34" charset="0"/>
              </a:rPr>
              <a:t> </a:t>
            </a:r>
            <a:r>
              <a:rPr lang="el-GR" sz="2000" dirty="0" smtClean="0">
                <a:latin typeface="Calibri" pitchFamily="34" charset="0"/>
                <a:cs typeface="Calibri" pitchFamily="34" charset="0"/>
              </a:rPr>
              <a:t>και στη συνέχεια του  βάθους θραύσης</a:t>
            </a:r>
            <a:r>
              <a:rPr lang="en-US" sz="2000" dirty="0" smtClean="0">
                <a:latin typeface="Calibri" pitchFamily="34" charset="0"/>
                <a:cs typeface="Calibri" pitchFamily="34" charset="0"/>
              </a:rPr>
              <a:t> d</a:t>
            </a:r>
            <a:r>
              <a:rPr lang="en-US" sz="2000" baseline="-25000" dirty="0" smtClean="0">
                <a:latin typeface="Calibri" pitchFamily="34" charset="0"/>
                <a:cs typeface="Calibri" pitchFamily="34" charset="0"/>
              </a:rPr>
              <a:t>b</a:t>
            </a:r>
            <a:r>
              <a:rPr lang="en-US" sz="2000" baseline="30000" dirty="0" smtClean="0">
                <a:latin typeface="Calibri" pitchFamily="34" charset="0"/>
                <a:cs typeface="Calibri" pitchFamily="34" charset="0"/>
              </a:rPr>
              <a:t>(1)</a:t>
            </a:r>
            <a:r>
              <a:rPr lang="en-US" sz="2000" dirty="0" smtClean="0">
                <a:latin typeface="Calibri" pitchFamily="34" charset="0"/>
                <a:cs typeface="Calibri" pitchFamily="34" charset="0"/>
              </a:rPr>
              <a:t> </a:t>
            </a:r>
            <a:r>
              <a:rPr lang="el-GR" sz="2000" dirty="0" smtClean="0">
                <a:latin typeface="Calibri" pitchFamily="34" charset="0"/>
                <a:cs typeface="Calibri" pitchFamily="34" charset="0"/>
              </a:rPr>
              <a:t>από σχέση </a:t>
            </a:r>
            <a:r>
              <a:rPr lang="en-US" sz="2000" dirty="0" smtClean="0">
                <a:latin typeface="Calibri" pitchFamily="34" charset="0"/>
                <a:cs typeface="Calibri" pitchFamily="34" charset="0"/>
              </a:rPr>
              <a:t>d</a:t>
            </a:r>
            <a:r>
              <a:rPr lang="en-US" sz="2000" baseline="-25000" dirty="0" smtClean="0">
                <a:latin typeface="Calibri" pitchFamily="34" charset="0"/>
                <a:cs typeface="Calibri" pitchFamily="34" charset="0"/>
              </a:rPr>
              <a:t>b</a:t>
            </a:r>
            <a:r>
              <a:rPr lang="el-GR" sz="2000" dirty="0" smtClean="0">
                <a:latin typeface="Calibri" pitchFamily="34" charset="0"/>
                <a:cs typeface="Calibri" pitchFamily="34" charset="0"/>
              </a:rPr>
              <a:t>=Η</a:t>
            </a:r>
            <a:r>
              <a:rPr lang="en-US" sz="2000" baseline="-25000" dirty="0" err="1" smtClean="0">
                <a:latin typeface="Calibri" pitchFamily="34" charset="0"/>
                <a:cs typeface="Calibri" pitchFamily="34" charset="0"/>
              </a:rPr>
              <a:t>b</a:t>
            </a:r>
            <a:r>
              <a:rPr lang="el-GR" sz="2000" dirty="0" smtClean="0">
                <a:latin typeface="Calibri" pitchFamily="34" charset="0"/>
                <a:cs typeface="Calibri" pitchFamily="34" charset="0"/>
              </a:rPr>
              <a:t>/γ</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n-US" sz="1000" dirty="0">
              <a:latin typeface="Calibri" pitchFamily="34" charset="0"/>
              <a:cs typeface="Calibri" pitchFamily="34" charset="0"/>
            </a:endParaRPr>
          </a:p>
          <a:p>
            <a:pPr marL="342900" indent="-342900" algn="justLow">
              <a:lnSpc>
                <a:spcPct val="114000"/>
              </a:lnSpc>
              <a:buFontTx/>
              <a:buAutoNum type="arabicPeriod"/>
            </a:pPr>
            <a:r>
              <a:rPr lang="el-GR" sz="2000" dirty="0" smtClean="0">
                <a:latin typeface="Calibri" pitchFamily="34" charset="0"/>
                <a:cs typeface="Calibri" pitchFamily="34" charset="0"/>
              </a:rPr>
              <a:t>Σε αυτό το βάθος υπολογίζουμε τον νέο συντελεστή διάθλασης </a:t>
            </a:r>
            <a:r>
              <a:rPr lang="en-US" sz="2000" dirty="0" smtClean="0">
                <a:latin typeface="Calibri" pitchFamily="34" charset="0"/>
                <a:cs typeface="Calibri" pitchFamily="34" charset="0"/>
              </a:rPr>
              <a:t>K</a:t>
            </a:r>
            <a:r>
              <a:rPr lang="en-US" sz="2000" baseline="-25000" dirty="0" smtClean="0">
                <a:latin typeface="Calibri" pitchFamily="34" charset="0"/>
                <a:cs typeface="Calibri" pitchFamily="34" charset="0"/>
              </a:rPr>
              <a:t>R</a:t>
            </a:r>
            <a:r>
              <a:rPr lang="el-GR" sz="2000" baseline="30000" dirty="0" smtClean="0">
                <a:latin typeface="Calibri" pitchFamily="34" charset="0"/>
                <a:cs typeface="Calibri" pitchFamily="34" charset="0"/>
              </a:rPr>
              <a:t>(2)</a:t>
            </a:r>
            <a:r>
              <a:rPr lang="el-GR" sz="2000" dirty="0" smtClean="0">
                <a:latin typeface="Calibri" pitchFamily="34" charset="0"/>
                <a:cs typeface="Calibri" pitchFamily="34" charset="0"/>
              </a:rPr>
              <a:t> που οδηγεί σε νέο </a:t>
            </a:r>
            <a:r>
              <a:rPr lang="en-US" sz="2000" dirty="0" smtClean="0">
                <a:latin typeface="Calibri" pitchFamily="34" charset="0"/>
                <a:cs typeface="Calibri" pitchFamily="34" charset="0"/>
              </a:rPr>
              <a:t>H</a:t>
            </a:r>
            <a:r>
              <a:rPr lang="en-US" sz="2000" baseline="-25000" dirty="0" smtClean="0">
                <a:latin typeface="Calibri" pitchFamily="34" charset="0"/>
                <a:cs typeface="Calibri" pitchFamily="34" charset="0"/>
              </a:rPr>
              <a:t>o</a:t>
            </a:r>
            <a:r>
              <a:rPr lang="el-GR" sz="2000" dirty="0" smtClean="0">
                <a:latin typeface="Calibri" pitchFamily="34" charset="0"/>
                <a:cs typeface="Calibri" pitchFamily="34" charset="0"/>
              </a:rPr>
              <a:t>΄ </a:t>
            </a:r>
            <a:r>
              <a:rPr lang="en-US" sz="2000" dirty="0" smtClean="0">
                <a:latin typeface="Calibri" pitchFamily="34" charset="0"/>
                <a:cs typeface="Calibri" pitchFamily="34" charset="0"/>
                <a:sym typeface="Wingdings" pitchFamily="2" charset="2"/>
              </a:rPr>
              <a:t> </a:t>
            </a:r>
            <a:r>
              <a:rPr lang="el-GR" sz="2000" dirty="0">
                <a:latin typeface="Calibri" pitchFamily="34" charset="0"/>
                <a:cs typeface="Calibri" pitchFamily="34" charset="0"/>
                <a:sym typeface="Wingdings" pitchFamily="2" charset="2"/>
              </a:rPr>
              <a:t>υπολογισμός του </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b</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buFontTx/>
              <a:buAutoNum type="arabicPeriod"/>
            </a:pPr>
            <a:r>
              <a:rPr lang="el-GR" sz="2000" dirty="0" smtClean="0">
                <a:latin typeface="Calibri" pitchFamily="34" charset="0"/>
                <a:cs typeface="Calibri" pitchFamily="34" charset="0"/>
              </a:rPr>
              <a:t>Επανάληψη </a:t>
            </a:r>
            <a:r>
              <a:rPr lang="el-GR" sz="2000" dirty="0">
                <a:latin typeface="Calibri" pitchFamily="34" charset="0"/>
                <a:cs typeface="Calibri" pitchFamily="34" charset="0"/>
              </a:rPr>
              <a:t>της διαδικασίας </a:t>
            </a:r>
            <a:r>
              <a:rPr lang="el-GR" sz="2000" dirty="0" smtClean="0">
                <a:latin typeface="Calibri" pitchFamily="34" charset="0"/>
                <a:cs typeface="Calibri" pitchFamily="34" charset="0"/>
              </a:rPr>
              <a:t>έως ότου συμπέσουν οι τιμές 2 διαδοχικών εκτιμήσεων του συντελεστή </a:t>
            </a:r>
            <a:r>
              <a:rPr lang="en-US" sz="2000" dirty="0" smtClean="0">
                <a:latin typeface="Calibri" pitchFamily="34" charset="0"/>
                <a:cs typeface="Calibri" pitchFamily="34" charset="0"/>
              </a:rPr>
              <a:t>K</a:t>
            </a:r>
            <a:r>
              <a:rPr lang="en-US" sz="2000" baseline="-25000" dirty="0" smtClean="0">
                <a:latin typeface="Calibri" pitchFamily="34" charset="0"/>
                <a:cs typeface="Calibri" pitchFamily="34" charset="0"/>
              </a:rPr>
              <a:t>R</a:t>
            </a:r>
            <a:endParaRPr lang="el-GR" sz="2000" baseline="-250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
                                            <p:txEl>
                                              <p:pRg st="4" end="4"/>
                                            </p:txEl>
                                          </p:spTgt>
                                        </p:tgtEl>
                                        <p:attrNameLst>
                                          <p:attrName>style.visibility</p:attrName>
                                        </p:attrNameLst>
                                      </p:cBhvr>
                                      <p:to>
                                        <p:strVal val="visible"/>
                                      </p:to>
                                    </p:set>
                                    <p:animEffect transition="in" filter="fade">
                                      <p:cBhvr>
                                        <p:cTn id="14" dur="1000"/>
                                        <p:tgtEl>
                                          <p:spTgt spid="14">
                                            <p:txEl>
                                              <p:pRg st="4" end="4"/>
                                            </p:txEl>
                                          </p:spTgt>
                                        </p:tgtEl>
                                      </p:cBhvr>
                                    </p:animEffect>
                                    <p:anim calcmode="lin" valueType="num">
                                      <p:cBhvr>
                                        <p:cTn id="1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fade">
                                      <p:cBhvr>
                                        <p:cTn id="21" dur="1000"/>
                                        <p:tgtEl>
                                          <p:spTgt spid="14">
                                            <p:txEl>
                                              <p:pRg st="6" end="6"/>
                                            </p:txEl>
                                          </p:spTgt>
                                        </p:tgtEl>
                                      </p:cBhvr>
                                    </p:animEffect>
                                    <p:anim calcmode="lin" valueType="num">
                                      <p:cBhvr>
                                        <p:cTn id="22"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xEl>
                                              <p:pRg st="8" end="8"/>
                                            </p:txEl>
                                          </p:spTgt>
                                        </p:tgtEl>
                                        <p:attrNameLst>
                                          <p:attrName>style.visibility</p:attrName>
                                        </p:attrNameLst>
                                      </p:cBhvr>
                                      <p:to>
                                        <p:strVal val="visible"/>
                                      </p:to>
                                    </p:set>
                                    <p:animEffect transition="in" filter="fade">
                                      <p:cBhvr>
                                        <p:cTn id="28" dur="1000"/>
                                        <p:tgtEl>
                                          <p:spTgt spid="14">
                                            <p:txEl>
                                              <p:pRg st="8" end="8"/>
                                            </p:txEl>
                                          </p:spTgt>
                                        </p:tgtEl>
                                      </p:cBhvr>
                                    </p:animEffect>
                                    <p:anim calcmode="lin" valueType="num">
                                      <p:cBhvr>
                                        <p:cTn id="29"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4" name="Rectangle 6"/>
          <p:cNvSpPr>
            <a:spLocks noChangeArrowheads="1"/>
          </p:cNvSpPr>
          <p:nvPr/>
        </p:nvSpPr>
        <p:spPr bwMode="auto">
          <a:xfrm>
            <a:off x="251520" y="1700808"/>
            <a:ext cx="8497887" cy="4752528"/>
          </a:xfrm>
          <a:prstGeom prst="rect">
            <a:avLst/>
          </a:prstGeom>
          <a:noFill/>
          <a:ln w="9525" algn="ctr">
            <a:noFill/>
            <a:miter lim="800000"/>
            <a:headEnd/>
            <a:tailEnd/>
          </a:ln>
          <a:effectLst/>
        </p:spPr>
        <p:txBody>
          <a:bodyPr/>
          <a:lstStyle/>
          <a:p>
            <a:pPr marL="342900" indent="-342900" algn="justLow">
              <a:lnSpc>
                <a:spcPct val="114000"/>
              </a:lnSpc>
              <a:spcBef>
                <a:spcPct val="0"/>
              </a:spcBef>
            </a:pPr>
            <a:r>
              <a:rPr lang="el-GR" sz="2000" b="1" u="sng" dirty="0" smtClean="0">
                <a:latin typeface="Calibri" pitchFamily="34" charset="0"/>
                <a:cs typeface="Calibri" pitchFamily="34" charset="0"/>
              </a:rPr>
              <a:t>Μέθοδος 2 (Διαγράμματα </a:t>
            </a:r>
            <a:r>
              <a:rPr lang="en-US" sz="2000" b="1" u="sng" dirty="0" err="1" smtClean="0">
                <a:latin typeface="Calibri" pitchFamily="34" charset="0"/>
                <a:cs typeface="Calibri" pitchFamily="34" charset="0"/>
              </a:rPr>
              <a:t>Goda</a:t>
            </a:r>
            <a:r>
              <a:rPr lang="en-US" sz="2000" b="1" u="sng" dirty="0" smtClean="0">
                <a:latin typeface="Calibri" pitchFamily="34" charset="0"/>
                <a:cs typeface="Calibri" pitchFamily="34" charset="0"/>
              </a:rPr>
              <a:t>)</a:t>
            </a:r>
          </a:p>
          <a:p>
            <a:pPr marL="342900" indent="-342900" algn="justLow">
              <a:lnSpc>
                <a:spcPct val="114000"/>
              </a:lnSpc>
              <a:spcBef>
                <a:spcPct val="0"/>
              </a:spcBef>
              <a:buFontTx/>
              <a:buAutoNum type="arabicPeriod"/>
            </a:pPr>
            <a:r>
              <a:rPr lang="el-GR" sz="2000" dirty="0" err="1" smtClean="0">
                <a:latin typeface="Calibri" pitchFamily="34" charset="0"/>
                <a:cs typeface="Calibri" pitchFamily="34" charset="0"/>
              </a:rPr>
              <a:t>Προεκτίμηση</a:t>
            </a:r>
            <a:r>
              <a:rPr lang="el-GR" sz="2000" dirty="0" smtClean="0">
                <a:latin typeface="Calibri" pitchFamily="34" charset="0"/>
                <a:cs typeface="Calibri" pitchFamily="34" charset="0"/>
              </a:rPr>
              <a:t> </a:t>
            </a:r>
            <a:r>
              <a:rPr lang="el-GR" sz="2000" dirty="0">
                <a:latin typeface="Calibri" pitchFamily="34" charset="0"/>
                <a:cs typeface="Calibri" pitchFamily="34" charset="0"/>
              </a:rPr>
              <a:t>του βάθους θραύσης</a:t>
            </a:r>
            <a:r>
              <a:rPr lang="en-US" sz="2000" dirty="0">
                <a:latin typeface="Calibri" pitchFamily="34" charset="0"/>
                <a:cs typeface="Calibri" pitchFamily="34" charset="0"/>
              </a:rPr>
              <a:t> 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(1)</a:t>
            </a:r>
            <a:r>
              <a:rPr lang="en-US" sz="2000" dirty="0">
                <a:latin typeface="Calibri" pitchFamily="34" charset="0"/>
                <a:cs typeface="Calibri" pitchFamily="34" charset="0"/>
              </a:rPr>
              <a:t>. </a:t>
            </a:r>
            <a:r>
              <a:rPr lang="el-GR" sz="2000" dirty="0">
                <a:latin typeface="Calibri" pitchFamily="34" charset="0"/>
                <a:cs typeface="Calibri" pitchFamily="34" charset="0"/>
              </a:rPr>
              <a:t>Συνήθως από σχέση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l-GR" sz="2000" dirty="0">
                <a:latin typeface="Calibri" pitchFamily="34" charset="0"/>
                <a:cs typeface="Calibri" pitchFamily="34" charset="0"/>
              </a:rPr>
              <a:t>=Η</a:t>
            </a:r>
            <a:r>
              <a:rPr lang="el-GR" sz="2000" baseline="-25000" dirty="0">
                <a:latin typeface="Calibri" pitchFamily="34" charset="0"/>
                <a:cs typeface="Calibri" pitchFamily="34" charset="0"/>
              </a:rPr>
              <a:t>ο</a:t>
            </a:r>
            <a:r>
              <a:rPr lang="el-GR" sz="2000" dirty="0">
                <a:latin typeface="Calibri" pitchFamily="34" charset="0"/>
                <a:cs typeface="Calibri" pitchFamily="34" charset="0"/>
              </a:rPr>
              <a:t>/0.78</a:t>
            </a: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Υπολογισμός της διάθλασης του κύματος έως αυτό το βάθος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l-GR" sz="2000" dirty="0">
                <a:latin typeface="Calibri" pitchFamily="34" charset="0"/>
                <a:cs typeface="Calibri" pitchFamily="34" charset="0"/>
              </a:rPr>
              <a:t> και εκτίμηση του </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o</a:t>
            </a:r>
            <a:r>
              <a:rPr lang="el-GR" sz="2000" dirty="0" err="1">
                <a:latin typeface="Calibri" pitchFamily="34" charset="0"/>
                <a:cs typeface="Calibri" pitchFamily="34" charset="0"/>
              </a:rPr>
              <a:t>΄=Η</a:t>
            </a:r>
            <a:r>
              <a:rPr lang="el-GR" sz="2000" baseline="-25000" dirty="0" err="1">
                <a:latin typeface="Calibri" pitchFamily="34" charset="0"/>
                <a:cs typeface="Calibri" pitchFamily="34" charset="0"/>
              </a:rPr>
              <a:t>ο</a:t>
            </a:r>
            <a:r>
              <a:rPr lang="el-GR" sz="2000" dirty="0" err="1">
                <a:latin typeface="Calibri" pitchFamily="34" charset="0"/>
                <a:cs typeface="Calibri" pitchFamily="34" charset="0"/>
              </a:rPr>
              <a:t>Κ</a:t>
            </a:r>
            <a:r>
              <a:rPr lang="en-US" sz="2000" baseline="-25000" dirty="0">
                <a:latin typeface="Calibri" pitchFamily="34" charset="0"/>
                <a:cs typeface="Calibri" pitchFamily="34" charset="0"/>
              </a:rPr>
              <a:t>r </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n-US"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Από το διάγραμμα </a:t>
            </a:r>
            <a:r>
              <a:rPr lang="el-GR" sz="2000" dirty="0" smtClean="0">
                <a:latin typeface="Calibri" pitchFamily="34" charset="0"/>
                <a:cs typeface="Calibri" pitchFamily="34" charset="0"/>
              </a:rPr>
              <a:t>1 </a:t>
            </a:r>
            <a:r>
              <a:rPr lang="el-GR" sz="2000" dirty="0">
                <a:latin typeface="Calibri" pitchFamily="34" charset="0"/>
                <a:cs typeface="Calibri" pitchFamily="34" charset="0"/>
              </a:rPr>
              <a:t>με βάση την τιμή του</a:t>
            </a:r>
            <a:r>
              <a:rPr lang="en-US" sz="2000" dirty="0">
                <a:latin typeface="Calibri" pitchFamily="34" charset="0"/>
                <a:cs typeface="Calibri" pitchFamily="34" charset="0"/>
              </a:rPr>
              <a:t> H</a:t>
            </a:r>
            <a:r>
              <a:rPr lang="en-US" sz="2000" baseline="-25000" dirty="0">
                <a:latin typeface="Calibri" pitchFamily="34" charset="0"/>
                <a:cs typeface="Calibri" pitchFamily="34" charset="0"/>
              </a:rPr>
              <a:t>o</a:t>
            </a:r>
            <a:r>
              <a:rPr lang="el-GR" sz="2000" dirty="0">
                <a:latin typeface="Calibri" pitchFamily="34" charset="0"/>
                <a:cs typeface="Calibri" pitchFamily="34" charset="0"/>
              </a:rPr>
              <a:t>΄/</a:t>
            </a:r>
            <a:r>
              <a:rPr lang="en-US" sz="2000" dirty="0">
                <a:latin typeface="Calibri" pitchFamily="34" charset="0"/>
                <a:cs typeface="Calibri" pitchFamily="34" charset="0"/>
              </a:rPr>
              <a:t>gT</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r>
              <a:rPr lang="el-GR" sz="2000" dirty="0">
                <a:latin typeface="Calibri" pitchFamily="34" charset="0"/>
                <a:cs typeface="Calibri" pitchFamily="34" charset="0"/>
              </a:rPr>
              <a:t>υπολογισμός του </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b</a:t>
            </a:r>
            <a:r>
              <a:rPr lang="el-GR" sz="2000" dirty="0">
                <a:latin typeface="Calibri" pitchFamily="34" charset="0"/>
                <a:cs typeface="Calibri" pitchFamily="34" charset="0"/>
              </a:rPr>
              <a:t>/</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o</a:t>
            </a:r>
            <a:r>
              <a:rPr lang="en-US" sz="2000" dirty="0">
                <a:latin typeface="Calibri" pitchFamily="34" charset="0"/>
                <a:cs typeface="Calibri" pitchFamily="34" charset="0"/>
              </a:rPr>
              <a:t> </a:t>
            </a:r>
            <a:r>
              <a:rPr lang="en-US" sz="2000" dirty="0">
                <a:latin typeface="Calibri" pitchFamily="34" charset="0"/>
                <a:cs typeface="Calibri" pitchFamily="34" charset="0"/>
                <a:sym typeface="Wingdings" pitchFamily="2" charset="2"/>
              </a:rPr>
              <a:t> </a:t>
            </a:r>
            <a:r>
              <a:rPr lang="el-GR" sz="2000" dirty="0">
                <a:latin typeface="Calibri" pitchFamily="34" charset="0"/>
                <a:cs typeface="Calibri" pitchFamily="34" charset="0"/>
                <a:sym typeface="Wingdings" pitchFamily="2" charset="2"/>
              </a:rPr>
              <a:t>υπολογισμός του </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b</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Από το διάγραμμα </a:t>
            </a:r>
            <a:r>
              <a:rPr lang="el-GR" sz="2000" dirty="0" smtClean="0">
                <a:latin typeface="Calibri" pitchFamily="34" charset="0"/>
                <a:cs typeface="Calibri" pitchFamily="34" charset="0"/>
              </a:rPr>
              <a:t>2 </a:t>
            </a:r>
            <a:r>
              <a:rPr lang="el-GR" sz="2000" dirty="0">
                <a:latin typeface="Calibri" pitchFamily="34" charset="0"/>
                <a:cs typeface="Calibri" pitchFamily="34" charset="0"/>
              </a:rPr>
              <a:t>με βάση την τιμή του</a:t>
            </a:r>
            <a:r>
              <a:rPr lang="en-US" sz="2000" dirty="0">
                <a:latin typeface="Calibri" pitchFamily="34" charset="0"/>
                <a:cs typeface="Calibri" pitchFamily="34" charset="0"/>
              </a:rPr>
              <a:t> </a:t>
            </a:r>
            <a:r>
              <a:rPr lang="en-US" sz="2000" dirty="0" err="1" smtClean="0">
                <a:latin typeface="Calibri" pitchFamily="34" charset="0"/>
                <a:cs typeface="Calibri" pitchFamily="34" charset="0"/>
              </a:rPr>
              <a:t>H</a:t>
            </a:r>
            <a:r>
              <a:rPr lang="en-US" sz="2000" baseline="-25000" dirty="0" err="1" smtClean="0">
                <a:latin typeface="Calibri" pitchFamily="34" charset="0"/>
                <a:cs typeface="Calibri" pitchFamily="34" charset="0"/>
              </a:rPr>
              <a:t>b</a:t>
            </a:r>
            <a:r>
              <a:rPr lang="el-GR" sz="2000" dirty="0" smtClean="0">
                <a:latin typeface="Calibri" pitchFamily="34" charset="0"/>
                <a:cs typeface="Calibri" pitchFamily="34" charset="0"/>
              </a:rPr>
              <a:t>/</a:t>
            </a:r>
            <a:r>
              <a:rPr lang="en-US" sz="2000" dirty="0">
                <a:latin typeface="Calibri" pitchFamily="34" charset="0"/>
                <a:cs typeface="Calibri" pitchFamily="34" charset="0"/>
              </a:rPr>
              <a:t>gT</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r>
              <a:rPr lang="el-GR" sz="2000" dirty="0">
                <a:latin typeface="Calibri" pitchFamily="34" charset="0"/>
                <a:cs typeface="Calibri" pitchFamily="34" charset="0"/>
              </a:rPr>
              <a:t>υπολογισμός του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dirty="0">
                <a:latin typeface="Calibri" pitchFamily="34" charset="0"/>
                <a:cs typeface="Calibri" pitchFamily="34" charset="0"/>
              </a:rPr>
              <a:t>/</a:t>
            </a:r>
            <a:r>
              <a:rPr lang="en-US" sz="2000" dirty="0" err="1">
                <a:latin typeface="Calibri" pitchFamily="34" charset="0"/>
                <a:cs typeface="Calibri" pitchFamily="34" charset="0"/>
              </a:rPr>
              <a:t>H</a:t>
            </a:r>
            <a:r>
              <a:rPr lang="en-US" sz="2000" baseline="-25000" dirty="0" err="1">
                <a:latin typeface="Calibri" pitchFamily="34" charset="0"/>
                <a:cs typeface="Calibri" pitchFamily="34" charset="0"/>
              </a:rPr>
              <a:t>b</a:t>
            </a:r>
            <a:r>
              <a:rPr lang="el-GR" sz="2000" dirty="0">
                <a:latin typeface="Calibri" pitchFamily="34" charset="0"/>
                <a:cs typeface="Calibri" pitchFamily="34" charset="0"/>
              </a:rPr>
              <a:t> </a:t>
            </a:r>
            <a:r>
              <a:rPr lang="el-GR" sz="2000" dirty="0">
                <a:latin typeface="Calibri" pitchFamily="34" charset="0"/>
                <a:cs typeface="Calibri" pitchFamily="34" charset="0"/>
                <a:sym typeface="Wingdings" pitchFamily="2" charset="2"/>
              </a:rPr>
              <a:t> υπολογισμός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endParaRPr lang="el-GR" sz="2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n-US"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Έλεγχος της νέας τιμής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r>
              <a:rPr lang="el-GR" sz="2000" dirty="0">
                <a:latin typeface="Calibri" pitchFamily="34" charset="0"/>
                <a:cs typeface="Calibri" pitchFamily="34" charset="0"/>
              </a:rPr>
              <a:t>και σύγκριση με την αρχική εκτίμηση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a:t>
            </a:r>
            <a:r>
              <a:rPr lang="el-GR" sz="2000" baseline="30000" dirty="0">
                <a:latin typeface="Calibri" pitchFamily="34" charset="0"/>
                <a:cs typeface="Calibri" pitchFamily="34" charset="0"/>
              </a:rPr>
              <a:t>1</a:t>
            </a:r>
            <a:r>
              <a:rPr lang="en-US" sz="2000" baseline="30000" dirty="0">
                <a:latin typeface="Calibri" pitchFamily="34" charset="0"/>
                <a:cs typeface="Calibri" pitchFamily="34" charset="0"/>
              </a:rPr>
              <a:t>)</a:t>
            </a:r>
            <a:r>
              <a:rPr lang="en-US" sz="2000" dirty="0">
                <a:latin typeface="Calibri" pitchFamily="34" charset="0"/>
                <a:cs typeface="Calibri" pitchFamily="34" charset="0"/>
              </a:rPr>
              <a:t> </a:t>
            </a:r>
            <a:endParaRPr lang="el-GR" sz="2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Επανάληψη της διαδικασίας για μία ακόμη φορά αν υπάρχει μεγάλη διαφορά μεταξύ των δύο </a:t>
            </a:r>
            <a:r>
              <a:rPr lang="el-GR" sz="2000" dirty="0" err="1">
                <a:latin typeface="Calibri" pitchFamily="34" charset="0"/>
                <a:cs typeface="Calibri" pitchFamily="34" charset="0"/>
              </a:rPr>
              <a:t>d</a:t>
            </a:r>
            <a:r>
              <a:rPr lang="el-GR" sz="2000" baseline="-25000" dirty="0" err="1">
                <a:latin typeface="Calibri" pitchFamily="34" charset="0"/>
                <a:cs typeface="Calibri" pitchFamily="34" charset="0"/>
              </a:rPr>
              <a:t>b</a:t>
            </a:r>
            <a:endParaRPr lang="el-GR" sz="2000" baseline="-250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1000"/>
                                        <p:tgtEl>
                                          <p:spTgt spid="14">
                                            <p:txEl>
                                              <p:pRg st="3" end="3"/>
                                            </p:txEl>
                                          </p:spTgt>
                                        </p:tgtEl>
                                      </p:cBhvr>
                                    </p:animEffect>
                                    <p:anim calcmode="lin" valueType="num">
                                      <p:cBhvr>
                                        <p:cTn id="1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animEffect transition="in" filter="fade">
                                      <p:cBhvr>
                                        <p:cTn id="21" dur="1000"/>
                                        <p:tgtEl>
                                          <p:spTgt spid="14">
                                            <p:txEl>
                                              <p:pRg st="5" end="5"/>
                                            </p:txEl>
                                          </p:spTgt>
                                        </p:tgtEl>
                                      </p:cBhvr>
                                    </p:animEffect>
                                    <p:anim calcmode="lin" valueType="num">
                                      <p:cBhvr>
                                        <p:cTn id="22"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4">
                                            <p:txEl>
                                              <p:pRg st="7" end="7"/>
                                            </p:txEl>
                                          </p:spTgt>
                                        </p:tgtEl>
                                        <p:attrNameLst>
                                          <p:attrName>style.visibility</p:attrName>
                                        </p:attrNameLst>
                                      </p:cBhvr>
                                      <p:to>
                                        <p:strVal val="visible"/>
                                      </p:to>
                                    </p:set>
                                    <p:animEffect transition="in" filter="fade">
                                      <p:cBhvr>
                                        <p:cTn id="28" dur="1000"/>
                                        <p:tgtEl>
                                          <p:spTgt spid="14">
                                            <p:txEl>
                                              <p:pRg st="7" end="7"/>
                                            </p:txEl>
                                          </p:spTgt>
                                        </p:tgtEl>
                                      </p:cBhvr>
                                    </p:animEffect>
                                    <p:anim calcmode="lin" valueType="num">
                                      <p:cBhvr>
                                        <p:cTn id="29"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1000"/>
                                        <p:tgtEl>
                                          <p:spTgt spid="14">
                                            <p:txEl>
                                              <p:pRg st="9" end="9"/>
                                            </p:txEl>
                                          </p:spTgt>
                                        </p:tgtEl>
                                      </p:cBhvr>
                                    </p:animEffect>
                                    <p:anim calcmode="lin" valueType="num">
                                      <p:cBhvr>
                                        <p:cTn id="36"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4">
                                            <p:txEl>
                                              <p:pRg st="11" end="11"/>
                                            </p:txEl>
                                          </p:spTgt>
                                        </p:tgtEl>
                                        <p:attrNameLst>
                                          <p:attrName>style.visibility</p:attrName>
                                        </p:attrNameLst>
                                      </p:cBhvr>
                                      <p:to>
                                        <p:strVal val="visible"/>
                                      </p:to>
                                    </p:set>
                                    <p:animEffect transition="in" filter="fade">
                                      <p:cBhvr>
                                        <p:cTn id="42" dur="1000"/>
                                        <p:tgtEl>
                                          <p:spTgt spid="14">
                                            <p:txEl>
                                              <p:pRg st="11" end="11"/>
                                            </p:txEl>
                                          </p:spTgt>
                                        </p:tgtEl>
                                      </p:cBhvr>
                                    </p:animEffect>
                                    <p:anim calcmode="lin" valueType="num">
                                      <p:cBhvr>
                                        <p:cTn id="43" dur="1000" fill="hold"/>
                                        <p:tgtEl>
                                          <p:spTgt spid="14">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395536" y="764704"/>
            <a:ext cx="2304256" cy="432048"/>
          </a:xfrm>
          <a:prstGeom prst="rect">
            <a:avLst/>
          </a:prstGeom>
          <a:noFill/>
          <a:ln w="9525" algn="ctr">
            <a:noFill/>
            <a:miter lim="800000"/>
            <a:headEnd/>
            <a:tailEnd/>
          </a:ln>
          <a:effectLst/>
        </p:spPr>
        <p:txBody>
          <a:bodyPr/>
          <a:lstStyle/>
          <a:p>
            <a:pPr marL="342900" indent="-342900" algn="justLow">
              <a:lnSpc>
                <a:spcPct val="114000"/>
              </a:lnSpc>
              <a:spcBef>
                <a:spcPct val="0"/>
              </a:spcBef>
            </a:pPr>
            <a:r>
              <a:rPr lang="el-GR" sz="2000" b="1" u="sng" dirty="0" smtClean="0">
                <a:solidFill>
                  <a:srgbClr val="3333FF"/>
                </a:solidFill>
                <a:latin typeface="Calibri" pitchFamily="34" charset="0"/>
                <a:cs typeface="Calibri" pitchFamily="34" charset="0"/>
              </a:rPr>
              <a:t>Διαγράμματα </a:t>
            </a:r>
            <a:r>
              <a:rPr lang="en-US" sz="2000" b="1" u="sng" dirty="0" err="1" smtClean="0">
                <a:solidFill>
                  <a:srgbClr val="3333FF"/>
                </a:solidFill>
                <a:latin typeface="Calibri" pitchFamily="34" charset="0"/>
                <a:cs typeface="Calibri" pitchFamily="34" charset="0"/>
              </a:rPr>
              <a:t>Goda</a:t>
            </a:r>
            <a:endParaRPr lang="en-US" sz="2000" b="1" u="sng" dirty="0" smtClean="0">
              <a:solidFill>
                <a:srgbClr val="3333FF"/>
              </a:solidFill>
              <a:latin typeface="Calibri" pitchFamily="34" charset="0"/>
              <a:cs typeface="Calibri" pitchFamily="34" charset="0"/>
            </a:endParaRPr>
          </a:p>
        </p:txBody>
      </p:sp>
      <p:pic>
        <p:nvPicPr>
          <p:cNvPr id="12" name="11 - Εικόνα" descr="Goda1.png"/>
          <p:cNvPicPr>
            <a:picLocks noChangeAspect="1"/>
          </p:cNvPicPr>
          <p:nvPr/>
        </p:nvPicPr>
        <p:blipFill>
          <a:blip r:embed="rId2" cstate="print"/>
          <a:stretch>
            <a:fillRect/>
          </a:stretch>
        </p:blipFill>
        <p:spPr>
          <a:xfrm>
            <a:off x="41552" y="2780928"/>
            <a:ext cx="5106512" cy="4032448"/>
          </a:xfrm>
          <a:prstGeom prst="rect">
            <a:avLst/>
          </a:prstGeom>
          <a:ln w="28575">
            <a:solidFill>
              <a:schemeClr val="accent2"/>
            </a:solidFill>
          </a:ln>
        </p:spPr>
      </p:pic>
      <p:cxnSp>
        <p:nvCxnSpPr>
          <p:cNvPr id="16" name="15 - Ευθεία γραμμή σύνδεσης"/>
          <p:cNvCxnSpPr/>
          <p:nvPr/>
        </p:nvCxnSpPr>
        <p:spPr>
          <a:xfrm flipV="1">
            <a:off x="2339752" y="5085184"/>
            <a:ext cx="0" cy="1152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3" descr="untitled"/>
          <p:cNvPicPr>
            <a:picLocks noChangeAspect="1" noChangeArrowheads="1"/>
          </p:cNvPicPr>
          <p:nvPr/>
        </p:nvPicPr>
        <p:blipFill>
          <a:blip r:embed="rId3" cstate="print"/>
          <a:srcRect/>
          <a:stretch>
            <a:fillRect/>
          </a:stretch>
        </p:blipFill>
        <p:spPr bwMode="auto">
          <a:xfrm>
            <a:off x="3563888" y="44624"/>
            <a:ext cx="5472608" cy="4124132"/>
          </a:xfrm>
          <a:prstGeom prst="rect">
            <a:avLst/>
          </a:prstGeom>
          <a:noFill/>
          <a:ln w="25400" algn="ctr">
            <a:solidFill>
              <a:schemeClr val="accent2"/>
            </a:solidFill>
            <a:miter lim="800000"/>
            <a:headEnd/>
            <a:tailEnd/>
          </a:ln>
          <a:effectLst/>
        </p:spPr>
      </p:pic>
      <p:cxnSp>
        <p:nvCxnSpPr>
          <p:cNvPr id="20" name="19 - Ευθεία γραμμή σύνδεσης"/>
          <p:cNvCxnSpPr/>
          <p:nvPr/>
        </p:nvCxnSpPr>
        <p:spPr>
          <a:xfrm>
            <a:off x="539552" y="5085184"/>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5508104" y="4725144"/>
            <a:ext cx="3275856" cy="923330"/>
          </a:xfrm>
          <a:prstGeom prst="rect">
            <a:avLst/>
          </a:prstGeom>
          <a:noFill/>
          <a:ln w="9525">
            <a:noFill/>
            <a:miter lim="800000"/>
            <a:headEnd/>
            <a:tailEnd/>
          </a:ln>
          <a:effectLst/>
        </p:spPr>
        <p:txBody>
          <a:bodyPr wrap="square">
            <a:spAutoFit/>
          </a:bodyPr>
          <a:lstStyle/>
          <a:p>
            <a:r>
              <a:rPr lang="en-US" sz="1800" dirty="0" err="1" smtClean="0">
                <a:latin typeface="Calibri" pitchFamily="34" charset="0"/>
                <a:cs typeface="Calibri" pitchFamily="34" charset="0"/>
              </a:rPr>
              <a:t>Οι</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ισοκαμπύλες</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αντιστοιχούν</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στην</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εφαπτομένη</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της</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κλισης</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του</a:t>
            </a:r>
            <a:r>
              <a:rPr lang="en-US" sz="1800" dirty="0" smtClean="0">
                <a:latin typeface="Calibri" pitchFamily="34" charset="0"/>
                <a:cs typeface="Calibri" pitchFamily="34" charset="0"/>
              </a:rPr>
              <a:t> </a:t>
            </a:r>
            <a:r>
              <a:rPr lang="en-US" sz="1800" dirty="0" err="1" smtClean="0">
                <a:latin typeface="Calibri" pitchFamily="34" charset="0"/>
                <a:cs typeface="Calibri" pitchFamily="34" charset="0"/>
              </a:rPr>
              <a:t>πυθμένα</a:t>
            </a:r>
            <a:r>
              <a:rPr lang="en-US" sz="1800" dirty="0" smtClean="0">
                <a:latin typeface="Calibri" pitchFamily="34" charset="0"/>
                <a:cs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0" name="Rectangle 9"/>
          <p:cNvSpPr>
            <a:spLocks noChangeArrowheads="1"/>
          </p:cNvSpPr>
          <p:nvPr/>
        </p:nvSpPr>
        <p:spPr bwMode="auto">
          <a:xfrm>
            <a:off x="323528" y="1772816"/>
            <a:ext cx="8064500" cy="1631216"/>
          </a:xfrm>
          <a:prstGeom prst="rect">
            <a:avLst/>
          </a:prstGeom>
          <a:noFill/>
          <a:ln w="9525" algn="ctr">
            <a:noFill/>
            <a:miter lim="800000"/>
            <a:headEnd/>
            <a:tailEnd/>
          </a:ln>
          <a:effectLst/>
        </p:spPr>
        <p:txBody>
          <a:bodyPr>
            <a:spAutoFit/>
          </a:bodyPr>
          <a:lstStyle/>
          <a:p>
            <a:r>
              <a:rPr lang="el-GR" sz="2000" dirty="0">
                <a:latin typeface="Calibri" pitchFamily="34" charset="0"/>
                <a:cs typeface="Calibri" pitchFamily="34" charset="0"/>
              </a:rPr>
              <a:t>Η ζώνη μεταξύ της γραμμής θραύσης και της ακτογραμμής αποτελεί τη </a:t>
            </a:r>
            <a:r>
              <a:rPr lang="el-GR" sz="2000" u="sng" dirty="0">
                <a:latin typeface="Calibri" pitchFamily="34" charset="0"/>
                <a:cs typeface="Calibri" pitchFamily="34" charset="0"/>
              </a:rPr>
              <a:t>ζώνη θραύσης των κυματισμών μικρότερου ύψους</a:t>
            </a:r>
            <a:r>
              <a:rPr lang="el-GR" sz="2000" dirty="0">
                <a:latin typeface="Calibri" pitchFamily="34" charset="0"/>
                <a:cs typeface="Calibri" pitchFamily="34" charset="0"/>
              </a:rPr>
              <a:t>. Στη ζώνη αυτή γίνεται η αναδιοργάνωση των κυματισμών μετά την αρχική θραύση.</a:t>
            </a:r>
          </a:p>
          <a:p>
            <a:r>
              <a:rPr lang="el-GR" sz="2000" dirty="0">
                <a:latin typeface="Calibri" pitchFamily="34" charset="0"/>
                <a:cs typeface="Calibri" pitchFamily="34" charset="0"/>
              </a:rPr>
              <a:t>Το ύψος κύματος στη ζώνη αυτή (μετά τη θραύση) εξαρτάται από το τοπικό βάθος νερού και την παράμετρο θραύσης ξ.</a:t>
            </a:r>
          </a:p>
        </p:txBody>
      </p:sp>
      <p:sp>
        <p:nvSpPr>
          <p:cNvPr id="11" name="10 - Ορθογώνιο"/>
          <p:cNvSpPr/>
          <p:nvPr/>
        </p:nvSpPr>
        <p:spPr>
          <a:xfrm>
            <a:off x="2267744" y="3717032"/>
            <a:ext cx="4608512" cy="2520280"/>
          </a:xfrm>
          <a:prstGeom prst="rect">
            <a:avLst/>
          </a:prstGeom>
          <a:solidFill>
            <a:schemeClr val="accent5"/>
          </a:solidFill>
          <a:ln>
            <a:solidFill>
              <a:schemeClr val="accent6">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636933" name="Object 5"/>
          <p:cNvGraphicFramePr>
            <a:graphicFrameLocks noChangeAspect="1"/>
          </p:cNvGraphicFramePr>
          <p:nvPr/>
        </p:nvGraphicFramePr>
        <p:xfrm>
          <a:off x="4355976" y="5085184"/>
          <a:ext cx="1975077" cy="864096"/>
        </p:xfrm>
        <a:graphic>
          <a:graphicData uri="http://schemas.openxmlformats.org/presentationml/2006/ole">
            <p:oleObj spid="_x0000_s636933" name="Εξίσωση" r:id="rId5" imgW="1015559" imgH="444307" progId="Equation.3">
              <p:embed/>
            </p:oleObj>
          </a:graphicData>
        </a:graphic>
      </p:graphicFrame>
      <p:graphicFrame>
        <p:nvGraphicFramePr>
          <p:cNvPr id="636934" name="Object 6"/>
          <p:cNvGraphicFramePr>
            <a:graphicFrameLocks noChangeAspect="1"/>
          </p:cNvGraphicFramePr>
          <p:nvPr/>
        </p:nvGraphicFramePr>
        <p:xfrm>
          <a:off x="4211960" y="4365104"/>
          <a:ext cx="2070100" cy="482600"/>
        </p:xfrm>
        <a:graphic>
          <a:graphicData uri="http://schemas.openxmlformats.org/presentationml/2006/ole">
            <p:oleObj spid="_x0000_s636934" name="Εξίσωση" r:id="rId6" imgW="977900" imgH="228600" progId="Equation.3">
              <p:embed/>
            </p:oleObj>
          </a:graphicData>
        </a:graphic>
      </p:graphicFrame>
      <p:graphicFrame>
        <p:nvGraphicFramePr>
          <p:cNvPr id="636935" name="Object 7"/>
          <p:cNvGraphicFramePr>
            <a:graphicFrameLocks noChangeAspect="1"/>
          </p:cNvGraphicFramePr>
          <p:nvPr/>
        </p:nvGraphicFramePr>
        <p:xfrm>
          <a:off x="2483767" y="3861048"/>
          <a:ext cx="1008113" cy="424359"/>
        </p:xfrm>
        <a:graphic>
          <a:graphicData uri="http://schemas.openxmlformats.org/presentationml/2006/ole">
            <p:oleObj spid="_x0000_s636935" name="Εξίσωση" r:id="rId7" imgW="482400" imgH="203040" progId="Equation.3">
              <p:embed/>
            </p:oleObj>
          </a:graphicData>
        </a:graphic>
      </p:graphicFrame>
      <p:sp>
        <p:nvSpPr>
          <p:cNvPr id="18" name="17 - TextBox"/>
          <p:cNvSpPr txBox="1"/>
          <p:nvPr/>
        </p:nvSpPr>
        <p:spPr>
          <a:xfrm>
            <a:off x="3275856" y="4365104"/>
            <a:ext cx="1008112" cy="430887"/>
          </a:xfrm>
          <a:prstGeom prst="rect">
            <a:avLst/>
          </a:prstGeom>
          <a:noFill/>
        </p:spPr>
        <p:txBody>
          <a:bodyPr wrap="square" rtlCol="0">
            <a:spAutoFit/>
          </a:bodyPr>
          <a:lstStyle/>
          <a:p>
            <a:r>
              <a:rPr lang="el-GR" sz="2200" dirty="0" smtClean="0">
                <a:latin typeface="Calibri" pitchFamily="34" charset="0"/>
                <a:cs typeface="Calibri" pitchFamily="34" charset="0"/>
              </a:rPr>
              <a:t>Όπου:</a:t>
            </a:r>
            <a:endParaRPr lang="en-GB" sz="2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72454" y="1700808"/>
            <a:ext cx="4427538" cy="784830"/>
          </a:xfrm>
          <a:prstGeom prst="rect">
            <a:avLst/>
          </a:prstGeom>
          <a:noFill/>
          <a:ln w="9525" algn="ctr">
            <a:noFill/>
            <a:miter lim="800000"/>
            <a:headEnd/>
            <a:tailEnd/>
          </a:ln>
          <a:effectLst/>
        </p:spPr>
        <p:txBody>
          <a:bodyPr>
            <a:spAutoFit/>
          </a:bodyPr>
          <a:lstStyle/>
          <a:p>
            <a:pPr>
              <a:spcBef>
                <a:spcPct val="50000"/>
              </a:spcBef>
            </a:pPr>
            <a:r>
              <a:rPr lang="el-GR" sz="1800" b="1" u="sng" dirty="0" smtClean="0">
                <a:solidFill>
                  <a:srgbClr val="3333FF"/>
                </a:solidFill>
                <a:latin typeface="Calibri" pitchFamily="34" charset="0"/>
                <a:cs typeface="Calibri" pitchFamily="34" charset="0"/>
              </a:rPr>
              <a:t>Τύποι Θραύσης:</a:t>
            </a:r>
          </a:p>
          <a:p>
            <a:pPr>
              <a:spcBef>
                <a:spcPct val="50000"/>
              </a:spcBef>
            </a:pPr>
            <a:r>
              <a:rPr lang="el-GR" sz="1800" dirty="0" smtClean="0">
                <a:latin typeface="Calibri" pitchFamily="34" charset="0"/>
                <a:cs typeface="Calibri" pitchFamily="34" charset="0"/>
              </a:rPr>
              <a:t>Παράμετρος θραύσης, αριθμός </a:t>
            </a:r>
            <a:r>
              <a:rPr lang="en-US" sz="1800" dirty="0" smtClean="0">
                <a:latin typeface="Calibri" pitchFamily="34" charset="0"/>
                <a:cs typeface="Calibri" pitchFamily="34" charset="0"/>
              </a:rPr>
              <a:t>I</a:t>
            </a:r>
            <a:r>
              <a:rPr lang="en-GB" sz="1800" dirty="0" err="1" smtClean="0">
                <a:latin typeface="Calibri" pitchFamily="34" charset="0"/>
                <a:cs typeface="Calibri" pitchFamily="34" charset="0"/>
              </a:rPr>
              <a:t>ribarren</a:t>
            </a:r>
            <a:endParaRPr lang="el-GR" sz="1800" dirty="0" smtClean="0">
              <a:latin typeface="Calibri" pitchFamily="34" charset="0"/>
              <a:cs typeface="Calibri" pitchFamily="34" charset="0"/>
            </a:endParaRPr>
          </a:p>
        </p:txBody>
      </p:sp>
      <p:sp>
        <p:nvSpPr>
          <p:cNvPr id="90118" name="Text Box 6"/>
          <p:cNvSpPr txBox="1">
            <a:spLocks noChangeArrowheads="1"/>
          </p:cNvSpPr>
          <p:nvPr/>
        </p:nvSpPr>
        <p:spPr bwMode="auto">
          <a:xfrm>
            <a:off x="251520" y="4437112"/>
            <a:ext cx="4032250" cy="20145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indent="271463" eaLnBrk="0" hangingPunct="0">
              <a:buFont typeface="Wingdings" pitchFamily="2" charset="2"/>
              <a:buChar char="q"/>
            </a:pPr>
            <a:r>
              <a:rPr lang="el-GR" sz="1800" dirty="0" smtClean="0">
                <a:latin typeface="Calibri" pitchFamily="34" charset="0"/>
                <a:cs typeface="Calibri" pitchFamily="34" charset="0"/>
              </a:rPr>
              <a:t>Υπερχείλιση (</a:t>
            </a:r>
            <a:r>
              <a:rPr lang="en-GB" sz="1800" dirty="0" smtClean="0">
                <a:latin typeface="Calibri" pitchFamily="34" charset="0"/>
                <a:cs typeface="Calibri" pitchFamily="34" charset="0"/>
              </a:rPr>
              <a:t>spilling</a:t>
            </a:r>
            <a:r>
              <a:rPr lang="el-GR" sz="1800" dirty="0" smtClean="0">
                <a:latin typeface="Calibri" pitchFamily="34" charset="0"/>
                <a:cs typeface="Calibri" pitchFamily="34" charset="0"/>
              </a:rPr>
              <a:t>)</a:t>
            </a:r>
            <a:r>
              <a:rPr lang="en-GB" sz="1800" dirty="0" smtClean="0">
                <a:latin typeface="Calibri" pitchFamily="34" charset="0"/>
                <a:cs typeface="Calibri" pitchFamily="34" charset="0"/>
              </a:rPr>
              <a: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&lt; 0.5</a:t>
            </a:r>
          </a:p>
          <a:p>
            <a:pPr indent="271463" eaLnBrk="0" hangingPunct="0">
              <a:buFont typeface="Wingdings" pitchFamily="2" charset="2"/>
              <a:buChar char="q"/>
            </a:pPr>
            <a:endParaRPr lang="en-GB" sz="1800" dirty="0" smtClean="0">
              <a:latin typeface="Calibri" pitchFamily="34" charset="0"/>
              <a:cs typeface="Calibri" pitchFamily="34" charset="0"/>
              <a:sym typeface="Symbol" pitchFamily="18" charset="2"/>
            </a:endParaRPr>
          </a:p>
          <a:p>
            <a:pPr indent="271463" eaLnBrk="0" hangingPunct="0">
              <a:buFont typeface="Wingdings" pitchFamily="2" charset="2"/>
              <a:buChar char="q"/>
            </a:pPr>
            <a:r>
              <a:rPr lang="el-GR" sz="1800" dirty="0" smtClean="0">
                <a:latin typeface="Calibri" pitchFamily="34" charset="0"/>
                <a:cs typeface="Calibri" pitchFamily="34" charset="0"/>
                <a:sym typeface="Symbol" pitchFamily="18" charset="2"/>
              </a:rPr>
              <a:t>Κατάδυση (</a:t>
            </a:r>
            <a:r>
              <a:rPr lang="en-GB" sz="1800" dirty="0" smtClean="0">
                <a:latin typeface="Calibri" pitchFamily="34" charset="0"/>
                <a:cs typeface="Calibri" pitchFamily="34" charset="0"/>
                <a:sym typeface="Symbol" pitchFamily="18" charset="2"/>
              </a:rPr>
              <a:t>plunging</a:t>
            </a:r>
            <a:r>
              <a:rPr lang="el-GR" sz="1800" dirty="0" smtClean="0">
                <a:latin typeface="Calibri" pitchFamily="34" charset="0"/>
                <a:cs typeface="Calibri" pitchFamily="34" charset="0"/>
                <a:sym typeface="Symbol" pitchFamily="18" charset="2"/>
              </a:rPr>
              <a:t>)</a:t>
            </a:r>
            <a:r>
              <a:rPr lang="en-GB" sz="1800" dirty="0" smtClean="0">
                <a:latin typeface="Calibri" pitchFamily="34" charset="0"/>
                <a:cs typeface="Calibri" pitchFamily="34" charset="0"/>
                <a:sym typeface="Symbol" pitchFamily="18" charset="2"/>
              </a:rPr>
              <a:t> 0.5 &lt;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&lt; 3</a:t>
            </a:r>
          </a:p>
          <a:p>
            <a:pPr indent="271463" eaLnBrk="0" hangingPunct="0">
              <a:buFont typeface="Wingdings" pitchFamily="2" charset="2"/>
              <a:buChar char="q"/>
            </a:pPr>
            <a:endParaRPr lang="en-GB" sz="1800" dirty="0" smtClean="0">
              <a:latin typeface="Calibri" pitchFamily="34" charset="0"/>
              <a:cs typeface="Calibri" pitchFamily="34" charset="0"/>
              <a:sym typeface="Symbol" pitchFamily="18" charset="2"/>
            </a:endParaRPr>
          </a:p>
          <a:p>
            <a:pPr indent="271463" eaLnBrk="0" hangingPunct="0">
              <a:buFont typeface="Wingdings" pitchFamily="2" charset="2"/>
              <a:buChar char="q"/>
            </a:pPr>
            <a:r>
              <a:rPr lang="el-GR" sz="1800" dirty="0" smtClean="0">
                <a:latin typeface="Calibri" pitchFamily="34" charset="0"/>
                <a:cs typeface="Calibri" pitchFamily="34" charset="0"/>
                <a:sym typeface="Symbol" pitchFamily="18" charset="2"/>
              </a:rPr>
              <a:t>Κατάρρευση (</a:t>
            </a:r>
            <a:r>
              <a:rPr lang="en-GB" sz="1800" dirty="0" smtClean="0">
                <a:latin typeface="Calibri" pitchFamily="34" charset="0"/>
                <a:cs typeface="Calibri" pitchFamily="34" charset="0"/>
                <a:sym typeface="Symbol" pitchFamily="18" charset="2"/>
              </a:rPr>
              <a:t>collapsing</a:t>
            </a:r>
            <a:r>
              <a:rPr lang="el-GR" sz="1800" dirty="0" smtClean="0">
                <a:latin typeface="Calibri" pitchFamily="34" charset="0"/>
                <a:cs typeface="Calibri" pitchFamily="34" charset="0"/>
                <a:sym typeface="Symbol" pitchFamily="18" charset="2"/>
              </a:rPr>
              <a:t>)</a:t>
            </a:r>
            <a:r>
              <a:rPr lang="en-GB" sz="1800" dirty="0" smtClean="0">
                <a:latin typeface="Calibri" pitchFamily="34" charset="0"/>
                <a:cs typeface="Calibri" pitchFamily="34" charset="0"/>
                <a:sym typeface="Symbol" pitchFamily="18" charset="2"/>
              </a:rPr>
              <a: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 3</a:t>
            </a:r>
          </a:p>
          <a:p>
            <a:pPr indent="271463" eaLnBrk="0" hangingPunct="0">
              <a:buFont typeface="Wingdings" pitchFamily="2" charset="2"/>
              <a:buChar char="q"/>
            </a:pPr>
            <a:endParaRPr lang="en-GB" sz="1800" dirty="0" smtClean="0">
              <a:latin typeface="Calibri" pitchFamily="34" charset="0"/>
              <a:cs typeface="Calibri" pitchFamily="34" charset="0"/>
              <a:sym typeface="Symbol" pitchFamily="18" charset="2"/>
            </a:endParaRPr>
          </a:p>
          <a:p>
            <a:pPr indent="271463" eaLnBrk="0" hangingPunct="0">
              <a:buFont typeface="Wingdings" pitchFamily="2" charset="2"/>
              <a:buChar char="q"/>
            </a:pPr>
            <a:r>
              <a:rPr lang="el-GR" sz="1800" dirty="0" smtClean="0">
                <a:latin typeface="Calibri" pitchFamily="34" charset="0"/>
                <a:cs typeface="Calibri" pitchFamily="34" charset="0"/>
                <a:sym typeface="Symbol" pitchFamily="18" charset="2"/>
              </a:rPr>
              <a:t>Εφόρμηση (</a:t>
            </a:r>
            <a:r>
              <a:rPr lang="en-GB" sz="1800" dirty="0" smtClean="0">
                <a:latin typeface="Calibri" pitchFamily="34" charset="0"/>
                <a:cs typeface="Calibri" pitchFamily="34" charset="0"/>
                <a:sym typeface="Symbol" pitchFamily="18" charset="2"/>
              </a:rPr>
              <a:t>surging</a:t>
            </a:r>
            <a:r>
              <a:rPr lang="el-GR" sz="1800" dirty="0" smtClean="0">
                <a:latin typeface="Calibri" pitchFamily="34" charset="0"/>
                <a:cs typeface="Calibri" pitchFamily="34" charset="0"/>
                <a:sym typeface="Symbol" pitchFamily="18" charset="2"/>
              </a:rPr>
              <a:t>)</a:t>
            </a:r>
            <a:r>
              <a:rPr lang="en-GB" sz="1800" dirty="0" smtClean="0">
                <a:latin typeface="Calibri" pitchFamily="34" charset="0"/>
                <a:cs typeface="Calibri" pitchFamily="34" charset="0"/>
                <a:sym typeface="Symbol" pitchFamily="18" charset="2"/>
              </a:rPr>
              <a:t> </a:t>
            </a:r>
            <a:r>
              <a:rPr lang="el-GR" sz="1800" dirty="0" smtClean="0">
                <a:latin typeface="Calibri" pitchFamily="34" charset="0"/>
                <a:cs typeface="Calibri" pitchFamily="34" charset="0"/>
                <a:sym typeface="Symbol" pitchFamily="18" charset="2"/>
              </a:rPr>
              <a:t>ξ</a:t>
            </a:r>
            <a:r>
              <a:rPr lang="en-GB" sz="1800" dirty="0" smtClean="0">
                <a:latin typeface="Calibri" pitchFamily="34" charset="0"/>
                <a:cs typeface="Calibri" pitchFamily="34" charset="0"/>
                <a:sym typeface="Symbol" pitchFamily="18" charset="2"/>
              </a:rPr>
              <a:t> &gt;</a:t>
            </a:r>
            <a:r>
              <a:rPr lang="en-GB" sz="1800" b="1" dirty="0" smtClean="0">
                <a:effectLst>
                  <a:outerShdw blurRad="38100" dist="38100" dir="2700000" algn="tl">
                    <a:srgbClr val="C0C0C0"/>
                  </a:outerShdw>
                </a:effectLst>
                <a:latin typeface="Calibri" pitchFamily="34" charset="0"/>
                <a:cs typeface="Calibri" pitchFamily="34" charset="0"/>
                <a:sym typeface="Symbol" pitchFamily="18" charset="2"/>
              </a:rPr>
              <a:t> </a:t>
            </a:r>
            <a:r>
              <a:rPr lang="en-GB" sz="1800" dirty="0" smtClean="0">
                <a:latin typeface="Calibri" pitchFamily="34" charset="0"/>
                <a:cs typeface="Calibri" pitchFamily="34" charset="0"/>
                <a:sym typeface="Symbol" pitchFamily="18" charset="2"/>
              </a:rPr>
              <a:t>3</a:t>
            </a:r>
          </a:p>
        </p:txBody>
      </p:sp>
      <p:sp>
        <p:nvSpPr>
          <p:cNvPr id="90119" name="Rectangle 7"/>
          <p:cNvSpPr>
            <a:spLocks noChangeArrowheads="1"/>
          </p:cNvSpPr>
          <p:nvPr/>
        </p:nvSpPr>
        <p:spPr bwMode="auto">
          <a:xfrm>
            <a:off x="0" y="3094038"/>
            <a:ext cx="9144000" cy="0"/>
          </a:xfrm>
          <a:prstGeom prst="rect">
            <a:avLst/>
          </a:prstGeom>
          <a:noFill/>
          <a:ln w="9525" algn="ctr">
            <a:noFill/>
            <a:miter lim="800000"/>
            <a:headEnd/>
            <a:tailEnd/>
          </a:ln>
          <a:effectLst/>
        </p:spPr>
        <p:txBody>
          <a:bodyPr wrap="none" anchor="ctr">
            <a:spAutoFit/>
          </a:bodyPr>
          <a:lstStyle/>
          <a:p>
            <a:endParaRPr lang="en-GB" sz="1800" smtClean="0">
              <a:solidFill>
                <a:srgbClr val="000000"/>
              </a:solidFill>
              <a:latin typeface="Arial" charset="0"/>
            </a:endParaRPr>
          </a:p>
        </p:txBody>
      </p:sp>
      <p:sp>
        <p:nvSpPr>
          <p:cNvPr id="90129" name="Rectangle 17"/>
          <p:cNvSpPr>
            <a:spLocks noChangeArrowheads="1"/>
          </p:cNvSpPr>
          <p:nvPr/>
        </p:nvSpPr>
        <p:spPr bwMode="auto">
          <a:xfrm>
            <a:off x="323528" y="3068960"/>
            <a:ext cx="2016224" cy="1008111"/>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smtClean="0">
              <a:solidFill>
                <a:srgbClr val="000000"/>
              </a:solidFill>
              <a:latin typeface="Arial" charset="0"/>
            </a:endParaRPr>
          </a:p>
        </p:txBody>
      </p:sp>
      <p:sp>
        <p:nvSpPr>
          <p:cNvPr id="90122" name="Rectangle 10"/>
          <p:cNvSpPr>
            <a:spLocks noChangeArrowheads="1"/>
          </p:cNvSpPr>
          <p:nvPr/>
        </p:nvSpPr>
        <p:spPr bwMode="auto">
          <a:xfrm>
            <a:off x="2483768" y="2996952"/>
            <a:ext cx="2376264" cy="1077218"/>
          </a:xfrm>
          <a:prstGeom prst="rect">
            <a:avLst/>
          </a:prstGeom>
          <a:noFill/>
          <a:ln w="9525" algn="ctr">
            <a:noFill/>
            <a:miter lim="800000"/>
            <a:headEnd/>
            <a:tailEnd/>
          </a:ln>
          <a:effectLst/>
        </p:spPr>
        <p:txBody>
          <a:bodyPr wrap="square">
            <a:spAutoFit/>
          </a:bodyPr>
          <a:lstStyle/>
          <a:p>
            <a:pPr>
              <a:spcBef>
                <a:spcPts val="0"/>
              </a:spcBef>
            </a:pPr>
            <a:r>
              <a:rPr lang="el-GR" sz="1600" u="sng" dirty="0" smtClean="0">
                <a:latin typeface="Calibri" pitchFamily="34" charset="0"/>
                <a:cs typeface="Calibri" pitchFamily="34" charset="0"/>
              </a:rPr>
              <a:t>Όπου:</a:t>
            </a:r>
          </a:p>
          <a:p>
            <a:pPr>
              <a:spcBef>
                <a:spcPts val="0"/>
              </a:spcBef>
            </a:pPr>
            <a:r>
              <a:rPr lang="en-US" sz="1600" dirty="0" smtClean="0">
                <a:latin typeface="Calibri" pitchFamily="34" charset="0"/>
                <a:cs typeface="Calibri" pitchFamily="34" charset="0"/>
              </a:rPr>
              <a:t>tan</a:t>
            </a:r>
            <a:r>
              <a:rPr lang="el-GR" sz="1600" dirty="0" smtClean="0">
                <a:latin typeface="Calibri" pitchFamily="34" charset="0"/>
                <a:cs typeface="Calibri" pitchFamily="34" charset="0"/>
              </a:rPr>
              <a:t>β</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κλίση πυθμένα</a:t>
            </a:r>
            <a:r>
              <a:rPr lang="en-US" sz="1600" dirty="0" smtClean="0">
                <a:latin typeface="Calibri" pitchFamily="34" charset="0"/>
                <a:cs typeface="Calibri" pitchFamily="34" charset="0"/>
              </a:rPr>
              <a:t>, </a:t>
            </a:r>
            <a:r>
              <a:rPr lang="el-GR" sz="1600" dirty="0" err="1" smtClean="0">
                <a:latin typeface="Calibri" pitchFamily="34" charset="0"/>
                <a:cs typeface="Calibri" pitchFamily="34" charset="0"/>
              </a:rPr>
              <a:t>Ηο</a:t>
            </a:r>
            <a:r>
              <a:rPr lang="en-US" sz="1600" dirty="0" smtClean="0">
                <a:latin typeface="Calibri" pitchFamily="34" charset="0"/>
                <a:cs typeface="Calibri" pitchFamily="34" charset="0"/>
              </a:rPr>
              <a:t>/Lo</a:t>
            </a:r>
            <a:r>
              <a:rPr lang="el-GR" sz="1600" dirty="0" smtClean="0">
                <a:latin typeface="Calibri" pitchFamily="34" charset="0"/>
                <a:cs typeface="Calibri" pitchFamily="34" charset="0"/>
              </a:rPr>
              <a:t>, καμπυλότητα (στα βαθιά νερά)</a:t>
            </a:r>
          </a:p>
        </p:txBody>
      </p:sp>
      <p:sp>
        <p:nvSpPr>
          <p:cNvPr id="3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6" name="3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3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8" name="3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3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3" name="Group 19"/>
          <p:cNvGrpSpPr>
            <a:grpSpLocks/>
          </p:cNvGrpSpPr>
          <p:nvPr/>
        </p:nvGrpSpPr>
        <p:grpSpPr bwMode="auto">
          <a:xfrm>
            <a:off x="5148064" y="908720"/>
            <a:ext cx="3887787" cy="5877372"/>
            <a:chOff x="2977" y="73"/>
            <a:chExt cx="2677" cy="3947"/>
          </a:xfrm>
        </p:grpSpPr>
        <p:pic>
          <p:nvPicPr>
            <p:cNvPr id="41" name="Picture 5" descr="wav010702"/>
            <p:cNvPicPr>
              <a:picLocks noChangeAspect="1" noChangeArrowheads="1"/>
            </p:cNvPicPr>
            <p:nvPr/>
          </p:nvPicPr>
          <p:blipFill>
            <a:blip r:embed="rId5" cstate="print">
              <a:lum bright="-8000" contrast="14000"/>
            </a:blip>
            <a:srcRect/>
            <a:stretch>
              <a:fillRect/>
            </a:stretch>
          </p:blipFill>
          <p:spPr bwMode="auto">
            <a:xfrm>
              <a:off x="2977" y="73"/>
              <a:ext cx="2677" cy="3947"/>
            </a:xfrm>
            <a:prstGeom prst="rect">
              <a:avLst/>
            </a:prstGeom>
            <a:noFill/>
            <a:ln w="44450" algn="ctr">
              <a:solidFill>
                <a:srgbClr val="FF0000"/>
              </a:solidFill>
              <a:miter lim="800000"/>
              <a:headEnd/>
              <a:tailEnd/>
            </a:ln>
            <a:effectLst/>
          </p:spPr>
        </p:pic>
        <p:sp>
          <p:nvSpPr>
            <p:cNvPr id="42" name="Rectangle 12"/>
            <p:cNvSpPr>
              <a:spLocks noChangeArrowheads="1"/>
            </p:cNvSpPr>
            <p:nvPr/>
          </p:nvSpPr>
          <p:spPr bwMode="auto">
            <a:xfrm>
              <a:off x="5103" y="74"/>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sp>
          <p:nvSpPr>
            <p:cNvPr id="43" name="Rectangle 13"/>
            <p:cNvSpPr>
              <a:spLocks noChangeArrowheads="1"/>
            </p:cNvSpPr>
            <p:nvPr/>
          </p:nvSpPr>
          <p:spPr bwMode="auto">
            <a:xfrm>
              <a:off x="5103" y="1117"/>
              <a:ext cx="499"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sp>
          <p:nvSpPr>
            <p:cNvPr id="44" name="Rectangle 14"/>
            <p:cNvSpPr>
              <a:spLocks noChangeArrowheads="1"/>
            </p:cNvSpPr>
            <p:nvPr/>
          </p:nvSpPr>
          <p:spPr bwMode="auto">
            <a:xfrm>
              <a:off x="5148" y="2024"/>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sp>
          <p:nvSpPr>
            <p:cNvPr id="45" name="Rectangle 15"/>
            <p:cNvSpPr>
              <a:spLocks noChangeArrowheads="1"/>
            </p:cNvSpPr>
            <p:nvPr/>
          </p:nvSpPr>
          <p:spPr bwMode="auto">
            <a:xfrm>
              <a:off x="5103" y="3067"/>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smtClean="0">
                <a:solidFill>
                  <a:srgbClr val="000000"/>
                </a:solidFill>
                <a:latin typeface="Arial" charset="0"/>
              </a:endParaRPr>
            </a:p>
          </p:txBody>
        </p:sp>
      </p:grpSp>
      <p:sp>
        <p:nvSpPr>
          <p:cNvPr id="46" name="45 - Ορθογώνιο"/>
          <p:cNvSpPr/>
          <p:nvPr/>
        </p:nvSpPr>
        <p:spPr>
          <a:xfrm>
            <a:off x="0" y="836712"/>
            <a:ext cx="4427984" cy="830997"/>
          </a:xfrm>
          <a:prstGeom prst="rect">
            <a:avLst/>
          </a:prstGeom>
        </p:spPr>
        <p:txBody>
          <a:bodyPr wrap="square">
            <a:spAutoFit/>
          </a:bodyPr>
          <a:lstStyle/>
          <a:p>
            <a:r>
              <a:rPr lang="el-GR" i="1" u="sng" dirty="0" smtClean="0">
                <a:latin typeface="+mj-lt"/>
              </a:rPr>
              <a:t>Διαμόρφωση του κύματος στην παράκτια ζώνη</a:t>
            </a:r>
            <a:r>
              <a:rPr lang="en-GB" i="1" u="sng" dirty="0" smtClean="0">
                <a:latin typeface="+mj-lt"/>
              </a:rPr>
              <a:t>: </a:t>
            </a:r>
            <a:r>
              <a:rPr lang="el-GR" i="1" u="sng" dirty="0" smtClean="0">
                <a:solidFill>
                  <a:srgbClr val="FF0000"/>
                </a:solidFill>
                <a:latin typeface="+mj-lt"/>
              </a:rPr>
              <a:t>Θραύση</a:t>
            </a:r>
            <a:endParaRPr lang="en-GB" i="1" u="sng" dirty="0">
              <a:solidFill>
                <a:srgbClr val="FF0000"/>
              </a:solidFill>
              <a:latin typeface="+mj-lt"/>
            </a:endParaRPr>
          </a:p>
        </p:txBody>
      </p:sp>
      <p:graphicFrame>
        <p:nvGraphicFramePr>
          <p:cNvPr id="631811" name="Object 3"/>
          <p:cNvGraphicFramePr>
            <a:graphicFrameLocks noChangeAspect="1"/>
          </p:cNvGraphicFramePr>
          <p:nvPr/>
        </p:nvGraphicFramePr>
        <p:xfrm>
          <a:off x="467544" y="3140968"/>
          <a:ext cx="1750665" cy="807202"/>
        </p:xfrm>
        <a:graphic>
          <a:graphicData uri="http://schemas.openxmlformats.org/presentationml/2006/ole">
            <p:oleObj spid="_x0000_s631811" name="Εξίσωση" r:id="rId6" imgW="965160" imgH="4442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467544" y="1700808"/>
            <a:ext cx="8316416" cy="2246769"/>
          </a:xfrm>
          <a:prstGeom prst="rect">
            <a:avLst/>
          </a:prstGeom>
          <a:noFill/>
          <a:ln w="9525" algn="ctr">
            <a:noFill/>
            <a:miter lim="800000"/>
            <a:headEnd/>
            <a:tailEnd/>
          </a:ln>
          <a:effectLst/>
        </p:spPr>
        <p:txBody>
          <a:bodyPr wrap="square" anchor="ctr">
            <a:spAutoFit/>
          </a:bodyPr>
          <a:lstStyle/>
          <a:p>
            <a:r>
              <a:rPr lang="el-GR" sz="2000" b="1" i="1" dirty="0" smtClean="0">
                <a:latin typeface="Calibri" pitchFamily="34" charset="0"/>
                <a:cs typeface="Calibri" pitchFamily="34" charset="0"/>
              </a:rPr>
              <a:t>Τα κύματα διασκόρπισης/υπερχείλισης (</a:t>
            </a:r>
            <a:r>
              <a:rPr lang="el-GR" sz="2000" b="1" i="1" dirty="0" err="1" smtClean="0">
                <a:latin typeface="Calibri" pitchFamily="34" charset="0"/>
                <a:cs typeface="Calibri" pitchFamily="34" charset="0"/>
              </a:rPr>
              <a:t>spilling</a:t>
            </a:r>
            <a:r>
              <a:rPr lang="el-GR" sz="2000" b="1" i="1" dirty="0" smtClean="0">
                <a:latin typeface="Calibri" pitchFamily="34" charset="0"/>
                <a:cs typeface="Calibri" pitchFamily="34" charset="0"/>
              </a:rPr>
              <a:t> </a:t>
            </a:r>
            <a:r>
              <a:rPr lang="el-GR" sz="2000" b="1" i="1" dirty="0" err="1" smtClean="0">
                <a:latin typeface="Calibri" pitchFamily="34" charset="0"/>
                <a:cs typeface="Calibri" pitchFamily="34" charset="0"/>
              </a:rPr>
              <a:t>breakers</a:t>
            </a:r>
            <a:r>
              <a:rPr lang="el-GR" sz="2000" b="1" i="1" dirty="0" smtClean="0">
                <a:latin typeface="Calibri" pitchFamily="34" charset="0"/>
                <a:cs typeface="Calibri" pitchFamily="34" charset="0"/>
              </a:rPr>
              <a:t>) </a:t>
            </a:r>
            <a:r>
              <a:rPr lang="el-GR" sz="2000" dirty="0" smtClean="0">
                <a:latin typeface="Calibri" pitchFamily="34" charset="0"/>
                <a:cs typeface="Calibri" pitchFamily="34" charset="0"/>
              </a:rPr>
              <a:t>που διασπείρονται με πολύ αφρό που δημιουργείται λόγω της αναταραχής όταν η κορυφή ξεπερνά σε ταχύτητα το κύριο σώμα τους καλύπτοντας προοδευτικά το μέτωπο του κύματος. </a:t>
            </a:r>
          </a:p>
          <a:p>
            <a:r>
              <a:rPr lang="el-GR" sz="2000" dirty="0" smtClean="0">
                <a:latin typeface="Calibri" pitchFamily="34" charset="0"/>
                <a:cs typeface="Calibri" pitchFamily="34" charset="0"/>
              </a:rPr>
              <a:t>Συνήθως τέτοιου είδους κυματισμό συναντάμε σε ακτές με μικρές κλίσεις (&lt;3</a:t>
            </a:r>
            <a:r>
              <a:rPr lang="el-GR" sz="2000" dirty="0" smtClean="0">
                <a:latin typeface="Calibri"/>
                <a:cs typeface="Calibri"/>
              </a:rPr>
              <a:t>⁰</a:t>
            </a:r>
            <a:r>
              <a:rPr lang="el-GR" sz="2000" dirty="0" smtClean="0">
                <a:latin typeface="Calibri" pitchFamily="34" charset="0"/>
                <a:cs typeface="Calibri" pitchFamily="34" charset="0"/>
              </a:rPr>
              <a:t>) κατά τη διάρκεια μιας καταιγίδας όπου τα κύματα είναι απότομα (μικρού μήκους και μεγάλου ύψους).</a:t>
            </a:r>
            <a:endParaRPr lang="el-GR" sz="2000" dirty="0" smtClean="0">
              <a:solidFill>
                <a:srgbClr val="000000"/>
              </a:solidFill>
              <a:latin typeface="Calibri" pitchFamily="34" charset="0"/>
              <a:cs typeface="Calibri" pitchFamily="34" charset="0"/>
            </a:endParaRPr>
          </a:p>
        </p:txBody>
      </p:sp>
      <p:pic>
        <p:nvPicPr>
          <p:cNvPr id="10" name="Picture 5" descr="wav010702"/>
          <p:cNvPicPr>
            <a:picLocks noChangeAspect="1" noChangeArrowheads="1"/>
          </p:cNvPicPr>
          <p:nvPr/>
        </p:nvPicPr>
        <p:blipFill>
          <a:blip r:embed="rId4" cstate="print">
            <a:lum bright="-8000" contrast="14000"/>
          </a:blip>
          <a:srcRect b="75107"/>
          <a:stretch>
            <a:fillRect/>
          </a:stretch>
        </p:blipFill>
        <p:spPr bwMode="auto">
          <a:xfrm>
            <a:off x="107504" y="4293096"/>
            <a:ext cx="5508104" cy="2123606"/>
          </a:xfrm>
          <a:prstGeom prst="rect">
            <a:avLst/>
          </a:prstGeom>
          <a:noFill/>
          <a:ln w="44450" algn="ctr">
            <a:solidFill>
              <a:srgbClr val="FF0000"/>
            </a:solidFill>
            <a:miter lim="800000"/>
            <a:headEnd/>
            <a:tailEnd/>
          </a:ln>
          <a:effectLst/>
        </p:spPr>
      </p:pic>
      <p:pic>
        <p:nvPicPr>
          <p:cNvPr id="650241" name="Picture 1"/>
          <p:cNvPicPr>
            <a:picLocks noChangeAspect="1" noChangeArrowheads="1"/>
          </p:cNvPicPr>
          <p:nvPr/>
        </p:nvPicPr>
        <p:blipFill>
          <a:blip r:embed="rId5" cstate="print"/>
          <a:srcRect/>
          <a:stretch>
            <a:fillRect/>
          </a:stretch>
        </p:blipFill>
        <p:spPr bwMode="auto">
          <a:xfrm>
            <a:off x="5724128" y="4221088"/>
            <a:ext cx="3400425"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395536" y="1628800"/>
            <a:ext cx="8496944" cy="2554545"/>
          </a:xfrm>
          <a:prstGeom prst="rect">
            <a:avLst/>
          </a:prstGeom>
          <a:noFill/>
          <a:ln w="9525" algn="ctr">
            <a:noFill/>
            <a:miter lim="800000"/>
            <a:headEnd/>
            <a:tailEnd/>
          </a:ln>
          <a:effectLst/>
        </p:spPr>
        <p:txBody>
          <a:bodyPr wrap="square" anchor="ctr">
            <a:spAutoFit/>
          </a:bodyPr>
          <a:lstStyle/>
          <a:p>
            <a:r>
              <a:rPr lang="el-GR" sz="2000" b="1" i="1" dirty="0" smtClean="0">
                <a:latin typeface="Calibri" pitchFamily="34" charset="0"/>
                <a:cs typeface="Calibri" pitchFamily="34" charset="0"/>
              </a:rPr>
              <a:t>Τα κύματα κατάδυσης (</a:t>
            </a:r>
            <a:r>
              <a:rPr lang="el-GR" sz="2000" b="1" i="1" dirty="0" err="1" smtClean="0">
                <a:latin typeface="Calibri" pitchFamily="34" charset="0"/>
                <a:cs typeface="Calibri" pitchFamily="34" charset="0"/>
              </a:rPr>
              <a:t>plunging</a:t>
            </a:r>
            <a:r>
              <a:rPr lang="el-GR" sz="2000" b="1" i="1" dirty="0" smtClean="0">
                <a:latin typeface="Calibri" pitchFamily="34" charset="0"/>
                <a:cs typeface="Calibri" pitchFamily="34" charset="0"/>
              </a:rPr>
              <a:t> </a:t>
            </a:r>
            <a:r>
              <a:rPr lang="el-GR" sz="2000" b="1" i="1" dirty="0" err="1" smtClean="0">
                <a:latin typeface="Calibri" pitchFamily="34" charset="0"/>
                <a:cs typeface="Calibri" pitchFamily="34" charset="0"/>
              </a:rPr>
              <a:t>breakers</a:t>
            </a:r>
            <a:r>
              <a:rPr lang="el-GR" sz="2000" b="1" i="1" dirty="0" smtClean="0">
                <a:latin typeface="Calibri" pitchFamily="34" charset="0"/>
                <a:cs typeface="Calibri" pitchFamily="34" charset="0"/>
              </a:rPr>
              <a:t>) </a:t>
            </a:r>
            <a:r>
              <a:rPr lang="el-GR" sz="2000" dirty="0" smtClean="0">
                <a:latin typeface="Calibri" pitchFamily="34" charset="0"/>
                <a:cs typeface="Calibri" pitchFamily="34" charset="0"/>
              </a:rPr>
              <a:t>που είναι τα πλέον θεαματικά καθώς η κορυφή ξεπερνώντας κατά πολύ την ομαδική ταχύτητα του υπόλοιπου κύματος, λίγο πριν σπάσει, παρουσιάζει μια τοξοειδή δομή με κοίλο μέτωπο και κυρτή την πίσω πλευρά. Τη στιγμή του σπασίματος η κορυφή του πέφτει (καταδύεται) με μεγάλη δύναμη καταναλώνοντας έτσι τη περισσότερη ενέργεια του κύματος. </a:t>
            </a:r>
          </a:p>
          <a:p>
            <a:r>
              <a:rPr lang="el-GR" sz="2000" dirty="0" smtClean="0">
                <a:latin typeface="Calibri" pitchFamily="34" charset="0"/>
                <a:cs typeface="Calibri" pitchFamily="34" charset="0"/>
              </a:rPr>
              <a:t>Τέτοια κύματα οφείλονται σε μακρινές καταιγίδες και σχετίζονται με ακτές μικρής σχετικά κλίσης (3</a:t>
            </a:r>
            <a:r>
              <a:rPr lang="el-GR" sz="2000" dirty="0" smtClean="0">
                <a:latin typeface="Calibri"/>
                <a:cs typeface="Calibri"/>
              </a:rPr>
              <a:t>°</a:t>
            </a:r>
            <a:r>
              <a:rPr lang="el-GR" sz="2000" dirty="0" smtClean="0">
                <a:latin typeface="Calibri" pitchFamily="34" charset="0"/>
                <a:cs typeface="Calibri" pitchFamily="34" charset="0"/>
              </a:rPr>
              <a:t>-7</a:t>
            </a:r>
            <a:r>
              <a:rPr lang="el-GR" sz="2000" dirty="0" smtClean="0">
                <a:latin typeface="Calibri"/>
                <a:cs typeface="Calibri"/>
              </a:rPr>
              <a:t>°</a:t>
            </a:r>
            <a:r>
              <a:rPr lang="el-GR" sz="2000" dirty="0" smtClean="0">
                <a:latin typeface="Calibri" pitchFamily="34" charset="0"/>
                <a:cs typeface="Calibri" pitchFamily="34" charset="0"/>
              </a:rPr>
              <a:t>).</a:t>
            </a:r>
            <a:endParaRPr lang="el-GR" sz="2000" dirty="0" smtClean="0">
              <a:solidFill>
                <a:srgbClr val="000000"/>
              </a:solidFill>
              <a:latin typeface="Calibri" pitchFamily="34" charset="0"/>
              <a:cs typeface="Calibri" pitchFamily="34" charset="0"/>
            </a:endParaRPr>
          </a:p>
        </p:txBody>
      </p:sp>
      <p:pic>
        <p:nvPicPr>
          <p:cNvPr id="18" name="Picture 5" descr="wav010702"/>
          <p:cNvPicPr>
            <a:picLocks noChangeAspect="1" noChangeArrowheads="1"/>
          </p:cNvPicPr>
          <p:nvPr/>
        </p:nvPicPr>
        <p:blipFill>
          <a:blip r:embed="rId4" cstate="print">
            <a:lum bright="-8000" contrast="14000"/>
          </a:blip>
          <a:srcRect t="23917" b="54557"/>
          <a:stretch>
            <a:fillRect/>
          </a:stretch>
        </p:blipFill>
        <p:spPr bwMode="auto">
          <a:xfrm>
            <a:off x="71865" y="4437112"/>
            <a:ext cx="5724271" cy="1908407"/>
          </a:xfrm>
          <a:prstGeom prst="rect">
            <a:avLst/>
          </a:prstGeom>
          <a:noFill/>
          <a:ln w="44450" algn="ctr">
            <a:solidFill>
              <a:srgbClr val="FF0000"/>
            </a:solidFill>
            <a:miter lim="800000"/>
            <a:headEnd/>
            <a:tailEnd/>
          </a:ln>
          <a:effectLst/>
        </p:spPr>
      </p:pic>
      <p:pic>
        <p:nvPicPr>
          <p:cNvPr id="649217" name="Picture 1"/>
          <p:cNvPicPr>
            <a:picLocks noChangeAspect="1" noChangeArrowheads="1"/>
          </p:cNvPicPr>
          <p:nvPr/>
        </p:nvPicPr>
        <p:blipFill>
          <a:blip r:embed="rId5" cstate="print"/>
          <a:srcRect/>
          <a:stretch>
            <a:fillRect/>
          </a:stretch>
        </p:blipFill>
        <p:spPr bwMode="auto">
          <a:xfrm>
            <a:off x="5832648" y="4365104"/>
            <a:ext cx="3131840" cy="2105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smtClean="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Κυματομηχανική</a:t>
            </a: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Δυναμική </a:t>
            </a:r>
            <a:r>
              <a:rPr lang="el-GR" sz="2000" dirty="0" err="1" smtClean="0">
                <a:solidFill>
                  <a:prstClr val="black"/>
                </a:solidFill>
                <a:latin typeface="Calibri"/>
              </a:rPr>
              <a:t>ιζηματολογία</a:t>
            </a:r>
            <a:r>
              <a:rPr lang="el-GR" sz="2000" dirty="0" smtClean="0">
                <a:solidFill>
                  <a:prstClr val="black"/>
                </a:solidFill>
                <a:latin typeface="Calibri"/>
              </a:rPr>
              <a:t> - Παράκτια </a:t>
            </a:r>
            <a:r>
              <a:rPr lang="el-GR" sz="2000" dirty="0">
                <a:solidFill>
                  <a:prstClr val="black"/>
                </a:solidFill>
                <a:latin typeface="Calibri"/>
              </a:rPr>
              <a:t>Μορφοδυναμική</a:t>
            </a: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Παράκτια διάβρωση </a:t>
            </a: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smtClean="0">
                <a:solidFill>
                  <a:prstClr val="black"/>
                </a:solidFill>
                <a:latin typeface="Calibri"/>
              </a:rPr>
              <a:t>Μέθοδοι παρακολούθησης και μοντελοποίησης </a:t>
            </a:r>
            <a:r>
              <a:rPr lang="el-GR" sz="2000" dirty="0">
                <a:solidFill>
                  <a:prstClr val="black"/>
                </a:solidFill>
                <a:latin typeface="Calibri"/>
              </a:rPr>
              <a:t>Παράκτιας </a:t>
            </a:r>
            <a:r>
              <a:rPr lang="el-GR" sz="2000" dirty="0" smtClean="0">
                <a:solidFill>
                  <a:prstClr val="black"/>
                </a:solidFill>
                <a:latin typeface="Calibri"/>
              </a:rPr>
              <a:t>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smtClean="0">
                <a:solidFill>
                  <a:prstClr val="black"/>
                </a:solidFill>
                <a:latin typeface="Calibri"/>
                <a:cs typeface="Times New Roman" pitchFamily="18" charset="0"/>
              </a:rPr>
              <a:t>Δομή </a:t>
            </a:r>
            <a:r>
              <a:rPr lang="el-GR" sz="3200" b="1" dirty="0">
                <a:solidFill>
                  <a:prstClr val="black"/>
                </a:solidFill>
                <a:latin typeface="Calibri"/>
                <a:cs typeface="Times New Roman" pitchFamily="18" charset="0"/>
              </a:rPr>
              <a:t>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395536" y="1916832"/>
            <a:ext cx="8496944" cy="1631216"/>
          </a:xfrm>
          <a:prstGeom prst="rect">
            <a:avLst/>
          </a:prstGeom>
          <a:noFill/>
          <a:ln w="9525" algn="ctr">
            <a:noFill/>
            <a:miter lim="800000"/>
            <a:headEnd/>
            <a:tailEnd/>
          </a:ln>
          <a:effectLst/>
        </p:spPr>
        <p:txBody>
          <a:bodyPr wrap="square" anchor="ctr">
            <a:spAutoFit/>
          </a:bodyPr>
          <a:lstStyle/>
          <a:p>
            <a:r>
              <a:rPr lang="el-GR" sz="2000" b="1" i="1" dirty="0" smtClean="0">
                <a:solidFill>
                  <a:srgbClr val="000000"/>
                </a:solidFill>
                <a:latin typeface="Calibri" pitchFamily="34" charset="0"/>
                <a:cs typeface="Calibri" pitchFamily="34" charset="0"/>
              </a:rPr>
              <a:t>Τα κύματα κατάρρευσης (</a:t>
            </a:r>
            <a:r>
              <a:rPr lang="el-GR" sz="2000" b="1" i="1" dirty="0" err="1" smtClean="0">
                <a:solidFill>
                  <a:srgbClr val="000000"/>
                </a:solidFill>
                <a:latin typeface="Calibri" pitchFamily="34" charset="0"/>
                <a:cs typeface="Calibri" pitchFamily="34" charset="0"/>
              </a:rPr>
              <a:t>collapsing</a:t>
            </a:r>
            <a:r>
              <a:rPr lang="el-GR" sz="2000" b="1" i="1" dirty="0" smtClean="0">
                <a:solidFill>
                  <a:srgbClr val="000000"/>
                </a:solidFill>
                <a:latin typeface="Calibri" pitchFamily="34" charset="0"/>
                <a:cs typeface="Calibri" pitchFamily="34" charset="0"/>
              </a:rPr>
              <a:t> </a:t>
            </a:r>
            <a:r>
              <a:rPr lang="el-GR" sz="2000" b="1" i="1" dirty="0" err="1" smtClean="0">
                <a:solidFill>
                  <a:srgbClr val="000000"/>
                </a:solidFill>
                <a:latin typeface="Calibri" pitchFamily="34" charset="0"/>
                <a:cs typeface="Calibri" pitchFamily="34" charset="0"/>
              </a:rPr>
              <a:t>breakers</a:t>
            </a:r>
            <a:r>
              <a:rPr lang="el-GR" sz="2000" b="1" i="1" dirty="0" smtClean="0">
                <a:solidFill>
                  <a:srgbClr val="000000"/>
                </a:solidFill>
                <a:latin typeface="Calibri" pitchFamily="34" charset="0"/>
                <a:cs typeface="Calibri" pitchFamily="34" charset="0"/>
              </a:rPr>
              <a:t>) </a:t>
            </a:r>
            <a:r>
              <a:rPr lang="el-GR" sz="2000" dirty="0" smtClean="0">
                <a:solidFill>
                  <a:srgbClr val="000000"/>
                </a:solidFill>
                <a:latin typeface="Calibri" pitchFamily="34" charset="0"/>
                <a:cs typeface="Calibri" pitchFamily="34" charset="0"/>
              </a:rPr>
              <a:t>που είναι παρόμοια με τα κύματα κατάδυσης, με τη διαφορά ότι η κορυφή τους στη ζώνη θραύσης δεν ξεπερνά το κύριο σώμα του κύματος, που οδηγεί σε μια καθολική κατάρρευση (με αφρό) του μετώπου. Τέτοια κύματα δημιουργούνται από μέτριους ανέμους και τα συναντάμε σε ακτές με σχετικά απότομες κλίσεις (7</a:t>
            </a:r>
            <a:r>
              <a:rPr lang="el-GR" sz="2000" baseline="30000" dirty="0" smtClean="0">
                <a:solidFill>
                  <a:srgbClr val="000000"/>
                </a:solidFill>
                <a:latin typeface="Calibri" pitchFamily="34" charset="0"/>
                <a:cs typeface="Calibri" pitchFamily="34" charset="0"/>
              </a:rPr>
              <a:t>ο</a:t>
            </a:r>
            <a:r>
              <a:rPr lang="el-GR" sz="2000" dirty="0" smtClean="0">
                <a:solidFill>
                  <a:srgbClr val="000000"/>
                </a:solidFill>
                <a:latin typeface="Calibri" pitchFamily="34" charset="0"/>
                <a:cs typeface="Calibri" pitchFamily="34" charset="0"/>
              </a:rPr>
              <a:t>-15</a:t>
            </a:r>
            <a:r>
              <a:rPr lang="el-GR" sz="2000" baseline="30000" dirty="0" smtClean="0">
                <a:solidFill>
                  <a:srgbClr val="000000"/>
                </a:solidFill>
                <a:latin typeface="Calibri" pitchFamily="34" charset="0"/>
                <a:cs typeface="Calibri" pitchFamily="34" charset="0"/>
              </a:rPr>
              <a:t>ο</a:t>
            </a:r>
            <a:r>
              <a:rPr lang="el-GR" sz="2000" dirty="0" smtClean="0">
                <a:solidFill>
                  <a:srgbClr val="000000"/>
                </a:solidFill>
                <a:latin typeface="Calibri" pitchFamily="34" charset="0"/>
                <a:cs typeface="Calibri" pitchFamily="34" charset="0"/>
              </a:rPr>
              <a:t>).</a:t>
            </a:r>
          </a:p>
        </p:txBody>
      </p:sp>
      <p:pic>
        <p:nvPicPr>
          <p:cNvPr id="18" name="Picture 5" descr="wav010702"/>
          <p:cNvPicPr>
            <a:picLocks noChangeAspect="1" noChangeArrowheads="1"/>
          </p:cNvPicPr>
          <p:nvPr/>
        </p:nvPicPr>
        <p:blipFill>
          <a:blip r:embed="rId4" cstate="print">
            <a:lum bright="-8000" contrast="14000"/>
          </a:blip>
          <a:srcRect t="44748" b="31642"/>
          <a:stretch>
            <a:fillRect/>
          </a:stretch>
        </p:blipFill>
        <p:spPr bwMode="auto">
          <a:xfrm>
            <a:off x="107505" y="4111574"/>
            <a:ext cx="5616624" cy="2053730"/>
          </a:xfrm>
          <a:prstGeom prst="rect">
            <a:avLst/>
          </a:prstGeom>
          <a:noFill/>
          <a:ln w="44450" algn="ctr">
            <a:solidFill>
              <a:srgbClr val="FF0000"/>
            </a:solidFill>
            <a:miter lim="800000"/>
            <a:headEnd/>
            <a:tailEnd/>
          </a:ln>
          <a:effectLst/>
        </p:spPr>
      </p:pic>
      <p:pic>
        <p:nvPicPr>
          <p:cNvPr id="648193" name="Picture 1"/>
          <p:cNvPicPr>
            <a:picLocks noChangeAspect="1" noChangeArrowheads="1"/>
          </p:cNvPicPr>
          <p:nvPr/>
        </p:nvPicPr>
        <p:blipFill>
          <a:blip r:embed="rId5" cstate="print"/>
          <a:srcRect/>
          <a:stretch>
            <a:fillRect/>
          </a:stretch>
        </p:blipFill>
        <p:spPr bwMode="auto">
          <a:xfrm>
            <a:off x="5796136" y="4077072"/>
            <a:ext cx="3288123" cy="2079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467544" y="1988840"/>
            <a:ext cx="8496944" cy="1631216"/>
          </a:xfrm>
          <a:prstGeom prst="rect">
            <a:avLst/>
          </a:prstGeom>
          <a:noFill/>
          <a:ln w="9525" algn="ctr">
            <a:noFill/>
            <a:miter lim="800000"/>
            <a:headEnd/>
            <a:tailEnd/>
          </a:ln>
          <a:effectLst/>
        </p:spPr>
        <p:txBody>
          <a:bodyPr wrap="square" anchor="ctr">
            <a:spAutoFit/>
          </a:bodyPr>
          <a:lstStyle/>
          <a:p>
            <a:r>
              <a:rPr lang="el-GR" sz="2000" b="1" i="1" dirty="0" smtClean="0">
                <a:solidFill>
                  <a:srgbClr val="000000"/>
                </a:solidFill>
                <a:latin typeface="Calibri" pitchFamily="34" charset="0"/>
                <a:cs typeface="Calibri" pitchFamily="34" charset="0"/>
              </a:rPr>
              <a:t>Τα κύματα εφόρμησης (</a:t>
            </a:r>
            <a:r>
              <a:rPr lang="el-GR" sz="2000" b="1" i="1" dirty="0" err="1" smtClean="0">
                <a:solidFill>
                  <a:srgbClr val="000000"/>
                </a:solidFill>
                <a:latin typeface="Calibri" pitchFamily="34" charset="0"/>
                <a:cs typeface="Calibri" pitchFamily="34" charset="0"/>
              </a:rPr>
              <a:t>surging</a:t>
            </a:r>
            <a:r>
              <a:rPr lang="el-GR" sz="2000" b="1" i="1" dirty="0" smtClean="0">
                <a:solidFill>
                  <a:srgbClr val="000000"/>
                </a:solidFill>
                <a:latin typeface="Calibri" pitchFamily="34" charset="0"/>
                <a:cs typeface="Calibri" pitchFamily="34" charset="0"/>
              </a:rPr>
              <a:t> </a:t>
            </a:r>
            <a:r>
              <a:rPr lang="el-GR" sz="2000" b="1" i="1" dirty="0" err="1" smtClean="0">
                <a:solidFill>
                  <a:srgbClr val="000000"/>
                </a:solidFill>
                <a:latin typeface="Calibri" pitchFamily="34" charset="0"/>
                <a:cs typeface="Calibri" pitchFamily="34" charset="0"/>
              </a:rPr>
              <a:t>breakers</a:t>
            </a:r>
            <a:r>
              <a:rPr lang="el-GR" sz="2000" b="1" i="1" dirty="0" smtClean="0">
                <a:solidFill>
                  <a:srgbClr val="000000"/>
                </a:solidFill>
                <a:latin typeface="Calibri" pitchFamily="34" charset="0"/>
                <a:cs typeface="Calibri" pitchFamily="34" charset="0"/>
              </a:rPr>
              <a:t>) </a:t>
            </a:r>
            <a:r>
              <a:rPr lang="el-GR" sz="2000" dirty="0" smtClean="0">
                <a:solidFill>
                  <a:srgbClr val="000000"/>
                </a:solidFill>
                <a:latin typeface="Calibri" pitchFamily="34" charset="0"/>
                <a:cs typeface="Calibri" pitchFamily="34" charset="0"/>
              </a:rPr>
              <a:t>που είναι ομαλά κύματα (μικρής κλίσης), μακρινής προέλευσης και που ουσιαστικά διογκούνται χωρίς ουσιαστικά να σπάνε (σχηματίζουν λίγο αφρό) καθώς η κορυφή τους δεν προλαβαίνει να υπερβεί την βάση λόγω της μεγάλης κλίσης του πυθμένα (&gt;15</a:t>
            </a:r>
            <a:r>
              <a:rPr lang="el-GR" sz="2000" baseline="30000" dirty="0" smtClean="0">
                <a:solidFill>
                  <a:srgbClr val="000000"/>
                </a:solidFill>
                <a:latin typeface="Calibri" pitchFamily="34" charset="0"/>
                <a:cs typeface="Calibri" pitchFamily="34" charset="0"/>
              </a:rPr>
              <a:t>0</a:t>
            </a:r>
            <a:r>
              <a:rPr lang="el-GR" sz="2000" dirty="0" smtClean="0">
                <a:solidFill>
                  <a:srgbClr val="000000"/>
                </a:solidFill>
                <a:latin typeface="Calibri" pitchFamily="34" charset="0"/>
                <a:cs typeface="Calibri" pitchFamily="34" charset="0"/>
              </a:rPr>
              <a:t>). </a:t>
            </a:r>
          </a:p>
        </p:txBody>
      </p:sp>
      <p:pic>
        <p:nvPicPr>
          <p:cNvPr id="18" name="Picture 5" descr="wav010702"/>
          <p:cNvPicPr>
            <a:picLocks noChangeAspect="1" noChangeArrowheads="1"/>
          </p:cNvPicPr>
          <p:nvPr/>
        </p:nvPicPr>
        <p:blipFill>
          <a:blip r:embed="rId4" cstate="print">
            <a:lum bright="-8000" contrast="14000"/>
          </a:blip>
          <a:srcRect t="67643" b="3024"/>
          <a:stretch>
            <a:fillRect/>
          </a:stretch>
        </p:blipFill>
        <p:spPr bwMode="auto">
          <a:xfrm>
            <a:off x="107504" y="4077072"/>
            <a:ext cx="5112568" cy="2322614"/>
          </a:xfrm>
          <a:prstGeom prst="rect">
            <a:avLst/>
          </a:prstGeom>
          <a:noFill/>
          <a:ln w="44450" algn="ctr">
            <a:solidFill>
              <a:srgbClr val="FF0000"/>
            </a:solidFill>
            <a:miter lim="800000"/>
            <a:headEnd/>
            <a:tailEnd/>
          </a:ln>
          <a:effectLst/>
        </p:spPr>
      </p:pic>
      <p:pic>
        <p:nvPicPr>
          <p:cNvPr id="676866" name="Picture 2"/>
          <p:cNvPicPr>
            <a:picLocks noChangeAspect="1" noChangeArrowheads="1"/>
          </p:cNvPicPr>
          <p:nvPr/>
        </p:nvPicPr>
        <p:blipFill>
          <a:blip r:embed="rId5" cstate="print">
            <a:grayscl/>
            <a:lum bright="10000" contrast="10000"/>
          </a:blip>
          <a:srcRect/>
          <a:stretch>
            <a:fillRect/>
          </a:stretch>
        </p:blipFill>
        <p:spPr bwMode="auto">
          <a:xfrm>
            <a:off x="5341339" y="4005064"/>
            <a:ext cx="3802661" cy="2450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5" name="Rectangle 5"/>
          <p:cNvSpPr>
            <a:spLocks noChangeArrowheads="1"/>
          </p:cNvSpPr>
          <p:nvPr/>
        </p:nvSpPr>
        <p:spPr bwMode="auto">
          <a:xfrm>
            <a:off x="5614987" y="2276872"/>
            <a:ext cx="3529013" cy="3613810"/>
          </a:xfrm>
          <a:prstGeom prst="rect">
            <a:avLst/>
          </a:prstGeom>
          <a:noFill/>
          <a:ln w="9525" algn="ctr">
            <a:noFill/>
            <a:miter lim="800000"/>
            <a:headEnd/>
            <a:tailEnd/>
          </a:ln>
          <a:effectLst/>
        </p:spPr>
        <p:txBody>
          <a:bodyPr>
            <a:spAutoFit/>
          </a:bodyPr>
          <a:lstStyle/>
          <a:p>
            <a:pPr>
              <a:lnSpc>
                <a:spcPct val="120000"/>
              </a:lnSpc>
              <a:spcBef>
                <a:spcPct val="50000"/>
              </a:spcBef>
            </a:pPr>
            <a:r>
              <a:rPr lang="el-GR" sz="1800" dirty="0" smtClean="0">
                <a:latin typeface="Calibri" pitchFamily="34" charset="0"/>
                <a:cs typeface="Calibri" pitchFamily="34" charset="0"/>
              </a:rPr>
              <a:t>Δημιουργούνται παράκτια ρεύματα παράλληλα στην ακτή (</a:t>
            </a:r>
            <a:r>
              <a:rPr lang="el-GR" sz="1800" dirty="0" err="1" smtClean="0">
                <a:latin typeface="Calibri" pitchFamily="34" charset="0"/>
                <a:cs typeface="Calibri" pitchFamily="34" charset="0"/>
              </a:rPr>
              <a:t>longshore</a:t>
            </a:r>
            <a:r>
              <a:rPr lang="el-GR" sz="1800" dirty="0" smtClean="0">
                <a:latin typeface="Calibri" pitchFamily="34" charset="0"/>
                <a:cs typeface="Calibri" pitchFamily="34" charset="0"/>
              </a:rPr>
              <a:t> </a:t>
            </a:r>
            <a:r>
              <a:rPr lang="el-GR" sz="1800" dirty="0" err="1" smtClean="0">
                <a:latin typeface="Calibri" pitchFamily="34" charset="0"/>
                <a:cs typeface="Calibri" pitchFamily="34" charset="0"/>
              </a:rPr>
              <a:t>current</a:t>
            </a:r>
            <a:r>
              <a:rPr lang="el-GR" sz="1800" dirty="0" smtClean="0">
                <a:latin typeface="Calibri" pitchFamily="34" charset="0"/>
                <a:cs typeface="Calibri" pitchFamily="34" charset="0"/>
              </a:rPr>
              <a:t>) μετά τη θραύση από λοξά </a:t>
            </a:r>
            <a:r>
              <a:rPr lang="el-GR" sz="1800" dirty="0" err="1" smtClean="0">
                <a:latin typeface="Calibri" pitchFamily="34" charset="0"/>
                <a:cs typeface="Calibri" pitchFamily="34" charset="0"/>
              </a:rPr>
              <a:t>θραυόμενους</a:t>
            </a:r>
            <a:r>
              <a:rPr lang="el-GR" sz="1800" dirty="0" smtClean="0">
                <a:latin typeface="Calibri" pitchFamily="34" charset="0"/>
                <a:cs typeface="Calibri" pitchFamily="34" charset="0"/>
              </a:rPr>
              <a:t> κυματισμούς. </a:t>
            </a:r>
          </a:p>
          <a:p>
            <a:pPr>
              <a:lnSpc>
                <a:spcPct val="120000"/>
              </a:lnSpc>
              <a:spcBef>
                <a:spcPct val="50000"/>
              </a:spcBef>
            </a:pPr>
            <a:r>
              <a:rPr lang="el-GR" sz="1800" dirty="0" smtClean="0">
                <a:latin typeface="Calibri" pitchFamily="34" charset="0"/>
                <a:cs typeface="Calibri" pitchFamily="34" charset="0"/>
              </a:rPr>
              <a:t>Η εγκάρσια προς την ακτή ορμή του κυματισμού απορροφάται από την θραύση ενώ η περίσσεια ορμής παράλληλα προς την ακτή διαμορφώνει το παράκτιο ρεύμα</a:t>
            </a:r>
          </a:p>
          <a:p>
            <a:pPr>
              <a:lnSpc>
                <a:spcPct val="120000"/>
              </a:lnSpc>
              <a:spcBef>
                <a:spcPct val="50000"/>
              </a:spcBef>
            </a:pPr>
            <a:endParaRPr lang="el-GR" sz="1600" dirty="0" smtClean="0">
              <a:solidFill>
                <a:srgbClr val="3333FF"/>
              </a:solidFill>
              <a:latin typeface="Arial" charset="0"/>
            </a:endParaRPr>
          </a:p>
        </p:txBody>
      </p:sp>
      <p:sp>
        <p:nvSpPr>
          <p:cNvPr id="250886" name="Rectangle 6"/>
          <p:cNvSpPr>
            <a:spLocks noChangeArrowheads="1"/>
          </p:cNvSpPr>
          <p:nvPr/>
        </p:nvSpPr>
        <p:spPr bwMode="auto">
          <a:xfrm>
            <a:off x="251520" y="5877272"/>
            <a:ext cx="4968875" cy="369332"/>
          </a:xfrm>
          <a:prstGeom prst="rect">
            <a:avLst/>
          </a:prstGeom>
          <a:noFill/>
          <a:ln w="9525" algn="ctr">
            <a:noFill/>
            <a:miter lim="800000"/>
            <a:headEnd/>
            <a:tailEnd/>
          </a:ln>
          <a:effectLst/>
        </p:spPr>
        <p:txBody>
          <a:bodyPr>
            <a:spAutoFit/>
          </a:bodyPr>
          <a:lstStyle/>
          <a:p>
            <a:r>
              <a:rPr lang="el-GR" sz="1800" dirty="0" smtClean="0">
                <a:latin typeface="Calibri" pitchFamily="34" charset="0"/>
                <a:cs typeface="Calibri" pitchFamily="34" charset="0"/>
              </a:rPr>
              <a:t>Ρεύμα παράλληλο στην ακτή (</a:t>
            </a:r>
            <a:r>
              <a:rPr lang="el-GR" sz="1800" dirty="0" err="1" smtClean="0">
                <a:latin typeface="Calibri" pitchFamily="34" charset="0"/>
                <a:cs typeface="Calibri" pitchFamily="34" charset="0"/>
              </a:rPr>
              <a:t>longshore</a:t>
            </a:r>
            <a:r>
              <a:rPr lang="el-GR" sz="1800" dirty="0" smtClean="0">
                <a:latin typeface="Calibri" pitchFamily="34" charset="0"/>
                <a:cs typeface="Calibri" pitchFamily="34" charset="0"/>
              </a:rPr>
              <a:t> </a:t>
            </a:r>
            <a:r>
              <a:rPr lang="el-GR" sz="1800" dirty="0" err="1" smtClean="0">
                <a:latin typeface="Calibri" pitchFamily="34" charset="0"/>
                <a:cs typeface="Calibri" pitchFamily="34" charset="0"/>
              </a:rPr>
              <a:t>current</a:t>
            </a:r>
            <a:r>
              <a:rPr lang="el-GR" sz="1800" dirty="0" smtClean="0">
                <a:latin typeface="Calibri" pitchFamily="34" charset="0"/>
                <a:cs typeface="Calibri" pitchFamily="34" charset="0"/>
              </a:rPr>
              <a:t>)</a:t>
            </a:r>
          </a:p>
        </p:txBody>
      </p:sp>
      <p:pic>
        <p:nvPicPr>
          <p:cNvPr id="250887" name="Picture 7"/>
          <p:cNvPicPr>
            <a:picLocks noChangeAspect="1" noChangeArrowheads="1"/>
          </p:cNvPicPr>
          <p:nvPr/>
        </p:nvPicPr>
        <p:blipFill>
          <a:blip r:embed="rId2" cstate="print"/>
          <a:srcRect/>
          <a:stretch>
            <a:fillRect/>
          </a:stretch>
        </p:blipFill>
        <p:spPr bwMode="auto">
          <a:xfrm>
            <a:off x="251520" y="2060848"/>
            <a:ext cx="5184775" cy="3576637"/>
          </a:xfrm>
          <a:prstGeom prst="rect">
            <a:avLst/>
          </a:prstGeom>
          <a:noFill/>
          <a:ln w="25400" algn="ctr">
            <a:solidFill>
              <a:srgbClr val="FF6600"/>
            </a:solidFill>
            <a:miter lim="800000"/>
            <a:headEnd/>
            <a:tailEnd/>
          </a:ln>
          <a:effectLst/>
        </p:spPr>
      </p:pic>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6" name="Rectangle 6"/>
          <p:cNvSpPr>
            <a:spLocks noChangeArrowheads="1"/>
          </p:cNvSpPr>
          <p:nvPr/>
        </p:nvSpPr>
        <p:spPr bwMode="auto">
          <a:xfrm>
            <a:off x="2123728" y="1556792"/>
            <a:ext cx="4968875" cy="369332"/>
          </a:xfrm>
          <a:prstGeom prst="rect">
            <a:avLst/>
          </a:prstGeom>
          <a:noFill/>
          <a:ln w="9525" algn="ctr">
            <a:noFill/>
            <a:miter lim="800000"/>
            <a:headEnd/>
            <a:tailEnd/>
          </a:ln>
          <a:effectLst/>
        </p:spPr>
        <p:txBody>
          <a:bodyPr>
            <a:spAutoFit/>
          </a:bodyPr>
          <a:lstStyle/>
          <a:p>
            <a:r>
              <a:rPr lang="el-GR" sz="1800" dirty="0" smtClean="0">
                <a:latin typeface="Calibri" pitchFamily="34" charset="0"/>
                <a:cs typeface="Calibri" pitchFamily="34" charset="0"/>
              </a:rPr>
              <a:t>Ρεύμα παράλληλο στην ακτή (</a:t>
            </a:r>
            <a:r>
              <a:rPr lang="el-GR" sz="1800" dirty="0" err="1" smtClean="0">
                <a:latin typeface="Calibri" pitchFamily="34" charset="0"/>
                <a:cs typeface="Calibri" pitchFamily="34" charset="0"/>
              </a:rPr>
              <a:t>longshore</a:t>
            </a:r>
            <a:r>
              <a:rPr lang="el-GR" sz="1800" dirty="0" smtClean="0">
                <a:latin typeface="Calibri" pitchFamily="34" charset="0"/>
                <a:cs typeface="Calibri" pitchFamily="34" charset="0"/>
              </a:rPr>
              <a:t> </a:t>
            </a:r>
            <a:r>
              <a:rPr lang="el-GR" sz="1800" dirty="0" err="1" smtClean="0">
                <a:latin typeface="Calibri" pitchFamily="34" charset="0"/>
                <a:cs typeface="Calibri" pitchFamily="34" charset="0"/>
              </a:rPr>
              <a:t>current</a:t>
            </a:r>
            <a:r>
              <a:rPr lang="el-GR" sz="1800" dirty="0" smtClean="0">
                <a:latin typeface="Calibri" pitchFamily="34" charset="0"/>
                <a:cs typeface="Calibri" pitchFamily="34" charset="0"/>
              </a:rPr>
              <a:t>)</a:t>
            </a:r>
          </a:p>
        </p:txBody>
      </p:sp>
      <p:graphicFrame>
        <p:nvGraphicFramePr>
          <p:cNvPr id="250891" name="Object 11"/>
          <p:cNvGraphicFramePr>
            <a:graphicFrameLocks noChangeAspect="1"/>
          </p:cNvGraphicFramePr>
          <p:nvPr/>
        </p:nvGraphicFramePr>
        <p:xfrm>
          <a:off x="4211960" y="5949280"/>
          <a:ext cx="2592387" cy="392112"/>
        </p:xfrm>
        <a:graphic>
          <a:graphicData uri="http://schemas.openxmlformats.org/presentationml/2006/ole">
            <p:oleObj spid="_x0000_s632834" name="Equation" r:id="rId3" imgW="1765080" imgH="266400" progId="">
              <p:embed/>
            </p:oleObj>
          </a:graphicData>
        </a:graphic>
      </p:graphicFrame>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pic>
        <p:nvPicPr>
          <p:cNvPr id="14" name="Picture 4"/>
          <p:cNvPicPr>
            <a:picLocks noChangeAspect="1" noChangeArrowheads="1"/>
          </p:cNvPicPr>
          <p:nvPr/>
        </p:nvPicPr>
        <p:blipFill>
          <a:blip r:embed="rId6" cstate="print">
            <a:lum bright="-20000" contrast="40000"/>
          </a:blip>
          <a:srcRect/>
          <a:stretch>
            <a:fillRect/>
          </a:stretch>
        </p:blipFill>
        <p:spPr bwMode="auto">
          <a:xfrm>
            <a:off x="827584" y="1916832"/>
            <a:ext cx="6912768" cy="3875401"/>
          </a:xfrm>
          <a:prstGeom prst="rect">
            <a:avLst/>
          </a:prstGeom>
          <a:noFill/>
          <a:ln w="25400" algn="ctr">
            <a:solidFill>
              <a:srgbClr val="FF6600"/>
            </a:solidFill>
            <a:miter lim="800000"/>
            <a:headEnd/>
            <a:tailEnd/>
          </a:ln>
          <a:effectLst/>
        </p:spPr>
      </p:pic>
      <p:sp>
        <p:nvSpPr>
          <p:cNvPr id="15" name="14 - Ορθογώνιο"/>
          <p:cNvSpPr/>
          <p:nvPr/>
        </p:nvSpPr>
        <p:spPr>
          <a:xfrm>
            <a:off x="1115616" y="5949280"/>
            <a:ext cx="4320480" cy="369332"/>
          </a:xfrm>
          <a:prstGeom prst="rect">
            <a:avLst/>
          </a:prstGeom>
        </p:spPr>
        <p:txBody>
          <a:bodyPr wrap="square">
            <a:spAutoFit/>
          </a:bodyPr>
          <a:lstStyle/>
          <a:p>
            <a:pPr lvl="0">
              <a:spcBef>
                <a:spcPct val="50000"/>
              </a:spcBef>
            </a:pPr>
            <a:r>
              <a:rPr lang="el-GR" sz="1800" dirty="0" smtClean="0">
                <a:solidFill>
                  <a:srgbClr val="000000"/>
                </a:solidFill>
                <a:latin typeface="Calibri" pitchFamily="34" charset="0"/>
                <a:cs typeface="Calibri" pitchFamily="34" charset="0"/>
              </a:rPr>
              <a:t>Μέση τιμή ταχύτητας ρεύματος: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latin typeface="Calibri" pitchFamily="34" charset="0"/>
                <a:cs typeface="Calibri" pitchFamily="34" charset="0"/>
              </a:rPr>
              <a:t>Κυματομηχανική</a:t>
            </a:r>
            <a:endParaRPr lang="el-GR" sz="2800" b="1" cap="none" dirty="0">
              <a:ln>
                <a:noFill/>
              </a:ln>
              <a:solidFill>
                <a:schemeClr val="tx1"/>
              </a:solidFill>
              <a:effectLst/>
              <a:latin typeface="Calibri" pitchFamily="34" charset="0"/>
              <a:cs typeface="Calibri" pitchFamily="34"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368788"/>
            <a:ext cx="8496944" cy="2000548"/>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700" b="1" dirty="0" smtClean="0">
                <a:solidFill>
                  <a:srgbClr val="0000FF"/>
                </a:solidFill>
                <a:latin typeface="Calibri" pitchFamily="34" charset="0"/>
                <a:cs typeface="Calibri" pitchFamily="34" charset="0"/>
              </a:rPr>
              <a:t>Διαμόρφωση Μέσης Στάθμης Κύματος (ΜΣΚ) πριν και μετά τη θραύση:</a:t>
            </a:r>
          </a:p>
          <a:p>
            <a:pPr algn="justLow" fontAlgn="auto">
              <a:spcBef>
                <a:spcPts val="0"/>
              </a:spcBef>
              <a:spcAft>
                <a:spcPts val="0"/>
              </a:spcAft>
              <a:defRPr/>
            </a:pPr>
            <a:endParaRPr lang="el-GR" sz="1700" b="1" dirty="0" smtClean="0">
              <a:solidFill>
                <a:srgbClr val="0000FF"/>
              </a:solidFill>
              <a:latin typeface="Calibri" pitchFamily="34" charset="0"/>
              <a:cs typeface="Calibri" pitchFamily="34" charset="0"/>
            </a:endParaRPr>
          </a:p>
          <a:p>
            <a:pPr algn="justLow" fontAlgn="auto">
              <a:spcBef>
                <a:spcPts val="0"/>
              </a:spcBef>
              <a:spcAft>
                <a:spcPts val="0"/>
              </a:spcAft>
              <a:defRPr/>
            </a:pPr>
            <a:r>
              <a:rPr lang="el-GR" sz="1800" dirty="0" smtClean="0">
                <a:latin typeface="Calibri" pitchFamily="34" charset="0"/>
                <a:cs typeface="Calibri" pitchFamily="34" charset="0"/>
              </a:rPr>
              <a:t>Η μέση στάθμη της θάλασσας αλλάζει πριν, στο και μετά το σημείο θραύσης </a:t>
            </a:r>
            <a:r>
              <a:rPr lang="en-GB" sz="1800" dirty="0" smtClean="0">
                <a:latin typeface="Calibri" pitchFamily="34" charset="0"/>
                <a:cs typeface="Calibri" pitchFamily="34" charset="0"/>
              </a:rPr>
              <a:t>(</a:t>
            </a:r>
            <a:r>
              <a:rPr lang="en-US" sz="1800" dirty="0" smtClean="0">
                <a:latin typeface="Calibri" pitchFamily="34" charset="0"/>
                <a:cs typeface="Calibri" pitchFamily="34" charset="0"/>
              </a:rPr>
              <a:t>wave </a:t>
            </a:r>
            <a:r>
              <a:rPr lang="en-GB" sz="1800" dirty="0" smtClean="0">
                <a:latin typeface="Calibri" pitchFamily="34" charset="0"/>
                <a:cs typeface="Calibri" pitchFamily="34" charset="0"/>
              </a:rPr>
              <a:t>set up/set down)</a:t>
            </a:r>
            <a:endParaRPr lang="el-GR" sz="1800" dirty="0" smtClean="0">
              <a:latin typeface="Calibri" pitchFamily="34" charset="0"/>
              <a:cs typeface="Calibri" pitchFamily="34" charset="0"/>
            </a:endParaRPr>
          </a:p>
          <a:p>
            <a:pPr algn="justLow" fontAlgn="auto">
              <a:spcBef>
                <a:spcPts val="0"/>
              </a:spcBef>
              <a:spcAft>
                <a:spcPts val="0"/>
              </a:spcAft>
              <a:defRPr/>
            </a:pPr>
            <a:r>
              <a:rPr lang="el-GR" sz="1800" dirty="0" smtClean="0">
                <a:latin typeface="Calibri" pitchFamily="34" charset="0"/>
                <a:cs typeface="Calibri" pitchFamily="34" charset="0"/>
              </a:rPr>
              <a:t>Η μέση στάθμη της επιφάνειας της θάλασσας (ΜΣΚ, μέση στάθμη κυματισμών) δεν ταυτίζεται πλέον με την στάθμη ηρεμίας (ΣΗ).</a:t>
            </a:r>
            <a:endParaRPr lang="en-GB" sz="1800" dirty="0" smtClean="0">
              <a:latin typeface="Calibri" pitchFamily="34" charset="0"/>
              <a:cs typeface="Calibri" pitchFamily="34" charset="0"/>
            </a:endParaRPr>
          </a:p>
          <a:p>
            <a:pPr algn="justLow" fontAlgn="auto">
              <a:spcBef>
                <a:spcPts val="0"/>
              </a:spcBef>
              <a:spcAft>
                <a:spcPts val="0"/>
              </a:spcAft>
              <a:defRPr/>
            </a:pPr>
            <a:r>
              <a:rPr lang="el-GR" sz="1800" dirty="0" smtClean="0">
                <a:latin typeface="Calibri" pitchFamily="34" charset="0"/>
                <a:cs typeface="Calibri" pitchFamily="34" charset="0"/>
              </a:rPr>
              <a:t> </a:t>
            </a:r>
            <a:endParaRPr kumimoji="0" lang="el-GR" sz="1800" b="0" i="0" u="sng" strike="noStrike" kern="0" cap="none" spc="0" normalizeH="0" baseline="0" noProof="0" dirty="0" smtClean="0">
              <a:ln>
                <a:noFill/>
              </a:ln>
              <a:solidFill>
                <a:srgbClr val="FF0000"/>
              </a:solidFill>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395536" y="836712"/>
            <a:ext cx="8136904"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Θραύση</a:t>
            </a:r>
            <a:endParaRPr lang="en-GB" i="1" u="sng" dirty="0">
              <a:solidFill>
                <a:srgbClr val="FF0000"/>
              </a:solidFill>
              <a:latin typeface="+mj-lt"/>
            </a:endParaRPr>
          </a:p>
        </p:txBody>
      </p:sp>
      <p:sp>
        <p:nvSpPr>
          <p:cNvPr id="24" name="Rectangle 9"/>
          <p:cNvSpPr>
            <a:spLocks noChangeArrowheads="1"/>
          </p:cNvSpPr>
          <p:nvPr/>
        </p:nvSpPr>
        <p:spPr bwMode="auto">
          <a:xfrm>
            <a:off x="6732240" y="3284984"/>
            <a:ext cx="2123728" cy="1138773"/>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el-GR" sz="1700" b="0" i="0" u="none" strike="noStrike" kern="0" cap="none" spc="0" normalizeH="0" baseline="0" noProof="0" dirty="0" smtClean="0">
                <a:ln>
                  <a:noFill/>
                </a:ln>
                <a:uLnTx/>
                <a:uFillTx/>
                <a:latin typeface="Calibri" pitchFamily="34" charset="0"/>
                <a:cs typeface="Calibri" pitchFamily="34" charset="0"/>
              </a:rPr>
              <a:t>Η ταπείνωση της ΜΣΚ (</a:t>
            </a:r>
            <a:r>
              <a:rPr kumimoji="0" lang="en-US" sz="1700" b="0" i="0" u="none" strike="noStrike" kern="0" cap="none" spc="0" normalizeH="0" baseline="0" noProof="0" dirty="0" smtClean="0">
                <a:ln>
                  <a:noFill/>
                </a:ln>
                <a:uLnTx/>
                <a:uFillTx/>
                <a:latin typeface="Calibri" pitchFamily="34" charset="0"/>
                <a:cs typeface="Calibri" pitchFamily="34" charset="0"/>
              </a:rPr>
              <a:t>wave </a:t>
            </a:r>
            <a:r>
              <a:rPr kumimoji="0" lang="en-US" sz="1700" b="0" i="0" u="none" strike="noStrike" kern="0" cap="none" spc="0" normalizeH="0" baseline="0" noProof="0" dirty="0" err="1" smtClean="0">
                <a:ln>
                  <a:noFill/>
                </a:ln>
                <a:uLnTx/>
                <a:uFillTx/>
                <a:latin typeface="Calibri" pitchFamily="34" charset="0"/>
                <a:cs typeface="Calibri" pitchFamily="34" charset="0"/>
              </a:rPr>
              <a:t>setdown</a:t>
            </a:r>
            <a:r>
              <a:rPr kumimoji="0" lang="en-US" sz="1700" b="0" i="0" u="none" strike="noStrike" kern="0" cap="none" spc="0" normalizeH="0" baseline="0" noProof="0" dirty="0" smtClean="0">
                <a:ln>
                  <a:noFill/>
                </a:ln>
                <a:uLnTx/>
                <a:uFillTx/>
                <a:latin typeface="Calibri" pitchFamily="34" charset="0"/>
                <a:cs typeface="Calibri" pitchFamily="34" charset="0"/>
              </a:rPr>
              <a:t>) </a:t>
            </a:r>
            <a:r>
              <a:rPr kumimoji="0" lang="el-GR" sz="1700" b="0" i="0" u="none" strike="noStrike" kern="0" cap="none" spc="0" normalizeH="0" baseline="0" noProof="0" dirty="0" smtClean="0">
                <a:ln>
                  <a:noFill/>
                </a:ln>
                <a:uLnTx/>
                <a:uFillTx/>
                <a:latin typeface="Calibri" pitchFamily="34" charset="0"/>
                <a:cs typeface="Calibri" pitchFamily="34" charset="0"/>
              </a:rPr>
              <a:t>από τη ΣΗ,</a:t>
            </a:r>
            <a:r>
              <a:rPr kumimoji="0" lang="en-GB" sz="1700" b="0" i="0" u="none" strike="noStrike" kern="0" cap="none" spc="0" normalizeH="0" baseline="0" noProof="0" dirty="0" smtClean="0">
                <a:ln>
                  <a:noFill/>
                </a:ln>
                <a:uLnTx/>
                <a:uFillTx/>
                <a:latin typeface="Calibri" pitchFamily="34" charset="0"/>
                <a:cs typeface="Calibri" pitchFamily="34" charset="0"/>
              </a:rPr>
              <a:t> </a:t>
            </a:r>
            <a:r>
              <a:rPr kumimoji="0" lang="el-GR" sz="1700" b="0" i="0" u="none" strike="noStrike" kern="0" cap="none" spc="0" normalizeH="0" baseline="0" noProof="0" dirty="0" smtClean="0">
                <a:ln>
                  <a:noFill/>
                </a:ln>
                <a:uLnTx/>
                <a:uFillTx/>
                <a:latin typeface="Calibri" pitchFamily="34" charset="0"/>
                <a:cs typeface="Calibri" pitchFamily="34" charset="0"/>
              </a:rPr>
              <a:t>ως τη γραμμή θραύσης είναι:</a:t>
            </a:r>
          </a:p>
        </p:txBody>
      </p:sp>
      <p:grpSp>
        <p:nvGrpSpPr>
          <p:cNvPr id="3" name="25 - Ομάδα"/>
          <p:cNvGrpSpPr/>
          <p:nvPr/>
        </p:nvGrpSpPr>
        <p:grpSpPr>
          <a:xfrm>
            <a:off x="179512" y="3356992"/>
            <a:ext cx="6481763" cy="3168650"/>
            <a:chOff x="323850" y="2060575"/>
            <a:chExt cx="6481763" cy="3168650"/>
          </a:xfrm>
        </p:grpSpPr>
        <p:pic>
          <p:nvPicPr>
            <p:cNvPr id="27" name="Picture 7"/>
            <p:cNvPicPr>
              <a:picLocks noChangeAspect="1" noChangeArrowheads="1"/>
            </p:cNvPicPr>
            <p:nvPr/>
          </p:nvPicPr>
          <p:blipFill>
            <a:blip r:embed="rId6" cstate="print"/>
            <a:srcRect/>
            <a:stretch>
              <a:fillRect/>
            </a:stretch>
          </p:blipFill>
          <p:spPr bwMode="auto">
            <a:xfrm>
              <a:off x="323850" y="2060575"/>
              <a:ext cx="6481763" cy="3168650"/>
            </a:xfrm>
            <a:prstGeom prst="rect">
              <a:avLst/>
            </a:prstGeom>
            <a:noFill/>
            <a:ln w="25400" algn="ctr">
              <a:solidFill>
                <a:srgbClr val="FF6600"/>
              </a:solidFill>
              <a:miter lim="800000"/>
              <a:headEnd/>
              <a:tailEnd/>
            </a:ln>
            <a:effectLst/>
          </p:spPr>
        </p:pic>
        <p:sp>
          <p:nvSpPr>
            <p:cNvPr id="28" name="Line 11"/>
            <p:cNvSpPr>
              <a:spLocks noChangeShapeType="1"/>
            </p:cNvSpPr>
            <p:nvPr/>
          </p:nvSpPr>
          <p:spPr bwMode="auto">
            <a:xfrm>
              <a:off x="2555875" y="2924175"/>
              <a:ext cx="0" cy="288925"/>
            </a:xfrm>
            <a:prstGeom prst="line">
              <a:avLst/>
            </a:prstGeom>
            <a:noFill/>
            <a:ln w="25400">
              <a:solidFill>
                <a:srgbClr val="FF6600"/>
              </a:solidFill>
              <a:round/>
              <a:headEnd type="triangle" w="med" len="me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9" name="Rectangle 12"/>
            <p:cNvSpPr>
              <a:spLocks noChangeArrowheads="1"/>
            </p:cNvSpPr>
            <p:nvPr/>
          </p:nvSpPr>
          <p:spPr bwMode="auto">
            <a:xfrm>
              <a:off x="539750" y="2420615"/>
              <a:ext cx="2160364" cy="369332"/>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Calibri" pitchFamily="34" charset="0"/>
                  <a:cs typeface="Calibri" pitchFamily="34" charset="0"/>
                </a:rPr>
                <a:t>wave </a:t>
              </a:r>
              <a:r>
                <a:rPr kumimoji="0" lang="en-US" sz="1800" i="0" u="none" strike="noStrike" kern="0" cap="none" spc="0" normalizeH="0" baseline="0" noProof="0" dirty="0" err="1" smtClean="0">
                  <a:ln>
                    <a:noFill/>
                  </a:ln>
                  <a:solidFill>
                    <a:srgbClr val="FF0000"/>
                  </a:solidFill>
                  <a:effectLst>
                    <a:outerShdw blurRad="38100" dist="38100" dir="2700000" algn="tl">
                      <a:srgbClr val="000000"/>
                    </a:outerShdw>
                  </a:effectLst>
                  <a:uLnTx/>
                  <a:uFillTx/>
                  <a:latin typeface="Calibri" pitchFamily="34" charset="0"/>
                  <a:cs typeface="Calibri" pitchFamily="34" charset="0"/>
                </a:rPr>
                <a:t>setdown</a:t>
              </a:r>
              <a:endParaRPr kumimoji="0" lang="el-GR" sz="180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Calibri" pitchFamily="34" charset="0"/>
                <a:cs typeface="Calibri" pitchFamily="34" charset="0"/>
              </a:endParaRPr>
            </a:p>
          </p:txBody>
        </p:sp>
      </p:grpSp>
      <p:sp>
        <p:nvSpPr>
          <p:cNvPr id="30" name="29 - Ορθογώνιο"/>
          <p:cNvSpPr/>
          <p:nvPr/>
        </p:nvSpPr>
        <p:spPr>
          <a:xfrm>
            <a:off x="6804248" y="4581128"/>
            <a:ext cx="2195736" cy="158417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51269" name="Object 5"/>
          <p:cNvGraphicFramePr>
            <a:graphicFrameLocks noChangeAspect="1"/>
          </p:cNvGraphicFramePr>
          <p:nvPr/>
        </p:nvGraphicFramePr>
        <p:xfrm>
          <a:off x="6876256" y="4725144"/>
          <a:ext cx="1944688" cy="1298575"/>
        </p:xfrm>
        <a:graphic>
          <a:graphicData uri="http://schemas.openxmlformats.org/presentationml/2006/ole">
            <p:oleObj spid="_x0000_s704514" name="Equation" r:id="rId7" imgW="1143000" imgH="761760" progId="">
              <p:embed/>
            </p:oleObj>
          </a:graphicData>
        </a:graphic>
      </p:graphicFrame>
      <p:sp>
        <p:nvSpPr>
          <p:cNvPr id="20" name="19 - TextBox"/>
          <p:cNvSpPr txBox="1"/>
          <p:nvPr/>
        </p:nvSpPr>
        <p:spPr>
          <a:xfrm>
            <a:off x="1979712" y="4551511"/>
            <a:ext cx="288032" cy="461665"/>
          </a:xfrm>
          <a:prstGeom prst="rect">
            <a:avLst/>
          </a:prstGeom>
          <a:noFill/>
        </p:spPr>
        <p:txBody>
          <a:bodyPr wrap="square" rtlCol="0">
            <a:spAutoFit/>
          </a:bodyPr>
          <a:lstStyle/>
          <a:p>
            <a:r>
              <a:rPr lang="el-GR" dirty="0" smtClean="0">
                <a:solidFill>
                  <a:srgbClr val="FF0000"/>
                </a:solidFill>
              </a:rPr>
              <a:t>η</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755576" y="836712"/>
            <a:ext cx="7776864"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Θραύση</a:t>
            </a:r>
            <a:endParaRPr lang="en-GB" i="1" u="sng" dirty="0">
              <a:solidFill>
                <a:srgbClr val="FF0000"/>
              </a:solidFill>
              <a:latin typeface="+mj-lt"/>
            </a:endParaRPr>
          </a:p>
        </p:txBody>
      </p:sp>
      <p:sp>
        <p:nvSpPr>
          <p:cNvPr id="24" name="Rectangle 9"/>
          <p:cNvSpPr>
            <a:spLocks noChangeArrowheads="1"/>
          </p:cNvSpPr>
          <p:nvPr/>
        </p:nvSpPr>
        <p:spPr bwMode="auto">
          <a:xfrm>
            <a:off x="251520" y="1772816"/>
            <a:ext cx="7992888" cy="646331"/>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lang="el-GR" sz="1800" kern="0" dirty="0" smtClean="0">
                <a:latin typeface="Calibri" pitchFamily="34" charset="0"/>
                <a:cs typeface="Calibri" pitchFamily="34" charset="0"/>
              </a:rPr>
              <a:t>Η υπερύψωση της ΜΣΚ (</a:t>
            </a:r>
            <a:r>
              <a:rPr lang="el-GR" sz="1800" kern="0" dirty="0" err="1" smtClean="0">
                <a:latin typeface="Calibri" pitchFamily="34" charset="0"/>
                <a:cs typeface="Calibri" pitchFamily="34" charset="0"/>
              </a:rPr>
              <a:t>wave</a:t>
            </a:r>
            <a:r>
              <a:rPr lang="el-GR" sz="1800" kern="0" dirty="0" smtClean="0">
                <a:latin typeface="Calibri" pitchFamily="34" charset="0"/>
                <a:cs typeface="Calibri" pitchFamily="34" charset="0"/>
              </a:rPr>
              <a:t> </a:t>
            </a:r>
            <a:r>
              <a:rPr lang="el-GR" sz="1800" kern="0" dirty="0" err="1" smtClean="0">
                <a:latin typeface="Calibri" pitchFamily="34" charset="0"/>
                <a:cs typeface="Calibri" pitchFamily="34" charset="0"/>
              </a:rPr>
              <a:t>setup</a:t>
            </a:r>
            <a:r>
              <a:rPr lang="el-GR" sz="1800" kern="0" dirty="0" smtClean="0">
                <a:latin typeface="Calibri" pitchFamily="34" charset="0"/>
                <a:cs typeface="Calibri" pitchFamily="34" charset="0"/>
              </a:rPr>
              <a:t>) από τη ΣΗ (αν αγνοήσουμε το </a:t>
            </a:r>
            <a:r>
              <a:rPr lang="el-GR" sz="1800" kern="0" dirty="0" err="1" smtClean="0">
                <a:latin typeface="Calibri" pitchFamily="34" charset="0"/>
                <a:cs typeface="Calibri" pitchFamily="34" charset="0"/>
              </a:rPr>
              <a:t>wave</a:t>
            </a:r>
            <a:r>
              <a:rPr lang="el-GR" sz="1800" kern="0" dirty="0" smtClean="0">
                <a:latin typeface="Calibri" pitchFamily="34" charset="0"/>
                <a:cs typeface="Calibri" pitchFamily="34" charset="0"/>
              </a:rPr>
              <a:t> </a:t>
            </a:r>
            <a:r>
              <a:rPr lang="el-GR" sz="1800" kern="0" dirty="0" err="1" smtClean="0">
                <a:latin typeface="Calibri" pitchFamily="34" charset="0"/>
                <a:cs typeface="Calibri" pitchFamily="34" charset="0"/>
              </a:rPr>
              <a:t>set</a:t>
            </a:r>
            <a:r>
              <a:rPr lang="el-GR" sz="1800" kern="0" dirty="0" smtClean="0">
                <a:latin typeface="Calibri" pitchFamily="34" charset="0"/>
                <a:cs typeface="Calibri" pitchFamily="34" charset="0"/>
              </a:rPr>
              <a:t> </a:t>
            </a:r>
            <a:r>
              <a:rPr lang="el-GR" sz="1800" kern="0" dirty="0" err="1" smtClean="0">
                <a:latin typeface="Calibri" pitchFamily="34" charset="0"/>
                <a:cs typeface="Calibri" pitchFamily="34" charset="0"/>
              </a:rPr>
              <a:t>down</a:t>
            </a:r>
            <a:r>
              <a:rPr lang="el-GR" sz="1800" kern="0" dirty="0" smtClean="0">
                <a:latin typeface="Calibri" pitchFamily="34" charset="0"/>
                <a:cs typeface="Calibri" pitchFamily="34" charset="0"/>
              </a:rPr>
              <a:t>) στην ακτογραμμή είναι:</a:t>
            </a:r>
          </a:p>
        </p:txBody>
      </p:sp>
      <p:sp>
        <p:nvSpPr>
          <p:cNvPr id="30" name="29 - Ορθογώνιο"/>
          <p:cNvSpPr/>
          <p:nvPr/>
        </p:nvSpPr>
        <p:spPr>
          <a:xfrm>
            <a:off x="6804248" y="4725144"/>
            <a:ext cx="2195736" cy="158417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16 - Ομάδα"/>
          <p:cNvGrpSpPr/>
          <p:nvPr/>
        </p:nvGrpSpPr>
        <p:grpSpPr>
          <a:xfrm>
            <a:off x="251520" y="3140968"/>
            <a:ext cx="8496300" cy="3168650"/>
            <a:chOff x="323850" y="2060575"/>
            <a:chExt cx="8496300" cy="3168650"/>
          </a:xfrm>
        </p:grpSpPr>
        <p:pic>
          <p:nvPicPr>
            <p:cNvPr id="19" name="Picture 5"/>
            <p:cNvPicPr>
              <a:picLocks noChangeAspect="1" noChangeArrowheads="1"/>
            </p:cNvPicPr>
            <p:nvPr/>
          </p:nvPicPr>
          <p:blipFill>
            <a:blip r:embed="rId6" cstate="print"/>
            <a:srcRect/>
            <a:stretch>
              <a:fillRect/>
            </a:stretch>
          </p:blipFill>
          <p:spPr bwMode="auto">
            <a:xfrm>
              <a:off x="323850" y="2060575"/>
              <a:ext cx="6481763" cy="3168650"/>
            </a:xfrm>
            <a:prstGeom prst="rect">
              <a:avLst/>
            </a:prstGeom>
            <a:noFill/>
            <a:ln w="25400" algn="ctr">
              <a:solidFill>
                <a:srgbClr val="FF6600"/>
              </a:solidFill>
              <a:miter lim="800000"/>
              <a:headEnd/>
              <a:tailEnd/>
            </a:ln>
            <a:effectLst/>
          </p:spPr>
        </p:pic>
        <p:sp>
          <p:nvSpPr>
            <p:cNvPr id="20" name="Line 8"/>
            <p:cNvSpPr>
              <a:spLocks noChangeShapeType="1"/>
            </p:cNvSpPr>
            <p:nvPr/>
          </p:nvSpPr>
          <p:spPr bwMode="auto">
            <a:xfrm>
              <a:off x="5219700" y="2781300"/>
              <a:ext cx="0" cy="360363"/>
            </a:xfrm>
            <a:prstGeom prst="line">
              <a:avLst/>
            </a:prstGeom>
            <a:noFill/>
            <a:ln w="25400">
              <a:solidFill>
                <a:srgbClr val="FF6600"/>
              </a:solidFill>
              <a:round/>
              <a:headEnd type="triangle" w="med" len="med"/>
              <a:tailEnd type="triangle" w="med" len="med"/>
            </a:ln>
            <a:effectLst/>
          </p:spPr>
          <p:txBody>
            <a:bodyPr>
              <a:spAutoFit/>
            </a:bodyPr>
            <a:lstStyle/>
            <a:p>
              <a:endParaRPr lang="en-GB"/>
            </a:p>
          </p:txBody>
        </p:sp>
        <p:sp>
          <p:nvSpPr>
            <p:cNvPr id="21" name="Rectangle 9"/>
            <p:cNvSpPr>
              <a:spLocks noChangeArrowheads="1"/>
            </p:cNvSpPr>
            <p:nvPr/>
          </p:nvSpPr>
          <p:spPr bwMode="auto">
            <a:xfrm>
              <a:off x="6804025" y="2636838"/>
              <a:ext cx="2016125" cy="366712"/>
            </a:xfrm>
            <a:prstGeom prst="rect">
              <a:avLst/>
            </a:prstGeom>
            <a:noFill/>
            <a:ln w="9525" algn="ctr">
              <a:noFill/>
              <a:miter lim="800000"/>
              <a:headEnd/>
              <a:tailEnd/>
            </a:ln>
            <a:effectLst/>
          </p:spPr>
          <p:txBody>
            <a:bodyPr>
              <a:spAutoFit/>
            </a:bodyPr>
            <a:lstStyle/>
            <a:p>
              <a:pPr>
                <a:spcBef>
                  <a:spcPct val="0"/>
                </a:spcBef>
              </a:pPr>
              <a:r>
                <a:rPr lang="en-US" sz="1800">
                  <a:solidFill>
                    <a:srgbClr val="FF6600"/>
                  </a:solidFill>
                  <a:effectLst>
                    <a:outerShdw blurRad="38100" dist="38100" dir="2700000" algn="tl">
                      <a:srgbClr val="000000"/>
                    </a:outerShdw>
                  </a:effectLst>
                </a:rPr>
                <a:t>wave setup</a:t>
              </a:r>
              <a:endParaRPr lang="el-GR" sz="1800">
                <a:solidFill>
                  <a:srgbClr val="FF6600"/>
                </a:solidFill>
                <a:effectLst>
                  <a:outerShdw blurRad="38100" dist="38100" dir="2700000" algn="tl">
                    <a:srgbClr val="000000"/>
                  </a:outerShdw>
                </a:effectLst>
              </a:endParaRPr>
            </a:p>
          </p:txBody>
        </p:sp>
        <p:sp>
          <p:nvSpPr>
            <p:cNvPr id="22" name="Line 11"/>
            <p:cNvSpPr>
              <a:spLocks noChangeShapeType="1"/>
            </p:cNvSpPr>
            <p:nvPr/>
          </p:nvSpPr>
          <p:spPr bwMode="auto">
            <a:xfrm flipV="1">
              <a:off x="2627313" y="3141663"/>
              <a:ext cx="2592387" cy="34925"/>
            </a:xfrm>
            <a:prstGeom prst="line">
              <a:avLst/>
            </a:prstGeom>
            <a:noFill/>
            <a:ln w="25400">
              <a:solidFill>
                <a:srgbClr val="FF6600"/>
              </a:solidFill>
              <a:prstDash val="dash"/>
              <a:round/>
              <a:headEnd/>
              <a:tailEnd/>
            </a:ln>
            <a:effectLst/>
          </p:spPr>
          <p:txBody>
            <a:bodyPr>
              <a:spAutoFit/>
            </a:bodyPr>
            <a:lstStyle/>
            <a:p>
              <a:endParaRPr lang="en-GB"/>
            </a:p>
          </p:txBody>
        </p:sp>
      </p:grpSp>
      <p:graphicFrame>
        <p:nvGraphicFramePr>
          <p:cNvPr id="652291" name="Object 3"/>
          <p:cNvGraphicFramePr>
            <a:graphicFrameLocks noChangeAspect="1"/>
          </p:cNvGraphicFramePr>
          <p:nvPr/>
        </p:nvGraphicFramePr>
        <p:xfrm>
          <a:off x="7020272" y="4941168"/>
          <a:ext cx="1793875" cy="1039813"/>
        </p:xfrm>
        <a:graphic>
          <a:graphicData uri="http://schemas.openxmlformats.org/presentationml/2006/ole">
            <p:oleObj spid="_x0000_s705538" name="Equation" r:id="rId7" imgW="1054080" imgH="60948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5"/>
          <p:cNvSpPr>
            <a:spLocks noChangeArrowheads="1"/>
          </p:cNvSpPr>
          <p:nvPr/>
        </p:nvSpPr>
        <p:spPr bwMode="auto">
          <a:xfrm>
            <a:off x="323528" y="1484784"/>
            <a:ext cx="8496300" cy="1338828"/>
          </a:xfrm>
          <a:prstGeom prst="rect">
            <a:avLst/>
          </a:prstGeom>
          <a:noFill/>
          <a:ln w="9525" algn="ctr">
            <a:noFill/>
            <a:miter lim="800000"/>
            <a:headEnd/>
            <a:tailEnd/>
          </a:ln>
          <a:effectLst/>
        </p:spPr>
        <p:txBody>
          <a:bodyPr>
            <a:spAutoFit/>
          </a:bodyPr>
          <a:lstStyle/>
          <a:p>
            <a:pPr marL="173038" indent="-173038">
              <a:spcBef>
                <a:spcPct val="50000"/>
              </a:spcBef>
            </a:pPr>
            <a:r>
              <a:rPr lang="el-GR" sz="1800" dirty="0" smtClean="0">
                <a:latin typeface="Calibri" pitchFamily="34" charset="0"/>
                <a:cs typeface="Calibri" pitchFamily="34" charset="0"/>
              </a:rPr>
              <a:t>Ο παράκτιος πυθμένας παρουσιάζει 3</a:t>
            </a:r>
            <a:r>
              <a:rPr lang="en-US" sz="1800" dirty="0" smtClean="0">
                <a:latin typeface="Calibri" pitchFamily="34" charset="0"/>
                <a:cs typeface="Calibri" pitchFamily="34" charset="0"/>
              </a:rPr>
              <a:t>D</a:t>
            </a:r>
            <a:r>
              <a:rPr lang="el-GR" sz="1800" dirty="0" smtClean="0">
                <a:latin typeface="Calibri" pitchFamily="34" charset="0"/>
                <a:cs typeface="Calibri" pitchFamily="34" charset="0"/>
              </a:rPr>
              <a:t> ανομοιογένεια (μεταβολές ανάγλυφου). </a:t>
            </a:r>
          </a:p>
          <a:p>
            <a:pPr marL="173038" indent="-173038">
              <a:spcBef>
                <a:spcPct val="50000"/>
              </a:spcBef>
            </a:pPr>
            <a:r>
              <a:rPr lang="el-GR" sz="1800" dirty="0" smtClean="0">
                <a:latin typeface="Calibri" pitchFamily="34" charset="0"/>
                <a:cs typeface="Calibri" pitchFamily="34" charset="0"/>
              </a:rPr>
              <a:t>Η ανομοιογένεια δημιουργεί διαφορετική κυματική ανύψωση (</a:t>
            </a:r>
            <a:r>
              <a:rPr lang="en-US" sz="1800" dirty="0" smtClean="0">
                <a:latin typeface="Calibri" pitchFamily="34" charset="0"/>
                <a:cs typeface="Calibri" pitchFamily="34" charset="0"/>
              </a:rPr>
              <a:t>set up</a:t>
            </a:r>
            <a:r>
              <a:rPr lang="el-GR" sz="1800" dirty="0" smtClean="0">
                <a:latin typeface="Calibri" pitchFamily="34" charset="0"/>
                <a:cs typeface="Calibri" pitchFamily="34" charset="0"/>
              </a:rPr>
              <a:t>) κατά μήκος της ακτής και δημιουργία παράκτιας κυκλοφορίας (ρευμάτων), όπως π.χ. ‘βελοειδών’ ρευμάτων </a:t>
            </a:r>
            <a:r>
              <a:rPr lang="en-US" sz="1800" dirty="0" smtClean="0">
                <a:latin typeface="Calibri" pitchFamily="34" charset="0"/>
                <a:cs typeface="Calibri" pitchFamily="34" charset="0"/>
              </a:rPr>
              <a:t>(rip currents)</a:t>
            </a:r>
            <a:r>
              <a:rPr lang="el-GR" sz="1800" dirty="0" smtClean="0">
                <a:latin typeface="Calibri" pitchFamily="34" charset="0"/>
                <a:cs typeface="Calibri" pitchFamily="34" charset="0"/>
              </a:rPr>
              <a:t> στη </a:t>
            </a:r>
            <a:r>
              <a:rPr lang="en-US" sz="1800" dirty="0" smtClean="0">
                <a:latin typeface="Calibri" pitchFamily="34" charset="0"/>
                <a:cs typeface="Calibri" pitchFamily="34" charset="0"/>
              </a:rPr>
              <a:t>surf zone</a:t>
            </a:r>
            <a:r>
              <a:rPr lang="el-GR" sz="1800" dirty="0" smtClean="0">
                <a:latin typeface="Calibri" pitchFamily="34" charset="0"/>
                <a:cs typeface="Calibri" pitchFamily="34" charset="0"/>
              </a:rPr>
              <a:t>, με κατεύθυνση προς την θάλασσα</a:t>
            </a:r>
            <a:r>
              <a:rPr lang="en-US" sz="1800" dirty="0" smtClean="0">
                <a:latin typeface="Calibri" pitchFamily="34" charset="0"/>
                <a:cs typeface="Calibri" pitchFamily="34" charset="0"/>
              </a:rPr>
              <a:t> </a:t>
            </a:r>
            <a:endParaRPr lang="el-GR" sz="1800" dirty="0" smtClean="0">
              <a:latin typeface="Calibri" pitchFamily="34" charset="0"/>
              <a:cs typeface="Calibri" pitchFamily="34" charset="0"/>
            </a:endParaRPr>
          </a:p>
        </p:txBody>
      </p:sp>
      <p:sp>
        <p:nvSpPr>
          <p:cNvPr id="251910" name="Rectangle 6"/>
          <p:cNvSpPr>
            <a:spLocks noChangeArrowheads="1"/>
          </p:cNvSpPr>
          <p:nvPr/>
        </p:nvSpPr>
        <p:spPr bwMode="auto">
          <a:xfrm>
            <a:off x="1042988" y="6165850"/>
            <a:ext cx="7056437" cy="369332"/>
          </a:xfrm>
          <a:prstGeom prst="rect">
            <a:avLst/>
          </a:prstGeom>
          <a:noFill/>
          <a:ln w="9525" algn="ctr">
            <a:noFill/>
            <a:miter lim="800000"/>
            <a:headEnd/>
            <a:tailEnd/>
          </a:ln>
          <a:effectLst/>
        </p:spPr>
        <p:txBody>
          <a:bodyPr>
            <a:spAutoFit/>
          </a:bodyPr>
          <a:lstStyle/>
          <a:p>
            <a:r>
              <a:rPr lang="el-GR" sz="1800" dirty="0" smtClean="0">
                <a:latin typeface="Calibri" pitchFamily="34" charset="0"/>
                <a:cs typeface="Calibri" pitchFamily="34" charset="0"/>
              </a:rPr>
              <a:t>Ρεύμα εγκάρσιο στην ακτή (</a:t>
            </a:r>
            <a:r>
              <a:rPr lang="en-US" sz="1800" dirty="0" smtClean="0">
                <a:latin typeface="Calibri" pitchFamily="34" charset="0"/>
                <a:cs typeface="Calibri" pitchFamily="34" charset="0"/>
              </a:rPr>
              <a:t>rip</a:t>
            </a:r>
            <a:r>
              <a:rPr lang="el-GR" sz="1800" dirty="0" smtClean="0">
                <a:latin typeface="Calibri" pitchFamily="34" charset="0"/>
                <a:cs typeface="Calibri" pitchFamily="34" charset="0"/>
              </a:rPr>
              <a:t> </a:t>
            </a:r>
            <a:r>
              <a:rPr lang="el-GR" sz="1800" dirty="0" err="1" smtClean="0">
                <a:latin typeface="Calibri" pitchFamily="34" charset="0"/>
                <a:cs typeface="Calibri" pitchFamily="34" charset="0"/>
              </a:rPr>
              <a:t>current</a:t>
            </a:r>
            <a:r>
              <a:rPr lang="el-GR" sz="1800" dirty="0" smtClean="0">
                <a:latin typeface="Calibri" pitchFamily="34" charset="0"/>
                <a:cs typeface="Calibri" pitchFamily="34" charset="0"/>
              </a:rPr>
              <a:t>)</a:t>
            </a:r>
          </a:p>
        </p:txBody>
      </p:sp>
      <p:grpSp>
        <p:nvGrpSpPr>
          <p:cNvPr id="2" name="Group 7"/>
          <p:cNvGrpSpPr>
            <a:grpSpLocks/>
          </p:cNvGrpSpPr>
          <p:nvPr/>
        </p:nvGrpSpPr>
        <p:grpSpPr bwMode="auto">
          <a:xfrm>
            <a:off x="684213" y="3141663"/>
            <a:ext cx="7997825" cy="2743200"/>
            <a:chOff x="295" y="1979"/>
            <a:chExt cx="5038" cy="1728"/>
          </a:xfrm>
        </p:grpSpPr>
        <p:pic>
          <p:nvPicPr>
            <p:cNvPr id="251912" name="Picture 8" descr="1"/>
            <p:cNvPicPr>
              <a:picLocks noChangeAspect="1" noChangeArrowheads="1"/>
            </p:cNvPicPr>
            <p:nvPr/>
          </p:nvPicPr>
          <p:blipFill>
            <a:blip r:embed="rId2" cstate="print">
              <a:lum bright="-8000" contrast="12000"/>
            </a:blip>
            <a:srcRect/>
            <a:stretch>
              <a:fillRect/>
            </a:stretch>
          </p:blipFill>
          <p:spPr bwMode="auto">
            <a:xfrm>
              <a:off x="295" y="1979"/>
              <a:ext cx="2616" cy="1728"/>
            </a:xfrm>
            <a:prstGeom prst="rect">
              <a:avLst/>
            </a:prstGeom>
            <a:noFill/>
            <a:ln w="25400" algn="ctr">
              <a:solidFill>
                <a:srgbClr val="FF6600"/>
              </a:solidFill>
              <a:miter lim="800000"/>
              <a:headEnd/>
              <a:tailEnd/>
            </a:ln>
            <a:effectLst/>
          </p:spPr>
        </p:pic>
        <p:pic>
          <p:nvPicPr>
            <p:cNvPr id="251913" name="Picture 9"/>
            <p:cNvPicPr>
              <a:picLocks noChangeAspect="1" noChangeArrowheads="1"/>
            </p:cNvPicPr>
            <p:nvPr/>
          </p:nvPicPr>
          <p:blipFill>
            <a:blip r:embed="rId3" cstate="print"/>
            <a:srcRect/>
            <a:stretch>
              <a:fillRect/>
            </a:stretch>
          </p:blipFill>
          <p:spPr bwMode="auto">
            <a:xfrm>
              <a:off x="3107" y="2024"/>
              <a:ext cx="2226" cy="1662"/>
            </a:xfrm>
            <a:prstGeom prst="rect">
              <a:avLst/>
            </a:prstGeom>
            <a:noFill/>
            <a:ln w="25400" algn="ctr">
              <a:solidFill>
                <a:srgbClr val="FF6600"/>
              </a:solidFill>
              <a:miter lim="800000"/>
              <a:headEnd/>
              <a:tailEnd/>
            </a:ln>
            <a:effectLst/>
          </p:spPr>
        </p:pic>
      </p:gr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2" name="1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3"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700808"/>
            <a:ext cx="8496944" cy="2862322"/>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smtClean="0">
                <a:latin typeface="Calibri" pitchFamily="34" charset="0"/>
                <a:cs typeface="Calibri" pitchFamily="34" charset="0"/>
              </a:rPr>
              <a:t>Όταν οι κυματισμοί συναντούν κάποιο εμπόδιο στη διάδοση τους, (κεκλιμένη ή κατακόρυφη φυσική ακτή, κυματοθραύστες κλπ), και αν η ενέργεια τους δεν απορροφηθεί μέσω θραύσης ή άλλων μηχανισμών τότε μέρος της ανακλάται. </a:t>
            </a:r>
            <a:endParaRPr lang="en-GB" sz="1800" dirty="0" smtClean="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endParaRPr lang="el-GR" sz="1800" kern="0" dirty="0" smtClean="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endParaRPr lang="el-GR" sz="1800" kern="0" dirty="0" smtClean="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r>
              <a:rPr lang="el-GR" sz="1800" kern="0" dirty="0" smtClean="0">
                <a:latin typeface="Calibri" pitchFamily="34" charset="0"/>
                <a:cs typeface="Calibri" pitchFamily="34" charset="0"/>
              </a:rPr>
              <a:t>Κατά το φαινόμενο της ανάκλασης, ο ανακλώμενος κυματισμός μεταδίδεται προς την αντίθετη κατεύθυνση.</a:t>
            </a:r>
          </a:p>
          <a:p>
            <a:pPr marL="0" marR="0" lvl="0" indent="0" algn="justLow" defTabSz="914400" eaLnBrk="1" fontAlgn="auto" latinLnBrk="0" hangingPunct="1">
              <a:spcBef>
                <a:spcPts val="0"/>
              </a:spcBef>
              <a:spcAft>
                <a:spcPts val="0"/>
              </a:spcAft>
              <a:buClrTx/>
              <a:buSzTx/>
              <a:buFontTx/>
              <a:buNone/>
              <a:tabLst/>
              <a:defRPr/>
            </a:pPr>
            <a:endParaRPr lang="el-GR" sz="1800" kern="0" dirty="0" smtClean="0">
              <a:latin typeface="Calibri" pitchFamily="34" charset="0"/>
              <a:cs typeface="Calibri" pitchFamily="34" charset="0"/>
            </a:endParaRPr>
          </a:p>
          <a:p>
            <a:pPr algn="justLow" fontAlgn="auto">
              <a:spcBef>
                <a:spcPts val="0"/>
              </a:spcBef>
              <a:spcAft>
                <a:spcPts val="0"/>
              </a:spcAft>
              <a:defRPr/>
            </a:pPr>
            <a:endParaRPr lang="el-GR" sz="1800" dirty="0" smtClean="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endParaRPr kumimoji="0" lang="el-GR" sz="1800" b="0" i="0" strike="noStrike" kern="0" cap="none" spc="0" normalizeH="0" baseline="0" noProof="0" dirty="0" smtClean="0">
              <a:ln>
                <a:noFill/>
              </a:ln>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Ανάκλαση</a:t>
            </a:r>
            <a:endParaRPr lang="en-GB" i="1" u="sng" dirty="0">
              <a:solidFill>
                <a:srgbClr val="FF0000"/>
              </a:solidFill>
              <a:latin typeface="+mj-lt"/>
            </a:endParaRPr>
          </a:p>
        </p:txBody>
      </p:sp>
      <p:pic>
        <p:nvPicPr>
          <p:cNvPr id="493569" name="Picture 1"/>
          <p:cNvPicPr>
            <a:picLocks noChangeAspect="1" noChangeArrowheads="1"/>
          </p:cNvPicPr>
          <p:nvPr/>
        </p:nvPicPr>
        <p:blipFill>
          <a:blip r:embed="rId5" cstate="print"/>
          <a:srcRect/>
          <a:stretch>
            <a:fillRect/>
          </a:stretch>
        </p:blipFill>
        <p:spPr bwMode="auto">
          <a:xfrm>
            <a:off x="1115616" y="4005064"/>
            <a:ext cx="701040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556792"/>
            <a:ext cx="8496944" cy="1754326"/>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smtClean="0">
                <a:latin typeface="Calibri" pitchFamily="34" charset="0"/>
                <a:cs typeface="Calibri" pitchFamily="34" charset="0"/>
              </a:rPr>
              <a:t>Το ποσόν της κυματικής ενέργειας που ανακλάται εξαρτάται από την κλίση, την τραχύτητα και την περατότητα της κεκλιμένης επιφάνειας, όπως επίσης και από την καμπυλότητα (</a:t>
            </a:r>
            <a:r>
              <a:rPr lang="el-GR" sz="1800" dirty="0" err="1" smtClean="0">
                <a:latin typeface="Calibri" pitchFamily="34" charset="0"/>
                <a:cs typeface="Calibri" pitchFamily="34" charset="0"/>
              </a:rPr>
              <a:t>Ηi</a:t>
            </a:r>
            <a:r>
              <a:rPr lang="el-GR" sz="1800" dirty="0" smtClean="0">
                <a:latin typeface="Calibri" pitchFamily="34" charset="0"/>
                <a:cs typeface="Calibri" pitchFamily="34" charset="0"/>
              </a:rPr>
              <a:t>/L) και την γωνία πρόσπτωσης (θ) του προσπίπτοντος κυματισμού. </a:t>
            </a:r>
          </a:p>
          <a:p>
            <a:pPr algn="justLow" fontAlgn="auto">
              <a:spcBef>
                <a:spcPts val="0"/>
              </a:spcBef>
              <a:spcAft>
                <a:spcPts val="0"/>
              </a:spcAft>
              <a:defRPr/>
            </a:pPr>
            <a:endParaRPr lang="el-GR" sz="1800" dirty="0" smtClean="0">
              <a:latin typeface="Calibri" pitchFamily="34" charset="0"/>
              <a:cs typeface="Calibri" pitchFamily="34" charset="0"/>
            </a:endParaRPr>
          </a:p>
          <a:p>
            <a:pPr algn="justLow" fontAlgn="auto">
              <a:spcBef>
                <a:spcPts val="0"/>
              </a:spcBef>
              <a:spcAft>
                <a:spcPts val="0"/>
              </a:spcAft>
              <a:defRPr/>
            </a:pPr>
            <a:r>
              <a:rPr lang="el-GR" sz="1800" dirty="0" smtClean="0">
                <a:latin typeface="Calibri" pitchFamily="34" charset="0"/>
                <a:cs typeface="Calibri" pitchFamily="34" charset="0"/>
              </a:rPr>
              <a:t>Η μερική ανάκλαση δίνεται από τον συντελεστή ανάκλασης (K</a:t>
            </a:r>
            <a:r>
              <a:rPr lang="el-GR" sz="1800" baseline="-25000" dirty="0" smtClean="0">
                <a:latin typeface="Calibri" pitchFamily="34" charset="0"/>
                <a:cs typeface="Calibri" pitchFamily="34" charset="0"/>
              </a:rPr>
              <a:t>N</a:t>
            </a:r>
            <a:r>
              <a:rPr lang="el-GR" sz="1800" dirty="0" smtClean="0">
                <a:latin typeface="Calibri" pitchFamily="34" charset="0"/>
                <a:cs typeface="Calibri" pitchFamily="34" charset="0"/>
              </a:rPr>
              <a:t>)</a:t>
            </a:r>
          </a:p>
          <a:p>
            <a:pPr marL="0" marR="0" lvl="0" indent="0" algn="justLow" defTabSz="914400" eaLnBrk="1" fontAlgn="auto" latinLnBrk="0" hangingPunct="1">
              <a:spcBef>
                <a:spcPts val="0"/>
              </a:spcBef>
              <a:spcAft>
                <a:spcPts val="0"/>
              </a:spcAft>
              <a:buClrTx/>
              <a:buSzTx/>
              <a:buFontTx/>
              <a:buNone/>
              <a:tabLst/>
              <a:defRPr/>
            </a:pPr>
            <a:endParaRPr kumimoji="0" lang="el-GR" sz="1800" b="0" i="0" strike="noStrike" kern="0" cap="none" spc="0" normalizeH="0" baseline="0" noProof="0" dirty="0" smtClean="0">
              <a:ln>
                <a:noFill/>
              </a:ln>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Ανάκλαση</a:t>
            </a:r>
            <a:endParaRPr lang="en-GB" i="1" u="sng" dirty="0">
              <a:solidFill>
                <a:srgbClr val="FF0000"/>
              </a:solidFill>
              <a:latin typeface="+mj-lt"/>
            </a:endParaRPr>
          </a:p>
        </p:txBody>
      </p:sp>
      <p:pic>
        <p:nvPicPr>
          <p:cNvPr id="493569" name="Picture 1"/>
          <p:cNvPicPr>
            <a:picLocks noChangeAspect="1" noChangeArrowheads="1"/>
          </p:cNvPicPr>
          <p:nvPr/>
        </p:nvPicPr>
        <p:blipFill>
          <a:blip r:embed="rId5" cstate="print"/>
          <a:srcRect/>
          <a:stretch>
            <a:fillRect/>
          </a:stretch>
        </p:blipFill>
        <p:spPr bwMode="auto">
          <a:xfrm>
            <a:off x="1331640" y="4365104"/>
            <a:ext cx="6195048" cy="2188468"/>
          </a:xfrm>
          <a:prstGeom prst="rect">
            <a:avLst/>
          </a:prstGeom>
          <a:noFill/>
          <a:ln w="9525">
            <a:noFill/>
            <a:miter lim="800000"/>
            <a:headEnd/>
            <a:tailEnd/>
          </a:ln>
        </p:spPr>
      </p:pic>
      <p:pic>
        <p:nvPicPr>
          <p:cNvPr id="634882" name="Picture 2"/>
          <p:cNvPicPr>
            <a:picLocks noChangeAspect="1" noChangeArrowheads="1"/>
          </p:cNvPicPr>
          <p:nvPr/>
        </p:nvPicPr>
        <p:blipFill>
          <a:blip r:embed="rId6" cstate="print"/>
          <a:srcRect/>
          <a:stretch>
            <a:fillRect/>
          </a:stretch>
        </p:blipFill>
        <p:spPr bwMode="auto">
          <a:xfrm>
            <a:off x="1907704" y="3212976"/>
            <a:ext cx="1895040" cy="936104"/>
          </a:xfrm>
          <a:prstGeom prst="rect">
            <a:avLst/>
          </a:prstGeom>
          <a:noFill/>
          <a:ln w="9525">
            <a:noFill/>
            <a:miter lim="800000"/>
            <a:headEnd/>
            <a:tailEnd/>
          </a:ln>
        </p:spPr>
      </p:pic>
      <p:sp>
        <p:nvSpPr>
          <p:cNvPr id="12" name="Rectangle 7"/>
          <p:cNvSpPr>
            <a:spLocks noChangeArrowheads="1"/>
          </p:cNvSpPr>
          <p:nvPr/>
        </p:nvSpPr>
        <p:spPr bwMode="auto">
          <a:xfrm>
            <a:off x="4932040" y="3212976"/>
            <a:ext cx="3096344" cy="923330"/>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smtClean="0">
                <a:latin typeface="Calibri" pitchFamily="34" charset="0"/>
                <a:cs typeface="Calibri" pitchFamily="34" charset="0"/>
              </a:rPr>
              <a:t>0&lt;K</a:t>
            </a:r>
            <a:r>
              <a:rPr lang="el-GR" sz="1800" baseline="-25000" dirty="0" smtClean="0">
                <a:latin typeface="Calibri" pitchFamily="34" charset="0"/>
                <a:cs typeface="Calibri" pitchFamily="34" charset="0"/>
              </a:rPr>
              <a:t>N</a:t>
            </a:r>
            <a:r>
              <a:rPr lang="el-GR" sz="1800" dirty="0" smtClean="0">
                <a:latin typeface="Calibri" pitchFamily="34" charset="0"/>
                <a:cs typeface="Calibri" pitchFamily="34" charset="0"/>
              </a:rPr>
              <a:t> &lt; 1 </a:t>
            </a:r>
            <a:r>
              <a:rPr lang="el-GR" sz="1800" dirty="0" smtClean="0">
                <a:latin typeface="Calibri" pitchFamily="34" charset="0"/>
                <a:cs typeface="Calibri" pitchFamily="34" charset="0"/>
                <a:sym typeface="Wingdings" pitchFamily="2" charset="2"/>
              </a:rPr>
              <a:t> μερική ανάκλαση</a:t>
            </a:r>
            <a:endParaRPr lang="el-GR" sz="1800" dirty="0" smtClean="0">
              <a:latin typeface="Calibri" pitchFamily="34" charset="0"/>
              <a:cs typeface="Calibri" pitchFamily="34" charset="0"/>
            </a:endParaRPr>
          </a:p>
          <a:p>
            <a:pPr algn="justLow" fontAlgn="auto">
              <a:spcBef>
                <a:spcPts val="0"/>
              </a:spcBef>
              <a:spcAft>
                <a:spcPts val="0"/>
              </a:spcAft>
              <a:defRPr/>
            </a:pPr>
            <a:r>
              <a:rPr lang="el-GR" sz="1800" dirty="0" smtClean="0">
                <a:latin typeface="Calibri" pitchFamily="34" charset="0"/>
                <a:cs typeface="Calibri" pitchFamily="34" charset="0"/>
              </a:rPr>
              <a:t>K</a:t>
            </a:r>
            <a:r>
              <a:rPr lang="el-GR" sz="1800" baseline="-25000" dirty="0" smtClean="0">
                <a:latin typeface="Calibri" pitchFamily="34" charset="0"/>
                <a:cs typeface="Calibri" pitchFamily="34" charset="0"/>
              </a:rPr>
              <a:t>N</a:t>
            </a:r>
            <a:r>
              <a:rPr lang="el-GR" sz="1800" dirty="0" smtClean="0">
                <a:latin typeface="Calibri" pitchFamily="34" charset="0"/>
                <a:cs typeface="Calibri" pitchFamily="34" charset="0"/>
              </a:rPr>
              <a:t> = 0 </a:t>
            </a:r>
            <a:r>
              <a:rPr lang="el-GR" sz="1800" dirty="0" smtClean="0">
                <a:latin typeface="Calibri" pitchFamily="34" charset="0"/>
                <a:cs typeface="Calibri" pitchFamily="34" charset="0"/>
                <a:sym typeface="Wingdings" pitchFamily="2" charset="2"/>
              </a:rPr>
              <a:t> πλήρης απορρόφηση</a:t>
            </a:r>
          </a:p>
          <a:p>
            <a:pPr algn="justLow" fontAlgn="auto">
              <a:spcBef>
                <a:spcPts val="0"/>
              </a:spcBef>
              <a:spcAft>
                <a:spcPts val="0"/>
              </a:spcAft>
              <a:defRPr/>
            </a:pPr>
            <a:r>
              <a:rPr lang="el-GR" sz="1800" dirty="0" smtClean="0">
                <a:latin typeface="Calibri" pitchFamily="34" charset="0"/>
                <a:cs typeface="Calibri" pitchFamily="34" charset="0"/>
              </a:rPr>
              <a:t>K</a:t>
            </a:r>
            <a:r>
              <a:rPr lang="el-GR" sz="1800" baseline="-25000" dirty="0" smtClean="0">
                <a:latin typeface="Calibri" pitchFamily="34" charset="0"/>
                <a:cs typeface="Calibri" pitchFamily="34" charset="0"/>
              </a:rPr>
              <a:t>N</a:t>
            </a:r>
            <a:r>
              <a:rPr lang="el-GR" sz="1800" dirty="0" smtClean="0">
                <a:latin typeface="Calibri" pitchFamily="34" charset="0"/>
                <a:cs typeface="Calibri" pitchFamily="34" charset="0"/>
              </a:rPr>
              <a:t> = 1 </a:t>
            </a:r>
            <a:r>
              <a:rPr lang="el-GR" sz="1800" dirty="0" smtClean="0">
                <a:latin typeface="Calibri" pitchFamily="34" charset="0"/>
                <a:cs typeface="Calibri" pitchFamily="34" charset="0"/>
                <a:sym typeface="Wingdings" pitchFamily="2" charset="2"/>
              </a:rPr>
              <a:t> πλήρης ανάκλαση</a:t>
            </a:r>
            <a:endParaRPr kumimoji="0" lang="el-GR" sz="1800" b="0" i="0" strike="noStrike" kern="0" cap="none" spc="0" normalizeH="0" baseline="0" noProof="0" dirty="0" smtClean="0">
              <a:ln>
                <a:noFill/>
              </a:ln>
              <a:effectLst/>
              <a:uLnTx/>
              <a:uFillTx/>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Ανάκλαση</a:t>
            </a:r>
            <a:endParaRPr lang="en-GB" i="1" u="sng" dirty="0">
              <a:solidFill>
                <a:srgbClr val="FF0000"/>
              </a:solidFill>
              <a:latin typeface="+mj-lt"/>
            </a:endParaRPr>
          </a:p>
        </p:txBody>
      </p:sp>
      <p:sp>
        <p:nvSpPr>
          <p:cNvPr id="21" name="Rectangle 3"/>
          <p:cNvSpPr>
            <a:spLocks noChangeArrowheads="1"/>
          </p:cNvSpPr>
          <p:nvPr/>
        </p:nvSpPr>
        <p:spPr bwMode="auto">
          <a:xfrm>
            <a:off x="179512" y="1556792"/>
            <a:ext cx="8785225" cy="728148"/>
          </a:xfrm>
          <a:prstGeom prst="rect">
            <a:avLst/>
          </a:prstGeom>
          <a:noFill/>
          <a:ln w="9525" algn="ctr">
            <a:noFill/>
            <a:miter lim="800000"/>
            <a:headEnd/>
            <a:tailEnd/>
          </a:ln>
          <a:effectLst/>
        </p:spPr>
        <p:txBody>
          <a:bodyPr>
            <a:spAutoFit/>
          </a:bodyPr>
          <a:lstStyle/>
          <a:p>
            <a:pPr>
              <a:lnSpc>
                <a:spcPct val="120000"/>
              </a:lnSpc>
            </a:pPr>
            <a:r>
              <a:rPr lang="el-GR" sz="1800" dirty="0">
                <a:latin typeface="Calibri" pitchFamily="34" charset="0"/>
                <a:cs typeface="Calibri" pitchFamily="34" charset="0"/>
              </a:rPr>
              <a:t>Η διαμόρφωση των ακτών με την μορφή κεκλιμένων πρανών ή κατακόρυφων μετώπων έχει ως αποτέλεσμα την ανάκλαση ενός ποσοστού της προσπίπτουσας κυματικής ενέργειας.</a:t>
            </a:r>
          </a:p>
        </p:txBody>
      </p:sp>
      <p:sp>
        <p:nvSpPr>
          <p:cNvPr id="22" name="Rectangle 140"/>
          <p:cNvSpPr>
            <a:spLocks noChangeArrowheads="1"/>
          </p:cNvSpPr>
          <p:nvPr/>
        </p:nvSpPr>
        <p:spPr bwMode="auto">
          <a:xfrm>
            <a:off x="251520" y="2420888"/>
            <a:ext cx="6842125" cy="366712"/>
          </a:xfrm>
          <a:prstGeom prst="rect">
            <a:avLst/>
          </a:prstGeom>
          <a:noFill/>
          <a:ln w="9525" algn="ctr">
            <a:noFill/>
            <a:miter lim="800000"/>
            <a:headEnd/>
            <a:tailEnd/>
          </a:ln>
          <a:effectLst/>
        </p:spPr>
        <p:txBody>
          <a:bodyPr>
            <a:spAutoFit/>
          </a:bodyPr>
          <a:lstStyle/>
          <a:p>
            <a:pPr>
              <a:spcBef>
                <a:spcPct val="0"/>
              </a:spcBef>
            </a:pPr>
            <a:r>
              <a:rPr lang="el-GR" sz="1800" dirty="0">
                <a:solidFill>
                  <a:srgbClr val="FF0000"/>
                </a:solidFill>
                <a:effectLst>
                  <a:outerShdw blurRad="38100" dist="38100" dir="2700000" algn="tl">
                    <a:srgbClr val="000000"/>
                  </a:outerShdw>
                </a:effectLst>
                <a:latin typeface="Calibri" pitchFamily="34" charset="0"/>
                <a:cs typeface="Calibri" pitchFamily="34" charset="0"/>
              </a:rPr>
              <a:t>Συσχέτιση ποσοστού ανάκλασης και παραμέτρου θραύσης</a:t>
            </a:r>
          </a:p>
        </p:txBody>
      </p:sp>
      <p:sp>
        <p:nvSpPr>
          <p:cNvPr id="23" name="Rectangle 141"/>
          <p:cNvSpPr>
            <a:spLocks noChangeArrowheads="1"/>
          </p:cNvSpPr>
          <p:nvPr/>
        </p:nvSpPr>
        <p:spPr bwMode="auto">
          <a:xfrm>
            <a:off x="358775" y="4149080"/>
            <a:ext cx="8785225" cy="1082675"/>
          </a:xfrm>
          <a:prstGeom prst="rect">
            <a:avLst/>
          </a:prstGeom>
          <a:noFill/>
          <a:ln w="9525" algn="ctr">
            <a:noFill/>
            <a:miter lim="800000"/>
            <a:headEnd/>
            <a:tailEnd/>
          </a:ln>
          <a:effectLst/>
        </p:spPr>
        <p:txBody>
          <a:bodyPr>
            <a:spAutoFit/>
          </a:bodyPr>
          <a:lstStyle/>
          <a:p>
            <a:pPr>
              <a:lnSpc>
                <a:spcPct val="120000"/>
              </a:lnSpc>
            </a:pPr>
            <a:r>
              <a:rPr lang="el-GR" sz="1800" dirty="0">
                <a:latin typeface="Calibri" pitchFamily="34" charset="0"/>
                <a:cs typeface="Calibri" pitchFamily="34" charset="0"/>
              </a:rPr>
              <a:t>Στην περίπτωση της πλήρους ανάκλασης (ποσοστό ανάκλασης = 1), η ελεύθερη </a:t>
            </a:r>
            <a:r>
              <a:rPr lang="el-GR" sz="1800" dirty="0" smtClean="0">
                <a:latin typeface="Calibri" pitchFamily="34" charset="0"/>
                <a:cs typeface="Calibri" pitchFamily="34" charset="0"/>
              </a:rPr>
              <a:t>επιφάνεια </a:t>
            </a:r>
            <a:r>
              <a:rPr lang="el-GR" sz="1800" dirty="0">
                <a:latin typeface="Calibri" pitchFamily="34" charset="0"/>
                <a:cs typeface="Calibri" pitchFamily="34" charset="0"/>
              </a:rPr>
              <a:t>διαμορφώνεται σε στάσιμο κύμα που περιγράφεται από την επαλληλία δύο κυματισμών αντίθετης φοράς.</a:t>
            </a:r>
          </a:p>
        </p:txBody>
      </p:sp>
      <p:graphicFrame>
        <p:nvGraphicFramePr>
          <p:cNvPr id="24" name="Group 139"/>
          <p:cNvGraphicFramePr>
            <a:graphicFrameLocks noGrp="1"/>
          </p:cNvGraphicFramePr>
          <p:nvPr/>
        </p:nvGraphicFramePr>
        <p:xfrm>
          <a:off x="323528" y="2852936"/>
          <a:ext cx="8424863" cy="1271207"/>
        </p:xfrm>
        <a:graphic>
          <a:graphicData uri="http://schemas.openxmlformats.org/drawingml/2006/table">
            <a:tbl>
              <a:tblPr/>
              <a:tblGrid>
                <a:gridCol w="1511300"/>
                <a:gridCol w="895350"/>
                <a:gridCol w="1204913"/>
                <a:gridCol w="1201737"/>
                <a:gridCol w="1204913"/>
                <a:gridCol w="1201737"/>
                <a:gridCol w="120491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Ποσοστό ανάκλασης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a:t>
                      </a:r>
                      <a:r>
                        <a:rPr kumimoji="0" lang="el-GR" sz="1800" b="1" i="0" u="none" strike="noStrike" cap="none" normalizeH="0" baseline="30000" dirty="0" smtClean="0">
                          <a:ln>
                            <a:noFill/>
                          </a:ln>
                          <a:solidFill>
                            <a:schemeClr val="tx1"/>
                          </a:solidFill>
                          <a:effectLst>
                            <a:outerShdw blurRad="38100" dist="38100" dir="2700000" algn="tl">
                              <a:srgbClr val="000000"/>
                            </a:outerShdw>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a:t>
                      </a:r>
                      <a:r>
                        <a:rPr kumimoji="0" lang="el-GR" sz="1800" b="1" i="0" u="none" strike="noStrike" cap="none" normalizeH="0" baseline="30000" dirty="0" smtClean="0">
                          <a:ln>
                            <a:noFill/>
                          </a:ln>
                          <a:solidFill>
                            <a:schemeClr val="tx1"/>
                          </a:solidFill>
                          <a:effectLst>
                            <a:outerShdw blurRad="38100" dist="38100" dir="2700000" algn="tl">
                              <a:srgbClr val="000000"/>
                            </a:outerShdw>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0.1</a:t>
                      </a:r>
                      <a:endParaRPr kumimoji="0" lang="el-GR" sz="1800" b="1" i="0" u="none" strike="noStrike" cap="none" normalizeH="0" baseline="3000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11 - Ορθογώνιο"/>
          <p:cNvSpPr/>
          <p:nvPr/>
        </p:nvSpPr>
        <p:spPr>
          <a:xfrm>
            <a:off x="323528" y="5229200"/>
            <a:ext cx="4608512" cy="122413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61505" name="Object 1"/>
          <p:cNvGraphicFramePr>
            <a:graphicFrameLocks noChangeAspect="1"/>
          </p:cNvGraphicFramePr>
          <p:nvPr/>
        </p:nvGraphicFramePr>
        <p:xfrm>
          <a:off x="395536" y="5229200"/>
          <a:ext cx="4449762" cy="1104900"/>
        </p:xfrm>
        <a:graphic>
          <a:graphicData uri="http://schemas.openxmlformats.org/presentationml/2006/ole">
            <p:oleObj spid="_x0000_s661505" name="Equation" r:id="rId6" imgW="2806560" imgH="698400" progId="">
              <p:embed/>
            </p:oleObj>
          </a:graphicData>
        </a:graphic>
      </p:graphicFrame>
      <p:sp>
        <p:nvSpPr>
          <p:cNvPr id="14" name="13 - Ορθογώνιο"/>
          <p:cNvSpPr/>
          <p:nvPr/>
        </p:nvSpPr>
        <p:spPr>
          <a:xfrm>
            <a:off x="5364088" y="5229200"/>
            <a:ext cx="3240360" cy="1080120"/>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61506" name="Object 2"/>
          <p:cNvGraphicFramePr>
            <a:graphicFrameLocks noChangeAspect="1"/>
          </p:cNvGraphicFramePr>
          <p:nvPr/>
        </p:nvGraphicFramePr>
        <p:xfrm>
          <a:off x="5416475" y="5313139"/>
          <a:ext cx="2940050" cy="420687"/>
        </p:xfrm>
        <a:graphic>
          <a:graphicData uri="http://schemas.openxmlformats.org/presentationml/2006/ole">
            <p:oleObj spid="_x0000_s661506" name="Equation" r:id="rId7" imgW="1600200" imgH="228600" progId="">
              <p:embed/>
            </p:oleObj>
          </a:graphicData>
        </a:graphic>
      </p:graphicFrame>
      <p:graphicFrame>
        <p:nvGraphicFramePr>
          <p:cNvPr id="661507" name="Object 3"/>
          <p:cNvGraphicFramePr>
            <a:graphicFrameLocks noChangeAspect="1"/>
          </p:cNvGraphicFramePr>
          <p:nvPr/>
        </p:nvGraphicFramePr>
        <p:xfrm>
          <a:off x="5364088" y="5805264"/>
          <a:ext cx="3221037" cy="420687"/>
        </p:xfrm>
        <a:graphic>
          <a:graphicData uri="http://schemas.openxmlformats.org/presentationml/2006/ole">
            <p:oleObj spid="_x0000_s661507" name="Equation" r:id="rId8" imgW="1752480" imgH="22860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p:oleObj spid="_x0000_s431106" name="Equation" r:id="rId4" imgW="1422360" imgH="228600" progId="">
              <p:embed/>
            </p:oleObj>
          </a:graphicData>
        </a:graphic>
      </p:graphicFrame>
      <p:sp>
        <p:nvSpPr>
          <p:cNvPr id="15" name="Text Box 12"/>
          <p:cNvSpPr txBox="1">
            <a:spLocks noChangeArrowheads="1"/>
          </p:cNvSpPr>
          <p:nvPr/>
        </p:nvSpPr>
        <p:spPr bwMode="auto">
          <a:xfrm>
            <a:off x="683568" y="1772816"/>
            <a:ext cx="7992888"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l-GR" sz="2000" kern="0" dirty="0" smtClean="0">
                <a:latin typeface="+mn-lt"/>
              </a:rPr>
              <a:t>Όταν τα κύματα πλησιάζουν προς την ακτή και αρχίζουν να νοιώθουν τον πυθμένα ή να συναντούν εμπόδια αρχίζουν τα σημαντικά φαινόμενα</a:t>
            </a:r>
            <a:r>
              <a:rPr lang="en-GB" sz="2000" kern="0" dirty="0" smtClean="0">
                <a:latin typeface="+mn-lt"/>
              </a:rPr>
              <a:t>:</a:t>
            </a:r>
          </a:p>
          <a:p>
            <a:pPr marL="0" marR="0" lvl="0" indent="0" defTabSz="914400" eaLnBrk="1" fontAlgn="auto" latinLnBrk="0" hangingPunct="1">
              <a:lnSpc>
                <a:spcPct val="100000"/>
              </a:lnSpc>
              <a:spcBef>
                <a:spcPts val="0"/>
              </a:spcBef>
              <a:spcAft>
                <a:spcPts val="600"/>
              </a:spcAft>
              <a:buClrTx/>
              <a:buSzTx/>
              <a:buFontTx/>
              <a:buNone/>
              <a:tabLst/>
              <a:defRPr/>
            </a:pPr>
            <a:endParaRPr lang="en-GB" sz="2000" kern="0" dirty="0" smtClean="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err="1" smtClean="0">
                <a:latin typeface="+mn-lt"/>
              </a:rPr>
              <a:t>Ρήχωση</a:t>
            </a:r>
            <a:endParaRPr lang="en-GB" sz="2000" kern="0" dirty="0" smtClean="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Διάθλαση</a:t>
            </a:r>
            <a:endParaRPr lang="en-GB" sz="2000" kern="0" dirty="0" smtClean="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Περίθλαση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Ανάκλαση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Θραύση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smtClean="0">
                <a:latin typeface="+mn-lt"/>
              </a:rPr>
              <a:t>Αναρρίχηση</a:t>
            </a:r>
          </a:p>
          <a:p>
            <a:pPr marL="361950" marR="0" lvl="0" indent="-361950" defTabSz="91440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smtClean="0">
              <a:ln>
                <a:noFill/>
              </a:ln>
              <a:solidFill>
                <a:srgbClr val="3333FF"/>
              </a:solidFill>
              <a:effectLst/>
              <a:uLnTx/>
              <a:uFillTx/>
            </a:endParaRPr>
          </a:p>
        </p:txBody>
      </p:sp>
      <p:pic>
        <p:nvPicPr>
          <p:cNvPr id="11"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Ορθογώνιο"/>
          <p:cNvSpPr/>
          <p:nvPr/>
        </p:nvSpPr>
        <p:spPr>
          <a:xfrm>
            <a:off x="683568" y="4005064"/>
            <a:ext cx="1800200"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FF0000"/>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340768"/>
            <a:ext cx="8496944" cy="461665"/>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b="1" dirty="0" smtClean="0">
                <a:latin typeface="Calibri" pitchFamily="34" charset="0"/>
                <a:cs typeface="Calibri" pitchFamily="34" charset="0"/>
                <a:sym typeface="Wingdings" pitchFamily="2" charset="2"/>
              </a:rPr>
              <a:t>Πλήρης ανάκλαση  δημιουργία στάσιμου κύματος</a:t>
            </a:r>
            <a:endParaRPr kumimoji="0" lang="el-GR" b="1" i="0" strike="noStrike" kern="0" cap="none" spc="0" normalizeH="0" baseline="0" noProof="0" dirty="0" smtClean="0">
              <a:ln>
                <a:noFill/>
              </a:ln>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Ανάκλαση</a:t>
            </a:r>
            <a:endParaRPr lang="en-GB" i="1" u="sng" dirty="0">
              <a:solidFill>
                <a:srgbClr val="FF0000"/>
              </a:solidFill>
              <a:latin typeface="+mj-lt"/>
            </a:endParaRPr>
          </a:p>
        </p:txBody>
      </p:sp>
      <p:pic>
        <p:nvPicPr>
          <p:cNvPr id="635906" name="Picture 2"/>
          <p:cNvPicPr>
            <a:picLocks noChangeAspect="1" noChangeArrowheads="1"/>
          </p:cNvPicPr>
          <p:nvPr/>
        </p:nvPicPr>
        <p:blipFill>
          <a:blip r:embed="rId5" cstate="print"/>
          <a:srcRect/>
          <a:stretch>
            <a:fillRect/>
          </a:stretch>
        </p:blipFill>
        <p:spPr bwMode="auto">
          <a:xfrm>
            <a:off x="3275856" y="2924944"/>
            <a:ext cx="5760640" cy="2445598"/>
          </a:xfrm>
          <a:prstGeom prst="rect">
            <a:avLst/>
          </a:prstGeom>
          <a:noFill/>
          <a:ln w="9525">
            <a:noFill/>
            <a:miter lim="800000"/>
            <a:headEnd/>
            <a:tailEnd/>
          </a:ln>
        </p:spPr>
      </p:pic>
      <p:sp>
        <p:nvSpPr>
          <p:cNvPr id="13" name="12 - Ορθογώνιο"/>
          <p:cNvSpPr/>
          <p:nvPr/>
        </p:nvSpPr>
        <p:spPr>
          <a:xfrm>
            <a:off x="107504" y="1700808"/>
            <a:ext cx="9036496" cy="1477328"/>
          </a:xfrm>
          <a:prstGeom prst="rect">
            <a:avLst/>
          </a:prstGeom>
        </p:spPr>
        <p:txBody>
          <a:bodyPr wrap="square">
            <a:spAutoFit/>
          </a:bodyPr>
          <a:lstStyle/>
          <a:p>
            <a:endParaRPr lang="el-GR" sz="1800" dirty="0" smtClean="0">
              <a:latin typeface="Calibri" pitchFamily="34" charset="0"/>
              <a:cs typeface="Calibri" pitchFamily="34" charset="0"/>
            </a:endParaRPr>
          </a:p>
          <a:p>
            <a:r>
              <a:rPr lang="el-GR" sz="1800" dirty="0" smtClean="0">
                <a:latin typeface="Calibri" pitchFamily="34" charset="0"/>
                <a:cs typeface="Calibri" pitchFamily="34" charset="0"/>
              </a:rPr>
              <a:t>Παρατηρούμε ότι στους δεσμούς (κόμβους) το ύψος του κυματισμού και η κατακόρυφη ταχύτητα μηδενίζονται, ενώ η οριζόντια ταχύτητα λαμβάνει τη μέγιστή της τιμή. Αντίθετα, στο κατακόρυφο μέτωπο και στις κοιλιές (</a:t>
            </a:r>
            <a:r>
              <a:rPr lang="el-GR" sz="1800" dirty="0" err="1" smtClean="0">
                <a:latin typeface="Calibri" pitchFamily="34" charset="0"/>
                <a:cs typeface="Calibri" pitchFamily="34" charset="0"/>
              </a:rPr>
              <a:t>αντικόμβους</a:t>
            </a:r>
            <a:r>
              <a:rPr lang="el-GR" sz="1800" dirty="0" smtClean="0">
                <a:latin typeface="Calibri" pitchFamily="34" charset="0"/>
                <a:cs typeface="Calibri" pitchFamily="34" charset="0"/>
              </a:rPr>
              <a:t>), το ύψος του κύματος διπλασιάζεται (2Η) και η οριζόντια ταχύτητα μηδενίζεται.</a:t>
            </a:r>
            <a:endParaRPr lang="en-GB" sz="1800" dirty="0">
              <a:latin typeface="Calibri" pitchFamily="34" charset="0"/>
              <a:cs typeface="Calibri" pitchFamily="34" charset="0"/>
            </a:endParaRPr>
          </a:p>
        </p:txBody>
      </p:sp>
      <p:pic>
        <p:nvPicPr>
          <p:cNvPr id="720897" name="Picture 1" descr="C:\Users\ISAVELA\Desktop\Standing_wave_2.gif"/>
          <p:cNvPicPr>
            <a:picLocks noChangeAspect="1" noChangeArrowheads="1" noCrop="1"/>
          </p:cNvPicPr>
          <p:nvPr/>
        </p:nvPicPr>
        <p:blipFill>
          <a:blip r:embed="rId6" cstate="print"/>
          <a:srcRect/>
          <a:stretch>
            <a:fillRect/>
          </a:stretch>
        </p:blipFill>
        <p:spPr bwMode="auto">
          <a:xfrm>
            <a:off x="179512" y="5085184"/>
            <a:ext cx="4435971" cy="147865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Ανάκλαση</a:t>
            </a:r>
            <a:endParaRPr lang="en-GB" i="1" u="sng" dirty="0">
              <a:solidFill>
                <a:srgbClr val="FF0000"/>
              </a:solidFill>
              <a:latin typeface="+mj-lt"/>
            </a:endParaRPr>
          </a:p>
        </p:txBody>
      </p:sp>
      <p:pic>
        <p:nvPicPr>
          <p:cNvPr id="14" name="Picture 2"/>
          <p:cNvPicPr>
            <a:picLocks noChangeAspect="1" noChangeArrowheads="1"/>
          </p:cNvPicPr>
          <p:nvPr/>
        </p:nvPicPr>
        <p:blipFill>
          <a:blip r:embed="rId5" cstate="print"/>
          <a:srcRect/>
          <a:stretch>
            <a:fillRect/>
          </a:stretch>
        </p:blipFill>
        <p:spPr bwMode="auto">
          <a:xfrm>
            <a:off x="5220072" y="1916832"/>
            <a:ext cx="1895040" cy="936104"/>
          </a:xfrm>
          <a:prstGeom prst="rect">
            <a:avLst/>
          </a:prstGeom>
          <a:noFill/>
          <a:ln w="9525">
            <a:noFill/>
            <a:miter lim="800000"/>
            <a:headEnd/>
            <a:tailEnd/>
          </a:ln>
        </p:spPr>
      </p:pic>
      <p:pic>
        <p:nvPicPr>
          <p:cNvPr id="11" name="10 - Εικόνα" descr="reflectionsf.png"/>
          <p:cNvPicPr>
            <a:picLocks noChangeAspect="1"/>
          </p:cNvPicPr>
          <p:nvPr/>
        </p:nvPicPr>
        <p:blipFill>
          <a:blip r:embed="rId6" cstate="print"/>
          <a:stretch>
            <a:fillRect/>
          </a:stretch>
        </p:blipFill>
        <p:spPr>
          <a:xfrm>
            <a:off x="179512" y="1340768"/>
            <a:ext cx="4464496" cy="5454887"/>
          </a:xfrm>
          <a:prstGeom prst="rect">
            <a:avLst/>
          </a:prstGeom>
          <a:ln w="28575">
            <a:solidFill>
              <a:srgbClr val="FF0000"/>
            </a:solidFill>
          </a:ln>
        </p:spPr>
      </p:pic>
      <p:sp>
        <p:nvSpPr>
          <p:cNvPr id="21" name="Rectangle 8"/>
          <p:cNvSpPr>
            <a:spLocks noChangeArrowheads="1"/>
          </p:cNvSpPr>
          <p:nvPr/>
        </p:nvSpPr>
        <p:spPr bwMode="auto">
          <a:xfrm>
            <a:off x="4932040" y="2924944"/>
            <a:ext cx="3132137" cy="806375"/>
          </a:xfrm>
          <a:prstGeom prst="rect">
            <a:avLst/>
          </a:prstGeom>
          <a:noFill/>
          <a:ln w="9525" algn="ctr">
            <a:noFill/>
            <a:miter lim="800000"/>
            <a:headEnd/>
            <a:tailEnd/>
          </a:ln>
          <a:effectLst/>
        </p:spPr>
        <p:txBody>
          <a:bodyPr>
            <a:spAutoFit/>
          </a:bodyPr>
          <a:lstStyle/>
          <a:p>
            <a:pPr>
              <a:lnSpc>
                <a:spcPct val="120000"/>
              </a:lnSpc>
            </a:pPr>
            <a:r>
              <a:rPr lang="en-US" sz="2000" dirty="0">
                <a:latin typeface="Calibri" pitchFamily="34" charset="0"/>
                <a:cs typeface="Calibri" pitchFamily="34" charset="0"/>
              </a:rPr>
              <a:t>H</a:t>
            </a:r>
            <a:r>
              <a:rPr lang="en-US" sz="2000" baseline="-25000" dirty="0">
                <a:latin typeface="Calibri" pitchFamily="34" charset="0"/>
                <a:cs typeface="Calibri" pitchFamily="34" charset="0"/>
              </a:rPr>
              <a:t>r</a:t>
            </a:r>
            <a:r>
              <a:rPr lang="en-US" sz="2000" dirty="0">
                <a:latin typeface="Calibri" pitchFamily="34" charset="0"/>
                <a:cs typeface="Calibri" pitchFamily="34" charset="0"/>
              </a:rPr>
              <a:t>: </a:t>
            </a:r>
            <a:r>
              <a:rPr lang="el-GR" sz="2000" dirty="0">
                <a:latin typeface="Calibri" pitchFamily="34" charset="0"/>
                <a:cs typeface="Calibri" pitchFamily="34" charset="0"/>
              </a:rPr>
              <a:t>το ανακλώμενο κύμα</a:t>
            </a:r>
          </a:p>
          <a:p>
            <a:pPr>
              <a:lnSpc>
                <a:spcPct val="120000"/>
              </a:lnSpc>
            </a:pPr>
            <a:r>
              <a:rPr lang="el-GR" sz="2000" dirty="0">
                <a:latin typeface="Calibri" pitchFamily="34" charset="0"/>
                <a:cs typeface="Calibri" pitchFamily="34" charset="0"/>
              </a:rPr>
              <a:t>Η</a:t>
            </a:r>
            <a:r>
              <a:rPr lang="en-US" sz="2000" baseline="-25000" dirty="0" err="1">
                <a:latin typeface="Calibri" pitchFamily="34" charset="0"/>
                <a:cs typeface="Calibri" pitchFamily="34" charset="0"/>
              </a:rPr>
              <a:t>i</a:t>
            </a:r>
            <a:r>
              <a:rPr lang="el-GR" sz="2000" dirty="0">
                <a:latin typeface="Calibri" pitchFamily="34" charset="0"/>
                <a:cs typeface="Calibri" pitchFamily="34" charset="0"/>
              </a:rPr>
              <a:t>: το προσπίπτων κύμα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484784"/>
            <a:ext cx="8496944" cy="2031325"/>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smtClean="0">
                <a:latin typeface="Calibri" pitchFamily="34" charset="0"/>
                <a:cs typeface="Calibri" pitchFamily="34" charset="0"/>
              </a:rPr>
              <a:t>Οι ακτές αποτελούν φυσικά μέτωπα όπου αν η ενέργεια των κυματισμών δεν απορροφηθεί τότε εμφανίζεται </a:t>
            </a:r>
            <a:r>
              <a:rPr lang="el-GR" sz="1800" u="sng" dirty="0" smtClean="0">
                <a:solidFill>
                  <a:srgbClr val="FF0000"/>
                </a:solidFill>
                <a:latin typeface="Calibri" pitchFamily="34" charset="0"/>
                <a:cs typeface="Calibri" pitchFamily="34" charset="0"/>
              </a:rPr>
              <a:t>αναρρίχηση των κυματισμών</a:t>
            </a:r>
            <a:r>
              <a:rPr lang="el-GR" sz="1800" dirty="0" smtClean="0">
                <a:latin typeface="Calibri" pitchFamily="34" charset="0"/>
                <a:cs typeface="Calibri" pitchFamily="34" charset="0"/>
              </a:rPr>
              <a:t>. Η κίνηση που δημιουργείται κάτω από την επίδραση της βαρύτητας και της τριβής στον πυθμένα είναι επιβραδυνόμενη. Η φάση ανόδου ολοκληρώνεται όταν η κινητική ενέργεια της υδάτινης μάζας μετατραπεί σε δυναμική ενέργεια με αποτέλεσμα να μηδενίζονται οι ταχύτητες ανόδου του νερού. Το μέγιστο ύψος </a:t>
            </a:r>
            <a:r>
              <a:rPr lang="en-US" sz="1800" b="1" dirty="0" smtClean="0">
                <a:solidFill>
                  <a:srgbClr val="FF0000"/>
                </a:solidFill>
                <a:latin typeface="Calibri" pitchFamily="34" charset="0"/>
                <a:cs typeface="Calibri" pitchFamily="34" charset="0"/>
              </a:rPr>
              <a:t>R</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πάνω από τη στάθμη ηρεμίας της θάλασσας που αναρριχάται ένας κυματισμός</a:t>
            </a:r>
            <a:r>
              <a:rPr lang="en-GB" sz="1800" dirty="0" smtClean="0">
                <a:latin typeface="Calibri" pitchFamily="34" charset="0"/>
                <a:cs typeface="Calibri" pitchFamily="34" charset="0"/>
              </a:rPr>
              <a:t> </a:t>
            </a:r>
            <a:r>
              <a:rPr lang="el-GR" sz="1800" dirty="0" smtClean="0">
                <a:latin typeface="Calibri" pitchFamily="34" charset="0"/>
                <a:cs typeface="Calibri" pitchFamily="34" charset="0"/>
              </a:rPr>
              <a:t>ονομάζεται </a:t>
            </a:r>
            <a:r>
              <a:rPr lang="el-GR" sz="1800" u="sng" dirty="0" smtClean="0">
                <a:solidFill>
                  <a:srgbClr val="FF0000"/>
                </a:solidFill>
                <a:latin typeface="Calibri" pitchFamily="34" charset="0"/>
                <a:cs typeface="Calibri" pitchFamily="34" charset="0"/>
              </a:rPr>
              <a:t>ύψος αναρρίχησης</a:t>
            </a:r>
            <a:endParaRPr kumimoji="0" lang="el-GR" sz="1800" b="0" i="0" u="sng" strike="noStrike" kern="0" cap="none" spc="0" normalizeH="0" baseline="0" noProof="0" dirty="0" smtClean="0">
              <a:ln>
                <a:noFill/>
              </a:ln>
              <a:solidFill>
                <a:srgbClr val="FF0000"/>
              </a:solidFill>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755576" y="836712"/>
            <a:ext cx="7776864"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Αναρρίχηση</a:t>
            </a:r>
            <a:endParaRPr lang="en-GB" i="1" u="sng" dirty="0">
              <a:solidFill>
                <a:srgbClr val="FF0000"/>
              </a:solidFill>
              <a:latin typeface="+mj-lt"/>
            </a:endParaRPr>
          </a:p>
        </p:txBody>
      </p:sp>
      <p:pic>
        <p:nvPicPr>
          <p:cNvPr id="649218" name="Picture 2"/>
          <p:cNvPicPr>
            <a:picLocks noChangeAspect="1" noChangeArrowheads="1"/>
          </p:cNvPicPr>
          <p:nvPr/>
        </p:nvPicPr>
        <p:blipFill>
          <a:blip r:embed="rId5" cstate="print"/>
          <a:srcRect l="977"/>
          <a:stretch>
            <a:fillRect/>
          </a:stretch>
        </p:blipFill>
        <p:spPr bwMode="auto">
          <a:xfrm>
            <a:off x="827584" y="3645024"/>
            <a:ext cx="7300660" cy="2996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755576" y="836712"/>
            <a:ext cx="7776864"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Αναρρίχηση</a:t>
            </a:r>
            <a:endParaRPr lang="en-GB" i="1" u="sng" dirty="0">
              <a:solidFill>
                <a:srgbClr val="FF0000"/>
              </a:solidFill>
              <a:latin typeface="+mj-lt"/>
            </a:endParaRPr>
          </a:p>
        </p:txBody>
      </p:sp>
      <p:sp>
        <p:nvSpPr>
          <p:cNvPr id="12" name="12 - Υπότιτλος"/>
          <p:cNvSpPr txBox="1">
            <a:spLocks/>
          </p:cNvSpPr>
          <p:nvPr/>
        </p:nvSpPr>
        <p:spPr>
          <a:xfrm>
            <a:off x="251520" y="1340768"/>
            <a:ext cx="5214974" cy="500066"/>
          </a:xfrm>
          <a:prstGeom prst="rect">
            <a:avLst/>
          </a:prstGeom>
        </p:spPr>
        <p:txBody>
          <a:bodyPr vert="horz" lIns="91440" tIns="45720" rIns="91440" bIns="45720" rtlCol="0">
            <a:noAutofit/>
          </a:bodyPr>
          <a:lstStyle/>
          <a:p>
            <a:pPr lvl="0">
              <a:spcBef>
                <a:spcPct val="20000"/>
              </a:spcBef>
            </a:pPr>
            <a:r>
              <a:rPr lang="el-GR" sz="2400" b="1" dirty="0" smtClean="0">
                <a:latin typeface="Calibri" pitchFamily="34" charset="0"/>
                <a:cs typeface="Calibri" pitchFamily="34" charset="0"/>
              </a:rPr>
              <a:t>Ύψος αναρρίχησης </a:t>
            </a:r>
            <a:r>
              <a:rPr lang="en-US"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R</a:t>
            </a:r>
            <a:endParaRPr kumimoji="0" lang="el-GR" sz="2400" b="1" i="1" strike="noStrike" kern="1200" cap="none" spc="0" normalizeH="0" baseline="-25000" noProof="0" dirty="0">
              <a:ln>
                <a:noFill/>
              </a:ln>
              <a:solidFill>
                <a:srgbClr val="FF0000"/>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13" name="12 - Υπότιτλος"/>
          <p:cNvSpPr txBox="1">
            <a:spLocks/>
          </p:cNvSpPr>
          <p:nvPr/>
        </p:nvSpPr>
        <p:spPr>
          <a:xfrm>
            <a:off x="251520" y="1916832"/>
            <a:ext cx="1643074" cy="428628"/>
          </a:xfrm>
          <a:prstGeom prst="rect">
            <a:avLst/>
          </a:prstGeom>
        </p:spPr>
        <p:txBody>
          <a:bodyPr vert="horz" lIns="91440" tIns="45720" rIns="91440" bIns="45720" rtlCol="0">
            <a:normAutofit/>
          </a:bodyPr>
          <a:lstStyle/>
          <a:p>
            <a:pPr lvl="0" algn="ctr">
              <a:spcBef>
                <a:spcPct val="20000"/>
              </a:spcBef>
            </a:pPr>
            <a:r>
              <a:rPr kumimoji="0" lang="en-US" sz="2000" b="1" i="0" u="sng" strike="noStrike" kern="1200" cap="none" spc="0" normalizeH="0" baseline="0" noProof="0" dirty="0" smtClean="0">
                <a:ln>
                  <a:noFill/>
                </a:ln>
                <a:solidFill>
                  <a:schemeClr val="tx1"/>
                </a:solidFill>
                <a:effectLst/>
                <a:uLnTx/>
                <a:uFillTx/>
                <a:latin typeface="+mn-lt"/>
                <a:ea typeface="+mn-ea"/>
                <a:cs typeface="+mn-cs"/>
              </a:rPr>
              <a:t>Hunt</a:t>
            </a:r>
            <a:r>
              <a:rPr kumimoji="0" lang="en-US" sz="2000" b="1" i="0" u="sng" strike="noStrike" kern="1200" cap="none" spc="0" normalizeH="0" noProof="0" dirty="0" smtClean="0">
                <a:ln>
                  <a:noFill/>
                </a:ln>
                <a:solidFill>
                  <a:schemeClr val="tx1"/>
                </a:solidFill>
                <a:effectLst/>
                <a:uLnTx/>
                <a:uFillTx/>
                <a:latin typeface="+mn-lt"/>
                <a:ea typeface="+mn-ea"/>
                <a:cs typeface="+mn-cs"/>
              </a:rPr>
              <a:t> (1959)</a:t>
            </a:r>
            <a:endParaRPr kumimoji="0" lang="el-GR" sz="2000" b="1" i="0" u="sng" strike="noStrike" kern="1200" cap="none" spc="0" normalizeH="0" baseline="0" noProof="0" dirty="0">
              <a:ln>
                <a:noFill/>
              </a:ln>
              <a:solidFill>
                <a:schemeClr val="tx1"/>
              </a:solidFill>
              <a:effectLst/>
              <a:uLnTx/>
              <a:uFillTx/>
              <a:latin typeface="+mn-lt"/>
              <a:ea typeface="+mn-ea"/>
              <a:cs typeface="+mn-cs"/>
            </a:endParaRPr>
          </a:p>
        </p:txBody>
      </p:sp>
      <p:sp>
        <p:nvSpPr>
          <p:cNvPr id="14" name="12 - Υπότιτλος"/>
          <p:cNvSpPr txBox="1">
            <a:spLocks/>
          </p:cNvSpPr>
          <p:nvPr/>
        </p:nvSpPr>
        <p:spPr>
          <a:xfrm>
            <a:off x="467544" y="3861048"/>
            <a:ext cx="7643866" cy="714380"/>
          </a:xfrm>
          <a:prstGeom prst="rect">
            <a:avLst/>
          </a:prstGeom>
        </p:spPr>
        <p:txBody>
          <a:bodyPr vert="horz" lIns="91440" tIns="45720" rIns="91440" bIns="45720" rtlCol="0">
            <a:normAutofit/>
          </a:bodyPr>
          <a:lstStyle/>
          <a:p>
            <a:pPr lvl="0">
              <a:spcBef>
                <a:spcPct val="20000"/>
              </a:spcBef>
            </a:pPr>
            <a:r>
              <a:rPr lang="el-GR" sz="2000" dirty="0" smtClean="0">
                <a:latin typeface="Calibri" pitchFamily="34" charset="0"/>
                <a:cs typeface="Calibri" pitchFamily="34" charset="0"/>
              </a:rPr>
              <a:t> και </a:t>
            </a:r>
            <a:r>
              <a:rPr lang="el-GR" sz="2000" b="1" i="1" dirty="0" err="1" smtClean="0">
                <a:solidFill>
                  <a:srgbClr val="FF0000"/>
                </a:solidFill>
                <a:effectLst>
                  <a:outerShdw blurRad="38100" dist="38100" dir="2700000" algn="tl">
                    <a:srgbClr val="000000">
                      <a:alpha val="43137"/>
                    </a:srgbClr>
                  </a:outerShdw>
                </a:effectLst>
                <a:latin typeface="Calibri" pitchFamily="34" charset="0"/>
                <a:cs typeface="Calibri" pitchFamily="34" charset="0"/>
              </a:rPr>
              <a:t>H</a:t>
            </a:r>
            <a:r>
              <a:rPr lang="el-GR" sz="2000" b="1" i="1" baseline="-25000" dirty="0" err="1" smtClean="0">
                <a:solidFill>
                  <a:srgbClr val="FF0000"/>
                </a:solidFill>
                <a:effectLst>
                  <a:outerShdw blurRad="38100" dist="38100" dir="2700000" algn="tl">
                    <a:srgbClr val="000000">
                      <a:alpha val="43137"/>
                    </a:srgbClr>
                  </a:outerShdw>
                </a:effectLst>
                <a:latin typeface="Calibri" pitchFamily="34" charset="0"/>
                <a:cs typeface="Calibri" pitchFamily="34" charset="0"/>
              </a:rPr>
              <a:t>ο</a:t>
            </a:r>
            <a:r>
              <a:rPr lang="el-GR" sz="2000" b="1" dirty="0" smtClean="0">
                <a:effectLst>
                  <a:outerShdw blurRad="38100" dist="38100" dir="2700000" algn="tl">
                    <a:srgbClr val="000000">
                      <a:alpha val="43137"/>
                    </a:srgbClr>
                  </a:outerShdw>
                </a:effectLst>
                <a:latin typeface="Calibri" pitchFamily="34" charset="0"/>
                <a:cs typeface="Calibri" pitchFamily="34" charset="0"/>
              </a:rPr>
              <a:t>, </a:t>
            </a:r>
            <a:r>
              <a:rPr lang="en-GB" sz="2000" b="1"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L</a:t>
            </a:r>
            <a:r>
              <a:rPr lang="en-GB" sz="2000" b="1" i="1" baseline="-250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o</a:t>
            </a:r>
            <a:r>
              <a:rPr lang="en-GB" sz="2000" b="1" dirty="0" smtClean="0">
                <a:effectLst>
                  <a:outerShdw blurRad="38100" dist="38100" dir="2700000" algn="tl">
                    <a:srgbClr val="000000">
                      <a:alpha val="43137"/>
                    </a:srgbClr>
                  </a:outerShdw>
                </a:effectLst>
                <a:latin typeface="Calibri" pitchFamily="34" charset="0"/>
                <a:cs typeface="Calibri" pitchFamily="34" charset="0"/>
              </a:rPr>
              <a:t> </a:t>
            </a:r>
            <a:r>
              <a:rPr lang="el-GR" sz="2000" dirty="0" smtClean="0">
                <a:latin typeface="Calibri" pitchFamily="34" charset="0"/>
                <a:cs typeface="Calibri" pitchFamily="34" charset="0"/>
              </a:rPr>
              <a:t>είναι το ύψος</a:t>
            </a:r>
            <a:r>
              <a:rPr lang="en-GB" sz="2000" dirty="0" smtClean="0">
                <a:latin typeface="Calibri" pitchFamily="34" charset="0"/>
                <a:cs typeface="Calibri" pitchFamily="34" charset="0"/>
              </a:rPr>
              <a:t> </a:t>
            </a:r>
            <a:r>
              <a:rPr lang="el-GR" sz="2000" dirty="0" smtClean="0">
                <a:latin typeface="Calibri" pitchFamily="34" charset="0"/>
                <a:cs typeface="Calibri" pitchFamily="34" charset="0"/>
              </a:rPr>
              <a:t>και το μήκος κύματος στην ανοικτή θάλασσα. </a:t>
            </a:r>
            <a:endParaRPr kumimoji="0" lang="el-GR" sz="2000" b="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grpSp>
        <p:nvGrpSpPr>
          <p:cNvPr id="15" name="Group 15"/>
          <p:cNvGrpSpPr>
            <a:grpSpLocks noChangeAspect="1"/>
          </p:cNvGrpSpPr>
          <p:nvPr/>
        </p:nvGrpSpPr>
        <p:grpSpPr bwMode="auto">
          <a:xfrm>
            <a:off x="1835696" y="4293096"/>
            <a:ext cx="5614443" cy="2232248"/>
            <a:chOff x="158" y="2886"/>
            <a:chExt cx="3130" cy="1043"/>
          </a:xfrm>
        </p:grpSpPr>
        <p:pic>
          <p:nvPicPr>
            <p:cNvPr id="17" name="Picture 5"/>
            <p:cNvPicPr>
              <a:picLocks noChangeAspect="1" noChangeArrowheads="1"/>
            </p:cNvPicPr>
            <p:nvPr/>
          </p:nvPicPr>
          <p:blipFill>
            <a:blip r:embed="rId6" cstate="print">
              <a:lum bright="-20000" contrast="40000"/>
            </a:blip>
            <a:srcRect/>
            <a:stretch>
              <a:fillRect/>
            </a:stretch>
          </p:blipFill>
          <p:spPr bwMode="auto">
            <a:xfrm>
              <a:off x="158" y="2931"/>
              <a:ext cx="3039" cy="956"/>
            </a:xfrm>
            <a:prstGeom prst="rect">
              <a:avLst/>
            </a:prstGeom>
            <a:noFill/>
            <a:ln w="9525" algn="ctr">
              <a:noFill/>
              <a:miter lim="800000"/>
              <a:headEnd/>
              <a:tailEnd/>
            </a:ln>
            <a:effectLst/>
          </p:spPr>
        </p:pic>
        <p:sp>
          <p:nvSpPr>
            <p:cNvPr id="19" name="Rectangle 14"/>
            <p:cNvSpPr>
              <a:spLocks noChangeArrowheads="1"/>
            </p:cNvSpPr>
            <p:nvPr/>
          </p:nvSpPr>
          <p:spPr bwMode="auto">
            <a:xfrm>
              <a:off x="158" y="2886"/>
              <a:ext cx="3130" cy="1043"/>
            </a:xfrm>
            <a:prstGeom prst="rect">
              <a:avLst/>
            </a:prstGeom>
            <a:noFill/>
            <a:ln w="9525">
              <a:solidFill>
                <a:srgbClr val="3333FF"/>
              </a:solidFill>
              <a:miter lim="800000"/>
              <a:headEnd/>
              <a:tailEnd/>
            </a:ln>
            <a:effectLst/>
          </p:spPr>
          <p:txBody>
            <a:bodyPr wrap="none" anchor="ctr"/>
            <a:lstStyle/>
            <a:p>
              <a:endParaRPr lang="en-GB"/>
            </a:p>
          </p:txBody>
        </p:sp>
      </p:grpSp>
      <p:graphicFrame>
        <p:nvGraphicFramePr>
          <p:cNvPr id="670721" name="Object 1"/>
          <p:cNvGraphicFramePr>
            <a:graphicFrameLocks noChangeAspect="1"/>
          </p:cNvGraphicFramePr>
          <p:nvPr/>
        </p:nvGraphicFramePr>
        <p:xfrm>
          <a:off x="1907704" y="1916832"/>
          <a:ext cx="1008063" cy="393700"/>
        </p:xfrm>
        <a:graphic>
          <a:graphicData uri="http://schemas.openxmlformats.org/presentationml/2006/ole">
            <p:oleObj spid="_x0000_s670721" name="Εξίσωση" r:id="rId7" imgW="571320" imgH="228600" progId="Equation.3">
              <p:embed/>
            </p:oleObj>
          </a:graphicData>
        </a:graphic>
      </p:graphicFrame>
      <p:pic>
        <p:nvPicPr>
          <p:cNvPr id="670722" name="Picture 2"/>
          <p:cNvPicPr>
            <a:picLocks noChangeAspect="1" noChangeArrowheads="1"/>
          </p:cNvPicPr>
          <p:nvPr/>
        </p:nvPicPr>
        <p:blipFill>
          <a:blip r:embed="rId8" cstate="print"/>
          <a:srcRect/>
          <a:stretch>
            <a:fillRect/>
          </a:stretch>
        </p:blipFill>
        <p:spPr bwMode="auto">
          <a:xfrm>
            <a:off x="2051720" y="2276872"/>
            <a:ext cx="6597335" cy="1224136"/>
          </a:xfrm>
          <a:prstGeom prst="rect">
            <a:avLst/>
          </a:prstGeom>
          <a:noFill/>
          <a:ln w="9525">
            <a:noFill/>
            <a:miter lim="800000"/>
            <a:headEnd/>
            <a:tailEnd/>
          </a:ln>
        </p:spPr>
      </p:pic>
      <p:sp>
        <p:nvSpPr>
          <p:cNvPr id="20" name="12 - Υπότιτλος"/>
          <p:cNvSpPr txBox="1">
            <a:spLocks/>
          </p:cNvSpPr>
          <p:nvPr/>
        </p:nvSpPr>
        <p:spPr>
          <a:xfrm>
            <a:off x="179512" y="2708920"/>
            <a:ext cx="1800200" cy="576064"/>
          </a:xfrm>
          <a:prstGeom prst="rect">
            <a:avLst/>
          </a:prstGeom>
        </p:spPr>
        <p:txBody>
          <a:bodyPr vert="horz" lIns="91440" tIns="45720" rIns="91440" bIns="45720" rtlCol="0">
            <a:normAutofit fontScale="92500" lnSpcReduction="20000"/>
          </a:bodyPr>
          <a:lstStyle/>
          <a:p>
            <a:pPr lvl="0" algn="ctr">
              <a:spcBef>
                <a:spcPct val="20000"/>
              </a:spcBef>
            </a:pPr>
            <a:r>
              <a:rPr lang="en-US" sz="2000" b="1" u="sng" dirty="0" err="1" smtClean="0">
                <a:latin typeface="+mn-lt"/>
              </a:rPr>
              <a:t>Stockdon</a:t>
            </a:r>
            <a:r>
              <a:rPr lang="en-US" sz="2000" b="1" u="sng" dirty="0" smtClean="0">
                <a:latin typeface="+mn-lt"/>
              </a:rPr>
              <a:t> et al. (2006)</a:t>
            </a:r>
            <a:endParaRPr kumimoji="0" lang="el-GR" sz="2000" b="1" i="0" u="sng" strike="noStrike" kern="1200" cap="none" spc="0" normalizeH="0" baseline="0" noProof="0" dirty="0">
              <a:ln>
                <a:noFill/>
              </a:ln>
              <a:solidFill>
                <a:schemeClr val="tx1"/>
              </a:solidFill>
              <a:effectLst/>
              <a:uLnTx/>
              <a:uFillTx/>
              <a:latin typeface="+mn-lt"/>
              <a:ea typeface="+mn-ea"/>
              <a:cs typeface="+mn-cs"/>
            </a:endParaRPr>
          </a:p>
        </p:txBody>
      </p:sp>
      <p:pic>
        <p:nvPicPr>
          <p:cNvPr id="670723" name="Picture 3"/>
          <p:cNvPicPr>
            <a:picLocks noChangeAspect="1" noChangeArrowheads="1"/>
          </p:cNvPicPr>
          <p:nvPr/>
        </p:nvPicPr>
        <p:blipFill>
          <a:blip r:embed="rId9" cstate="print"/>
          <a:srcRect/>
          <a:stretch>
            <a:fillRect/>
          </a:stretch>
        </p:blipFill>
        <p:spPr bwMode="auto">
          <a:xfrm>
            <a:off x="539552" y="3356992"/>
            <a:ext cx="5772641"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Title 1"/>
          <p:cNvSpPr>
            <a:spLocks/>
          </p:cNvSpPr>
          <p:nvPr/>
        </p:nvSpPr>
        <p:spPr bwMode="auto">
          <a:xfrm>
            <a:off x="395288" y="1484313"/>
            <a:ext cx="8532812" cy="503237"/>
          </a:xfrm>
          <a:prstGeom prst="rect">
            <a:avLst/>
          </a:prstGeom>
          <a:noFill/>
          <a:ln w="9525">
            <a:noFill/>
            <a:miter lim="800000"/>
            <a:headEnd/>
            <a:tailEnd/>
          </a:ln>
        </p:spPr>
        <p:txBody>
          <a:bodyPr anchor="ctr"/>
          <a:lstStyle/>
          <a:p>
            <a:r>
              <a:rPr lang="el-GR" sz="2000" dirty="0" smtClean="0">
                <a:latin typeface="Calibri" pitchFamily="34" charset="0"/>
                <a:cs typeface="Calibri" pitchFamily="34" charset="0"/>
              </a:rPr>
              <a:t>Η Κυματική ανύψωση και η κυματική αναρρίχηση (</a:t>
            </a:r>
            <a:r>
              <a:rPr lang="en-US" sz="2000" dirty="0" smtClean="0">
                <a:latin typeface="Calibri" pitchFamily="34" charset="0"/>
                <a:cs typeface="Calibri" pitchFamily="34" charset="0"/>
              </a:rPr>
              <a:t>wave run up) </a:t>
            </a:r>
            <a:r>
              <a:rPr lang="el-GR" sz="2000" dirty="0" smtClean="0">
                <a:latin typeface="Calibri" pitchFamily="34" charset="0"/>
                <a:cs typeface="Calibri" pitchFamily="34" charset="0"/>
              </a:rPr>
              <a:t>είναι επίσης σημαντικές συνιστώσες της παράκτιας πλημμύρας </a:t>
            </a:r>
            <a:endParaRPr lang="en-US" sz="2000" dirty="0" smtClean="0">
              <a:latin typeface="Calibri" pitchFamily="34" charset="0"/>
              <a:cs typeface="Calibri" pitchFamily="34" charset="0"/>
            </a:endParaRPr>
          </a:p>
        </p:txBody>
      </p:sp>
      <p:pic>
        <p:nvPicPr>
          <p:cNvPr id="254982" name="Picture 6"/>
          <p:cNvPicPr>
            <a:picLocks noChangeAspect="1"/>
          </p:cNvPicPr>
          <p:nvPr/>
        </p:nvPicPr>
        <p:blipFill>
          <a:blip r:embed="rId2" cstate="print">
            <a:lum bright="-10000" contrast="14000"/>
          </a:blip>
          <a:srcRect b="14575"/>
          <a:stretch>
            <a:fillRect/>
          </a:stretch>
        </p:blipFill>
        <p:spPr bwMode="auto">
          <a:xfrm>
            <a:off x="755576" y="2492896"/>
            <a:ext cx="7360431" cy="3312194"/>
          </a:xfrm>
          <a:prstGeom prst="rect">
            <a:avLst/>
          </a:prstGeom>
          <a:noFill/>
          <a:ln w="9525">
            <a:noFill/>
            <a:miter lim="800000"/>
            <a:headEnd/>
            <a:tailEnd/>
          </a:ln>
        </p:spPr>
      </p:pic>
      <p:sp>
        <p:nvSpPr>
          <p:cNvPr id="4"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ChangeArrowheads="1"/>
          </p:cNvSpPr>
          <p:nvPr/>
        </p:nvSpPr>
        <p:spPr bwMode="auto">
          <a:xfrm>
            <a:off x="250825" y="549275"/>
            <a:ext cx="1569660" cy="461665"/>
          </a:xfrm>
          <a:prstGeom prst="rect">
            <a:avLst/>
          </a:prstGeom>
          <a:noFill/>
          <a:ln w="9525" algn="ctr">
            <a:noFill/>
            <a:miter lim="800000"/>
            <a:headEnd/>
            <a:tailEnd/>
          </a:ln>
          <a:effectLst/>
        </p:spPr>
        <p:txBody>
          <a:bodyPr wrap="none">
            <a:spAutoFit/>
          </a:bodyPr>
          <a:lstStyle/>
          <a:p>
            <a:r>
              <a:rPr lang="el-GR" dirty="0" smtClean="0">
                <a:solidFill>
                  <a:srgbClr val="FF6600"/>
                </a:solidFill>
                <a:effectLst>
                  <a:outerShdw blurRad="38100" dist="38100" dir="2700000" algn="tl">
                    <a:srgbClr val="000000"/>
                  </a:outerShdw>
                </a:effectLst>
                <a:latin typeface="Calibri" pitchFamily="34" charset="0"/>
                <a:cs typeface="Calibri" pitchFamily="34" charset="0"/>
              </a:rPr>
              <a:t>Άσκηση (1</a:t>
            </a:r>
            <a:r>
              <a:rPr lang="el-GR" dirty="0">
                <a:solidFill>
                  <a:srgbClr val="FF6600"/>
                </a:solidFill>
                <a:effectLst>
                  <a:outerShdw blurRad="38100" dist="38100" dir="2700000" algn="tl">
                    <a:srgbClr val="000000"/>
                  </a:outerShdw>
                </a:effectLst>
                <a:latin typeface="Calibri" pitchFamily="34" charset="0"/>
                <a:cs typeface="Calibri" pitchFamily="34" charset="0"/>
              </a:rPr>
              <a:t>)</a:t>
            </a:r>
          </a:p>
        </p:txBody>
      </p:sp>
      <p:sp>
        <p:nvSpPr>
          <p:cNvPr id="491526" name="Rectangle 6"/>
          <p:cNvSpPr>
            <a:spLocks noChangeArrowheads="1"/>
          </p:cNvSpPr>
          <p:nvPr/>
        </p:nvSpPr>
        <p:spPr bwMode="auto">
          <a:xfrm>
            <a:off x="179388" y="981075"/>
            <a:ext cx="8569325" cy="996950"/>
          </a:xfrm>
          <a:prstGeom prst="rect">
            <a:avLst/>
          </a:prstGeom>
          <a:noFill/>
          <a:ln w="9525" algn="ctr">
            <a:noFill/>
            <a:miter lim="800000"/>
            <a:headEnd/>
            <a:tailEnd/>
          </a:ln>
          <a:effectLst/>
        </p:spPr>
        <p:txBody>
          <a:bodyPr anchor="ctr">
            <a:spAutoFit/>
          </a:bodyPr>
          <a:lstStyle/>
          <a:p>
            <a:pPr>
              <a:lnSpc>
                <a:spcPct val="110000"/>
              </a:lnSpc>
            </a:pPr>
            <a:r>
              <a:rPr lang="el-GR" sz="1800" dirty="0">
                <a:latin typeface="Calibri" pitchFamily="34" charset="0"/>
                <a:cs typeface="Calibri" pitchFamily="34" charset="0"/>
              </a:rPr>
              <a:t>ΒΡΕΙΤΕ:  Το ύψος θραύσης και το βάθος θραύσης των κυμάτων σε παραλία που έχει </a:t>
            </a:r>
            <a:r>
              <a:rPr lang="el-GR" sz="1800" b="1" dirty="0">
                <a:solidFill>
                  <a:srgbClr val="FF0000"/>
                </a:solidFill>
                <a:latin typeface="Calibri" pitchFamily="34" charset="0"/>
                <a:cs typeface="Calibri" pitchFamily="34" charset="0"/>
              </a:rPr>
              <a:t>κλίση πυθμένα  1/50</a:t>
            </a:r>
            <a:r>
              <a:rPr lang="el-GR" sz="1800" dirty="0">
                <a:latin typeface="Calibri" pitchFamily="34" charset="0"/>
                <a:cs typeface="Calibri" pitchFamily="34" charset="0"/>
              </a:rPr>
              <a:t>, όταν το ύψος των κυμάτων στα βαθιά νερά είναι </a:t>
            </a:r>
            <a:r>
              <a:rPr lang="el-GR" sz="1800" b="1" dirty="0" err="1">
                <a:solidFill>
                  <a:srgbClr val="FF0000"/>
                </a:solidFill>
                <a:latin typeface="Calibri" pitchFamily="34" charset="0"/>
                <a:cs typeface="Calibri" pitchFamily="34" charset="0"/>
              </a:rPr>
              <a:t>H</a:t>
            </a:r>
            <a:r>
              <a:rPr lang="el-GR" sz="1800" b="1" baseline="-25000" dirty="0" err="1">
                <a:solidFill>
                  <a:srgbClr val="FF0000"/>
                </a:solidFill>
                <a:latin typeface="Calibri" pitchFamily="34" charset="0"/>
                <a:cs typeface="Calibri" pitchFamily="34" charset="0"/>
              </a:rPr>
              <a:t>o</a:t>
            </a:r>
            <a:r>
              <a:rPr lang="el-GR" sz="1800" b="1" dirty="0">
                <a:solidFill>
                  <a:srgbClr val="FF0000"/>
                </a:solidFill>
                <a:latin typeface="Calibri" pitchFamily="34" charset="0"/>
                <a:cs typeface="Calibri" pitchFamily="34" charset="0"/>
              </a:rPr>
              <a:t>= 2 m </a:t>
            </a:r>
            <a:r>
              <a:rPr lang="el-GR" sz="1800" dirty="0">
                <a:latin typeface="Calibri" pitchFamily="34" charset="0"/>
                <a:cs typeface="Calibri" pitchFamily="34" charset="0"/>
              </a:rPr>
              <a:t>και η περίοδός τους </a:t>
            </a:r>
            <a:r>
              <a:rPr lang="el-GR" sz="1800" b="1" dirty="0">
                <a:solidFill>
                  <a:srgbClr val="FF0000"/>
                </a:solidFill>
                <a:latin typeface="Calibri" pitchFamily="34" charset="0"/>
                <a:cs typeface="Calibri" pitchFamily="34" charset="0"/>
              </a:rPr>
              <a:t>Τ = 10 </a:t>
            </a:r>
            <a:r>
              <a:rPr lang="el-GR" sz="1800" b="1" dirty="0" err="1">
                <a:solidFill>
                  <a:srgbClr val="FF0000"/>
                </a:solidFill>
                <a:latin typeface="Calibri" pitchFamily="34" charset="0"/>
                <a:cs typeface="Calibri" pitchFamily="34" charset="0"/>
              </a:rPr>
              <a:t>sec</a:t>
            </a:r>
            <a:r>
              <a:rPr lang="el-GR" sz="1800" dirty="0">
                <a:latin typeface="Calibri" pitchFamily="34" charset="0"/>
                <a:cs typeface="Calibri" pitchFamily="34" charset="0"/>
              </a:rPr>
              <a:t>. </a:t>
            </a:r>
          </a:p>
        </p:txBody>
      </p:sp>
      <p:sp>
        <p:nvSpPr>
          <p:cNvPr id="491529" name="Rectangle 9"/>
          <p:cNvSpPr>
            <a:spLocks noChangeArrowheads="1"/>
          </p:cNvSpPr>
          <p:nvPr/>
        </p:nvSpPr>
        <p:spPr bwMode="auto">
          <a:xfrm>
            <a:off x="179388" y="1916113"/>
            <a:ext cx="5394425" cy="338554"/>
          </a:xfrm>
          <a:prstGeom prst="rect">
            <a:avLst/>
          </a:prstGeom>
          <a:noFill/>
          <a:ln w="9525" algn="ctr">
            <a:noFill/>
            <a:miter lim="800000"/>
            <a:headEnd/>
            <a:tailEnd/>
          </a:ln>
          <a:effectLst/>
        </p:spPr>
        <p:txBody>
          <a:bodyPr wrap="none">
            <a:spAutoFit/>
          </a:bodyPr>
          <a:lstStyle/>
          <a:p>
            <a:r>
              <a:rPr lang="el-GR" sz="1600" i="1" dirty="0">
                <a:solidFill>
                  <a:srgbClr val="333399"/>
                </a:solidFill>
                <a:effectLst>
                  <a:outerShdw blurRad="38100" dist="38100" dir="2700000" algn="tl">
                    <a:srgbClr val="000000"/>
                  </a:outerShdw>
                </a:effectLst>
                <a:latin typeface="Calibri" pitchFamily="34" charset="0"/>
                <a:cs typeface="Calibri" pitchFamily="34" charset="0"/>
              </a:rPr>
              <a:t>Παρατήρηση: ο κυματισμός διαδίδεται κάθετα στις ισοβαθείς </a:t>
            </a:r>
            <a:endParaRPr lang="en-US" sz="1600" i="1" dirty="0">
              <a:solidFill>
                <a:srgbClr val="333399"/>
              </a:solidFill>
              <a:effectLst>
                <a:outerShdw blurRad="38100" dist="38100" dir="2700000" algn="tl">
                  <a:srgbClr val="000000"/>
                </a:outerShdw>
              </a:effectLst>
              <a:latin typeface="Calibri" pitchFamily="34" charset="0"/>
              <a:cs typeface="Calibri" pitchFamily="34" charset="0"/>
            </a:endParaRPr>
          </a:p>
        </p:txBody>
      </p:sp>
      <p:sp>
        <p:nvSpPr>
          <p:cNvPr id="491530" name="Rectangle 10"/>
          <p:cNvSpPr>
            <a:spLocks noChangeArrowheads="1"/>
          </p:cNvSpPr>
          <p:nvPr/>
        </p:nvSpPr>
        <p:spPr bwMode="auto">
          <a:xfrm>
            <a:off x="179388" y="2566988"/>
            <a:ext cx="8569325" cy="728662"/>
          </a:xfrm>
          <a:prstGeom prst="rect">
            <a:avLst/>
          </a:prstGeom>
          <a:noFill/>
          <a:ln w="9525" algn="ctr">
            <a:noFill/>
            <a:miter lim="800000"/>
            <a:headEnd/>
            <a:tailEnd/>
          </a:ln>
          <a:effectLst/>
        </p:spPr>
        <p:txBody>
          <a:bodyPr anchor="ctr">
            <a:spAutoFit/>
          </a:bodyPr>
          <a:lstStyle/>
          <a:p>
            <a:pPr>
              <a:lnSpc>
                <a:spcPct val="110000"/>
              </a:lnSpc>
            </a:pPr>
            <a:r>
              <a:rPr lang="el-GR" sz="1800" dirty="0">
                <a:latin typeface="Calibri" pitchFamily="34" charset="0"/>
                <a:cs typeface="Calibri" pitchFamily="34" charset="0"/>
              </a:rPr>
              <a:t>Ο συντελεστής διάθλασης K</a:t>
            </a:r>
            <a:r>
              <a:rPr lang="en-US" sz="1800" baseline="-25000" dirty="0">
                <a:latin typeface="Calibri" pitchFamily="34" charset="0"/>
                <a:cs typeface="Calibri" pitchFamily="34" charset="0"/>
              </a:rPr>
              <a:t>r</a:t>
            </a:r>
            <a:r>
              <a:rPr lang="el-GR" sz="1800" baseline="-25000" dirty="0">
                <a:latin typeface="Calibri" pitchFamily="34" charset="0"/>
                <a:cs typeface="Calibri" pitchFamily="34" charset="0"/>
              </a:rPr>
              <a:t>,</a:t>
            </a:r>
            <a:r>
              <a:rPr lang="el-GR" sz="1800" dirty="0">
                <a:latin typeface="Calibri" pitchFamily="34" charset="0"/>
                <a:cs typeface="Calibri" pitchFamily="34" charset="0"/>
              </a:rPr>
              <a:t> σε όλο το πεδίο, είναι  ίσος με 1 </a:t>
            </a:r>
            <a:r>
              <a:rPr lang="en-US" sz="1800" dirty="0">
                <a:latin typeface="Calibri" pitchFamily="34" charset="0"/>
                <a:cs typeface="Calibri" pitchFamily="34" charset="0"/>
              </a:rPr>
              <a:t>(</a:t>
            </a:r>
            <a:r>
              <a:rPr lang="el-GR" sz="1800" dirty="0">
                <a:latin typeface="Calibri" pitchFamily="34" charset="0"/>
                <a:cs typeface="Calibri" pitchFamily="34" charset="0"/>
              </a:rPr>
              <a:t>κάθετα στις ισοβαθείς). Άρα </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o</a:t>
            </a:r>
            <a:r>
              <a:rPr lang="el-GR" sz="2000" dirty="0" err="1">
                <a:latin typeface="Calibri" pitchFamily="34" charset="0"/>
                <a:cs typeface="Calibri" pitchFamily="34" charset="0"/>
              </a:rPr>
              <a:t>΄=Η</a:t>
            </a:r>
            <a:r>
              <a:rPr lang="el-GR" sz="2000" baseline="-25000" dirty="0" err="1">
                <a:latin typeface="Calibri" pitchFamily="34" charset="0"/>
                <a:cs typeface="Calibri" pitchFamily="34" charset="0"/>
              </a:rPr>
              <a:t>ο</a:t>
            </a:r>
            <a:r>
              <a:rPr lang="el-GR" sz="2000" dirty="0" err="1">
                <a:latin typeface="Calibri" pitchFamily="34" charset="0"/>
                <a:cs typeface="Calibri" pitchFamily="34" charset="0"/>
              </a:rPr>
              <a:t>Κ</a:t>
            </a:r>
            <a:r>
              <a:rPr lang="en-US" sz="2000" baseline="-25000" dirty="0">
                <a:latin typeface="Calibri" pitchFamily="34" charset="0"/>
                <a:cs typeface="Calibri" pitchFamily="34" charset="0"/>
              </a:rPr>
              <a:t>r </a:t>
            </a:r>
            <a:r>
              <a:rPr lang="el-GR" sz="1800" dirty="0">
                <a:latin typeface="Calibri" pitchFamily="34" charset="0"/>
                <a:cs typeface="Calibri" pitchFamily="34" charset="0"/>
              </a:rPr>
              <a:t>= 1.00 x 2.0 = 2.00 m </a:t>
            </a:r>
          </a:p>
        </p:txBody>
      </p:sp>
      <p:sp>
        <p:nvSpPr>
          <p:cNvPr id="491532" name="Rectangle 12"/>
          <p:cNvSpPr>
            <a:spLocks noChangeArrowheads="1"/>
          </p:cNvSpPr>
          <p:nvPr/>
        </p:nvSpPr>
        <p:spPr bwMode="auto">
          <a:xfrm>
            <a:off x="179388" y="4541838"/>
            <a:ext cx="8569325" cy="806450"/>
          </a:xfrm>
          <a:prstGeom prst="rect">
            <a:avLst/>
          </a:prstGeom>
          <a:noFill/>
          <a:ln w="9525" algn="ctr">
            <a:noFill/>
            <a:miter lim="800000"/>
            <a:headEnd/>
            <a:tailEnd/>
          </a:ln>
          <a:effectLst/>
        </p:spPr>
        <p:txBody>
          <a:bodyPr anchor="ctr">
            <a:spAutoFit/>
          </a:bodyPr>
          <a:lstStyle/>
          <a:p>
            <a:pPr>
              <a:lnSpc>
                <a:spcPct val="130000"/>
              </a:lnSpc>
            </a:pPr>
            <a:r>
              <a:rPr lang="el-GR" sz="1800" dirty="0">
                <a:latin typeface="Calibri" pitchFamily="34" charset="0"/>
                <a:cs typeface="Calibri" pitchFamily="34" charset="0"/>
              </a:rPr>
              <a:t>ΠΑΡΑΤΗΡΗΣΗ: (δεν χρειάζεται να κάνουμε </a:t>
            </a:r>
            <a:r>
              <a:rPr lang="el-GR" sz="1800" dirty="0" err="1">
                <a:latin typeface="Calibri" pitchFamily="34" charset="0"/>
                <a:cs typeface="Calibri" pitchFamily="34" charset="0"/>
              </a:rPr>
              <a:t>προεκτίμηση</a:t>
            </a:r>
            <a:r>
              <a:rPr lang="el-GR" sz="1800" dirty="0">
                <a:latin typeface="Calibri" pitchFamily="34" charset="0"/>
                <a:cs typeface="Calibri" pitchFamily="34" charset="0"/>
              </a:rPr>
              <a:t> του βάθους θραύσης εφόσον δεν υπάρχει διάθλαση)</a:t>
            </a:r>
          </a:p>
        </p:txBody>
      </p:sp>
      <p:sp>
        <p:nvSpPr>
          <p:cNvPr id="10" name="9 - Ορθογώνιο"/>
          <p:cNvSpPr/>
          <p:nvPr/>
        </p:nvSpPr>
        <p:spPr>
          <a:xfrm>
            <a:off x="179512" y="3356992"/>
            <a:ext cx="4032448" cy="1152128"/>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5123" name="Object 3"/>
          <p:cNvGraphicFramePr>
            <a:graphicFrameLocks noChangeAspect="1"/>
          </p:cNvGraphicFramePr>
          <p:nvPr/>
        </p:nvGraphicFramePr>
        <p:xfrm>
          <a:off x="558800" y="3500438"/>
          <a:ext cx="3005138" cy="876300"/>
        </p:xfrm>
        <a:graphic>
          <a:graphicData uri="http://schemas.openxmlformats.org/presentationml/2006/ole">
            <p:oleObj spid="_x0000_s645123" name="Equation" r:id="rId4" imgW="1523880" imgH="444240"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untitled"/>
          <p:cNvPicPr>
            <a:picLocks noChangeAspect="1" noChangeArrowheads="1"/>
          </p:cNvPicPr>
          <p:nvPr/>
        </p:nvPicPr>
        <p:blipFill>
          <a:blip r:embed="rId4" cstate="print"/>
          <a:srcRect/>
          <a:stretch>
            <a:fillRect/>
          </a:stretch>
        </p:blipFill>
        <p:spPr bwMode="auto">
          <a:xfrm>
            <a:off x="2843213" y="836613"/>
            <a:ext cx="6192837" cy="4860925"/>
          </a:xfrm>
          <a:prstGeom prst="rect">
            <a:avLst/>
          </a:prstGeom>
          <a:noFill/>
          <a:ln w="25400">
            <a:solidFill>
              <a:srgbClr val="FF6600"/>
            </a:solidFill>
            <a:miter lim="800000"/>
            <a:headEnd/>
            <a:tailEnd/>
          </a:ln>
        </p:spPr>
      </p:pic>
      <p:sp>
        <p:nvSpPr>
          <p:cNvPr id="403459" name="Text Box 3"/>
          <p:cNvSpPr txBox="1">
            <a:spLocks noChangeArrowheads="1"/>
          </p:cNvSpPr>
          <p:nvPr/>
        </p:nvSpPr>
        <p:spPr bwMode="auto">
          <a:xfrm>
            <a:off x="3851275" y="260350"/>
            <a:ext cx="3089307" cy="461665"/>
          </a:xfrm>
          <a:prstGeom prst="rect">
            <a:avLst/>
          </a:prstGeom>
          <a:noFill/>
          <a:ln w="9525" algn="ctr">
            <a:noFill/>
            <a:miter lim="800000"/>
            <a:headEnd/>
            <a:tailEnd/>
          </a:ln>
          <a:effectLst/>
        </p:spPr>
        <p:txBody>
          <a:bodyPr wrap="none">
            <a:spAutoFit/>
          </a:bodyPr>
          <a:lstStyle/>
          <a:p>
            <a:r>
              <a:rPr lang="el-GR" dirty="0">
                <a:solidFill>
                  <a:srgbClr val="FF6600"/>
                </a:solidFill>
                <a:effectLst>
                  <a:outerShdw blurRad="38100" dist="38100" dir="2700000" algn="tl">
                    <a:srgbClr val="000000"/>
                  </a:outerShdw>
                </a:effectLst>
                <a:latin typeface="Calibri" pitchFamily="34" charset="0"/>
                <a:cs typeface="Calibri" pitchFamily="34" charset="0"/>
              </a:rPr>
              <a:t>Χρήση διαγράμματος </a:t>
            </a:r>
            <a:r>
              <a:rPr lang="el-GR" dirty="0" smtClean="0">
                <a:solidFill>
                  <a:srgbClr val="FF6600"/>
                </a:solidFill>
                <a:effectLst>
                  <a:outerShdw blurRad="38100" dist="38100" dir="2700000" algn="tl">
                    <a:srgbClr val="000000"/>
                  </a:outerShdw>
                </a:effectLst>
                <a:latin typeface="Calibri" pitchFamily="34" charset="0"/>
                <a:cs typeface="Calibri" pitchFamily="34" charset="0"/>
              </a:rPr>
              <a:t>1</a:t>
            </a:r>
            <a:endParaRPr lang="el-GR" dirty="0">
              <a:solidFill>
                <a:srgbClr val="FF6600"/>
              </a:solidFill>
              <a:effectLst>
                <a:outerShdw blurRad="38100" dist="38100" dir="2700000" algn="tl">
                  <a:srgbClr val="000000"/>
                </a:outerShdw>
              </a:effectLst>
              <a:latin typeface="Calibri" pitchFamily="34" charset="0"/>
              <a:cs typeface="Calibri" pitchFamily="34" charset="0"/>
            </a:endParaRPr>
          </a:p>
        </p:txBody>
      </p:sp>
      <p:graphicFrame>
        <p:nvGraphicFramePr>
          <p:cNvPr id="403460" name="Object 4"/>
          <p:cNvGraphicFramePr>
            <a:graphicFrameLocks noChangeAspect="1"/>
          </p:cNvGraphicFramePr>
          <p:nvPr/>
        </p:nvGraphicFramePr>
        <p:xfrm>
          <a:off x="5807075" y="5838825"/>
          <a:ext cx="2354263" cy="685800"/>
        </p:xfrm>
        <a:graphic>
          <a:graphicData uri="http://schemas.openxmlformats.org/presentationml/2006/ole">
            <p:oleObj spid="_x0000_s646146" name="Equation" r:id="rId5" imgW="1523880" imgH="444240" progId="">
              <p:embed/>
            </p:oleObj>
          </a:graphicData>
        </a:graphic>
      </p:graphicFrame>
      <p:sp>
        <p:nvSpPr>
          <p:cNvPr id="403461" name="Line 5"/>
          <p:cNvSpPr>
            <a:spLocks noChangeShapeType="1"/>
          </p:cNvSpPr>
          <p:nvPr/>
        </p:nvSpPr>
        <p:spPr bwMode="auto">
          <a:xfrm flipH="1" flipV="1">
            <a:off x="5651500" y="4941888"/>
            <a:ext cx="865188" cy="1008062"/>
          </a:xfrm>
          <a:prstGeom prst="line">
            <a:avLst/>
          </a:prstGeom>
          <a:noFill/>
          <a:ln w="25400">
            <a:solidFill>
              <a:srgbClr val="FF6600"/>
            </a:solidFill>
            <a:round/>
            <a:headEnd/>
            <a:tailEnd type="triangle" w="med" len="med"/>
          </a:ln>
          <a:effectLst/>
        </p:spPr>
        <p:txBody>
          <a:bodyPr>
            <a:spAutoFit/>
          </a:bodyPr>
          <a:lstStyle/>
          <a:p>
            <a:endParaRPr lang="en-GB">
              <a:solidFill>
                <a:srgbClr val="000000"/>
              </a:solidFill>
            </a:endParaRPr>
          </a:p>
        </p:txBody>
      </p:sp>
      <p:graphicFrame>
        <p:nvGraphicFramePr>
          <p:cNvPr id="403462" name="Object 6"/>
          <p:cNvGraphicFramePr>
            <a:graphicFrameLocks noChangeAspect="1"/>
          </p:cNvGraphicFramePr>
          <p:nvPr/>
        </p:nvGraphicFramePr>
        <p:xfrm>
          <a:off x="179512" y="3789040"/>
          <a:ext cx="3221037" cy="706437"/>
        </p:xfrm>
        <a:graphic>
          <a:graphicData uri="http://schemas.openxmlformats.org/presentationml/2006/ole">
            <p:oleObj spid="_x0000_s646147" name="Equation" r:id="rId6" imgW="2082600" imgH="457200" progId="">
              <p:embed/>
            </p:oleObj>
          </a:graphicData>
        </a:graphic>
      </p:graphicFrame>
      <p:sp>
        <p:nvSpPr>
          <p:cNvPr id="403463" name="Line 7"/>
          <p:cNvSpPr>
            <a:spLocks noChangeShapeType="1"/>
          </p:cNvSpPr>
          <p:nvPr/>
        </p:nvSpPr>
        <p:spPr bwMode="auto">
          <a:xfrm flipH="1">
            <a:off x="1476375" y="3644900"/>
            <a:ext cx="2159000" cy="215900"/>
          </a:xfrm>
          <a:prstGeom prst="line">
            <a:avLst/>
          </a:prstGeom>
          <a:noFill/>
          <a:ln w="25400">
            <a:solidFill>
              <a:srgbClr val="FF6600"/>
            </a:solidFill>
            <a:round/>
            <a:headEnd/>
            <a:tailEnd type="triangle" w="med" len="med"/>
          </a:ln>
          <a:effectLst/>
        </p:spPr>
        <p:txBody>
          <a:bodyPr>
            <a:spAutoFit/>
          </a:bodyPr>
          <a:lstStyle/>
          <a:p>
            <a:endParaRPr lang="en-GB">
              <a:solidFill>
                <a:srgbClr val="000000"/>
              </a:solidFill>
            </a:endParaRPr>
          </a:p>
        </p:txBody>
      </p:sp>
      <p:sp>
        <p:nvSpPr>
          <p:cNvPr id="403465" name="AutoShape 9"/>
          <p:cNvSpPr>
            <a:spLocks noChangeArrowheads="1"/>
          </p:cNvSpPr>
          <p:nvPr/>
        </p:nvSpPr>
        <p:spPr bwMode="auto">
          <a:xfrm rot="1800000">
            <a:off x="4787900" y="3141663"/>
            <a:ext cx="863600" cy="287337"/>
          </a:xfrm>
          <a:prstGeom prst="roundRect">
            <a:avLst>
              <a:gd name="adj" fmla="val 16667"/>
            </a:avLst>
          </a:prstGeom>
          <a:solidFill>
            <a:srgbClr val="FF6600">
              <a:alpha val="50000"/>
            </a:srgbClr>
          </a:solidFill>
          <a:ln w="25400" algn="ctr">
            <a:solidFill>
              <a:srgbClr val="FF6600"/>
            </a:solidFill>
            <a:round/>
            <a:headEnd/>
            <a:tailEnd/>
          </a:ln>
          <a:effectLst/>
        </p:spPr>
        <p:txBody>
          <a:bodyPr anchor="ctr">
            <a:spAutoFit/>
          </a:bodyPr>
          <a:lstStyle/>
          <a:p>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3460"/>
                                        </p:tgtEl>
                                        <p:attrNameLst>
                                          <p:attrName>style.visibility</p:attrName>
                                        </p:attrNameLst>
                                      </p:cBhvr>
                                      <p:to>
                                        <p:strVal val="visible"/>
                                      </p:to>
                                    </p:set>
                                    <p:animEffect transition="in" filter="fade">
                                      <p:cBhvr>
                                        <p:cTn id="7" dur="1000"/>
                                        <p:tgtEl>
                                          <p:spTgt spid="403460"/>
                                        </p:tgtEl>
                                      </p:cBhvr>
                                    </p:animEffect>
                                    <p:anim calcmode="lin" valueType="num">
                                      <p:cBhvr>
                                        <p:cTn id="8" dur="1000" fill="hold"/>
                                        <p:tgtEl>
                                          <p:spTgt spid="403460"/>
                                        </p:tgtEl>
                                        <p:attrNameLst>
                                          <p:attrName>ppt_x</p:attrName>
                                        </p:attrNameLst>
                                      </p:cBhvr>
                                      <p:tavLst>
                                        <p:tav tm="0">
                                          <p:val>
                                            <p:strVal val="#ppt_x"/>
                                          </p:val>
                                        </p:tav>
                                        <p:tav tm="100000">
                                          <p:val>
                                            <p:strVal val="#ppt_x"/>
                                          </p:val>
                                        </p:tav>
                                      </p:tavLst>
                                    </p:anim>
                                    <p:anim calcmode="lin" valueType="num">
                                      <p:cBhvr>
                                        <p:cTn id="9" dur="1000" fill="hold"/>
                                        <p:tgtEl>
                                          <p:spTgt spid="40346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03461"/>
                                        </p:tgtEl>
                                        <p:attrNameLst>
                                          <p:attrName>style.visibility</p:attrName>
                                        </p:attrNameLst>
                                      </p:cBhvr>
                                      <p:to>
                                        <p:strVal val="visible"/>
                                      </p:to>
                                    </p:set>
                                    <p:animEffect transition="in" filter="fade">
                                      <p:cBhvr>
                                        <p:cTn id="12" dur="1000"/>
                                        <p:tgtEl>
                                          <p:spTgt spid="403461"/>
                                        </p:tgtEl>
                                      </p:cBhvr>
                                    </p:animEffect>
                                    <p:anim calcmode="lin" valueType="num">
                                      <p:cBhvr>
                                        <p:cTn id="13" dur="1000" fill="hold"/>
                                        <p:tgtEl>
                                          <p:spTgt spid="403461"/>
                                        </p:tgtEl>
                                        <p:attrNameLst>
                                          <p:attrName>ppt_x</p:attrName>
                                        </p:attrNameLst>
                                      </p:cBhvr>
                                      <p:tavLst>
                                        <p:tav tm="0">
                                          <p:val>
                                            <p:strVal val="#ppt_x"/>
                                          </p:val>
                                        </p:tav>
                                        <p:tav tm="100000">
                                          <p:val>
                                            <p:strVal val="#ppt_x"/>
                                          </p:val>
                                        </p:tav>
                                      </p:tavLst>
                                    </p:anim>
                                    <p:anim calcmode="lin" valueType="num">
                                      <p:cBhvr>
                                        <p:cTn id="14" dur="1000" fill="hold"/>
                                        <p:tgtEl>
                                          <p:spTgt spid="4034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3465"/>
                                        </p:tgtEl>
                                        <p:attrNameLst>
                                          <p:attrName>style.visibility</p:attrName>
                                        </p:attrNameLst>
                                      </p:cBhvr>
                                      <p:to>
                                        <p:strVal val="visible"/>
                                      </p:to>
                                    </p:set>
                                    <p:animEffect transition="in" filter="fade">
                                      <p:cBhvr>
                                        <p:cTn id="19" dur="1000"/>
                                        <p:tgtEl>
                                          <p:spTgt spid="403465"/>
                                        </p:tgtEl>
                                      </p:cBhvr>
                                    </p:animEffect>
                                    <p:anim calcmode="lin" valueType="num">
                                      <p:cBhvr>
                                        <p:cTn id="20" dur="1000" fill="hold"/>
                                        <p:tgtEl>
                                          <p:spTgt spid="403465"/>
                                        </p:tgtEl>
                                        <p:attrNameLst>
                                          <p:attrName>ppt_x</p:attrName>
                                        </p:attrNameLst>
                                      </p:cBhvr>
                                      <p:tavLst>
                                        <p:tav tm="0">
                                          <p:val>
                                            <p:strVal val="#ppt_x"/>
                                          </p:val>
                                        </p:tav>
                                        <p:tav tm="100000">
                                          <p:val>
                                            <p:strVal val="#ppt_x"/>
                                          </p:val>
                                        </p:tav>
                                      </p:tavLst>
                                    </p:anim>
                                    <p:anim calcmode="lin" valueType="num">
                                      <p:cBhvr>
                                        <p:cTn id="21" dur="1000" fill="hold"/>
                                        <p:tgtEl>
                                          <p:spTgt spid="4034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03463"/>
                                        </p:tgtEl>
                                        <p:attrNameLst>
                                          <p:attrName>style.visibility</p:attrName>
                                        </p:attrNameLst>
                                      </p:cBhvr>
                                      <p:to>
                                        <p:strVal val="visible"/>
                                      </p:to>
                                    </p:set>
                                    <p:anim calcmode="lin" valueType="num">
                                      <p:cBhvr additive="base">
                                        <p:cTn id="26" dur="500" fill="hold"/>
                                        <p:tgtEl>
                                          <p:spTgt spid="403463"/>
                                        </p:tgtEl>
                                        <p:attrNameLst>
                                          <p:attrName>ppt_x</p:attrName>
                                        </p:attrNameLst>
                                      </p:cBhvr>
                                      <p:tavLst>
                                        <p:tav tm="0">
                                          <p:val>
                                            <p:strVal val="#ppt_x"/>
                                          </p:val>
                                        </p:tav>
                                        <p:tav tm="100000">
                                          <p:val>
                                            <p:strVal val="#ppt_x"/>
                                          </p:val>
                                        </p:tav>
                                      </p:tavLst>
                                    </p:anim>
                                    <p:anim calcmode="lin" valueType="num">
                                      <p:cBhvr additive="base">
                                        <p:cTn id="27" dur="500" fill="hold"/>
                                        <p:tgtEl>
                                          <p:spTgt spid="40346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03462"/>
                                        </p:tgtEl>
                                        <p:attrNameLst>
                                          <p:attrName>style.visibility</p:attrName>
                                        </p:attrNameLst>
                                      </p:cBhvr>
                                      <p:to>
                                        <p:strVal val="visible"/>
                                      </p:to>
                                    </p:set>
                                    <p:anim calcmode="lin" valueType="num">
                                      <p:cBhvr additive="base">
                                        <p:cTn id="30" dur="500" fill="hold"/>
                                        <p:tgtEl>
                                          <p:spTgt spid="403462"/>
                                        </p:tgtEl>
                                        <p:attrNameLst>
                                          <p:attrName>ppt_x</p:attrName>
                                        </p:attrNameLst>
                                      </p:cBhvr>
                                      <p:tavLst>
                                        <p:tav tm="0">
                                          <p:val>
                                            <p:strVal val="#ppt_x"/>
                                          </p:val>
                                        </p:tav>
                                        <p:tav tm="100000">
                                          <p:val>
                                            <p:strVal val="#ppt_x"/>
                                          </p:val>
                                        </p:tav>
                                      </p:tavLst>
                                    </p:anim>
                                    <p:anim calcmode="lin" valueType="num">
                                      <p:cBhvr additive="base">
                                        <p:cTn id="31" dur="500" fill="hold"/>
                                        <p:tgtEl>
                                          <p:spTgt spid="403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1" grpId="0" animBg="1"/>
      <p:bldP spid="403463" grpId="0" animBg="1"/>
      <p:bldP spid="4034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3" name="Picture 3" descr="untitled"/>
          <p:cNvPicPr>
            <a:picLocks noChangeAspect="1" noChangeArrowheads="1"/>
          </p:cNvPicPr>
          <p:nvPr/>
        </p:nvPicPr>
        <p:blipFill>
          <a:blip r:embed="rId4" cstate="print"/>
          <a:srcRect/>
          <a:stretch>
            <a:fillRect/>
          </a:stretch>
        </p:blipFill>
        <p:spPr bwMode="auto">
          <a:xfrm>
            <a:off x="2843213" y="908050"/>
            <a:ext cx="6049962" cy="4560888"/>
          </a:xfrm>
          <a:prstGeom prst="rect">
            <a:avLst/>
          </a:prstGeom>
          <a:noFill/>
          <a:ln w="25400" algn="ctr">
            <a:solidFill>
              <a:srgbClr val="FF6600"/>
            </a:solidFill>
            <a:miter lim="800000"/>
            <a:headEnd/>
            <a:tailEnd/>
          </a:ln>
          <a:effectLst/>
        </p:spPr>
      </p:pic>
      <p:graphicFrame>
        <p:nvGraphicFramePr>
          <p:cNvPr id="404484" name="Object 4"/>
          <p:cNvGraphicFramePr>
            <a:graphicFrameLocks noChangeAspect="1"/>
          </p:cNvGraphicFramePr>
          <p:nvPr/>
        </p:nvGraphicFramePr>
        <p:xfrm>
          <a:off x="5076056" y="5805264"/>
          <a:ext cx="2847975" cy="790575"/>
        </p:xfrm>
        <a:graphic>
          <a:graphicData uri="http://schemas.openxmlformats.org/presentationml/2006/ole">
            <p:oleObj spid="_x0000_s647170" name="Equation" r:id="rId5" imgW="1600200" imgH="444240" progId="">
              <p:embed/>
            </p:oleObj>
          </a:graphicData>
        </a:graphic>
      </p:graphicFrame>
      <p:sp>
        <p:nvSpPr>
          <p:cNvPr id="404485" name="Line 5"/>
          <p:cNvSpPr>
            <a:spLocks noChangeShapeType="1"/>
          </p:cNvSpPr>
          <p:nvPr/>
        </p:nvSpPr>
        <p:spPr bwMode="auto">
          <a:xfrm flipH="1" flipV="1">
            <a:off x="4211960" y="4869159"/>
            <a:ext cx="936104" cy="936104"/>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graphicFrame>
        <p:nvGraphicFramePr>
          <p:cNvPr id="404486" name="Object 6"/>
          <p:cNvGraphicFramePr>
            <a:graphicFrameLocks noChangeAspect="1"/>
          </p:cNvGraphicFramePr>
          <p:nvPr/>
        </p:nvGraphicFramePr>
        <p:xfrm>
          <a:off x="32916" y="2420888"/>
          <a:ext cx="2882900" cy="1087438"/>
        </p:xfrm>
        <a:graphic>
          <a:graphicData uri="http://schemas.openxmlformats.org/presentationml/2006/ole">
            <p:oleObj spid="_x0000_s647171" name="Equation" r:id="rId6" imgW="1612800" imgH="609480" progId="">
              <p:embed/>
            </p:oleObj>
          </a:graphicData>
        </a:graphic>
      </p:graphicFrame>
      <p:sp>
        <p:nvSpPr>
          <p:cNvPr id="404487" name="Line 7"/>
          <p:cNvSpPr>
            <a:spLocks noChangeShapeType="1"/>
          </p:cNvSpPr>
          <p:nvPr/>
        </p:nvSpPr>
        <p:spPr bwMode="auto">
          <a:xfrm flipH="1" flipV="1">
            <a:off x="1331640" y="2780928"/>
            <a:ext cx="2016398" cy="648072"/>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sp>
        <p:nvSpPr>
          <p:cNvPr id="404488" name="Text Box 8"/>
          <p:cNvSpPr txBox="1">
            <a:spLocks noChangeArrowheads="1"/>
          </p:cNvSpPr>
          <p:nvPr/>
        </p:nvSpPr>
        <p:spPr bwMode="auto">
          <a:xfrm>
            <a:off x="3851275" y="260350"/>
            <a:ext cx="3089307" cy="461665"/>
          </a:xfrm>
          <a:prstGeom prst="rect">
            <a:avLst/>
          </a:prstGeom>
          <a:noFill/>
          <a:ln w="9525" algn="ctr">
            <a:noFill/>
            <a:miter lim="800000"/>
            <a:headEnd/>
            <a:tailEnd/>
          </a:ln>
          <a:effectLst/>
        </p:spPr>
        <p:txBody>
          <a:bodyPr wrap="none">
            <a:spAutoFit/>
          </a:bodyPr>
          <a:lstStyle/>
          <a:p>
            <a:r>
              <a:rPr lang="el-GR" dirty="0">
                <a:solidFill>
                  <a:srgbClr val="FF6600"/>
                </a:solidFill>
                <a:effectLst>
                  <a:outerShdw blurRad="38100" dist="38100" dir="2700000" algn="tl">
                    <a:srgbClr val="000000"/>
                  </a:outerShdw>
                </a:effectLst>
                <a:latin typeface="Calibri" pitchFamily="34" charset="0"/>
                <a:cs typeface="Calibri" pitchFamily="34" charset="0"/>
              </a:rPr>
              <a:t>Χρήση διαγράμματος </a:t>
            </a:r>
            <a:r>
              <a:rPr lang="el-GR" dirty="0" smtClean="0">
                <a:solidFill>
                  <a:srgbClr val="FF6600"/>
                </a:solidFill>
                <a:effectLst>
                  <a:outerShdw blurRad="38100" dist="38100" dir="2700000" algn="tl">
                    <a:srgbClr val="000000"/>
                  </a:outerShdw>
                </a:effectLst>
                <a:latin typeface="Calibri" pitchFamily="34" charset="0"/>
                <a:cs typeface="Calibri" pitchFamily="34" charset="0"/>
              </a:rPr>
              <a:t>2</a:t>
            </a:r>
            <a:endParaRPr lang="el-GR" dirty="0">
              <a:solidFill>
                <a:srgbClr val="FF6600"/>
              </a:solidFill>
              <a:effectLst>
                <a:outerShdw blurRad="38100" dist="38100" dir="2700000" algn="tl">
                  <a:srgbClr val="000000"/>
                </a:outerShdw>
              </a:effectLst>
              <a:latin typeface="Calibri" pitchFamily="34" charset="0"/>
              <a:cs typeface="Calibri" pitchFamily="34" charset="0"/>
            </a:endParaRPr>
          </a:p>
        </p:txBody>
      </p:sp>
      <p:grpSp>
        <p:nvGrpSpPr>
          <p:cNvPr id="2" name="Group 13"/>
          <p:cNvGrpSpPr>
            <a:grpSpLocks/>
          </p:cNvGrpSpPr>
          <p:nvPr/>
        </p:nvGrpSpPr>
        <p:grpSpPr bwMode="auto">
          <a:xfrm>
            <a:off x="73025" y="3717925"/>
            <a:ext cx="3130550" cy="2698750"/>
            <a:chOff x="46" y="2342"/>
            <a:chExt cx="1972" cy="1700"/>
          </a:xfrm>
        </p:grpSpPr>
        <p:sp>
          <p:nvSpPr>
            <p:cNvPr id="404491" name="Rectangle 11"/>
            <p:cNvSpPr>
              <a:spLocks noChangeArrowheads="1"/>
            </p:cNvSpPr>
            <p:nvPr/>
          </p:nvSpPr>
          <p:spPr bwMode="auto">
            <a:xfrm>
              <a:off x="46" y="2342"/>
              <a:ext cx="1972" cy="1700"/>
            </a:xfrm>
            <a:prstGeom prst="rect">
              <a:avLst/>
            </a:prstGeom>
            <a:solidFill>
              <a:schemeClr val="bg1"/>
            </a:solidFill>
            <a:ln w="25400" algn="ctr">
              <a:solidFill>
                <a:srgbClr val="FF6600"/>
              </a:solidFill>
              <a:miter lim="800000"/>
              <a:headEnd/>
              <a:tailEnd/>
            </a:ln>
            <a:effectLst/>
          </p:spPr>
          <p:txBody>
            <a:bodyPr anchor="ctr">
              <a:spAutoFit/>
            </a:bodyPr>
            <a:lstStyle/>
            <a:p>
              <a:pPr>
                <a:lnSpc>
                  <a:spcPct val="110000"/>
                </a:lnSpc>
              </a:pPr>
              <a:r>
                <a:rPr lang="el-GR" sz="1800">
                  <a:solidFill>
                    <a:srgbClr val="FF6600"/>
                  </a:solidFill>
                  <a:effectLst>
                    <a:outerShdw blurRad="38100" dist="38100" dir="2700000" algn="tl">
                      <a:srgbClr val="C0C0C0"/>
                    </a:outerShdw>
                  </a:effectLst>
                </a:rPr>
                <a:t>Μπορούμε να υπολογίσουμε την παράμετρο θραύσης ξ</a:t>
              </a:r>
            </a:p>
            <a:p>
              <a:pPr>
                <a:lnSpc>
                  <a:spcPct val="110000"/>
                </a:lnSpc>
              </a:pPr>
              <a:endParaRPr lang="el-GR" sz="1000">
                <a:solidFill>
                  <a:srgbClr val="FF6600"/>
                </a:solidFill>
                <a:effectLst>
                  <a:outerShdw blurRad="38100" dist="38100" dir="2700000" algn="tl">
                    <a:srgbClr val="C0C0C0"/>
                  </a:outerShdw>
                </a:effectLst>
              </a:endParaRPr>
            </a:p>
            <a:p>
              <a:pPr>
                <a:lnSpc>
                  <a:spcPct val="110000"/>
                </a:lnSpc>
              </a:pPr>
              <a:endParaRPr lang="el-GR" sz="1800">
                <a:solidFill>
                  <a:srgbClr val="FF6600"/>
                </a:solidFill>
                <a:effectLst>
                  <a:outerShdw blurRad="38100" dist="38100" dir="2700000" algn="tl">
                    <a:srgbClr val="C0C0C0"/>
                  </a:outerShdw>
                </a:effectLst>
              </a:endParaRPr>
            </a:p>
            <a:p>
              <a:pPr>
                <a:lnSpc>
                  <a:spcPct val="110000"/>
                </a:lnSpc>
              </a:pPr>
              <a:endParaRPr lang="el-GR" sz="1800">
                <a:solidFill>
                  <a:srgbClr val="FF6600"/>
                </a:solidFill>
                <a:effectLst>
                  <a:outerShdw blurRad="38100" dist="38100" dir="2700000" algn="tl">
                    <a:srgbClr val="C0C0C0"/>
                  </a:outerShdw>
                </a:effectLst>
              </a:endParaRPr>
            </a:p>
            <a:p>
              <a:pPr>
                <a:lnSpc>
                  <a:spcPct val="110000"/>
                </a:lnSpc>
              </a:pPr>
              <a:endParaRPr lang="el-GR" sz="1800">
                <a:solidFill>
                  <a:srgbClr val="FF6600"/>
                </a:solidFill>
                <a:effectLst>
                  <a:outerShdw blurRad="38100" dist="38100" dir="2700000" algn="tl">
                    <a:srgbClr val="C0C0C0"/>
                  </a:outerShdw>
                </a:effectLst>
              </a:endParaRPr>
            </a:p>
            <a:p>
              <a:pPr>
                <a:lnSpc>
                  <a:spcPct val="110000"/>
                </a:lnSpc>
              </a:pPr>
              <a:r>
                <a:rPr lang="el-GR" sz="1800">
                  <a:solidFill>
                    <a:srgbClr val="FF6600"/>
                  </a:solidFill>
                  <a:effectLst>
                    <a:outerShdw blurRad="38100" dist="38100" dir="2700000" algn="tl">
                      <a:srgbClr val="C0C0C0"/>
                    </a:outerShdw>
                  </a:effectLst>
                </a:rPr>
                <a:t>Θραύση μορφής υπερχείλισης</a:t>
              </a:r>
            </a:p>
          </p:txBody>
        </p:sp>
        <p:graphicFrame>
          <p:nvGraphicFramePr>
            <p:cNvPr id="404492" name="Object 12"/>
            <p:cNvGraphicFramePr>
              <a:graphicFrameLocks noChangeAspect="1"/>
            </p:cNvGraphicFramePr>
            <p:nvPr/>
          </p:nvGraphicFramePr>
          <p:xfrm>
            <a:off x="158" y="2976"/>
            <a:ext cx="1236" cy="635"/>
          </p:xfrm>
          <a:graphic>
            <a:graphicData uri="http://schemas.openxmlformats.org/presentationml/2006/ole">
              <p:oleObj spid="_x0000_s647172" name="Equation" r:id="rId7" imgW="1307880" imgH="67284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4485"/>
                                        </p:tgtEl>
                                        <p:attrNameLst>
                                          <p:attrName>style.visibility</p:attrName>
                                        </p:attrNameLst>
                                      </p:cBhvr>
                                      <p:to>
                                        <p:strVal val="visible"/>
                                      </p:to>
                                    </p:set>
                                    <p:animEffect transition="in" filter="fade">
                                      <p:cBhvr>
                                        <p:cTn id="7" dur="1000"/>
                                        <p:tgtEl>
                                          <p:spTgt spid="404485"/>
                                        </p:tgtEl>
                                      </p:cBhvr>
                                    </p:animEffect>
                                    <p:anim calcmode="lin" valueType="num">
                                      <p:cBhvr>
                                        <p:cTn id="8" dur="1000" fill="hold"/>
                                        <p:tgtEl>
                                          <p:spTgt spid="404485"/>
                                        </p:tgtEl>
                                        <p:attrNameLst>
                                          <p:attrName>ppt_x</p:attrName>
                                        </p:attrNameLst>
                                      </p:cBhvr>
                                      <p:tavLst>
                                        <p:tav tm="0">
                                          <p:val>
                                            <p:strVal val="#ppt_x"/>
                                          </p:val>
                                        </p:tav>
                                        <p:tav tm="100000">
                                          <p:val>
                                            <p:strVal val="#ppt_x"/>
                                          </p:val>
                                        </p:tav>
                                      </p:tavLst>
                                    </p:anim>
                                    <p:anim calcmode="lin" valueType="num">
                                      <p:cBhvr>
                                        <p:cTn id="9" dur="1000" fill="hold"/>
                                        <p:tgtEl>
                                          <p:spTgt spid="40448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04484"/>
                                        </p:tgtEl>
                                        <p:attrNameLst>
                                          <p:attrName>style.visibility</p:attrName>
                                        </p:attrNameLst>
                                      </p:cBhvr>
                                      <p:to>
                                        <p:strVal val="visible"/>
                                      </p:to>
                                    </p:set>
                                    <p:animEffect transition="in" filter="fade">
                                      <p:cBhvr>
                                        <p:cTn id="12" dur="1000"/>
                                        <p:tgtEl>
                                          <p:spTgt spid="404484"/>
                                        </p:tgtEl>
                                      </p:cBhvr>
                                    </p:animEffect>
                                    <p:anim calcmode="lin" valueType="num">
                                      <p:cBhvr>
                                        <p:cTn id="13" dur="1000" fill="hold"/>
                                        <p:tgtEl>
                                          <p:spTgt spid="404484"/>
                                        </p:tgtEl>
                                        <p:attrNameLst>
                                          <p:attrName>ppt_x</p:attrName>
                                        </p:attrNameLst>
                                      </p:cBhvr>
                                      <p:tavLst>
                                        <p:tav tm="0">
                                          <p:val>
                                            <p:strVal val="#ppt_x"/>
                                          </p:val>
                                        </p:tav>
                                        <p:tav tm="100000">
                                          <p:val>
                                            <p:strVal val="#ppt_x"/>
                                          </p:val>
                                        </p:tav>
                                      </p:tavLst>
                                    </p:anim>
                                    <p:anim calcmode="lin" valueType="num">
                                      <p:cBhvr>
                                        <p:cTn id="14" dur="1000" fill="hold"/>
                                        <p:tgtEl>
                                          <p:spTgt spid="40448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04487"/>
                                        </p:tgtEl>
                                        <p:attrNameLst>
                                          <p:attrName>style.visibility</p:attrName>
                                        </p:attrNameLst>
                                      </p:cBhvr>
                                      <p:to>
                                        <p:strVal val="visible"/>
                                      </p:to>
                                    </p:set>
                                    <p:animEffect transition="in" filter="fade">
                                      <p:cBhvr>
                                        <p:cTn id="19" dur="1000"/>
                                        <p:tgtEl>
                                          <p:spTgt spid="404487"/>
                                        </p:tgtEl>
                                      </p:cBhvr>
                                    </p:animEffect>
                                    <p:anim calcmode="lin" valueType="num">
                                      <p:cBhvr>
                                        <p:cTn id="20" dur="1000" fill="hold"/>
                                        <p:tgtEl>
                                          <p:spTgt spid="404487"/>
                                        </p:tgtEl>
                                        <p:attrNameLst>
                                          <p:attrName>ppt_x</p:attrName>
                                        </p:attrNameLst>
                                      </p:cBhvr>
                                      <p:tavLst>
                                        <p:tav tm="0">
                                          <p:val>
                                            <p:strVal val="#ppt_x"/>
                                          </p:val>
                                        </p:tav>
                                        <p:tav tm="100000">
                                          <p:val>
                                            <p:strVal val="#ppt_x"/>
                                          </p:val>
                                        </p:tav>
                                      </p:tavLst>
                                    </p:anim>
                                    <p:anim calcmode="lin" valueType="num">
                                      <p:cBhvr>
                                        <p:cTn id="21" dur="1000" fill="hold"/>
                                        <p:tgtEl>
                                          <p:spTgt spid="40448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04486"/>
                                        </p:tgtEl>
                                        <p:attrNameLst>
                                          <p:attrName>style.visibility</p:attrName>
                                        </p:attrNameLst>
                                      </p:cBhvr>
                                      <p:to>
                                        <p:strVal val="visible"/>
                                      </p:to>
                                    </p:set>
                                    <p:animEffect transition="in" filter="fade">
                                      <p:cBhvr>
                                        <p:cTn id="24" dur="1000"/>
                                        <p:tgtEl>
                                          <p:spTgt spid="404486"/>
                                        </p:tgtEl>
                                      </p:cBhvr>
                                    </p:animEffect>
                                    <p:anim calcmode="lin" valueType="num">
                                      <p:cBhvr>
                                        <p:cTn id="25" dur="1000" fill="hold"/>
                                        <p:tgtEl>
                                          <p:spTgt spid="404486"/>
                                        </p:tgtEl>
                                        <p:attrNameLst>
                                          <p:attrName>ppt_x</p:attrName>
                                        </p:attrNameLst>
                                      </p:cBhvr>
                                      <p:tavLst>
                                        <p:tav tm="0">
                                          <p:val>
                                            <p:strVal val="#ppt_x"/>
                                          </p:val>
                                        </p:tav>
                                        <p:tav tm="100000">
                                          <p:val>
                                            <p:strVal val="#ppt_x"/>
                                          </p:val>
                                        </p:tav>
                                      </p:tavLst>
                                    </p:anim>
                                    <p:anim calcmode="lin" valueType="num">
                                      <p:cBhvr>
                                        <p:cTn id="26" dur="1000" fill="hold"/>
                                        <p:tgtEl>
                                          <p:spTgt spid="40448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animBg="1"/>
      <p:bldP spid="40448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ChangeArrowheads="1"/>
          </p:cNvSpPr>
          <p:nvPr/>
        </p:nvSpPr>
        <p:spPr bwMode="auto">
          <a:xfrm>
            <a:off x="250825" y="549275"/>
            <a:ext cx="1569660" cy="461665"/>
          </a:xfrm>
          <a:prstGeom prst="rect">
            <a:avLst/>
          </a:prstGeom>
          <a:noFill/>
          <a:ln w="9525" algn="ctr">
            <a:noFill/>
            <a:miter lim="800000"/>
            <a:headEnd/>
            <a:tailEnd/>
          </a:ln>
          <a:effectLst/>
        </p:spPr>
        <p:txBody>
          <a:bodyPr wrap="none">
            <a:spAutoFit/>
          </a:bodyPr>
          <a:lstStyle/>
          <a:p>
            <a:r>
              <a:rPr lang="el-GR" dirty="0" smtClean="0">
                <a:solidFill>
                  <a:srgbClr val="FF6600"/>
                </a:solidFill>
                <a:effectLst>
                  <a:outerShdw blurRad="38100" dist="38100" dir="2700000" algn="tl">
                    <a:srgbClr val="000000"/>
                  </a:outerShdw>
                </a:effectLst>
                <a:latin typeface="Calibri" pitchFamily="34" charset="0"/>
                <a:cs typeface="Calibri" pitchFamily="34" charset="0"/>
              </a:rPr>
              <a:t>Άσκηση </a:t>
            </a:r>
            <a:r>
              <a:rPr lang="el-GR" dirty="0">
                <a:solidFill>
                  <a:srgbClr val="FF6600"/>
                </a:solidFill>
                <a:effectLst>
                  <a:outerShdw blurRad="38100" dist="38100" dir="2700000" algn="tl">
                    <a:srgbClr val="000000"/>
                  </a:outerShdw>
                </a:effectLst>
                <a:latin typeface="Calibri" pitchFamily="34" charset="0"/>
                <a:cs typeface="Calibri" pitchFamily="34" charset="0"/>
              </a:rPr>
              <a:t>(2)</a:t>
            </a:r>
          </a:p>
        </p:txBody>
      </p:sp>
      <p:sp>
        <p:nvSpPr>
          <p:cNvPr id="492548" name="Rectangle 4"/>
          <p:cNvSpPr>
            <a:spLocks noChangeArrowheads="1"/>
          </p:cNvSpPr>
          <p:nvPr/>
        </p:nvSpPr>
        <p:spPr bwMode="auto">
          <a:xfrm>
            <a:off x="179388" y="981075"/>
            <a:ext cx="8569325" cy="996950"/>
          </a:xfrm>
          <a:prstGeom prst="rect">
            <a:avLst/>
          </a:prstGeom>
          <a:noFill/>
          <a:ln w="9525" algn="ctr">
            <a:noFill/>
            <a:miter lim="800000"/>
            <a:headEnd/>
            <a:tailEnd/>
          </a:ln>
          <a:effectLst/>
        </p:spPr>
        <p:txBody>
          <a:bodyPr anchor="ctr">
            <a:spAutoFit/>
          </a:bodyPr>
          <a:lstStyle/>
          <a:p>
            <a:pPr>
              <a:lnSpc>
                <a:spcPct val="110000"/>
              </a:lnSpc>
            </a:pPr>
            <a:r>
              <a:rPr lang="el-GR" sz="1800" dirty="0">
                <a:solidFill>
                  <a:srgbClr val="000000"/>
                </a:solidFill>
                <a:latin typeface="Calibri" pitchFamily="34" charset="0"/>
                <a:cs typeface="Calibri" pitchFamily="34" charset="0"/>
              </a:rPr>
              <a:t>ΒΡΕΙΤΕ:  Το ύψος θραύσης και το βάθος θραύσης των κυμάτων σε παραλία που έχει κλίση πυθμένα  </a:t>
            </a:r>
            <a:r>
              <a:rPr lang="el-GR" sz="1800" b="1" dirty="0" smtClean="0">
                <a:solidFill>
                  <a:srgbClr val="FF0000"/>
                </a:solidFill>
                <a:latin typeface="Calibri" pitchFamily="34" charset="0"/>
                <a:cs typeface="Calibri" pitchFamily="34" charset="0"/>
              </a:rPr>
              <a:t>1/</a:t>
            </a:r>
            <a:r>
              <a:rPr lang="en-US" sz="1800" b="1" dirty="0" smtClean="0">
                <a:solidFill>
                  <a:srgbClr val="FF0000"/>
                </a:solidFill>
                <a:latin typeface="Calibri" pitchFamily="34" charset="0"/>
                <a:cs typeface="Calibri" pitchFamily="34" charset="0"/>
              </a:rPr>
              <a:t>30</a:t>
            </a:r>
            <a:r>
              <a:rPr lang="el-GR" sz="1800" dirty="0" smtClean="0">
                <a:solidFill>
                  <a:srgbClr val="000000"/>
                </a:solidFill>
                <a:latin typeface="Calibri" pitchFamily="34" charset="0"/>
                <a:cs typeface="Calibri" pitchFamily="34" charset="0"/>
              </a:rPr>
              <a:t>, </a:t>
            </a:r>
            <a:r>
              <a:rPr lang="el-GR" sz="1800" dirty="0">
                <a:solidFill>
                  <a:srgbClr val="000000"/>
                </a:solidFill>
                <a:latin typeface="Calibri" pitchFamily="34" charset="0"/>
                <a:cs typeface="Calibri" pitchFamily="34" charset="0"/>
              </a:rPr>
              <a:t>όταν το ύψος των κυμάτων στα βαθιά νερά είναι </a:t>
            </a:r>
            <a:r>
              <a:rPr lang="el-GR" sz="1800" b="1" dirty="0" err="1">
                <a:solidFill>
                  <a:srgbClr val="FF0000"/>
                </a:solidFill>
                <a:latin typeface="Calibri" pitchFamily="34" charset="0"/>
                <a:cs typeface="Calibri" pitchFamily="34" charset="0"/>
              </a:rPr>
              <a:t>H</a:t>
            </a:r>
            <a:r>
              <a:rPr lang="el-GR" sz="1800" b="1" baseline="-25000" dirty="0" err="1">
                <a:solidFill>
                  <a:srgbClr val="FF0000"/>
                </a:solidFill>
                <a:latin typeface="Calibri" pitchFamily="34" charset="0"/>
                <a:cs typeface="Calibri" pitchFamily="34" charset="0"/>
              </a:rPr>
              <a:t>o</a:t>
            </a:r>
            <a:r>
              <a:rPr lang="el-GR" sz="1800" b="1" dirty="0">
                <a:solidFill>
                  <a:srgbClr val="FF0000"/>
                </a:solidFill>
                <a:latin typeface="Calibri" pitchFamily="34" charset="0"/>
                <a:cs typeface="Calibri" pitchFamily="34" charset="0"/>
              </a:rPr>
              <a:t>= 2.5 </a:t>
            </a:r>
            <a:r>
              <a:rPr lang="el-GR" sz="1800" dirty="0">
                <a:solidFill>
                  <a:srgbClr val="FF0000"/>
                </a:solidFill>
                <a:latin typeface="Calibri" pitchFamily="34" charset="0"/>
                <a:cs typeface="Calibri" pitchFamily="34" charset="0"/>
              </a:rPr>
              <a:t>m</a:t>
            </a:r>
            <a:r>
              <a:rPr lang="el-GR" sz="1800" dirty="0">
                <a:solidFill>
                  <a:srgbClr val="000000"/>
                </a:solidFill>
                <a:latin typeface="Calibri" pitchFamily="34" charset="0"/>
                <a:cs typeface="Calibri" pitchFamily="34" charset="0"/>
              </a:rPr>
              <a:t>, η περίοδός τους </a:t>
            </a:r>
            <a:r>
              <a:rPr lang="el-GR" sz="1800" b="1" dirty="0">
                <a:solidFill>
                  <a:srgbClr val="FF0000"/>
                </a:solidFill>
                <a:latin typeface="Calibri" pitchFamily="34" charset="0"/>
                <a:cs typeface="Calibri" pitchFamily="34" charset="0"/>
              </a:rPr>
              <a:t>Τ = 10 </a:t>
            </a:r>
            <a:r>
              <a:rPr lang="el-GR" sz="1800" b="1" dirty="0" err="1">
                <a:solidFill>
                  <a:srgbClr val="FF0000"/>
                </a:solidFill>
                <a:latin typeface="Calibri" pitchFamily="34" charset="0"/>
                <a:cs typeface="Calibri" pitchFamily="34" charset="0"/>
              </a:rPr>
              <a:t>sec</a:t>
            </a:r>
            <a:r>
              <a:rPr lang="el-GR" sz="1800" dirty="0">
                <a:solidFill>
                  <a:srgbClr val="000000"/>
                </a:solidFill>
                <a:latin typeface="Calibri" pitchFamily="34" charset="0"/>
                <a:cs typeface="Calibri" pitchFamily="34" charset="0"/>
              </a:rPr>
              <a:t>, και η γωνία διάδοσης </a:t>
            </a:r>
            <a:r>
              <a:rPr lang="el-GR" sz="1800" b="1" dirty="0">
                <a:solidFill>
                  <a:srgbClr val="FF0000"/>
                </a:solidFill>
                <a:latin typeface="Calibri" pitchFamily="34" charset="0"/>
                <a:cs typeface="Calibri" pitchFamily="34" charset="0"/>
              </a:rPr>
              <a:t>φ</a:t>
            </a:r>
            <a:r>
              <a:rPr lang="el-GR" sz="1800" b="1" baseline="-25000" dirty="0">
                <a:solidFill>
                  <a:srgbClr val="FF0000"/>
                </a:solidFill>
                <a:latin typeface="Calibri" pitchFamily="34" charset="0"/>
                <a:cs typeface="Calibri" pitchFamily="34" charset="0"/>
              </a:rPr>
              <a:t>ο</a:t>
            </a:r>
            <a:r>
              <a:rPr lang="el-GR" sz="1800" b="1" dirty="0">
                <a:solidFill>
                  <a:srgbClr val="FF0000"/>
                </a:solidFill>
                <a:latin typeface="Calibri" pitchFamily="34" charset="0"/>
                <a:cs typeface="Calibri" pitchFamily="34" charset="0"/>
              </a:rPr>
              <a:t> = 60</a:t>
            </a:r>
            <a:r>
              <a:rPr lang="el-GR" sz="1800" b="1" baseline="30000" dirty="0">
                <a:solidFill>
                  <a:srgbClr val="FF0000"/>
                </a:solidFill>
                <a:latin typeface="Calibri" pitchFamily="34" charset="0"/>
                <a:cs typeface="Calibri" pitchFamily="34" charset="0"/>
              </a:rPr>
              <a:t>ο</a:t>
            </a:r>
            <a:r>
              <a:rPr lang="el-GR" sz="1800" dirty="0">
                <a:solidFill>
                  <a:srgbClr val="000000"/>
                </a:solidFill>
                <a:latin typeface="Calibri" pitchFamily="34" charset="0"/>
                <a:cs typeface="Calibri" pitchFamily="34" charset="0"/>
              </a:rPr>
              <a:t>.</a:t>
            </a:r>
            <a:endParaRPr lang="el-GR" sz="1800" baseline="30000" dirty="0">
              <a:solidFill>
                <a:srgbClr val="000000"/>
              </a:solidFill>
              <a:latin typeface="Calibri" pitchFamily="34" charset="0"/>
              <a:cs typeface="Calibri" pitchFamily="34" charset="0"/>
            </a:endParaRPr>
          </a:p>
        </p:txBody>
      </p:sp>
      <p:sp>
        <p:nvSpPr>
          <p:cNvPr id="492554" name="Rectangle 10"/>
          <p:cNvSpPr>
            <a:spLocks noChangeArrowheads="1"/>
          </p:cNvSpPr>
          <p:nvPr/>
        </p:nvSpPr>
        <p:spPr bwMode="auto">
          <a:xfrm>
            <a:off x="179388" y="2132013"/>
            <a:ext cx="8640762" cy="792162"/>
          </a:xfrm>
          <a:prstGeom prst="rect">
            <a:avLst/>
          </a:prstGeom>
          <a:noFill/>
          <a:ln w="9525" algn="ctr">
            <a:noFill/>
            <a:miter lim="800000"/>
            <a:headEnd/>
            <a:tailEnd/>
          </a:ln>
          <a:effectLst/>
        </p:spPr>
        <p:txBody>
          <a:bodyPr/>
          <a:lstStyle/>
          <a:p>
            <a:pPr marL="342900" indent="-342900" algn="justLow">
              <a:lnSpc>
                <a:spcPct val="120000"/>
              </a:lnSpc>
              <a:buFontTx/>
              <a:buAutoNum type="arabicPeriod"/>
            </a:pPr>
            <a:r>
              <a:rPr lang="el-GR" sz="1800" dirty="0" err="1">
                <a:solidFill>
                  <a:srgbClr val="000000"/>
                </a:solidFill>
                <a:latin typeface="Calibri" pitchFamily="34" charset="0"/>
                <a:cs typeface="Calibri" pitchFamily="34" charset="0"/>
              </a:rPr>
              <a:t>Προεκτίμηση</a:t>
            </a:r>
            <a:r>
              <a:rPr lang="el-GR" sz="1800" dirty="0">
                <a:solidFill>
                  <a:srgbClr val="000000"/>
                </a:solidFill>
                <a:latin typeface="Calibri" pitchFamily="34" charset="0"/>
                <a:cs typeface="Calibri" pitchFamily="34" charset="0"/>
              </a:rPr>
              <a:t> του βάθους θραύσης</a:t>
            </a:r>
            <a:r>
              <a:rPr lang="en-US" sz="1800" dirty="0">
                <a:solidFill>
                  <a:srgbClr val="000000"/>
                </a:solidFill>
                <a:latin typeface="Calibri" pitchFamily="34" charset="0"/>
                <a:cs typeface="Calibri" pitchFamily="34" charset="0"/>
              </a:rPr>
              <a:t> d</a:t>
            </a:r>
            <a:r>
              <a:rPr lang="en-US" sz="1800" baseline="-25000" dirty="0">
                <a:solidFill>
                  <a:srgbClr val="000000"/>
                </a:solidFill>
                <a:latin typeface="Calibri" pitchFamily="34" charset="0"/>
                <a:cs typeface="Calibri" pitchFamily="34" charset="0"/>
              </a:rPr>
              <a:t>b</a:t>
            </a:r>
            <a:r>
              <a:rPr lang="en-US" sz="1800" baseline="30000" dirty="0">
                <a:solidFill>
                  <a:srgbClr val="000000"/>
                </a:solidFill>
                <a:latin typeface="Calibri" pitchFamily="34" charset="0"/>
                <a:cs typeface="Calibri" pitchFamily="34" charset="0"/>
              </a:rPr>
              <a:t>(1)</a:t>
            </a:r>
            <a:r>
              <a:rPr lang="en-US" sz="1800" dirty="0">
                <a:solidFill>
                  <a:srgbClr val="000000"/>
                </a:solidFill>
                <a:latin typeface="Calibri" pitchFamily="34" charset="0"/>
                <a:cs typeface="Calibri" pitchFamily="34" charset="0"/>
              </a:rPr>
              <a:t>. </a:t>
            </a:r>
            <a:endParaRPr lang="el-GR" sz="1800" dirty="0">
              <a:solidFill>
                <a:srgbClr val="000000"/>
              </a:solidFill>
              <a:latin typeface="Calibri" pitchFamily="34" charset="0"/>
              <a:cs typeface="Calibri" pitchFamily="34" charset="0"/>
            </a:endParaRPr>
          </a:p>
          <a:p>
            <a:pPr marL="342900" indent="-342900" algn="justLow">
              <a:lnSpc>
                <a:spcPct val="120000"/>
              </a:lnSpc>
            </a:pPr>
            <a:r>
              <a:rPr lang="el-GR" sz="1800" dirty="0">
                <a:solidFill>
                  <a:srgbClr val="000000"/>
                </a:solidFill>
                <a:latin typeface="Calibri" pitchFamily="34" charset="0"/>
                <a:cs typeface="Calibri" pitchFamily="34" charset="0"/>
              </a:rPr>
              <a:t>Από σχέση </a:t>
            </a:r>
            <a:r>
              <a:rPr lang="en-US" sz="1800" dirty="0">
                <a:solidFill>
                  <a:srgbClr val="000000"/>
                </a:solidFill>
                <a:latin typeface="Calibri" pitchFamily="34" charset="0"/>
                <a:cs typeface="Calibri" pitchFamily="34" charset="0"/>
              </a:rPr>
              <a:t>d</a:t>
            </a:r>
            <a:r>
              <a:rPr lang="en-US" sz="1800" baseline="-25000" dirty="0">
                <a:solidFill>
                  <a:srgbClr val="000000"/>
                </a:solidFill>
                <a:latin typeface="Calibri" pitchFamily="34" charset="0"/>
                <a:cs typeface="Calibri" pitchFamily="34" charset="0"/>
              </a:rPr>
              <a:t>b</a:t>
            </a:r>
            <a:r>
              <a:rPr lang="el-GR" sz="1800" dirty="0">
                <a:solidFill>
                  <a:srgbClr val="000000"/>
                </a:solidFill>
                <a:latin typeface="Calibri" pitchFamily="34" charset="0"/>
                <a:cs typeface="Calibri" pitchFamily="34" charset="0"/>
              </a:rPr>
              <a:t>=Η</a:t>
            </a:r>
            <a:r>
              <a:rPr lang="el-GR" sz="1800" baseline="-25000" dirty="0">
                <a:solidFill>
                  <a:srgbClr val="000000"/>
                </a:solidFill>
                <a:latin typeface="Calibri" pitchFamily="34" charset="0"/>
                <a:cs typeface="Calibri" pitchFamily="34" charset="0"/>
              </a:rPr>
              <a:t>ο</a:t>
            </a:r>
            <a:r>
              <a:rPr lang="el-GR" sz="1800" dirty="0">
                <a:solidFill>
                  <a:srgbClr val="000000"/>
                </a:solidFill>
                <a:latin typeface="Calibri" pitchFamily="34" charset="0"/>
                <a:cs typeface="Calibri" pitchFamily="34" charset="0"/>
              </a:rPr>
              <a:t>/0.78. Άρα </a:t>
            </a:r>
            <a:r>
              <a:rPr lang="en-US" sz="1800" dirty="0">
                <a:solidFill>
                  <a:srgbClr val="000000"/>
                </a:solidFill>
                <a:latin typeface="Calibri" pitchFamily="34" charset="0"/>
                <a:cs typeface="Calibri" pitchFamily="34" charset="0"/>
              </a:rPr>
              <a:t>d</a:t>
            </a:r>
            <a:r>
              <a:rPr lang="en-US" sz="1800" baseline="-25000" dirty="0">
                <a:solidFill>
                  <a:srgbClr val="000000"/>
                </a:solidFill>
                <a:latin typeface="Calibri" pitchFamily="34" charset="0"/>
                <a:cs typeface="Calibri" pitchFamily="34" charset="0"/>
              </a:rPr>
              <a:t>b</a:t>
            </a:r>
            <a:r>
              <a:rPr lang="en-US" sz="1800" baseline="30000" dirty="0">
                <a:solidFill>
                  <a:srgbClr val="000000"/>
                </a:solidFill>
                <a:latin typeface="Calibri" pitchFamily="34" charset="0"/>
                <a:cs typeface="Calibri" pitchFamily="34" charset="0"/>
              </a:rPr>
              <a:t>(1)</a:t>
            </a:r>
            <a:r>
              <a:rPr lang="el-GR" sz="1800" dirty="0">
                <a:solidFill>
                  <a:srgbClr val="000000"/>
                </a:solidFill>
                <a:latin typeface="Calibri" pitchFamily="34" charset="0"/>
                <a:cs typeface="Calibri" pitchFamily="34" charset="0"/>
              </a:rPr>
              <a:t>=</a:t>
            </a:r>
            <a:r>
              <a:rPr lang="en-US" sz="1800" dirty="0">
                <a:solidFill>
                  <a:srgbClr val="000000"/>
                </a:solidFill>
                <a:latin typeface="Calibri" pitchFamily="34" charset="0"/>
                <a:cs typeface="Calibri" pitchFamily="34" charset="0"/>
              </a:rPr>
              <a:t> </a:t>
            </a:r>
            <a:r>
              <a:rPr lang="el-GR" sz="1800" dirty="0">
                <a:solidFill>
                  <a:srgbClr val="000000"/>
                </a:solidFill>
                <a:latin typeface="Calibri" pitchFamily="34" charset="0"/>
                <a:cs typeface="Calibri" pitchFamily="34" charset="0"/>
              </a:rPr>
              <a:t>3.21</a:t>
            </a:r>
            <a:r>
              <a:rPr lang="en-US" sz="1800" dirty="0">
                <a:solidFill>
                  <a:srgbClr val="000000"/>
                </a:solidFill>
                <a:latin typeface="Calibri" pitchFamily="34" charset="0"/>
                <a:cs typeface="Calibri" pitchFamily="34" charset="0"/>
              </a:rPr>
              <a:t>m</a:t>
            </a:r>
            <a:endParaRPr lang="el-GR" sz="1800" dirty="0">
              <a:solidFill>
                <a:srgbClr val="000000"/>
              </a:solidFill>
              <a:latin typeface="Calibri" pitchFamily="34" charset="0"/>
              <a:cs typeface="Calibri" pitchFamily="34" charset="0"/>
            </a:endParaRPr>
          </a:p>
        </p:txBody>
      </p:sp>
      <p:sp>
        <p:nvSpPr>
          <p:cNvPr id="492555" name="Rectangle 11"/>
          <p:cNvSpPr>
            <a:spLocks noChangeArrowheads="1"/>
          </p:cNvSpPr>
          <p:nvPr/>
        </p:nvSpPr>
        <p:spPr bwMode="auto">
          <a:xfrm>
            <a:off x="179388" y="2924175"/>
            <a:ext cx="8640762" cy="792163"/>
          </a:xfrm>
          <a:prstGeom prst="rect">
            <a:avLst/>
          </a:prstGeom>
          <a:noFill/>
          <a:ln w="9525" algn="ctr">
            <a:noFill/>
            <a:miter lim="800000"/>
            <a:headEnd/>
            <a:tailEnd/>
          </a:ln>
          <a:effectLst/>
        </p:spPr>
        <p:txBody>
          <a:bodyPr/>
          <a:lstStyle/>
          <a:p>
            <a:pPr marL="342900" indent="-342900" algn="justLow">
              <a:lnSpc>
                <a:spcPct val="120000"/>
              </a:lnSpc>
            </a:pPr>
            <a:r>
              <a:rPr lang="en-US" sz="1800" dirty="0">
                <a:solidFill>
                  <a:srgbClr val="000000"/>
                </a:solidFill>
                <a:latin typeface="Calibri" pitchFamily="34" charset="0"/>
                <a:cs typeface="Calibri" pitchFamily="34" charset="0"/>
              </a:rPr>
              <a:t>2. </a:t>
            </a:r>
            <a:r>
              <a:rPr lang="el-GR" sz="1800" dirty="0">
                <a:solidFill>
                  <a:srgbClr val="000000"/>
                </a:solidFill>
                <a:latin typeface="Calibri" pitchFamily="34" charset="0"/>
                <a:cs typeface="Calibri" pitchFamily="34" charset="0"/>
              </a:rPr>
              <a:t>Υπολογισμός του συντελεστή διάθλασης </a:t>
            </a:r>
            <a:r>
              <a:rPr lang="en-US" sz="1800" dirty="0">
                <a:solidFill>
                  <a:srgbClr val="000000"/>
                </a:solidFill>
                <a:latin typeface="Calibri" pitchFamily="34" charset="0"/>
                <a:cs typeface="Calibri" pitchFamily="34" charset="0"/>
              </a:rPr>
              <a:t>K</a:t>
            </a:r>
            <a:r>
              <a:rPr lang="en-US" sz="1800" baseline="-25000" dirty="0">
                <a:solidFill>
                  <a:srgbClr val="000000"/>
                </a:solidFill>
                <a:latin typeface="Calibri" pitchFamily="34" charset="0"/>
                <a:cs typeface="Calibri" pitchFamily="34" charset="0"/>
              </a:rPr>
              <a:t>r</a:t>
            </a:r>
            <a:r>
              <a:rPr lang="en-US" sz="1800" dirty="0">
                <a:solidFill>
                  <a:srgbClr val="000000"/>
                </a:solidFill>
                <a:latin typeface="Calibri" pitchFamily="34" charset="0"/>
                <a:cs typeface="Calibri" pitchFamily="34" charset="0"/>
              </a:rPr>
              <a:t> </a:t>
            </a:r>
            <a:r>
              <a:rPr lang="el-GR" sz="1800" dirty="0">
                <a:solidFill>
                  <a:srgbClr val="000000"/>
                </a:solidFill>
                <a:latin typeface="Calibri" pitchFamily="34" charset="0"/>
                <a:cs typeface="Calibri" pitchFamily="34" charset="0"/>
              </a:rPr>
              <a:t>στο βάθος αυτό.</a:t>
            </a:r>
          </a:p>
        </p:txBody>
      </p:sp>
      <p:sp>
        <p:nvSpPr>
          <p:cNvPr id="492558" name="Rectangle 14"/>
          <p:cNvSpPr>
            <a:spLocks noChangeArrowheads="1"/>
          </p:cNvSpPr>
          <p:nvPr/>
        </p:nvSpPr>
        <p:spPr bwMode="auto">
          <a:xfrm>
            <a:off x="3851275" y="3500438"/>
            <a:ext cx="936625" cy="431800"/>
          </a:xfrm>
          <a:prstGeom prst="rect">
            <a:avLst/>
          </a:prstGeom>
          <a:noFill/>
          <a:ln w="9525" algn="ctr">
            <a:noFill/>
            <a:miter lim="800000"/>
            <a:headEnd/>
            <a:tailEnd/>
          </a:ln>
          <a:effectLst/>
        </p:spPr>
        <p:txBody>
          <a:bodyPr/>
          <a:lstStyle/>
          <a:p>
            <a:pPr marL="342900" indent="-342900" algn="justLow">
              <a:lnSpc>
                <a:spcPct val="120000"/>
              </a:lnSpc>
            </a:pPr>
            <a:r>
              <a:rPr lang="el-GR" sz="1800" dirty="0">
                <a:solidFill>
                  <a:srgbClr val="000000"/>
                </a:solidFill>
                <a:latin typeface="Calibri" pitchFamily="34" charset="0"/>
                <a:cs typeface="Calibri" pitchFamily="34" charset="0"/>
              </a:rPr>
              <a:t>όπου</a:t>
            </a:r>
          </a:p>
        </p:txBody>
      </p:sp>
      <p:sp>
        <p:nvSpPr>
          <p:cNvPr id="492562" name="Rectangle 18"/>
          <p:cNvSpPr>
            <a:spLocks noChangeArrowheads="1"/>
          </p:cNvSpPr>
          <p:nvPr/>
        </p:nvSpPr>
        <p:spPr bwMode="auto">
          <a:xfrm>
            <a:off x="3779838" y="4365625"/>
            <a:ext cx="936625" cy="431800"/>
          </a:xfrm>
          <a:prstGeom prst="rect">
            <a:avLst/>
          </a:prstGeom>
          <a:noFill/>
          <a:ln w="9525" algn="ctr">
            <a:noFill/>
            <a:miter lim="800000"/>
            <a:headEnd/>
            <a:tailEnd/>
          </a:ln>
          <a:effectLst/>
        </p:spPr>
        <p:txBody>
          <a:bodyPr/>
          <a:lstStyle/>
          <a:p>
            <a:pPr marL="342900" indent="-342900" algn="justLow">
              <a:lnSpc>
                <a:spcPct val="120000"/>
              </a:lnSpc>
            </a:pPr>
            <a:r>
              <a:rPr lang="el-GR" sz="1800" dirty="0">
                <a:solidFill>
                  <a:srgbClr val="000000"/>
                </a:solidFill>
                <a:latin typeface="Calibri" pitchFamily="34" charset="0"/>
                <a:cs typeface="Calibri" pitchFamily="34" charset="0"/>
              </a:rPr>
              <a:t>και</a:t>
            </a:r>
          </a:p>
        </p:txBody>
      </p:sp>
      <p:sp>
        <p:nvSpPr>
          <p:cNvPr id="492563" name="Rectangle 19"/>
          <p:cNvSpPr>
            <a:spLocks noChangeArrowheads="1"/>
          </p:cNvSpPr>
          <p:nvPr/>
        </p:nvSpPr>
        <p:spPr bwMode="auto">
          <a:xfrm>
            <a:off x="250825" y="5013325"/>
            <a:ext cx="3168650" cy="503238"/>
          </a:xfrm>
          <a:prstGeom prst="rect">
            <a:avLst/>
          </a:prstGeom>
          <a:noFill/>
          <a:ln w="9525" algn="ctr">
            <a:noFill/>
            <a:miter lim="800000"/>
            <a:headEnd/>
            <a:tailEnd/>
          </a:ln>
          <a:effectLst/>
        </p:spPr>
        <p:txBody>
          <a:bodyPr/>
          <a:lstStyle/>
          <a:p>
            <a:pPr marL="342900" indent="-342900" algn="justLow">
              <a:lnSpc>
                <a:spcPct val="120000"/>
              </a:lnSpc>
            </a:pPr>
            <a:r>
              <a:rPr lang="el-GR" sz="1800" dirty="0">
                <a:solidFill>
                  <a:srgbClr val="000000"/>
                </a:solidFill>
                <a:latin typeface="Calibri" pitchFamily="34" charset="0"/>
                <a:cs typeface="Calibri" pitchFamily="34" charset="0"/>
              </a:rPr>
              <a:t>Υπολογίζονται τελικά</a:t>
            </a:r>
            <a:r>
              <a:rPr lang="en-US" sz="1800" dirty="0">
                <a:solidFill>
                  <a:srgbClr val="000000"/>
                </a:solidFill>
                <a:latin typeface="Calibri" pitchFamily="34" charset="0"/>
                <a:cs typeface="Calibri" pitchFamily="34" charset="0"/>
              </a:rPr>
              <a:t>:</a:t>
            </a:r>
            <a:endParaRPr lang="el-GR" sz="1800" dirty="0">
              <a:solidFill>
                <a:srgbClr val="000000"/>
              </a:solidFill>
              <a:latin typeface="Calibri" pitchFamily="34" charset="0"/>
              <a:cs typeface="Calibri" pitchFamily="34" charset="0"/>
            </a:endParaRPr>
          </a:p>
        </p:txBody>
      </p:sp>
      <p:sp>
        <p:nvSpPr>
          <p:cNvPr id="492566" name="Rectangle 22"/>
          <p:cNvSpPr>
            <a:spLocks noChangeArrowheads="1"/>
          </p:cNvSpPr>
          <p:nvPr/>
        </p:nvSpPr>
        <p:spPr bwMode="auto">
          <a:xfrm>
            <a:off x="3779838" y="5445125"/>
            <a:ext cx="936625" cy="431800"/>
          </a:xfrm>
          <a:prstGeom prst="rect">
            <a:avLst/>
          </a:prstGeom>
          <a:noFill/>
          <a:ln w="9525" algn="ctr">
            <a:noFill/>
            <a:miter lim="800000"/>
            <a:headEnd/>
            <a:tailEnd/>
          </a:ln>
          <a:effectLst/>
        </p:spPr>
        <p:txBody>
          <a:bodyPr/>
          <a:lstStyle/>
          <a:p>
            <a:pPr marL="342900" indent="-342900" algn="justLow">
              <a:lnSpc>
                <a:spcPct val="120000"/>
              </a:lnSpc>
            </a:pPr>
            <a:r>
              <a:rPr lang="el-GR" sz="1800" dirty="0">
                <a:solidFill>
                  <a:srgbClr val="000000"/>
                </a:solidFill>
                <a:latin typeface="Calibri" pitchFamily="34" charset="0"/>
                <a:cs typeface="Calibri" pitchFamily="34" charset="0"/>
              </a:rPr>
              <a:t>και</a:t>
            </a:r>
          </a:p>
        </p:txBody>
      </p:sp>
      <p:sp>
        <p:nvSpPr>
          <p:cNvPr id="27" name="26 - Ορθογώνιο"/>
          <p:cNvSpPr/>
          <p:nvPr/>
        </p:nvSpPr>
        <p:spPr>
          <a:xfrm>
            <a:off x="4499992" y="3356992"/>
            <a:ext cx="3024336" cy="2592288"/>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aphicFrame>
        <p:nvGraphicFramePr>
          <p:cNvPr id="347150" name="Object 14"/>
          <p:cNvGraphicFramePr>
            <a:graphicFrameLocks noChangeAspect="1"/>
          </p:cNvGraphicFramePr>
          <p:nvPr/>
        </p:nvGraphicFramePr>
        <p:xfrm>
          <a:off x="4932363" y="3344863"/>
          <a:ext cx="1268412" cy="804862"/>
        </p:xfrm>
        <a:graphic>
          <a:graphicData uri="http://schemas.openxmlformats.org/presentationml/2006/ole">
            <p:oleObj spid="_x0000_s640005" name="Equation" r:id="rId4" imgW="660240" imgH="419040" progId="">
              <p:embed/>
            </p:oleObj>
          </a:graphicData>
        </a:graphic>
      </p:graphicFrame>
      <p:graphicFrame>
        <p:nvGraphicFramePr>
          <p:cNvPr id="347151" name="Object 15"/>
          <p:cNvGraphicFramePr>
            <a:graphicFrameLocks noChangeAspect="1"/>
          </p:cNvGraphicFramePr>
          <p:nvPr/>
        </p:nvGraphicFramePr>
        <p:xfrm>
          <a:off x="4859338" y="4221163"/>
          <a:ext cx="2266950" cy="804862"/>
        </p:xfrm>
        <a:graphic>
          <a:graphicData uri="http://schemas.openxmlformats.org/presentationml/2006/ole">
            <p:oleObj spid="_x0000_s640006" name="Equation" r:id="rId5" imgW="1180800" imgH="419040" progId="">
              <p:embed/>
            </p:oleObj>
          </a:graphicData>
        </a:graphic>
      </p:graphicFrame>
      <p:graphicFrame>
        <p:nvGraphicFramePr>
          <p:cNvPr id="640009" name="Object 9"/>
          <p:cNvGraphicFramePr>
            <a:graphicFrameLocks noChangeAspect="1"/>
          </p:cNvGraphicFramePr>
          <p:nvPr/>
        </p:nvGraphicFramePr>
        <p:xfrm>
          <a:off x="7740352" y="3212976"/>
          <a:ext cx="1090166" cy="738972"/>
        </p:xfrm>
        <a:graphic>
          <a:graphicData uri="http://schemas.openxmlformats.org/presentationml/2006/ole">
            <p:oleObj spid="_x0000_s640009" name="Εξίσωση" r:id="rId6" imgW="634680" imgH="431640" progId="Equation.3">
              <p:embed/>
            </p:oleObj>
          </a:graphicData>
        </a:graphic>
      </p:graphicFrame>
      <p:sp>
        <p:nvSpPr>
          <p:cNvPr id="21" name="Rectangle 11"/>
          <p:cNvSpPr>
            <a:spLocks noChangeArrowheads="1"/>
          </p:cNvSpPr>
          <p:nvPr/>
        </p:nvSpPr>
        <p:spPr bwMode="auto">
          <a:xfrm>
            <a:off x="7596336" y="4005064"/>
            <a:ext cx="1368152" cy="1008112"/>
          </a:xfrm>
          <a:prstGeom prst="rect">
            <a:avLst/>
          </a:prstGeom>
          <a:noFill/>
          <a:ln w="9525" algn="ctr">
            <a:noFill/>
            <a:miter lim="800000"/>
            <a:headEnd/>
            <a:tailEnd/>
          </a:ln>
          <a:effectLst/>
        </p:spPr>
        <p:txBody>
          <a:bodyPr/>
          <a:lstStyle/>
          <a:p>
            <a:pPr algn="justLow">
              <a:lnSpc>
                <a:spcPct val="120000"/>
              </a:lnSpc>
            </a:pPr>
            <a:r>
              <a:rPr lang="el-GR" sz="1800" b="1" dirty="0" smtClean="0">
                <a:solidFill>
                  <a:srgbClr val="000000"/>
                </a:solidFill>
                <a:latin typeface="Calibri" pitchFamily="34" charset="0"/>
                <a:cs typeface="Calibri" pitchFamily="34" charset="0"/>
              </a:rPr>
              <a:t>Χρήση</a:t>
            </a:r>
          </a:p>
          <a:p>
            <a:pPr algn="justLow">
              <a:lnSpc>
                <a:spcPct val="120000"/>
              </a:lnSpc>
            </a:pPr>
            <a:r>
              <a:rPr lang="el-GR" sz="1800" b="1" dirty="0" smtClean="0">
                <a:solidFill>
                  <a:srgbClr val="000000"/>
                </a:solidFill>
                <a:latin typeface="Calibri" pitchFamily="34" charset="0"/>
                <a:cs typeface="Calibri" pitchFamily="34" charset="0"/>
              </a:rPr>
              <a:t>νομογραφήματος</a:t>
            </a:r>
            <a:endParaRPr lang="el-GR" sz="1800" b="1" dirty="0">
              <a:solidFill>
                <a:srgbClr val="000000"/>
              </a:solidFill>
              <a:latin typeface="Calibri" pitchFamily="34" charset="0"/>
              <a:cs typeface="Calibri" pitchFamily="34" charset="0"/>
            </a:endParaRPr>
          </a:p>
        </p:txBody>
      </p:sp>
      <p:sp>
        <p:nvSpPr>
          <p:cNvPr id="22" name="21 - Οδοντωτό δεξιό βέλος">
            <a:hlinkClick r:id="rId7" action="ppaction://hlinksldjump"/>
          </p:cNvPr>
          <p:cNvSpPr/>
          <p:nvPr/>
        </p:nvSpPr>
        <p:spPr>
          <a:xfrm>
            <a:off x="8460432" y="4797152"/>
            <a:ext cx="504056"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0010" name="Object 10"/>
          <p:cNvGraphicFramePr>
            <a:graphicFrameLocks noChangeAspect="1"/>
          </p:cNvGraphicFramePr>
          <p:nvPr/>
        </p:nvGraphicFramePr>
        <p:xfrm>
          <a:off x="7564438" y="5194300"/>
          <a:ext cx="1447800" cy="792163"/>
        </p:xfrm>
        <a:graphic>
          <a:graphicData uri="http://schemas.openxmlformats.org/presentationml/2006/ole">
            <p:oleObj spid="_x0000_s640010" name="Εξίσωση" r:id="rId8" imgW="787320" imgH="431640" progId="Equation.3">
              <p:embed/>
            </p:oleObj>
          </a:graphicData>
        </a:graphic>
      </p:graphicFrame>
      <p:sp>
        <p:nvSpPr>
          <p:cNvPr id="25" name="Rectangle 11"/>
          <p:cNvSpPr>
            <a:spLocks noChangeArrowheads="1"/>
          </p:cNvSpPr>
          <p:nvPr/>
        </p:nvSpPr>
        <p:spPr bwMode="auto">
          <a:xfrm>
            <a:off x="7596336" y="5949280"/>
            <a:ext cx="1368152" cy="747464"/>
          </a:xfrm>
          <a:prstGeom prst="rect">
            <a:avLst/>
          </a:prstGeom>
          <a:noFill/>
          <a:ln w="9525" algn="ctr">
            <a:noFill/>
            <a:miter lim="800000"/>
            <a:headEnd/>
            <a:tailEnd/>
          </a:ln>
          <a:effectLst/>
        </p:spPr>
        <p:txBody>
          <a:bodyPr/>
          <a:lstStyle/>
          <a:p>
            <a:pPr algn="justLow">
              <a:lnSpc>
                <a:spcPct val="120000"/>
              </a:lnSpc>
            </a:pPr>
            <a:r>
              <a:rPr lang="el-GR" sz="1800" b="1" dirty="0" smtClean="0">
                <a:solidFill>
                  <a:srgbClr val="000000"/>
                </a:solidFill>
                <a:latin typeface="Calibri" pitchFamily="34" charset="0"/>
                <a:cs typeface="Calibri" pitchFamily="34" charset="0"/>
              </a:rPr>
              <a:t>Ενδιάμεσα βάθη</a:t>
            </a:r>
            <a:endParaRPr lang="el-GR" sz="1800" b="1" dirty="0">
              <a:solidFill>
                <a:srgbClr val="000000"/>
              </a:solidFill>
              <a:latin typeface="Calibri" pitchFamily="34" charset="0"/>
              <a:cs typeface="Calibri" pitchFamily="34" charset="0"/>
            </a:endParaRPr>
          </a:p>
        </p:txBody>
      </p:sp>
      <p:pic>
        <p:nvPicPr>
          <p:cNvPr id="640011" name="Picture 11"/>
          <p:cNvPicPr>
            <a:picLocks noChangeAspect="1" noChangeArrowheads="1"/>
          </p:cNvPicPr>
          <p:nvPr/>
        </p:nvPicPr>
        <p:blipFill>
          <a:blip r:embed="rId9" cstate="print">
            <a:lum bright="-5000" contrast="10000"/>
          </a:blip>
          <a:srcRect/>
          <a:stretch>
            <a:fillRect/>
          </a:stretch>
        </p:blipFill>
        <p:spPr bwMode="auto">
          <a:xfrm>
            <a:off x="4499992" y="5440568"/>
            <a:ext cx="2952329" cy="292688"/>
          </a:xfrm>
          <a:prstGeom prst="rect">
            <a:avLst/>
          </a:prstGeom>
          <a:noFill/>
          <a:ln w="9525">
            <a:noFill/>
            <a:miter lim="800000"/>
            <a:headEnd/>
            <a:tailEnd/>
          </a:ln>
        </p:spPr>
      </p:pic>
      <p:pic>
        <p:nvPicPr>
          <p:cNvPr id="640012" name="Picture 12"/>
          <p:cNvPicPr>
            <a:picLocks noChangeAspect="1" noChangeArrowheads="1"/>
          </p:cNvPicPr>
          <p:nvPr/>
        </p:nvPicPr>
        <p:blipFill>
          <a:blip r:embed="rId10" cstate="print"/>
          <a:srcRect/>
          <a:stretch>
            <a:fillRect/>
          </a:stretch>
        </p:blipFill>
        <p:spPr bwMode="auto">
          <a:xfrm>
            <a:off x="179512" y="5445224"/>
            <a:ext cx="3456384" cy="874942"/>
          </a:xfrm>
          <a:prstGeom prst="rect">
            <a:avLst/>
          </a:prstGeom>
          <a:noFill/>
          <a:ln w="9525">
            <a:noFill/>
            <a:miter lim="800000"/>
            <a:headEnd/>
            <a:tailEnd/>
          </a:ln>
        </p:spPr>
      </p:pic>
      <p:pic>
        <p:nvPicPr>
          <p:cNvPr id="640013" name="Picture 13"/>
          <p:cNvPicPr>
            <a:picLocks noChangeAspect="1" noChangeArrowheads="1"/>
          </p:cNvPicPr>
          <p:nvPr/>
        </p:nvPicPr>
        <p:blipFill>
          <a:blip r:embed="rId11" cstate="print"/>
          <a:srcRect/>
          <a:stretch>
            <a:fillRect/>
          </a:stretch>
        </p:blipFill>
        <p:spPr bwMode="auto">
          <a:xfrm>
            <a:off x="251520" y="3356992"/>
            <a:ext cx="3384376" cy="15965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154" name="Picture 2"/>
          <p:cNvPicPr>
            <a:picLocks noChangeAspect="1" noChangeArrowheads="1"/>
          </p:cNvPicPr>
          <p:nvPr/>
        </p:nvPicPr>
        <p:blipFill>
          <a:blip r:embed="rId4" cstate="print"/>
          <a:srcRect/>
          <a:stretch>
            <a:fillRect/>
          </a:stretch>
        </p:blipFill>
        <p:spPr bwMode="auto">
          <a:xfrm>
            <a:off x="899592" y="2636912"/>
            <a:ext cx="7468397" cy="1800200"/>
          </a:xfrm>
          <a:prstGeom prst="rect">
            <a:avLst/>
          </a:prstGeom>
          <a:noFill/>
          <a:ln w="9525">
            <a:noFill/>
            <a:miter lim="800000"/>
            <a:headEnd/>
            <a:tailEnd/>
          </a:ln>
        </p:spPr>
      </p:pic>
      <p:cxnSp>
        <p:nvCxnSpPr>
          <p:cNvPr id="5" name="4 - Ευθύγραμμο βέλος σύνδεσης"/>
          <p:cNvCxnSpPr/>
          <p:nvPr/>
        </p:nvCxnSpPr>
        <p:spPr>
          <a:xfrm flipV="1">
            <a:off x="4039200" y="3068960"/>
            <a:ext cx="0" cy="576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9155" name="Object 3"/>
          <p:cNvGraphicFramePr>
            <a:graphicFrameLocks noChangeAspect="1"/>
          </p:cNvGraphicFramePr>
          <p:nvPr/>
        </p:nvGraphicFramePr>
        <p:xfrm>
          <a:off x="1835696" y="4797152"/>
          <a:ext cx="1168526" cy="792088"/>
        </p:xfrm>
        <a:graphic>
          <a:graphicData uri="http://schemas.openxmlformats.org/presentationml/2006/ole">
            <p:oleObj spid="_x0000_s709634" name="Εξίσωση" r:id="rId5" imgW="634680" imgH="431640" progId="Equation.3">
              <p:embed/>
            </p:oleObj>
          </a:graphicData>
        </a:graphic>
      </p:graphicFrame>
      <p:sp>
        <p:nvSpPr>
          <p:cNvPr id="8" name="7 - Δεξιό βέλος"/>
          <p:cNvSpPr/>
          <p:nvPr/>
        </p:nvSpPr>
        <p:spPr>
          <a:xfrm>
            <a:off x="3203848" y="5085184"/>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89156" name="Object 4"/>
          <p:cNvGraphicFramePr>
            <a:graphicFrameLocks noChangeAspect="1"/>
          </p:cNvGraphicFramePr>
          <p:nvPr/>
        </p:nvGraphicFramePr>
        <p:xfrm>
          <a:off x="4067944" y="4797152"/>
          <a:ext cx="1354138" cy="722312"/>
        </p:xfrm>
        <a:graphic>
          <a:graphicData uri="http://schemas.openxmlformats.org/presentationml/2006/ole">
            <p:oleObj spid="_x0000_s709635" name="Εξίσωση" r:id="rId6" imgW="736560" imgH="393480" progId="Equation.3">
              <p:embed/>
            </p:oleObj>
          </a:graphicData>
        </a:graphic>
      </p:graphicFrame>
      <p:sp>
        <p:nvSpPr>
          <p:cNvPr id="10" name="Rectangle 11"/>
          <p:cNvSpPr>
            <a:spLocks noChangeArrowheads="1"/>
          </p:cNvSpPr>
          <p:nvPr/>
        </p:nvSpPr>
        <p:spPr bwMode="auto">
          <a:xfrm>
            <a:off x="5652120" y="4725144"/>
            <a:ext cx="1368152" cy="1008112"/>
          </a:xfrm>
          <a:prstGeom prst="rect">
            <a:avLst/>
          </a:prstGeom>
          <a:noFill/>
          <a:ln w="9525" algn="ctr">
            <a:noFill/>
            <a:miter lim="800000"/>
            <a:headEnd/>
            <a:tailEnd/>
          </a:ln>
          <a:effectLst/>
        </p:spPr>
        <p:txBody>
          <a:bodyPr/>
          <a:lstStyle/>
          <a:p>
            <a:pPr algn="justLow">
              <a:lnSpc>
                <a:spcPct val="120000"/>
              </a:lnSpc>
            </a:pPr>
            <a:r>
              <a:rPr lang="el-GR" sz="1800" b="1" dirty="0" smtClean="0">
                <a:solidFill>
                  <a:srgbClr val="000000"/>
                </a:solidFill>
              </a:rPr>
              <a:t>Ενδιάμεσα βάθη</a:t>
            </a:r>
            <a:endParaRPr lang="el-GR" sz="1800" b="1" dirty="0">
              <a:solidFill>
                <a:srgbClr val="000000"/>
              </a:solidFill>
            </a:endParaRPr>
          </a:p>
        </p:txBody>
      </p:sp>
      <p:sp>
        <p:nvSpPr>
          <p:cNvPr id="12" name="11 - Ορθογώνιο"/>
          <p:cNvSpPr/>
          <p:nvPr/>
        </p:nvSpPr>
        <p:spPr>
          <a:xfrm>
            <a:off x="611560" y="1124744"/>
            <a:ext cx="8208912" cy="461665"/>
          </a:xfrm>
          <a:prstGeom prst="rect">
            <a:avLst/>
          </a:prstGeom>
        </p:spPr>
        <p:txBody>
          <a:bodyPr wrap="square">
            <a:spAutoFit/>
          </a:bodyPr>
          <a:lstStyle/>
          <a:p>
            <a:r>
              <a:rPr lang="el-GR" dirty="0" smtClean="0">
                <a:latin typeface="Calibri" pitchFamily="34" charset="0"/>
                <a:cs typeface="Calibri" pitchFamily="34" charset="0"/>
              </a:rPr>
              <a:t>Χρήση νομογραφήματος (Σχήμα 2.4 / Σελ.20 / </a:t>
            </a:r>
            <a:r>
              <a:rPr lang="el-GR" dirty="0" err="1" smtClean="0">
                <a:latin typeface="Calibri" pitchFamily="34" charset="0"/>
                <a:cs typeface="Calibri" pitchFamily="34" charset="0"/>
              </a:rPr>
              <a:t>Κουτίτας</a:t>
            </a:r>
            <a:r>
              <a:rPr lang="el-GR" dirty="0" smtClean="0">
                <a:latin typeface="Calibri" pitchFamily="34" charset="0"/>
                <a:cs typeface="Calibri" pitchFamily="34" charset="0"/>
              </a:rPr>
              <a:t> 1994)</a:t>
            </a:r>
            <a:endParaRPr lang="en-GB" dirty="0">
              <a:latin typeface="Calibri" pitchFamily="34" charset="0"/>
              <a:cs typeface="Calibri" pitchFamily="34" charset="0"/>
            </a:endParaRPr>
          </a:p>
        </p:txBody>
      </p:sp>
      <p:sp>
        <p:nvSpPr>
          <p:cNvPr id="14" name="13 - Αριστερό βέλος">
            <a:hlinkClick r:id="rId7" action="ppaction://hlinksldjump"/>
          </p:cNvPr>
          <p:cNvSpPr/>
          <p:nvPr/>
        </p:nvSpPr>
        <p:spPr>
          <a:xfrm>
            <a:off x="467544" y="5661248"/>
            <a:ext cx="1152128" cy="504056"/>
          </a:xfrm>
          <a:prstGeom prst="leftArrow">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1"/>
          <p:cNvSpPr>
            <a:spLocks noChangeArrowheads="1"/>
          </p:cNvSpPr>
          <p:nvPr/>
        </p:nvSpPr>
        <p:spPr bwMode="auto">
          <a:xfrm>
            <a:off x="323528" y="6165304"/>
            <a:ext cx="1368152" cy="387424"/>
          </a:xfrm>
          <a:prstGeom prst="rect">
            <a:avLst/>
          </a:prstGeom>
          <a:noFill/>
          <a:ln w="9525" algn="ctr">
            <a:noFill/>
            <a:miter lim="800000"/>
            <a:headEnd/>
            <a:tailEnd/>
          </a:ln>
          <a:effectLst/>
        </p:spPr>
        <p:txBody>
          <a:bodyPr/>
          <a:lstStyle/>
          <a:p>
            <a:pPr algn="justLow">
              <a:lnSpc>
                <a:spcPct val="120000"/>
              </a:lnSpc>
            </a:pPr>
            <a:r>
              <a:rPr lang="el-GR" sz="1800" b="1" dirty="0" smtClean="0">
                <a:solidFill>
                  <a:srgbClr val="000000"/>
                </a:solidFill>
              </a:rPr>
              <a:t>Επιστροφή</a:t>
            </a:r>
            <a:endParaRPr lang="el-GR" sz="180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smtClean="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351860"/>
            <a:ext cx="8568952" cy="5078313"/>
          </a:xfrm>
          <a:prstGeom prst="rect">
            <a:avLst/>
          </a:prstGeom>
          <a:noFill/>
          <a:ln w="9525">
            <a:noFill/>
            <a:miter lim="800000"/>
            <a:headEnd/>
            <a:tailEnd/>
          </a:ln>
          <a:effectLst/>
        </p:spPr>
        <p:txBody>
          <a:bodyPr wrap="square" anchor="ctr">
            <a:spAutoFit/>
          </a:bodyPr>
          <a:lstStyle/>
          <a:p>
            <a:pPr marL="358775" indent="-358775" algn="justLow" fontAlgn="auto">
              <a:spcBef>
                <a:spcPts val="0"/>
              </a:spcBef>
              <a:spcAft>
                <a:spcPts val="0"/>
              </a:spcAft>
              <a:defRPr/>
            </a:pPr>
            <a:endParaRPr lang="el-GR" sz="1800" kern="0" dirty="0" smtClean="0">
              <a:latin typeface="+mn-lt"/>
            </a:endParaRPr>
          </a:p>
          <a:p>
            <a:pPr marL="358775" indent="-358775" algn="justLow" fontAlgn="auto">
              <a:spcBef>
                <a:spcPts val="0"/>
              </a:spcBef>
              <a:spcAft>
                <a:spcPts val="0"/>
              </a:spcAft>
              <a:buFont typeface="Wingdings" pitchFamily="2" charset="2"/>
              <a:buChar char="q"/>
              <a:defRPr/>
            </a:pPr>
            <a:r>
              <a:rPr lang="el-GR" sz="1800" b="1" kern="0" dirty="0" smtClean="0">
                <a:latin typeface="+mn-lt"/>
              </a:rPr>
              <a:t>Θραύση (</a:t>
            </a:r>
            <a:r>
              <a:rPr lang="en-US" sz="1800" b="1" kern="0" dirty="0" smtClean="0">
                <a:latin typeface="+mn-lt"/>
              </a:rPr>
              <a:t>breaking</a:t>
            </a:r>
            <a:r>
              <a:rPr lang="el-GR" sz="1800" b="1" kern="0" dirty="0" smtClean="0">
                <a:latin typeface="+mn-lt"/>
              </a:rPr>
              <a:t>)</a:t>
            </a:r>
            <a:r>
              <a:rPr lang="el-GR" sz="1800" kern="0" dirty="0" smtClean="0">
                <a:latin typeface="+mn-lt"/>
              </a:rPr>
              <a:t>: Η κύρια εκδήλωση υδροδυναμικής αστάθειας στη διάδοση των κυματισμών.</a:t>
            </a: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endParaRPr kumimoji="0" lang="el-GR" sz="1800" b="0" i="0" u="none" strike="noStrike" kern="0" cap="none" spc="0" normalizeH="0" baseline="0" noProof="0" dirty="0" smtClean="0">
              <a:ln>
                <a:noFill/>
              </a:ln>
              <a:effectLst/>
              <a:uLnTx/>
              <a:uFillTx/>
              <a:latin typeface="+mn-lt"/>
            </a:endParaRP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r>
              <a:rPr lang="el-GR" sz="1800" kern="0" dirty="0" smtClean="0">
                <a:latin typeface="+mn-lt"/>
              </a:rPr>
              <a:t>Θραύση σε </a:t>
            </a:r>
            <a:r>
              <a:rPr lang="el-GR" sz="1800" b="1" kern="0" dirty="0" smtClean="0">
                <a:latin typeface="+mn-lt"/>
              </a:rPr>
              <a:t>βαθιά</a:t>
            </a:r>
            <a:r>
              <a:rPr lang="el-GR" sz="1800" kern="0" dirty="0" smtClean="0">
                <a:latin typeface="+mn-lt"/>
              </a:rPr>
              <a:t> και </a:t>
            </a:r>
            <a:r>
              <a:rPr lang="el-GR" sz="1800" b="1" kern="0" dirty="0" smtClean="0">
                <a:latin typeface="+mn-lt"/>
              </a:rPr>
              <a:t>ρηχά </a:t>
            </a:r>
            <a:r>
              <a:rPr lang="el-GR" sz="1800" kern="0" dirty="0" smtClean="0">
                <a:latin typeface="+mn-lt"/>
              </a:rPr>
              <a:t>νερά.</a:t>
            </a: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endParaRPr kumimoji="0" lang="el-GR" sz="1800" b="0" i="0" u="none" strike="noStrike" kern="0" cap="none" spc="0" normalizeH="0" baseline="0" noProof="0" dirty="0" smtClean="0">
              <a:ln>
                <a:noFill/>
              </a:ln>
              <a:effectLst/>
              <a:uLnTx/>
              <a:uFillTx/>
              <a:latin typeface="+mn-lt"/>
            </a:endParaRP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r>
              <a:rPr kumimoji="0" lang="el-GR" sz="1800" b="0" i="0" u="none" strike="noStrike" kern="0" cap="none" spc="0" normalizeH="0" baseline="0" noProof="0" dirty="0" smtClean="0">
                <a:ln>
                  <a:noFill/>
                </a:ln>
                <a:effectLst/>
                <a:uLnTx/>
                <a:uFillTx/>
                <a:latin typeface="+mn-lt"/>
              </a:rPr>
              <a:t>Λαμβάνει χώρα για 2 κυρίως αιτίες:</a:t>
            </a:r>
          </a:p>
          <a:p>
            <a:pPr marL="358775" marR="0" lvl="0" indent="-358775" algn="justLow" defTabSz="914400" eaLnBrk="1" fontAlgn="auto" latinLnBrk="0" hangingPunct="1">
              <a:spcBef>
                <a:spcPts val="0"/>
              </a:spcBef>
              <a:spcAft>
                <a:spcPts val="0"/>
              </a:spcAft>
              <a:buClrTx/>
              <a:buSzTx/>
              <a:tabLst/>
              <a:defRPr/>
            </a:pPr>
            <a:r>
              <a:rPr lang="el-GR" sz="1800" kern="0" dirty="0" smtClean="0">
                <a:latin typeface="+mn-lt"/>
              </a:rPr>
              <a:t>	- Η αστάθεια που εμφανίζεται στο κύμα σαν σώμα ρευστού όταν ξεπεραστούν ορισμένα όρια στο σχήμα του, από γεωμετρική άποψη</a:t>
            </a:r>
            <a:r>
              <a:rPr lang="en-US" sz="1800" kern="0" dirty="0" smtClean="0">
                <a:latin typeface="+mn-lt"/>
              </a:rPr>
              <a:t> (H, L)</a:t>
            </a:r>
            <a:r>
              <a:rPr lang="el-GR" sz="1800" kern="0" dirty="0" smtClean="0">
                <a:latin typeface="+mn-lt"/>
              </a:rPr>
              <a:t>. Το υψηλότερο σημείο στο οποίο μπορεί να κρατηθεί σε συνοχή ένα σώμα ρευστού σε τριγωνική παραμόρφωση είναι η κορυφή ενός ισοσκελούς τριγώνου με γωνία μεγαλύτερη από 120</a:t>
            </a:r>
            <a:r>
              <a:rPr lang="el-GR" sz="1800" kern="0" dirty="0" smtClean="0">
                <a:latin typeface="Calibri"/>
                <a:cs typeface="Calibri"/>
              </a:rPr>
              <a:t>°</a:t>
            </a:r>
            <a:r>
              <a:rPr lang="el-GR" sz="1800" kern="0" dirty="0" smtClean="0">
                <a:latin typeface="+mn-lt"/>
              </a:rPr>
              <a:t>.</a:t>
            </a:r>
          </a:p>
          <a:p>
            <a:pPr marL="358775" marR="0" lvl="0" indent="-358775" algn="justLow" defTabSz="914400" eaLnBrk="1" fontAlgn="auto" latinLnBrk="0" hangingPunct="1">
              <a:spcBef>
                <a:spcPts val="0"/>
              </a:spcBef>
              <a:spcAft>
                <a:spcPts val="0"/>
              </a:spcAft>
              <a:buClrTx/>
              <a:buSzTx/>
              <a:tabLst/>
              <a:defRPr/>
            </a:pPr>
            <a:endParaRPr kumimoji="0" lang="el-GR" sz="1800" b="0" i="0" u="none" strike="noStrike" kern="0" cap="none" spc="0" normalizeH="0" baseline="0" noProof="0" dirty="0" smtClean="0">
              <a:ln>
                <a:noFill/>
              </a:ln>
              <a:effectLst/>
              <a:uLnTx/>
              <a:uFillTx/>
              <a:latin typeface="+mn-lt"/>
            </a:endParaRPr>
          </a:p>
          <a:p>
            <a:pPr marL="358775" marR="0" lvl="0" indent="-358775" algn="justLow" defTabSz="914400" eaLnBrk="1" fontAlgn="auto" latinLnBrk="0" hangingPunct="1">
              <a:spcBef>
                <a:spcPts val="0"/>
              </a:spcBef>
              <a:spcAft>
                <a:spcPts val="0"/>
              </a:spcAft>
              <a:buClrTx/>
              <a:buSzTx/>
              <a:tabLst/>
              <a:defRPr/>
            </a:pPr>
            <a:r>
              <a:rPr lang="el-GR" sz="1800" kern="0" dirty="0" smtClean="0">
                <a:latin typeface="+mn-lt"/>
              </a:rPr>
              <a:t>	- Αν τα κορυφαία τμήματα του κύματος αποκτήσουν μεγαλύτερη ταχύτητα από την ταχύτητα διάδοσης της υπόλοιπης μάζας του κύματος. Αυτό συμβαίνει σαν ακραία κατάσταση της ασυμμετρίας που παίρνει η </a:t>
            </a:r>
            <a:r>
              <a:rPr lang="el-GR" sz="1800" kern="0" dirty="0" err="1" smtClean="0">
                <a:latin typeface="+mn-lt"/>
              </a:rPr>
              <a:t>κυματομορφή</a:t>
            </a:r>
            <a:r>
              <a:rPr lang="el-GR" sz="1800" kern="0" dirty="0" smtClean="0">
                <a:latin typeface="+mn-lt"/>
              </a:rPr>
              <a:t> στα ρηχά νερά.</a:t>
            </a:r>
            <a:endParaRPr kumimoji="0" lang="el-GR" sz="1800" b="0" i="0" u="none" strike="noStrike" kern="0" cap="none" spc="0" normalizeH="0" baseline="0" noProof="0" dirty="0" smtClean="0">
              <a:ln>
                <a:noFill/>
              </a:ln>
              <a:effectLst/>
              <a:uLnTx/>
              <a:uFillTx/>
              <a:latin typeface="+mn-lt"/>
            </a:endParaRPr>
          </a:p>
          <a:p>
            <a:pPr marL="0" marR="0" lvl="0" indent="0" algn="justLow" defTabSz="914400" eaLnBrk="1" fontAlgn="auto" latinLnBrk="0" hangingPunct="1">
              <a:lnSpc>
                <a:spcPct val="120000"/>
              </a:lnSpc>
              <a:spcBef>
                <a:spcPts val="0"/>
              </a:spcBef>
              <a:spcAft>
                <a:spcPts val="0"/>
              </a:spcAft>
              <a:buClrTx/>
              <a:buSzTx/>
              <a:buFontTx/>
              <a:buNone/>
              <a:tabLst/>
              <a:defRPr/>
            </a:pPr>
            <a:endParaRPr kumimoji="0" lang="el-GR" sz="1800" b="0" i="0" u="none" strike="noStrike" kern="0" cap="none" spc="0" normalizeH="0" baseline="0" noProof="0" dirty="0" smtClean="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smtClean="0">
                <a:latin typeface="+mj-lt"/>
              </a:rPr>
              <a:t>Διαμόρφωση του κύματος στην παράκτια ζώνη: </a:t>
            </a:r>
            <a:r>
              <a:rPr lang="el-GR" i="1" u="sng" dirty="0" smtClean="0">
                <a:solidFill>
                  <a:srgbClr val="FF0000"/>
                </a:solidFill>
                <a:latin typeface="+mj-lt"/>
              </a:rPr>
              <a:t>Θραύση</a:t>
            </a:r>
            <a:endParaRPr lang="en-GB" i="1" u="sng" dirty="0">
              <a:solidFill>
                <a:srgbClr val="FF0000"/>
              </a:solidFill>
              <a:latin typeface="+mj-lt"/>
            </a:endParaRPr>
          </a:p>
        </p:txBody>
      </p:sp>
      <p:pic>
        <p:nvPicPr>
          <p:cNvPr id="12" name="Picture 3"/>
          <p:cNvPicPr>
            <a:picLocks noChangeAspect="1" noChangeArrowheads="1"/>
          </p:cNvPicPr>
          <p:nvPr/>
        </p:nvPicPr>
        <p:blipFill>
          <a:blip r:embed="rId5" cstate="print"/>
          <a:srcRect l="4839" r="54832"/>
          <a:stretch>
            <a:fillRect/>
          </a:stretch>
        </p:blipFill>
        <p:spPr bwMode="auto">
          <a:xfrm>
            <a:off x="6948264" y="2348880"/>
            <a:ext cx="1800200" cy="1237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608" name="Rectangle 16"/>
          <p:cNvSpPr>
            <a:spLocks noChangeArrowheads="1"/>
          </p:cNvSpPr>
          <p:nvPr/>
        </p:nvSpPr>
        <p:spPr bwMode="auto">
          <a:xfrm>
            <a:off x="0" y="44450"/>
            <a:ext cx="8748713" cy="822325"/>
          </a:xfrm>
          <a:prstGeom prst="rect">
            <a:avLst/>
          </a:prstGeom>
          <a:noFill/>
          <a:ln w="9525" algn="ctr">
            <a:noFill/>
            <a:miter lim="800000"/>
            <a:headEnd/>
            <a:tailEnd/>
          </a:ln>
          <a:effectLst/>
        </p:spPr>
        <p:txBody>
          <a:bodyPr>
            <a:spAutoFit/>
          </a:bodyPr>
          <a:lstStyle/>
          <a:p>
            <a:pPr marL="342900" indent="-342900">
              <a:lnSpc>
                <a:spcPct val="120000"/>
              </a:lnSpc>
            </a:pPr>
            <a:r>
              <a:rPr lang="en-US" sz="2000" dirty="0">
                <a:solidFill>
                  <a:srgbClr val="000000"/>
                </a:solidFill>
                <a:latin typeface="Calibri" pitchFamily="34" charset="0"/>
                <a:cs typeface="Calibri" pitchFamily="34" charset="0"/>
              </a:rPr>
              <a:t>3. </a:t>
            </a:r>
            <a:r>
              <a:rPr lang="el-GR" sz="2000" dirty="0">
                <a:solidFill>
                  <a:srgbClr val="000000"/>
                </a:solidFill>
                <a:latin typeface="Calibri" pitchFamily="34" charset="0"/>
                <a:cs typeface="Calibri" pitchFamily="34" charset="0"/>
              </a:rPr>
              <a:t>Από το διάγραμμα </a:t>
            </a:r>
            <a:r>
              <a:rPr lang="el-GR" sz="2000" dirty="0" smtClean="0">
                <a:solidFill>
                  <a:srgbClr val="000000"/>
                </a:solidFill>
                <a:latin typeface="Calibri" pitchFamily="34" charset="0"/>
                <a:cs typeface="Calibri" pitchFamily="34" charset="0"/>
              </a:rPr>
              <a:t>1 με </a:t>
            </a:r>
            <a:r>
              <a:rPr lang="el-GR" sz="2000" dirty="0">
                <a:solidFill>
                  <a:srgbClr val="000000"/>
                </a:solidFill>
                <a:latin typeface="Calibri" pitchFamily="34" charset="0"/>
                <a:cs typeface="Calibri" pitchFamily="34" charset="0"/>
              </a:rPr>
              <a:t>βάση την τιμή του</a:t>
            </a:r>
            <a:r>
              <a:rPr lang="en-US" sz="2000" dirty="0">
                <a:solidFill>
                  <a:srgbClr val="000000"/>
                </a:solidFill>
                <a:latin typeface="Calibri" pitchFamily="34" charset="0"/>
                <a:cs typeface="Calibri" pitchFamily="34" charset="0"/>
              </a:rPr>
              <a:t> H</a:t>
            </a:r>
            <a:r>
              <a:rPr lang="en-US" sz="2000" baseline="-25000" dirty="0">
                <a:solidFill>
                  <a:srgbClr val="000000"/>
                </a:solidFill>
                <a:latin typeface="Calibri" pitchFamily="34" charset="0"/>
                <a:cs typeface="Calibri" pitchFamily="34" charset="0"/>
              </a:rPr>
              <a:t>o</a:t>
            </a:r>
            <a:r>
              <a:rPr lang="el-GR" sz="2000" dirty="0">
                <a:solidFill>
                  <a:srgbClr val="000000"/>
                </a:solidFill>
                <a:latin typeface="Calibri" pitchFamily="34" charset="0"/>
                <a:cs typeface="Calibri" pitchFamily="34" charset="0"/>
              </a:rPr>
              <a:t>΄/</a:t>
            </a:r>
            <a:r>
              <a:rPr lang="en-US" sz="2000" dirty="0">
                <a:solidFill>
                  <a:srgbClr val="000000"/>
                </a:solidFill>
                <a:latin typeface="Calibri" pitchFamily="34" charset="0"/>
                <a:cs typeface="Calibri" pitchFamily="34" charset="0"/>
              </a:rPr>
              <a:t>gT</a:t>
            </a:r>
            <a:r>
              <a:rPr lang="en-US" sz="2000" baseline="30000" dirty="0">
                <a:solidFill>
                  <a:srgbClr val="000000"/>
                </a:solidFill>
                <a:latin typeface="Calibri" pitchFamily="34" charset="0"/>
                <a:cs typeface="Calibri" pitchFamily="34" charset="0"/>
              </a:rPr>
              <a:t>2</a:t>
            </a:r>
            <a:r>
              <a:rPr lang="en-US" sz="2000" dirty="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υπολογισμός του </a:t>
            </a:r>
            <a:r>
              <a:rPr lang="el-GR" sz="2000" dirty="0" err="1">
                <a:solidFill>
                  <a:srgbClr val="000000"/>
                </a:solidFill>
                <a:latin typeface="Calibri" pitchFamily="34" charset="0"/>
                <a:cs typeface="Calibri" pitchFamily="34" charset="0"/>
              </a:rPr>
              <a:t>H</a:t>
            </a:r>
            <a:r>
              <a:rPr lang="el-GR" sz="2000" baseline="-25000" dirty="0" err="1">
                <a:solidFill>
                  <a:srgbClr val="000000"/>
                </a:solidFill>
                <a:latin typeface="Calibri" pitchFamily="34" charset="0"/>
                <a:cs typeface="Calibri" pitchFamily="34" charset="0"/>
              </a:rPr>
              <a:t>b</a:t>
            </a:r>
            <a:r>
              <a:rPr lang="el-GR" sz="2000" dirty="0">
                <a:solidFill>
                  <a:srgbClr val="000000"/>
                </a:solidFill>
                <a:latin typeface="Calibri" pitchFamily="34" charset="0"/>
                <a:cs typeface="Calibri" pitchFamily="34" charset="0"/>
              </a:rPr>
              <a:t>/</a:t>
            </a:r>
            <a:r>
              <a:rPr lang="el-GR" sz="2000" dirty="0" err="1">
                <a:solidFill>
                  <a:srgbClr val="000000"/>
                </a:solidFill>
                <a:latin typeface="Calibri" pitchFamily="34" charset="0"/>
                <a:cs typeface="Calibri" pitchFamily="34" charset="0"/>
              </a:rPr>
              <a:t>H΄</a:t>
            </a:r>
            <a:r>
              <a:rPr lang="el-GR" sz="2000" baseline="-25000" dirty="0" err="1">
                <a:solidFill>
                  <a:srgbClr val="000000"/>
                </a:solidFill>
                <a:latin typeface="Calibri" pitchFamily="34" charset="0"/>
                <a:cs typeface="Calibri" pitchFamily="34" charset="0"/>
              </a:rPr>
              <a:t>o</a:t>
            </a:r>
            <a:r>
              <a:rPr lang="en-US" sz="2000" dirty="0">
                <a:solidFill>
                  <a:srgbClr val="000000"/>
                </a:solidFill>
                <a:latin typeface="Calibri" pitchFamily="34" charset="0"/>
                <a:cs typeface="Calibri" pitchFamily="34" charset="0"/>
              </a:rPr>
              <a:t> </a:t>
            </a:r>
            <a:r>
              <a:rPr lang="en-US" sz="2000" dirty="0">
                <a:solidFill>
                  <a:srgbClr val="000000"/>
                </a:solidFill>
                <a:latin typeface="Calibri" pitchFamily="34" charset="0"/>
                <a:cs typeface="Calibri" pitchFamily="34" charset="0"/>
                <a:sym typeface="Wingdings" pitchFamily="2" charset="2"/>
              </a:rPr>
              <a:t> </a:t>
            </a:r>
            <a:r>
              <a:rPr lang="el-GR" sz="2000" dirty="0">
                <a:solidFill>
                  <a:srgbClr val="000000"/>
                </a:solidFill>
                <a:latin typeface="Calibri" pitchFamily="34" charset="0"/>
                <a:cs typeface="Calibri" pitchFamily="34" charset="0"/>
                <a:sym typeface="Wingdings" pitchFamily="2" charset="2"/>
              </a:rPr>
              <a:t>υπολογισμός του </a:t>
            </a:r>
            <a:r>
              <a:rPr lang="el-GR" sz="2000" dirty="0" err="1">
                <a:solidFill>
                  <a:srgbClr val="000000"/>
                </a:solidFill>
                <a:latin typeface="Calibri" pitchFamily="34" charset="0"/>
                <a:cs typeface="Calibri" pitchFamily="34" charset="0"/>
              </a:rPr>
              <a:t>H</a:t>
            </a:r>
            <a:r>
              <a:rPr lang="el-GR" sz="2000" baseline="-25000" dirty="0" err="1">
                <a:solidFill>
                  <a:srgbClr val="000000"/>
                </a:solidFill>
                <a:latin typeface="Calibri" pitchFamily="34" charset="0"/>
                <a:cs typeface="Calibri" pitchFamily="34" charset="0"/>
              </a:rPr>
              <a:t>b</a:t>
            </a:r>
            <a:endParaRPr lang="el-GR" sz="2000" baseline="-25000" dirty="0">
              <a:solidFill>
                <a:srgbClr val="000000"/>
              </a:solidFill>
              <a:latin typeface="Calibri" pitchFamily="34" charset="0"/>
              <a:cs typeface="Calibri" pitchFamily="34" charset="0"/>
            </a:endParaRPr>
          </a:p>
        </p:txBody>
      </p:sp>
      <p:sp>
        <p:nvSpPr>
          <p:cNvPr id="494610" name="Rectangle 18"/>
          <p:cNvSpPr>
            <a:spLocks noChangeArrowheads="1"/>
          </p:cNvSpPr>
          <p:nvPr/>
        </p:nvSpPr>
        <p:spPr bwMode="auto">
          <a:xfrm>
            <a:off x="0" y="1916113"/>
            <a:ext cx="8748713" cy="830997"/>
          </a:xfrm>
          <a:prstGeom prst="rect">
            <a:avLst/>
          </a:prstGeom>
          <a:noFill/>
          <a:ln w="9525" algn="ctr">
            <a:noFill/>
            <a:miter lim="800000"/>
            <a:headEnd/>
            <a:tailEnd/>
          </a:ln>
          <a:effectLst/>
        </p:spPr>
        <p:txBody>
          <a:bodyPr>
            <a:spAutoFit/>
          </a:bodyPr>
          <a:lstStyle/>
          <a:p>
            <a:pPr marL="342900" indent="-342900">
              <a:lnSpc>
                <a:spcPct val="120000"/>
              </a:lnSpc>
            </a:pPr>
            <a:r>
              <a:rPr lang="en-US" sz="2000" dirty="0">
                <a:solidFill>
                  <a:srgbClr val="000000"/>
                </a:solidFill>
                <a:latin typeface="Calibri" pitchFamily="34" charset="0"/>
                <a:cs typeface="Calibri" pitchFamily="34" charset="0"/>
              </a:rPr>
              <a:t>4. </a:t>
            </a:r>
            <a:r>
              <a:rPr lang="el-GR" sz="2000" dirty="0">
                <a:solidFill>
                  <a:srgbClr val="000000"/>
                </a:solidFill>
                <a:latin typeface="Calibri" pitchFamily="34" charset="0"/>
                <a:cs typeface="Calibri" pitchFamily="34" charset="0"/>
              </a:rPr>
              <a:t>Από το διάγραμμα </a:t>
            </a:r>
            <a:r>
              <a:rPr lang="el-GR" sz="2000" dirty="0" smtClean="0">
                <a:solidFill>
                  <a:srgbClr val="000000"/>
                </a:solidFill>
                <a:latin typeface="Calibri" pitchFamily="34" charset="0"/>
                <a:cs typeface="Calibri" pitchFamily="34" charset="0"/>
              </a:rPr>
              <a:t>2 με </a:t>
            </a:r>
            <a:r>
              <a:rPr lang="el-GR" sz="2000" dirty="0">
                <a:solidFill>
                  <a:srgbClr val="000000"/>
                </a:solidFill>
                <a:latin typeface="Calibri" pitchFamily="34" charset="0"/>
                <a:cs typeface="Calibri" pitchFamily="34" charset="0"/>
              </a:rPr>
              <a:t>βάση την τιμή του</a:t>
            </a:r>
            <a:r>
              <a:rPr lang="en-US" sz="2000" dirty="0">
                <a:solidFill>
                  <a:srgbClr val="000000"/>
                </a:solidFill>
                <a:latin typeface="Calibri" pitchFamily="34" charset="0"/>
                <a:cs typeface="Calibri" pitchFamily="34" charset="0"/>
              </a:rPr>
              <a:t> </a:t>
            </a:r>
            <a:r>
              <a:rPr lang="en-US" sz="2000" dirty="0" err="1" smtClean="0">
                <a:solidFill>
                  <a:srgbClr val="000000"/>
                </a:solidFill>
                <a:latin typeface="Calibri" pitchFamily="34" charset="0"/>
                <a:cs typeface="Calibri" pitchFamily="34" charset="0"/>
              </a:rPr>
              <a:t>H</a:t>
            </a:r>
            <a:r>
              <a:rPr lang="en-US" sz="2000" baseline="-25000" dirty="0" err="1" smtClean="0">
                <a:solidFill>
                  <a:srgbClr val="000000"/>
                </a:solidFill>
                <a:latin typeface="Calibri" pitchFamily="34" charset="0"/>
                <a:cs typeface="Calibri" pitchFamily="34" charset="0"/>
              </a:rPr>
              <a:t>b</a:t>
            </a:r>
            <a:r>
              <a:rPr lang="el-GR" sz="2000" dirty="0" smtClean="0">
                <a:solidFill>
                  <a:srgbClr val="000000"/>
                </a:solidFill>
                <a:latin typeface="Calibri" pitchFamily="34" charset="0"/>
                <a:cs typeface="Calibri" pitchFamily="34" charset="0"/>
              </a:rPr>
              <a:t>/</a:t>
            </a:r>
            <a:r>
              <a:rPr lang="en-US" sz="2000" dirty="0">
                <a:solidFill>
                  <a:srgbClr val="000000"/>
                </a:solidFill>
                <a:latin typeface="Calibri" pitchFamily="34" charset="0"/>
                <a:cs typeface="Calibri" pitchFamily="34" charset="0"/>
              </a:rPr>
              <a:t>gT</a:t>
            </a:r>
            <a:r>
              <a:rPr lang="en-US" sz="2000" baseline="30000" dirty="0">
                <a:solidFill>
                  <a:srgbClr val="000000"/>
                </a:solidFill>
                <a:latin typeface="Calibri" pitchFamily="34" charset="0"/>
                <a:cs typeface="Calibri" pitchFamily="34" charset="0"/>
              </a:rPr>
              <a:t>2</a:t>
            </a:r>
            <a:r>
              <a:rPr lang="en-US" sz="2000" dirty="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υπολογισμός του </a:t>
            </a:r>
            <a:r>
              <a:rPr lang="en-US" sz="2000" dirty="0">
                <a:solidFill>
                  <a:srgbClr val="000000"/>
                </a:solidFill>
                <a:latin typeface="Calibri" pitchFamily="34" charset="0"/>
                <a:cs typeface="Calibri" pitchFamily="34" charset="0"/>
              </a:rPr>
              <a:t>d</a:t>
            </a:r>
            <a:r>
              <a:rPr lang="en-US" sz="2000" baseline="-25000" dirty="0">
                <a:solidFill>
                  <a:srgbClr val="000000"/>
                </a:solidFill>
                <a:latin typeface="Calibri" pitchFamily="34" charset="0"/>
                <a:cs typeface="Calibri" pitchFamily="34" charset="0"/>
              </a:rPr>
              <a:t>b</a:t>
            </a:r>
            <a:r>
              <a:rPr lang="en-US" sz="2000" dirty="0">
                <a:solidFill>
                  <a:srgbClr val="000000"/>
                </a:solidFill>
                <a:latin typeface="Calibri" pitchFamily="34" charset="0"/>
                <a:cs typeface="Calibri" pitchFamily="34" charset="0"/>
              </a:rPr>
              <a:t>/</a:t>
            </a:r>
            <a:r>
              <a:rPr lang="en-US" sz="2000" dirty="0" err="1">
                <a:solidFill>
                  <a:srgbClr val="000000"/>
                </a:solidFill>
                <a:latin typeface="Calibri" pitchFamily="34" charset="0"/>
                <a:cs typeface="Calibri" pitchFamily="34" charset="0"/>
              </a:rPr>
              <a:t>H</a:t>
            </a:r>
            <a:r>
              <a:rPr lang="en-US" sz="2000" baseline="-25000" dirty="0" err="1">
                <a:solidFill>
                  <a:srgbClr val="000000"/>
                </a:solidFill>
                <a:latin typeface="Calibri" pitchFamily="34" charset="0"/>
                <a:cs typeface="Calibri" pitchFamily="34" charset="0"/>
              </a:rPr>
              <a:t>b</a:t>
            </a:r>
            <a:r>
              <a:rPr lang="el-GR" sz="2000" dirty="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sym typeface="Wingdings" pitchFamily="2" charset="2"/>
              </a:rPr>
              <a:t> υπολογισμός </a:t>
            </a:r>
            <a:r>
              <a:rPr lang="en-US" sz="2000" dirty="0">
                <a:solidFill>
                  <a:srgbClr val="000000"/>
                </a:solidFill>
                <a:latin typeface="Calibri" pitchFamily="34" charset="0"/>
                <a:cs typeface="Calibri" pitchFamily="34" charset="0"/>
              </a:rPr>
              <a:t>d</a:t>
            </a:r>
            <a:r>
              <a:rPr lang="en-US" sz="2000" baseline="-25000" dirty="0">
                <a:solidFill>
                  <a:srgbClr val="000000"/>
                </a:solidFill>
                <a:latin typeface="Calibri" pitchFamily="34" charset="0"/>
                <a:cs typeface="Calibri" pitchFamily="34" charset="0"/>
              </a:rPr>
              <a:t>b</a:t>
            </a:r>
            <a:r>
              <a:rPr lang="en-US" sz="2000" baseline="30000" dirty="0">
                <a:solidFill>
                  <a:srgbClr val="000000"/>
                </a:solidFill>
                <a:latin typeface="Calibri" pitchFamily="34" charset="0"/>
                <a:cs typeface="Calibri" pitchFamily="34" charset="0"/>
              </a:rPr>
              <a:t>(2)</a:t>
            </a:r>
            <a:r>
              <a:rPr lang="en-US" sz="2000" dirty="0">
                <a:solidFill>
                  <a:srgbClr val="000000"/>
                </a:solidFill>
                <a:latin typeface="Calibri" pitchFamily="34" charset="0"/>
                <a:cs typeface="Calibri" pitchFamily="34" charset="0"/>
              </a:rPr>
              <a:t> </a:t>
            </a:r>
            <a:endParaRPr lang="el-GR" sz="2000" dirty="0">
              <a:solidFill>
                <a:srgbClr val="000000"/>
              </a:solidFill>
              <a:latin typeface="Calibri" pitchFamily="34" charset="0"/>
              <a:cs typeface="Calibri" pitchFamily="34" charset="0"/>
            </a:endParaRPr>
          </a:p>
        </p:txBody>
      </p:sp>
      <p:sp>
        <p:nvSpPr>
          <p:cNvPr id="494611" name="Rectangle 19"/>
          <p:cNvSpPr>
            <a:spLocks noChangeArrowheads="1"/>
          </p:cNvSpPr>
          <p:nvPr/>
        </p:nvSpPr>
        <p:spPr bwMode="auto">
          <a:xfrm>
            <a:off x="34925" y="3789363"/>
            <a:ext cx="6697663" cy="1200329"/>
          </a:xfrm>
          <a:prstGeom prst="rect">
            <a:avLst/>
          </a:prstGeom>
          <a:noFill/>
          <a:ln w="9525" algn="ctr">
            <a:noFill/>
            <a:miter lim="800000"/>
            <a:headEnd/>
            <a:tailEnd/>
          </a:ln>
          <a:effectLst/>
        </p:spPr>
        <p:txBody>
          <a:bodyPr>
            <a:spAutoFit/>
          </a:bodyPr>
          <a:lstStyle/>
          <a:p>
            <a:pPr marL="342900" indent="-342900">
              <a:lnSpc>
                <a:spcPct val="120000"/>
              </a:lnSpc>
            </a:pPr>
            <a:r>
              <a:rPr lang="en-US" sz="2000" dirty="0">
                <a:solidFill>
                  <a:srgbClr val="000000"/>
                </a:solidFill>
                <a:latin typeface="Calibri" pitchFamily="34" charset="0"/>
                <a:cs typeface="Calibri" pitchFamily="34" charset="0"/>
              </a:rPr>
              <a:t>5. </a:t>
            </a:r>
            <a:r>
              <a:rPr lang="el-GR" sz="2000" dirty="0">
                <a:solidFill>
                  <a:srgbClr val="000000"/>
                </a:solidFill>
                <a:latin typeface="Calibri" pitchFamily="34" charset="0"/>
                <a:cs typeface="Calibri" pitchFamily="34" charset="0"/>
              </a:rPr>
              <a:t>Παρατηρούμε ότι</a:t>
            </a:r>
            <a:r>
              <a:rPr lang="el-GR" sz="2000" dirty="0">
                <a:solidFill>
                  <a:srgbClr val="000000"/>
                </a:solidFill>
                <a:latin typeface="Calibri" pitchFamily="34" charset="0"/>
                <a:cs typeface="Calibri" pitchFamily="34" charset="0"/>
                <a:sym typeface="Wingdings" pitchFamily="2" charset="2"/>
              </a:rPr>
              <a:t> </a:t>
            </a:r>
            <a:r>
              <a:rPr lang="en-US" sz="2000" dirty="0">
                <a:solidFill>
                  <a:srgbClr val="000000"/>
                </a:solidFill>
                <a:latin typeface="Calibri" pitchFamily="34" charset="0"/>
                <a:cs typeface="Calibri" pitchFamily="34" charset="0"/>
              </a:rPr>
              <a:t>d</a:t>
            </a:r>
            <a:r>
              <a:rPr lang="en-US" sz="2000" baseline="-25000" dirty="0">
                <a:solidFill>
                  <a:srgbClr val="000000"/>
                </a:solidFill>
                <a:latin typeface="Calibri" pitchFamily="34" charset="0"/>
                <a:cs typeface="Calibri" pitchFamily="34" charset="0"/>
              </a:rPr>
              <a:t>b</a:t>
            </a:r>
            <a:r>
              <a:rPr lang="en-US" sz="2000" baseline="30000" dirty="0">
                <a:solidFill>
                  <a:srgbClr val="000000"/>
                </a:solidFill>
                <a:latin typeface="Calibri" pitchFamily="34" charset="0"/>
                <a:cs typeface="Calibri" pitchFamily="34" charset="0"/>
              </a:rPr>
              <a:t>(2)</a:t>
            </a:r>
            <a:r>
              <a:rPr lang="en-US" sz="2000" dirty="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a:t>
            </a:r>
            <a:r>
              <a:rPr lang="en-US" sz="2000" dirty="0">
                <a:solidFill>
                  <a:srgbClr val="000000"/>
                </a:solidFill>
                <a:latin typeface="Calibri" pitchFamily="34" charset="0"/>
                <a:cs typeface="Calibri" pitchFamily="34" charset="0"/>
              </a:rPr>
              <a:t>3</a:t>
            </a:r>
            <a:r>
              <a:rPr lang="el-GR" sz="2000" dirty="0">
                <a:solidFill>
                  <a:srgbClr val="000000"/>
                </a:solidFill>
                <a:latin typeface="Calibri" pitchFamily="34" charset="0"/>
                <a:cs typeface="Calibri" pitchFamily="34" charset="0"/>
              </a:rPr>
              <a:t>.</a:t>
            </a:r>
            <a:r>
              <a:rPr lang="en-US" sz="2000" dirty="0" smtClean="0">
                <a:solidFill>
                  <a:srgbClr val="000000"/>
                </a:solidFill>
                <a:latin typeface="Calibri" pitchFamily="34" charset="0"/>
                <a:cs typeface="Calibri" pitchFamily="34" charset="0"/>
              </a:rPr>
              <a:t>0</a:t>
            </a:r>
            <a:r>
              <a:rPr lang="el-GR" sz="2000" dirty="0" smtClean="0">
                <a:solidFill>
                  <a:srgbClr val="000000"/>
                </a:solidFill>
                <a:latin typeface="Calibri" pitchFamily="34" charset="0"/>
                <a:cs typeface="Calibri" pitchFamily="34" charset="0"/>
              </a:rPr>
              <a:t>5</a:t>
            </a:r>
            <a:r>
              <a:rPr lang="en-US" sz="2000" dirty="0" smtClean="0">
                <a:solidFill>
                  <a:srgbClr val="000000"/>
                </a:solidFill>
                <a:latin typeface="Calibri" pitchFamily="34" charset="0"/>
                <a:cs typeface="Calibri" pitchFamily="34" charset="0"/>
              </a:rPr>
              <a:t>m</a:t>
            </a:r>
            <a:r>
              <a:rPr lang="el-GR" sz="2000" dirty="0" smtClean="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και </a:t>
            </a:r>
            <a:r>
              <a:rPr lang="en-US" sz="2000" dirty="0">
                <a:solidFill>
                  <a:srgbClr val="000000"/>
                </a:solidFill>
                <a:latin typeface="Calibri" pitchFamily="34" charset="0"/>
                <a:cs typeface="Calibri" pitchFamily="34" charset="0"/>
              </a:rPr>
              <a:t>d</a:t>
            </a:r>
            <a:r>
              <a:rPr lang="en-US" sz="2000" baseline="-25000" dirty="0">
                <a:solidFill>
                  <a:srgbClr val="000000"/>
                </a:solidFill>
                <a:latin typeface="Calibri" pitchFamily="34" charset="0"/>
                <a:cs typeface="Calibri" pitchFamily="34" charset="0"/>
              </a:rPr>
              <a:t>b</a:t>
            </a:r>
            <a:r>
              <a:rPr lang="en-US" sz="2000" baseline="30000" dirty="0">
                <a:solidFill>
                  <a:srgbClr val="000000"/>
                </a:solidFill>
                <a:latin typeface="Calibri" pitchFamily="34" charset="0"/>
                <a:cs typeface="Calibri" pitchFamily="34" charset="0"/>
              </a:rPr>
              <a:t>(</a:t>
            </a:r>
            <a:r>
              <a:rPr lang="el-GR" sz="2000" baseline="30000" dirty="0">
                <a:solidFill>
                  <a:srgbClr val="000000"/>
                </a:solidFill>
                <a:latin typeface="Calibri" pitchFamily="34" charset="0"/>
                <a:cs typeface="Calibri" pitchFamily="34" charset="0"/>
              </a:rPr>
              <a:t>1</a:t>
            </a:r>
            <a:r>
              <a:rPr lang="en-US" sz="2000" baseline="30000" dirty="0">
                <a:solidFill>
                  <a:srgbClr val="000000"/>
                </a:solidFill>
                <a:latin typeface="Calibri" pitchFamily="34" charset="0"/>
                <a:cs typeface="Calibri" pitchFamily="34" charset="0"/>
              </a:rPr>
              <a:t>)</a:t>
            </a:r>
            <a:r>
              <a:rPr lang="en-US" sz="2000" dirty="0">
                <a:solidFill>
                  <a:srgbClr val="000000"/>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=3.21</a:t>
            </a:r>
            <a:r>
              <a:rPr lang="en-US" sz="2000" dirty="0">
                <a:solidFill>
                  <a:srgbClr val="000000"/>
                </a:solidFill>
                <a:latin typeface="Calibri" pitchFamily="34" charset="0"/>
                <a:cs typeface="Calibri" pitchFamily="34" charset="0"/>
              </a:rPr>
              <a:t>m</a:t>
            </a:r>
            <a:r>
              <a:rPr lang="el-GR" sz="2000" dirty="0">
                <a:solidFill>
                  <a:srgbClr val="000000"/>
                </a:solidFill>
                <a:latin typeface="Calibri" pitchFamily="34" charset="0"/>
                <a:cs typeface="Calibri" pitchFamily="34" charset="0"/>
              </a:rPr>
              <a:t>. Διαφορά </a:t>
            </a:r>
            <a:r>
              <a:rPr lang="en-US" sz="2000" dirty="0">
                <a:solidFill>
                  <a:srgbClr val="000000"/>
                </a:solidFill>
                <a:latin typeface="Calibri" pitchFamily="34" charset="0"/>
                <a:cs typeface="Calibri" pitchFamily="34" charset="0"/>
              </a:rPr>
              <a:t>5</a:t>
            </a:r>
            <a:r>
              <a:rPr lang="el-GR" sz="2000" dirty="0">
                <a:solidFill>
                  <a:srgbClr val="000000"/>
                </a:solidFill>
                <a:latin typeface="Calibri" pitchFamily="34" charset="0"/>
                <a:cs typeface="Calibri" pitchFamily="34" charset="0"/>
              </a:rPr>
              <a:t>%. Αποδεκτή. Ωστόσο αν κάνουμε</a:t>
            </a:r>
          </a:p>
          <a:p>
            <a:pPr marL="342900" indent="-342900">
              <a:lnSpc>
                <a:spcPct val="120000"/>
              </a:lnSpc>
            </a:pPr>
            <a:r>
              <a:rPr lang="el-GR" sz="2000" dirty="0">
                <a:solidFill>
                  <a:srgbClr val="000000"/>
                </a:solidFill>
                <a:latin typeface="Calibri" pitchFamily="34" charset="0"/>
                <a:cs typeface="Calibri" pitchFamily="34" charset="0"/>
              </a:rPr>
              <a:t>    ξανά τη διαδικασία με νέο </a:t>
            </a:r>
            <a:r>
              <a:rPr lang="en-US" sz="2000" dirty="0" smtClean="0">
                <a:solidFill>
                  <a:srgbClr val="000000"/>
                </a:solidFill>
                <a:latin typeface="Calibri" pitchFamily="34" charset="0"/>
                <a:cs typeface="Calibri" pitchFamily="34" charset="0"/>
              </a:rPr>
              <a:t>d</a:t>
            </a:r>
            <a:r>
              <a:rPr lang="en-US" sz="2000" baseline="-25000" dirty="0" smtClean="0">
                <a:solidFill>
                  <a:srgbClr val="000000"/>
                </a:solidFill>
                <a:latin typeface="Calibri" pitchFamily="34" charset="0"/>
                <a:cs typeface="Calibri" pitchFamily="34" charset="0"/>
              </a:rPr>
              <a:t>b</a:t>
            </a:r>
            <a:r>
              <a:rPr lang="en-US" sz="2000" baseline="30000" dirty="0" smtClean="0">
                <a:solidFill>
                  <a:srgbClr val="000000"/>
                </a:solidFill>
                <a:latin typeface="Calibri" pitchFamily="34" charset="0"/>
                <a:cs typeface="Calibri" pitchFamily="34" charset="0"/>
              </a:rPr>
              <a:t>(</a:t>
            </a:r>
            <a:r>
              <a:rPr lang="el-GR" sz="2000" baseline="30000" dirty="0" smtClean="0">
                <a:solidFill>
                  <a:srgbClr val="000000"/>
                </a:solidFill>
                <a:latin typeface="Calibri" pitchFamily="34" charset="0"/>
                <a:cs typeface="Calibri" pitchFamily="34" charset="0"/>
              </a:rPr>
              <a:t>2</a:t>
            </a:r>
            <a:r>
              <a:rPr lang="en-US" sz="2000" baseline="30000" dirty="0" smtClean="0">
                <a:solidFill>
                  <a:srgbClr val="000000"/>
                </a:solidFill>
                <a:latin typeface="Calibri" pitchFamily="34" charset="0"/>
                <a:cs typeface="Calibri" pitchFamily="34" charset="0"/>
              </a:rPr>
              <a:t>)</a:t>
            </a:r>
            <a:r>
              <a:rPr lang="el-GR" sz="2000" dirty="0">
                <a:solidFill>
                  <a:srgbClr val="000000"/>
                </a:solidFill>
                <a:latin typeface="Calibri" pitchFamily="34" charset="0"/>
                <a:cs typeface="Calibri" pitchFamily="34" charset="0"/>
              </a:rPr>
              <a:t>= </a:t>
            </a:r>
            <a:r>
              <a:rPr lang="el-GR" sz="2000" dirty="0" smtClean="0">
                <a:solidFill>
                  <a:srgbClr val="000000"/>
                </a:solidFill>
                <a:latin typeface="Calibri" pitchFamily="34" charset="0"/>
                <a:cs typeface="Calibri" pitchFamily="34" charset="0"/>
              </a:rPr>
              <a:t>3.05</a:t>
            </a:r>
            <a:r>
              <a:rPr lang="en-US" sz="2000" dirty="0" smtClean="0">
                <a:solidFill>
                  <a:srgbClr val="000000"/>
                </a:solidFill>
                <a:latin typeface="Calibri" pitchFamily="34" charset="0"/>
                <a:cs typeface="Calibri" pitchFamily="34" charset="0"/>
              </a:rPr>
              <a:t>m</a:t>
            </a:r>
            <a:r>
              <a:rPr lang="el-GR" sz="2000" dirty="0" smtClean="0">
                <a:solidFill>
                  <a:srgbClr val="000000"/>
                </a:solidFill>
                <a:latin typeface="Calibri" pitchFamily="34" charset="0"/>
                <a:cs typeface="Calibri" pitchFamily="34" charset="0"/>
              </a:rPr>
              <a:t> </a:t>
            </a:r>
            <a:endParaRPr lang="el-GR" sz="2000" dirty="0">
              <a:solidFill>
                <a:srgbClr val="000000"/>
              </a:solidFill>
              <a:latin typeface="Calibri" pitchFamily="34" charset="0"/>
              <a:cs typeface="Calibri" pitchFamily="34" charset="0"/>
            </a:endParaRPr>
          </a:p>
        </p:txBody>
      </p:sp>
      <p:sp>
        <p:nvSpPr>
          <p:cNvPr id="494612" name="Rectangle 20"/>
          <p:cNvSpPr>
            <a:spLocks noChangeArrowheads="1"/>
          </p:cNvSpPr>
          <p:nvPr/>
        </p:nvSpPr>
        <p:spPr bwMode="auto">
          <a:xfrm>
            <a:off x="323850" y="5013325"/>
            <a:ext cx="3168650" cy="503238"/>
          </a:xfrm>
          <a:prstGeom prst="rect">
            <a:avLst/>
          </a:prstGeom>
          <a:noFill/>
          <a:ln w="9525" algn="ctr">
            <a:noFill/>
            <a:miter lim="800000"/>
            <a:headEnd/>
            <a:tailEnd/>
          </a:ln>
          <a:effectLst/>
        </p:spPr>
        <p:txBody>
          <a:bodyPr/>
          <a:lstStyle/>
          <a:p>
            <a:pPr marL="342900" indent="-342900" algn="justLow">
              <a:lnSpc>
                <a:spcPct val="120000"/>
              </a:lnSpc>
            </a:pPr>
            <a:r>
              <a:rPr lang="el-GR" sz="2000" dirty="0">
                <a:solidFill>
                  <a:srgbClr val="000000"/>
                </a:solidFill>
                <a:latin typeface="Calibri" pitchFamily="34" charset="0"/>
                <a:cs typeface="Calibri" pitchFamily="34" charset="0"/>
              </a:rPr>
              <a:t>Υπολογίζονται τελικά</a:t>
            </a:r>
            <a:r>
              <a:rPr lang="en-US" sz="2000" dirty="0">
                <a:solidFill>
                  <a:srgbClr val="000000"/>
                </a:solidFill>
                <a:latin typeface="Calibri" pitchFamily="34" charset="0"/>
                <a:cs typeface="Calibri" pitchFamily="34" charset="0"/>
              </a:rPr>
              <a:t>:</a:t>
            </a:r>
            <a:endParaRPr lang="el-GR" sz="2000" dirty="0">
              <a:solidFill>
                <a:srgbClr val="000000"/>
              </a:solidFill>
              <a:latin typeface="Calibri" pitchFamily="34" charset="0"/>
              <a:cs typeface="Calibri" pitchFamily="34" charset="0"/>
            </a:endParaRPr>
          </a:p>
        </p:txBody>
      </p:sp>
      <p:sp>
        <p:nvSpPr>
          <p:cNvPr id="494615" name="Rectangle 23"/>
          <p:cNvSpPr>
            <a:spLocks noChangeArrowheads="1"/>
          </p:cNvSpPr>
          <p:nvPr/>
        </p:nvSpPr>
        <p:spPr bwMode="auto">
          <a:xfrm>
            <a:off x="6300192" y="2348655"/>
            <a:ext cx="2843808" cy="2699200"/>
          </a:xfrm>
          <a:prstGeom prst="rect">
            <a:avLst/>
          </a:prstGeom>
          <a:solidFill>
            <a:schemeClr val="bg1"/>
          </a:solidFill>
          <a:ln w="25400" algn="ctr">
            <a:solidFill>
              <a:srgbClr val="FF6600"/>
            </a:solidFill>
            <a:miter lim="800000"/>
            <a:headEnd/>
            <a:tailEnd/>
          </a:ln>
          <a:effectLst/>
        </p:spPr>
        <p:txBody>
          <a:bodyPr wrap="square" anchor="ctr">
            <a:spAutoFit/>
          </a:bodyPr>
          <a:lstStyle/>
          <a:p>
            <a:pPr>
              <a:lnSpc>
                <a:spcPct val="110000"/>
              </a:lnSpc>
            </a:pPr>
            <a:r>
              <a:rPr lang="el-GR" sz="1800" dirty="0">
                <a:solidFill>
                  <a:srgbClr val="FF0000"/>
                </a:solidFill>
                <a:effectLst>
                  <a:outerShdw blurRad="38100" dist="38100" dir="2700000" algn="tl">
                    <a:srgbClr val="C0C0C0"/>
                  </a:outerShdw>
                </a:effectLst>
                <a:latin typeface="Calibri" pitchFamily="34" charset="0"/>
                <a:cs typeface="Calibri" pitchFamily="34" charset="0"/>
              </a:rPr>
              <a:t>Μπορούμε να υπολογίσουμε την παράμετρο θραύσης ξ</a:t>
            </a:r>
          </a:p>
          <a:p>
            <a:pPr>
              <a:lnSpc>
                <a:spcPct val="110000"/>
              </a:lnSpc>
            </a:pPr>
            <a:endParaRPr lang="el-GR" sz="1000" dirty="0">
              <a:solidFill>
                <a:srgbClr val="FF0000"/>
              </a:solidFill>
              <a:effectLst>
                <a:outerShdw blurRad="38100" dist="38100" dir="2700000" algn="tl">
                  <a:srgbClr val="C0C0C0"/>
                </a:outerShdw>
              </a:effectLst>
              <a:latin typeface="Calibri" pitchFamily="34" charset="0"/>
              <a:cs typeface="Calibri" pitchFamily="34" charset="0"/>
            </a:endParaRPr>
          </a:p>
          <a:p>
            <a:pPr>
              <a:lnSpc>
                <a:spcPct val="110000"/>
              </a:lnSpc>
            </a:pPr>
            <a:endParaRPr lang="el-GR" sz="1800" dirty="0">
              <a:solidFill>
                <a:srgbClr val="FF0000"/>
              </a:solidFill>
              <a:effectLst>
                <a:outerShdw blurRad="38100" dist="38100" dir="2700000" algn="tl">
                  <a:srgbClr val="C0C0C0"/>
                </a:outerShdw>
              </a:effectLst>
              <a:latin typeface="Calibri" pitchFamily="34" charset="0"/>
              <a:cs typeface="Calibri" pitchFamily="34" charset="0"/>
            </a:endParaRPr>
          </a:p>
          <a:p>
            <a:pPr>
              <a:lnSpc>
                <a:spcPct val="110000"/>
              </a:lnSpc>
            </a:pPr>
            <a:endParaRPr lang="el-GR" sz="1800" dirty="0">
              <a:solidFill>
                <a:srgbClr val="FF0000"/>
              </a:solidFill>
              <a:effectLst>
                <a:outerShdw blurRad="38100" dist="38100" dir="2700000" algn="tl">
                  <a:srgbClr val="C0C0C0"/>
                </a:outerShdw>
              </a:effectLst>
              <a:latin typeface="Calibri" pitchFamily="34" charset="0"/>
              <a:cs typeface="Calibri" pitchFamily="34" charset="0"/>
            </a:endParaRPr>
          </a:p>
          <a:p>
            <a:pPr>
              <a:lnSpc>
                <a:spcPct val="110000"/>
              </a:lnSpc>
            </a:pPr>
            <a:endParaRPr lang="el-GR" sz="1800" dirty="0">
              <a:solidFill>
                <a:srgbClr val="FF0000"/>
              </a:solidFill>
              <a:effectLst>
                <a:outerShdw blurRad="38100" dist="38100" dir="2700000" algn="tl">
                  <a:srgbClr val="C0C0C0"/>
                </a:outerShdw>
              </a:effectLst>
              <a:latin typeface="Calibri" pitchFamily="34" charset="0"/>
              <a:cs typeface="Calibri" pitchFamily="34" charset="0"/>
            </a:endParaRPr>
          </a:p>
          <a:p>
            <a:pPr>
              <a:lnSpc>
                <a:spcPct val="110000"/>
              </a:lnSpc>
            </a:pPr>
            <a:r>
              <a:rPr lang="el-GR" sz="1800" dirty="0">
                <a:solidFill>
                  <a:srgbClr val="FF0000"/>
                </a:solidFill>
                <a:effectLst>
                  <a:outerShdw blurRad="38100" dist="38100" dir="2700000" algn="tl">
                    <a:srgbClr val="C0C0C0"/>
                  </a:outerShdw>
                </a:effectLst>
                <a:latin typeface="Calibri" pitchFamily="34" charset="0"/>
                <a:cs typeface="Calibri" pitchFamily="34" charset="0"/>
              </a:rPr>
              <a:t>Θραύση μορφής υπερχείλισης</a:t>
            </a:r>
          </a:p>
        </p:txBody>
      </p:sp>
      <p:graphicFrame>
        <p:nvGraphicFramePr>
          <p:cNvPr id="641030" name="Object 6"/>
          <p:cNvGraphicFramePr>
            <a:graphicFrameLocks noChangeAspect="1"/>
          </p:cNvGraphicFramePr>
          <p:nvPr/>
        </p:nvGraphicFramePr>
        <p:xfrm>
          <a:off x="6372200" y="5085184"/>
          <a:ext cx="2592387" cy="392113"/>
        </p:xfrm>
        <a:graphic>
          <a:graphicData uri="http://schemas.openxmlformats.org/presentationml/2006/ole">
            <p:oleObj spid="_x0000_s641030" name="Equation" r:id="rId4" imgW="1765080" imgH="266400" progId="">
              <p:embed/>
            </p:oleObj>
          </a:graphicData>
        </a:graphic>
      </p:graphicFrame>
      <p:sp>
        <p:nvSpPr>
          <p:cNvPr id="64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41040" name="Rectangle 16"/>
          <p:cNvSpPr>
            <a:spLocks noChangeArrowheads="1"/>
          </p:cNvSpPr>
          <p:nvPr/>
        </p:nvSpPr>
        <p:spPr bwMode="auto">
          <a:xfrm>
            <a:off x="0" y="8302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641059"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641058" name="Picture 3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457200"/>
            <a:ext cx="182563" cy="160338"/>
          </a:xfrm>
          <a:prstGeom prst="rect">
            <a:avLst/>
          </a:prstGeom>
          <a:noFill/>
        </p:spPr>
      </p:pic>
      <p:sp>
        <p:nvSpPr>
          <p:cNvPr id="641060" name="Rectangle 36"/>
          <p:cNvSpPr>
            <a:spLocks noChangeArrowheads="1"/>
          </p:cNvSpPr>
          <p:nvPr/>
        </p:nvSpPr>
        <p:spPr bwMode="auto">
          <a:xfrm>
            <a:off x="0" y="61753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41064" name="Picture 40"/>
          <p:cNvPicPr>
            <a:picLocks noChangeAspect="1" noChangeArrowheads="1"/>
          </p:cNvPicPr>
          <p:nvPr/>
        </p:nvPicPr>
        <p:blipFill>
          <a:blip r:embed="rId6" cstate="print"/>
          <a:srcRect/>
          <a:stretch>
            <a:fillRect/>
          </a:stretch>
        </p:blipFill>
        <p:spPr bwMode="auto">
          <a:xfrm>
            <a:off x="179512" y="811222"/>
            <a:ext cx="5544616" cy="1177618"/>
          </a:xfrm>
          <a:prstGeom prst="rect">
            <a:avLst/>
          </a:prstGeom>
          <a:noFill/>
          <a:ln w="9525">
            <a:noFill/>
            <a:miter lim="800000"/>
            <a:headEnd/>
            <a:tailEnd/>
          </a:ln>
        </p:spPr>
      </p:pic>
      <p:pic>
        <p:nvPicPr>
          <p:cNvPr id="641065" name="Picture 41"/>
          <p:cNvPicPr>
            <a:picLocks noChangeAspect="1" noChangeArrowheads="1"/>
          </p:cNvPicPr>
          <p:nvPr/>
        </p:nvPicPr>
        <p:blipFill>
          <a:blip r:embed="rId7" cstate="print"/>
          <a:srcRect l="2440" r="3608"/>
          <a:stretch>
            <a:fillRect/>
          </a:stretch>
        </p:blipFill>
        <p:spPr bwMode="auto">
          <a:xfrm>
            <a:off x="179512" y="2671762"/>
            <a:ext cx="5544616" cy="1189286"/>
          </a:xfrm>
          <a:prstGeom prst="rect">
            <a:avLst/>
          </a:prstGeom>
          <a:noFill/>
          <a:ln w="9525">
            <a:noFill/>
            <a:miter lim="800000"/>
            <a:headEnd/>
            <a:tailEnd/>
          </a:ln>
        </p:spPr>
      </p:pic>
      <p:sp>
        <p:nvSpPr>
          <p:cNvPr id="55" name="54 - Στρογγυλεμένο ορθογώνιο"/>
          <p:cNvSpPr/>
          <p:nvPr/>
        </p:nvSpPr>
        <p:spPr>
          <a:xfrm>
            <a:off x="5796136" y="5517232"/>
            <a:ext cx="309634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1067" name="Object 43"/>
          <p:cNvGraphicFramePr>
            <a:graphicFrameLocks noChangeAspect="1"/>
          </p:cNvGraphicFramePr>
          <p:nvPr/>
        </p:nvGraphicFramePr>
        <p:xfrm>
          <a:off x="5796136" y="5805264"/>
          <a:ext cx="1220788" cy="738187"/>
        </p:xfrm>
        <a:graphic>
          <a:graphicData uri="http://schemas.openxmlformats.org/presentationml/2006/ole">
            <p:oleObj spid="_x0000_s641067" name="Εξίσωση" r:id="rId8" imgW="711000" imgH="431640" progId="Equation.3">
              <p:embed/>
            </p:oleObj>
          </a:graphicData>
        </a:graphic>
      </p:graphicFrame>
      <p:sp>
        <p:nvSpPr>
          <p:cNvPr id="57" name="56 - Οδοντωτό δεξιό βέλος"/>
          <p:cNvSpPr/>
          <p:nvPr/>
        </p:nvSpPr>
        <p:spPr>
          <a:xfrm>
            <a:off x="7020272" y="6021288"/>
            <a:ext cx="432048" cy="216024"/>
          </a:xfrm>
          <a:prstGeom prst="notchedRightArrow">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1068" name="Object 44"/>
          <p:cNvGraphicFramePr>
            <a:graphicFrameLocks noChangeAspect="1"/>
          </p:cNvGraphicFramePr>
          <p:nvPr/>
        </p:nvGraphicFramePr>
        <p:xfrm>
          <a:off x="7616825" y="5805488"/>
          <a:ext cx="1189038" cy="720725"/>
        </p:xfrm>
        <a:graphic>
          <a:graphicData uri="http://schemas.openxmlformats.org/presentationml/2006/ole">
            <p:oleObj spid="_x0000_s641068" name="Εξίσωση" r:id="rId9" imgW="711000" imgH="431640" progId="Equation.3">
              <p:embed/>
            </p:oleObj>
          </a:graphicData>
        </a:graphic>
      </p:graphicFrame>
      <p:sp>
        <p:nvSpPr>
          <p:cNvPr id="59" name="58 - TextBox"/>
          <p:cNvSpPr txBox="1"/>
          <p:nvPr/>
        </p:nvSpPr>
        <p:spPr>
          <a:xfrm>
            <a:off x="6012160" y="5517232"/>
            <a:ext cx="2808312" cy="338554"/>
          </a:xfrm>
          <a:prstGeom prst="rect">
            <a:avLst/>
          </a:prstGeom>
          <a:noFill/>
        </p:spPr>
        <p:txBody>
          <a:bodyPr wrap="square" rtlCol="0">
            <a:spAutoFit/>
          </a:bodyPr>
          <a:lstStyle/>
          <a:p>
            <a:r>
              <a:rPr lang="el-GR" sz="1600" dirty="0" smtClean="0">
                <a:latin typeface="Calibri" pitchFamily="34" charset="0"/>
                <a:cs typeface="Calibri" pitchFamily="34" charset="0"/>
              </a:rPr>
              <a:t>Από νομογράφημα για </a:t>
            </a:r>
            <a:r>
              <a:rPr lang="en-US" sz="1600" dirty="0" smtClean="0">
                <a:latin typeface="Calibri" pitchFamily="34" charset="0"/>
                <a:cs typeface="Calibri" pitchFamily="34" charset="0"/>
              </a:rPr>
              <a:t>d=3.05</a:t>
            </a:r>
            <a:endParaRPr lang="en-GB" sz="1600" dirty="0">
              <a:latin typeface="Calibri" pitchFamily="34" charset="0"/>
              <a:cs typeface="Calibri" pitchFamily="34" charset="0"/>
            </a:endParaRPr>
          </a:p>
        </p:txBody>
      </p:sp>
      <p:cxnSp>
        <p:nvCxnSpPr>
          <p:cNvPr id="64" name="63 - Γωνιακή σύνδεση"/>
          <p:cNvCxnSpPr>
            <a:stCxn id="55" idx="2"/>
          </p:cNvCxnSpPr>
          <p:nvPr/>
        </p:nvCxnSpPr>
        <p:spPr>
          <a:xfrm rot="5400000" flipH="1">
            <a:off x="3509882" y="2762926"/>
            <a:ext cx="576064" cy="7092788"/>
          </a:xfrm>
          <a:prstGeom prst="bentConnector4">
            <a:avLst>
              <a:gd name="adj1" fmla="val -18563"/>
              <a:gd name="adj2" fmla="val 102713"/>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641069" name="Picture 45"/>
          <p:cNvPicPr>
            <a:picLocks noChangeAspect="1" noChangeArrowheads="1"/>
          </p:cNvPicPr>
          <p:nvPr/>
        </p:nvPicPr>
        <p:blipFill>
          <a:blip r:embed="rId10" cstate="print"/>
          <a:srcRect/>
          <a:stretch>
            <a:fillRect/>
          </a:stretch>
        </p:blipFill>
        <p:spPr bwMode="auto">
          <a:xfrm>
            <a:off x="251520" y="5550325"/>
            <a:ext cx="5328592" cy="975019"/>
          </a:xfrm>
          <a:prstGeom prst="rect">
            <a:avLst/>
          </a:prstGeom>
          <a:noFill/>
          <a:ln w="9525">
            <a:noFill/>
            <a:miter lim="800000"/>
            <a:headEnd/>
            <a:tailEnd/>
          </a:ln>
        </p:spPr>
      </p:pic>
      <p:graphicFrame>
        <p:nvGraphicFramePr>
          <p:cNvPr id="3" name="Object 45"/>
          <p:cNvGraphicFramePr>
            <a:graphicFrameLocks noChangeAspect="1"/>
          </p:cNvGraphicFramePr>
          <p:nvPr/>
        </p:nvGraphicFramePr>
        <p:xfrm>
          <a:off x="6444208" y="3429000"/>
          <a:ext cx="2565400" cy="711200"/>
        </p:xfrm>
        <a:graphic>
          <a:graphicData uri="http://schemas.openxmlformats.org/presentationml/2006/ole">
            <p:oleObj spid="_x0000_s641069" name="Εξίσωση" r:id="rId11" imgW="1688760" imgH="44424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Text Box 3"/>
          <p:cNvSpPr txBox="1">
            <a:spLocks noChangeArrowheads="1"/>
          </p:cNvSpPr>
          <p:nvPr/>
        </p:nvSpPr>
        <p:spPr bwMode="auto">
          <a:xfrm>
            <a:off x="3851275" y="260350"/>
            <a:ext cx="3089307" cy="461665"/>
          </a:xfrm>
          <a:prstGeom prst="rect">
            <a:avLst/>
          </a:prstGeom>
          <a:noFill/>
          <a:ln w="9525" algn="ctr">
            <a:noFill/>
            <a:miter lim="800000"/>
            <a:headEnd/>
            <a:tailEnd/>
          </a:ln>
          <a:effectLst/>
        </p:spPr>
        <p:txBody>
          <a:bodyPr wrap="none">
            <a:spAutoFit/>
          </a:bodyPr>
          <a:lstStyle/>
          <a:p>
            <a:r>
              <a:rPr lang="el-GR" dirty="0">
                <a:solidFill>
                  <a:srgbClr val="FF6600"/>
                </a:solidFill>
                <a:effectLst>
                  <a:outerShdw blurRad="38100" dist="38100" dir="2700000" algn="tl">
                    <a:srgbClr val="000000"/>
                  </a:outerShdw>
                </a:effectLst>
                <a:latin typeface="Calibri" pitchFamily="34" charset="0"/>
                <a:cs typeface="Calibri" pitchFamily="34" charset="0"/>
              </a:rPr>
              <a:t>Χρήση διαγράμματος </a:t>
            </a:r>
            <a:r>
              <a:rPr lang="el-GR" dirty="0" smtClean="0">
                <a:solidFill>
                  <a:srgbClr val="FF6600"/>
                </a:solidFill>
                <a:effectLst>
                  <a:outerShdw blurRad="38100" dist="38100" dir="2700000" algn="tl">
                    <a:srgbClr val="000000"/>
                  </a:outerShdw>
                </a:effectLst>
                <a:latin typeface="Calibri" pitchFamily="34" charset="0"/>
                <a:cs typeface="Calibri" pitchFamily="34" charset="0"/>
              </a:rPr>
              <a:t>1</a:t>
            </a:r>
            <a:endParaRPr lang="el-GR" dirty="0">
              <a:solidFill>
                <a:srgbClr val="FF6600"/>
              </a:solidFill>
              <a:effectLst>
                <a:outerShdw blurRad="38100" dist="38100" dir="2700000" algn="tl">
                  <a:srgbClr val="000000"/>
                </a:outerShdw>
              </a:effectLst>
              <a:latin typeface="Calibri" pitchFamily="34" charset="0"/>
              <a:cs typeface="Calibri" pitchFamily="34" charset="0"/>
            </a:endParaRPr>
          </a:p>
        </p:txBody>
      </p:sp>
      <p:pic>
        <p:nvPicPr>
          <p:cNvPr id="9" name="8 - Εικόνα" descr="Goda1.png"/>
          <p:cNvPicPr>
            <a:picLocks noChangeAspect="1"/>
          </p:cNvPicPr>
          <p:nvPr/>
        </p:nvPicPr>
        <p:blipFill>
          <a:blip r:embed="rId3" cstate="print"/>
          <a:stretch>
            <a:fillRect/>
          </a:stretch>
        </p:blipFill>
        <p:spPr>
          <a:xfrm>
            <a:off x="2915816" y="1124744"/>
            <a:ext cx="5927201" cy="4680520"/>
          </a:xfrm>
          <a:prstGeom prst="rect">
            <a:avLst/>
          </a:prstGeom>
          <a:ln w="28575">
            <a:solidFill>
              <a:schemeClr val="accent2"/>
            </a:solidFill>
          </a:ln>
        </p:spPr>
      </p:pic>
      <p:sp>
        <p:nvSpPr>
          <p:cNvPr id="11" name="Line 5"/>
          <p:cNvSpPr>
            <a:spLocks noChangeShapeType="1"/>
          </p:cNvSpPr>
          <p:nvPr/>
        </p:nvSpPr>
        <p:spPr bwMode="auto">
          <a:xfrm flipH="1" flipV="1">
            <a:off x="5436096" y="5229200"/>
            <a:ext cx="720080" cy="864096"/>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sp>
        <p:nvSpPr>
          <p:cNvPr id="12" name="Line 7"/>
          <p:cNvSpPr>
            <a:spLocks noChangeShapeType="1"/>
          </p:cNvSpPr>
          <p:nvPr/>
        </p:nvSpPr>
        <p:spPr bwMode="auto">
          <a:xfrm flipH="1">
            <a:off x="1475656" y="3501008"/>
            <a:ext cx="2016224" cy="359792"/>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cxnSp>
        <p:nvCxnSpPr>
          <p:cNvPr id="14" name="13 - Ευθεία γραμμή σύνδεσης"/>
          <p:cNvCxnSpPr/>
          <p:nvPr/>
        </p:nvCxnSpPr>
        <p:spPr>
          <a:xfrm>
            <a:off x="3491880" y="3492000"/>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flipV="1">
            <a:off x="5436000" y="3501008"/>
            <a:ext cx="96" cy="16561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42402" name="Picture 2"/>
          <p:cNvPicPr>
            <a:picLocks noChangeAspect="1" noChangeArrowheads="1"/>
          </p:cNvPicPr>
          <p:nvPr/>
        </p:nvPicPr>
        <p:blipFill>
          <a:blip r:embed="rId4" cstate="print"/>
          <a:srcRect/>
          <a:stretch>
            <a:fillRect/>
          </a:stretch>
        </p:blipFill>
        <p:spPr bwMode="auto">
          <a:xfrm>
            <a:off x="5940152" y="6162675"/>
            <a:ext cx="1571625" cy="695325"/>
          </a:xfrm>
          <a:prstGeom prst="rect">
            <a:avLst/>
          </a:prstGeom>
          <a:noFill/>
          <a:ln w="9525">
            <a:noFill/>
            <a:miter lim="800000"/>
            <a:headEnd/>
            <a:tailEnd/>
          </a:ln>
        </p:spPr>
      </p:pic>
      <p:pic>
        <p:nvPicPr>
          <p:cNvPr id="742403" name="Picture 3"/>
          <p:cNvPicPr>
            <a:picLocks noChangeAspect="1" noChangeArrowheads="1"/>
          </p:cNvPicPr>
          <p:nvPr/>
        </p:nvPicPr>
        <p:blipFill>
          <a:blip r:embed="rId5" cstate="print"/>
          <a:srcRect/>
          <a:stretch>
            <a:fillRect/>
          </a:stretch>
        </p:blipFill>
        <p:spPr bwMode="auto">
          <a:xfrm>
            <a:off x="0" y="3933056"/>
            <a:ext cx="3114675" cy="77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8" name="Text Box 8"/>
          <p:cNvSpPr txBox="1">
            <a:spLocks noChangeArrowheads="1"/>
          </p:cNvSpPr>
          <p:nvPr/>
        </p:nvSpPr>
        <p:spPr bwMode="auto">
          <a:xfrm>
            <a:off x="3851275" y="260350"/>
            <a:ext cx="3089307" cy="461665"/>
          </a:xfrm>
          <a:prstGeom prst="rect">
            <a:avLst/>
          </a:prstGeom>
          <a:noFill/>
          <a:ln w="9525" algn="ctr">
            <a:noFill/>
            <a:miter lim="800000"/>
            <a:headEnd/>
            <a:tailEnd/>
          </a:ln>
          <a:effectLst/>
        </p:spPr>
        <p:txBody>
          <a:bodyPr wrap="none">
            <a:spAutoFit/>
          </a:bodyPr>
          <a:lstStyle/>
          <a:p>
            <a:r>
              <a:rPr lang="el-GR" dirty="0">
                <a:solidFill>
                  <a:srgbClr val="FF6600"/>
                </a:solidFill>
                <a:effectLst>
                  <a:outerShdw blurRad="38100" dist="38100" dir="2700000" algn="tl">
                    <a:srgbClr val="000000"/>
                  </a:outerShdw>
                </a:effectLst>
                <a:latin typeface="Calibri" pitchFamily="34" charset="0"/>
                <a:cs typeface="Calibri" pitchFamily="34" charset="0"/>
              </a:rPr>
              <a:t>Χρήση διαγράμματος </a:t>
            </a:r>
            <a:r>
              <a:rPr lang="el-GR" dirty="0" smtClean="0">
                <a:solidFill>
                  <a:srgbClr val="FF6600"/>
                </a:solidFill>
                <a:effectLst>
                  <a:outerShdw blurRad="38100" dist="38100" dir="2700000" algn="tl">
                    <a:srgbClr val="000000"/>
                  </a:outerShdw>
                </a:effectLst>
                <a:latin typeface="Calibri" pitchFamily="34" charset="0"/>
                <a:cs typeface="Calibri" pitchFamily="34" charset="0"/>
              </a:rPr>
              <a:t>2</a:t>
            </a:r>
            <a:endParaRPr lang="el-GR" dirty="0">
              <a:solidFill>
                <a:srgbClr val="FF6600"/>
              </a:solidFill>
              <a:effectLst>
                <a:outerShdw blurRad="38100" dist="38100" dir="2700000" algn="tl">
                  <a:srgbClr val="000000"/>
                </a:outerShdw>
              </a:effectLst>
              <a:latin typeface="Calibri" pitchFamily="34" charset="0"/>
              <a:cs typeface="Calibri" pitchFamily="34" charset="0"/>
            </a:endParaRPr>
          </a:p>
        </p:txBody>
      </p:sp>
      <p:pic>
        <p:nvPicPr>
          <p:cNvPr id="11" name="10 - Εικόνα" descr="Goda2.png"/>
          <p:cNvPicPr>
            <a:picLocks noChangeAspect="1"/>
          </p:cNvPicPr>
          <p:nvPr/>
        </p:nvPicPr>
        <p:blipFill>
          <a:blip r:embed="rId3" cstate="print"/>
          <a:stretch>
            <a:fillRect/>
          </a:stretch>
        </p:blipFill>
        <p:spPr>
          <a:xfrm>
            <a:off x="3271171" y="764705"/>
            <a:ext cx="5872829" cy="4320479"/>
          </a:xfrm>
          <a:prstGeom prst="rect">
            <a:avLst/>
          </a:prstGeom>
          <a:ln w="38100">
            <a:solidFill>
              <a:srgbClr val="176FB1"/>
            </a:solidFill>
          </a:ln>
        </p:spPr>
      </p:pic>
      <p:sp>
        <p:nvSpPr>
          <p:cNvPr id="12" name="Line 7"/>
          <p:cNvSpPr>
            <a:spLocks noChangeShapeType="1"/>
          </p:cNvSpPr>
          <p:nvPr/>
        </p:nvSpPr>
        <p:spPr bwMode="auto">
          <a:xfrm flipH="1" flipV="1">
            <a:off x="2411759" y="2636912"/>
            <a:ext cx="1368425" cy="720278"/>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sp>
        <p:nvSpPr>
          <p:cNvPr id="13" name="Line 5"/>
          <p:cNvSpPr>
            <a:spLocks noChangeShapeType="1"/>
          </p:cNvSpPr>
          <p:nvPr/>
        </p:nvSpPr>
        <p:spPr bwMode="auto">
          <a:xfrm flipH="1" flipV="1">
            <a:off x="4499992" y="4509120"/>
            <a:ext cx="1800200" cy="1152128"/>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cxnSp>
        <p:nvCxnSpPr>
          <p:cNvPr id="14" name="13 - Ευθεία γραμμή σύνδεσης"/>
          <p:cNvCxnSpPr/>
          <p:nvPr/>
        </p:nvCxnSpPr>
        <p:spPr>
          <a:xfrm>
            <a:off x="3779912" y="3356992"/>
            <a:ext cx="72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flipV="1">
            <a:off x="4499992" y="3356992"/>
            <a:ext cx="0" cy="11521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41381" name="Picture 5"/>
          <p:cNvPicPr>
            <a:picLocks noChangeAspect="1" noChangeArrowheads="1"/>
          </p:cNvPicPr>
          <p:nvPr/>
        </p:nvPicPr>
        <p:blipFill>
          <a:blip r:embed="rId4" cstate="print"/>
          <a:srcRect/>
          <a:stretch>
            <a:fillRect/>
          </a:stretch>
        </p:blipFill>
        <p:spPr bwMode="auto">
          <a:xfrm>
            <a:off x="6084168" y="5733256"/>
            <a:ext cx="1733550" cy="638175"/>
          </a:xfrm>
          <a:prstGeom prst="rect">
            <a:avLst/>
          </a:prstGeom>
          <a:noFill/>
          <a:ln w="9525">
            <a:noFill/>
            <a:miter lim="800000"/>
            <a:headEnd/>
            <a:tailEnd/>
          </a:ln>
        </p:spPr>
      </p:pic>
      <p:pic>
        <p:nvPicPr>
          <p:cNvPr id="741382" name="Picture 6"/>
          <p:cNvPicPr>
            <a:picLocks noChangeAspect="1" noChangeArrowheads="1"/>
          </p:cNvPicPr>
          <p:nvPr/>
        </p:nvPicPr>
        <p:blipFill>
          <a:blip r:embed="rId5" cstate="print"/>
          <a:srcRect/>
          <a:stretch>
            <a:fillRect/>
          </a:stretch>
        </p:blipFill>
        <p:spPr bwMode="auto">
          <a:xfrm>
            <a:off x="0" y="1772816"/>
            <a:ext cx="33147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Rectangle 3"/>
          <p:cNvSpPr>
            <a:spLocks noChangeArrowheads="1"/>
          </p:cNvSpPr>
          <p:nvPr/>
        </p:nvSpPr>
        <p:spPr bwMode="auto">
          <a:xfrm>
            <a:off x="250825" y="549275"/>
            <a:ext cx="1569660" cy="461665"/>
          </a:xfrm>
          <a:prstGeom prst="rect">
            <a:avLst/>
          </a:prstGeom>
          <a:noFill/>
          <a:ln w="9525" algn="ctr">
            <a:noFill/>
            <a:miter lim="800000"/>
            <a:headEnd/>
            <a:tailEnd/>
          </a:ln>
          <a:effectLst/>
        </p:spPr>
        <p:txBody>
          <a:bodyPr wrap="none">
            <a:spAutoFit/>
          </a:bodyPr>
          <a:lstStyle/>
          <a:p>
            <a:r>
              <a:rPr lang="el-GR" dirty="0" smtClean="0">
                <a:solidFill>
                  <a:srgbClr val="FF6600"/>
                </a:solidFill>
                <a:effectLst>
                  <a:outerShdw blurRad="38100" dist="38100" dir="2700000" algn="tl">
                    <a:srgbClr val="000000"/>
                  </a:outerShdw>
                </a:effectLst>
                <a:latin typeface="Calibri" pitchFamily="34" charset="0"/>
                <a:cs typeface="Calibri" pitchFamily="34" charset="0"/>
              </a:rPr>
              <a:t>Άσκηση (3)</a:t>
            </a:r>
            <a:endParaRPr lang="el-GR" dirty="0">
              <a:solidFill>
                <a:srgbClr val="FF6600"/>
              </a:solidFill>
              <a:effectLst>
                <a:outerShdw blurRad="38100" dist="38100" dir="2700000" algn="tl">
                  <a:srgbClr val="000000"/>
                </a:outerShdw>
              </a:effectLst>
              <a:latin typeface="Calibri" pitchFamily="34" charset="0"/>
              <a:cs typeface="Calibri" pitchFamily="34" charset="0"/>
            </a:endParaRPr>
          </a:p>
        </p:txBody>
      </p:sp>
      <p:sp>
        <p:nvSpPr>
          <p:cNvPr id="492548" name="Rectangle 4"/>
          <p:cNvSpPr>
            <a:spLocks noChangeArrowheads="1"/>
          </p:cNvSpPr>
          <p:nvPr/>
        </p:nvSpPr>
        <p:spPr bwMode="auto">
          <a:xfrm>
            <a:off x="179512" y="1052736"/>
            <a:ext cx="8569325" cy="1615827"/>
          </a:xfrm>
          <a:prstGeom prst="rect">
            <a:avLst/>
          </a:prstGeom>
          <a:noFill/>
          <a:ln w="9525" algn="ctr">
            <a:noFill/>
            <a:miter lim="800000"/>
            <a:headEnd/>
            <a:tailEnd/>
          </a:ln>
          <a:effectLst/>
        </p:spPr>
        <p:txBody>
          <a:bodyPr anchor="ctr">
            <a:spAutoFit/>
          </a:bodyPr>
          <a:lstStyle/>
          <a:p>
            <a:pPr>
              <a:lnSpc>
                <a:spcPct val="110000"/>
              </a:lnSpc>
            </a:pPr>
            <a:r>
              <a:rPr lang="el-GR" sz="1800" dirty="0">
                <a:solidFill>
                  <a:srgbClr val="000000"/>
                </a:solidFill>
                <a:latin typeface="Calibri" pitchFamily="34" charset="0"/>
                <a:cs typeface="Calibri" pitchFamily="34" charset="0"/>
              </a:rPr>
              <a:t>ΒΡΕΙΤΕ:  Το ύψος </a:t>
            </a:r>
            <a:r>
              <a:rPr lang="el-GR" sz="1800" dirty="0" smtClean="0">
                <a:solidFill>
                  <a:srgbClr val="000000"/>
                </a:solidFill>
                <a:latin typeface="Calibri" pitchFamily="34" charset="0"/>
                <a:cs typeface="Calibri" pitchFamily="34" charset="0"/>
              </a:rPr>
              <a:t>κύματος σε οριζόντια απόσταση από την ακτή </a:t>
            </a:r>
            <a:r>
              <a:rPr lang="en-US" sz="1800" b="1" dirty="0" smtClean="0">
                <a:solidFill>
                  <a:srgbClr val="FF0000"/>
                </a:solidFill>
                <a:latin typeface="Calibri" pitchFamily="34" charset="0"/>
                <a:cs typeface="Calibri" pitchFamily="34" charset="0"/>
              </a:rPr>
              <a:t>x=</a:t>
            </a:r>
            <a:r>
              <a:rPr lang="el-GR" sz="1800" b="1" dirty="0" smtClean="0">
                <a:solidFill>
                  <a:srgbClr val="FF0000"/>
                </a:solidFill>
                <a:latin typeface="Calibri" pitchFamily="34" charset="0"/>
                <a:cs typeface="Calibri" pitchFamily="34" charset="0"/>
              </a:rPr>
              <a:t>75</a:t>
            </a:r>
            <a:r>
              <a:rPr lang="en-US" sz="1800" b="1" dirty="0" smtClean="0">
                <a:solidFill>
                  <a:srgbClr val="FF0000"/>
                </a:solidFill>
                <a:latin typeface="Calibri" pitchFamily="34" charset="0"/>
                <a:cs typeface="Calibri" pitchFamily="34" charset="0"/>
              </a:rPr>
              <a:t>m  </a:t>
            </a:r>
            <a:r>
              <a:rPr lang="el-GR" sz="1800" dirty="0" smtClean="0">
                <a:solidFill>
                  <a:srgbClr val="000000"/>
                </a:solidFill>
                <a:latin typeface="Calibri" pitchFamily="34" charset="0"/>
                <a:cs typeface="Calibri" pitchFamily="34" charset="0"/>
              </a:rPr>
              <a:t>σε </a:t>
            </a:r>
            <a:r>
              <a:rPr lang="el-GR" sz="1800" dirty="0">
                <a:solidFill>
                  <a:srgbClr val="000000"/>
                </a:solidFill>
                <a:latin typeface="Calibri" pitchFamily="34" charset="0"/>
                <a:cs typeface="Calibri" pitchFamily="34" charset="0"/>
              </a:rPr>
              <a:t>παραλία που έχει κλίση πυθμένα  </a:t>
            </a:r>
            <a:r>
              <a:rPr lang="el-GR" sz="1800" b="1" dirty="0" smtClean="0">
                <a:solidFill>
                  <a:srgbClr val="FF0000"/>
                </a:solidFill>
                <a:latin typeface="Calibri" pitchFamily="34" charset="0"/>
                <a:cs typeface="Calibri" pitchFamily="34" charset="0"/>
              </a:rPr>
              <a:t>2%</a:t>
            </a:r>
            <a:r>
              <a:rPr lang="el-GR" sz="1800" dirty="0" smtClean="0">
                <a:solidFill>
                  <a:srgbClr val="000000"/>
                </a:solidFill>
                <a:latin typeface="Calibri" pitchFamily="34" charset="0"/>
                <a:cs typeface="Calibri" pitchFamily="34" charset="0"/>
              </a:rPr>
              <a:t> </a:t>
            </a:r>
            <a:r>
              <a:rPr lang="el-GR" sz="1800" dirty="0">
                <a:solidFill>
                  <a:srgbClr val="000000"/>
                </a:solidFill>
                <a:latin typeface="Calibri" pitchFamily="34" charset="0"/>
                <a:cs typeface="Calibri" pitchFamily="34" charset="0"/>
              </a:rPr>
              <a:t>όταν το ύψος των κυμάτων στα βαθιά νερά είναι </a:t>
            </a:r>
            <a:r>
              <a:rPr lang="el-GR" sz="1800" b="1" dirty="0" err="1">
                <a:solidFill>
                  <a:srgbClr val="FF0000"/>
                </a:solidFill>
                <a:latin typeface="Calibri" pitchFamily="34" charset="0"/>
                <a:cs typeface="Calibri" pitchFamily="34" charset="0"/>
              </a:rPr>
              <a:t>H</a:t>
            </a:r>
            <a:r>
              <a:rPr lang="el-GR" sz="1800" b="1" baseline="-25000" dirty="0" err="1">
                <a:solidFill>
                  <a:srgbClr val="FF0000"/>
                </a:solidFill>
                <a:latin typeface="Calibri" pitchFamily="34" charset="0"/>
                <a:cs typeface="Calibri" pitchFamily="34" charset="0"/>
              </a:rPr>
              <a:t>o</a:t>
            </a:r>
            <a:r>
              <a:rPr lang="el-GR" sz="1800" b="1" dirty="0">
                <a:solidFill>
                  <a:srgbClr val="FF0000"/>
                </a:solidFill>
                <a:latin typeface="Calibri" pitchFamily="34" charset="0"/>
                <a:cs typeface="Calibri" pitchFamily="34" charset="0"/>
              </a:rPr>
              <a:t>= </a:t>
            </a:r>
            <a:r>
              <a:rPr lang="el-GR" sz="1800" b="1" dirty="0" smtClean="0">
                <a:solidFill>
                  <a:srgbClr val="FF0000"/>
                </a:solidFill>
                <a:latin typeface="Calibri" pitchFamily="34" charset="0"/>
                <a:cs typeface="Calibri" pitchFamily="34" charset="0"/>
              </a:rPr>
              <a:t>2 </a:t>
            </a:r>
            <a:r>
              <a:rPr lang="el-GR" sz="1800" b="1" dirty="0">
                <a:solidFill>
                  <a:srgbClr val="FF0000"/>
                </a:solidFill>
                <a:latin typeface="Calibri" pitchFamily="34" charset="0"/>
                <a:cs typeface="Calibri" pitchFamily="34" charset="0"/>
              </a:rPr>
              <a:t>m</a:t>
            </a:r>
            <a:r>
              <a:rPr lang="el-GR" sz="1800" dirty="0">
                <a:solidFill>
                  <a:srgbClr val="000000"/>
                </a:solidFill>
                <a:latin typeface="Calibri" pitchFamily="34" charset="0"/>
                <a:cs typeface="Calibri" pitchFamily="34" charset="0"/>
              </a:rPr>
              <a:t>, η περίοδός τους </a:t>
            </a:r>
            <a:r>
              <a:rPr lang="el-GR" sz="1800" b="1" dirty="0">
                <a:solidFill>
                  <a:srgbClr val="FF0000"/>
                </a:solidFill>
                <a:latin typeface="Calibri" pitchFamily="34" charset="0"/>
                <a:cs typeface="Calibri" pitchFamily="34" charset="0"/>
              </a:rPr>
              <a:t>Τ = </a:t>
            </a:r>
            <a:r>
              <a:rPr lang="el-GR" sz="1800" b="1" dirty="0" smtClean="0">
                <a:solidFill>
                  <a:srgbClr val="FF0000"/>
                </a:solidFill>
                <a:latin typeface="Calibri" pitchFamily="34" charset="0"/>
                <a:cs typeface="Calibri" pitchFamily="34" charset="0"/>
              </a:rPr>
              <a:t>6 </a:t>
            </a:r>
            <a:r>
              <a:rPr lang="el-GR" sz="1800" b="1" dirty="0" err="1" smtClean="0">
                <a:solidFill>
                  <a:srgbClr val="FF0000"/>
                </a:solidFill>
                <a:latin typeface="Calibri" pitchFamily="34" charset="0"/>
                <a:cs typeface="Calibri" pitchFamily="34" charset="0"/>
              </a:rPr>
              <a:t>sec</a:t>
            </a:r>
            <a:r>
              <a:rPr lang="el-GR" sz="1800" dirty="0" smtClean="0">
                <a:solidFill>
                  <a:srgbClr val="000000"/>
                </a:solidFill>
                <a:latin typeface="Calibri" pitchFamily="34" charset="0"/>
                <a:cs typeface="Calibri" pitchFamily="34" charset="0"/>
              </a:rPr>
              <a:t>.  Να υπολογιστεί η υπερύψωση της ΜΣΚ που προκαλείται στη ζώνη θραύσης  καθώς και η μετατόπιση της ακτογραμμής.</a:t>
            </a:r>
          </a:p>
          <a:p>
            <a:pPr>
              <a:lnSpc>
                <a:spcPct val="110000"/>
              </a:lnSpc>
            </a:pPr>
            <a:r>
              <a:rPr lang="el-GR" sz="1800" dirty="0" smtClean="0">
                <a:solidFill>
                  <a:srgbClr val="000000"/>
                </a:solidFill>
                <a:latin typeface="Calibri" pitchFamily="34" charset="0"/>
                <a:cs typeface="Calibri" pitchFamily="34" charset="0"/>
              </a:rPr>
              <a:t>Έστω ότι έχουμε υπολογίσει  ήδη </a:t>
            </a:r>
            <a:r>
              <a:rPr lang="el-GR" sz="1800" b="1" dirty="0" smtClean="0">
                <a:solidFill>
                  <a:srgbClr val="FF0000"/>
                </a:solidFill>
                <a:latin typeface="Calibri" pitchFamily="34" charset="0"/>
                <a:cs typeface="Calibri" pitchFamily="34" charset="0"/>
              </a:rPr>
              <a:t>H</a:t>
            </a:r>
            <a:r>
              <a:rPr lang="en-US" sz="1800" b="1" baseline="-25000" dirty="0" smtClean="0">
                <a:solidFill>
                  <a:srgbClr val="FF0000"/>
                </a:solidFill>
                <a:latin typeface="Calibri" pitchFamily="34" charset="0"/>
                <a:cs typeface="Calibri" pitchFamily="34" charset="0"/>
              </a:rPr>
              <a:t>b</a:t>
            </a:r>
            <a:r>
              <a:rPr lang="el-GR" sz="1800" b="1" dirty="0" smtClean="0">
                <a:solidFill>
                  <a:srgbClr val="FF0000"/>
                </a:solidFill>
                <a:latin typeface="Calibri" pitchFamily="34" charset="0"/>
                <a:cs typeface="Calibri" pitchFamily="34" charset="0"/>
              </a:rPr>
              <a:t>= 2</a:t>
            </a:r>
            <a:r>
              <a:rPr lang="en-US" sz="1800" b="1" dirty="0" smtClean="0">
                <a:solidFill>
                  <a:srgbClr val="FF0000"/>
                </a:solidFill>
                <a:latin typeface="Calibri" pitchFamily="34" charset="0"/>
                <a:cs typeface="Calibri" pitchFamily="34" charset="0"/>
              </a:rPr>
              <a:t>.08</a:t>
            </a:r>
            <a:r>
              <a:rPr lang="el-GR" sz="1800" b="1" dirty="0" smtClean="0">
                <a:solidFill>
                  <a:srgbClr val="FF0000"/>
                </a:solidFill>
                <a:latin typeface="Calibri" pitchFamily="34" charset="0"/>
                <a:cs typeface="Calibri" pitchFamily="34" charset="0"/>
              </a:rPr>
              <a:t> m </a:t>
            </a:r>
            <a:r>
              <a:rPr lang="el-GR" sz="1800" dirty="0" smtClean="0">
                <a:solidFill>
                  <a:srgbClr val="000000"/>
                </a:solidFill>
                <a:latin typeface="Calibri" pitchFamily="34" charset="0"/>
                <a:cs typeface="Calibri" pitchFamily="34" charset="0"/>
              </a:rPr>
              <a:t>και </a:t>
            </a:r>
            <a:r>
              <a:rPr lang="en-US" sz="1800" b="1" dirty="0" smtClean="0">
                <a:solidFill>
                  <a:srgbClr val="FF0000"/>
                </a:solidFill>
                <a:latin typeface="Calibri" pitchFamily="34" charset="0"/>
                <a:cs typeface="Calibri" pitchFamily="34" charset="0"/>
              </a:rPr>
              <a:t>L</a:t>
            </a:r>
            <a:r>
              <a:rPr lang="en-US" sz="1800" b="1" baseline="-25000" dirty="0" smtClean="0">
                <a:solidFill>
                  <a:srgbClr val="FF0000"/>
                </a:solidFill>
                <a:latin typeface="Calibri" pitchFamily="34" charset="0"/>
                <a:cs typeface="Calibri" pitchFamily="34" charset="0"/>
              </a:rPr>
              <a:t>b</a:t>
            </a:r>
            <a:r>
              <a:rPr lang="el-GR" sz="1800" b="1" dirty="0" smtClean="0">
                <a:solidFill>
                  <a:srgbClr val="FF0000"/>
                </a:solidFill>
                <a:latin typeface="Calibri" pitchFamily="34" charset="0"/>
                <a:cs typeface="Calibri" pitchFamily="34" charset="0"/>
              </a:rPr>
              <a:t>= 2</a:t>
            </a:r>
            <a:r>
              <a:rPr lang="en-US" sz="1800" b="1" dirty="0" smtClean="0">
                <a:solidFill>
                  <a:srgbClr val="FF0000"/>
                </a:solidFill>
                <a:latin typeface="Calibri" pitchFamily="34" charset="0"/>
                <a:cs typeface="Calibri" pitchFamily="34" charset="0"/>
              </a:rPr>
              <a:t>8.61</a:t>
            </a:r>
            <a:r>
              <a:rPr lang="el-GR" sz="1800" b="1" dirty="0" smtClean="0">
                <a:solidFill>
                  <a:srgbClr val="FF0000"/>
                </a:solidFill>
                <a:latin typeface="Calibri" pitchFamily="34" charset="0"/>
                <a:cs typeface="Calibri" pitchFamily="34" charset="0"/>
              </a:rPr>
              <a:t> m</a:t>
            </a:r>
            <a:endParaRPr lang="el-GR" sz="1800" dirty="0" smtClean="0">
              <a:solidFill>
                <a:srgbClr val="000000"/>
              </a:solidFill>
              <a:latin typeface="Calibri" pitchFamily="34" charset="0"/>
              <a:cs typeface="Calibri" pitchFamily="34" charset="0"/>
            </a:endParaRPr>
          </a:p>
        </p:txBody>
      </p:sp>
      <p:pic>
        <p:nvPicPr>
          <p:cNvPr id="654346" name="Picture 10"/>
          <p:cNvPicPr>
            <a:picLocks noChangeAspect="1" noChangeArrowheads="1"/>
          </p:cNvPicPr>
          <p:nvPr/>
        </p:nvPicPr>
        <p:blipFill>
          <a:blip r:embed="rId4" cstate="print"/>
          <a:srcRect/>
          <a:stretch>
            <a:fillRect/>
          </a:stretch>
        </p:blipFill>
        <p:spPr bwMode="auto">
          <a:xfrm>
            <a:off x="2627784" y="3212976"/>
            <a:ext cx="6286500" cy="3371850"/>
          </a:xfrm>
          <a:prstGeom prst="rect">
            <a:avLst/>
          </a:prstGeom>
          <a:noFill/>
          <a:ln w="9525">
            <a:noFill/>
            <a:miter lim="800000"/>
            <a:headEnd/>
            <a:tailEnd/>
          </a:ln>
        </p:spPr>
      </p:pic>
      <p:sp>
        <p:nvSpPr>
          <p:cNvPr id="23" name="22 - Ορθογώνιο"/>
          <p:cNvSpPr/>
          <p:nvPr/>
        </p:nvSpPr>
        <p:spPr>
          <a:xfrm>
            <a:off x="4361618" y="2636912"/>
            <a:ext cx="2733441" cy="424732"/>
          </a:xfrm>
          <a:prstGeom prst="rect">
            <a:avLst/>
          </a:prstGeom>
        </p:spPr>
        <p:txBody>
          <a:bodyPr wrap="none">
            <a:spAutoFit/>
          </a:bodyPr>
          <a:lstStyle/>
          <a:p>
            <a:pPr marL="342900" indent="-342900" algn="justLow">
              <a:lnSpc>
                <a:spcPct val="120000"/>
              </a:lnSpc>
            </a:pPr>
            <a:r>
              <a:rPr lang="en-US" sz="1800" dirty="0" smtClean="0">
                <a:solidFill>
                  <a:srgbClr val="000000"/>
                </a:solidFill>
                <a:latin typeface="Calibri" pitchFamily="34" charset="0"/>
                <a:cs typeface="Calibri" pitchFamily="34" charset="0"/>
              </a:rPr>
              <a:t>d</a:t>
            </a:r>
            <a:r>
              <a:rPr lang="en-US" sz="1800" baseline="-25000" dirty="0" smtClean="0">
                <a:solidFill>
                  <a:srgbClr val="000000"/>
                </a:solidFill>
                <a:latin typeface="Calibri" pitchFamily="34" charset="0"/>
                <a:cs typeface="Calibri" pitchFamily="34" charset="0"/>
              </a:rPr>
              <a:t>b</a:t>
            </a:r>
            <a:r>
              <a:rPr lang="el-GR" sz="1800" dirty="0" smtClean="0">
                <a:solidFill>
                  <a:srgbClr val="000000"/>
                </a:solidFill>
                <a:latin typeface="Calibri" pitchFamily="34" charset="0"/>
                <a:cs typeface="Calibri" pitchFamily="34" charset="0"/>
              </a:rPr>
              <a:t>=Η</a:t>
            </a:r>
            <a:r>
              <a:rPr lang="en-US" sz="1800" baseline="-25000" dirty="0" smtClean="0">
                <a:solidFill>
                  <a:srgbClr val="000000"/>
                </a:solidFill>
                <a:latin typeface="Calibri" pitchFamily="34" charset="0"/>
                <a:cs typeface="Calibri" pitchFamily="34" charset="0"/>
              </a:rPr>
              <a:t>b</a:t>
            </a:r>
            <a:r>
              <a:rPr lang="el-GR" sz="1800" dirty="0" smtClean="0">
                <a:solidFill>
                  <a:srgbClr val="000000"/>
                </a:solidFill>
                <a:latin typeface="Calibri" pitchFamily="34" charset="0"/>
                <a:cs typeface="Calibri" pitchFamily="34" charset="0"/>
              </a:rPr>
              <a:t>/0.78. Άρα </a:t>
            </a:r>
            <a:r>
              <a:rPr lang="en-US" sz="1800" dirty="0" smtClean="0">
                <a:solidFill>
                  <a:srgbClr val="000000"/>
                </a:solidFill>
                <a:latin typeface="Calibri" pitchFamily="34" charset="0"/>
                <a:cs typeface="Calibri" pitchFamily="34" charset="0"/>
              </a:rPr>
              <a:t>d</a:t>
            </a:r>
            <a:r>
              <a:rPr lang="en-US" sz="1800" baseline="-25000" dirty="0" smtClean="0">
                <a:solidFill>
                  <a:srgbClr val="000000"/>
                </a:solidFill>
                <a:latin typeface="Calibri" pitchFamily="34" charset="0"/>
                <a:cs typeface="Calibri" pitchFamily="34" charset="0"/>
              </a:rPr>
              <a:t>b</a:t>
            </a:r>
            <a:r>
              <a:rPr lang="el-GR" sz="1800" dirty="0" smtClean="0">
                <a:solidFill>
                  <a:srgbClr val="000000"/>
                </a:solidFill>
                <a:latin typeface="Calibri" pitchFamily="34" charset="0"/>
                <a:cs typeface="Calibri" pitchFamily="34" charset="0"/>
              </a:rPr>
              <a:t>=</a:t>
            </a:r>
            <a:r>
              <a:rPr lang="en-US" sz="1800" dirty="0" smtClean="0">
                <a:solidFill>
                  <a:srgbClr val="000000"/>
                </a:solidFill>
                <a:latin typeface="Calibri" pitchFamily="34" charset="0"/>
                <a:cs typeface="Calibri" pitchFamily="34" charset="0"/>
              </a:rPr>
              <a:t> 2.66m</a:t>
            </a:r>
            <a:endParaRPr lang="el-GR" sz="1800" dirty="0">
              <a:solidFill>
                <a:srgbClr val="000000"/>
              </a:solidFill>
              <a:latin typeface="Calibri" pitchFamily="34" charset="0"/>
              <a:cs typeface="Calibri" pitchFamily="34" charset="0"/>
            </a:endParaRPr>
          </a:p>
        </p:txBody>
      </p:sp>
      <p:sp>
        <p:nvSpPr>
          <p:cNvPr id="25" name="24 - Ορθογώνιο"/>
          <p:cNvSpPr/>
          <p:nvPr/>
        </p:nvSpPr>
        <p:spPr>
          <a:xfrm>
            <a:off x="941262" y="2636912"/>
            <a:ext cx="1797287" cy="424732"/>
          </a:xfrm>
          <a:prstGeom prst="rect">
            <a:avLst/>
          </a:prstGeom>
        </p:spPr>
        <p:txBody>
          <a:bodyPr wrap="none">
            <a:spAutoFit/>
          </a:bodyPr>
          <a:lstStyle/>
          <a:p>
            <a:pPr marL="342900" indent="-342900" algn="justLow">
              <a:lnSpc>
                <a:spcPct val="120000"/>
              </a:lnSpc>
            </a:pPr>
            <a:r>
              <a:rPr lang="en-US" sz="1800" dirty="0" err="1" smtClean="0">
                <a:solidFill>
                  <a:srgbClr val="000000"/>
                </a:solidFill>
                <a:latin typeface="Calibri" pitchFamily="34" charset="0"/>
                <a:cs typeface="Calibri" pitchFamily="34" charset="0"/>
              </a:rPr>
              <a:t>d</a:t>
            </a:r>
            <a:r>
              <a:rPr lang="en-US" sz="1800" baseline="-25000" dirty="0" err="1" smtClean="0">
                <a:solidFill>
                  <a:srgbClr val="000000"/>
                </a:solidFill>
                <a:latin typeface="Calibri" pitchFamily="34" charset="0"/>
                <a:cs typeface="Calibri" pitchFamily="34" charset="0"/>
              </a:rPr>
              <a:t>x</a:t>
            </a:r>
            <a:r>
              <a:rPr lang="el-GR" sz="1800" dirty="0" smtClean="0">
                <a:solidFill>
                  <a:srgbClr val="000000"/>
                </a:solidFill>
                <a:latin typeface="Calibri" pitchFamily="34" charset="0"/>
                <a:cs typeface="Calibri" pitchFamily="34" charset="0"/>
              </a:rPr>
              <a:t>=</a:t>
            </a:r>
            <a:r>
              <a:rPr lang="en-US" sz="1800" dirty="0" smtClean="0">
                <a:solidFill>
                  <a:srgbClr val="000000"/>
                </a:solidFill>
                <a:latin typeface="Calibri" pitchFamily="34" charset="0"/>
                <a:cs typeface="Calibri" pitchFamily="34" charset="0"/>
              </a:rPr>
              <a:t>x*0.02= 1.5m</a:t>
            </a:r>
            <a:endParaRPr lang="el-GR" sz="1800" dirty="0">
              <a:solidFill>
                <a:srgbClr val="000000"/>
              </a:solidFill>
              <a:latin typeface="Calibri" pitchFamily="34" charset="0"/>
              <a:cs typeface="Calibri" pitchFamily="34" charset="0"/>
            </a:endParaRPr>
          </a:p>
        </p:txBody>
      </p:sp>
      <p:grpSp>
        <p:nvGrpSpPr>
          <p:cNvPr id="31" name="30 - Ομάδα"/>
          <p:cNvGrpSpPr/>
          <p:nvPr/>
        </p:nvGrpSpPr>
        <p:grpSpPr>
          <a:xfrm>
            <a:off x="107504" y="3356992"/>
            <a:ext cx="2550310" cy="2160240"/>
            <a:chOff x="467544" y="3501008"/>
            <a:chExt cx="3807123" cy="3024336"/>
          </a:xfrm>
        </p:grpSpPr>
        <p:sp>
          <p:nvSpPr>
            <p:cNvPr id="26" name="25 - Ορθογώνιο"/>
            <p:cNvSpPr/>
            <p:nvPr/>
          </p:nvSpPr>
          <p:spPr>
            <a:xfrm>
              <a:off x="467544" y="3501008"/>
              <a:ext cx="3654800" cy="302433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Object 2"/>
            <p:cNvGraphicFramePr>
              <a:graphicFrameLocks noChangeAspect="1"/>
            </p:cNvGraphicFramePr>
            <p:nvPr/>
          </p:nvGraphicFramePr>
          <p:xfrm>
            <a:off x="602779" y="4206686"/>
            <a:ext cx="3671888" cy="520701"/>
          </p:xfrm>
          <a:graphic>
            <a:graphicData uri="http://schemas.openxmlformats.org/presentationml/2006/ole">
              <p:oleObj spid="_x0000_s654347" name="Equation" r:id="rId5" imgW="1612800" imgH="228600" progId="">
                <p:embed/>
              </p:oleObj>
            </a:graphicData>
          </a:graphic>
        </p:graphicFrame>
        <p:graphicFrame>
          <p:nvGraphicFramePr>
            <p:cNvPr id="29" name="Object 3"/>
            <p:cNvGraphicFramePr>
              <a:graphicFrameLocks noChangeAspect="1"/>
            </p:cNvGraphicFramePr>
            <p:nvPr/>
          </p:nvGraphicFramePr>
          <p:xfrm>
            <a:off x="1549420" y="5113987"/>
            <a:ext cx="1214436" cy="1368945"/>
          </p:xfrm>
          <a:graphic>
            <a:graphicData uri="http://schemas.openxmlformats.org/presentationml/2006/ole">
              <p:oleObj spid="_x0000_s654348" name="Equation" r:id="rId6" imgW="596880" imgH="672840" progId="">
                <p:embed/>
              </p:oleObj>
            </a:graphicData>
          </a:graphic>
        </p:graphicFrame>
        <p:graphicFrame>
          <p:nvGraphicFramePr>
            <p:cNvPr id="30" name="Object 4"/>
            <p:cNvGraphicFramePr>
              <a:graphicFrameLocks noChangeAspect="1"/>
            </p:cNvGraphicFramePr>
            <p:nvPr/>
          </p:nvGraphicFramePr>
          <p:xfrm>
            <a:off x="1188641" y="3502397"/>
            <a:ext cx="1079500" cy="482600"/>
          </p:xfrm>
          <a:graphic>
            <a:graphicData uri="http://schemas.openxmlformats.org/presentationml/2006/ole">
              <p:oleObj spid="_x0000_s654349" name="Equation" r:id="rId7" imgW="482400" imgH="215640" progId="">
                <p:embed/>
              </p:oleObj>
            </a:graphicData>
          </a:graphic>
        </p:graphicFrame>
      </p:grpSp>
      <p:sp>
        <p:nvSpPr>
          <p:cNvPr id="14" name="13 - Ορθογώνιο"/>
          <p:cNvSpPr/>
          <p:nvPr/>
        </p:nvSpPr>
        <p:spPr>
          <a:xfrm>
            <a:off x="5652120" y="3356992"/>
            <a:ext cx="1872208" cy="50405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14 - Ορθογώνιο"/>
          <p:cNvSpPr/>
          <p:nvPr/>
        </p:nvSpPr>
        <p:spPr>
          <a:xfrm>
            <a:off x="107504" y="5589240"/>
            <a:ext cx="2232248" cy="86409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76FB1"/>
              </a:solidFill>
            </a:endParaRPr>
          </a:p>
        </p:txBody>
      </p:sp>
      <p:graphicFrame>
        <p:nvGraphicFramePr>
          <p:cNvPr id="654351" name="Object 15"/>
          <p:cNvGraphicFramePr>
            <a:graphicFrameLocks noChangeAspect="1"/>
          </p:cNvGraphicFramePr>
          <p:nvPr/>
        </p:nvGraphicFramePr>
        <p:xfrm>
          <a:off x="179512" y="5589240"/>
          <a:ext cx="1268412" cy="804862"/>
        </p:xfrm>
        <a:graphic>
          <a:graphicData uri="http://schemas.openxmlformats.org/presentationml/2006/ole">
            <p:oleObj spid="_x0000_s654351" name="Equation" r:id="rId8" imgW="660240" imgH="419040" progId="">
              <p:embed/>
            </p:oleObj>
          </a:graphicData>
        </a:graphic>
      </p:graphicFrame>
      <p:sp>
        <p:nvSpPr>
          <p:cNvPr id="16" name="15 - TextBox"/>
          <p:cNvSpPr txBox="1"/>
          <p:nvPr/>
        </p:nvSpPr>
        <p:spPr>
          <a:xfrm>
            <a:off x="1331640" y="5805264"/>
            <a:ext cx="1152128" cy="430887"/>
          </a:xfrm>
          <a:prstGeom prst="rect">
            <a:avLst/>
          </a:prstGeom>
          <a:noFill/>
        </p:spPr>
        <p:txBody>
          <a:bodyPr wrap="square" rtlCol="0">
            <a:spAutoFit/>
          </a:bodyPr>
          <a:lstStyle/>
          <a:p>
            <a:r>
              <a:rPr lang="en-US" sz="2200" dirty="0" smtClean="0">
                <a:solidFill>
                  <a:schemeClr val="bg1"/>
                </a:solidFill>
              </a:rPr>
              <a:t>=56.24</a:t>
            </a:r>
            <a:endParaRPr lang="en-GB" sz="2200" dirty="0">
              <a:solidFill>
                <a:schemeClr val="bg1"/>
              </a:solidFill>
            </a:endParaRPr>
          </a:p>
        </p:txBody>
      </p:sp>
      <p:sp>
        <p:nvSpPr>
          <p:cNvPr id="17" name="16 - TextBox"/>
          <p:cNvSpPr txBox="1"/>
          <p:nvPr/>
        </p:nvSpPr>
        <p:spPr>
          <a:xfrm>
            <a:off x="4067944" y="5394702"/>
            <a:ext cx="936104" cy="338554"/>
          </a:xfrm>
          <a:prstGeom prst="rect">
            <a:avLst/>
          </a:prstGeom>
          <a:solidFill>
            <a:schemeClr val="bg1"/>
          </a:solidFill>
        </p:spPr>
        <p:txBody>
          <a:bodyPr wrap="square" rtlCol="0">
            <a:spAutoFit/>
          </a:bodyPr>
          <a:lstStyle/>
          <a:p>
            <a:r>
              <a:rPr lang="en-US" sz="1600" dirty="0" smtClean="0">
                <a:latin typeface="+mn-lt"/>
              </a:rPr>
              <a:t>·1.5</a:t>
            </a:r>
            <a:endParaRPr lang="en-GB" sz="16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2" name="Picture 2"/>
          <p:cNvPicPr>
            <a:picLocks noChangeAspect="1" noChangeArrowheads="1"/>
          </p:cNvPicPr>
          <p:nvPr/>
        </p:nvPicPr>
        <p:blipFill>
          <a:blip r:embed="rId3" cstate="print"/>
          <a:srcRect/>
          <a:stretch>
            <a:fillRect/>
          </a:stretch>
        </p:blipFill>
        <p:spPr bwMode="auto">
          <a:xfrm>
            <a:off x="683568" y="908720"/>
            <a:ext cx="7591425" cy="4972050"/>
          </a:xfrm>
          <a:prstGeom prst="rect">
            <a:avLst/>
          </a:prstGeom>
          <a:noFill/>
          <a:ln w="9525">
            <a:noFill/>
            <a:miter lim="800000"/>
            <a:headEnd/>
            <a:tailEnd/>
          </a:ln>
        </p:spPr>
      </p:pic>
      <p:sp>
        <p:nvSpPr>
          <p:cNvPr id="3" name="2 - Ορθογώνιο"/>
          <p:cNvSpPr/>
          <p:nvPr/>
        </p:nvSpPr>
        <p:spPr>
          <a:xfrm>
            <a:off x="8028384" y="836712"/>
            <a:ext cx="4320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3 - Ορθογώνιο"/>
          <p:cNvSpPr/>
          <p:nvPr/>
        </p:nvSpPr>
        <p:spPr>
          <a:xfrm>
            <a:off x="2915816" y="3933056"/>
            <a:ext cx="2736304" cy="50405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5 - TextBox"/>
          <p:cNvSpPr txBox="1"/>
          <p:nvPr/>
        </p:nvSpPr>
        <p:spPr>
          <a:xfrm>
            <a:off x="7236296" y="2780928"/>
            <a:ext cx="864096" cy="400110"/>
          </a:xfrm>
          <a:prstGeom prst="rect">
            <a:avLst/>
          </a:prstGeom>
          <a:solidFill>
            <a:schemeClr val="bg1"/>
          </a:solidFill>
        </p:spPr>
        <p:txBody>
          <a:bodyPr wrap="square" rtlCol="0">
            <a:spAutoFit/>
          </a:bodyPr>
          <a:lstStyle/>
          <a:p>
            <a:r>
              <a:rPr lang="en-US" sz="2000" dirty="0" smtClean="0">
                <a:latin typeface="+mj-lt"/>
              </a:rPr>
              <a:t>2.66</a:t>
            </a:r>
            <a:endParaRPr lang="en-GB" sz="2000" dirty="0">
              <a:latin typeface="+mj-lt"/>
            </a:endParaRPr>
          </a:p>
        </p:txBody>
      </p:sp>
      <p:sp>
        <p:nvSpPr>
          <p:cNvPr id="7" name="6 - TextBox"/>
          <p:cNvSpPr txBox="1"/>
          <p:nvPr/>
        </p:nvSpPr>
        <p:spPr>
          <a:xfrm>
            <a:off x="6948264" y="4221088"/>
            <a:ext cx="1224136" cy="400110"/>
          </a:xfrm>
          <a:prstGeom prst="rect">
            <a:avLst/>
          </a:prstGeom>
          <a:solidFill>
            <a:schemeClr val="bg1"/>
          </a:solidFill>
        </p:spPr>
        <p:txBody>
          <a:bodyPr wrap="square" rtlCol="0">
            <a:spAutoFit/>
          </a:bodyPr>
          <a:lstStyle/>
          <a:p>
            <a:r>
              <a:rPr lang="en-US" sz="2000" dirty="0" smtClean="0">
                <a:latin typeface="+mj-lt"/>
              </a:rPr>
              <a:t>0.435 m</a:t>
            </a:r>
            <a:endParaRPr lang="en-GB" sz="2000"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86" name="Picture 2"/>
          <p:cNvPicPr>
            <a:picLocks noChangeAspect="1" noChangeArrowheads="1"/>
          </p:cNvPicPr>
          <p:nvPr/>
        </p:nvPicPr>
        <p:blipFill>
          <a:blip r:embed="rId3" cstate="print"/>
          <a:srcRect/>
          <a:stretch>
            <a:fillRect/>
          </a:stretch>
        </p:blipFill>
        <p:spPr bwMode="auto">
          <a:xfrm>
            <a:off x="1115616" y="188640"/>
            <a:ext cx="6143625" cy="3514725"/>
          </a:xfrm>
          <a:prstGeom prst="rect">
            <a:avLst/>
          </a:prstGeom>
          <a:noFill/>
          <a:ln w="9525">
            <a:noFill/>
            <a:miter lim="800000"/>
            <a:headEnd/>
            <a:tailEnd/>
          </a:ln>
        </p:spPr>
      </p:pic>
      <p:grpSp>
        <p:nvGrpSpPr>
          <p:cNvPr id="3" name="16 - Ομάδα"/>
          <p:cNvGrpSpPr/>
          <p:nvPr/>
        </p:nvGrpSpPr>
        <p:grpSpPr>
          <a:xfrm>
            <a:off x="323528" y="3429000"/>
            <a:ext cx="8424292" cy="3168650"/>
            <a:chOff x="395858" y="2348607"/>
            <a:chExt cx="8424292" cy="3168650"/>
          </a:xfrm>
        </p:grpSpPr>
        <p:pic>
          <p:nvPicPr>
            <p:cNvPr id="4" name="Picture 5"/>
            <p:cNvPicPr>
              <a:picLocks noChangeAspect="1" noChangeArrowheads="1"/>
            </p:cNvPicPr>
            <p:nvPr/>
          </p:nvPicPr>
          <p:blipFill>
            <a:blip r:embed="rId4" cstate="print"/>
            <a:srcRect/>
            <a:stretch>
              <a:fillRect/>
            </a:stretch>
          </p:blipFill>
          <p:spPr bwMode="auto">
            <a:xfrm>
              <a:off x="395858" y="2348607"/>
              <a:ext cx="6481763" cy="3168650"/>
            </a:xfrm>
            <a:prstGeom prst="rect">
              <a:avLst/>
            </a:prstGeom>
            <a:noFill/>
            <a:ln w="25400" algn="ctr">
              <a:solidFill>
                <a:srgbClr val="FF0000"/>
              </a:solidFill>
              <a:miter lim="800000"/>
              <a:headEnd/>
              <a:tailEnd/>
            </a:ln>
            <a:effectLst/>
          </p:spPr>
        </p:pic>
        <p:sp>
          <p:nvSpPr>
            <p:cNvPr id="6" name="Rectangle 9"/>
            <p:cNvSpPr>
              <a:spLocks noChangeArrowheads="1"/>
            </p:cNvSpPr>
            <p:nvPr/>
          </p:nvSpPr>
          <p:spPr bwMode="auto">
            <a:xfrm>
              <a:off x="6804025" y="2636838"/>
              <a:ext cx="2016125" cy="366712"/>
            </a:xfrm>
            <a:prstGeom prst="rect">
              <a:avLst/>
            </a:prstGeom>
            <a:noFill/>
            <a:ln w="9525" algn="ctr">
              <a:solidFill>
                <a:srgbClr val="FF0000"/>
              </a:solidFill>
              <a:miter lim="800000"/>
              <a:headEnd/>
              <a:tailEnd/>
            </a:ln>
            <a:effectLst/>
          </p:spPr>
          <p:txBody>
            <a:bodyPr>
              <a:spAutoFit/>
            </a:bodyPr>
            <a:lstStyle/>
            <a:p>
              <a:pPr>
                <a:spcBef>
                  <a:spcPct val="0"/>
                </a:spcBef>
              </a:pPr>
              <a:r>
                <a:rPr lang="en-US" sz="1800" dirty="0">
                  <a:solidFill>
                    <a:srgbClr val="FF6600"/>
                  </a:solidFill>
                  <a:effectLst>
                    <a:outerShdw blurRad="38100" dist="38100" dir="2700000" algn="tl">
                      <a:srgbClr val="000000"/>
                    </a:outerShdw>
                  </a:effectLst>
                  <a:latin typeface="Calibri" pitchFamily="34" charset="0"/>
                  <a:cs typeface="Calibri" pitchFamily="34" charset="0"/>
                </a:rPr>
                <a:t>wave setup</a:t>
              </a:r>
              <a:endParaRPr lang="el-GR" sz="1800" dirty="0">
                <a:solidFill>
                  <a:srgbClr val="FF6600"/>
                </a:solidFill>
                <a:effectLst>
                  <a:outerShdw blurRad="38100" dist="38100" dir="2700000" algn="tl">
                    <a:srgbClr val="000000"/>
                  </a:outerShdw>
                </a:effectLst>
                <a:latin typeface="Calibri" pitchFamily="34" charset="0"/>
                <a:cs typeface="Calibri" pitchFamily="34" charset="0"/>
              </a:endParaRPr>
            </a:p>
          </p:txBody>
        </p:sp>
      </p:grpSp>
      <p:cxnSp>
        <p:nvCxnSpPr>
          <p:cNvPr id="11" name="10 - Ευθεία γραμμή σύνδεσης"/>
          <p:cNvCxnSpPr/>
          <p:nvPr/>
        </p:nvCxnSpPr>
        <p:spPr>
          <a:xfrm>
            <a:off x="5148064" y="3717032"/>
            <a:ext cx="0" cy="72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a:off x="6084168" y="3717032"/>
            <a:ext cx="0"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p:nvPr/>
        </p:nvCxnSpPr>
        <p:spPr>
          <a:xfrm>
            <a:off x="5220072" y="3861048"/>
            <a:ext cx="792088"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5436096" y="3356992"/>
            <a:ext cx="504056" cy="461665"/>
          </a:xfrm>
          <a:prstGeom prst="rect">
            <a:avLst/>
          </a:prstGeom>
          <a:noFill/>
        </p:spPr>
        <p:txBody>
          <a:bodyPr wrap="square" rtlCol="0">
            <a:spAutoFit/>
          </a:bodyPr>
          <a:lstStyle/>
          <a:p>
            <a:r>
              <a:rPr lang="en-US" b="1" dirty="0" smtClean="0">
                <a:solidFill>
                  <a:srgbClr val="FF0000"/>
                </a:solidFill>
              </a:rPr>
              <a:t>s</a:t>
            </a:r>
            <a:endParaRPr lang="en-GB" b="1" dirty="0">
              <a:solidFill>
                <a:srgbClr val="FF0000"/>
              </a:solidFill>
            </a:endParaRPr>
          </a:p>
        </p:txBody>
      </p:sp>
      <p:sp>
        <p:nvSpPr>
          <p:cNvPr id="10" name="9 - TextBox"/>
          <p:cNvSpPr txBox="1"/>
          <p:nvPr/>
        </p:nvSpPr>
        <p:spPr>
          <a:xfrm>
            <a:off x="1979712" y="1700808"/>
            <a:ext cx="1224136" cy="400110"/>
          </a:xfrm>
          <a:prstGeom prst="rect">
            <a:avLst/>
          </a:prstGeom>
          <a:solidFill>
            <a:schemeClr val="bg1"/>
          </a:solidFill>
        </p:spPr>
        <p:txBody>
          <a:bodyPr wrap="square" rtlCol="0">
            <a:spAutoFit/>
          </a:bodyPr>
          <a:lstStyle/>
          <a:p>
            <a:r>
              <a:rPr lang="en-US" sz="2000" dirty="0" smtClean="0">
                <a:latin typeface="+mj-lt"/>
              </a:rPr>
              <a:t>0.435</a:t>
            </a:r>
            <a:endParaRPr lang="en-GB" sz="2000" dirty="0">
              <a:latin typeface="+mj-lt"/>
            </a:endParaRPr>
          </a:p>
        </p:txBody>
      </p:sp>
      <p:sp>
        <p:nvSpPr>
          <p:cNvPr id="13" name="12 - TextBox"/>
          <p:cNvSpPr txBox="1"/>
          <p:nvPr/>
        </p:nvSpPr>
        <p:spPr>
          <a:xfrm>
            <a:off x="2051720" y="2636912"/>
            <a:ext cx="1224136" cy="400110"/>
          </a:xfrm>
          <a:prstGeom prst="rect">
            <a:avLst/>
          </a:prstGeom>
          <a:solidFill>
            <a:schemeClr val="bg1"/>
          </a:solidFill>
        </p:spPr>
        <p:txBody>
          <a:bodyPr wrap="square" rtlCol="0">
            <a:spAutoFit/>
          </a:bodyPr>
          <a:lstStyle/>
          <a:p>
            <a:r>
              <a:rPr lang="en-US" sz="2000" dirty="0" smtClean="0">
                <a:latin typeface="+mj-lt"/>
              </a:rPr>
              <a:t>21.7 m</a:t>
            </a:r>
            <a:endParaRPr lang="en-GB" sz="20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0" y="3213100"/>
            <a:ext cx="9144000" cy="0"/>
          </a:xfrm>
          <a:prstGeom prst="rect">
            <a:avLst/>
          </a:prstGeom>
          <a:noFill/>
          <a:ln w="9525" algn="ctr">
            <a:noFill/>
            <a:miter lim="800000"/>
            <a:headEnd/>
            <a:tailEnd/>
          </a:ln>
          <a:effectLst/>
        </p:spPr>
        <p:txBody>
          <a:bodyPr wrap="none" anchor="ctr">
            <a:spAutoFit/>
          </a:bodyPr>
          <a:lstStyle/>
          <a:p>
            <a:endParaRPr lang="en-GB" sz="1800" smtClean="0">
              <a:solidFill>
                <a:srgbClr val="000000"/>
              </a:solidFill>
              <a:latin typeface="Arial" charset="0"/>
            </a:endParaRPr>
          </a:p>
        </p:txBody>
      </p:sp>
      <p:sp>
        <p:nvSpPr>
          <p:cNvPr id="245766"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ανοιχτή θάλασσα (βαθιά νερά)</a:t>
            </a:r>
          </a:p>
        </p:txBody>
      </p:sp>
      <p:sp>
        <p:nvSpPr>
          <p:cNvPr id="245767" name="Rectangle 7"/>
          <p:cNvSpPr>
            <a:spLocks noChangeArrowheads="1"/>
          </p:cNvSpPr>
          <p:nvPr/>
        </p:nvSpPr>
        <p:spPr bwMode="auto">
          <a:xfrm>
            <a:off x="323850" y="4425973"/>
            <a:ext cx="8496300" cy="1006429"/>
          </a:xfrm>
          <a:prstGeom prst="rect">
            <a:avLst/>
          </a:prstGeom>
          <a:noFill/>
          <a:ln w="9525" algn="ctr">
            <a:noFill/>
            <a:miter lim="800000"/>
            <a:headEnd/>
            <a:tailEnd/>
          </a:ln>
          <a:effectLst/>
        </p:spPr>
        <p:txBody>
          <a:bodyPr anchor="ctr">
            <a:spAutoFit/>
          </a:bodyPr>
          <a:lstStyle/>
          <a:p>
            <a:pPr>
              <a:lnSpc>
                <a:spcPct val="110000"/>
              </a:lnSpc>
            </a:pPr>
            <a:r>
              <a:rPr lang="el-GR" sz="1800" dirty="0" smtClean="0">
                <a:latin typeface="Calibri" pitchFamily="34" charset="0"/>
                <a:cs typeface="Calibri" pitchFamily="34" charset="0"/>
              </a:rPr>
              <a:t>Η θραύση οφείλεται στην αύξηση καμπυλότητας Η/L πέρα από το</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επιτρεπόμενο όριο (εμφάνιση υδροδυναμικής αστάθειας). Για να διατηρηθεί η γωνία κορυφής μεγαλύτερη από 120°.</a:t>
            </a:r>
          </a:p>
        </p:txBody>
      </p:sp>
      <p:sp>
        <p:nvSpPr>
          <p:cNvPr id="245775" name="Rectangle 15"/>
          <p:cNvSpPr>
            <a:spLocks noChangeArrowheads="1"/>
          </p:cNvSpPr>
          <p:nvPr/>
        </p:nvSpPr>
        <p:spPr bwMode="auto">
          <a:xfrm>
            <a:off x="4932040" y="5229200"/>
            <a:ext cx="4031630" cy="1081087"/>
          </a:xfrm>
          <a:prstGeom prst="rect">
            <a:avLst/>
          </a:prstGeom>
          <a:solidFill>
            <a:srgbClr val="3333FF"/>
          </a:solidFill>
          <a:ln w="9525">
            <a:solidFill>
              <a:schemeClr val="tx1"/>
            </a:solidFill>
            <a:miter lim="800000"/>
            <a:headEnd/>
            <a:tailEnd/>
          </a:ln>
          <a:effectLst/>
        </p:spPr>
        <p:txBody>
          <a:bodyPr wrap="none" anchor="ctr"/>
          <a:lstStyle/>
          <a:p>
            <a:pPr algn="ctr"/>
            <a:endParaRPr lang="en-US" sz="1800" smtClean="0">
              <a:solidFill>
                <a:srgbClr val="3333FF"/>
              </a:solidFill>
              <a:latin typeface="Arial" charset="0"/>
            </a:endParaRPr>
          </a:p>
        </p:txBody>
      </p:sp>
      <p:graphicFrame>
        <p:nvGraphicFramePr>
          <p:cNvPr id="245776" name="Object 16"/>
          <p:cNvGraphicFramePr>
            <a:graphicFrameLocks noChangeAspect="1"/>
          </p:cNvGraphicFramePr>
          <p:nvPr/>
        </p:nvGraphicFramePr>
        <p:xfrm>
          <a:off x="5004445" y="5373662"/>
          <a:ext cx="3671888" cy="760412"/>
        </p:xfrm>
        <a:graphic>
          <a:graphicData uri="http://schemas.openxmlformats.org/presentationml/2006/ole">
            <p:oleObj spid="_x0000_s625666" name="Equation" r:id="rId3" imgW="2209680" imgH="457200" progId="">
              <p:embed/>
            </p:oleObj>
          </a:graphicData>
        </a:graphic>
      </p:graphicFrame>
      <p:grpSp>
        <p:nvGrpSpPr>
          <p:cNvPr id="3" name="Group 22"/>
          <p:cNvGrpSpPr>
            <a:grpSpLocks/>
          </p:cNvGrpSpPr>
          <p:nvPr/>
        </p:nvGrpSpPr>
        <p:grpSpPr bwMode="auto">
          <a:xfrm>
            <a:off x="539552" y="1772816"/>
            <a:ext cx="7704138" cy="2592387"/>
            <a:chOff x="340" y="1117"/>
            <a:chExt cx="4762" cy="1497"/>
          </a:xfrm>
        </p:grpSpPr>
        <p:grpSp>
          <p:nvGrpSpPr>
            <p:cNvPr id="4" name="Group 8"/>
            <p:cNvGrpSpPr>
              <a:grpSpLocks/>
            </p:cNvGrpSpPr>
            <p:nvPr/>
          </p:nvGrpSpPr>
          <p:grpSpPr bwMode="auto">
            <a:xfrm>
              <a:off x="3061" y="1117"/>
              <a:ext cx="2041" cy="1497"/>
              <a:chOff x="3515" y="935"/>
              <a:chExt cx="2103" cy="1584"/>
            </a:xfrm>
          </p:grpSpPr>
          <p:pic>
            <p:nvPicPr>
              <p:cNvPr id="245769" name="Picture 9"/>
              <p:cNvPicPr>
                <a:picLocks noChangeAspect="1" noChangeArrowheads="1"/>
              </p:cNvPicPr>
              <p:nvPr/>
            </p:nvPicPr>
            <p:blipFill>
              <a:blip r:embed="rId4" cstate="print"/>
              <a:srcRect/>
              <a:stretch>
                <a:fillRect/>
              </a:stretch>
            </p:blipFill>
            <p:spPr bwMode="auto">
              <a:xfrm>
                <a:off x="3515" y="935"/>
                <a:ext cx="2103" cy="1584"/>
              </a:xfrm>
              <a:prstGeom prst="rect">
                <a:avLst/>
              </a:prstGeom>
              <a:noFill/>
              <a:ln w="31750" algn="ctr">
                <a:solidFill>
                  <a:srgbClr val="FF6600"/>
                </a:solidFill>
                <a:miter lim="800000"/>
                <a:headEnd/>
                <a:tailEnd/>
              </a:ln>
              <a:effectLst/>
            </p:spPr>
          </p:pic>
          <p:sp>
            <p:nvSpPr>
              <p:cNvPr id="245770" name="Line 10"/>
              <p:cNvSpPr>
                <a:spLocks noChangeShapeType="1"/>
              </p:cNvSpPr>
              <p:nvPr/>
            </p:nvSpPr>
            <p:spPr bwMode="auto">
              <a:xfrm>
                <a:off x="4604" y="1344"/>
                <a:ext cx="0" cy="681"/>
              </a:xfrm>
              <a:prstGeom prst="line">
                <a:avLst/>
              </a:prstGeom>
              <a:noFill/>
              <a:ln w="25400">
                <a:solidFill>
                  <a:srgbClr val="FF6600"/>
                </a:solidFill>
                <a:round/>
                <a:headEnd type="triangle" w="med" len="med"/>
                <a:tailEnd type="triangle" w="med" len="med"/>
              </a:ln>
              <a:effectLst/>
            </p:spPr>
            <p:txBody>
              <a:bodyPr>
                <a:spAutoFit/>
              </a:bodyPr>
              <a:lstStyle/>
              <a:p>
                <a:endParaRPr lang="en-GB" sz="1800" smtClean="0">
                  <a:solidFill>
                    <a:srgbClr val="000000"/>
                  </a:solidFill>
                  <a:latin typeface="Arial" charset="0"/>
                </a:endParaRPr>
              </a:p>
            </p:txBody>
          </p:sp>
          <p:sp>
            <p:nvSpPr>
              <p:cNvPr id="245771" name="Line 11"/>
              <p:cNvSpPr>
                <a:spLocks noChangeShapeType="1"/>
              </p:cNvSpPr>
              <p:nvPr/>
            </p:nvSpPr>
            <p:spPr bwMode="auto">
              <a:xfrm flipH="1" flipV="1">
                <a:off x="3742" y="2115"/>
                <a:ext cx="1785" cy="8"/>
              </a:xfrm>
              <a:prstGeom prst="line">
                <a:avLst/>
              </a:prstGeom>
              <a:noFill/>
              <a:ln w="25400">
                <a:solidFill>
                  <a:srgbClr val="FF6600"/>
                </a:solidFill>
                <a:round/>
                <a:headEnd type="triangle" w="med" len="med"/>
                <a:tailEnd type="triangle" w="med" len="med"/>
              </a:ln>
              <a:effectLst/>
            </p:spPr>
            <p:txBody>
              <a:bodyPr wrap="square">
                <a:spAutoFit/>
              </a:bodyPr>
              <a:lstStyle/>
              <a:p>
                <a:endParaRPr lang="en-GB" sz="1800" smtClean="0">
                  <a:solidFill>
                    <a:srgbClr val="000000"/>
                  </a:solidFill>
                  <a:latin typeface="Arial" charset="0"/>
                </a:endParaRPr>
              </a:p>
            </p:txBody>
          </p:sp>
          <p:sp>
            <p:nvSpPr>
              <p:cNvPr id="245772" name="Text Box 12"/>
              <p:cNvSpPr txBox="1">
                <a:spLocks noChangeArrowheads="1"/>
              </p:cNvSpPr>
              <p:nvPr/>
            </p:nvSpPr>
            <p:spPr bwMode="auto">
              <a:xfrm>
                <a:off x="4649" y="1661"/>
                <a:ext cx="181" cy="242"/>
              </a:xfrm>
              <a:prstGeom prst="rect">
                <a:avLst/>
              </a:prstGeom>
              <a:noFill/>
              <a:ln w="9525" algn="ctr">
                <a:noFill/>
                <a:miter lim="800000"/>
                <a:headEnd/>
                <a:tailEnd/>
              </a:ln>
              <a:effectLst/>
            </p:spPr>
            <p:txBody>
              <a:bodyPr>
                <a:spAutoFit/>
              </a:bodyPr>
              <a:lstStyle/>
              <a:p>
                <a:pPr>
                  <a:spcBef>
                    <a:spcPct val="50000"/>
                  </a:spcBef>
                </a:pPr>
                <a:r>
                  <a:rPr lang="el-GR" sz="2000" b="1" smtClean="0">
                    <a:solidFill>
                      <a:srgbClr val="FF6600"/>
                    </a:solidFill>
                    <a:latin typeface="Arial" charset="0"/>
                  </a:rPr>
                  <a:t>Η</a:t>
                </a:r>
              </a:p>
            </p:txBody>
          </p:sp>
          <p:sp>
            <p:nvSpPr>
              <p:cNvPr id="245773" name="Text Box 13"/>
              <p:cNvSpPr txBox="1">
                <a:spLocks noChangeArrowheads="1"/>
              </p:cNvSpPr>
              <p:nvPr/>
            </p:nvSpPr>
            <p:spPr bwMode="auto">
              <a:xfrm>
                <a:off x="4558" y="2069"/>
                <a:ext cx="181" cy="242"/>
              </a:xfrm>
              <a:prstGeom prst="rect">
                <a:avLst/>
              </a:prstGeom>
              <a:noFill/>
              <a:ln w="9525" algn="ctr">
                <a:noFill/>
                <a:miter lim="800000"/>
                <a:headEnd/>
                <a:tailEnd/>
              </a:ln>
              <a:effectLst/>
            </p:spPr>
            <p:txBody>
              <a:bodyPr>
                <a:spAutoFit/>
              </a:bodyPr>
              <a:lstStyle/>
              <a:p>
                <a:pPr>
                  <a:spcBef>
                    <a:spcPct val="50000"/>
                  </a:spcBef>
                </a:pPr>
                <a:r>
                  <a:rPr lang="en-US" sz="2000" b="1" smtClean="0">
                    <a:solidFill>
                      <a:srgbClr val="FF6600"/>
                    </a:solidFill>
                    <a:latin typeface="Arial" charset="0"/>
                  </a:rPr>
                  <a:t>L</a:t>
                </a:r>
                <a:endParaRPr lang="el-GR" sz="2000" b="1" smtClean="0">
                  <a:solidFill>
                    <a:srgbClr val="FF6600"/>
                  </a:solidFill>
                  <a:latin typeface="Arial" charset="0"/>
                </a:endParaRPr>
              </a:p>
            </p:txBody>
          </p:sp>
        </p:grpSp>
        <p:pic>
          <p:nvPicPr>
            <p:cNvPr id="245779" name="Picture 19" descr="water-1555170__180"/>
            <p:cNvPicPr>
              <a:picLocks noChangeAspect="1" noChangeArrowheads="1"/>
            </p:cNvPicPr>
            <p:nvPr/>
          </p:nvPicPr>
          <p:blipFill>
            <a:blip r:embed="rId5" cstate="print"/>
            <a:srcRect/>
            <a:stretch>
              <a:fillRect/>
            </a:stretch>
          </p:blipFill>
          <p:spPr bwMode="auto">
            <a:xfrm>
              <a:off x="340" y="1117"/>
              <a:ext cx="2631" cy="1488"/>
            </a:xfrm>
            <a:prstGeom prst="rect">
              <a:avLst/>
            </a:prstGeom>
            <a:noFill/>
          </p:spPr>
        </p:pic>
        <p:sp>
          <p:nvSpPr>
            <p:cNvPr id="245780" name="Rectangle 20"/>
            <p:cNvSpPr>
              <a:spLocks noChangeArrowheads="1"/>
            </p:cNvSpPr>
            <p:nvPr/>
          </p:nvSpPr>
          <p:spPr bwMode="auto">
            <a:xfrm>
              <a:off x="340" y="1117"/>
              <a:ext cx="2631" cy="1497"/>
            </a:xfrm>
            <a:prstGeom prst="rect">
              <a:avLst/>
            </a:prstGeom>
            <a:noFill/>
            <a:ln w="28575">
              <a:solidFill>
                <a:srgbClr val="FF3300"/>
              </a:solidFill>
              <a:miter lim="800000"/>
              <a:headEnd/>
              <a:tailEnd/>
            </a:ln>
            <a:effectLst/>
          </p:spPr>
          <p:txBody>
            <a:bodyPr wrap="none" anchor="ctr"/>
            <a:lstStyle/>
            <a:p>
              <a:endParaRPr lang="en-GB" sz="1800" smtClean="0">
                <a:solidFill>
                  <a:srgbClr val="000000"/>
                </a:solidFill>
                <a:latin typeface="Arial" charset="0"/>
              </a:endParaRPr>
            </a:p>
          </p:txBody>
        </p:sp>
      </p:grpSp>
      <p:sp>
        <p:nvSpPr>
          <p:cNvPr id="2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4" name="2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6" name="2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7"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8" name="27 - Ορθογώνιο"/>
          <p:cNvSpPr/>
          <p:nvPr/>
        </p:nvSpPr>
        <p:spPr>
          <a:xfrm>
            <a:off x="827584" y="836712"/>
            <a:ext cx="756084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b="0" i="1" u="sng" strike="noStrike" kern="0" cap="none" spc="0" normalizeH="0" baseline="0" noProof="0" dirty="0" smtClean="0">
                <a:ln>
                  <a:noFill/>
                </a:ln>
                <a:solidFill>
                  <a:sysClr val="windowText" lastClr="000000"/>
                </a:solidFill>
                <a:effectLst/>
                <a:uLnTx/>
                <a:uFillTx/>
                <a:latin typeface="Calibri"/>
              </a:rPr>
              <a:t>Διαμόρφωση του κύματος στην παράκτια ζώνη: </a:t>
            </a:r>
            <a:r>
              <a:rPr kumimoji="0" lang="el-GR" b="0" i="1" u="sng" strike="noStrike" kern="0" cap="none" spc="0" normalizeH="0" baseline="0" noProof="0" dirty="0" smtClean="0">
                <a:ln>
                  <a:noFill/>
                </a:ln>
                <a:solidFill>
                  <a:srgbClr val="FF0000"/>
                </a:solidFill>
                <a:effectLst/>
                <a:uLnTx/>
                <a:uFillTx/>
                <a:latin typeface="Calibri"/>
              </a:rPr>
              <a:t>Θραύση</a:t>
            </a:r>
            <a:endParaRPr kumimoji="0" lang="en-GB" b="0" i="1" u="sng" strike="noStrike" kern="0" cap="none" spc="0" normalizeH="0" baseline="0" noProof="0" dirty="0">
              <a:ln>
                <a:noFill/>
              </a:ln>
              <a:solidFill>
                <a:srgbClr val="FF0000"/>
              </a:solidFill>
              <a:effectLst/>
              <a:uLnTx/>
              <a:uFillTx/>
              <a:latin typeface="Calibri"/>
            </a:endParaRPr>
          </a:p>
        </p:txBody>
      </p:sp>
      <p:pic>
        <p:nvPicPr>
          <p:cNvPr id="625667" name="Picture 3"/>
          <p:cNvPicPr>
            <a:picLocks noChangeAspect="1" noChangeArrowheads="1"/>
          </p:cNvPicPr>
          <p:nvPr/>
        </p:nvPicPr>
        <p:blipFill>
          <a:blip r:embed="rId8" cstate="print"/>
          <a:srcRect/>
          <a:stretch>
            <a:fillRect/>
          </a:stretch>
        </p:blipFill>
        <p:spPr bwMode="auto">
          <a:xfrm>
            <a:off x="323528" y="5373216"/>
            <a:ext cx="4463863" cy="1237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0" y="3213100"/>
            <a:ext cx="9144000" cy="0"/>
          </a:xfrm>
          <a:prstGeom prst="rect">
            <a:avLst/>
          </a:prstGeom>
          <a:noFill/>
          <a:ln w="9525" algn="ctr">
            <a:noFill/>
            <a:miter lim="800000"/>
            <a:headEnd/>
            <a:tailEnd/>
          </a:ln>
          <a:effectLst/>
        </p:spPr>
        <p:txBody>
          <a:bodyPr wrap="none" anchor="ctr">
            <a:spAutoFit/>
          </a:bodyPr>
          <a:lstStyle/>
          <a:p>
            <a:endParaRPr lang="en-GB" sz="1800" smtClean="0">
              <a:solidFill>
                <a:srgbClr val="000000"/>
              </a:solidFill>
              <a:latin typeface="Arial" charset="0"/>
            </a:endParaRPr>
          </a:p>
        </p:txBody>
      </p:sp>
      <p:sp>
        <p:nvSpPr>
          <p:cNvPr id="245766"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ανοιχτή θάλασσα (βαθιά νερά)</a:t>
            </a:r>
          </a:p>
        </p:txBody>
      </p:sp>
      <p:sp>
        <p:nvSpPr>
          <p:cNvPr id="245767" name="Rectangle 7"/>
          <p:cNvSpPr>
            <a:spLocks noChangeArrowheads="1"/>
          </p:cNvSpPr>
          <p:nvPr/>
        </p:nvSpPr>
        <p:spPr bwMode="auto">
          <a:xfrm>
            <a:off x="0" y="2357213"/>
            <a:ext cx="4139952" cy="3139321"/>
          </a:xfrm>
          <a:prstGeom prst="rect">
            <a:avLst/>
          </a:prstGeom>
          <a:noFill/>
          <a:ln w="9525" algn="ctr">
            <a:noFill/>
            <a:miter lim="800000"/>
            <a:headEnd/>
            <a:tailEnd/>
          </a:ln>
          <a:effectLst/>
        </p:spPr>
        <p:txBody>
          <a:bodyPr wrap="square" anchor="ctr">
            <a:spAutoFit/>
          </a:bodyPr>
          <a:lstStyle/>
          <a:p>
            <a:pPr>
              <a:lnSpc>
                <a:spcPct val="110000"/>
              </a:lnSpc>
            </a:pPr>
            <a:r>
              <a:rPr lang="el-GR" sz="1800" dirty="0" smtClean="0">
                <a:latin typeface="Calibri" pitchFamily="34" charset="0"/>
                <a:cs typeface="Calibri" pitchFamily="34" charset="0"/>
              </a:rPr>
              <a:t>Η θραύση στα βαθιά συμβαίνει:</a:t>
            </a:r>
          </a:p>
          <a:p>
            <a:pPr>
              <a:lnSpc>
                <a:spcPct val="110000"/>
              </a:lnSpc>
            </a:pPr>
            <a:endParaRPr lang="el-GR" sz="1800" dirty="0" smtClean="0">
              <a:latin typeface="Calibri" pitchFamily="34" charset="0"/>
              <a:cs typeface="Calibri" pitchFamily="34" charset="0"/>
            </a:endParaRPr>
          </a:p>
          <a:p>
            <a:pPr marL="266700" indent="-266700">
              <a:lnSpc>
                <a:spcPct val="110000"/>
              </a:lnSpc>
              <a:buFont typeface="Wingdings" pitchFamily="2" charset="2"/>
              <a:buChar char="q"/>
            </a:pPr>
            <a:r>
              <a:rPr lang="el-GR" sz="1800" dirty="0" smtClean="0">
                <a:latin typeface="Calibri" pitchFamily="34" charset="0"/>
                <a:cs typeface="Calibri" pitchFamily="34" charset="0"/>
              </a:rPr>
              <a:t>με θυελλώδης ανέμους που αυξάνουν διαρκώς το ύψος των κυμάτων ώσπου να γίνουν ασταθή. </a:t>
            </a:r>
          </a:p>
          <a:p>
            <a:pPr marL="266700" indent="-266700">
              <a:lnSpc>
                <a:spcPct val="110000"/>
              </a:lnSpc>
              <a:buFont typeface="Wingdings" pitchFamily="2" charset="2"/>
              <a:buChar char="q"/>
            </a:pPr>
            <a:endParaRPr lang="el-GR" sz="1800" dirty="0" smtClean="0">
              <a:latin typeface="Calibri" pitchFamily="34" charset="0"/>
              <a:cs typeface="Calibri" pitchFamily="34" charset="0"/>
            </a:endParaRPr>
          </a:p>
          <a:p>
            <a:pPr marL="266700" indent="-266700">
              <a:lnSpc>
                <a:spcPct val="110000"/>
              </a:lnSpc>
              <a:buFont typeface="Wingdings" pitchFamily="2" charset="2"/>
              <a:buChar char="q"/>
            </a:pPr>
            <a:r>
              <a:rPr lang="el-GR" sz="1800" dirty="0" smtClean="0">
                <a:latin typeface="Calibri" pitchFamily="34" charset="0"/>
                <a:cs typeface="Calibri" pitchFamily="34" charset="0"/>
              </a:rPr>
              <a:t>με τη συμβολή 2 κυματισμών όπου η διαφορά φάσης είναι τέτοια ώστε να προστίθενται και το παραγόμενο κύμα να ξεπερνά το όριο της σταθερότητας.</a:t>
            </a:r>
          </a:p>
        </p:txBody>
      </p:sp>
      <p:sp>
        <p:nvSpPr>
          <p:cNvPr id="2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smtClean="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4" name="2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6" name="2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8" name="27 - Ορθογώνιο"/>
          <p:cNvSpPr/>
          <p:nvPr/>
        </p:nvSpPr>
        <p:spPr>
          <a:xfrm>
            <a:off x="827584" y="836712"/>
            <a:ext cx="756084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b="0" i="1" u="sng" strike="noStrike" kern="0" cap="none" spc="0" normalizeH="0" baseline="0" noProof="0" dirty="0" smtClean="0">
                <a:ln>
                  <a:noFill/>
                </a:ln>
                <a:solidFill>
                  <a:sysClr val="windowText" lastClr="000000"/>
                </a:solidFill>
                <a:effectLst/>
                <a:uLnTx/>
                <a:uFillTx/>
                <a:latin typeface="Calibri"/>
              </a:rPr>
              <a:t>Διαμόρφωση του κύματος στην παράκτια ζώνη: </a:t>
            </a:r>
            <a:r>
              <a:rPr kumimoji="0" lang="el-GR" b="0" i="1" u="sng" strike="noStrike" kern="0" cap="none" spc="0" normalizeH="0" baseline="0" noProof="0" dirty="0" smtClean="0">
                <a:ln>
                  <a:noFill/>
                </a:ln>
                <a:solidFill>
                  <a:srgbClr val="FF0000"/>
                </a:solidFill>
                <a:effectLst/>
                <a:uLnTx/>
                <a:uFillTx/>
                <a:latin typeface="Calibri"/>
              </a:rPr>
              <a:t>Θραύση</a:t>
            </a:r>
            <a:endParaRPr kumimoji="0" lang="en-GB" b="0" i="1" u="sng" strike="noStrike" kern="0" cap="none" spc="0" normalizeH="0" baseline="0" noProof="0" dirty="0">
              <a:ln>
                <a:noFill/>
              </a:ln>
              <a:solidFill>
                <a:srgbClr val="FF0000"/>
              </a:solidFill>
              <a:effectLst/>
              <a:uLnTx/>
              <a:uFillTx/>
              <a:latin typeface="Calibri"/>
            </a:endParaRPr>
          </a:p>
        </p:txBody>
      </p:sp>
      <p:pic>
        <p:nvPicPr>
          <p:cNvPr id="29" name="Picture 2"/>
          <p:cNvPicPr>
            <a:picLocks noChangeAspect="1" noChangeArrowheads="1"/>
          </p:cNvPicPr>
          <p:nvPr/>
        </p:nvPicPr>
        <p:blipFill>
          <a:blip r:embed="rId4" cstate="print"/>
          <a:srcRect/>
          <a:stretch>
            <a:fillRect/>
          </a:stretch>
        </p:blipFill>
        <p:spPr bwMode="auto">
          <a:xfrm>
            <a:off x="4499992" y="2132856"/>
            <a:ext cx="4337894" cy="3272037"/>
          </a:xfrm>
          <a:prstGeom prst="rect">
            <a:avLst/>
          </a:prstGeom>
          <a:noFill/>
          <a:ln w="9525">
            <a:noFill/>
            <a:miter lim="800000"/>
            <a:headEnd/>
            <a:tailEnd/>
          </a:ln>
        </p:spPr>
      </p:pic>
      <p:sp>
        <p:nvSpPr>
          <p:cNvPr id="30" name="29 - Ορθογώνιο"/>
          <p:cNvSpPr/>
          <p:nvPr/>
        </p:nvSpPr>
        <p:spPr>
          <a:xfrm>
            <a:off x="4427984" y="5589240"/>
            <a:ext cx="4572000" cy="646331"/>
          </a:xfrm>
          <a:prstGeom prst="rect">
            <a:avLst/>
          </a:prstGeom>
        </p:spPr>
        <p:txBody>
          <a:bodyPr>
            <a:spAutoFit/>
          </a:bodyPr>
          <a:lstStyle/>
          <a:p>
            <a:r>
              <a:rPr lang="el-GR" sz="1800" dirty="0" smtClean="0">
                <a:latin typeface="Calibri" pitchFamily="34" charset="0"/>
                <a:cs typeface="Calibri" pitchFamily="34" charset="0"/>
              </a:rPr>
              <a:t>Συμβολή με διάφορους συνδυασμούς διαφοράς φάσης</a:t>
            </a:r>
            <a:endParaRPr lang="en-GB"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5"/>
          <p:cNvSpPr>
            <a:spLocks noChangeArrowheads="1"/>
          </p:cNvSpPr>
          <p:nvPr/>
        </p:nvSpPr>
        <p:spPr bwMode="auto">
          <a:xfrm>
            <a:off x="179512" y="1988840"/>
            <a:ext cx="8568952" cy="4247317"/>
          </a:xfrm>
          <a:prstGeom prst="rect">
            <a:avLst/>
          </a:prstGeom>
          <a:noFill/>
          <a:ln w="9525" algn="ctr">
            <a:noFill/>
            <a:miter lim="800000"/>
            <a:headEnd/>
            <a:tailEnd/>
          </a:ln>
          <a:effectLst/>
        </p:spPr>
        <p:txBody>
          <a:bodyPr wrap="square" anchor="ctr">
            <a:spAutoFit/>
          </a:bodyPr>
          <a:lstStyle/>
          <a:p>
            <a:r>
              <a:rPr lang="el-GR" sz="1800" dirty="0" smtClean="0">
                <a:solidFill>
                  <a:srgbClr val="000000"/>
                </a:solidFill>
                <a:latin typeface="Calibri" pitchFamily="34" charset="0"/>
                <a:cs typeface="Calibri" pitchFamily="34" charset="0"/>
              </a:rPr>
              <a:t>Η θραύση </a:t>
            </a:r>
            <a:r>
              <a:rPr lang="el-GR" sz="1800" dirty="0">
                <a:solidFill>
                  <a:srgbClr val="000000"/>
                </a:solidFill>
                <a:latin typeface="Calibri" pitchFamily="34" charset="0"/>
                <a:cs typeface="Calibri" pitchFamily="34" charset="0"/>
              </a:rPr>
              <a:t>των κυματισμών συναρτάται με το φαινόμενο της </a:t>
            </a:r>
            <a:r>
              <a:rPr lang="el-GR" sz="1800" dirty="0" err="1">
                <a:solidFill>
                  <a:srgbClr val="000000"/>
                </a:solidFill>
                <a:latin typeface="Calibri" pitchFamily="34" charset="0"/>
                <a:cs typeface="Calibri" pitchFamily="34" charset="0"/>
              </a:rPr>
              <a:t>ρήχωσης</a:t>
            </a:r>
            <a:r>
              <a:rPr lang="el-GR" sz="1800" dirty="0">
                <a:solidFill>
                  <a:srgbClr val="000000"/>
                </a:solidFill>
                <a:latin typeface="Calibri" pitchFamily="34" charset="0"/>
                <a:cs typeface="Calibri" pitchFamily="34" charset="0"/>
              </a:rPr>
              <a:t> </a:t>
            </a:r>
            <a:endParaRPr lang="el-GR" sz="1800" dirty="0" smtClean="0">
              <a:solidFill>
                <a:srgbClr val="000000"/>
              </a:solidFill>
              <a:latin typeface="Calibri" pitchFamily="34" charset="0"/>
              <a:cs typeface="Calibri" pitchFamily="34" charset="0"/>
            </a:endParaRPr>
          </a:p>
          <a:p>
            <a:endParaRPr lang="el-GR" sz="1800" dirty="0" smtClean="0">
              <a:solidFill>
                <a:srgbClr val="000000"/>
              </a:solidFill>
              <a:latin typeface="Calibri" pitchFamily="34" charset="0"/>
              <a:cs typeface="Calibri" pitchFamily="34" charset="0"/>
            </a:endParaRPr>
          </a:p>
          <a:p>
            <a:pPr marL="268288" indent="-268288">
              <a:buFont typeface="Wingdings" pitchFamily="2" charset="2"/>
              <a:buChar char="q"/>
            </a:pPr>
            <a:r>
              <a:rPr lang="el-GR" sz="1800" dirty="0" smtClean="0">
                <a:solidFill>
                  <a:srgbClr val="000000"/>
                </a:solidFill>
                <a:latin typeface="Calibri" pitchFamily="34" charset="0"/>
                <a:cs typeface="Calibri" pitchFamily="34" charset="0"/>
              </a:rPr>
              <a:t>Μείωση του μήκους του κύματος και αύξηση </a:t>
            </a:r>
            <a:r>
              <a:rPr lang="el-GR" sz="1800" dirty="0">
                <a:solidFill>
                  <a:srgbClr val="000000"/>
                </a:solidFill>
                <a:latin typeface="Calibri" pitchFamily="34" charset="0"/>
                <a:cs typeface="Calibri" pitchFamily="34" charset="0"/>
              </a:rPr>
              <a:t>του ύψους του κύματος λόγω μείωσης του βάθους της </a:t>
            </a:r>
            <a:r>
              <a:rPr lang="el-GR" sz="1800" dirty="0" smtClean="0">
                <a:solidFill>
                  <a:srgbClr val="000000"/>
                </a:solidFill>
                <a:latin typeface="Calibri" pitchFamily="34" charset="0"/>
                <a:cs typeface="Calibri" pitchFamily="34" charset="0"/>
              </a:rPr>
              <a:t>θάλασσας </a:t>
            </a:r>
            <a:r>
              <a:rPr lang="el-GR" sz="1800" dirty="0">
                <a:solidFill>
                  <a:srgbClr val="000000"/>
                </a:solidFill>
                <a:latin typeface="Calibri" pitchFamily="34" charset="0"/>
                <a:cs typeface="Calibri" pitchFamily="34" charset="0"/>
                <a:sym typeface="Wingdings" pitchFamily="2" charset="2"/>
              </a:rPr>
              <a:t> </a:t>
            </a:r>
            <a:r>
              <a:rPr lang="el-GR" sz="1800" dirty="0" smtClean="0">
                <a:latin typeface="Calibri" pitchFamily="34" charset="0"/>
                <a:cs typeface="Calibri" pitchFamily="34" charset="0"/>
              </a:rPr>
              <a:t>αύξηση καμπυλότητας Η/L πέρα από το</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επιτρεπόμενο όριο (</a:t>
            </a:r>
            <a:r>
              <a:rPr lang="el-GR" sz="1800" dirty="0" smtClean="0">
                <a:solidFill>
                  <a:srgbClr val="000000"/>
                </a:solidFill>
                <a:latin typeface="Calibri" pitchFamily="34" charset="0"/>
                <a:cs typeface="Calibri" pitchFamily="34" charset="0"/>
              </a:rPr>
              <a:t>εμφάνιση </a:t>
            </a:r>
            <a:r>
              <a:rPr lang="el-GR" sz="1800" dirty="0">
                <a:solidFill>
                  <a:srgbClr val="000000"/>
                </a:solidFill>
                <a:latin typeface="Calibri" pitchFamily="34" charset="0"/>
                <a:cs typeface="Calibri" pitchFamily="34" charset="0"/>
              </a:rPr>
              <a:t>υδροδυναμικής </a:t>
            </a:r>
            <a:r>
              <a:rPr lang="el-GR" sz="1800" dirty="0" smtClean="0">
                <a:solidFill>
                  <a:srgbClr val="000000"/>
                </a:solidFill>
                <a:latin typeface="Calibri" pitchFamily="34" charset="0"/>
                <a:cs typeface="Calibri" pitchFamily="34" charset="0"/>
              </a:rPr>
              <a:t>αστάθειας)</a:t>
            </a:r>
          </a:p>
          <a:p>
            <a:pPr marL="268288" indent="-268288">
              <a:buFont typeface="Wingdings" pitchFamily="2" charset="2"/>
              <a:buChar char="q"/>
            </a:pPr>
            <a:endParaRPr lang="el-GR" sz="1800" dirty="0">
              <a:solidFill>
                <a:srgbClr val="000000"/>
              </a:solidFill>
              <a:latin typeface="Calibri" pitchFamily="34" charset="0"/>
              <a:cs typeface="Calibri" pitchFamily="34" charset="0"/>
            </a:endParaRPr>
          </a:p>
          <a:p>
            <a:pPr marL="268288" indent="-268288">
              <a:buFont typeface="Wingdings" pitchFamily="2" charset="2"/>
              <a:buChar char="q"/>
            </a:pPr>
            <a:r>
              <a:rPr lang="el-GR" sz="1800" dirty="0" smtClean="0">
                <a:solidFill>
                  <a:srgbClr val="000000"/>
                </a:solidFill>
                <a:latin typeface="Calibri" pitchFamily="34" charset="0"/>
                <a:cs typeface="Calibri" pitchFamily="34" charset="0"/>
              </a:rPr>
              <a:t>Όταν η μέγιστη οριζόντια ταχύτητα στην κορυφή του κύματος </a:t>
            </a:r>
            <a:r>
              <a:rPr lang="el-GR" sz="1800" dirty="0" err="1" smtClean="0">
                <a:solidFill>
                  <a:srgbClr val="000000"/>
                </a:solidFill>
                <a:latin typeface="Calibri" pitchFamily="34" charset="0"/>
                <a:cs typeface="Calibri" pitchFamily="34" charset="0"/>
              </a:rPr>
              <a:t>us</a:t>
            </a:r>
            <a:r>
              <a:rPr lang="el-GR" sz="1800" dirty="0" smtClean="0">
                <a:solidFill>
                  <a:srgbClr val="000000"/>
                </a:solidFill>
                <a:latin typeface="Calibri" pitchFamily="34" charset="0"/>
                <a:cs typeface="Calibri" pitchFamily="34" charset="0"/>
              </a:rPr>
              <a:t> τείνει να γίνει μεγαλύτερη από την ίδια την ταχύτητα διάδοσης c (</a:t>
            </a:r>
            <a:r>
              <a:rPr lang="el-GR" sz="1800" dirty="0" err="1" smtClean="0">
                <a:solidFill>
                  <a:srgbClr val="000000"/>
                </a:solidFill>
                <a:latin typeface="Calibri" pitchFamily="34" charset="0"/>
                <a:cs typeface="Calibri" pitchFamily="34" charset="0"/>
              </a:rPr>
              <a:t>us</a:t>
            </a:r>
            <a:r>
              <a:rPr lang="el-GR" sz="1800" dirty="0" smtClean="0">
                <a:solidFill>
                  <a:srgbClr val="000000"/>
                </a:solidFill>
                <a:latin typeface="Calibri" pitchFamily="34" charset="0"/>
                <a:cs typeface="Calibri" pitchFamily="34" charset="0"/>
              </a:rPr>
              <a:t>&gt; c), τότε τα μόρια του νερού στο ανώτατο μέρος του κύματος αποσπώνται, καταδύονται εμπρός και ξεκινά το φαινόμενο της θραύσης. </a:t>
            </a:r>
            <a:r>
              <a:rPr lang="el-GR" sz="1800" dirty="0" err="1" smtClean="0">
                <a:solidFill>
                  <a:srgbClr val="000000"/>
                </a:solidFill>
                <a:latin typeface="Calibri" pitchFamily="34" charset="0"/>
                <a:cs typeface="Calibri" pitchFamily="34" charset="0"/>
              </a:rPr>
              <a:t>Θράυση</a:t>
            </a:r>
            <a:r>
              <a:rPr lang="el-GR" sz="1800" dirty="0" smtClean="0">
                <a:solidFill>
                  <a:srgbClr val="000000"/>
                </a:solidFill>
                <a:latin typeface="Calibri" pitchFamily="34" charset="0"/>
                <a:cs typeface="Calibri" pitchFamily="34" charset="0"/>
              </a:rPr>
              <a:t> λόγω ασυμμετρίας που παίρνει η </a:t>
            </a:r>
            <a:r>
              <a:rPr lang="el-GR" sz="1800" dirty="0" err="1" smtClean="0">
                <a:solidFill>
                  <a:srgbClr val="000000"/>
                </a:solidFill>
                <a:latin typeface="Calibri" pitchFamily="34" charset="0"/>
                <a:cs typeface="Calibri" pitchFamily="34" charset="0"/>
              </a:rPr>
              <a:t>κυματομορφή</a:t>
            </a:r>
            <a:r>
              <a:rPr lang="el-GR" sz="1800" dirty="0" smtClean="0">
                <a:solidFill>
                  <a:srgbClr val="000000"/>
                </a:solidFill>
                <a:latin typeface="Calibri" pitchFamily="34" charset="0"/>
                <a:cs typeface="Calibri" pitchFamily="34" charset="0"/>
              </a:rPr>
              <a:t> στα ρηχά νερά επειδή η κορυφή του διαδίδεται με μεγαλύτερη ταχύτητα από την κοιλία του</a:t>
            </a:r>
          </a:p>
          <a:p>
            <a:pPr marL="268288" indent="-268288">
              <a:buFont typeface="Wingdings" pitchFamily="2" charset="2"/>
              <a:buChar char="q"/>
            </a:pPr>
            <a:endParaRPr lang="el-GR" sz="1800" dirty="0" smtClean="0">
              <a:solidFill>
                <a:srgbClr val="000000"/>
              </a:solidFill>
              <a:latin typeface="Calibri" pitchFamily="34" charset="0"/>
              <a:cs typeface="Calibri" pitchFamily="34" charset="0"/>
            </a:endParaRPr>
          </a:p>
          <a:p>
            <a:r>
              <a:rPr lang="el-GR" sz="1800" dirty="0" smtClean="0">
                <a:solidFill>
                  <a:srgbClr val="000000"/>
                </a:solidFill>
                <a:latin typeface="Calibri" pitchFamily="34" charset="0"/>
                <a:cs typeface="Calibri" pitchFamily="34" charset="0"/>
              </a:rPr>
              <a:t>Και οι 2 περιπτώσεις ισχύουν ταυτόχρονα στα ρηχά νερά. Τελικά η θραύση συμβαίνει ανάλογα με το ποια συνθήκη θα ικανοποιηθεί πρώτη.</a:t>
            </a:r>
            <a:endParaRPr lang="el-GR" sz="1800" dirty="0">
              <a:solidFill>
                <a:srgbClr val="000000"/>
              </a:solidFill>
              <a:latin typeface="Calibri" pitchFamily="34" charset="0"/>
              <a:cs typeface="Calibri" pitchFamily="34" charset="0"/>
            </a:endParaRP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5"/>
          <p:cNvSpPr>
            <a:spLocks noChangeArrowheads="1"/>
          </p:cNvSpPr>
          <p:nvPr/>
        </p:nvSpPr>
        <p:spPr bwMode="auto">
          <a:xfrm>
            <a:off x="179512" y="1839307"/>
            <a:ext cx="8568952" cy="646331"/>
          </a:xfrm>
          <a:prstGeom prst="rect">
            <a:avLst/>
          </a:prstGeom>
          <a:noFill/>
          <a:ln w="9525" algn="ctr">
            <a:noFill/>
            <a:miter lim="800000"/>
            <a:headEnd/>
            <a:tailEnd/>
          </a:ln>
          <a:effectLst/>
        </p:spPr>
        <p:txBody>
          <a:bodyPr wrap="square" anchor="ctr">
            <a:spAutoFit/>
          </a:bodyPr>
          <a:lstStyle/>
          <a:p>
            <a:r>
              <a:rPr lang="el-GR" sz="1800" dirty="0" smtClean="0">
                <a:solidFill>
                  <a:srgbClr val="000000"/>
                </a:solidFill>
                <a:latin typeface="Calibri" pitchFamily="34" charset="0"/>
                <a:cs typeface="Calibri" pitchFamily="34" charset="0"/>
              </a:rPr>
              <a:t>Τα κύματα όταν πλησιάζουν την ακτή παίρνουν ένα ασύμμετρο σχήμα </a:t>
            </a:r>
            <a:r>
              <a:rPr lang="el-GR" sz="1800" dirty="0" smtClean="0">
                <a:solidFill>
                  <a:srgbClr val="000000"/>
                </a:solidFill>
                <a:latin typeface="Calibri" pitchFamily="34" charset="0"/>
                <a:cs typeface="Calibri" pitchFamily="34" charset="0"/>
                <a:sym typeface="Wingdings" pitchFamily="2" charset="2"/>
              </a:rPr>
              <a:t> Το εμπρόσθιο τμήμα του κύματος είναι πιο συμπτυγμένο από ότι τ</a:t>
            </a:r>
            <a:r>
              <a:rPr lang="en-GB" sz="1800" dirty="0" smtClean="0">
                <a:solidFill>
                  <a:srgbClr val="000000"/>
                </a:solidFill>
                <a:latin typeface="Calibri" pitchFamily="34" charset="0"/>
                <a:cs typeface="Calibri" pitchFamily="34" charset="0"/>
                <a:sym typeface="Wingdings" pitchFamily="2" charset="2"/>
              </a:rPr>
              <a:t>o</a:t>
            </a:r>
            <a:r>
              <a:rPr lang="el-GR" sz="1800" dirty="0" smtClean="0">
                <a:solidFill>
                  <a:srgbClr val="000000"/>
                </a:solidFill>
                <a:latin typeface="Calibri" pitchFamily="34" charset="0"/>
                <a:cs typeface="Calibri" pitchFamily="34" charset="0"/>
                <a:sym typeface="Wingdings" pitchFamily="2" charset="2"/>
              </a:rPr>
              <a:t> οπίσθιο </a:t>
            </a:r>
            <a:r>
              <a:rPr lang="el-GR" sz="1800" dirty="0" smtClean="0">
                <a:solidFill>
                  <a:srgbClr val="000000"/>
                </a:solidFill>
                <a:latin typeface="Calibri" pitchFamily="34" charset="0"/>
                <a:cs typeface="Calibri" pitchFamily="34" charset="0"/>
              </a:rPr>
              <a:t> </a:t>
            </a: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pic>
        <p:nvPicPr>
          <p:cNvPr id="628738" name="Picture 2"/>
          <p:cNvPicPr>
            <a:picLocks noChangeAspect="1" noChangeArrowheads="1"/>
          </p:cNvPicPr>
          <p:nvPr/>
        </p:nvPicPr>
        <p:blipFill>
          <a:blip r:embed="rId4" cstate="print"/>
          <a:srcRect/>
          <a:stretch>
            <a:fillRect/>
          </a:stretch>
        </p:blipFill>
        <p:spPr bwMode="auto">
          <a:xfrm>
            <a:off x="35496" y="2708920"/>
            <a:ext cx="6408711" cy="3502532"/>
          </a:xfrm>
          <a:prstGeom prst="rect">
            <a:avLst/>
          </a:prstGeom>
          <a:noFill/>
          <a:ln w="9525">
            <a:noFill/>
            <a:miter lim="800000"/>
            <a:headEnd/>
            <a:tailEnd/>
          </a:ln>
        </p:spPr>
      </p:pic>
      <p:sp>
        <p:nvSpPr>
          <p:cNvPr id="11" name="Rectangle 15"/>
          <p:cNvSpPr>
            <a:spLocks noChangeArrowheads="1"/>
          </p:cNvSpPr>
          <p:nvPr/>
        </p:nvSpPr>
        <p:spPr bwMode="auto">
          <a:xfrm>
            <a:off x="6551712" y="2420888"/>
            <a:ext cx="2592288" cy="4247317"/>
          </a:xfrm>
          <a:prstGeom prst="rect">
            <a:avLst/>
          </a:prstGeom>
          <a:noFill/>
          <a:ln w="9525" algn="ctr">
            <a:noFill/>
            <a:miter lim="800000"/>
            <a:headEnd/>
            <a:tailEnd/>
          </a:ln>
          <a:effectLst/>
        </p:spPr>
        <p:txBody>
          <a:bodyPr wrap="square" anchor="ctr">
            <a:spAutoFit/>
          </a:bodyPr>
          <a:lstStyle/>
          <a:p>
            <a:r>
              <a:rPr lang="el-GR" sz="1800" dirty="0" smtClean="0">
                <a:solidFill>
                  <a:srgbClr val="000000"/>
                </a:solidFill>
                <a:latin typeface="Calibri" pitchFamily="34" charset="0"/>
                <a:cs typeface="Calibri" pitchFamily="34" charset="0"/>
              </a:rPr>
              <a:t>Διαφορά της ταχύτητας των εμπρόσθιων τμημάτων  του κύματος από  τα πίσω (λόγω της συνεχούς ελάττωσης του βάθους)</a:t>
            </a:r>
          </a:p>
          <a:p>
            <a:r>
              <a:rPr lang="el-GR" sz="1800" dirty="0" smtClean="0">
                <a:solidFill>
                  <a:srgbClr val="000000"/>
                </a:solidFill>
                <a:latin typeface="Calibri" pitchFamily="34" charset="0"/>
                <a:cs typeface="Calibri" pitchFamily="34" charset="0"/>
              </a:rPr>
              <a:t>Το τμήμα του κύματος που βρίσκεται προς την ακτή (μέτωπο του κύματος) έχει μικρότερη ταχύτητα γιατί βρίσκεται σε μικρότερο βάθος, από το υπόλοιπο που ακολουθεί</a:t>
            </a:r>
          </a:p>
          <a:p>
            <a:endParaRPr lang="el-GR" sz="1800" dirty="0" smtClean="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smtClean="0">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smtClean="0">
                <a:solidFill>
                  <a:prstClr val="black"/>
                </a:solidFill>
                <a:latin typeface="Calibri"/>
              </a:rPr>
              <a:t>Διαμόρφωση του κύματος στην παράκτια ζώνη</a:t>
            </a:r>
            <a:r>
              <a:rPr lang="en-GB" i="1" u="sng" dirty="0" smtClean="0">
                <a:solidFill>
                  <a:prstClr val="black"/>
                </a:solidFill>
                <a:latin typeface="Calibri"/>
              </a:rPr>
              <a:t>: </a:t>
            </a:r>
            <a:r>
              <a:rPr lang="el-GR" i="1" u="sng" dirty="0" smtClean="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smtClean="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395536" y="1700808"/>
            <a:ext cx="8316416" cy="4093428"/>
          </a:xfrm>
          <a:prstGeom prst="rect">
            <a:avLst/>
          </a:prstGeom>
          <a:noFill/>
          <a:ln w="9525" algn="ctr">
            <a:noFill/>
            <a:miter lim="800000"/>
            <a:headEnd/>
            <a:tailEnd/>
          </a:ln>
          <a:effectLst/>
        </p:spPr>
        <p:txBody>
          <a:bodyPr wrap="square" anchor="ctr">
            <a:spAutoFit/>
          </a:bodyPr>
          <a:lstStyle/>
          <a:p>
            <a:endParaRPr lang="el-GR" sz="2000" dirty="0" smtClean="0">
              <a:latin typeface="Calibri" pitchFamily="34" charset="0"/>
              <a:cs typeface="Calibri" pitchFamily="34" charset="0"/>
            </a:endParaRPr>
          </a:p>
          <a:p>
            <a:r>
              <a:rPr lang="el-GR" sz="2000" dirty="0" smtClean="0">
                <a:latin typeface="Calibri" pitchFamily="34" charset="0"/>
                <a:cs typeface="Calibri" pitchFamily="34" charset="0"/>
              </a:rPr>
              <a:t>Η θραύση συνοδεύεται από μετατροπή μέρους της κινητικής ενέργειας του κύματος σε ενέργεια τύρβης</a:t>
            </a:r>
            <a:r>
              <a:rPr lang="en-US" sz="2000" dirty="0" smtClean="0">
                <a:latin typeface="Calibri" pitchFamily="34" charset="0"/>
                <a:cs typeface="Calibri" pitchFamily="34" charset="0"/>
              </a:rPr>
              <a:t>.</a:t>
            </a:r>
          </a:p>
          <a:p>
            <a:endParaRPr lang="el-GR" sz="2000" dirty="0" smtClean="0">
              <a:latin typeface="Calibri" pitchFamily="34" charset="0"/>
              <a:cs typeface="Calibri" pitchFamily="34" charset="0"/>
            </a:endParaRPr>
          </a:p>
          <a:p>
            <a:pPr marL="357188" indent="-357188">
              <a:buFont typeface="Wingdings" pitchFamily="2" charset="2"/>
              <a:buChar char="§"/>
            </a:pPr>
            <a:r>
              <a:rPr lang="el-GR" sz="2000" dirty="0" smtClean="0">
                <a:latin typeface="Calibri" pitchFamily="34" charset="0"/>
                <a:cs typeface="Calibri" pitchFamily="34" charset="0"/>
              </a:rPr>
              <a:t>βίαιες αναταραχές και στροβίλους, </a:t>
            </a:r>
          </a:p>
          <a:p>
            <a:pPr marL="357188" indent="-357188">
              <a:buFont typeface="Wingdings" pitchFamily="2" charset="2"/>
              <a:buChar char="§"/>
            </a:pPr>
            <a:r>
              <a:rPr lang="el-GR" sz="2000" dirty="0" smtClean="0">
                <a:latin typeface="Calibri" pitchFamily="34" charset="0"/>
                <a:cs typeface="Calibri" pitchFamily="34" charset="0"/>
              </a:rPr>
              <a:t>έντονα τυρβώδη ροή, ανάμιξη με αέρα, </a:t>
            </a:r>
          </a:p>
          <a:p>
            <a:pPr marL="357188" indent="-357188">
              <a:buFont typeface="Wingdings" pitchFamily="2" charset="2"/>
              <a:buChar char="§"/>
            </a:pPr>
            <a:r>
              <a:rPr lang="el-GR" sz="2000" dirty="0" smtClean="0">
                <a:latin typeface="Calibri" pitchFamily="34" charset="0"/>
                <a:cs typeface="Calibri" pitchFamily="34" charset="0"/>
              </a:rPr>
              <a:t>μεγάλη απώλεια ενέργειας (και συνεπώς μείωση του ύψους Η), </a:t>
            </a:r>
          </a:p>
          <a:p>
            <a:endParaRPr lang="el-GR" sz="2000" dirty="0" smtClean="0">
              <a:latin typeface="Calibri" pitchFamily="34" charset="0"/>
              <a:cs typeface="Calibri" pitchFamily="34" charset="0"/>
            </a:endParaRPr>
          </a:p>
          <a:p>
            <a:endParaRPr lang="el-GR" sz="2000" dirty="0" smtClean="0">
              <a:latin typeface="Calibri" pitchFamily="34" charset="0"/>
              <a:cs typeface="Calibri" pitchFamily="34" charset="0"/>
            </a:endParaRPr>
          </a:p>
          <a:p>
            <a:r>
              <a:rPr lang="el-GR" sz="2000" dirty="0" smtClean="0">
                <a:latin typeface="Calibri" pitchFamily="34" charset="0"/>
                <a:cs typeface="Calibri" pitchFamily="34" charset="0"/>
              </a:rPr>
              <a:t>Επειδή συνήθως το βάθος συνεχώς ελαττώνεται, η θραύση δεν σταματά, αντίθετα συνεχίζεται έως την αναρρίχησή του κυματισμού στην ακτή. Η ζώνη που πραγματοποιείται η διεργασία αυτή ονομάζεται ζώνη θραύσης ή ζώνη απόσβεσης.</a:t>
            </a:r>
            <a:endParaRPr lang="el-GR" sz="2000" dirty="0" smtClean="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18824</TotalTime>
  <Words>2716</Words>
  <Application>Microsoft Office PowerPoint</Application>
  <PresentationFormat>Προβολή στην οθόνη (4:3)</PresentationFormat>
  <Paragraphs>327</Paragraphs>
  <Slides>45</Slides>
  <Notes>24</Notes>
  <HiddenSlides>0</HiddenSlides>
  <MMClips>0</MMClips>
  <ScaleCrop>false</ScaleCrop>
  <HeadingPairs>
    <vt:vector size="6" baseType="variant">
      <vt:variant>
        <vt:lpstr>Θέμα</vt:lpstr>
      </vt:variant>
      <vt:variant>
        <vt:i4>5</vt:i4>
      </vt:variant>
      <vt:variant>
        <vt:lpstr>Ενσωματωμένοι διακομιστές OLE</vt:lpstr>
      </vt:variant>
      <vt:variant>
        <vt:i4>2</vt:i4>
      </vt:variant>
      <vt:variant>
        <vt:lpstr>Τίτλοι διαφανειών</vt:lpstr>
      </vt:variant>
      <vt:variant>
        <vt:i4>45</vt:i4>
      </vt:variant>
    </vt:vector>
  </HeadingPairs>
  <TitlesOfParts>
    <vt:vector size="52" baseType="lpstr">
      <vt:lpstr>Θέμα του Office</vt:lpstr>
      <vt:lpstr>1_Default Design</vt:lpstr>
      <vt:lpstr>Default Design</vt:lpstr>
      <vt:lpstr>1_Θέμα του Office</vt:lpstr>
      <vt:lpstr>2_Default Design</vt:lpstr>
      <vt:lpstr>Equation</vt:lpstr>
      <vt:lpstr>Εξίσωση</vt:lpstr>
      <vt:lpstr>Διαφάνεια 1</vt:lpstr>
      <vt:lpstr>Διαφάνεια 2</vt:lpstr>
      <vt:lpstr>Κυματομηχανική</vt:lpstr>
      <vt:lpstr>Κυματομηχανική</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Κυματομηχανική</vt:lpstr>
      <vt:lpstr>Κυματομηχανική</vt:lpstr>
      <vt:lpstr>Διαφάνεια 26</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vector>
  </TitlesOfParts>
  <Company>Dept of Marine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ISAVELA</cp:lastModifiedBy>
  <cp:revision>266</cp:revision>
  <dcterms:created xsi:type="dcterms:W3CDTF">2004-03-01T16:33:06Z</dcterms:created>
  <dcterms:modified xsi:type="dcterms:W3CDTF">2021-03-23T16:50:33Z</dcterms:modified>
</cp:coreProperties>
</file>