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1"/>
  </p:handoutMasterIdLst>
  <p:sldIdLst>
    <p:sldId id="256" r:id="rId2"/>
    <p:sldId id="258" r:id="rId3"/>
    <p:sldId id="270" r:id="rId4"/>
    <p:sldId id="266" r:id="rId5"/>
    <p:sldId id="271" r:id="rId6"/>
    <p:sldId id="275" r:id="rId7"/>
    <p:sldId id="276" r:id="rId8"/>
    <p:sldId id="293" r:id="rId9"/>
    <p:sldId id="277" r:id="rId10"/>
    <p:sldId id="269" r:id="rId11"/>
    <p:sldId id="282" r:id="rId12"/>
    <p:sldId id="279" r:id="rId13"/>
    <p:sldId id="294" r:id="rId14"/>
    <p:sldId id="296" r:id="rId15"/>
    <p:sldId id="283" r:id="rId16"/>
    <p:sldId id="267" r:id="rId17"/>
    <p:sldId id="268" r:id="rId18"/>
    <p:sldId id="272" r:id="rId19"/>
    <p:sldId id="297" r:id="rId20"/>
    <p:sldId id="263" r:id="rId21"/>
    <p:sldId id="288" r:id="rId22"/>
    <p:sldId id="265" r:id="rId23"/>
    <p:sldId id="290" r:id="rId24"/>
    <p:sldId id="291" r:id="rId25"/>
    <p:sldId id="292" r:id="rId26"/>
    <p:sldId id="298" r:id="rId27"/>
    <p:sldId id="299" r:id="rId28"/>
    <p:sldId id="300" r:id="rId29"/>
    <p:sldId id="301" r:id="rId30"/>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bar"/>
        <c:grouping val="clustered"/>
        <c:varyColors val="0"/>
        <c:ser>
          <c:idx val="2"/>
          <c:order val="0"/>
          <c:tx>
            <c:strRef>
              <c:f>Φύλλο1!$B$1</c:f>
              <c:strCache>
                <c:ptCount val="1"/>
                <c:pt idx="0">
                  <c:v>ΠΡΟΣΦΥΓΕΣ</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Φύλλο1!$A$2:$A$11</c:f>
              <c:strCache>
                <c:ptCount val="10"/>
                <c:pt idx="0">
                  <c:v>ΜΑΛΤΑ</c:v>
                </c:pt>
                <c:pt idx="1">
                  <c:v>ΣΟΥΗΔΙΑ</c:v>
                </c:pt>
                <c:pt idx="2">
                  <c:v>ΜΑΥΡΙΤΑΝΙΑ</c:v>
                </c:pt>
                <c:pt idx="3">
                  <c:v>ΤΟΥΡΚΙΑ</c:v>
                </c:pt>
                <c:pt idx="4">
                  <c:v>ΝΟΤΙΟ ΣΟΥΔΑΝ</c:v>
                </c:pt>
                <c:pt idx="5">
                  <c:v>ΤΣΙΜΠΟΥΤΙ</c:v>
                </c:pt>
                <c:pt idx="6">
                  <c:v>ΤΣΑΝΤ</c:v>
                </c:pt>
                <c:pt idx="7">
                  <c:v>ΝΑΟΥΡΟΥ</c:v>
                </c:pt>
                <c:pt idx="8">
                  <c:v>ΙΟΡΔΑΝΙΑ</c:v>
                </c:pt>
                <c:pt idx="9">
                  <c:v>ΛΙΒΑΝΟΣ</c:v>
                </c:pt>
              </c:strCache>
            </c:strRef>
          </c:cat>
          <c:val>
            <c:numRef>
              <c:f>Φύλλο1!$B$2:$B$11</c:f>
              <c:numCache>
                <c:formatCode>General</c:formatCode>
                <c:ptCount val="10"/>
                <c:pt idx="0">
                  <c:v>14</c:v>
                </c:pt>
                <c:pt idx="1">
                  <c:v>15</c:v>
                </c:pt>
                <c:pt idx="2">
                  <c:v>19</c:v>
                </c:pt>
                <c:pt idx="3">
                  <c:v>21</c:v>
                </c:pt>
                <c:pt idx="4">
                  <c:v>21</c:v>
                </c:pt>
                <c:pt idx="5">
                  <c:v>32</c:v>
                </c:pt>
                <c:pt idx="6">
                  <c:v>34</c:v>
                </c:pt>
                <c:pt idx="7">
                  <c:v>39</c:v>
                </c:pt>
                <c:pt idx="8">
                  <c:v>87</c:v>
                </c:pt>
                <c:pt idx="9">
                  <c:v>232</c:v>
                </c:pt>
              </c:numCache>
            </c:numRef>
          </c:val>
        </c:ser>
        <c:dLbls>
          <c:showLegendKey val="0"/>
          <c:showVal val="0"/>
          <c:showCatName val="0"/>
          <c:showSerName val="0"/>
          <c:showPercent val="0"/>
          <c:showBubbleSize val="0"/>
        </c:dLbls>
        <c:gapWidth val="150"/>
        <c:axId val="354668616"/>
        <c:axId val="354669008"/>
      </c:barChart>
      <c:catAx>
        <c:axId val="354668616"/>
        <c:scaling>
          <c:orientation val="minMax"/>
        </c:scaling>
        <c:delete val="0"/>
        <c:axPos val="l"/>
        <c:numFmt formatCode="General" sourceLinked="0"/>
        <c:majorTickMark val="out"/>
        <c:minorTickMark val="none"/>
        <c:tickLblPos val="nextTo"/>
        <c:crossAx val="354669008"/>
        <c:crosses val="autoZero"/>
        <c:auto val="1"/>
        <c:lblAlgn val="ctr"/>
        <c:lblOffset val="100"/>
        <c:noMultiLvlLbl val="0"/>
      </c:catAx>
      <c:valAx>
        <c:axId val="354669008"/>
        <c:scaling>
          <c:orientation val="minMax"/>
        </c:scaling>
        <c:delete val="0"/>
        <c:axPos val="b"/>
        <c:majorGridlines/>
        <c:numFmt formatCode="General" sourceLinked="1"/>
        <c:majorTickMark val="out"/>
        <c:minorTickMark val="none"/>
        <c:tickLblPos val="nextTo"/>
        <c:crossAx val="354668616"/>
        <c:crosses val="autoZero"/>
        <c:crossBetween val="between"/>
      </c:valAx>
    </c:plotArea>
    <c:legend>
      <c:legendPos val="r"/>
      <c:overlay val="0"/>
    </c:legend>
    <c:plotVisOnly val="1"/>
    <c:dispBlanksAs val="gap"/>
    <c:showDLblsOverMax val="0"/>
  </c:chart>
  <c:txPr>
    <a:bodyPr/>
    <a:lstStyle/>
    <a:p>
      <a:pPr>
        <a:defRPr sz="1800"/>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1503046320598814"/>
          <c:y val="0.11412228776869129"/>
          <c:w val="0.55729184893554973"/>
          <c:h val="0.77880385852090028"/>
        </c:manualLayout>
      </c:layout>
      <c:barChart>
        <c:barDir val="bar"/>
        <c:grouping val="clustered"/>
        <c:varyColors val="0"/>
        <c:ser>
          <c:idx val="2"/>
          <c:order val="0"/>
          <c:tx>
            <c:strRef>
              <c:f>Φύλλο1!$B$1</c:f>
              <c:strCache>
                <c:ptCount val="1"/>
                <c:pt idx="0">
                  <c:v>ΠΡΟΣΦΥΓΕΣ (ΕΚΑΤ.)</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Φύλλο1!$A$2:$A$11</c:f>
              <c:strCache>
                <c:ptCount val="10"/>
                <c:pt idx="0">
                  <c:v>ΣΟΥΔΑΝ</c:v>
                </c:pt>
                <c:pt idx="1">
                  <c:v>ΤΣΑΝΤ</c:v>
                </c:pt>
                <c:pt idx="2">
                  <c:v>ΟΥΓΚΑΝΤΑ</c:v>
                </c:pt>
                <c:pt idx="3">
                  <c:v>ΚΕΝΥΑ</c:v>
                </c:pt>
                <c:pt idx="4">
                  <c:v>ΙΟΡΔΑΝΙΑ</c:v>
                </c:pt>
                <c:pt idx="5">
                  <c:v>ΑΙΘΙΟΠΙΑ</c:v>
                </c:pt>
                <c:pt idx="6">
                  <c:v>ΙΡΑΝ</c:v>
                </c:pt>
                <c:pt idx="7">
                  <c:v>ΛΙΒΑΝΟΣ</c:v>
                </c:pt>
                <c:pt idx="8">
                  <c:v>ΠΑΚΙΣΤΑΝ</c:v>
                </c:pt>
                <c:pt idx="9">
                  <c:v>ΤΟΥΡΚΙΑ</c:v>
                </c:pt>
              </c:strCache>
            </c:strRef>
          </c:cat>
          <c:val>
            <c:numRef>
              <c:f>Φύλλο1!$B$2:$B$11</c:f>
              <c:numCache>
                <c:formatCode>General</c:formatCode>
                <c:ptCount val="10"/>
                <c:pt idx="0">
                  <c:v>0.3</c:v>
                </c:pt>
                <c:pt idx="1">
                  <c:v>0.4</c:v>
                </c:pt>
                <c:pt idx="2">
                  <c:v>0.4</c:v>
                </c:pt>
                <c:pt idx="3">
                  <c:v>0.5</c:v>
                </c:pt>
                <c:pt idx="4">
                  <c:v>0.6</c:v>
                </c:pt>
                <c:pt idx="5">
                  <c:v>0.7</c:v>
                </c:pt>
                <c:pt idx="6">
                  <c:v>0.9</c:v>
                </c:pt>
                <c:pt idx="7">
                  <c:v>1.2</c:v>
                </c:pt>
                <c:pt idx="8">
                  <c:v>1.5</c:v>
                </c:pt>
                <c:pt idx="9">
                  <c:v>1.8</c:v>
                </c:pt>
              </c:numCache>
            </c:numRef>
          </c:val>
        </c:ser>
        <c:dLbls>
          <c:showLegendKey val="0"/>
          <c:showVal val="0"/>
          <c:showCatName val="0"/>
          <c:showSerName val="0"/>
          <c:showPercent val="0"/>
          <c:showBubbleSize val="0"/>
        </c:dLbls>
        <c:gapWidth val="150"/>
        <c:axId val="391482608"/>
        <c:axId val="391480256"/>
      </c:barChart>
      <c:catAx>
        <c:axId val="391482608"/>
        <c:scaling>
          <c:orientation val="minMax"/>
        </c:scaling>
        <c:delete val="0"/>
        <c:axPos val="l"/>
        <c:numFmt formatCode="General" sourceLinked="0"/>
        <c:majorTickMark val="out"/>
        <c:minorTickMark val="none"/>
        <c:tickLblPos val="nextTo"/>
        <c:crossAx val="391480256"/>
        <c:crosses val="autoZero"/>
        <c:auto val="1"/>
        <c:lblAlgn val="ctr"/>
        <c:lblOffset val="100"/>
        <c:noMultiLvlLbl val="0"/>
      </c:catAx>
      <c:valAx>
        <c:axId val="391480256"/>
        <c:scaling>
          <c:orientation val="minMax"/>
        </c:scaling>
        <c:delete val="0"/>
        <c:axPos val="b"/>
        <c:majorGridlines/>
        <c:numFmt formatCode="General" sourceLinked="1"/>
        <c:majorTickMark val="out"/>
        <c:minorTickMark val="none"/>
        <c:tickLblPos val="nextTo"/>
        <c:crossAx val="391482608"/>
        <c:crosses val="autoZero"/>
        <c:crossBetween val="between"/>
      </c:valAx>
    </c:plotArea>
    <c:legend>
      <c:legendPos val="r"/>
      <c:overlay val="0"/>
    </c:legend>
    <c:plotVisOnly val="1"/>
    <c:dispBlanksAs val="gap"/>
    <c:showDLblsOverMax val="0"/>
  </c:chart>
  <c:txPr>
    <a:bodyPr/>
    <a:lstStyle/>
    <a:p>
      <a:pPr>
        <a:defRPr sz="1800"/>
      </a:pPr>
      <a:endParaRPr lang="el-G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F03A2E1-654A-4286-9648-EAD6A1BC3F13}" type="datetimeFigureOut">
              <a:rPr lang="el-GR" smtClean="0"/>
              <a:t>8/12/2017</a:t>
            </a:fld>
            <a:endParaRPr lang="el-GR"/>
          </a:p>
        </p:txBody>
      </p:sp>
      <p:sp>
        <p:nvSpPr>
          <p:cNvPr id="4" name="Θέση υποσέλιδου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0D46692-92C6-4CD5-955A-F13C2E55EF92}" type="slidenum">
              <a:rPr lang="el-GR" smtClean="0"/>
              <a:t>‹#›</a:t>
            </a:fld>
            <a:endParaRPr lang="el-GR"/>
          </a:p>
        </p:txBody>
      </p:sp>
    </p:spTree>
    <p:extLst>
      <p:ext uri="{BB962C8B-B14F-4D97-AF65-F5344CB8AC3E}">
        <p14:creationId xmlns:p14="http://schemas.microsoft.com/office/powerpoint/2010/main" val="40823525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CB4C0E31-2E9D-403F-9777-21E0AD6C1B18}" type="datetimeFigureOut">
              <a:rPr lang="el-GR" smtClean="0"/>
              <a:pPr/>
              <a:t>8/12/2017</a:t>
            </a:fld>
            <a:endParaRPr lang="el-GR"/>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A2F973F4-8AB0-43DA-90A1-A85EEDF6BD02}" type="slidenum">
              <a:rPr lang="el-GR" smtClean="0"/>
              <a:pPr/>
              <a:t>‹#›</a:t>
            </a:fld>
            <a:endParaRPr lang="el-GR"/>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CB4C0E31-2E9D-403F-9777-21E0AD6C1B18}" type="datetimeFigureOut">
              <a:rPr lang="el-GR" smtClean="0"/>
              <a:pPr/>
              <a:t>8/12/2017</a:t>
            </a:fld>
            <a:endParaRPr lang="el-GR"/>
          </a:p>
        </p:txBody>
      </p:sp>
      <p:sp>
        <p:nvSpPr>
          <p:cNvPr id="5" name="4 - Θέση υποσέλιδου"/>
          <p:cNvSpPr>
            <a:spLocks noGrp="1"/>
          </p:cNvSpPr>
          <p:nvPr>
            <p:ph type="ftr" sz="quarter" idx="11"/>
          </p:nvPr>
        </p:nvSpPr>
        <p:spPr>
          <a:xfrm>
            <a:off x="2898648" y="6355080"/>
            <a:ext cx="3474720" cy="365760"/>
          </a:xfrm>
        </p:spPr>
        <p:txBody>
          <a:bodyPr/>
          <a:lstStyle/>
          <a:p>
            <a:endParaRPr lang="el-GR"/>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A2F973F4-8AB0-43DA-90A1-A85EEDF6BD02}" type="slidenum">
              <a:rPr lang="el-GR" smtClean="0"/>
              <a:pPr/>
              <a:t>‹#›</a:t>
            </a:fld>
            <a:endParaRPr lang="el-GR"/>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4C0E31-2E9D-403F-9777-21E0AD6C1B18}" type="datetimeFigureOut">
              <a:rPr lang="el-GR" smtClean="0"/>
              <a:pPr/>
              <a:t>8/12/2017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2F973F4-8AB0-43DA-90A1-A85EEDF6BD02}"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B4C0E31-2E9D-403F-9777-21E0AD6C1B18}" type="datetimeFigureOut">
              <a:rPr lang="el-GR" smtClean="0"/>
              <a:pPr/>
              <a:t>8/12/2017</a:t>
            </a:fld>
            <a:endParaRPr lang="el-GR"/>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2F973F4-8AB0-43DA-90A1-A85EEDF6BD02}" type="slidenum">
              <a:rPr lang="el-GR" smtClean="0"/>
              <a:pPr/>
              <a:t>‹#›</a:t>
            </a:fld>
            <a:endParaRPr lang="el-GR"/>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219200" y="3886200"/>
            <a:ext cx="6858000" cy="990600"/>
          </a:xfrm>
        </p:spPr>
        <p:txBody>
          <a:bodyPr>
            <a:normAutofit fontScale="90000"/>
          </a:bodyPr>
          <a:lstStyle/>
          <a:p>
            <a:r>
              <a:rPr lang="el-GR" b="1" dirty="0" smtClean="0"/>
              <a:t>Κατανοώντας τη Μετανάστευση και το Προσφυγικό Ζήτημα</a:t>
            </a:r>
            <a:endParaRPr lang="el-GR" b="1" dirty="0"/>
          </a:p>
        </p:txBody>
      </p:sp>
      <p:sp>
        <p:nvSpPr>
          <p:cNvPr id="3" name="2 - Υπότιτλος"/>
          <p:cNvSpPr>
            <a:spLocks noGrp="1"/>
          </p:cNvSpPr>
          <p:nvPr>
            <p:ph type="subTitle" idx="1"/>
          </p:nvPr>
        </p:nvSpPr>
        <p:spPr>
          <a:xfrm>
            <a:off x="1219200" y="5013176"/>
            <a:ext cx="6858000" cy="792088"/>
          </a:xfrm>
        </p:spPr>
        <p:txBody>
          <a:bodyPr>
            <a:noAutofit/>
          </a:bodyPr>
          <a:lstStyle/>
          <a:p>
            <a:pPr algn="r"/>
            <a:r>
              <a:rPr lang="el-GR" sz="1800" dirty="0" smtClean="0"/>
              <a:t>Δρ. Παναγιώτα Μανώλη, Τμήμα Μεσογειακών Σπουδών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1/Η ΕΕ έχει κατακλυστεί από πρόσφυγες; </a:t>
            </a:r>
            <a:endParaRPr lang="el-GR" dirty="0"/>
          </a:p>
        </p:txBody>
      </p:sp>
      <p:sp>
        <p:nvSpPr>
          <p:cNvPr id="3" name="2 - Θέση περιεχομένου"/>
          <p:cNvSpPr>
            <a:spLocks noGrp="1"/>
          </p:cNvSpPr>
          <p:nvPr>
            <p:ph sz="quarter" idx="1"/>
          </p:nvPr>
        </p:nvSpPr>
        <p:spPr/>
        <p:txBody>
          <a:bodyPr/>
          <a:lstStyle/>
          <a:p>
            <a:r>
              <a:rPr lang="el-GR" dirty="0" smtClean="0"/>
              <a:t>Σήμερα, περίπου το </a:t>
            </a:r>
            <a:r>
              <a:rPr lang="el-GR" b="1" dirty="0" smtClean="0"/>
              <a:t>0,4% </a:t>
            </a:r>
            <a:r>
              <a:rPr lang="el-GR" dirty="0" smtClean="0"/>
              <a:t>του συνολικού πληθυσμού της ΕΕ είναι </a:t>
            </a:r>
            <a:r>
              <a:rPr lang="el-GR" b="1" dirty="0" smtClean="0"/>
              <a:t>πρόσφυγες. </a:t>
            </a:r>
            <a:r>
              <a:rPr lang="el-GR" dirty="0" smtClean="0"/>
              <a:t>Αυτό το ποσοστό κυμαινόταν περί το </a:t>
            </a:r>
            <a:r>
              <a:rPr lang="el-GR" b="1" dirty="0" smtClean="0"/>
              <a:t>0,5% το διάστημα 1992-1995</a:t>
            </a:r>
          </a:p>
          <a:p>
            <a:r>
              <a:rPr lang="el-GR" dirty="0" smtClean="0"/>
              <a:t>Παγκοσμίως: περίπου το 86% όλων των προσφύγων είναι σε αναπτυσσόμενες χώρες.</a:t>
            </a:r>
          </a:p>
          <a:p>
            <a:r>
              <a:rPr lang="el-GR" dirty="0" smtClean="0"/>
              <a:t>Χώρες όπως η Τουρκία, ο Λίβανος, το Ιράν, η Αιθιοπία και η Ιορδανία φιλοξενούν επί του παρόντος τους μεγαλύτερους πληθυσμούς προσφύγων.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Αιτήσεις Ασύλου στην ΕΕ</a:t>
            </a:r>
            <a:endParaRPr lang="el-GR" b="1"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626.000 άτομα έκαναν αίτηση για άσυλο στην ΕΕ το 2014</a:t>
            </a:r>
          </a:p>
          <a:p>
            <a:pPr>
              <a:buNone/>
            </a:pPr>
            <a:endParaRPr lang="el-GR" dirty="0" smtClean="0"/>
          </a:p>
          <a:p>
            <a:r>
              <a:rPr lang="el-GR" dirty="0" smtClean="0"/>
              <a:t>45% αύξηση σε σχέση με το 2013 και </a:t>
            </a:r>
            <a:r>
              <a:rPr lang="el-GR" b="1" dirty="0" smtClean="0"/>
              <a:t>140% αύξηση σε σχέση με το 2010. </a:t>
            </a:r>
          </a:p>
          <a:p>
            <a:pPr>
              <a:buNone/>
            </a:pPr>
            <a:endParaRPr lang="el-GR" dirty="0" smtClean="0"/>
          </a:p>
          <a:p>
            <a:r>
              <a:rPr lang="el-GR" dirty="0" smtClean="0"/>
              <a:t>Το 2014 συνολικά ήταν η υψηλότερη από την προηγούμενη κορυφή των </a:t>
            </a:r>
            <a:r>
              <a:rPr lang="el-GR" b="1" dirty="0" smtClean="0"/>
              <a:t>672.000 το 1992 </a:t>
            </a:r>
            <a:r>
              <a:rPr lang="el-GR" dirty="0" smtClean="0"/>
              <a:t>(όταν η ΕΕ είχε 15 κράτη μέλη). </a:t>
            </a:r>
          </a:p>
          <a:p>
            <a:pPr>
              <a:buNone/>
            </a:pPr>
            <a:endParaRPr lang="el-GR" dirty="0" smtClean="0"/>
          </a:p>
          <a:p>
            <a:r>
              <a:rPr lang="el-GR" dirty="0" smtClean="0"/>
              <a:t>Ο αριθμός είναι μεγαλύτερος το 2015.</a:t>
            </a:r>
          </a:p>
          <a:p>
            <a:pPr algn="r">
              <a:buNone/>
            </a:pPr>
            <a:endParaRPr lang="el-GR" dirty="0" smtClean="0"/>
          </a:p>
          <a:p>
            <a:pPr algn="r">
              <a:buNone/>
            </a:pPr>
            <a:endParaRPr lang="el-GR" dirty="0" smtClean="0"/>
          </a:p>
          <a:p>
            <a:pPr algn="r">
              <a:buNone/>
            </a:pPr>
            <a:r>
              <a:rPr lang="el-GR" dirty="0" err="1" smtClean="0"/>
              <a:t>Eurostat</a:t>
            </a:r>
            <a:r>
              <a:rPr lang="el-GR" dirty="0" smtClean="0"/>
              <a:t> (Μάιος 2015)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Χώρες Προέλευσης Αιτούντων Ασύλου στην ΕΕ (2015)</a:t>
            </a:r>
            <a:endParaRPr lang="el-GR" dirty="0"/>
          </a:p>
        </p:txBody>
      </p:sp>
      <p:pic>
        <p:nvPicPr>
          <p:cNvPr id="5" name="4 - Θέση περιεχομένου" descr="_88578063_chart_top10_origins_of_asylum_seekers_2015.jpg"/>
          <p:cNvPicPr>
            <a:picLocks noGrp="1" noChangeAspect="1"/>
          </p:cNvPicPr>
          <p:nvPr>
            <p:ph sz="quarter" idx="1"/>
          </p:nvPr>
        </p:nvPicPr>
        <p:blipFill>
          <a:blip r:embed="rId2" cstate="print"/>
          <a:stretch>
            <a:fillRect/>
          </a:stretch>
        </p:blipFill>
        <p:spPr>
          <a:xfrm>
            <a:off x="1060682" y="1219200"/>
            <a:ext cx="7022635" cy="4937125"/>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52400"/>
            <a:ext cx="8507288" cy="990600"/>
          </a:xfrm>
        </p:spPr>
        <p:txBody>
          <a:bodyPr>
            <a:normAutofit fontScale="90000"/>
          </a:bodyPr>
          <a:lstStyle/>
          <a:p>
            <a:r>
              <a:rPr lang="el-GR" sz="4000" b="1" dirty="0" smtClean="0"/>
              <a:t>Που πηγαίνουν οι Πρόσφυγες;</a:t>
            </a:r>
            <a:r>
              <a:rPr lang="el-GR" b="1" dirty="0" smtClean="0"/>
              <a:t/>
            </a:r>
            <a:br>
              <a:rPr lang="el-GR" b="1" dirty="0" smtClean="0"/>
            </a:br>
            <a:r>
              <a:rPr lang="el-GR" sz="2200" b="1" dirty="0" smtClean="0"/>
              <a:t>Χώρες με τους Περισσότερους Πρόσφυγες (ανά 1000 κατ.) </a:t>
            </a:r>
            <a:r>
              <a:rPr lang="el-GR" sz="2000" b="1" dirty="0" smtClean="0"/>
              <a:t>(</a:t>
            </a:r>
            <a:r>
              <a:rPr lang="en-US" sz="2000" b="1" dirty="0" smtClean="0"/>
              <a:t>UNHCR, </a:t>
            </a:r>
            <a:r>
              <a:rPr lang="el-GR" sz="2000" b="1" dirty="0" smtClean="0"/>
              <a:t>2014)</a:t>
            </a:r>
            <a:endParaRPr lang="el-GR" sz="2000" dirty="0"/>
          </a:p>
        </p:txBody>
      </p:sp>
      <p:graphicFrame>
        <p:nvGraphicFramePr>
          <p:cNvPr id="4" name="3 - Θέση περιεχομένου"/>
          <p:cNvGraphicFramePr>
            <a:graphicFrameLocks noGrp="1"/>
          </p:cNvGraphicFramePr>
          <p:nvPr>
            <p:ph sz="quarter" idx="1"/>
          </p:nvPr>
        </p:nvGraphicFramePr>
        <p:xfrm>
          <a:off x="0" y="1219200"/>
          <a:ext cx="9144000" cy="563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152400"/>
            <a:ext cx="8892480" cy="990600"/>
          </a:xfrm>
        </p:spPr>
        <p:txBody>
          <a:bodyPr>
            <a:normAutofit fontScale="90000"/>
          </a:bodyPr>
          <a:lstStyle/>
          <a:p>
            <a:r>
              <a:rPr lang="el-GR" sz="4000" b="1" dirty="0" smtClean="0"/>
              <a:t>Που πηγαίνουν οι Πρόσφυγες; </a:t>
            </a:r>
            <a:r>
              <a:rPr lang="el-GR" sz="2400" b="1" dirty="0" smtClean="0"/>
              <a:t/>
            </a:r>
            <a:br>
              <a:rPr lang="el-GR" sz="2400" b="1" dirty="0" smtClean="0"/>
            </a:br>
            <a:r>
              <a:rPr lang="el-GR" sz="2400" b="1" dirty="0" smtClean="0"/>
              <a:t>Χώρες με τους Περισσότερους Πρόσφυγες στο έδαφός τους (εκατ. άτομα, 2014) </a:t>
            </a:r>
            <a:endParaRPr lang="el-GR" sz="2400" dirty="0"/>
          </a:p>
        </p:txBody>
      </p:sp>
      <p:graphicFrame>
        <p:nvGraphicFramePr>
          <p:cNvPr id="4" name="3 - Θέση περιεχομένου"/>
          <p:cNvGraphicFramePr>
            <a:graphicFrameLocks noGrp="1"/>
          </p:cNvGraphicFramePr>
          <p:nvPr>
            <p:ph sz="quarter" idx="1"/>
          </p:nvPr>
        </p:nvGraphicFramePr>
        <p:xfrm>
          <a:off x="457200" y="1219200"/>
          <a:ext cx="8229600" cy="49371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Κύριες χώρες υποδοχής προσφύγων στην ΕΕ (2015)</a:t>
            </a:r>
            <a:r>
              <a:rPr lang="el-GR" sz="1300" dirty="0" smtClean="0"/>
              <a:t>                                                                                          </a:t>
            </a:r>
            <a:r>
              <a:rPr lang="el-GR" sz="1600" dirty="0" smtClean="0"/>
              <a:t>Το 90% των προσφύγων της ΕΕ είναι σε 9 χώρες:</a:t>
            </a:r>
            <a:r>
              <a:rPr lang="el-GR" sz="1300" dirty="0" smtClean="0"/>
              <a:t/>
            </a:r>
            <a:br>
              <a:rPr lang="el-GR" sz="1300" dirty="0" smtClean="0"/>
            </a:br>
            <a:endParaRPr lang="el-GR" sz="1300" b="1" dirty="0"/>
          </a:p>
        </p:txBody>
      </p:sp>
      <p:sp>
        <p:nvSpPr>
          <p:cNvPr id="3" name="2 - Ορθογώνιο"/>
          <p:cNvSpPr/>
          <p:nvPr/>
        </p:nvSpPr>
        <p:spPr>
          <a:xfrm>
            <a:off x="467544" y="1196752"/>
            <a:ext cx="7992888" cy="4247317"/>
          </a:xfrm>
          <a:prstGeom prst="rect">
            <a:avLst/>
          </a:prstGeom>
        </p:spPr>
        <p:txBody>
          <a:bodyPr wrap="square">
            <a:spAutoFit/>
          </a:bodyPr>
          <a:lstStyle/>
          <a:p>
            <a:endParaRPr lang="en-US" dirty="0" smtClean="0"/>
          </a:p>
          <a:p>
            <a:endParaRPr lang="en-US"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buFont typeface="Wingdings" pitchFamily="2" charset="2"/>
              <a:buChar char="ü"/>
            </a:pPr>
            <a:endParaRPr lang="el-GR" dirty="0" smtClean="0"/>
          </a:p>
          <a:p>
            <a:endParaRPr lang="el-GR" dirty="0" smtClean="0"/>
          </a:p>
          <a:p>
            <a:r>
              <a:rPr lang="el-GR" dirty="0" smtClean="0"/>
              <a:t>.</a:t>
            </a:r>
            <a:endParaRPr lang="el-GR" dirty="0"/>
          </a:p>
        </p:txBody>
      </p:sp>
      <p:graphicFrame>
        <p:nvGraphicFramePr>
          <p:cNvPr id="4" name="3 - Πίνακας"/>
          <p:cNvGraphicFramePr>
            <a:graphicFrameLocks noGrp="1"/>
          </p:cNvGraphicFramePr>
          <p:nvPr/>
        </p:nvGraphicFramePr>
        <p:xfrm>
          <a:off x="467545" y="1397000"/>
          <a:ext cx="8280918" cy="5244491"/>
        </p:xfrm>
        <a:graphic>
          <a:graphicData uri="http://schemas.openxmlformats.org/drawingml/2006/table">
            <a:tbl>
              <a:tblPr firstRow="1" bandRow="1">
                <a:tableStyleId>{5C22544A-7EE6-4342-B048-85BDC9FD1C3A}</a:tableStyleId>
              </a:tblPr>
              <a:tblGrid>
                <a:gridCol w="2477570"/>
                <a:gridCol w="3325778"/>
                <a:gridCol w="2477570"/>
              </a:tblGrid>
              <a:tr h="482581">
                <a:tc>
                  <a:txBody>
                    <a:bodyPr/>
                    <a:lstStyle/>
                    <a:p>
                      <a:r>
                        <a:rPr lang="el-GR" dirty="0" smtClean="0"/>
                        <a:t>Χώρα</a:t>
                      </a:r>
                      <a:endParaRPr lang="el-GR" dirty="0"/>
                    </a:p>
                  </a:txBody>
                  <a:tcPr/>
                </a:tc>
                <a:tc>
                  <a:txBody>
                    <a:bodyPr/>
                    <a:lstStyle/>
                    <a:p>
                      <a:r>
                        <a:rPr lang="el-GR" dirty="0" smtClean="0"/>
                        <a:t>Αριθ. προσφύγων</a:t>
                      </a:r>
                      <a:endParaRPr lang="el-GR" dirty="0"/>
                    </a:p>
                  </a:txBody>
                  <a:tcPr/>
                </a:tc>
                <a:tc>
                  <a:txBody>
                    <a:bodyPr/>
                    <a:lstStyle/>
                    <a:p>
                      <a:r>
                        <a:rPr lang="el-GR" dirty="0" smtClean="0"/>
                        <a:t>Ανά</a:t>
                      </a:r>
                      <a:r>
                        <a:rPr lang="el-GR" baseline="0" dirty="0" smtClean="0"/>
                        <a:t> 1,000 κατ</a:t>
                      </a:r>
                      <a:endParaRPr lang="el-GR" dirty="0"/>
                    </a:p>
                  </a:txBody>
                  <a:tcPr/>
                </a:tc>
              </a:tr>
              <a:tr h="476191">
                <a:tc>
                  <a:txBody>
                    <a:bodyPr/>
                    <a:lstStyle/>
                    <a:p>
                      <a:r>
                        <a:rPr lang="el-GR" b="1" dirty="0" smtClean="0"/>
                        <a:t>ΓΕΡΜΑΝΙΑ</a:t>
                      </a:r>
                      <a:endParaRPr lang="el-GR" b="1" dirty="0"/>
                    </a:p>
                  </a:txBody>
                  <a:tcPr/>
                </a:tc>
                <a:tc>
                  <a:txBody>
                    <a:bodyPr/>
                    <a:lstStyle/>
                    <a:p>
                      <a:r>
                        <a:rPr kumimoji="0" lang="el-GR" b="0" i="0" kern="1200" dirty="0" smtClean="0">
                          <a:solidFill>
                            <a:schemeClr val="dk1"/>
                          </a:solidFill>
                          <a:latin typeface="+mn-lt"/>
                          <a:ea typeface="+mn-ea"/>
                          <a:cs typeface="+mn-cs"/>
                        </a:rPr>
                        <a:t>250.299</a:t>
                      </a:r>
                      <a:endParaRPr lang="el-GR" dirty="0"/>
                    </a:p>
                  </a:txBody>
                  <a:tcPr/>
                </a:tc>
                <a:tc>
                  <a:txBody>
                    <a:bodyPr/>
                    <a:lstStyle/>
                    <a:p>
                      <a:r>
                        <a:rPr kumimoji="0" lang="el-GR" b="0" i="0" kern="1200" dirty="0" smtClean="0">
                          <a:solidFill>
                            <a:schemeClr val="dk1"/>
                          </a:solidFill>
                          <a:latin typeface="+mn-lt"/>
                          <a:ea typeface="+mn-ea"/>
                          <a:cs typeface="+mn-cs"/>
                        </a:rPr>
                        <a:t>3,10</a:t>
                      </a:r>
                      <a:endParaRPr lang="el-GR" dirty="0"/>
                    </a:p>
                  </a:txBody>
                  <a:tcPr/>
                </a:tc>
              </a:tr>
              <a:tr h="476191">
                <a:tc>
                  <a:txBody>
                    <a:bodyPr/>
                    <a:lstStyle/>
                    <a:p>
                      <a:r>
                        <a:rPr lang="el-GR" b="1" dirty="0" smtClean="0"/>
                        <a:t>ΣΟΥΗΔΙΑ</a:t>
                      </a:r>
                      <a:endParaRPr lang="el-GR" b="1" dirty="0"/>
                    </a:p>
                  </a:txBody>
                  <a:tcPr/>
                </a:tc>
                <a:tc>
                  <a:txBody>
                    <a:bodyPr/>
                    <a:lstStyle/>
                    <a:p>
                      <a:r>
                        <a:rPr kumimoji="0" lang="el-GR" b="0" i="0" kern="1200" dirty="0" smtClean="0">
                          <a:solidFill>
                            <a:schemeClr val="dk1"/>
                          </a:solidFill>
                          <a:latin typeface="+mn-lt"/>
                          <a:ea typeface="+mn-ea"/>
                          <a:cs typeface="+mn-cs"/>
                        </a:rPr>
                        <a:t>142.207</a:t>
                      </a:r>
                      <a:endParaRPr lang="el-GR" dirty="0"/>
                    </a:p>
                  </a:txBody>
                  <a:tcPr/>
                </a:tc>
                <a:tc>
                  <a:txBody>
                    <a:bodyPr/>
                    <a:lstStyle/>
                    <a:p>
                      <a:r>
                        <a:rPr kumimoji="0" lang="el-GR" b="0" i="0" kern="1200" dirty="0" smtClean="0">
                          <a:solidFill>
                            <a:schemeClr val="dk1"/>
                          </a:solidFill>
                          <a:latin typeface="+mn-lt"/>
                          <a:ea typeface="+mn-ea"/>
                          <a:cs typeface="+mn-cs"/>
                        </a:rPr>
                        <a:t>14,66</a:t>
                      </a:r>
                      <a:endParaRPr lang="el-GR" dirty="0"/>
                    </a:p>
                  </a:txBody>
                  <a:tcPr/>
                </a:tc>
              </a:tr>
              <a:tr h="476191">
                <a:tc>
                  <a:txBody>
                    <a:bodyPr/>
                    <a:lstStyle/>
                    <a:p>
                      <a:r>
                        <a:rPr lang="el-GR" dirty="0" smtClean="0"/>
                        <a:t>ΙΤΑΛΙΑ</a:t>
                      </a:r>
                      <a:endParaRPr lang="el-GR" dirty="0"/>
                    </a:p>
                  </a:txBody>
                  <a:tcPr/>
                </a:tc>
                <a:tc>
                  <a:txBody>
                    <a:bodyPr/>
                    <a:lstStyle/>
                    <a:p>
                      <a:r>
                        <a:rPr kumimoji="0" lang="el-GR" b="0" i="0" kern="1200" dirty="0" smtClean="0">
                          <a:solidFill>
                            <a:schemeClr val="dk1"/>
                          </a:solidFill>
                          <a:latin typeface="+mn-lt"/>
                          <a:ea typeface="+mn-ea"/>
                          <a:cs typeface="+mn-cs"/>
                        </a:rPr>
                        <a:t>93.715</a:t>
                      </a:r>
                      <a:endParaRPr lang="el-GR" dirty="0"/>
                    </a:p>
                  </a:txBody>
                  <a:tcPr/>
                </a:tc>
                <a:tc>
                  <a:txBody>
                    <a:bodyPr/>
                    <a:lstStyle/>
                    <a:p>
                      <a:r>
                        <a:rPr lang="el-GR" dirty="0" smtClean="0"/>
                        <a:t>1,57</a:t>
                      </a:r>
                      <a:endParaRPr lang="el-GR" dirty="0"/>
                    </a:p>
                  </a:txBody>
                  <a:tcPr/>
                </a:tc>
              </a:tr>
              <a:tr h="476191">
                <a:tc>
                  <a:txBody>
                    <a:bodyPr/>
                    <a:lstStyle/>
                    <a:p>
                      <a:r>
                        <a:rPr lang="el-GR" dirty="0" smtClean="0"/>
                        <a:t>ΓΑΛΛΙΑ</a:t>
                      </a:r>
                      <a:endParaRPr lang="el-GR" dirty="0"/>
                    </a:p>
                  </a:txBody>
                  <a:tcPr/>
                </a:tc>
                <a:tc>
                  <a:txBody>
                    <a:bodyPr/>
                    <a:lstStyle/>
                    <a:p>
                      <a:r>
                        <a:rPr kumimoji="0" lang="el-GR" b="0" i="0" kern="1200" dirty="0" smtClean="0">
                          <a:solidFill>
                            <a:schemeClr val="dk1"/>
                          </a:solidFill>
                          <a:latin typeface="+mn-lt"/>
                          <a:ea typeface="+mn-ea"/>
                          <a:cs typeface="+mn-cs"/>
                        </a:rPr>
                        <a:t>264.97</a:t>
                      </a:r>
                      <a:endParaRPr lang="el-GR" dirty="0"/>
                    </a:p>
                  </a:txBody>
                  <a:tcPr/>
                </a:tc>
                <a:tc>
                  <a:txBody>
                    <a:bodyPr/>
                    <a:lstStyle/>
                    <a:p>
                      <a:r>
                        <a:rPr lang="el-GR" dirty="0" smtClean="0"/>
                        <a:t>4,13</a:t>
                      </a:r>
                      <a:endParaRPr lang="el-GR" dirty="0"/>
                    </a:p>
                  </a:txBody>
                  <a:tcPr/>
                </a:tc>
              </a:tr>
              <a:tr h="476191">
                <a:tc>
                  <a:txBody>
                    <a:bodyPr/>
                    <a:lstStyle/>
                    <a:p>
                      <a:r>
                        <a:rPr lang="el-GR" i="1" dirty="0" smtClean="0"/>
                        <a:t>ΟΥΓΓΑΡΙΑ</a:t>
                      </a:r>
                      <a:endParaRPr lang="el-GR" i="1" dirty="0"/>
                    </a:p>
                  </a:txBody>
                  <a:tcPr/>
                </a:tc>
                <a:tc>
                  <a:txBody>
                    <a:bodyPr/>
                    <a:lstStyle/>
                    <a:p>
                      <a:r>
                        <a:rPr kumimoji="0" lang="el-GR" b="0" i="1" kern="1200" dirty="0" smtClean="0">
                          <a:solidFill>
                            <a:schemeClr val="dk1"/>
                          </a:solidFill>
                          <a:latin typeface="+mn-lt"/>
                          <a:ea typeface="+mn-ea"/>
                          <a:cs typeface="+mn-cs"/>
                        </a:rPr>
                        <a:t>4.192</a:t>
                      </a:r>
                      <a:endParaRPr lang="el-GR" i="1" dirty="0"/>
                    </a:p>
                  </a:txBody>
                  <a:tcPr/>
                </a:tc>
                <a:tc>
                  <a:txBody>
                    <a:bodyPr/>
                    <a:lstStyle/>
                    <a:p>
                      <a:r>
                        <a:rPr lang="el-GR" i="1" dirty="0" smtClean="0"/>
                        <a:t>0,46</a:t>
                      </a:r>
                      <a:endParaRPr lang="el-GR" i="1" dirty="0"/>
                    </a:p>
                  </a:txBody>
                  <a:tcPr/>
                </a:tc>
              </a:tr>
              <a:tr h="476191">
                <a:tc>
                  <a:txBody>
                    <a:bodyPr/>
                    <a:lstStyle/>
                    <a:p>
                      <a:r>
                        <a:rPr lang="el-GR" dirty="0" smtClean="0"/>
                        <a:t>Η.Β</a:t>
                      </a:r>
                      <a:endParaRPr lang="el-GR" dirty="0"/>
                    </a:p>
                  </a:txBody>
                  <a:tcPr/>
                </a:tc>
                <a:tc>
                  <a:txBody>
                    <a:bodyPr/>
                    <a:lstStyle/>
                    <a:p>
                      <a:r>
                        <a:rPr kumimoji="0" lang="el-GR" b="0" i="0" kern="1200" dirty="0" smtClean="0">
                          <a:solidFill>
                            <a:schemeClr val="dk1"/>
                          </a:solidFill>
                          <a:latin typeface="+mn-lt"/>
                          <a:ea typeface="+mn-ea"/>
                          <a:cs typeface="+mn-cs"/>
                        </a:rPr>
                        <a:t>117.234</a:t>
                      </a:r>
                      <a:endParaRPr lang="el-GR" dirty="0"/>
                    </a:p>
                  </a:txBody>
                  <a:tcPr/>
                </a:tc>
                <a:tc>
                  <a:txBody>
                    <a:bodyPr/>
                    <a:lstStyle/>
                    <a:p>
                      <a:r>
                        <a:rPr lang="el-GR" dirty="0" smtClean="0"/>
                        <a:t>1,82</a:t>
                      </a:r>
                      <a:endParaRPr lang="el-GR" dirty="0"/>
                    </a:p>
                  </a:txBody>
                  <a:tcPr/>
                </a:tc>
              </a:tr>
              <a:tr h="476191">
                <a:tc>
                  <a:txBody>
                    <a:bodyPr/>
                    <a:lstStyle/>
                    <a:p>
                      <a:r>
                        <a:rPr lang="el-GR" dirty="0" smtClean="0"/>
                        <a:t>ΑΥΣΤΡΙΑ</a:t>
                      </a:r>
                      <a:endParaRPr lang="el-GR" dirty="0"/>
                    </a:p>
                  </a:txBody>
                  <a:tcPr/>
                </a:tc>
                <a:tc>
                  <a:txBody>
                    <a:bodyPr/>
                    <a:lstStyle/>
                    <a:p>
                      <a:r>
                        <a:rPr kumimoji="0" lang="el-GR" b="0" i="0" kern="1200" dirty="0" smtClean="0">
                          <a:solidFill>
                            <a:schemeClr val="dk1"/>
                          </a:solidFill>
                          <a:latin typeface="+mn-lt"/>
                          <a:ea typeface="+mn-ea"/>
                          <a:cs typeface="+mn-cs"/>
                        </a:rPr>
                        <a:t>60.747</a:t>
                      </a:r>
                      <a:endParaRPr lang="el-GR" dirty="0"/>
                    </a:p>
                  </a:txBody>
                  <a:tcPr/>
                </a:tc>
                <a:tc>
                  <a:txBody>
                    <a:bodyPr/>
                    <a:lstStyle/>
                    <a:p>
                      <a:r>
                        <a:rPr lang="el-GR" dirty="0" smtClean="0"/>
                        <a:t>7,13</a:t>
                      </a:r>
                      <a:endParaRPr lang="el-GR" dirty="0"/>
                    </a:p>
                  </a:txBody>
                  <a:tcPr/>
                </a:tc>
              </a:tr>
              <a:tr h="476191">
                <a:tc>
                  <a:txBody>
                    <a:bodyPr/>
                    <a:lstStyle/>
                    <a:p>
                      <a:r>
                        <a:rPr lang="el-GR" dirty="0" smtClean="0"/>
                        <a:t>ΟΛΛΑΝΔΙΑ</a:t>
                      </a:r>
                      <a:endParaRPr lang="el-GR" dirty="0"/>
                    </a:p>
                  </a:txBody>
                  <a:tcPr/>
                </a:tc>
                <a:tc>
                  <a:txBody>
                    <a:bodyPr/>
                    <a:lstStyle/>
                    <a:p>
                      <a:r>
                        <a:rPr kumimoji="0" lang="el-GR" b="0" i="0" kern="1200" dirty="0" smtClean="0">
                          <a:solidFill>
                            <a:schemeClr val="dk1"/>
                          </a:solidFill>
                          <a:latin typeface="+mn-lt"/>
                          <a:ea typeface="+mn-ea"/>
                          <a:cs typeface="+mn-cs"/>
                        </a:rPr>
                        <a:t>82.494</a:t>
                      </a:r>
                      <a:endParaRPr lang="el-GR" dirty="0"/>
                    </a:p>
                  </a:txBody>
                  <a:tcPr/>
                </a:tc>
                <a:tc>
                  <a:txBody>
                    <a:bodyPr/>
                    <a:lstStyle/>
                    <a:p>
                      <a:r>
                        <a:rPr lang="el-GR" dirty="0" smtClean="0"/>
                        <a:t>4,89</a:t>
                      </a:r>
                      <a:endParaRPr lang="el-GR" dirty="0"/>
                    </a:p>
                  </a:txBody>
                  <a:tcPr/>
                </a:tc>
              </a:tr>
              <a:tr h="476191">
                <a:tc>
                  <a:txBody>
                    <a:bodyPr/>
                    <a:lstStyle/>
                    <a:p>
                      <a:r>
                        <a:rPr lang="el-GR" dirty="0" smtClean="0"/>
                        <a:t>ΝΟΡΒΗΓΙΑ</a:t>
                      </a:r>
                      <a:endParaRPr lang="el-GR" dirty="0"/>
                    </a:p>
                  </a:txBody>
                  <a:tcPr/>
                </a:tc>
                <a:tc>
                  <a:txBody>
                    <a:bodyPr/>
                    <a:lstStyle/>
                    <a:p>
                      <a:r>
                        <a:rPr kumimoji="0" lang="el-GR" b="0" i="0" kern="1200" dirty="0" smtClean="0">
                          <a:solidFill>
                            <a:schemeClr val="dk1"/>
                          </a:solidFill>
                          <a:latin typeface="+mn-lt"/>
                          <a:ea typeface="+mn-ea"/>
                          <a:cs typeface="+mn-cs"/>
                        </a:rPr>
                        <a:t>47.043</a:t>
                      </a:r>
                      <a:endParaRPr lang="el-GR" dirty="0"/>
                    </a:p>
                  </a:txBody>
                  <a:tcPr/>
                </a:tc>
                <a:tc>
                  <a:txBody>
                    <a:bodyPr/>
                    <a:lstStyle/>
                    <a:p>
                      <a:r>
                        <a:rPr lang="el-GR" dirty="0" smtClean="0"/>
                        <a:t>9,14</a:t>
                      </a:r>
                      <a:endParaRPr lang="el-GR" dirty="0"/>
                    </a:p>
                  </a:txBody>
                  <a:tcPr/>
                </a:tc>
              </a:tr>
              <a:tr h="476191">
                <a:tc>
                  <a:txBody>
                    <a:bodyPr/>
                    <a:lstStyle/>
                    <a:p>
                      <a:r>
                        <a:rPr lang="el-GR" i="1" dirty="0" smtClean="0"/>
                        <a:t>ΕΛΛΑΔΑ</a:t>
                      </a:r>
                      <a:endParaRPr lang="el-GR" i="1" dirty="0"/>
                    </a:p>
                  </a:txBody>
                  <a:tcPr/>
                </a:tc>
                <a:tc>
                  <a:txBody>
                    <a:bodyPr/>
                    <a:lstStyle/>
                    <a:p>
                      <a:r>
                        <a:rPr kumimoji="0" lang="el-GR" b="0" i="1" kern="1200" dirty="0" smtClean="0">
                          <a:solidFill>
                            <a:schemeClr val="dk1"/>
                          </a:solidFill>
                          <a:latin typeface="+mn-lt"/>
                          <a:ea typeface="+mn-ea"/>
                          <a:cs typeface="+mn-cs"/>
                        </a:rPr>
                        <a:t>7,304</a:t>
                      </a:r>
                      <a:endParaRPr lang="el-GR" i="1" dirty="0"/>
                    </a:p>
                  </a:txBody>
                  <a:tcPr/>
                </a:tc>
                <a:tc>
                  <a:txBody>
                    <a:bodyPr/>
                    <a:lstStyle/>
                    <a:p>
                      <a:r>
                        <a:rPr lang="el-GR" i="1" dirty="0" smtClean="0"/>
                        <a:t>0,75</a:t>
                      </a:r>
                      <a:endParaRPr lang="el-GR" i="1"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Υπάρχει Παγκόσμια Μεταναστευτική Κρίση;</a:t>
            </a:r>
            <a:endParaRPr lang="el-GR" b="1" dirty="0"/>
          </a:p>
        </p:txBody>
      </p:sp>
      <p:sp>
        <p:nvSpPr>
          <p:cNvPr id="3" name="2 - Θέση περιεχομένου"/>
          <p:cNvSpPr>
            <a:spLocks noGrp="1"/>
          </p:cNvSpPr>
          <p:nvPr>
            <p:ph sz="quarter" idx="1"/>
          </p:nvPr>
        </p:nvSpPr>
        <p:spPr/>
        <p:txBody>
          <a:bodyPr>
            <a:noAutofit/>
          </a:bodyPr>
          <a:lstStyle/>
          <a:p>
            <a:pPr algn="ctr">
              <a:buNone/>
            </a:pPr>
            <a:endParaRPr lang="el-GR" sz="2400" b="1" dirty="0" smtClean="0"/>
          </a:p>
          <a:p>
            <a:pPr algn="ctr">
              <a:buNone/>
            </a:pPr>
            <a:r>
              <a:rPr lang="el-GR" sz="2800" b="1" dirty="0" smtClean="0"/>
              <a:t>Μετανάστες</a:t>
            </a:r>
          </a:p>
          <a:p>
            <a:r>
              <a:rPr lang="el-GR" sz="2800" b="1" dirty="0" smtClean="0"/>
              <a:t>ο αριθμός </a:t>
            </a:r>
            <a:r>
              <a:rPr lang="el-GR" sz="2800" dirty="0" smtClean="0"/>
              <a:t>των διεθνών μεταναστών </a:t>
            </a:r>
            <a:r>
              <a:rPr lang="el-GR" sz="2800" b="1" dirty="0" smtClean="0"/>
              <a:t>έχει αυξηθεί </a:t>
            </a:r>
            <a:r>
              <a:rPr lang="el-GR" sz="2800" dirty="0" smtClean="0"/>
              <a:t>από τα 93 εκατ. το 1960 </a:t>
            </a:r>
            <a:r>
              <a:rPr lang="el-GR" sz="2800" b="1" dirty="0" smtClean="0"/>
              <a:t>σε 244 εκατ. το 2015.</a:t>
            </a:r>
            <a:r>
              <a:rPr lang="el-GR" sz="2800" dirty="0" smtClean="0"/>
              <a:t> Το 2000, οι διεθνείς μετανάστες ήταν 150 εκατ. </a:t>
            </a:r>
          </a:p>
          <a:p>
            <a:pPr>
              <a:buNone/>
            </a:pPr>
            <a:r>
              <a:rPr lang="el-GR" sz="2800" b="1" dirty="0" smtClean="0"/>
              <a:t>ωστόσο….</a:t>
            </a:r>
          </a:p>
          <a:p>
            <a:r>
              <a:rPr lang="el-GR" sz="2800" dirty="0" smtClean="0"/>
              <a:t>ο αριθμός των μεταναστών ως </a:t>
            </a:r>
            <a:r>
              <a:rPr lang="el-GR" sz="2800" b="1" dirty="0" smtClean="0"/>
              <a:t>ποσοστό </a:t>
            </a:r>
            <a:r>
              <a:rPr lang="el-GR" sz="2800" dirty="0" smtClean="0"/>
              <a:t>του παγκόσμιου πληθυσμού έχει παραμείνει </a:t>
            </a:r>
            <a:r>
              <a:rPr lang="el-GR" sz="2800" b="1" dirty="0" smtClean="0"/>
              <a:t>σταθερός, στα επίπεδα του 3% από το 1960.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Υπάρχει Παγκόσμια Προσφυγική Κρίση;</a:t>
            </a:r>
            <a:endParaRPr lang="el-GR" dirty="0"/>
          </a:p>
        </p:txBody>
      </p:sp>
      <p:sp>
        <p:nvSpPr>
          <p:cNvPr id="3" name="2 - Θέση περιεχομένου"/>
          <p:cNvSpPr>
            <a:spLocks noGrp="1"/>
          </p:cNvSpPr>
          <p:nvPr>
            <p:ph sz="quarter" idx="1"/>
          </p:nvPr>
        </p:nvSpPr>
        <p:spPr/>
        <p:txBody>
          <a:bodyPr>
            <a:normAutofit/>
          </a:bodyPr>
          <a:lstStyle/>
          <a:p>
            <a:pPr algn="ctr">
              <a:buNone/>
            </a:pPr>
            <a:r>
              <a:rPr lang="el-GR" sz="2800" b="1" dirty="0" smtClean="0"/>
              <a:t>Πρόσφυγες</a:t>
            </a:r>
            <a:endParaRPr lang="el-GR" sz="2800" dirty="0" smtClean="0"/>
          </a:p>
          <a:p>
            <a:r>
              <a:rPr lang="el-GR" sz="2800" b="1" dirty="0" smtClean="0"/>
              <a:t>οι πρόσφυγες αντιπροσωπεύουν ένα μικρό μέρος των μεταναστών</a:t>
            </a:r>
            <a:r>
              <a:rPr lang="el-GR" sz="2800" dirty="0" smtClean="0"/>
              <a:t>. </a:t>
            </a:r>
          </a:p>
          <a:p>
            <a:r>
              <a:rPr lang="el-GR" sz="2800" dirty="0" smtClean="0"/>
              <a:t>ο αριθμός των προσφύγων μειώθηκε από τα 18,5 εκατ. σε 16,3 εκατ. το διάστημα 1990-2010, το σύνολο </a:t>
            </a:r>
            <a:r>
              <a:rPr lang="el-GR" sz="2800" b="1" dirty="0" smtClean="0"/>
              <a:t>ανέκαμψε</a:t>
            </a:r>
            <a:r>
              <a:rPr lang="el-GR" sz="2800" dirty="0" smtClean="0"/>
              <a:t> στα 21,3 εκατ. το 2016 (κυρίως λόγω Συρίας).</a:t>
            </a:r>
          </a:p>
          <a:p>
            <a:pPr>
              <a:buNone/>
            </a:pPr>
            <a:r>
              <a:rPr lang="el-GR" sz="2800" b="1" dirty="0" smtClean="0"/>
              <a:t>ωστόσο…</a:t>
            </a:r>
          </a:p>
          <a:p>
            <a:r>
              <a:rPr lang="el-GR" sz="2800" dirty="0" smtClean="0"/>
              <a:t>οι πρόσφυγες αντιπροσωπεύουν το </a:t>
            </a:r>
            <a:r>
              <a:rPr lang="el-GR" sz="2800" b="1" dirty="0" smtClean="0"/>
              <a:t>7%-8% του παγκόσμιου μεταναστευτικού πληθυσμού</a:t>
            </a:r>
            <a:endParaRPr lang="el-GR" sz="2800"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2/ Οι πιο φτωχοί μεταναστεύουν (;)</a:t>
            </a:r>
            <a:br>
              <a:rPr lang="el-GR" b="1" dirty="0" smtClean="0"/>
            </a:br>
            <a:endParaRPr lang="el-GR" b="1" dirty="0"/>
          </a:p>
        </p:txBody>
      </p:sp>
      <p:sp>
        <p:nvSpPr>
          <p:cNvPr id="3" name="2 - Θέση περιεχομένου"/>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p:txBody>
      </p:sp>
      <p:sp>
        <p:nvSpPr>
          <p:cNvPr id="4" name="2 - Θέση περιεχομένου"/>
          <p:cNvSpPr txBox="1">
            <a:spLocks/>
          </p:cNvSpPr>
          <p:nvPr/>
        </p:nvSpPr>
        <p:spPr>
          <a:xfrm>
            <a:off x="609600" y="1371600"/>
            <a:ext cx="8229600" cy="493776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mn-ea"/>
                <a:cs typeface="+mn-cs"/>
              </a:rPr>
              <a:t>Μια πιο προσεκτική ματιά στον αριθμό των μεταναστών (που προέρχονται από χώρες εκτός ΕΕ) </a:t>
            </a:r>
            <a:r>
              <a:rPr kumimoji="0" lang="el-GR" sz="2600" b="1" i="0" u="none" strike="noStrike" kern="1200" cap="none" spc="0" normalizeH="0" baseline="0" noProof="0" dirty="0" smtClean="0">
                <a:ln>
                  <a:noFill/>
                </a:ln>
                <a:solidFill>
                  <a:schemeClr val="tx1"/>
                </a:solidFill>
                <a:effectLst/>
                <a:uLnTx/>
                <a:uFillTx/>
                <a:latin typeface="+mn-lt"/>
                <a:ea typeface="+mn-ea"/>
                <a:cs typeface="+mn-cs"/>
              </a:rPr>
              <a:t>στην ΕΕ, οι στατιστικές δείχνουν ότι</a:t>
            </a:r>
            <a:r>
              <a:rPr kumimoji="0" lang="el-GR" sz="2600" b="0" i="0" u="sng"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mn-ea"/>
                <a:cs typeface="+mn-cs"/>
              </a:rPr>
              <a:t>οι μετανάστες από χώρες με </a:t>
            </a:r>
            <a:r>
              <a:rPr kumimoji="0" lang="el-GR" sz="2600" b="1" i="0" u="none" strike="noStrike" kern="1200" cap="none" spc="0" normalizeH="0" baseline="0" noProof="0" dirty="0" smtClean="0">
                <a:ln>
                  <a:noFill/>
                </a:ln>
                <a:solidFill>
                  <a:schemeClr val="tx1"/>
                </a:solidFill>
                <a:effectLst/>
                <a:uLnTx/>
                <a:uFillTx/>
                <a:latin typeface="+mn-lt"/>
                <a:ea typeface="+mn-ea"/>
                <a:cs typeface="+mn-cs"/>
              </a:rPr>
              <a:t>χαμηλό δείκτη Ανθρώπινης Ανάπτυξης</a:t>
            </a:r>
            <a:r>
              <a:rPr kumimoji="0" lang="el-GR" sz="2600" b="0" i="0" u="none" strike="noStrike" kern="1200" cap="none" spc="0" normalizeH="0" baseline="0" noProof="0" dirty="0" smtClean="0">
                <a:ln>
                  <a:noFill/>
                </a:ln>
                <a:solidFill>
                  <a:schemeClr val="tx1"/>
                </a:solidFill>
                <a:effectLst/>
                <a:uLnTx/>
                <a:uFillTx/>
                <a:latin typeface="+mn-lt"/>
                <a:ea typeface="+mn-ea"/>
                <a:cs typeface="+mn-cs"/>
              </a:rPr>
              <a:t> [HDI] - κυρίως νοτίως της Σαχάρας και χώρες</a:t>
            </a:r>
            <a:r>
              <a:rPr kumimoji="0" lang="el-GR" sz="2600" b="0" i="0" u="none" strike="noStrike" kern="1200" cap="none" spc="0" normalizeH="0" noProof="0" dirty="0" smtClean="0">
                <a:ln>
                  <a:noFill/>
                </a:ln>
                <a:solidFill>
                  <a:schemeClr val="tx1"/>
                </a:solidFill>
                <a:effectLst/>
                <a:uLnTx/>
                <a:uFillTx/>
                <a:latin typeface="+mn-lt"/>
                <a:ea typeface="+mn-ea"/>
                <a:cs typeface="+mn-cs"/>
              </a:rPr>
              <a:t> </a:t>
            </a:r>
            <a:r>
              <a:rPr kumimoji="0" lang="el-GR" sz="2600" b="0" i="0" u="none" strike="noStrike" kern="1200" cap="none" spc="0" normalizeH="0" baseline="0" noProof="0" dirty="0" smtClean="0">
                <a:ln>
                  <a:noFill/>
                </a:ln>
                <a:solidFill>
                  <a:schemeClr val="tx1"/>
                </a:solidFill>
                <a:effectLst/>
                <a:uLnTx/>
                <a:uFillTx/>
                <a:latin typeface="+mn-lt"/>
                <a:ea typeface="+mn-ea"/>
                <a:cs typeface="+mn-cs"/>
              </a:rPr>
              <a:t>της Νότιας Ασίας - αντιπροσωπεύουν μόνο το 7,6 % του συνολικού αριθμού των </a:t>
            </a:r>
            <a:r>
              <a:rPr kumimoji="0" lang="el-GR" sz="2600" b="1" i="0" u="none" strike="noStrike" kern="1200" cap="none" spc="0" normalizeH="0" baseline="0" noProof="0" dirty="0" smtClean="0">
                <a:ln>
                  <a:noFill/>
                </a:ln>
                <a:solidFill>
                  <a:schemeClr val="tx1"/>
                </a:solidFill>
                <a:effectLst/>
                <a:uLnTx/>
                <a:uFillTx/>
                <a:latin typeface="+mn-lt"/>
                <a:ea typeface="+mn-ea"/>
                <a:cs typeface="+mn-cs"/>
              </a:rPr>
              <a:t>διεθνών ροών </a:t>
            </a:r>
            <a:r>
              <a:rPr kumimoji="0" lang="el-GR" sz="2600" b="0" i="0" u="none" strike="noStrike" kern="1200" cap="none" spc="0" normalizeH="0" baseline="0" noProof="0" dirty="0" smtClean="0">
                <a:ln>
                  <a:noFill/>
                </a:ln>
                <a:solidFill>
                  <a:schemeClr val="tx1"/>
                </a:solidFill>
                <a:effectLst/>
                <a:uLnTx/>
                <a:uFillTx/>
                <a:latin typeface="+mn-lt"/>
                <a:ea typeface="+mn-ea"/>
                <a:cs typeface="+mn-cs"/>
              </a:rPr>
              <a:t>μεταναστών.</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mn-ea"/>
                <a:cs typeface="+mn-cs"/>
              </a:rPr>
              <a:t>το άλλο 92,4% των μεταναστών προέρχεται από τις χώρες με </a:t>
            </a:r>
            <a:r>
              <a:rPr kumimoji="0" lang="el-GR" sz="2600" i="0" u="none" strike="noStrike" kern="1200" cap="none" spc="0" normalizeH="0" baseline="0" noProof="0" dirty="0" smtClean="0">
                <a:ln>
                  <a:noFill/>
                </a:ln>
                <a:solidFill>
                  <a:schemeClr val="tx1"/>
                </a:solidFill>
                <a:effectLst/>
                <a:uLnTx/>
                <a:uFillTx/>
                <a:latin typeface="+mn-lt"/>
                <a:ea typeface="+mn-ea"/>
                <a:cs typeface="+mn-cs"/>
              </a:rPr>
              <a:t>μεσαίο ή </a:t>
            </a:r>
            <a:r>
              <a:rPr kumimoji="0" lang="el-GR" sz="2600" b="0" i="0" u="none" strike="noStrike" kern="1200" cap="none" spc="0" normalizeH="0" baseline="0" noProof="0" dirty="0" smtClean="0">
                <a:ln>
                  <a:noFill/>
                </a:ln>
                <a:solidFill>
                  <a:schemeClr val="tx1"/>
                </a:solidFill>
                <a:effectLst/>
                <a:uLnTx/>
                <a:uFillTx/>
                <a:latin typeface="+mn-lt"/>
                <a:ea typeface="+mn-ea"/>
                <a:cs typeface="+mn-cs"/>
              </a:rPr>
              <a:t>υψηλό επίπεδο ανάπτυξης. </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mn-ea"/>
                <a:cs typeface="+mn-cs"/>
              </a:rPr>
              <a:t>Η πλειοψηφία των μη κοινοτικών μεταναστών στην ΕΕ προέρχεται από άλλη ευρωπαϊκή χώρα [37,2%]. </a:t>
            </a:r>
            <a:endParaRPr kumimoji="0" lang="el-G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Top 10 – </a:t>
            </a:r>
            <a:r>
              <a:rPr lang="el-GR" dirty="0" smtClean="0"/>
              <a:t>Χωρών Προέλευσης Μεταναστών (1990, 2013)</a:t>
            </a:r>
            <a:endParaRPr lang="el-GR" dirty="0"/>
          </a:p>
        </p:txBody>
      </p:sp>
      <p:pic>
        <p:nvPicPr>
          <p:cNvPr id="4" name="3 - Θέση περιεχομένου" descr="SDT-2013-12-17-global-migration-03-02.png"/>
          <p:cNvPicPr>
            <a:picLocks noGrp="1" noChangeAspect="1"/>
          </p:cNvPicPr>
          <p:nvPr>
            <p:ph sz="quarter" idx="1"/>
          </p:nvPr>
        </p:nvPicPr>
        <p:blipFill>
          <a:blip r:embed="rId2" cstate="print"/>
          <a:stretch>
            <a:fillRect/>
          </a:stretch>
        </p:blipFill>
        <p:spPr>
          <a:xfrm>
            <a:off x="539552" y="1268761"/>
            <a:ext cx="7704855" cy="489654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008112"/>
          </a:xfrm>
        </p:spPr>
        <p:txBody>
          <a:bodyPr>
            <a:noAutofit/>
          </a:bodyPr>
          <a:lstStyle/>
          <a:p>
            <a:r>
              <a:rPr lang="el-GR" sz="2800" b="1" dirty="0" smtClean="0"/>
              <a:t>Ποια είναι τα 2 πιο σημαντικά ζητήματα της ΕΕ(28) σήμερα; </a:t>
            </a:r>
            <a:r>
              <a:rPr lang="el-GR" sz="2800" dirty="0" smtClean="0"/>
              <a:t>                       </a:t>
            </a:r>
            <a:r>
              <a:rPr lang="el-GR" sz="1800" dirty="0" smtClean="0"/>
              <a:t>(</a:t>
            </a:r>
            <a:r>
              <a:rPr lang="en-US" sz="1800" dirty="0" err="1" smtClean="0"/>
              <a:t>Eurobarometer</a:t>
            </a:r>
            <a:r>
              <a:rPr lang="el-GR" sz="1800" dirty="0" smtClean="0"/>
              <a:t>)</a:t>
            </a:r>
            <a:endParaRPr lang="el-GR" sz="1800" dirty="0"/>
          </a:p>
        </p:txBody>
      </p:sp>
      <p:graphicFrame>
        <p:nvGraphicFramePr>
          <p:cNvPr id="4" name="3 - Θέση περιεχομένου"/>
          <p:cNvGraphicFramePr>
            <a:graphicFrameLocks noGrp="1"/>
          </p:cNvGraphicFramePr>
          <p:nvPr>
            <p:ph sz="quarter" idx="1"/>
          </p:nvPr>
        </p:nvGraphicFramePr>
        <p:xfrm>
          <a:off x="467544" y="1352400"/>
          <a:ext cx="8219256" cy="5003295"/>
        </p:xfrm>
        <a:graphic>
          <a:graphicData uri="http://schemas.openxmlformats.org/drawingml/2006/table">
            <a:tbl>
              <a:tblPr firstRow="1" bandRow="1">
                <a:tableStyleId>{5C22544A-7EE6-4342-B048-85BDC9FD1C3A}</a:tableStyleId>
              </a:tblPr>
              <a:tblGrid>
                <a:gridCol w="2054814"/>
                <a:gridCol w="2054814"/>
                <a:gridCol w="2054814"/>
                <a:gridCol w="2054814"/>
              </a:tblGrid>
              <a:tr h="606984">
                <a:tc>
                  <a:txBody>
                    <a:bodyPr/>
                    <a:lstStyle/>
                    <a:p>
                      <a:r>
                        <a:rPr lang="el-GR" dirty="0" smtClean="0"/>
                        <a:t>Ζήτημα</a:t>
                      </a:r>
                      <a:endParaRPr lang="el-GR" dirty="0"/>
                    </a:p>
                  </a:txBody>
                  <a:tcPr/>
                </a:tc>
                <a:tc>
                  <a:txBody>
                    <a:bodyPr/>
                    <a:lstStyle/>
                    <a:p>
                      <a:r>
                        <a:rPr lang="el-GR" dirty="0" smtClean="0"/>
                        <a:t>Φθινόπωρο</a:t>
                      </a:r>
                      <a:r>
                        <a:rPr lang="el-GR" baseline="0" dirty="0" smtClean="0"/>
                        <a:t> 2014</a:t>
                      </a:r>
                    </a:p>
                    <a:p>
                      <a:r>
                        <a:rPr lang="el-GR" baseline="0" dirty="0" smtClean="0"/>
                        <a:t>(% των </a:t>
                      </a:r>
                      <a:r>
                        <a:rPr lang="el-GR" baseline="0" dirty="0" err="1" smtClean="0"/>
                        <a:t>απαντ</a:t>
                      </a:r>
                      <a:r>
                        <a:rPr lang="el-GR" baseline="0" dirty="0" smtClean="0"/>
                        <a:t>.)</a:t>
                      </a:r>
                      <a:endParaRPr lang="el-GR" dirty="0"/>
                    </a:p>
                  </a:txBody>
                  <a:tcPr/>
                </a:tc>
                <a:tc>
                  <a:txBody>
                    <a:bodyPr/>
                    <a:lstStyle/>
                    <a:p>
                      <a:r>
                        <a:rPr lang="el-GR" dirty="0" smtClean="0"/>
                        <a:t>Άνοιξη 2015</a:t>
                      </a:r>
                    </a:p>
                    <a:p>
                      <a:r>
                        <a:rPr lang="el-GR" dirty="0" smtClean="0"/>
                        <a:t>(% των </a:t>
                      </a:r>
                      <a:r>
                        <a:rPr lang="el-GR" dirty="0" err="1" smtClean="0"/>
                        <a:t>απαντ</a:t>
                      </a:r>
                      <a:r>
                        <a:rPr lang="el-GR" dirty="0" smtClean="0"/>
                        <a:t>.)</a:t>
                      </a:r>
                      <a:endParaRPr lang="el-GR" dirty="0"/>
                    </a:p>
                  </a:txBody>
                  <a:tcPr/>
                </a:tc>
                <a:tc>
                  <a:txBody>
                    <a:bodyPr/>
                    <a:lstStyle/>
                    <a:p>
                      <a:r>
                        <a:rPr lang="el-GR" dirty="0" smtClean="0"/>
                        <a:t>Φθινόπωρο</a:t>
                      </a:r>
                      <a:r>
                        <a:rPr lang="el-GR" baseline="0" dirty="0" smtClean="0"/>
                        <a:t> 2016</a:t>
                      </a:r>
                    </a:p>
                    <a:p>
                      <a:r>
                        <a:rPr lang="el-GR" baseline="0" dirty="0" smtClean="0"/>
                        <a:t>(% των </a:t>
                      </a:r>
                      <a:r>
                        <a:rPr lang="el-GR" baseline="0" dirty="0" err="1" smtClean="0"/>
                        <a:t>απαντ</a:t>
                      </a:r>
                      <a:r>
                        <a:rPr lang="el-GR" baseline="0" dirty="0" smtClean="0"/>
                        <a:t>.)</a:t>
                      </a:r>
                      <a:endParaRPr lang="el-GR" dirty="0"/>
                    </a:p>
                  </a:txBody>
                  <a:tcPr/>
                </a:tc>
              </a:tr>
              <a:tr h="488595">
                <a:tc>
                  <a:txBody>
                    <a:bodyPr/>
                    <a:lstStyle/>
                    <a:p>
                      <a:r>
                        <a:rPr lang="el-GR" b="1" dirty="0" smtClean="0"/>
                        <a:t>Μετανάστευση</a:t>
                      </a:r>
                      <a:endParaRPr lang="el-GR" b="1" dirty="0"/>
                    </a:p>
                  </a:txBody>
                  <a:tcPr/>
                </a:tc>
                <a:tc>
                  <a:txBody>
                    <a:bodyPr/>
                    <a:lstStyle/>
                    <a:p>
                      <a:r>
                        <a:rPr lang="el-GR" dirty="0" smtClean="0"/>
                        <a:t>24</a:t>
                      </a:r>
                      <a:endParaRPr lang="el-GR" dirty="0"/>
                    </a:p>
                  </a:txBody>
                  <a:tcPr/>
                </a:tc>
                <a:tc>
                  <a:txBody>
                    <a:bodyPr/>
                    <a:lstStyle/>
                    <a:p>
                      <a:r>
                        <a:rPr lang="el-GR" sz="2000" b="1" dirty="0" smtClean="0"/>
                        <a:t>38</a:t>
                      </a:r>
                      <a:endParaRPr lang="el-GR" sz="2000" b="1" dirty="0"/>
                    </a:p>
                  </a:txBody>
                  <a:tcPr/>
                </a:tc>
                <a:tc>
                  <a:txBody>
                    <a:bodyPr/>
                    <a:lstStyle/>
                    <a:p>
                      <a:r>
                        <a:rPr lang="en-US" sz="2000" b="1" dirty="0" smtClean="0"/>
                        <a:t>45</a:t>
                      </a:r>
                      <a:endParaRPr lang="el-GR" sz="2000" b="1" dirty="0"/>
                    </a:p>
                  </a:txBody>
                  <a:tcPr/>
                </a:tc>
              </a:tr>
              <a:tr h="606984">
                <a:tc>
                  <a:txBody>
                    <a:bodyPr/>
                    <a:lstStyle/>
                    <a:p>
                      <a:r>
                        <a:rPr lang="el-GR" dirty="0" smtClean="0"/>
                        <a:t>Οικονομική</a:t>
                      </a:r>
                      <a:r>
                        <a:rPr lang="el-GR" baseline="0" dirty="0" smtClean="0"/>
                        <a:t> Κατάσταση</a:t>
                      </a:r>
                      <a:endParaRPr lang="el-GR" dirty="0"/>
                    </a:p>
                  </a:txBody>
                  <a:tcPr/>
                </a:tc>
                <a:tc>
                  <a:txBody>
                    <a:bodyPr/>
                    <a:lstStyle/>
                    <a:p>
                      <a:r>
                        <a:rPr lang="el-GR" sz="2000" b="1" dirty="0" smtClean="0"/>
                        <a:t>33</a:t>
                      </a:r>
                      <a:endParaRPr lang="el-GR" sz="2000" b="1" dirty="0"/>
                    </a:p>
                  </a:txBody>
                  <a:tcPr/>
                </a:tc>
                <a:tc>
                  <a:txBody>
                    <a:bodyPr/>
                    <a:lstStyle/>
                    <a:p>
                      <a:r>
                        <a:rPr lang="el-GR" b="1" dirty="0" smtClean="0"/>
                        <a:t>27</a:t>
                      </a:r>
                      <a:endParaRPr lang="el-GR" b="1" dirty="0"/>
                    </a:p>
                  </a:txBody>
                  <a:tcPr/>
                </a:tc>
                <a:tc>
                  <a:txBody>
                    <a:bodyPr/>
                    <a:lstStyle/>
                    <a:p>
                      <a:r>
                        <a:rPr lang="en-US" dirty="0" smtClean="0"/>
                        <a:t>20</a:t>
                      </a:r>
                      <a:endParaRPr lang="el-GR" dirty="0"/>
                    </a:p>
                  </a:txBody>
                  <a:tcPr/>
                </a:tc>
              </a:tr>
              <a:tr h="488595">
                <a:tc>
                  <a:txBody>
                    <a:bodyPr/>
                    <a:lstStyle/>
                    <a:p>
                      <a:r>
                        <a:rPr lang="el-GR" dirty="0" smtClean="0"/>
                        <a:t>Ανεργία</a:t>
                      </a:r>
                      <a:endParaRPr lang="el-GR" dirty="0"/>
                    </a:p>
                  </a:txBody>
                  <a:tcPr/>
                </a:tc>
                <a:tc>
                  <a:txBody>
                    <a:bodyPr/>
                    <a:lstStyle/>
                    <a:p>
                      <a:r>
                        <a:rPr lang="el-GR" b="1" dirty="0" smtClean="0"/>
                        <a:t>29</a:t>
                      </a:r>
                      <a:endParaRPr lang="el-GR" b="1" dirty="0"/>
                    </a:p>
                  </a:txBody>
                  <a:tcPr/>
                </a:tc>
                <a:tc>
                  <a:txBody>
                    <a:bodyPr/>
                    <a:lstStyle/>
                    <a:p>
                      <a:r>
                        <a:rPr lang="el-GR" dirty="0" smtClean="0"/>
                        <a:t>24</a:t>
                      </a:r>
                      <a:endParaRPr lang="el-GR" dirty="0"/>
                    </a:p>
                  </a:txBody>
                  <a:tcPr/>
                </a:tc>
                <a:tc>
                  <a:txBody>
                    <a:bodyPr/>
                    <a:lstStyle/>
                    <a:p>
                      <a:r>
                        <a:rPr lang="en-US" dirty="0" smtClean="0"/>
                        <a:t>16</a:t>
                      </a:r>
                      <a:endParaRPr lang="el-GR" dirty="0"/>
                    </a:p>
                  </a:txBody>
                  <a:tcPr/>
                </a:tc>
              </a:tr>
              <a:tr h="606984">
                <a:tc>
                  <a:txBody>
                    <a:bodyPr/>
                    <a:lstStyle/>
                    <a:p>
                      <a:r>
                        <a:rPr lang="el-GR" dirty="0" smtClean="0"/>
                        <a:t>Δημόσια</a:t>
                      </a:r>
                      <a:r>
                        <a:rPr lang="el-GR" baseline="0" dirty="0" smtClean="0"/>
                        <a:t> Οικονομικά</a:t>
                      </a:r>
                      <a:endParaRPr lang="el-GR" dirty="0"/>
                    </a:p>
                  </a:txBody>
                  <a:tcPr/>
                </a:tc>
                <a:tc>
                  <a:txBody>
                    <a:bodyPr/>
                    <a:lstStyle/>
                    <a:p>
                      <a:r>
                        <a:rPr lang="el-GR" dirty="0" smtClean="0"/>
                        <a:t>25</a:t>
                      </a:r>
                      <a:endParaRPr lang="el-GR" dirty="0"/>
                    </a:p>
                  </a:txBody>
                  <a:tcPr/>
                </a:tc>
                <a:tc>
                  <a:txBody>
                    <a:bodyPr/>
                    <a:lstStyle/>
                    <a:p>
                      <a:r>
                        <a:rPr lang="el-GR" dirty="0" smtClean="0"/>
                        <a:t>23</a:t>
                      </a:r>
                      <a:endParaRPr lang="el-GR" dirty="0"/>
                    </a:p>
                  </a:txBody>
                  <a:tcPr/>
                </a:tc>
                <a:tc>
                  <a:txBody>
                    <a:bodyPr/>
                    <a:lstStyle/>
                    <a:p>
                      <a:r>
                        <a:rPr lang="en-US" dirty="0" smtClean="0"/>
                        <a:t>17</a:t>
                      </a:r>
                      <a:endParaRPr lang="el-GR" dirty="0"/>
                    </a:p>
                  </a:txBody>
                  <a:tcPr/>
                </a:tc>
              </a:tr>
              <a:tr h="488595">
                <a:tc>
                  <a:txBody>
                    <a:bodyPr/>
                    <a:lstStyle/>
                    <a:p>
                      <a:r>
                        <a:rPr lang="el-GR" dirty="0" smtClean="0"/>
                        <a:t>Τρομοκρατία</a:t>
                      </a:r>
                      <a:endParaRPr lang="el-GR" dirty="0"/>
                    </a:p>
                  </a:txBody>
                  <a:tcPr/>
                </a:tc>
                <a:tc>
                  <a:txBody>
                    <a:bodyPr/>
                    <a:lstStyle/>
                    <a:p>
                      <a:r>
                        <a:rPr lang="el-GR" dirty="0" smtClean="0"/>
                        <a:t>11</a:t>
                      </a:r>
                      <a:endParaRPr lang="el-GR" dirty="0"/>
                    </a:p>
                  </a:txBody>
                  <a:tcPr/>
                </a:tc>
                <a:tc>
                  <a:txBody>
                    <a:bodyPr/>
                    <a:lstStyle/>
                    <a:p>
                      <a:r>
                        <a:rPr lang="el-GR" dirty="0" smtClean="0"/>
                        <a:t>17</a:t>
                      </a:r>
                      <a:endParaRPr lang="el-GR" dirty="0"/>
                    </a:p>
                  </a:txBody>
                  <a:tcPr/>
                </a:tc>
                <a:tc>
                  <a:txBody>
                    <a:bodyPr/>
                    <a:lstStyle/>
                    <a:p>
                      <a:r>
                        <a:rPr lang="en-US" b="1" dirty="0" smtClean="0"/>
                        <a:t>32</a:t>
                      </a:r>
                      <a:endParaRPr lang="el-GR" b="1" dirty="0"/>
                    </a:p>
                  </a:txBody>
                  <a:tcPr/>
                </a:tc>
              </a:tr>
              <a:tr h="488595">
                <a:tc>
                  <a:txBody>
                    <a:bodyPr/>
                    <a:lstStyle/>
                    <a:p>
                      <a:r>
                        <a:rPr lang="el-GR" dirty="0" smtClean="0"/>
                        <a:t>Αύξηση τιμών</a:t>
                      </a:r>
                      <a:endParaRPr lang="el-GR" dirty="0"/>
                    </a:p>
                  </a:txBody>
                  <a:tcPr/>
                </a:tc>
                <a:tc>
                  <a:txBody>
                    <a:bodyPr/>
                    <a:lstStyle/>
                    <a:p>
                      <a:r>
                        <a:rPr lang="el-GR" dirty="0" smtClean="0"/>
                        <a:t>10</a:t>
                      </a:r>
                      <a:endParaRPr lang="el-GR" dirty="0"/>
                    </a:p>
                  </a:txBody>
                  <a:tcPr/>
                </a:tc>
                <a:tc>
                  <a:txBody>
                    <a:bodyPr/>
                    <a:lstStyle/>
                    <a:p>
                      <a:r>
                        <a:rPr lang="el-GR" dirty="0" smtClean="0"/>
                        <a:t>9</a:t>
                      </a:r>
                      <a:endParaRPr lang="el-GR" dirty="0"/>
                    </a:p>
                  </a:txBody>
                  <a:tcPr/>
                </a:tc>
                <a:tc>
                  <a:txBody>
                    <a:bodyPr/>
                    <a:lstStyle/>
                    <a:p>
                      <a:r>
                        <a:rPr lang="en-US" dirty="0" smtClean="0"/>
                        <a:t>8</a:t>
                      </a:r>
                      <a:endParaRPr lang="el-GR" dirty="0"/>
                    </a:p>
                  </a:txBody>
                  <a:tcPr/>
                </a:tc>
              </a:tr>
              <a:tr h="488595">
                <a:tc>
                  <a:txBody>
                    <a:bodyPr/>
                    <a:lstStyle/>
                    <a:p>
                      <a:r>
                        <a:rPr lang="el-GR" dirty="0" smtClean="0"/>
                        <a:t>Έγκλημα</a:t>
                      </a:r>
                      <a:endParaRPr lang="el-GR" dirty="0"/>
                    </a:p>
                  </a:txBody>
                  <a:tcPr/>
                </a:tc>
                <a:tc>
                  <a:txBody>
                    <a:bodyPr/>
                    <a:lstStyle/>
                    <a:p>
                      <a:r>
                        <a:rPr lang="el-GR" dirty="0" smtClean="0"/>
                        <a:t>7</a:t>
                      </a:r>
                      <a:endParaRPr lang="el-GR" dirty="0"/>
                    </a:p>
                  </a:txBody>
                  <a:tcPr/>
                </a:tc>
                <a:tc>
                  <a:txBody>
                    <a:bodyPr/>
                    <a:lstStyle/>
                    <a:p>
                      <a:r>
                        <a:rPr lang="el-GR" dirty="0" smtClean="0"/>
                        <a:t>8</a:t>
                      </a:r>
                      <a:endParaRPr lang="el-GR" dirty="0"/>
                    </a:p>
                  </a:txBody>
                  <a:tcPr/>
                </a:tc>
                <a:tc>
                  <a:txBody>
                    <a:bodyPr/>
                    <a:lstStyle/>
                    <a:p>
                      <a:r>
                        <a:rPr lang="en-US" dirty="0" smtClean="0"/>
                        <a:t>8</a:t>
                      </a:r>
                      <a:endParaRPr lang="el-GR" dirty="0"/>
                    </a:p>
                  </a:txBody>
                  <a:tcPr/>
                </a:tc>
              </a:tr>
              <a:tr h="606984">
                <a:tc>
                  <a:txBody>
                    <a:bodyPr/>
                    <a:lstStyle/>
                    <a:p>
                      <a:r>
                        <a:rPr lang="el-GR" baseline="0" dirty="0" smtClean="0"/>
                        <a:t>Η ισχύς της ΕΕ διεθνώς</a:t>
                      </a:r>
                      <a:endParaRPr lang="el-GR" dirty="0"/>
                    </a:p>
                  </a:txBody>
                  <a:tcPr/>
                </a:tc>
                <a:tc>
                  <a:txBody>
                    <a:bodyPr/>
                    <a:lstStyle/>
                    <a:p>
                      <a:r>
                        <a:rPr lang="el-GR" dirty="0" smtClean="0"/>
                        <a:t>9</a:t>
                      </a:r>
                      <a:endParaRPr lang="el-GR" dirty="0"/>
                    </a:p>
                  </a:txBody>
                  <a:tcPr/>
                </a:tc>
                <a:tc>
                  <a:txBody>
                    <a:bodyPr/>
                    <a:lstStyle/>
                    <a:p>
                      <a:r>
                        <a:rPr lang="el-GR" dirty="0" smtClean="0"/>
                        <a:t>7</a:t>
                      </a:r>
                      <a:endParaRPr lang="el-GR" dirty="0"/>
                    </a:p>
                  </a:txBody>
                  <a:tcPr/>
                </a:tc>
                <a:tc>
                  <a:txBody>
                    <a:bodyPr/>
                    <a:lstStyle/>
                    <a:p>
                      <a:r>
                        <a:rPr lang="en-US" dirty="0" smtClean="0"/>
                        <a:t>10</a:t>
                      </a:r>
                      <a:endParaRPr lang="el-GR"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2400"/>
            <a:ext cx="9144000" cy="1332384"/>
          </a:xfrm>
        </p:spPr>
        <p:txBody>
          <a:bodyPr>
            <a:noAutofit/>
          </a:bodyPr>
          <a:lstStyle/>
          <a:p>
            <a:r>
              <a:rPr lang="el-GR" b="1" dirty="0" smtClean="0"/>
              <a:t>Χώρες Προέλευσης Μεταναστών  (Διεθνώς) - Δείκτης Ανθρώπινης Ανάπτυξης – ΑΕΠ</a:t>
            </a:r>
            <a:endParaRPr lang="el-GR" b="1" dirty="0"/>
          </a:p>
        </p:txBody>
      </p:sp>
      <p:graphicFrame>
        <p:nvGraphicFramePr>
          <p:cNvPr id="4" name="3 - Θέση περιεχομένου"/>
          <p:cNvGraphicFramePr>
            <a:graphicFrameLocks noGrp="1"/>
          </p:cNvGraphicFramePr>
          <p:nvPr>
            <p:ph sz="quarter" idx="1"/>
            <p:extLst>
              <p:ext uri="{D42A27DB-BD31-4B8C-83A1-F6EECF244321}">
                <p14:modId xmlns:p14="http://schemas.microsoft.com/office/powerpoint/2010/main" val="2475206267"/>
              </p:ext>
            </p:extLst>
          </p:nvPr>
        </p:nvGraphicFramePr>
        <p:xfrm>
          <a:off x="457200" y="1484784"/>
          <a:ext cx="8229600" cy="5039827"/>
        </p:xfrm>
        <a:graphic>
          <a:graphicData uri="http://schemas.openxmlformats.org/drawingml/2006/table">
            <a:tbl>
              <a:tblPr firstRow="1" bandRow="1">
                <a:tableStyleId>{5C22544A-7EE6-4342-B048-85BDC9FD1C3A}</a:tableStyleId>
              </a:tblPr>
              <a:tblGrid>
                <a:gridCol w="2743200"/>
                <a:gridCol w="2743200"/>
                <a:gridCol w="2743200"/>
              </a:tblGrid>
              <a:tr h="424787">
                <a:tc>
                  <a:txBody>
                    <a:bodyPr/>
                    <a:lstStyle/>
                    <a:p>
                      <a:r>
                        <a:rPr lang="el-GR" dirty="0" smtClean="0"/>
                        <a:t>Χώρα Προέλευσης Μεταναστών</a:t>
                      </a:r>
                      <a:endParaRPr lang="el-GR" dirty="0"/>
                    </a:p>
                  </a:txBody>
                  <a:tcPr/>
                </a:tc>
                <a:tc>
                  <a:txBody>
                    <a:bodyPr/>
                    <a:lstStyle/>
                    <a:p>
                      <a:r>
                        <a:rPr lang="el-GR" dirty="0" smtClean="0"/>
                        <a:t>Κατά</a:t>
                      </a:r>
                      <a:r>
                        <a:rPr lang="el-GR" baseline="0" dirty="0" smtClean="0"/>
                        <a:t> κεφαλήν ΑΕΠ (</a:t>
                      </a:r>
                      <a:r>
                        <a:rPr lang="en-US" baseline="0" dirty="0" smtClean="0"/>
                        <a:t>PPP</a:t>
                      </a:r>
                      <a:r>
                        <a:rPr lang="el-GR" baseline="0" dirty="0" smtClean="0"/>
                        <a:t>)</a:t>
                      </a:r>
                      <a:endParaRPr lang="el-GR" dirty="0"/>
                    </a:p>
                  </a:txBody>
                  <a:tcPr/>
                </a:tc>
                <a:tc>
                  <a:txBody>
                    <a:bodyPr/>
                    <a:lstStyle/>
                    <a:p>
                      <a:r>
                        <a:rPr lang="el-GR" dirty="0" smtClean="0"/>
                        <a:t>Δείκτης</a:t>
                      </a:r>
                      <a:r>
                        <a:rPr lang="el-GR" baseline="0" dirty="0" smtClean="0"/>
                        <a:t> Ανθρώπινης Ανάπτυξης</a:t>
                      </a:r>
                      <a:r>
                        <a:rPr lang="en-US" baseline="0" dirty="0" smtClean="0"/>
                        <a:t> (</a:t>
                      </a:r>
                      <a:r>
                        <a:rPr lang="el-GR" baseline="0" dirty="0" smtClean="0"/>
                        <a:t>και κατάταξη)</a:t>
                      </a:r>
                      <a:endParaRPr lang="el-GR" dirty="0"/>
                    </a:p>
                  </a:txBody>
                  <a:tcPr/>
                </a:tc>
              </a:tr>
              <a:tr h="399977">
                <a:tc>
                  <a:txBody>
                    <a:bodyPr/>
                    <a:lstStyle/>
                    <a:p>
                      <a:r>
                        <a:rPr lang="el-GR" b="0" dirty="0" smtClean="0"/>
                        <a:t>Μεξικό</a:t>
                      </a:r>
                      <a:endParaRPr lang="el-GR" b="0" dirty="0"/>
                    </a:p>
                  </a:txBody>
                  <a:tcPr/>
                </a:tc>
                <a:tc>
                  <a:txBody>
                    <a:bodyPr/>
                    <a:lstStyle/>
                    <a:p>
                      <a:r>
                        <a:rPr kumimoji="0" lang="en-GB" b="0" i="0" kern="1200" dirty="0" smtClean="0">
                          <a:solidFill>
                            <a:schemeClr val="dk1"/>
                          </a:solidFill>
                          <a:effectLst/>
                          <a:latin typeface="+mn-lt"/>
                          <a:ea typeface="+mn-ea"/>
                          <a:cs typeface="+mn-cs"/>
                        </a:rPr>
                        <a:t>$18857</a:t>
                      </a:r>
                      <a:endParaRPr lang="el-GR" b="0" dirty="0">
                        <a:effectLst/>
                      </a:endParaRPr>
                    </a:p>
                  </a:txBody>
                  <a:tcPr/>
                </a:tc>
                <a:tc>
                  <a:txBody>
                    <a:bodyPr/>
                    <a:lstStyle/>
                    <a:p>
                      <a:r>
                        <a:rPr lang="el-GR" sz="1800" b="0" i="0" kern="1200" dirty="0" smtClean="0">
                          <a:solidFill>
                            <a:schemeClr val="dk1"/>
                          </a:solidFill>
                          <a:latin typeface="+mn-lt"/>
                          <a:ea typeface="+mn-ea"/>
                          <a:cs typeface="+mn-cs"/>
                        </a:rPr>
                        <a:t>0.762     (77</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 </a:t>
                      </a:r>
                      <a:r>
                        <a:rPr lang="el-GR" sz="1800" b="0" i="0" kern="1200" dirty="0" smtClean="0">
                          <a:solidFill>
                            <a:schemeClr val="dk1"/>
                          </a:solidFill>
                          <a:latin typeface="+mn-lt"/>
                          <a:ea typeface="+mn-ea"/>
                          <a:cs typeface="+mn-cs"/>
                        </a:rPr>
                        <a:t>Υψηλή</a:t>
                      </a:r>
                      <a:endParaRPr lang="el-GR" b="0" dirty="0"/>
                    </a:p>
                  </a:txBody>
                  <a:tcPr/>
                </a:tc>
              </a:tr>
              <a:tr h="399977">
                <a:tc>
                  <a:txBody>
                    <a:bodyPr/>
                    <a:lstStyle/>
                    <a:p>
                      <a:r>
                        <a:rPr lang="el-GR" b="0" dirty="0" smtClean="0"/>
                        <a:t>Ινδία</a:t>
                      </a:r>
                      <a:endParaRPr lang="el-GR" b="0" dirty="0"/>
                    </a:p>
                  </a:txBody>
                  <a:tcPr/>
                </a:tc>
                <a:tc>
                  <a:txBody>
                    <a:bodyPr/>
                    <a:lstStyle/>
                    <a:p>
                      <a:r>
                        <a:rPr kumimoji="0" lang="en-GB" b="0" i="0" kern="1200" dirty="0" smtClean="0">
                          <a:solidFill>
                            <a:schemeClr val="dk1"/>
                          </a:solidFill>
                          <a:effectLst/>
                          <a:latin typeface="+mn-lt"/>
                          <a:ea typeface="+mn-ea"/>
                          <a:cs typeface="+mn-cs"/>
                        </a:rPr>
                        <a:t>$7197</a:t>
                      </a:r>
                      <a:r>
                        <a:rPr kumimoji="0" lang="el-GR" b="0" i="0" u="none" strike="noStrike" kern="1200" baseline="30000" dirty="0" smtClean="0">
                          <a:solidFill>
                            <a:schemeClr val="dk1"/>
                          </a:solidFill>
                          <a:effectLst/>
                          <a:latin typeface="+mn-lt"/>
                          <a:ea typeface="+mn-ea"/>
                          <a:cs typeface="+mn-cs"/>
                        </a:rPr>
                        <a:t> </a:t>
                      </a:r>
                      <a:r>
                        <a:rPr kumimoji="0" lang="el-GR" b="0" i="0" u="none" strike="noStrike" kern="1200" baseline="0" dirty="0" smtClean="0">
                          <a:solidFill>
                            <a:schemeClr val="dk1"/>
                          </a:solidFill>
                          <a:effectLst/>
                          <a:latin typeface="+mn-lt"/>
                          <a:ea typeface="+mn-ea"/>
                          <a:cs typeface="+mn-cs"/>
                        </a:rPr>
                        <a:t> </a:t>
                      </a:r>
                      <a:endParaRPr lang="el-GR" b="0" dirty="0">
                        <a:effectLst/>
                      </a:endParaRPr>
                    </a:p>
                  </a:txBody>
                  <a:tcPr/>
                </a:tc>
                <a:tc>
                  <a:txBody>
                    <a:bodyPr/>
                    <a:lstStyle/>
                    <a:p>
                      <a:r>
                        <a:rPr lang="el-GR" sz="1800" b="0" i="0" kern="1200" dirty="0" smtClean="0">
                          <a:solidFill>
                            <a:schemeClr val="dk1"/>
                          </a:solidFill>
                          <a:latin typeface="+mn-lt"/>
                          <a:ea typeface="+mn-ea"/>
                          <a:cs typeface="+mn-cs"/>
                        </a:rPr>
                        <a:t>0.624    (131</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a:t>
                      </a:r>
                      <a:r>
                        <a:rPr lang="en-US" sz="1800" b="0" i="0" kern="1200" dirty="0" smtClean="0">
                          <a:solidFill>
                            <a:schemeClr val="dk1"/>
                          </a:solidFill>
                          <a:latin typeface="+mn-lt"/>
                          <a:ea typeface="+mn-ea"/>
                          <a:cs typeface="+mn-cs"/>
                        </a:rPr>
                        <a:t> </a:t>
                      </a:r>
                      <a:r>
                        <a:rPr lang="el-GR" sz="1800" b="0" i="0" kern="1200" dirty="0" smtClean="0">
                          <a:solidFill>
                            <a:schemeClr val="dk1"/>
                          </a:solidFill>
                          <a:latin typeface="+mn-lt"/>
                          <a:ea typeface="+mn-ea"/>
                          <a:cs typeface="+mn-cs"/>
                        </a:rPr>
                        <a:t>Μεσαία</a:t>
                      </a:r>
                      <a:endParaRPr lang="el-GR" b="0" dirty="0"/>
                    </a:p>
                  </a:txBody>
                  <a:tcPr/>
                </a:tc>
              </a:tr>
              <a:tr h="399977">
                <a:tc>
                  <a:txBody>
                    <a:bodyPr/>
                    <a:lstStyle/>
                    <a:p>
                      <a:r>
                        <a:rPr lang="el-GR" b="0" dirty="0" smtClean="0"/>
                        <a:t>Ρωσία</a:t>
                      </a:r>
                      <a:endParaRPr lang="el-GR" b="0" dirty="0"/>
                    </a:p>
                  </a:txBody>
                  <a:tcPr/>
                </a:tc>
                <a:tc>
                  <a:txBody>
                    <a:bodyPr/>
                    <a:lstStyle/>
                    <a:p>
                      <a:r>
                        <a:rPr kumimoji="0" lang="el-GR" b="0" i="0" kern="1200" dirty="0" smtClean="0">
                          <a:solidFill>
                            <a:schemeClr val="dk1"/>
                          </a:solidFill>
                          <a:latin typeface="+mn-lt"/>
                          <a:ea typeface="+mn-ea"/>
                          <a:cs typeface="+mn-cs"/>
                        </a:rPr>
                        <a:t>$18408</a:t>
                      </a:r>
                      <a:endParaRPr lang="el-GR" b="0" dirty="0"/>
                    </a:p>
                  </a:txBody>
                  <a:tcPr/>
                </a:tc>
                <a:tc>
                  <a:txBody>
                    <a:bodyPr/>
                    <a:lstStyle/>
                    <a:p>
                      <a:r>
                        <a:rPr lang="el-GR" sz="1800" b="0" i="0" kern="1200" dirty="0" smtClean="0">
                          <a:solidFill>
                            <a:schemeClr val="dk1"/>
                          </a:solidFill>
                          <a:latin typeface="+mn-lt"/>
                          <a:ea typeface="+mn-ea"/>
                          <a:cs typeface="+mn-cs"/>
                        </a:rPr>
                        <a:t>0.785     (49</a:t>
                      </a:r>
                      <a:r>
                        <a:rPr lang="el-GR" sz="1800" b="0" i="0" kern="1200" baseline="30000" dirty="0" smtClean="0">
                          <a:solidFill>
                            <a:schemeClr val="dk1"/>
                          </a:solidFill>
                          <a:latin typeface="+mn-lt"/>
                          <a:ea typeface="+mn-ea"/>
                          <a:cs typeface="+mn-cs"/>
                        </a:rPr>
                        <a:t>η</a:t>
                      </a:r>
                      <a:r>
                        <a:rPr lang="el-GR" sz="1800" b="0" i="0" kern="1200" baseline="0" dirty="0" smtClean="0">
                          <a:solidFill>
                            <a:schemeClr val="dk1"/>
                          </a:solidFill>
                          <a:latin typeface="+mn-lt"/>
                          <a:ea typeface="+mn-ea"/>
                          <a:cs typeface="+mn-cs"/>
                        </a:rPr>
                        <a:t> </a:t>
                      </a:r>
                      <a:r>
                        <a:rPr lang="el-GR" sz="1800" b="0" i="0" kern="1200" dirty="0" smtClean="0">
                          <a:solidFill>
                            <a:schemeClr val="dk1"/>
                          </a:solidFill>
                          <a:latin typeface="+mn-lt"/>
                          <a:ea typeface="+mn-ea"/>
                          <a:cs typeface="+mn-cs"/>
                        </a:rPr>
                        <a:t>)</a:t>
                      </a:r>
                      <a:r>
                        <a:rPr lang="en-US" sz="1800" b="0" i="0" kern="1200" dirty="0" smtClean="0">
                          <a:solidFill>
                            <a:schemeClr val="dk1"/>
                          </a:solidFill>
                          <a:latin typeface="+mn-lt"/>
                          <a:ea typeface="+mn-ea"/>
                          <a:cs typeface="+mn-cs"/>
                        </a:rPr>
                        <a:t> </a:t>
                      </a:r>
                      <a:r>
                        <a:rPr lang="el-GR" sz="1800" b="0" i="0" kern="1200" dirty="0" smtClean="0">
                          <a:solidFill>
                            <a:schemeClr val="dk1"/>
                          </a:solidFill>
                          <a:latin typeface="+mn-lt"/>
                          <a:ea typeface="+mn-ea"/>
                          <a:cs typeface="+mn-cs"/>
                        </a:rPr>
                        <a:t> Υψηλή</a:t>
                      </a:r>
                      <a:endParaRPr lang="el-GR" b="0" dirty="0"/>
                    </a:p>
                  </a:txBody>
                  <a:tcPr/>
                </a:tc>
              </a:tr>
              <a:tr h="399977">
                <a:tc>
                  <a:txBody>
                    <a:bodyPr/>
                    <a:lstStyle/>
                    <a:p>
                      <a:r>
                        <a:rPr lang="el-GR" dirty="0" smtClean="0"/>
                        <a:t>Κίνα</a:t>
                      </a:r>
                      <a:endParaRPr lang="el-GR" dirty="0"/>
                    </a:p>
                  </a:txBody>
                  <a:tcPr/>
                </a:tc>
                <a:tc>
                  <a:txBody>
                    <a:bodyPr/>
                    <a:lstStyle/>
                    <a:p>
                      <a:r>
                        <a:rPr kumimoji="0" lang="el-GR" b="0" i="0" kern="1200" dirty="0" smtClean="0">
                          <a:solidFill>
                            <a:schemeClr val="dk1"/>
                          </a:solidFill>
                          <a:latin typeface="+mn-lt"/>
                          <a:ea typeface="+mn-ea"/>
                          <a:cs typeface="+mn-cs"/>
                        </a:rPr>
                        <a:t>$7544</a:t>
                      </a:r>
                      <a:endParaRPr lang="el-GR" dirty="0"/>
                    </a:p>
                  </a:txBody>
                  <a:tcPr/>
                </a:tc>
                <a:tc>
                  <a:txBody>
                    <a:bodyPr/>
                    <a:lstStyle/>
                    <a:p>
                      <a:r>
                        <a:rPr lang="el-GR" sz="1800" b="0" i="0" kern="1200" dirty="0" smtClean="0">
                          <a:solidFill>
                            <a:schemeClr val="dk1"/>
                          </a:solidFill>
                          <a:latin typeface="+mn-lt"/>
                          <a:ea typeface="+mn-ea"/>
                          <a:cs typeface="+mn-cs"/>
                        </a:rPr>
                        <a:t>0.695     (90</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Υψηλή</a:t>
                      </a:r>
                      <a:endParaRPr lang="el-GR" dirty="0"/>
                    </a:p>
                  </a:txBody>
                  <a:tcPr/>
                </a:tc>
              </a:tr>
              <a:tr h="399977">
                <a:tc>
                  <a:txBody>
                    <a:bodyPr/>
                    <a:lstStyle/>
                    <a:p>
                      <a:r>
                        <a:rPr lang="el-GR" dirty="0" smtClean="0"/>
                        <a:t>Μπαγκλαντές</a:t>
                      </a:r>
                      <a:endParaRPr lang="el-GR" dirty="0"/>
                    </a:p>
                  </a:txBody>
                  <a:tcPr/>
                </a:tc>
                <a:tc>
                  <a:txBody>
                    <a:bodyPr/>
                    <a:lstStyle/>
                    <a:p>
                      <a:r>
                        <a:rPr kumimoji="0" lang="el-GR" b="0" i="0" kern="1200" dirty="0" smtClean="0">
                          <a:solidFill>
                            <a:schemeClr val="dk1"/>
                          </a:solidFill>
                          <a:latin typeface="+mn-lt"/>
                          <a:ea typeface="+mn-ea"/>
                          <a:cs typeface="+mn-cs"/>
                        </a:rPr>
                        <a:t>$</a:t>
                      </a:r>
                      <a:r>
                        <a:rPr kumimoji="0" lang="el-GR" b="0" i="0" u="none" strike="noStrike" kern="1200" baseline="30000" dirty="0" smtClean="0">
                          <a:solidFill>
                            <a:schemeClr val="dk1"/>
                          </a:solidFill>
                          <a:latin typeface="+mn-lt"/>
                          <a:ea typeface="+mn-ea"/>
                          <a:cs typeface="+mn-cs"/>
                        </a:rPr>
                        <a:t> </a:t>
                      </a:r>
                      <a:r>
                        <a:rPr kumimoji="0" lang="el-GR" b="0" i="0" kern="1200" dirty="0" smtClean="0">
                          <a:solidFill>
                            <a:schemeClr val="dk1"/>
                          </a:solidFill>
                          <a:latin typeface="+mn-lt"/>
                          <a:ea typeface="+mn-ea"/>
                          <a:cs typeface="+mn-cs"/>
                        </a:rPr>
                        <a:t>1470</a:t>
                      </a:r>
                      <a:endParaRPr lang="el-GR" dirty="0"/>
                    </a:p>
                  </a:txBody>
                  <a:tcPr/>
                </a:tc>
                <a:tc>
                  <a:txBody>
                    <a:bodyPr/>
                    <a:lstStyle/>
                    <a:p>
                      <a:r>
                        <a:rPr lang="el-GR" sz="1800" b="0" i="0" kern="1200" dirty="0" smtClean="0">
                          <a:solidFill>
                            <a:schemeClr val="dk1"/>
                          </a:solidFill>
                          <a:latin typeface="+mn-lt"/>
                          <a:ea typeface="+mn-ea"/>
                          <a:cs typeface="+mn-cs"/>
                        </a:rPr>
                        <a:t>0.545     </a:t>
                      </a:r>
                      <a:r>
                        <a:rPr lang="el-GR" dirty="0" smtClean="0"/>
                        <a:t>(139</a:t>
                      </a:r>
                      <a:r>
                        <a:rPr lang="el-GR" baseline="30000" dirty="0" smtClean="0"/>
                        <a:t>η</a:t>
                      </a:r>
                      <a:r>
                        <a:rPr lang="el-GR" dirty="0" smtClean="0"/>
                        <a:t>) Μεσαία</a:t>
                      </a:r>
                      <a:endParaRPr lang="el-GR" dirty="0"/>
                    </a:p>
                  </a:txBody>
                  <a:tcPr/>
                </a:tc>
              </a:tr>
              <a:tr h="399977">
                <a:tc>
                  <a:txBody>
                    <a:bodyPr/>
                    <a:lstStyle/>
                    <a:p>
                      <a:r>
                        <a:rPr lang="el-GR" dirty="0" smtClean="0"/>
                        <a:t>Ουκρανία</a:t>
                      </a:r>
                      <a:endParaRPr lang="el-GR" dirty="0"/>
                    </a:p>
                  </a:txBody>
                  <a:tcPr/>
                </a:tc>
                <a:tc>
                  <a:txBody>
                    <a:bodyPr/>
                    <a:lstStyle/>
                    <a:p>
                      <a:r>
                        <a:rPr kumimoji="0" lang="el-GR" b="0" i="0" kern="1200" dirty="0" smtClean="0">
                          <a:solidFill>
                            <a:schemeClr val="dk1"/>
                          </a:solidFill>
                          <a:latin typeface="+mn-lt"/>
                          <a:ea typeface="+mn-ea"/>
                          <a:cs typeface="+mn-cs"/>
                        </a:rPr>
                        <a:t>$</a:t>
                      </a:r>
                      <a:r>
                        <a:rPr kumimoji="0" lang="el-GR" b="0" i="0" kern="1200" baseline="0" dirty="0" smtClean="0">
                          <a:solidFill>
                            <a:schemeClr val="dk1"/>
                          </a:solidFill>
                          <a:latin typeface="+mn-lt"/>
                          <a:ea typeface="+mn-ea"/>
                          <a:cs typeface="+mn-cs"/>
                        </a:rPr>
                        <a:t> </a:t>
                      </a:r>
                      <a:r>
                        <a:rPr kumimoji="0" lang="el-GR" b="0" i="0" kern="1200" dirty="0" smtClean="0">
                          <a:solidFill>
                            <a:schemeClr val="dk1"/>
                          </a:solidFill>
                          <a:latin typeface="+mn-lt"/>
                          <a:ea typeface="+mn-ea"/>
                          <a:cs typeface="+mn-cs"/>
                        </a:rPr>
                        <a:t>6698</a:t>
                      </a:r>
                      <a:endParaRPr lang="el-GR" dirty="0"/>
                    </a:p>
                  </a:txBody>
                  <a:tcPr/>
                </a:tc>
                <a:tc>
                  <a:txBody>
                    <a:bodyPr/>
                    <a:lstStyle/>
                    <a:p>
                      <a:r>
                        <a:rPr lang="el-GR" sz="1800" b="0" i="0" kern="1200" dirty="0" smtClean="0">
                          <a:solidFill>
                            <a:schemeClr val="dk1"/>
                          </a:solidFill>
                          <a:latin typeface="+mn-lt"/>
                          <a:ea typeface="+mn-ea"/>
                          <a:cs typeface="+mn-cs"/>
                        </a:rPr>
                        <a:t>0.734     (84</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Υψηλή</a:t>
                      </a:r>
                      <a:endParaRPr lang="el-GR" dirty="0"/>
                    </a:p>
                  </a:txBody>
                  <a:tcPr/>
                </a:tc>
              </a:tr>
              <a:tr h="399977">
                <a:tc>
                  <a:txBody>
                    <a:bodyPr/>
                    <a:lstStyle/>
                    <a:p>
                      <a:r>
                        <a:rPr lang="el-GR" dirty="0" smtClean="0"/>
                        <a:t>Παλαιστινιακά</a:t>
                      </a:r>
                      <a:r>
                        <a:rPr lang="el-GR" baseline="0" dirty="0" smtClean="0"/>
                        <a:t> Εδάφη</a:t>
                      </a:r>
                      <a:endParaRPr lang="el-GR" dirty="0"/>
                    </a:p>
                  </a:txBody>
                  <a:tcPr/>
                </a:tc>
                <a:tc>
                  <a:txBody>
                    <a:bodyPr/>
                    <a:lstStyle/>
                    <a:p>
                      <a:r>
                        <a:rPr lang="el-GR" dirty="0" smtClean="0"/>
                        <a:t>-</a:t>
                      </a:r>
                      <a:endParaRPr lang="el-GR" dirty="0"/>
                    </a:p>
                  </a:txBody>
                  <a:tcPr/>
                </a:tc>
                <a:tc>
                  <a:txBody>
                    <a:bodyPr/>
                    <a:lstStyle/>
                    <a:p>
                      <a:r>
                        <a:rPr lang="el-GR" sz="1800" b="0" i="0" kern="1200" dirty="0" smtClean="0">
                          <a:solidFill>
                            <a:schemeClr val="dk1"/>
                          </a:solidFill>
                          <a:latin typeface="+mn-lt"/>
                          <a:ea typeface="+mn-ea"/>
                          <a:cs typeface="+mn-cs"/>
                        </a:rPr>
                        <a:t>0.669    (114</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 Μεσαία</a:t>
                      </a:r>
                      <a:endParaRPr lang="el-GR" dirty="0"/>
                    </a:p>
                  </a:txBody>
                  <a:tcPr/>
                </a:tc>
              </a:tr>
              <a:tr h="399977">
                <a:tc>
                  <a:txBody>
                    <a:bodyPr/>
                    <a:lstStyle/>
                    <a:p>
                      <a:r>
                        <a:rPr lang="el-GR" dirty="0" smtClean="0"/>
                        <a:t>Φιλιππίνες</a:t>
                      </a:r>
                      <a:endParaRPr lang="el-GR" dirty="0"/>
                    </a:p>
                  </a:txBody>
                  <a:tcPr/>
                </a:tc>
                <a:tc>
                  <a:txBody>
                    <a:bodyPr/>
                    <a:lstStyle/>
                    <a:p>
                      <a:r>
                        <a:rPr kumimoji="0" lang="el-GR" b="0" i="0" kern="1200" dirty="0" smtClean="0">
                          <a:solidFill>
                            <a:schemeClr val="dk1"/>
                          </a:solidFill>
                          <a:latin typeface="+mn-lt"/>
                          <a:ea typeface="+mn-ea"/>
                          <a:cs typeface="+mn-cs"/>
                        </a:rPr>
                        <a:t>$ 3536 </a:t>
                      </a:r>
                      <a:endParaRPr lang="el-GR" dirty="0"/>
                    </a:p>
                  </a:txBody>
                  <a:tcPr/>
                </a:tc>
                <a:tc>
                  <a:txBody>
                    <a:bodyPr/>
                    <a:lstStyle/>
                    <a:p>
                      <a:r>
                        <a:rPr lang="el-GR" sz="1800" b="0" i="0" kern="1200" dirty="0" smtClean="0">
                          <a:solidFill>
                            <a:schemeClr val="dk1"/>
                          </a:solidFill>
                          <a:latin typeface="+mn-lt"/>
                          <a:ea typeface="+mn-ea"/>
                          <a:cs typeface="+mn-cs"/>
                        </a:rPr>
                        <a:t>0.669    (116</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 Μεσαία</a:t>
                      </a:r>
                      <a:endParaRPr lang="el-GR" dirty="0"/>
                    </a:p>
                  </a:txBody>
                  <a:tcPr/>
                </a:tc>
              </a:tr>
              <a:tr h="399977">
                <a:tc>
                  <a:txBody>
                    <a:bodyPr/>
                    <a:lstStyle/>
                    <a:p>
                      <a:r>
                        <a:rPr lang="el-GR" dirty="0" smtClean="0"/>
                        <a:t>Πακιστάν</a:t>
                      </a:r>
                      <a:endParaRPr lang="el-GR" dirty="0"/>
                    </a:p>
                  </a:txBody>
                  <a:tcPr/>
                </a:tc>
                <a:tc>
                  <a:txBody>
                    <a:bodyPr/>
                    <a:lstStyle/>
                    <a:p>
                      <a:r>
                        <a:rPr kumimoji="0" lang="el-GR" b="0" i="0" kern="1200" dirty="0" smtClean="0">
                          <a:solidFill>
                            <a:schemeClr val="dk1"/>
                          </a:solidFill>
                          <a:latin typeface="+mn-lt"/>
                          <a:ea typeface="+mn-ea"/>
                          <a:cs typeface="+mn-cs"/>
                        </a:rPr>
                        <a:t>$ 2671 </a:t>
                      </a:r>
                      <a:endParaRPr lang="el-GR" dirty="0"/>
                    </a:p>
                  </a:txBody>
                  <a:tcPr/>
                </a:tc>
                <a:tc>
                  <a:txBody>
                    <a:bodyPr/>
                    <a:lstStyle/>
                    <a:p>
                      <a:r>
                        <a:rPr lang="el-GR" sz="1800" b="0" i="0" kern="1200" dirty="0" smtClean="0">
                          <a:solidFill>
                            <a:schemeClr val="dk1"/>
                          </a:solidFill>
                          <a:latin typeface="+mn-lt"/>
                          <a:ea typeface="+mn-ea"/>
                          <a:cs typeface="+mn-cs"/>
                        </a:rPr>
                        <a:t>0.525    (147</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 </a:t>
                      </a:r>
                      <a:r>
                        <a:rPr lang="el-GR" sz="1800" b="0" i="1" kern="1200" dirty="0" smtClean="0">
                          <a:solidFill>
                            <a:srgbClr val="FF0000"/>
                          </a:solidFill>
                          <a:latin typeface="+mn-lt"/>
                          <a:ea typeface="+mn-ea"/>
                          <a:cs typeface="+mn-cs"/>
                        </a:rPr>
                        <a:t>Χαμηλή</a:t>
                      </a:r>
                      <a:endParaRPr lang="el-GR" i="1" dirty="0">
                        <a:solidFill>
                          <a:srgbClr val="FF0000"/>
                        </a:solidFill>
                      </a:endParaRPr>
                    </a:p>
                  </a:txBody>
                  <a:tcPr/>
                </a:tc>
              </a:tr>
              <a:tr h="399977">
                <a:tc>
                  <a:txBody>
                    <a:bodyPr/>
                    <a:lstStyle/>
                    <a:p>
                      <a:r>
                        <a:rPr lang="el-GR" i="1" dirty="0" smtClean="0"/>
                        <a:t>Συρία</a:t>
                      </a:r>
                      <a:endParaRPr lang="el-GR" i="1" dirty="0"/>
                    </a:p>
                  </a:txBody>
                  <a:tcPr/>
                </a:tc>
                <a:tc>
                  <a:txBody>
                    <a:bodyPr/>
                    <a:lstStyle/>
                    <a:p>
                      <a:r>
                        <a:rPr kumimoji="0" lang="el-GR" b="0" i="0" kern="1200" dirty="0" smtClean="0">
                          <a:solidFill>
                            <a:schemeClr val="dk1"/>
                          </a:solidFill>
                          <a:latin typeface="+mn-lt"/>
                          <a:ea typeface="+mn-ea"/>
                          <a:cs typeface="+mn-cs"/>
                        </a:rPr>
                        <a:t>$5040</a:t>
                      </a:r>
                      <a:endParaRPr lang="el-GR" i="1" dirty="0"/>
                    </a:p>
                  </a:txBody>
                  <a:tcPr/>
                </a:tc>
                <a:tc>
                  <a:txBody>
                    <a:bodyPr/>
                    <a:lstStyle/>
                    <a:p>
                      <a:r>
                        <a:rPr lang="el-GR" dirty="0" smtClean="0"/>
                        <a:t>0.646     (149</a:t>
                      </a:r>
                      <a:r>
                        <a:rPr lang="el-GR" baseline="30000" dirty="0" smtClean="0"/>
                        <a:t>η</a:t>
                      </a:r>
                      <a:r>
                        <a:rPr lang="el-GR" dirty="0" smtClean="0"/>
                        <a:t>) Μεσαία</a:t>
                      </a:r>
                      <a:endParaRPr lang="el-GR" dirty="0"/>
                    </a:p>
                  </a:txBody>
                  <a:tcPr marL="47625" anchor="ctr"/>
                </a:tc>
              </a:tr>
              <a:tr h="399977">
                <a:tc>
                  <a:txBody>
                    <a:bodyPr/>
                    <a:lstStyle/>
                    <a:p>
                      <a:r>
                        <a:rPr lang="el-GR" i="1" dirty="0" smtClean="0"/>
                        <a:t>Αφγανιστάν</a:t>
                      </a:r>
                      <a:endParaRPr lang="el-GR" i="1" dirty="0"/>
                    </a:p>
                  </a:txBody>
                  <a:tcPr/>
                </a:tc>
                <a:tc>
                  <a:txBody>
                    <a:bodyPr/>
                    <a:lstStyle/>
                    <a:p>
                      <a:r>
                        <a:rPr kumimoji="0" lang="el-GR" b="0" i="0" kern="1200" dirty="0" smtClean="0">
                          <a:solidFill>
                            <a:schemeClr val="dk1"/>
                          </a:solidFill>
                          <a:latin typeface="+mn-lt"/>
                          <a:ea typeface="+mn-ea"/>
                          <a:cs typeface="+mn-cs"/>
                        </a:rPr>
                        <a:t>$870</a:t>
                      </a:r>
                      <a:endParaRPr lang="el-GR" i="1" dirty="0"/>
                    </a:p>
                  </a:txBody>
                  <a:tcPr/>
                </a:tc>
                <a:tc>
                  <a:txBody>
                    <a:bodyPr/>
                    <a:lstStyle/>
                    <a:p>
                      <a:r>
                        <a:rPr lang="el-GR" sz="1800" b="0" i="0" kern="1200" dirty="0" smtClean="0">
                          <a:solidFill>
                            <a:schemeClr val="dk1"/>
                          </a:solidFill>
                          <a:latin typeface="+mn-lt"/>
                          <a:ea typeface="+mn-ea"/>
                          <a:cs typeface="+mn-cs"/>
                        </a:rPr>
                        <a:t>0.454    (169</a:t>
                      </a:r>
                      <a:r>
                        <a:rPr lang="el-GR" sz="1800" b="0" i="0" kern="1200" baseline="30000" dirty="0" smtClean="0">
                          <a:solidFill>
                            <a:schemeClr val="dk1"/>
                          </a:solidFill>
                          <a:latin typeface="+mn-lt"/>
                          <a:ea typeface="+mn-ea"/>
                          <a:cs typeface="+mn-cs"/>
                        </a:rPr>
                        <a:t>η</a:t>
                      </a:r>
                      <a:r>
                        <a:rPr lang="el-GR" sz="1800" b="0" i="0" kern="1200" dirty="0" smtClean="0">
                          <a:solidFill>
                            <a:schemeClr val="dk1"/>
                          </a:solidFill>
                          <a:latin typeface="+mn-lt"/>
                          <a:ea typeface="+mn-ea"/>
                          <a:cs typeface="+mn-cs"/>
                        </a:rPr>
                        <a:t> ) </a:t>
                      </a:r>
                      <a:r>
                        <a:rPr lang="el-GR" sz="1800" b="0" i="1" kern="1200" dirty="0" smtClean="0">
                          <a:solidFill>
                            <a:srgbClr val="FF0000"/>
                          </a:solidFill>
                          <a:latin typeface="+mn-lt"/>
                          <a:ea typeface="+mn-ea"/>
                          <a:cs typeface="+mn-cs"/>
                        </a:rPr>
                        <a:t>Χαμηλή</a:t>
                      </a:r>
                      <a:endParaRPr lang="el-GR" i="1" dirty="0">
                        <a:solidFill>
                          <a:srgbClr val="FF0000"/>
                        </a:solidFill>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pPr algn="r"/>
            <a:r>
              <a:rPr lang="el-GR" b="1" dirty="0" smtClean="0"/>
              <a:t>Ανάπτυξη και Μετανάστευση</a:t>
            </a:r>
            <a:r>
              <a:rPr lang="el-GR" dirty="0" smtClean="0"/>
              <a:t/>
            </a:r>
            <a:br>
              <a:rPr lang="el-GR" dirty="0" smtClean="0"/>
            </a:br>
            <a:r>
              <a:rPr lang="en-US" sz="1600" i="1" dirty="0" smtClean="0"/>
              <a:t>De Haas (2010)</a:t>
            </a:r>
            <a:endParaRPr lang="el-GR" sz="1600" i="1" dirty="0"/>
          </a:p>
        </p:txBody>
      </p:sp>
      <p:pic>
        <p:nvPicPr>
          <p:cNvPr id="1026" name="Picture 2" descr="C:\Users\Panagiota\Desktop\Migration_Rodos\7903.gif"/>
          <p:cNvPicPr>
            <a:picLocks noChangeAspect="1" noChangeArrowheads="1"/>
          </p:cNvPicPr>
          <p:nvPr/>
        </p:nvPicPr>
        <p:blipFill>
          <a:blip r:embed="rId2" cstate="print"/>
          <a:srcRect/>
          <a:stretch>
            <a:fillRect/>
          </a:stretch>
        </p:blipFill>
        <p:spPr bwMode="auto">
          <a:xfrm>
            <a:off x="395536" y="1340768"/>
            <a:ext cx="8280920" cy="496855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4 Ροές Μετανάστευσης </a:t>
            </a:r>
            <a:endParaRPr lang="el-GR" b="1" dirty="0"/>
          </a:p>
        </p:txBody>
      </p:sp>
      <p:sp>
        <p:nvSpPr>
          <p:cNvPr id="3" name="2 - Θέση περιεχομένου"/>
          <p:cNvSpPr>
            <a:spLocks noGrp="1"/>
          </p:cNvSpPr>
          <p:nvPr>
            <p:ph sz="quarter" idx="1"/>
          </p:nvPr>
        </p:nvSpPr>
        <p:spPr/>
        <p:txBody>
          <a:bodyPr>
            <a:normAutofit/>
          </a:bodyPr>
          <a:lstStyle/>
          <a:p>
            <a:pPr>
              <a:buNone/>
            </a:pPr>
            <a:r>
              <a:rPr lang="el-GR" dirty="0" smtClean="0"/>
              <a:t>Σύμφωνα με τον Διεθνή Οργανισμό Μετανάστευσης:</a:t>
            </a:r>
          </a:p>
          <a:p>
            <a:r>
              <a:rPr lang="el-GR" dirty="0" smtClean="0"/>
              <a:t>Μόνο το 40% των μεταναστών μετακινούνται από </a:t>
            </a:r>
            <a:r>
              <a:rPr lang="el-GR" b="1" dirty="0" smtClean="0"/>
              <a:t>Νότο προς  Βορρά</a:t>
            </a:r>
            <a:r>
              <a:rPr lang="el-GR" dirty="0" smtClean="0"/>
              <a:t> (</a:t>
            </a:r>
            <a:r>
              <a:rPr lang="el-GR" i="1" dirty="0" smtClean="0"/>
              <a:t>ταχύτερα </a:t>
            </a:r>
            <a:r>
              <a:rPr lang="el-GR" dirty="0" smtClean="0"/>
              <a:t>αναπτυσσόμενη ροή)</a:t>
            </a:r>
          </a:p>
          <a:p>
            <a:r>
              <a:rPr lang="el-GR" dirty="0" smtClean="0"/>
              <a:t>το 1/3 των μεταναστών μετακινούνται από </a:t>
            </a:r>
            <a:r>
              <a:rPr lang="el-GR" b="1" dirty="0" smtClean="0"/>
              <a:t>Νότο προς Νότο </a:t>
            </a:r>
            <a:r>
              <a:rPr lang="el-GR" dirty="0" smtClean="0"/>
              <a:t>(αν και το ποσοστό αυτό θα μπορούσε να είναι μεγαλύτερο αν ήταν διαθέσιμα ακριβέστερα δεδομένα), </a:t>
            </a:r>
          </a:p>
          <a:p>
            <a:r>
              <a:rPr lang="el-GR" dirty="0" smtClean="0"/>
              <a:t>το 1/5 των μεταναστών (22%) μεταναστεύουν από </a:t>
            </a:r>
            <a:r>
              <a:rPr lang="el-GR" b="1" dirty="0" smtClean="0"/>
              <a:t>Βορρά προς Βορρά.</a:t>
            </a:r>
          </a:p>
          <a:p>
            <a:r>
              <a:rPr lang="el-GR" dirty="0" smtClean="0"/>
              <a:t>Ένα μικρό αλλά αυξανόμενο ποσοστό των μεταναστών (5%) μεταναστεύουν από </a:t>
            </a:r>
            <a:r>
              <a:rPr lang="el-GR" b="1" dirty="0" smtClean="0"/>
              <a:t>Βορρά προς Νότο</a:t>
            </a:r>
            <a:r>
              <a:rPr lang="el-GR" dirty="0" smtClean="0"/>
              <a:t>. </a:t>
            </a:r>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008112"/>
          </a:xfrm>
        </p:spPr>
        <p:txBody>
          <a:bodyPr>
            <a:noAutofit/>
          </a:bodyPr>
          <a:lstStyle/>
          <a:p>
            <a:r>
              <a:rPr lang="el-GR" sz="2800" b="1" dirty="0" smtClean="0"/>
              <a:t>3/ Η μετανάστευση δεν ωφελεί τη χώρα προέλευσης (;)</a:t>
            </a:r>
            <a:endParaRPr lang="el-GR" sz="2800" b="1" dirty="0"/>
          </a:p>
        </p:txBody>
      </p:sp>
      <p:sp>
        <p:nvSpPr>
          <p:cNvPr id="3" name="2 - Θέση περιεχομένου"/>
          <p:cNvSpPr>
            <a:spLocks noGrp="1"/>
          </p:cNvSpPr>
          <p:nvPr>
            <p:ph sz="quarter" idx="1"/>
          </p:nvPr>
        </p:nvSpPr>
        <p:spPr>
          <a:xfrm>
            <a:off x="457200" y="1340768"/>
            <a:ext cx="8229600" cy="4816192"/>
          </a:xfrm>
        </p:spPr>
        <p:txBody>
          <a:bodyPr>
            <a:normAutofit lnSpcReduction="10000"/>
          </a:bodyPr>
          <a:lstStyle/>
          <a:p>
            <a:r>
              <a:rPr lang="el-GR" dirty="0" smtClean="0"/>
              <a:t>Οι μετανάστες συμβάλλουν σημαντικά στην ανάπτυξη των </a:t>
            </a:r>
            <a:r>
              <a:rPr lang="el-GR" b="1" dirty="0" smtClean="0"/>
              <a:t>χωρών καταγωγής τους</a:t>
            </a:r>
            <a:r>
              <a:rPr lang="el-GR" dirty="0" smtClean="0"/>
              <a:t>, μέσω των εμβασμάτων, μεταφοράς δεξιοτήτων, τεχνολογίας, μοντέλων διακυβέρνησης, αξιών και ιδεών. </a:t>
            </a:r>
          </a:p>
          <a:p>
            <a:r>
              <a:rPr lang="el-GR" dirty="0" smtClean="0"/>
              <a:t>Το 2015, οι μετανάστες έστειλαν </a:t>
            </a:r>
            <a:r>
              <a:rPr lang="el-GR" b="1" dirty="0" smtClean="0"/>
              <a:t>συνολικά 440 δισεκατομμύρια δολάρια σε εμβάσματα </a:t>
            </a:r>
            <a:r>
              <a:rPr lang="el-GR" dirty="0" smtClean="0"/>
              <a:t>(ποσό 3 φορές περισσότερο από ό, τι το σύνολο της παγκόσμιας εξωτερικής βοήθειας).</a:t>
            </a:r>
          </a:p>
          <a:p>
            <a:pPr>
              <a:buNone/>
            </a:pPr>
            <a:r>
              <a:rPr lang="el-GR" dirty="0" smtClean="0"/>
              <a:t>   π.χ. η Ινδία έλαβε 72 δισεκατομμύρια δολάρια, τα οποία είναι μεγαλύτερα από </a:t>
            </a:r>
            <a:r>
              <a:rPr lang="el-GR" dirty="0" err="1" smtClean="0"/>
              <a:t>ό,τι</a:t>
            </a:r>
            <a:r>
              <a:rPr lang="el-GR" dirty="0" smtClean="0"/>
              <a:t> οι εξαγωγές της σε ΙΤ. Στην Αίγυπτο, τα εμβάσματα είναι 3 φορές το μέγεθος των εσόδων από τη Διώρυγα του Σουέζ. </a:t>
            </a:r>
          </a:p>
          <a:p>
            <a:endParaRPr lang="el-GR" dirty="0" smtClean="0"/>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3/ Η μετανάστευση επιβαρύνει τη χώρα υποδοχής (;)</a:t>
            </a:r>
            <a:endParaRPr lang="el-GR" sz="2800" dirty="0"/>
          </a:p>
        </p:txBody>
      </p:sp>
      <p:sp>
        <p:nvSpPr>
          <p:cNvPr id="3" name="2 - Θέση περιεχομένου"/>
          <p:cNvSpPr>
            <a:spLocks noGrp="1"/>
          </p:cNvSpPr>
          <p:nvPr>
            <p:ph sz="quarter" idx="1"/>
          </p:nvPr>
        </p:nvSpPr>
        <p:spPr/>
        <p:txBody>
          <a:bodyPr/>
          <a:lstStyle/>
          <a:p>
            <a:r>
              <a:rPr lang="el-GR" dirty="0" smtClean="0"/>
              <a:t>Σύμφωνα με τον ΟΟΣΑ, οι μετανάστες αντιπροσώπευαν το 70% της αύξησης του εργατικού δυναμικού στην Ευρώπη κατά τα τελευταία δέκα χρόνια</a:t>
            </a:r>
            <a:endParaRPr lang="en-US" dirty="0" smtClean="0"/>
          </a:p>
          <a:p>
            <a:r>
              <a:rPr lang="el-GR" dirty="0" smtClean="0"/>
              <a:t>Η μετανάστευση αυξάνει τον πληθυσμό σε ηλικία εργασίας. Στη Γερμανία, λόγω της γήρανσης του πληθυσμού, υπάρχουν περίπου 597.000 θέσεις εργασίας διαθέσιμες στους τομείς της υγείας και περίθαλψης, στη μηχανική, ξυλουργικές εργασίες κ.λπ. </a:t>
            </a:r>
            <a:endParaRPr lang="en-US" dirty="0" smtClean="0"/>
          </a:p>
          <a:p>
            <a:r>
              <a:rPr lang="el-GR" dirty="0" smtClean="0"/>
              <a:t>Οι μετανάστες συχνά συμβάλλουν </a:t>
            </a:r>
            <a:r>
              <a:rPr lang="el-GR" i="1" dirty="0" smtClean="0"/>
              <a:t>περισσότερο</a:t>
            </a:r>
            <a:r>
              <a:rPr lang="el-GR" dirty="0" smtClean="0"/>
              <a:t> στην πληρωμή φόρων και κοινωνικών εισφορών από ό, τι λαμβάνουν σε όφελος. </a:t>
            </a:r>
            <a:endParaRPr lang="en-US" dirty="0" smtClean="0"/>
          </a:p>
          <a:p>
            <a:pPr>
              <a:buNone/>
            </a:pP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n-US" dirty="0" smtClean="0"/>
              <a:t>I</a:t>
            </a:r>
            <a:r>
              <a:rPr lang="el-GR" dirty="0" err="1" smtClean="0"/>
              <a:t>σχυρισμοί</a:t>
            </a:r>
            <a:r>
              <a:rPr lang="el-GR" dirty="0" smtClean="0"/>
              <a:t> ότι τα ιδιαίτερα ανεπτυγμένα συστήματα πρόνοιας</a:t>
            </a:r>
            <a:r>
              <a:rPr lang="en-US" dirty="0" smtClean="0"/>
              <a:t> (</a:t>
            </a:r>
            <a:r>
              <a:rPr lang="el-GR" dirty="0" smtClean="0"/>
              <a:t>π.χ. στην Γερμανία, στην Ολλανδία) αποτελούν πόλο έλξης για τους μετανάστες, σε σχέση με χώρες με ένα λιγότερο γενναιόδωρο κοινωνικό δίχτυ, όπως το Ηνωμένο βασίλειο ή οι Ηνωμένες Πολιτείες, δεν έχουν αποδειχθεί</a:t>
            </a:r>
            <a:r>
              <a:rPr lang="en-US" dirty="0" smtClean="0"/>
              <a:t> </a:t>
            </a:r>
            <a:r>
              <a:rPr lang="el-GR" dirty="0" smtClean="0"/>
              <a:t>με βάση την ροή μεταναστών </a:t>
            </a:r>
          </a:p>
          <a:p>
            <a:r>
              <a:rPr lang="el-GR" dirty="0" smtClean="0"/>
              <a:t>(αντιθέτως παράγοντας έλξης είναι η δυνατότητα εξεύρεσης εργασίας, η γεωγραφία και τα οικογενειακά δίκτυα).</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Επιβαρύνουν την οικονομία της χώρας υποδοχής;</a:t>
            </a:r>
            <a:endParaRPr lang="el-GR" b="1" dirty="0"/>
          </a:p>
        </p:txBody>
      </p:sp>
      <p:sp>
        <p:nvSpPr>
          <p:cNvPr id="3" name="2 - Θέση περιεχομένου"/>
          <p:cNvSpPr>
            <a:spLocks noGrp="1"/>
          </p:cNvSpPr>
          <p:nvPr>
            <p:ph sz="quarter" idx="1"/>
          </p:nvPr>
        </p:nvSpPr>
        <p:spPr/>
        <p:txBody>
          <a:bodyPr/>
          <a:lstStyle/>
          <a:p>
            <a:endParaRPr lang="en-US" dirty="0" smtClean="0"/>
          </a:p>
          <a:p>
            <a:pPr algn="ctr">
              <a:buNone/>
            </a:pPr>
            <a:r>
              <a:rPr lang="el-GR" b="1" dirty="0" smtClean="0"/>
              <a:t>ΟΟΣΑ (</a:t>
            </a:r>
            <a:r>
              <a:rPr lang="en-US" b="1" dirty="0" smtClean="0"/>
              <a:t>International Migration Outlook 2015</a:t>
            </a:r>
            <a:r>
              <a:rPr lang="el-GR" b="1" dirty="0" smtClean="0"/>
              <a:t>: έρευνα σε 27 ανεπτυγμένες χώρες</a:t>
            </a:r>
            <a:r>
              <a:rPr lang="en-US" b="1" dirty="0" smtClean="0"/>
              <a:t>)</a:t>
            </a:r>
          </a:p>
          <a:p>
            <a:pPr>
              <a:buNone/>
            </a:pPr>
            <a:endParaRPr lang="en-US" dirty="0" smtClean="0"/>
          </a:p>
          <a:p>
            <a:pPr>
              <a:buNone/>
            </a:pPr>
            <a:r>
              <a:rPr lang="el-GR" dirty="0" smtClean="0"/>
              <a:t> «Οι μετανάστες δεν αποτελούν σημαντικό κέρδος ούτε ζημία για την οικονομία της χώρας υποδοχής»</a:t>
            </a:r>
          </a:p>
          <a:p>
            <a:pPr>
              <a:buNone/>
            </a:pPr>
            <a:endParaRPr lang="el-GR" dirty="0" smtClean="0"/>
          </a:p>
          <a:p>
            <a:pPr>
              <a:buNone/>
            </a:pPr>
            <a:endParaRPr lang="el-GR" dirty="0" smtClean="0"/>
          </a:p>
          <a:p>
            <a:pPr>
              <a:buNone/>
            </a:pPr>
            <a:r>
              <a:rPr lang="el-GR" dirty="0" smtClean="0"/>
              <a:t>Η θετική ή μη επίδραση εξαρτάται από τις συνθήκες ένταξης στην αγορά εργασίας. </a:t>
            </a:r>
          </a:p>
          <a:p>
            <a:pPr>
              <a:buNone/>
            </a:pPr>
            <a:endParaRPr lang="el-GR" dirty="0" smtClean="0"/>
          </a:p>
          <a:p>
            <a:pPr>
              <a:buNone/>
            </a:pP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Γερμανία</a:t>
            </a:r>
            <a:endParaRPr lang="el-GR" b="1" dirty="0"/>
          </a:p>
        </p:txBody>
      </p:sp>
      <p:sp>
        <p:nvSpPr>
          <p:cNvPr id="3" name="2 - Θέση περιεχομένου"/>
          <p:cNvSpPr>
            <a:spLocks noGrp="1"/>
          </p:cNvSpPr>
          <p:nvPr>
            <p:ph sz="quarter" idx="1"/>
          </p:nvPr>
        </p:nvSpPr>
        <p:spPr/>
        <p:txBody>
          <a:bodyPr/>
          <a:lstStyle/>
          <a:p>
            <a:r>
              <a:rPr lang="el-GR" dirty="0" smtClean="0"/>
              <a:t>Κόστος : 12.000 ευρώ ανά μετανάστη ετησίως</a:t>
            </a:r>
          </a:p>
          <a:p>
            <a:r>
              <a:rPr lang="el-GR" dirty="0" smtClean="0"/>
              <a:t>…. Οι δαπάνες δεν χάνονται… </a:t>
            </a:r>
            <a:r>
              <a:rPr lang="el-GR" dirty="0" err="1" smtClean="0"/>
              <a:t>επανεισδοχή</a:t>
            </a:r>
            <a:r>
              <a:rPr lang="el-GR" dirty="0" smtClean="0"/>
              <a:t> χρήματος στην οικονομία</a:t>
            </a:r>
          </a:p>
          <a:p>
            <a:r>
              <a:rPr lang="el-GR" dirty="0" smtClean="0"/>
              <a:t>Αύξηση δαπανών γύρω από τη μετανάστευση αυξάνει το ΑΕΠ κατά 0.3% </a:t>
            </a:r>
          </a:p>
          <a:p>
            <a:endParaRPr lang="el-GR" dirty="0" smtClean="0"/>
          </a:p>
          <a:p>
            <a:endParaRPr lang="el-GR" dirty="0" smtClean="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Αγορά Εργασίας</a:t>
            </a:r>
            <a:endParaRPr lang="el-GR" dirty="0"/>
          </a:p>
        </p:txBody>
      </p:sp>
      <p:sp>
        <p:nvSpPr>
          <p:cNvPr id="3" name="2 - Θέση περιεχομένου"/>
          <p:cNvSpPr>
            <a:spLocks noGrp="1"/>
          </p:cNvSpPr>
          <p:nvPr>
            <p:ph sz="quarter" idx="1"/>
          </p:nvPr>
        </p:nvSpPr>
        <p:spPr/>
        <p:txBody>
          <a:bodyPr/>
          <a:lstStyle/>
          <a:p>
            <a:r>
              <a:rPr lang="el-GR" dirty="0" smtClean="0"/>
              <a:t>Οι μετανάστες έχουν από ελάχιστη επίδραση στο ύψος της αμοιβής εργασίας του ντόπιου πληθυσμού. </a:t>
            </a:r>
          </a:p>
          <a:p>
            <a:r>
              <a:rPr lang="el-GR" dirty="0" smtClean="0"/>
              <a:t>Άλλοι παράγοντες επηρεάζουν την εργασία (</a:t>
            </a:r>
            <a:r>
              <a:rPr lang="el-GR" dirty="0" err="1" smtClean="0"/>
              <a:t>αμοιβήκαι</a:t>
            </a:r>
            <a:r>
              <a:rPr lang="el-GR" dirty="0" smtClean="0"/>
              <a:t> τις θέσεις εργασίας) όπως η …τεχνολογία… </a:t>
            </a:r>
          </a:p>
          <a:p>
            <a:endParaRPr lang="el-GR" dirty="0" smtClean="0"/>
          </a:p>
          <a:p>
            <a:endParaRPr lang="el-GR" dirty="0" smtClean="0"/>
          </a:p>
          <a:p>
            <a:endParaRPr lang="el-GR"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4294967295"/>
          </p:nvPr>
        </p:nvSpPr>
        <p:spPr>
          <a:xfrm>
            <a:off x="755576" y="1196752"/>
            <a:ext cx="7906072" cy="4937125"/>
          </a:xfrm>
        </p:spPr>
        <p:txBody>
          <a:bodyPr/>
          <a:lstStyle/>
          <a:p>
            <a:pPr marL="0" indent="0" algn="ctr">
              <a:buNone/>
            </a:pPr>
            <a:endParaRPr lang="el-GR" b="1" dirty="0" smtClean="0"/>
          </a:p>
          <a:p>
            <a:pPr marL="0" indent="0" algn="ctr">
              <a:buNone/>
            </a:pPr>
            <a:endParaRPr lang="el-GR" b="1" dirty="0"/>
          </a:p>
          <a:p>
            <a:pPr marL="0" indent="0" algn="ctr">
              <a:buNone/>
            </a:pPr>
            <a:endParaRPr lang="el-GR" b="1" dirty="0" smtClean="0"/>
          </a:p>
          <a:p>
            <a:pPr marL="0" indent="0" algn="ctr">
              <a:buNone/>
            </a:pP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Ισχύει;</a:t>
            </a:r>
            <a:endParaRPr lang="el-GR" b="1" dirty="0"/>
          </a:p>
        </p:txBody>
      </p:sp>
      <p:sp>
        <p:nvSpPr>
          <p:cNvPr id="3" name="2 - Θέση περιεχομένου"/>
          <p:cNvSpPr>
            <a:spLocks noGrp="1"/>
          </p:cNvSpPr>
          <p:nvPr>
            <p:ph sz="quarter" idx="1"/>
          </p:nvPr>
        </p:nvSpPr>
        <p:spPr/>
        <p:txBody>
          <a:bodyPr/>
          <a:lstStyle/>
          <a:p>
            <a:pPr>
              <a:buFont typeface="Wingdings" pitchFamily="2" charset="2"/>
              <a:buChar char="Ø"/>
            </a:pPr>
            <a:r>
              <a:rPr lang="el-GR" sz="3200" dirty="0" smtClean="0"/>
              <a:t> Η ΕΕ έχει κατακλυστεί από πρόσφυγες και μετανάστες (;)</a:t>
            </a:r>
          </a:p>
          <a:p>
            <a:pPr>
              <a:buFont typeface="Wingdings" pitchFamily="2" charset="2"/>
              <a:buChar char="Ø"/>
            </a:pPr>
            <a:endParaRPr lang="el-GR" sz="3200" dirty="0" smtClean="0"/>
          </a:p>
          <a:p>
            <a:pPr>
              <a:buFont typeface="Wingdings" pitchFamily="2" charset="2"/>
              <a:buChar char="Ø"/>
            </a:pPr>
            <a:r>
              <a:rPr lang="el-GR" sz="3200" dirty="0" smtClean="0"/>
              <a:t>Οι πιο φτωχοί μεταναστεύουν (;)</a:t>
            </a:r>
          </a:p>
          <a:p>
            <a:pPr>
              <a:buFont typeface="Wingdings" pitchFamily="2" charset="2"/>
              <a:buChar char="Ø"/>
            </a:pPr>
            <a:endParaRPr lang="el-GR" sz="3200" dirty="0" smtClean="0"/>
          </a:p>
          <a:p>
            <a:pPr>
              <a:buFont typeface="Wingdings" pitchFamily="2" charset="2"/>
              <a:buChar char="Ø"/>
            </a:pPr>
            <a:r>
              <a:rPr lang="el-GR" sz="3200" dirty="0" smtClean="0"/>
              <a:t> Η μετανάστευση επιβαρύνει τη χώρα υποδοχής και δεν ωφελεί την χώρα προέλευσης (;)</a:t>
            </a:r>
          </a:p>
          <a:p>
            <a:pPr>
              <a:buNone/>
            </a:pPr>
            <a:endParaRPr lang="el-GR" sz="3200" dirty="0" smtClean="0"/>
          </a:p>
          <a:p>
            <a:pPr>
              <a:buNone/>
            </a:pPr>
            <a:endParaRPr lang="el-GR" dirty="0" smtClean="0"/>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1/Η ΕΕ έχει κατακλυστεί από μετανάστες; </a:t>
            </a:r>
            <a:endParaRPr lang="el-GR" b="1" dirty="0"/>
          </a:p>
        </p:txBody>
      </p:sp>
      <p:sp>
        <p:nvSpPr>
          <p:cNvPr id="3" name="2 - Θέση περιεχομένου"/>
          <p:cNvSpPr>
            <a:spLocks noGrp="1"/>
          </p:cNvSpPr>
          <p:nvPr>
            <p:ph sz="quarter" idx="1"/>
          </p:nvPr>
        </p:nvSpPr>
        <p:spPr>
          <a:xfrm>
            <a:off x="457200" y="1196752"/>
            <a:ext cx="8229600" cy="5184576"/>
          </a:xfrm>
        </p:spPr>
        <p:txBody>
          <a:bodyPr>
            <a:normAutofit fontScale="92500"/>
          </a:bodyPr>
          <a:lstStyle/>
          <a:p>
            <a:r>
              <a:rPr lang="el-GR" b="1" dirty="0" smtClean="0"/>
              <a:t>Το έτος 2015</a:t>
            </a:r>
            <a:r>
              <a:rPr lang="el-GR" dirty="0" smtClean="0"/>
              <a:t> σημειώθηκε αύξηση του αριθμού των ανθρώπων που εισήλθαν στην ΕΕ: </a:t>
            </a:r>
            <a:r>
              <a:rPr lang="el-GR" u="sng" dirty="0" smtClean="0"/>
              <a:t>πάνω από 1 εκατομμύριο</a:t>
            </a:r>
            <a:r>
              <a:rPr lang="el-GR" dirty="0" smtClean="0"/>
              <a:t> πρόσφυγες και μετανάστες [πρόσφυγες, αιτούντες άσυλο, «οικονομικοί» μετανάστες] έφτασαν στην Ευρώπη.</a:t>
            </a:r>
            <a:endParaRPr lang="en-US" dirty="0" smtClean="0"/>
          </a:p>
          <a:p>
            <a:r>
              <a:rPr lang="el-GR" dirty="0" smtClean="0"/>
              <a:t>Η ΕΕ(28) έχει </a:t>
            </a:r>
            <a:r>
              <a:rPr lang="el-GR" b="1" dirty="0" smtClean="0"/>
              <a:t>50.4 εκατ. </a:t>
            </a:r>
            <a:r>
              <a:rPr lang="el-GR" dirty="0" smtClean="0"/>
              <a:t>μετανάστες. Οι μετανάστες αντιπροσωπεύουν το </a:t>
            </a:r>
            <a:r>
              <a:rPr lang="el-GR" b="1" u="sng" dirty="0" smtClean="0"/>
              <a:t>10.4%</a:t>
            </a:r>
            <a:r>
              <a:rPr lang="el-GR" u="sng" dirty="0" smtClean="0"/>
              <a:t> </a:t>
            </a:r>
            <a:r>
              <a:rPr lang="el-GR" dirty="0" smtClean="0"/>
              <a:t>του πληθυσμού της ΕΕ (περισσότερο από τρεις φορές τον παγκόσμιο μέσο όρο 3,2%) - και το ποσοστό αυτό αναμένεται να αυξηθεί στο μέλλον, στο </a:t>
            </a:r>
            <a:r>
              <a:rPr lang="el-GR" b="1" dirty="0" smtClean="0"/>
              <a:t>18% </a:t>
            </a:r>
            <a:r>
              <a:rPr lang="el-GR" dirty="0" smtClean="0"/>
              <a:t>το 2031</a:t>
            </a:r>
          </a:p>
          <a:p>
            <a:r>
              <a:rPr lang="en-US" dirty="0" smtClean="0"/>
              <a:t>….</a:t>
            </a:r>
            <a:r>
              <a:rPr lang="el-GR" dirty="0" smtClean="0"/>
              <a:t>Εκ των οποίων τα </a:t>
            </a:r>
            <a:r>
              <a:rPr lang="el-GR" b="1" dirty="0" smtClean="0"/>
              <a:t>33.5 εκατ. </a:t>
            </a:r>
            <a:r>
              <a:rPr lang="el-GR" dirty="0" smtClean="0"/>
              <a:t>προέρχονται από τρίτες χώρες</a:t>
            </a:r>
            <a:r>
              <a:rPr lang="en-US" dirty="0" smtClean="0"/>
              <a:t> </a:t>
            </a:r>
            <a:r>
              <a:rPr lang="el-GR" dirty="0" smtClean="0"/>
              <a:t>δηλαδή αντιπροσωπεύουν το </a:t>
            </a:r>
            <a:r>
              <a:rPr lang="el-GR" b="1" u="sng" dirty="0" smtClean="0"/>
              <a:t>6.8%</a:t>
            </a:r>
            <a:r>
              <a:rPr lang="el-GR" dirty="0" smtClean="0"/>
              <a:t> του πληθυσμού της ΕΕ. </a:t>
            </a:r>
            <a:endParaRPr lang="en-US" dirty="0" smtClean="0"/>
          </a:p>
          <a:p>
            <a:r>
              <a:rPr lang="en-US" dirty="0" smtClean="0"/>
              <a:t>….</a:t>
            </a:r>
            <a:r>
              <a:rPr lang="el-GR" dirty="0" smtClean="0"/>
              <a:t>Τα </a:t>
            </a:r>
            <a:r>
              <a:rPr lang="el-GR" b="1" dirty="0" smtClean="0"/>
              <a:t>17.9 εκατ. </a:t>
            </a:r>
            <a:r>
              <a:rPr lang="el-GR" dirty="0" smtClean="0"/>
              <a:t>προέρχονται από άλλο μέλος της ΕΕ.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Μετανάστες στις Χώρες της ΕΕ (2015)</a:t>
            </a:r>
            <a:endParaRPr lang="el-GR" b="1" dirty="0"/>
          </a:p>
        </p:txBody>
      </p:sp>
      <p:pic>
        <p:nvPicPr>
          <p:cNvPr id="4" name="3 - Θέση περιεχομένου" descr="http://ec.europa.eu/eurostat/statistics-explained/images/c/c3/Non-national_population_by_group_of_citizenship%2C_1_January_2015_%28%C2%B9%29_YB16.png"/>
          <p:cNvPicPr>
            <a:picLocks noGrp="1"/>
          </p:cNvPicPr>
          <p:nvPr>
            <p:ph sz="quarter" idx="1"/>
          </p:nvPr>
        </p:nvPicPr>
        <p:blipFill>
          <a:blip r:embed="rId2" cstate="print"/>
          <a:srcRect/>
          <a:stretch>
            <a:fillRect/>
          </a:stretch>
        </p:blipFill>
        <p:spPr bwMode="auto">
          <a:xfrm>
            <a:off x="323528" y="1219200"/>
            <a:ext cx="8568952" cy="516212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fontScale="90000"/>
          </a:bodyPr>
          <a:lstStyle/>
          <a:p>
            <a:r>
              <a:rPr lang="el-GR" sz="2800" b="1" dirty="0" smtClean="0"/>
              <a:t>Ποσοστό αλλοδαπών στον μόνιμο πληθυσμό(1/2015)</a:t>
            </a:r>
            <a:endParaRPr lang="el-GR" sz="2800" b="1" dirty="0"/>
          </a:p>
        </p:txBody>
      </p:sp>
      <p:pic>
        <p:nvPicPr>
          <p:cNvPr id="6" name="5 - Θέση περιεχομένου" descr="800px-Share_of_non-nationals_in_the_resident_population,_1_January_2015_(%25)_YB16.png"/>
          <p:cNvPicPr>
            <a:picLocks noGrp="1" noChangeAspect="1"/>
          </p:cNvPicPr>
          <p:nvPr>
            <p:ph sz="quarter" idx="1"/>
          </p:nvPr>
        </p:nvPicPr>
        <p:blipFill>
          <a:blip r:embed="rId2" cstate="print"/>
          <a:stretch>
            <a:fillRect/>
          </a:stretch>
        </p:blipFill>
        <p:spPr>
          <a:xfrm>
            <a:off x="395536" y="1268760"/>
            <a:ext cx="8208912" cy="547260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Καθαρές Ροές Μετανάστευσης ανά 1,000 κατοίκους (2010-2014) </a:t>
            </a:r>
            <a:r>
              <a:rPr lang="en-US" b="1" dirty="0" smtClean="0"/>
              <a:t>                       </a:t>
            </a:r>
            <a:r>
              <a:rPr lang="el-GR" sz="1300" dirty="0" smtClean="0"/>
              <a:t>(</a:t>
            </a:r>
            <a:r>
              <a:rPr lang="en-US" sz="1300" dirty="0" err="1" smtClean="0"/>
              <a:t>Eurostat</a:t>
            </a:r>
            <a:r>
              <a:rPr lang="en-US" sz="1300" dirty="0" smtClean="0"/>
              <a:t>)</a:t>
            </a:r>
            <a:endParaRPr lang="el-GR" sz="1300" dirty="0"/>
          </a:p>
        </p:txBody>
      </p:sp>
      <p:graphicFrame>
        <p:nvGraphicFramePr>
          <p:cNvPr id="4" name="3 - Θέση περιεχομένου"/>
          <p:cNvGraphicFramePr>
            <a:graphicFrameLocks noGrp="1"/>
          </p:cNvGraphicFramePr>
          <p:nvPr>
            <p:ph sz="quarter" idx="1"/>
          </p:nvPr>
        </p:nvGraphicFramePr>
        <p:xfrm>
          <a:off x="457200" y="1219200"/>
          <a:ext cx="8229600" cy="43078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kumimoji="0" lang="el-GR" sz="1800" b="1" kern="1200" dirty="0" smtClean="0">
                          <a:solidFill>
                            <a:schemeClr val="lt1"/>
                          </a:solidFill>
                          <a:latin typeface="+mn-lt"/>
                          <a:ea typeface="+mn-ea"/>
                          <a:cs typeface="+mn-cs"/>
                        </a:rPr>
                        <a:t>Χώρα</a:t>
                      </a:r>
                      <a:endParaRPr lang="el-GR" dirty="0"/>
                    </a:p>
                  </a:txBody>
                  <a:tcPr/>
                </a:tc>
                <a:tc>
                  <a:txBody>
                    <a:bodyPr/>
                    <a:lstStyle/>
                    <a:p>
                      <a:r>
                        <a:rPr lang="el-GR" dirty="0" smtClean="0"/>
                        <a:t>2010</a:t>
                      </a:r>
                      <a:endParaRPr lang="el-GR" dirty="0"/>
                    </a:p>
                  </a:txBody>
                  <a:tcPr/>
                </a:tc>
                <a:tc>
                  <a:txBody>
                    <a:bodyPr/>
                    <a:lstStyle/>
                    <a:p>
                      <a:r>
                        <a:rPr lang="el-GR" dirty="0" smtClean="0"/>
                        <a:t>2014</a:t>
                      </a:r>
                      <a:endParaRPr lang="el-GR" dirty="0"/>
                    </a:p>
                  </a:txBody>
                  <a:tcPr/>
                </a:tc>
              </a:tr>
              <a:tr h="370840">
                <a:tc>
                  <a:txBody>
                    <a:bodyPr/>
                    <a:lstStyle/>
                    <a:p>
                      <a:pPr algn="just">
                        <a:spcAft>
                          <a:spcPts val="0"/>
                        </a:spcAft>
                      </a:pPr>
                      <a:r>
                        <a:rPr lang="el-GR" sz="2600">
                          <a:latin typeface="Calibri"/>
                          <a:ea typeface="Calibri"/>
                          <a:cs typeface="Calibri"/>
                        </a:rPr>
                        <a:t>Αυστρία</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2.6</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8.7</a:t>
                      </a:r>
                      <a:endParaRPr lang="el-GR" sz="1100">
                        <a:latin typeface="Calibri"/>
                        <a:ea typeface="Calibri"/>
                        <a:cs typeface="Times New Roman"/>
                      </a:endParaRPr>
                    </a:p>
                  </a:txBody>
                  <a:tcPr marL="68580" marR="68580" marT="0" marB="0"/>
                </a:tc>
              </a:tr>
              <a:tr h="370840">
                <a:tc>
                  <a:txBody>
                    <a:bodyPr/>
                    <a:lstStyle/>
                    <a:p>
                      <a:pPr algn="just">
                        <a:spcAft>
                          <a:spcPts val="0"/>
                        </a:spcAft>
                      </a:pPr>
                      <a:r>
                        <a:rPr lang="el-GR" sz="2600">
                          <a:latin typeface="Calibri"/>
                          <a:ea typeface="Calibri"/>
                          <a:cs typeface="Calibri"/>
                        </a:rPr>
                        <a:t>Βέλγιο</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7.9</a:t>
                      </a:r>
                      <a:endParaRPr lang="el-GR" sz="1100">
                        <a:latin typeface="Calibri"/>
                        <a:ea typeface="Calibri"/>
                        <a:cs typeface="Times New Roman"/>
                      </a:endParaRPr>
                    </a:p>
                  </a:txBody>
                  <a:tcPr marL="68580" marR="68580" marT="0" marB="0"/>
                </a:tc>
                <a:tc>
                  <a:txBody>
                    <a:bodyPr/>
                    <a:lstStyle/>
                    <a:p>
                      <a:pPr algn="r">
                        <a:spcAft>
                          <a:spcPts val="0"/>
                        </a:spcAft>
                      </a:pPr>
                      <a:r>
                        <a:rPr lang="el-GR" sz="2600" dirty="0">
                          <a:latin typeface="Calibri"/>
                          <a:ea typeface="Calibri"/>
                          <a:cs typeface="Calibri"/>
                        </a:rPr>
                        <a:t>3.0</a:t>
                      </a:r>
                      <a:endParaRPr lang="el-GR" sz="1100" dirty="0">
                        <a:latin typeface="Calibri"/>
                        <a:ea typeface="Calibri"/>
                        <a:cs typeface="Times New Roman"/>
                      </a:endParaRPr>
                    </a:p>
                  </a:txBody>
                  <a:tcPr marL="68580" marR="68580" marT="0" marB="0"/>
                </a:tc>
              </a:tr>
              <a:tr h="370840">
                <a:tc>
                  <a:txBody>
                    <a:bodyPr/>
                    <a:lstStyle/>
                    <a:p>
                      <a:pPr algn="just">
                        <a:spcAft>
                          <a:spcPts val="0"/>
                        </a:spcAft>
                      </a:pPr>
                      <a:r>
                        <a:rPr lang="el-GR" sz="2600">
                          <a:latin typeface="Calibri"/>
                          <a:ea typeface="Calibri"/>
                          <a:cs typeface="Calibri"/>
                        </a:rPr>
                        <a:t>Βουλγαρία</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-2.4</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-0.3</a:t>
                      </a:r>
                      <a:endParaRPr lang="el-GR" sz="1100">
                        <a:latin typeface="Calibri"/>
                        <a:ea typeface="Calibri"/>
                        <a:cs typeface="Times New Roman"/>
                      </a:endParaRPr>
                    </a:p>
                  </a:txBody>
                  <a:tcPr marL="68580" marR="68580" marT="0" marB="0"/>
                </a:tc>
              </a:tr>
              <a:tr h="370840">
                <a:tc>
                  <a:txBody>
                    <a:bodyPr/>
                    <a:lstStyle/>
                    <a:p>
                      <a:pPr algn="just">
                        <a:spcAft>
                          <a:spcPts val="0"/>
                        </a:spcAft>
                      </a:pPr>
                      <a:r>
                        <a:rPr lang="el-GR" sz="2600">
                          <a:latin typeface="Calibri"/>
                          <a:ea typeface="Calibri"/>
                          <a:cs typeface="Calibri"/>
                        </a:rPr>
                        <a:t>Γαλλία</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0.6</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0.5</a:t>
                      </a:r>
                      <a:endParaRPr lang="el-GR" sz="1100">
                        <a:latin typeface="Calibri"/>
                        <a:ea typeface="Calibri"/>
                        <a:cs typeface="Times New Roman"/>
                      </a:endParaRPr>
                    </a:p>
                  </a:txBody>
                  <a:tcPr marL="68580" marR="68580" marT="0" marB="0"/>
                </a:tc>
              </a:tr>
              <a:tr h="370840">
                <a:tc>
                  <a:txBody>
                    <a:bodyPr/>
                    <a:lstStyle/>
                    <a:p>
                      <a:pPr algn="just">
                        <a:spcAft>
                          <a:spcPts val="0"/>
                        </a:spcAft>
                      </a:pPr>
                      <a:r>
                        <a:rPr lang="el-GR" sz="2600">
                          <a:latin typeface="Calibri"/>
                          <a:ea typeface="Calibri"/>
                          <a:cs typeface="Calibri"/>
                        </a:rPr>
                        <a:t>Γερμανία</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1.6</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7.2</a:t>
                      </a:r>
                      <a:endParaRPr lang="el-GR" sz="1100">
                        <a:latin typeface="Calibri"/>
                        <a:ea typeface="Calibri"/>
                        <a:cs typeface="Times New Roman"/>
                      </a:endParaRPr>
                    </a:p>
                  </a:txBody>
                  <a:tcPr marL="68580" marR="68580" marT="0" marB="0"/>
                </a:tc>
              </a:tr>
              <a:tr h="370840">
                <a:tc>
                  <a:txBody>
                    <a:bodyPr/>
                    <a:lstStyle/>
                    <a:p>
                      <a:pPr algn="just">
                        <a:spcAft>
                          <a:spcPts val="0"/>
                        </a:spcAft>
                      </a:pPr>
                      <a:r>
                        <a:rPr lang="el-GR" sz="2600" b="1" i="1" dirty="0">
                          <a:latin typeface="Calibri"/>
                          <a:ea typeface="Calibri"/>
                          <a:cs typeface="Calibri"/>
                        </a:rPr>
                        <a:t>Ελλάδα</a:t>
                      </a:r>
                      <a:endParaRPr lang="el-GR" sz="1100" b="1" i="1" dirty="0">
                        <a:latin typeface="Calibri"/>
                        <a:ea typeface="Calibri"/>
                        <a:cs typeface="Times New Roman"/>
                      </a:endParaRPr>
                    </a:p>
                  </a:txBody>
                  <a:tcPr marL="68580" marR="68580" marT="0" marB="0"/>
                </a:tc>
                <a:tc>
                  <a:txBody>
                    <a:bodyPr/>
                    <a:lstStyle/>
                    <a:p>
                      <a:pPr algn="r">
                        <a:spcAft>
                          <a:spcPts val="0"/>
                        </a:spcAft>
                      </a:pPr>
                      <a:r>
                        <a:rPr lang="el-GR" sz="2600" b="1" i="1" dirty="0">
                          <a:latin typeface="Calibri"/>
                          <a:ea typeface="Calibri"/>
                          <a:cs typeface="Calibri"/>
                        </a:rPr>
                        <a:t>-5.9</a:t>
                      </a:r>
                      <a:endParaRPr lang="el-GR" sz="1100" b="1" i="1" dirty="0">
                        <a:latin typeface="Calibri"/>
                        <a:ea typeface="Calibri"/>
                        <a:cs typeface="Times New Roman"/>
                      </a:endParaRPr>
                    </a:p>
                  </a:txBody>
                  <a:tcPr marL="68580" marR="68580" marT="0" marB="0"/>
                </a:tc>
                <a:tc>
                  <a:txBody>
                    <a:bodyPr/>
                    <a:lstStyle/>
                    <a:p>
                      <a:pPr algn="r">
                        <a:spcAft>
                          <a:spcPts val="0"/>
                        </a:spcAft>
                      </a:pPr>
                      <a:r>
                        <a:rPr lang="el-GR" sz="2600" b="1" i="1" dirty="0">
                          <a:latin typeface="Calibri"/>
                          <a:ea typeface="Calibri"/>
                          <a:cs typeface="Calibri"/>
                        </a:rPr>
                        <a:t>-8.5</a:t>
                      </a:r>
                      <a:endParaRPr lang="el-GR" sz="1100" b="1" i="1" dirty="0">
                        <a:latin typeface="Calibri"/>
                        <a:ea typeface="Calibri"/>
                        <a:cs typeface="Times New Roman"/>
                      </a:endParaRPr>
                    </a:p>
                  </a:txBody>
                  <a:tcPr marL="68580" marR="68580" marT="0" marB="0"/>
                </a:tc>
              </a:tr>
              <a:tr h="370840">
                <a:tc>
                  <a:txBody>
                    <a:bodyPr/>
                    <a:lstStyle/>
                    <a:p>
                      <a:pPr algn="just">
                        <a:spcAft>
                          <a:spcPts val="0"/>
                        </a:spcAft>
                      </a:pPr>
                      <a:r>
                        <a:rPr lang="el-GR" sz="2600" dirty="0">
                          <a:latin typeface="Calibri"/>
                          <a:ea typeface="Calibri"/>
                          <a:cs typeface="Calibri"/>
                        </a:rPr>
                        <a:t>Ηνωμένο Βασίλειο</a:t>
                      </a:r>
                      <a:endParaRPr lang="el-GR" sz="1100" dirty="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31.5</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1.8</a:t>
                      </a:r>
                      <a:endParaRPr lang="el-GR" sz="1100">
                        <a:latin typeface="Calibri"/>
                        <a:ea typeface="Calibri"/>
                        <a:cs typeface="Times New Roman"/>
                      </a:endParaRPr>
                    </a:p>
                  </a:txBody>
                  <a:tcPr marL="68580" marR="68580" marT="0" marB="0"/>
                </a:tc>
              </a:tr>
              <a:tr h="370840">
                <a:tc>
                  <a:txBody>
                    <a:bodyPr/>
                    <a:lstStyle/>
                    <a:p>
                      <a:pPr algn="just">
                        <a:spcAft>
                          <a:spcPts val="0"/>
                        </a:spcAft>
                      </a:pPr>
                      <a:r>
                        <a:rPr lang="el-GR" sz="2600">
                          <a:latin typeface="Calibri"/>
                          <a:ea typeface="Calibri"/>
                          <a:cs typeface="Calibri"/>
                        </a:rPr>
                        <a:t>Ουγγαρία</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1.2</a:t>
                      </a:r>
                      <a:endParaRPr lang="el-GR" sz="1100">
                        <a:latin typeface="Calibri"/>
                        <a:ea typeface="Calibri"/>
                        <a:cs typeface="Times New Roman"/>
                      </a:endParaRPr>
                    </a:p>
                  </a:txBody>
                  <a:tcPr marL="68580" marR="68580" marT="0" marB="0"/>
                </a:tc>
                <a:tc>
                  <a:txBody>
                    <a:bodyPr/>
                    <a:lstStyle/>
                    <a:p>
                      <a:pPr algn="r">
                        <a:spcAft>
                          <a:spcPts val="0"/>
                        </a:spcAft>
                      </a:pPr>
                      <a:r>
                        <a:rPr lang="el-GR" sz="2600">
                          <a:latin typeface="Calibri"/>
                          <a:ea typeface="Calibri"/>
                          <a:cs typeface="Calibri"/>
                        </a:rPr>
                        <a:t>0.5</a:t>
                      </a:r>
                      <a:endParaRPr lang="el-GR" sz="1100">
                        <a:latin typeface="Calibri"/>
                        <a:ea typeface="Calibri"/>
                        <a:cs typeface="Times New Roman"/>
                      </a:endParaRPr>
                    </a:p>
                  </a:txBody>
                  <a:tcPr marL="68580" marR="68580" marT="0" marB="0"/>
                </a:tc>
              </a:tr>
              <a:tr h="370840">
                <a:tc>
                  <a:txBody>
                    <a:bodyPr/>
                    <a:lstStyle/>
                    <a:p>
                      <a:pPr algn="just">
                        <a:spcAft>
                          <a:spcPts val="0"/>
                        </a:spcAft>
                      </a:pPr>
                      <a:r>
                        <a:rPr lang="el-GR" sz="2600" b="1" dirty="0">
                          <a:latin typeface="Calibri"/>
                          <a:ea typeface="Calibri"/>
                          <a:cs typeface="Calibri"/>
                        </a:rPr>
                        <a:t>ΕΕ (28)</a:t>
                      </a:r>
                      <a:endParaRPr lang="el-GR" sz="1100" b="1" dirty="0">
                        <a:latin typeface="Calibri"/>
                        <a:ea typeface="Calibri"/>
                        <a:cs typeface="Times New Roman"/>
                      </a:endParaRPr>
                    </a:p>
                  </a:txBody>
                  <a:tcPr marL="68580" marR="68580" marT="0" marB="0"/>
                </a:tc>
                <a:tc>
                  <a:txBody>
                    <a:bodyPr/>
                    <a:lstStyle/>
                    <a:p>
                      <a:pPr algn="r">
                        <a:spcAft>
                          <a:spcPts val="0"/>
                        </a:spcAft>
                      </a:pPr>
                      <a:r>
                        <a:rPr lang="el-GR" sz="2600" b="1" dirty="0">
                          <a:latin typeface="Calibri"/>
                          <a:ea typeface="Calibri"/>
                          <a:cs typeface="Calibri"/>
                        </a:rPr>
                        <a:t>1.5</a:t>
                      </a:r>
                      <a:endParaRPr lang="el-GR" sz="1100" b="1" dirty="0">
                        <a:latin typeface="Calibri"/>
                        <a:ea typeface="Calibri"/>
                        <a:cs typeface="Times New Roman"/>
                      </a:endParaRPr>
                    </a:p>
                  </a:txBody>
                  <a:tcPr marL="68580" marR="68580" marT="0" marB="0"/>
                </a:tc>
                <a:tc>
                  <a:txBody>
                    <a:bodyPr/>
                    <a:lstStyle/>
                    <a:p>
                      <a:pPr algn="r">
                        <a:spcAft>
                          <a:spcPts val="0"/>
                        </a:spcAft>
                      </a:pPr>
                      <a:r>
                        <a:rPr lang="el-GR" sz="2600" b="1" dirty="0">
                          <a:latin typeface="Calibri"/>
                          <a:ea typeface="Calibri"/>
                          <a:cs typeface="Calibri"/>
                        </a:rPr>
                        <a:t>1.8</a:t>
                      </a:r>
                      <a:endParaRPr lang="el-GR" sz="1100" b="1" dirty="0">
                        <a:latin typeface="Calibri"/>
                        <a:ea typeface="Calibri"/>
                        <a:cs typeface="Times New Roman"/>
                      </a:endParaRPr>
                    </a:p>
                  </a:txBody>
                  <a:tcPr marL="68580" marR="68580" marT="0" marB="0"/>
                </a:tc>
              </a:tr>
              <a:tr h="370840">
                <a:tc>
                  <a:txBody>
                    <a:bodyPr/>
                    <a:lstStyle/>
                    <a:p>
                      <a:endParaRPr lang="el-GR" dirty="0"/>
                    </a:p>
                  </a:txBody>
                  <a:tcPr/>
                </a:tc>
                <a:tc>
                  <a:txBody>
                    <a:bodyPr/>
                    <a:lstStyle/>
                    <a:p>
                      <a:endParaRPr lang="el-GR"/>
                    </a:p>
                  </a:txBody>
                  <a:tcPr/>
                </a:tc>
                <a:tc>
                  <a:txBody>
                    <a:bodyPr/>
                    <a:lstStyle/>
                    <a:p>
                      <a:endParaRPr lang="el-GR"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Σημαντικές (αθόρυβες…) Παράμετροι….</a:t>
            </a:r>
            <a:endParaRPr lang="el-GR" b="1" dirty="0"/>
          </a:p>
        </p:txBody>
      </p:sp>
      <p:sp>
        <p:nvSpPr>
          <p:cNvPr id="3" name="2 - Θέση περιεχομένου"/>
          <p:cNvSpPr>
            <a:spLocks noGrp="1"/>
          </p:cNvSpPr>
          <p:nvPr>
            <p:ph sz="quarter" idx="1"/>
          </p:nvPr>
        </p:nvSpPr>
        <p:spPr/>
        <p:txBody>
          <a:bodyPr/>
          <a:lstStyle/>
          <a:p>
            <a:endParaRPr lang="el-GR" dirty="0" smtClean="0"/>
          </a:p>
          <a:p>
            <a:r>
              <a:rPr lang="el-GR" dirty="0" smtClean="0"/>
              <a:t>ΕΕ: μείωση του </a:t>
            </a:r>
            <a:r>
              <a:rPr lang="el-GR" b="1" dirty="0" smtClean="0"/>
              <a:t>γηγενούς</a:t>
            </a:r>
            <a:r>
              <a:rPr lang="el-GR" dirty="0" smtClean="0"/>
              <a:t> πληθυσμού… αύξηση του ποσοστού μεταναστών στον πληθυσμό</a:t>
            </a:r>
          </a:p>
          <a:p>
            <a:endParaRPr lang="el-GR" dirty="0" smtClean="0"/>
          </a:p>
          <a:p>
            <a:r>
              <a:rPr lang="el-GR" dirty="0" smtClean="0"/>
              <a:t>Μεγάλο ποσοστό των μεταναστών της ΕΕ προέρχεται από Τρίτες </a:t>
            </a:r>
            <a:r>
              <a:rPr lang="el-GR" b="1" dirty="0" smtClean="0"/>
              <a:t>Ευρωπαϊκές </a:t>
            </a:r>
            <a:r>
              <a:rPr lang="el-GR" dirty="0" smtClean="0"/>
              <a:t>Χώρες (Ουκρανία, Αλβανία, Ρωσία, Τουρκία, Κόσσοβο) [περίπου 37,2%].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Αλλαγές στη Γεωγραφία της Μετανάστευσης</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Η έλξη των χωρών της Νότιας Ευρώπης </a:t>
            </a:r>
            <a:r>
              <a:rPr lang="el-GR" dirty="0" smtClean="0"/>
              <a:t>(Ισπανία, Ιταλία, Ελλάδα) στους μετανάστες από μέρη του λιγότερο ανεπτυγμένου κόσμου. </a:t>
            </a:r>
          </a:p>
          <a:p>
            <a:r>
              <a:rPr lang="el-GR" dirty="0" smtClean="0"/>
              <a:t>Τρεις βασικοί παράγοντες διαμορφώνουν τη γεωγραφία της μετανάστευσης στην ΕΕ: </a:t>
            </a:r>
          </a:p>
          <a:p>
            <a:pPr>
              <a:buFontTx/>
              <a:buChar char="-"/>
            </a:pPr>
            <a:r>
              <a:rPr lang="el-GR" dirty="0" smtClean="0"/>
              <a:t>η οικονομική συγκυρία, </a:t>
            </a:r>
          </a:p>
          <a:p>
            <a:pPr>
              <a:buFontTx/>
              <a:buChar char="-"/>
            </a:pPr>
            <a:r>
              <a:rPr lang="el-GR" dirty="0" smtClean="0"/>
              <a:t>η εξέλιξη της πολιτικής μετανάστευσης σε επίπεδο κρατών-μελών και σε επίπεδο ΕΕ, και</a:t>
            </a:r>
          </a:p>
          <a:p>
            <a:pPr>
              <a:buFontTx/>
              <a:buChar char="-"/>
            </a:pPr>
            <a:r>
              <a:rPr lang="el-GR" dirty="0" smtClean="0"/>
              <a:t>η σταδιακή διεύρυνση της ΕΕ προς τις λιγότερο ανεπτυγμένες περιοχές - προς το νότο στη δεκαετία του 1980 και στα ανατολικά στη δεκαετία του 2000.</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816</TotalTime>
  <Words>1350</Words>
  <Application>Microsoft Office PowerPoint</Application>
  <PresentationFormat>Προβολή στην οθόνη (4:3)</PresentationFormat>
  <Paragraphs>261</Paragraphs>
  <Slides>29</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29</vt:i4>
      </vt:variant>
    </vt:vector>
  </HeadingPairs>
  <TitlesOfParts>
    <vt:vector size="37" baseType="lpstr">
      <vt:lpstr>Bookman Old Style</vt:lpstr>
      <vt:lpstr>Calibri</vt:lpstr>
      <vt:lpstr>Cambria</vt:lpstr>
      <vt:lpstr>Gill Sans MT</vt:lpstr>
      <vt:lpstr>Times New Roman</vt:lpstr>
      <vt:lpstr>Wingdings</vt:lpstr>
      <vt:lpstr>Wingdings 3</vt:lpstr>
      <vt:lpstr>Ρίζες</vt:lpstr>
      <vt:lpstr>Κατανοώντας τη Μετανάστευση και το Προσφυγικό Ζήτημα</vt:lpstr>
      <vt:lpstr>Ποια είναι τα 2 πιο σημαντικά ζητήματα της ΕΕ(28) σήμερα;                        (Eurobarometer)</vt:lpstr>
      <vt:lpstr>Ισχύει;</vt:lpstr>
      <vt:lpstr>1/Η ΕΕ έχει κατακλυστεί από μετανάστες; </vt:lpstr>
      <vt:lpstr>Μετανάστες στις Χώρες της ΕΕ (2015)</vt:lpstr>
      <vt:lpstr>Ποσοστό αλλοδαπών στον μόνιμο πληθυσμό(1/2015)</vt:lpstr>
      <vt:lpstr>Καθαρές Ροές Μετανάστευσης ανά 1,000 κατοίκους (2010-2014)                        (Eurostat)</vt:lpstr>
      <vt:lpstr>Σημαντικές (αθόρυβες…) Παράμετροι….</vt:lpstr>
      <vt:lpstr>Αλλαγές στη Γεωγραφία της Μετανάστευσης</vt:lpstr>
      <vt:lpstr>1/Η ΕΕ έχει κατακλυστεί από πρόσφυγες; </vt:lpstr>
      <vt:lpstr>Αιτήσεις Ασύλου στην ΕΕ</vt:lpstr>
      <vt:lpstr>Χώρες Προέλευσης Αιτούντων Ασύλου στην ΕΕ (2015)</vt:lpstr>
      <vt:lpstr>Που πηγαίνουν οι Πρόσφυγες; Χώρες με τους Περισσότερους Πρόσφυγες (ανά 1000 κατ.) (UNHCR, 2014)</vt:lpstr>
      <vt:lpstr>Που πηγαίνουν οι Πρόσφυγες;  Χώρες με τους Περισσότερους Πρόσφυγες στο έδαφός τους (εκατ. άτομα, 2014) </vt:lpstr>
      <vt:lpstr>Κύριες χώρες υποδοχής προσφύγων στην ΕΕ (2015)                                                                                          Το 90% των προσφύγων της ΕΕ είναι σε 9 χώρες: </vt:lpstr>
      <vt:lpstr>Υπάρχει Παγκόσμια Μεταναστευτική Κρίση;</vt:lpstr>
      <vt:lpstr>Υπάρχει Παγκόσμια Προσφυγική Κρίση;</vt:lpstr>
      <vt:lpstr>2/ Οι πιο φτωχοί μεταναστεύουν (;) </vt:lpstr>
      <vt:lpstr>Top 10 – Χωρών Προέλευσης Μεταναστών (1990, 2013)</vt:lpstr>
      <vt:lpstr>Χώρες Προέλευσης Μεταναστών  (Διεθνώς) - Δείκτης Ανθρώπινης Ανάπτυξης – ΑΕΠ</vt:lpstr>
      <vt:lpstr>Ανάπτυξη και Μετανάστευση De Haas (2010)</vt:lpstr>
      <vt:lpstr>4 Ροές Μετανάστευσης </vt:lpstr>
      <vt:lpstr>3/ Η μετανάστευση δεν ωφελεί τη χώρα προέλευσης (;)</vt:lpstr>
      <vt:lpstr>3/ Η μετανάστευση επιβαρύνει τη χώρα υποδοχής (;)</vt:lpstr>
      <vt:lpstr>Παρουσίαση του PowerPoint</vt:lpstr>
      <vt:lpstr>Επιβαρύνουν την οικονομία της χώρας υποδοχής;</vt:lpstr>
      <vt:lpstr>Γερμανία</vt:lpstr>
      <vt:lpstr>Αγορά Εργασίας</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Κατανοώντας τη Μετανάστευση</dc:title>
  <dc:creator>Panagiota</dc:creator>
  <cp:lastModifiedBy>Panagiota Manoli</cp:lastModifiedBy>
  <cp:revision>154</cp:revision>
  <cp:lastPrinted>2017-03-31T12:28:01Z</cp:lastPrinted>
  <dcterms:created xsi:type="dcterms:W3CDTF">2017-03-29T06:36:06Z</dcterms:created>
  <dcterms:modified xsi:type="dcterms:W3CDTF">2017-12-08T11:56:05Z</dcterms:modified>
</cp:coreProperties>
</file>