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4271B3-0C56-43D2-8681-E88F81450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3910E81-2D0A-4303-BE9E-9D1B69C19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2FA9AB-B820-4AD8-8558-8140ABAB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1117905-A048-48C6-8D5F-F81AB3C80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4D2FD12-EB73-4A46-B80F-8D155596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652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B6CBB4-84C2-47CD-B48C-4063DC1E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287E9DB-7C2C-4B78-8289-F201A569B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4D7FAF4-7549-4AF3-9B3E-7CC48DA3F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C48C44-6084-48B4-A3AC-36E5A564E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B3D5905-60B5-474C-A821-C200E2C5F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78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6185188-2BB1-48F0-9EDA-D5E273EA5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3E0716E-47FA-4F4B-BB24-A9CBB418F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95BF48-7DEF-41FD-9D95-5819BF7D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7169707-D548-4597-8877-AD923160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FBF6B8-C828-488A-B328-2B7C01E3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705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8DE470-00DF-497C-8C9E-2F85EC17C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E61E86-BFFD-4454-9411-251815FFD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61282CF-4187-4F23-A27D-702898752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7DC5C2-DDA8-44D8-BCE4-37507DB0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387725D-9DC4-436B-9B0C-6E60DD92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668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1EC8EC-0F91-4FD2-8C6C-3166866BF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402F45C-7005-471A-98B1-C9D5146FA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30E4A2-424A-4ECD-B3DD-958E4D57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595688D-9172-4E03-9D5C-D0D18DF22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4EA1B4-244B-41D9-BA92-BA434C41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188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CE36C4-0ECB-4D67-9F0F-6A19FEB2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8912FD-F06B-4220-B2E6-4A4218C4F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7DEB452-4D74-41CC-BC71-A3B7EB129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B4771E3-1DEA-4E86-8ED0-541EF0FE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BDC6C28-5D05-4BF4-85F6-B623889A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A81255C-DEA4-4878-994D-C2CC0E0C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744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BFF615-E22A-467F-A049-34B3180A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0B67C75-852D-4DB0-8164-49FD5A385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699714B-191A-473C-A088-BA6B07825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57B4483-20D6-4DB2-932C-F7C3041D1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29000DD-73BF-4711-974A-E7B3B8664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8012A68-FBE6-4E2A-A449-0534895F0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247E2F4-7942-46BA-B7CB-31274336A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17B461A-7F8B-423E-979A-FE12C260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649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14A125-5D99-4BB3-BAC2-28A3B56B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37098C7-F675-44E5-8E3D-C86A641B3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26B2B3C-E55B-441A-947C-22EC0A9B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F36ABDB-103C-43C3-9665-D352850D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154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7C08C8E-5957-44D2-8302-AB6E0576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F03C772-D4EF-440E-B746-B45E497F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5352363-4885-455C-BA77-D62E1D49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609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C2582D-9E17-43D7-B8F3-FEA83311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31C0A7-66BA-4DB5-9AEE-B86F31262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6AEAD55-C901-4016-897F-A050D1250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38E27DE-C047-4C5F-82D5-C9A8A988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3A4FF1F-7046-4C90-BFB1-E2610E5C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B83C84-1300-45EB-B23B-B26B7BBE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8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7BCBFA-D460-479C-A864-9A1FB31C8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5116ED4-C64F-4751-8B79-789A9EB13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D1EF197-4C9C-43EF-9AF9-43DA08BBF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C184CC0-05A2-466D-B93D-609E9275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AD1FB8D-AC7C-43C2-A00D-32D73E00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DCB59BD-3C8E-4446-B477-4254DF07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52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A0C66A9-FA3D-49AA-8204-73E361AD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C91BE33-80ED-491B-BAFC-D6EF50C8D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B3049B9-3810-49BA-B233-D8A80F6F3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19E86-E42B-45C3-81AA-0D77D97AE125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B6531C-A953-4F31-967E-0A6436EDF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7524762-24FA-4A86-935F-8070A0D8F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3AC09-192B-47D1-A9AE-5B7FCFC74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484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9EB8EC-ED5D-48DA-9162-A14CC16675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Εισαγωγή στην Κοινωνιολογία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A3B02BF-89AF-4E2F-AB0E-B68416416F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/>
              <a:t>Θεσμοί ΙΙ</a:t>
            </a:r>
          </a:p>
          <a:p>
            <a:r>
              <a:rPr lang="el-GR" sz="2800" i="1" dirty="0"/>
              <a:t>Εκπαίδευση</a:t>
            </a:r>
          </a:p>
        </p:txBody>
      </p:sp>
    </p:spTree>
    <p:extLst>
      <p:ext uri="{BB962C8B-B14F-4D97-AF65-F5344CB8AC3E}">
        <p14:creationId xmlns:p14="http://schemas.microsoft.com/office/powerpoint/2010/main" val="190895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1955F5-A244-4C79-949E-AABF57720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Κοινωνιολογία της Εκπαίδευσης:</a:t>
            </a:r>
            <a:br>
              <a:rPr lang="el-GR" b="1" dirty="0"/>
            </a:br>
            <a:r>
              <a:rPr lang="el-GR" b="1" dirty="0"/>
              <a:t>Λειτουργισμός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E33EC4-49AD-49AE-A00D-13773F7B3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Durkheim</a:t>
            </a:r>
            <a:r>
              <a:rPr lang="en-GB" dirty="0"/>
              <a:t>:</a:t>
            </a:r>
            <a:endParaRPr lang="el-GR" dirty="0"/>
          </a:p>
          <a:p>
            <a:r>
              <a:rPr lang="el-GR" dirty="0"/>
              <a:t>Θεσμός μεταφοράς κοινών αξιών με στόχο την κοινωνική ευταξία</a:t>
            </a:r>
          </a:p>
          <a:p>
            <a:r>
              <a:rPr lang="el-GR" dirty="0"/>
              <a:t>Αποτελεί αντίδοτο στον αναδυόμενο ατομικισμό του 20</a:t>
            </a:r>
            <a:r>
              <a:rPr lang="el-GR" baseline="30000" dirty="0"/>
              <a:t>ου</a:t>
            </a:r>
            <a:r>
              <a:rPr lang="el-GR" dirty="0"/>
              <a:t> αιώνα</a:t>
            </a:r>
          </a:p>
          <a:p>
            <a:r>
              <a:rPr lang="el-GR" dirty="0"/>
              <a:t>Εκμάθηση αναγκαίων δεξιοτήτων για τις εξειδικευμένες επαγγελματικές θέσεις της βιομηχανικής κοινωνίας</a:t>
            </a:r>
          </a:p>
          <a:p>
            <a:r>
              <a:rPr lang="el-GR" dirty="0"/>
              <a:t>Εσωτερικές / Εξωτερικές Ανισότητες</a:t>
            </a:r>
          </a:p>
          <a:p>
            <a:pPr marL="0" indent="0">
              <a:buNone/>
            </a:pPr>
            <a:r>
              <a:rPr lang="en-GB" b="1" dirty="0"/>
              <a:t>Parsons</a:t>
            </a:r>
            <a:r>
              <a:rPr lang="en-GB" dirty="0"/>
              <a:t>:</a:t>
            </a:r>
          </a:p>
          <a:p>
            <a:r>
              <a:rPr lang="el-GR" dirty="0"/>
              <a:t>Ενστάλαξη στους μαθητές της σημασίας των ατομικών επιτευγμάτων</a:t>
            </a:r>
          </a:p>
          <a:p>
            <a:r>
              <a:rPr lang="el-GR" dirty="0"/>
              <a:t>Τα παιδιά κατακτούν την θέση τους αξιοκρατικά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455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E55417-94D9-4503-8BCE-8D11886C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Κοινωνιολογία της Εκπαίδευσης:</a:t>
            </a:r>
            <a:br>
              <a:rPr lang="el-GR" b="1" dirty="0"/>
            </a:br>
            <a:r>
              <a:rPr lang="el-GR" b="1" dirty="0"/>
              <a:t>Θεωρίες Σύγκρουσης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8464E7-EB5A-4D98-89B1-EE00ED00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Bowles and Gintis</a:t>
            </a:r>
          </a:p>
          <a:p>
            <a:r>
              <a:rPr lang="el-GR" dirty="0"/>
              <a:t>Παραγωγή εργατών για τις καπιταλιστικές επιχειρήσεις</a:t>
            </a:r>
          </a:p>
          <a:p>
            <a:r>
              <a:rPr lang="el-GR" dirty="0"/>
              <a:t>Αντιστοιχία των δομών σχολικής ζωής με τις δομές της εργασιακής ζωής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Εξέλιξη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Αξιολόγηση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Εργασιακή ιεραρχία σχολείου</a:t>
            </a:r>
          </a:p>
          <a:p>
            <a:r>
              <a:rPr lang="el-GR" dirty="0"/>
              <a:t>Συμμόρφωση στους κανόνες, πειθάρχηση στην ιεραρχία, παθητικότητα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957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C3B74C-EB71-405E-A268-890666348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Κοινωνιολογία της Εκπαίδευσης:</a:t>
            </a:r>
            <a:br>
              <a:rPr lang="el-GR" b="1" dirty="0"/>
            </a:br>
            <a:r>
              <a:rPr lang="el-GR" b="1" dirty="0"/>
              <a:t>Θεωρίες Σύγκρουσης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C70DFB-28C6-41AB-83D7-A1C6EECEA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68" y="1825625"/>
            <a:ext cx="11987868" cy="4885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u="sng" dirty="0"/>
              <a:t>Η εκπαίδευση ως μηχανισμός αναπαραγωγής κοινωνικών ανισοτήτων</a:t>
            </a:r>
            <a:endParaRPr lang="en-GB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 Τάξη</a:t>
            </a:r>
          </a:p>
          <a:p>
            <a:pPr marL="0" indent="0">
              <a:buNone/>
            </a:pPr>
            <a:r>
              <a:rPr lang="el-GR" dirty="0"/>
              <a:t>Σημασία του οικιακού περιβάλλοντος μάθησης (τηλεκπαίδευση)</a:t>
            </a:r>
          </a:p>
          <a:p>
            <a:pPr marL="0" indent="0">
              <a:buNone/>
            </a:pPr>
            <a:r>
              <a:rPr lang="en-GB" dirty="0"/>
              <a:t>Bernstein </a:t>
            </a:r>
            <a:r>
              <a:rPr lang="el-GR" dirty="0"/>
              <a:t>και γλωσσικοί κώδικες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Περιορισμένος κώδικας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Επεξεργασμένος κώδικας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b="1" dirty="0"/>
              <a:t> Φύλο</a:t>
            </a:r>
          </a:p>
          <a:p>
            <a:pPr marL="0" indent="0">
              <a:buNone/>
            </a:pPr>
            <a:r>
              <a:rPr lang="el-GR" dirty="0"/>
              <a:t>Έμφαση σε «γυναικεία» αντικείμενα και ειδικεύσεις (φιλολογικά κτλ.)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</a:t>
            </a:r>
            <a:r>
              <a:rPr lang="el-GR" b="1" dirty="0"/>
              <a:t>Εθνικότητα</a:t>
            </a:r>
          </a:p>
          <a:p>
            <a:pPr marL="0" indent="0">
              <a:buNone/>
            </a:pPr>
            <a:r>
              <a:rPr lang="el-GR" dirty="0"/>
              <a:t>Εθνοκεντρισμός στην εκπαίδευση</a:t>
            </a:r>
          </a:p>
          <a:p>
            <a:pPr marL="0" indent="0">
              <a:buNone/>
            </a:pPr>
            <a:endParaRPr lang="el-GR" dirty="0"/>
          </a:p>
          <a:p>
            <a:endParaRPr lang="en-GB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311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3B25FD-8CBB-4A85-AC72-E0599E320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Κοινωνιολογία της Εκπαίδευσης:</a:t>
            </a:r>
            <a:br>
              <a:rPr lang="el-GR" b="1" dirty="0"/>
            </a:br>
            <a:r>
              <a:rPr lang="el-GR" b="1" dirty="0"/>
              <a:t>Θεωρίες Σύγκρουσης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53695A-758D-4EB2-9C3B-BCA7BD91B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ρόλος του αναλυτικού προγράμματος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Εθνοκεντρισμός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Έμφαση στην πληροφορία και εργασιακή ηθική</a:t>
            </a:r>
          </a:p>
          <a:p>
            <a:r>
              <a:rPr lang="el-GR" dirty="0"/>
              <a:t>Ο ρόλος του δασκάλου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 err="1"/>
              <a:t>Αυτοεκπληρούμενη</a:t>
            </a:r>
            <a:r>
              <a:rPr lang="el-GR" dirty="0"/>
              <a:t> προφητεία (</a:t>
            </a:r>
            <a:r>
              <a:rPr lang="en-GB" dirty="0"/>
              <a:t>Self-fulfilling Prophecy)</a:t>
            </a:r>
          </a:p>
        </p:txBody>
      </p:sp>
    </p:spTree>
    <p:extLst>
      <p:ext uri="{BB962C8B-B14F-4D97-AF65-F5344CB8AC3E}">
        <p14:creationId xmlns:p14="http://schemas.microsoft.com/office/powerpoint/2010/main" val="176035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9ABB17-9B99-45BC-92A8-61F36ACD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Κοινωνιολογία της Εκπαίδευσης:</a:t>
            </a:r>
            <a:br>
              <a:rPr lang="el-GR" b="1" dirty="0"/>
            </a:br>
            <a:r>
              <a:rPr lang="el-GR" b="1" dirty="0"/>
              <a:t>Ριζοσπαστικές προσεγγίσεις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A32737-5AB9-483F-AB60-DFF388393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" y="1825625"/>
            <a:ext cx="115768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Paolo Freire</a:t>
            </a:r>
            <a:r>
              <a:rPr lang="el-GR" b="1" dirty="0"/>
              <a:t> – </a:t>
            </a:r>
            <a:r>
              <a:rPr lang="en-GB" b="1" dirty="0"/>
              <a:t>Pedagogy of the Oppressed </a:t>
            </a:r>
            <a:r>
              <a:rPr lang="en-GB" dirty="0"/>
              <a:t>(</a:t>
            </a:r>
            <a:r>
              <a:rPr lang="el-GR" i="1" dirty="0"/>
              <a:t>Αγωγή του </a:t>
            </a:r>
            <a:r>
              <a:rPr lang="el-GR" i="1" dirty="0" err="1"/>
              <a:t>Καταπιεζόμενου</a:t>
            </a:r>
            <a:r>
              <a:rPr lang="el-GR" dirty="0"/>
              <a:t>)</a:t>
            </a:r>
            <a:endParaRPr lang="en-GB" b="1" dirty="0"/>
          </a:p>
          <a:p>
            <a:r>
              <a:rPr lang="el-GR" dirty="0"/>
              <a:t>Εκπαίδευση που να αφορά άμεσα τη βιωμένη πραγματικότητα των ανθρώπων</a:t>
            </a:r>
          </a:p>
          <a:p>
            <a:r>
              <a:rPr lang="el-GR" dirty="0"/>
              <a:t>Εκπαίδευση με στόχο την ανατροπή της εξουσίας</a:t>
            </a:r>
          </a:p>
          <a:p>
            <a:r>
              <a:rPr lang="el-GR" dirty="0"/>
              <a:t>Συνδιαμόρφωση του αντικειμένου ανάμεσα σε μαθήτριες και καθηγήτριες</a:t>
            </a:r>
          </a:p>
          <a:p>
            <a:pPr marL="0" indent="0">
              <a:buNone/>
            </a:pPr>
            <a:r>
              <a:rPr lang="en-GB" b="1" dirty="0"/>
              <a:t>Ivan Illich – </a:t>
            </a:r>
            <a:r>
              <a:rPr lang="en-GB" b="1" dirty="0" err="1"/>
              <a:t>Deschooling</a:t>
            </a:r>
            <a:r>
              <a:rPr lang="en-GB" b="1" dirty="0"/>
              <a:t> Society</a:t>
            </a:r>
            <a:r>
              <a:rPr lang="el-GR" b="1" dirty="0"/>
              <a:t> </a:t>
            </a:r>
            <a:r>
              <a:rPr lang="el-GR" dirty="0"/>
              <a:t>(</a:t>
            </a:r>
            <a:r>
              <a:rPr lang="el-GR" i="1" dirty="0"/>
              <a:t>Κοινωνία Χωρίς Σχολείο</a:t>
            </a:r>
            <a:r>
              <a:rPr lang="el-GR" dirty="0"/>
              <a:t>)</a:t>
            </a:r>
            <a:endParaRPr lang="el-GR" b="1" dirty="0"/>
          </a:p>
          <a:p>
            <a:r>
              <a:rPr lang="el-GR" dirty="0"/>
              <a:t>Αυξημένη  απομάκρυνση από τις δημιουργικές διαστάσεις του ανθρώπου (Αποειδίκευση)</a:t>
            </a:r>
          </a:p>
          <a:p>
            <a:r>
              <a:rPr lang="el-GR" dirty="0"/>
              <a:t>Κοινωνίες χωρίς τυπικά σχολεία (</a:t>
            </a:r>
            <a:r>
              <a:rPr lang="el-GR" dirty="0" err="1"/>
              <a:t>Αποσχολειοποίηση</a:t>
            </a:r>
            <a:r>
              <a:rPr lang="el-GR" dirty="0"/>
              <a:t>)</a:t>
            </a:r>
            <a:endParaRPr lang="el-GR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44012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256</Words>
  <Application>Microsoft Office PowerPoint</Application>
  <PresentationFormat>Ευρεία οθόνη</PresentationFormat>
  <Paragraphs>47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Θέμα του Office</vt:lpstr>
      <vt:lpstr>Εισαγωγή στην Κοινωνιολογία</vt:lpstr>
      <vt:lpstr>Κοινωνιολογία της Εκπαίδευσης: Λειτουργισμός</vt:lpstr>
      <vt:lpstr>Κοινωνιολογία της Εκπαίδευσης: Θεωρίες Σύγκρουσης</vt:lpstr>
      <vt:lpstr>Κοινωνιολογία της Εκπαίδευσης: Θεωρίες Σύγκρουσης</vt:lpstr>
      <vt:lpstr>Κοινωνιολογία της Εκπαίδευσης: Θεωρίες Σύγκρουσης</vt:lpstr>
      <vt:lpstr>Κοινωνιολογία της Εκπαίδευσης: Ριζοσπαστικές προσεγγίσεις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Xypolytas</dc:creator>
  <cp:lastModifiedBy>Nikos Xypolytas</cp:lastModifiedBy>
  <cp:revision>14</cp:revision>
  <dcterms:created xsi:type="dcterms:W3CDTF">2020-12-09T09:49:01Z</dcterms:created>
  <dcterms:modified xsi:type="dcterms:W3CDTF">2020-12-10T11:37:39Z</dcterms:modified>
</cp:coreProperties>
</file>