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2"/>
  </p:notesMasterIdLst>
  <p:handoutMasterIdLst>
    <p:handoutMasterId r:id="rId23"/>
  </p:handoutMasterIdLst>
  <p:sldIdLst>
    <p:sldId id="289" r:id="rId2"/>
    <p:sldId id="290" r:id="rId3"/>
    <p:sldId id="291" r:id="rId4"/>
    <p:sldId id="292" r:id="rId5"/>
    <p:sldId id="293" r:id="rId6"/>
    <p:sldId id="294" r:id="rId7"/>
    <p:sldId id="295" r:id="rId8"/>
    <p:sldId id="296" r:id="rId9"/>
    <p:sldId id="297" r:id="rId10"/>
    <p:sldId id="298" r:id="rId11"/>
    <p:sldId id="299" r:id="rId12"/>
    <p:sldId id="300" r:id="rId13"/>
    <p:sldId id="301" r:id="rId14"/>
    <p:sldId id="302" r:id="rId15"/>
    <p:sldId id="303" r:id="rId16"/>
    <p:sldId id="304" r:id="rId17"/>
    <p:sldId id="305" r:id="rId18"/>
    <p:sldId id="306" r:id="rId19"/>
    <p:sldId id="307" r:id="rId20"/>
    <p:sldId id="308" r:id="rId2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5pPr>
    <a:lvl6pPr marL="2286000" algn="l" defTabSz="457200" rtl="0" eaLnBrk="1" latinLnBrk="0" hangingPunct="1">
      <a:defRPr kern="1200">
        <a:solidFill>
          <a:schemeClr val="tx1"/>
        </a:solidFill>
        <a:latin typeface="Century Gothic" charset="0"/>
        <a:ea typeface="ＭＳ Ｐゴシック" charset="0"/>
        <a:cs typeface="ＭＳ Ｐゴシック" charset="0"/>
      </a:defRPr>
    </a:lvl6pPr>
    <a:lvl7pPr marL="2743200" algn="l" defTabSz="457200" rtl="0" eaLnBrk="1" latinLnBrk="0" hangingPunct="1">
      <a:defRPr kern="1200">
        <a:solidFill>
          <a:schemeClr val="tx1"/>
        </a:solidFill>
        <a:latin typeface="Century Gothic" charset="0"/>
        <a:ea typeface="ＭＳ Ｐゴシック" charset="0"/>
        <a:cs typeface="ＭＳ Ｐゴシック" charset="0"/>
      </a:defRPr>
    </a:lvl7pPr>
    <a:lvl8pPr marL="3200400" algn="l" defTabSz="457200" rtl="0" eaLnBrk="1" latinLnBrk="0" hangingPunct="1">
      <a:defRPr kern="1200">
        <a:solidFill>
          <a:schemeClr val="tx1"/>
        </a:solidFill>
        <a:latin typeface="Century Gothic" charset="0"/>
        <a:ea typeface="ＭＳ Ｐゴシック" charset="0"/>
        <a:cs typeface="ＭＳ Ｐゴシック" charset="0"/>
      </a:defRPr>
    </a:lvl8pPr>
    <a:lvl9pPr marL="3657600" algn="l" defTabSz="457200" rtl="0" eaLnBrk="1" latinLnBrk="0" hangingPunct="1">
      <a:defRPr kern="1200">
        <a:solidFill>
          <a:schemeClr val="tx1"/>
        </a:solidFill>
        <a:latin typeface="Century Gothic"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3148">
          <p15:clr>
            <a:srgbClr val="A4A3A4"/>
          </p15:clr>
        </p15:guide>
        <p15:guide id="2" pos="417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1A16"/>
    <a:srgbClr val="534997"/>
    <a:srgbClr val="87004A"/>
    <a:srgbClr val="CEDECE"/>
    <a:srgbClr val="D0DCCD"/>
    <a:srgbClr val="6A643D"/>
    <a:srgbClr val="18417B"/>
    <a:srgbClr val="173B6E"/>
    <a:srgbClr val="D1C49A"/>
    <a:srgbClr val="E4851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68" d="100"/>
          <a:sy n="68" d="100"/>
        </p:scale>
        <p:origin x="270" y="66"/>
      </p:cViewPr>
      <p:guideLst>
        <p:guide orient="horz" pos="3148"/>
        <p:guide pos="4170"/>
      </p:guideLst>
    </p:cSldViewPr>
  </p:slideViewPr>
  <p:notesTextViewPr>
    <p:cViewPr>
      <p:scale>
        <a:sx n="100" d="100"/>
        <a:sy n="100" d="100"/>
      </p:scale>
      <p:origin x="0" y="0"/>
    </p:cViewPr>
  </p:notesTextViewPr>
  <p:sorterViewPr>
    <p:cViewPr>
      <p:scale>
        <a:sx n="258" d="100"/>
        <a:sy n="258"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230B6AF0-8D5F-A744-9847-F947E7B953E8}" type="slidenum">
              <a:rPr/>
              <a:pPr>
                <a:defRPr/>
              </a:pPr>
              <a:t>‹#›</a:t>
            </a:fld>
            <a:endParaRPr lang="en-US"/>
          </a:p>
        </p:txBody>
      </p:sp>
    </p:spTree>
    <p:extLst>
      <p:ext uri="{BB962C8B-B14F-4D97-AF65-F5344CB8AC3E}">
        <p14:creationId xmlns:p14="http://schemas.microsoft.com/office/powerpoint/2010/main" val="38848992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E09BDD51-505B-0941-A338-BF90C2F4CFF9}" type="slidenum">
              <a:rPr/>
              <a:pPr>
                <a:defRPr/>
              </a:pPr>
              <a:t>‹#›</a:t>
            </a:fld>
            <a:endParaRPr lang="en-US"/>
          </a:p>
        </p:txBody>
      </p:sp>
    </p:spTree>
    <p:extLst>
      <p:ext uri="{BB962C8B-B14F-4D97-AF65-F5344CB8AC3E}">
        <p14:creationId xmlns:p14="http://schemas.microsoft.com/office/powerpoint/2010/main" val="347720908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ArnoldMAred_72dpi.jpg"/>
          <p:cNvPicPr>
            <a:picLocks noChangeAspect="1"/>
          </p:cNvPicPr>
          <p:nvPr userDrawn="1"/>
        </p:nvPicPr>
        <p:blipFill rotWithShape="1">
          <a:blip r:embed="rId2">
            <a:extLst>
              <a:ext uri="{28A0092B-C50C-407E-A947-70E740481C1C}">
                <a14:useLocalDpi xmlns:a14="http://schemas.microsoft.com/office/drawing/2010/main" val="0"/>
              </a:ext>
            </a:extLst>
          </a:blip>
          <a:srcRect l="4243"/>
          <a:stretch/>
        </p:blipFill>
        <p:spPr>
          <a:xfrm>
            <a:off x="14287" y="557179"/>
            <a:ext cx="4741583" cy="3713756"/>
          </a:xfrm>
          <a:prstGeom prst="rect">
            <a:avLst/>
          </a:prstGeom>
        </p:spPr>
      </p:pic>
      <p:sp>
        <p:nvSpPr>
          <p:cNvPr id="9" name="Rectangle 8"/>
          <p:cNvSpPr/>
          <p:nvPr userDrawn="1"/>
        </p:nvSpPr>
        <p:spPr>
          <a:xfrm>
            <a:off x="4187910" y="0"/>
            <a:ext cx="4956089" cy="6858000"/>
          </a:xfrm>
          <a:prstGeom prst="rect">
            <a:avLst/>
          </a:prstGeom>
          <a:solidFill>
            <a:srgbClr val="B41A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4187911" y="202562"/>
            <a:ext cx="4956088" cy="507724"/>
          </a:xfrm>
          <a:prstGeom prst="rect">
            <a:avLst/>
          </a:prstGeom>
        </p:spPr>
        <p:txBody>
          <a:bodyPr anchor="t" anchorCtr="0">
            <a:normAutofit/>
          </a:bodyPr>
          <a:lstStyle>
            <a:lvl1pPr algn="l" defTabSz="457200" rtl="0" eaLnBrk="1" latinLnBrk="0" hangingPunct="1">
              <a:spcBef>
                <a:spcPct val="0"/>
              </a:spcBef>
              <a:buNone/>
              <a:defRPr sz="3200" b="1" kern="1200">
                <a:solidFill>
                  <a:schemeClr val="tx1"/>
                </a:solidFill>
                <a:latin typeface="+mj-lt"/>
                <a:ea typeface="+mj-ea"/>
                <a:cs typeface="+mj-cs"/>
              </a:defRPr>
            </a:lvl1pPr>
          </a:lstStyle>
          <a:p>
            <a:pPr algn="ctr" fontAlgn="auto">
              <a:spcAft>
                <a:spcPts val="0"/>
              </a:spcAft>
              <a:defRPr/>
            </a:pPr>
            <a:r>
              <a:rPr lang="en-US" sz="2400" b="0" i="0" spc="300">
                <a:solidFill>
                  <a:schemeClr val="bg1">
                    <a:lumMod val="85000"/>
                  </a:schemeClr>
                </a:solidFill>
              </a:rPr>
              <a:t>CHAPTER</a:t>
            </a:r>
          </a:p>
        </p:txBody>
      </p:sp>
      <p:sp>
        <p:nvSpPr>
          <p:cNvPr id="6" name="Footer Placeholder 6"/>
          <p:cNvSpPr txBox="1">
            <a:spLocks/>
          </p:cNvSpPr>
          <p:nvPr/>
        </p:nvSpPr>
        <p:spPr>
          <a:xfrm>
            <a:off x="284163" y="6215063"/>
            <a:ext cx="3903747" cy="649287"/>
          </a:xfrm>
          <a:prstGeom prst="rect">
            <a:avLst/>
          </a:prstGeom>
        </p:spPr>
        <p:txBody>
          <a:bodyPr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1000">
                <a:solidFill>
                  <a:schemeClr val="bg1">
                    <a:lumMod val="65000"/>
                  </a:schemeClr>
                </a:solidFill>
                <a:latin typeface="Arial Narrow"/>
                <a:cs typeface="Arial Narrow"/>
              </a:rPr>
              <a:t>©2019 Cengage Learning. All Rights Reserved. May not be scanned, copied or duplicated, or posted to a publicly accessible website, in whole or in part.  </a:t>
            </a:r>
          </a:p>
          <a:p>
            <a:pPr algn="l" fontAlgn="auto">
              <a:spcBef>
                <a:spcPts val="0"/>
              </a:spcBef>
              <a:spcAft>
                <a:spcPts val="0"/>
              </a:spcAft>
              <a:defRPr/>
            </a:pPr>
            <a:r>
              <a:rPr lang="en-US" sz="1000">
                <a:solidFill>
                  <a:schemeClr val="bg1">
                    <a:lumMod val="65000"/>
                  </a:schemeClr>
                </a:solidFill>
                <a:latin typeface="Arial Narrow"/>
                <a:cs typeface="Arial Narrow"/>
              </a:rPr>
              <a:t>©Sashkin/Shutterstock</a:t>
            </a:r>
          </a:p>
        </p:txBody>
      </p:sp>
      <p:sp>
        <p:nvSpPr>
          <p:cNvPr id="2" name="Title 1"/>
          <p:cNvSpPr>
            <a:spLocks noGrp="1"/>
          </p:cNvSpPr>
          <p:nvPr>
            <p:ph type="ctrTitle"/>
          </p:nvPr>
        </p:nvSpPr>
        <p:spPr>
          <a:xfrm>
            <a:off x="5858731" y="750270"/>
            <a:ext cx="1522288" cy="1243943"/>
          </a:xfrm>
        </p:spPr>
        <p:txBody>
          <a:bodyPr>
            <a:noAutofit/>
          </a:bodyPr>
          <a:lstStyle>
            <a:lvl1pPr algn="ctr">
              <a:defRPr sz="8800" b="0">
                <a:solidFill>
                  <a:schemeClr val="bg1"/>
                </a:solidFill>
              </a:defRPr>
            </a:lvl1pPr>
          </a:lstStyle>
          <a:p>
            <a:r>
              <a:rPr lang="en-US"/>
              <a:t>Click to edit Master title style</a:t>
            </a:r>
          </a:p>
        </p:txBody>
      </p:sp>
      <p:sp>
        <p:nvSpPr>
          <p:cNvPr id="3" name="Subtitle 2"/>
          <p:cNvSpPr>
            <a:spLocks noGrp="1"/>
          </p:cNvSpPr>
          <p:nvPr>
            <p:ph type="subTitle" idx="1" hasCustomPrompt="1"/>
          </p:nvPr>
        </p:nvSpPr>
        <p:spPr>
          <a:xfrm>
            <a:off x="4376526" y="2615133"/>
            <a:ext cx="4617915" cy="3984105"/>
          </a:xfrm>
        </p:spPr>
        <p:txBody>
          <a:bodyPr>
            <a:normAutofit/>
          </a:bodyPr>
          <a:lstStyle>
            <a:lvl1pPr marL="0" indent="0" algn="ctr">
              <a:buNone/>
              <a:defRPr sz="4000" b="0">
                <a:solidFill>
                  <a:srgbClr val="FFFFFF"/>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10" name="TextBox 9"/>
          <p:cNvSpPr txBox="1"/>
          <p:nvPr userDrawn="1"/>
        </p:nvSpPr>
        <p:spPr>
          <a:xfrm>
            <a:off x="1" y="4430888"/>
            <a:ext cx="4187910" cy="523220"/>
          </a:xfrm>
          <a:prstGeom prst="rect">
            <a:avLst/>
          </a:prstGeom>
          <a:noFill/>
        </p:spPr>
        <p:txBody>
          <a:bodyPr wrap="square" rtlCol="0">
            <a:spAutoFit/>
          </a:bodyPr>
          <a:lstStyle/>
          <a:p>
            <a:pPr algn="ctr"/>
            <a:r>
              <a:rPr lang="en-US" sz="2800">
                <a:solidFill>
                  <a:srgbClr val="B41A16"/>
                </a:solidFill>
                <a:effectLst>
                  <a:outerShdw blurRad="50800" dist="38100" dir="2700000" algn="tl" rotWithShape="0">
                    <a:srgbClr val="000000">
                      <a:alpha val="43000"/>
                    </a:srgbClr>
                  </a:outerShdw>
                </a:effectLst>
              </a:rPr>
              <a:t>MACROECONOMICS</a:t>
            </a:r>
          </a:p>
        </p:txBody>
      </p:sp>
      <p:sp>
        <p:nvSpPr>
          <p:cNvPr id="11" name="TextBox 10"/>
          <p:cNvSpPr txBox="1"/>
          <p:nvPr userDrawn="1"/>
        </p:nvSpPr>
        <p:spPr>
          <a:xfrm>
            <a:off x="0" y="4954108"/>
            <a:ext cx="4187911" cy="338554"/>
          </a:xfrm>
          <a:prstGeom prst="rect">
            <a:avLst/>
          </a:prstGeom>
          <a:noFill/>
        </p:spPr>
        <p:txBody>
          <a:bodyPr wrap="square" rtlCol="0">
            <a:spAutoFit/>
          </a:bodyPr>
          <a:lstStyle/>
          <a:p>
            <a:pPr algn="ctr"/>
            <a:r>
              <a:rPr lang="en-US" sz="1600"/>
              <a:t>Roger A. Arnold   </a:t>
            </a:r>
            <a:r>
              <a:rPr lang="en-US" sz="1600">
                <a:solidFill>
                  <a:srgbClr val="558ED5"/>
                </a:solidFill>
              </a:rPr>
              <a:t>•</a:t>
            </a:r>
            <a:r>
              <a:rPr lang="en-US" sz="1600"/>
              <a:t>   Thirteenth Edition</a:t>
            </a:r>
          </a:p>
        </p:txBody>
      </p:sp>
    </p:spTree>
    <p:extLst>
      <p:ext uri="{BB962C8B-B14F-4D97-AF65-F5344CB8AC3E}">
        <p14:creationId xmlns:p14="http://schemas.microsoft.com/office/powerpoint/2010/main" val="1870305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4" name="Slide Number Placeholder 3"/>
          <p:cNvSpPr>
            <a:spLocks noGrp="1"/>
          </p:cNvSpPr>
          <p:nvPr>
            <p:ph type="sldNum" sz="quarter" idx="12"/>
          </p:nvPr>
        </p:nvSpPr>
        <p:spPr/>
        <p:txBody>
          <a:bodyPr/>
          <a:lstStyle>
            <a:lvl1pPr>
              <a:defRPr/>
            </a:lvl1pPr>
          </a:lstStyle>
          <a:p>
            <a:pPr>
              <a:defRPr/>
            </a:pPr>
            <a:fld id="{9DAB9016-46C0-D646-9825-C6FC9752D3C4}" type="slidenum">
              <a:rPr/>
              <a:pPr>
                <a:defRPr/>
              </a:pPr>
              <a:t>‹#›</a:t>
            </a:fld>
            <a:endParaRPr lang="en-US"/>
          </a:p>
        </p:txBody>
      </p:sp>
    </p:spTree>
    <p:extLst>
      <p:ext uri="{BB962C8B-B14F-4D97-AF65-F5344CB8AC3E}">
        <p14:creationId xmlns:p14="http://schemas.microsoft.com/office/powerpoint/2010/main" val="1255325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7" name="Slide Number Placeholder 6"/>
          <p:cNvSpPr>
            <a:spLocks noGrp="1"/>
          </p:cNvSpPr>
          <p:nvPr>
            <p:ph type="sldNum" sz="quarter" idx="12"/>
          </p:nvPr>
        </p:nvSpPr>
        <p:spPr/>
        <p:txBody>
          <a:bodyPr/>
          <a:lstStyle>
            <a:lvl1pPr>
              <a:defRPr/>
            </a:lvl1pPr>
          </a:lstStyle>
          <a:p>
            <a:pPr>
              <a:defRPr/>
            </a:pPr>
            <a:fld id="{989EE3EC-4935-A041-98E3-DDF91A8729F4}" type="slidenum">
              <a:rPr/>
              <a:pPr>
                <a:defRPr/>
              </a:pPr>
              <a:t>‹#›</a:t>
            </a:fld>
            <a:endParaRPr lang="en-US"/>
          </a:p>
        </p:txBody>
      </p:sp>
    </p:spTree>
    <p:extLst>
      <p:ext uri="{BB962C8B-B14F-4D97-AF65-F5344CB8AC3E}">
        <p14:creationId xmlns:p14="http://schemas.microsoft.com/office/powerpoint/2010/main" val="4141466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7" name="Slide Number Placeholder 6"/>
          <p:cNvSpPr>
            <a:spLocks noGrp="1"/>
          </p:cNvSpPr>
          <p:nvPr>
            <p:ph type="sldNum" sz="quarter" idx="12"/>
          </p:nvPr>
        </p:nvSpPr>
        <p:spPr/>
        <p:txBody>
          <a:bodyPr/>
          <a:lstStyle>
            <a:lvl1pPr>
              <a:defRPr/>
            </a:lvl1pPr>
          </a:lstStyle>
          <a:p>
            <a:pPr>
              <a:defRPr/>
            </a:pPr>
            <a:fld id="{6AC915B6-A78A-7447-B8D5-904229F5D0CA}" type="slidenum">
              <a:rPr/>
              <a:pPr>
                <a:defRPr/>
              </a:pPr>
              <a:t>‹#›</a:t>
            </a:fld>
            <a:endParaRPr lang="en-US"/>
          </a:p>
        </p:txBody>
      </p:sp>
    </p:spTree>
    <p:extLst>
      <p:ext uri="{BB962C8B-B14F-4D97-AF65-F5344CB8AC3E}">
        <p14:creationId xmlns:p14="http://schemas.microsoft.com/office/powerpoint/2010/main" val="2940949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6" name="Slide Number Placeholder 5"/>
          <p:cNvSpPr>
            <a:spLocks noGrp="1"/>
          </p:cNvSpPr>
          <p:nvPr>
            <p:ph type="sldNum" sz="quarter" idx="12"/>
          </p:nvPr>
        </p:nvSpPr>
        <p:spPr/>
        <p:txBody>
          <a:bodyPr/>
          <a:lstStyle>
            <a:lvl1pPr>
              <a:defRPr/>
            </a:lvl1pPr>
          </a:lstStyle>
          <a:p>
            <a:pPr>
              <a:defRPr/>
            </a:pPr>
            <a:fld id="{0B7545FF-C066-CA47-8FDF-82AFB1BDE8A3}" type="slidenum">
              <a:rPr/>
              <a:pPr>
                <a:defRPr/>
              </a:pPr>
              <a:t>‹#›</a:t>
            </a:fld>
            <a:endParaRPr lang="en-US"/>
          </a:p>
        </p:txBody>
      </p:sp>
    </p:spTree>
    <p:extLst>
      <p:ext uri="{BB962C8B-B14F-4D97-AF65-F5344CB8AC3E}">
        <p14:creationId xmlns:p14="http://schemas.microsoft.com/office/powerpoint/2010/main" val="24286360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6" name="Slide Number Placeholder 5"/>
          <p:cNvSpPr>
            <a:spLocks noGrp="1"/>
          </p:cNvSpPr>
          <p:nvPr>
            <p:ph type="sldNum" sz="quarter" idx="12"/>
          </p:nvPr>
        </p:nvSpPr>
        <p:spPr/>
        <p:txBody>
          <a:bodyPr/>
          <a:lstStyle>
            <a:lvl1pPr>
              <a:defRPr/>
            </a:lvl1pPr>
          </a:lstStyle>
          <a:p>
            <a:pPr>
              <a:defRPr/>
            </a:pPr>
            <a:fld id="{81AE6CAF-B300-A842-8784-EDE3EB783516}" type="slidenum">
              <a:rPr/>
              <a:pPr>
                <a:defRPr/>
              </a:pPr>
              <a:t>‹#›</a:t>
            </a:fld>
            <a:endParaRPr lang="en-US"/>
          </a:p>
        </p:txBody>
      </p:sp>
    </p:spTree>
    <p:extLst>
      <p:ext uri="{BB962C8B-B14F-4D97-AF65-F5344CB8AC3E}">
        <p14:creationId xmlns:p14="http://schemas.microsoft.com/office/powerpoint/2010/main" val="2039856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1" name="Round Same Side Corner Rectangle 10"/>
          <p:cNvSpPr/>
          <p:nvPr userDrawn="1"/>
        </p:nvSpPr>
        <p:spPr>
          <a:xfrm rot="10800000">
            <a:off x="197058" y="1173"/>
            <a:ext cx="8779992" cy="1178720"/>
          </a:xfrm>
          <a:prstGeom prst="round2SameRect">
            <a:avLst>
              <a:gd name="adj1" fmla="val 24151"/>
              <a:gd name="adj2" fmla="val 0"/>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Footer Placeholder 4"/>
          <p:cNvSpPr txBox="1">
            <a:spLocks/>
          </p:cNvSpPr>
          <p:nvPr/>
        </p:nvSpPr>
        <p:spPr>
          <a:xfrm>
            <a:off x="0" y="6576436"/>
            <a:ext cx="8237538" cy="280988"/>
          </a:xfrm>
          <a:prstGeom prst="rect">
            <a:avLst/>
          </a:prstGeom>
        </p:spPr>
        <p:txBody>
          <a:bodyPr/>
          <a:lstStyle>
            <a:defPPr>
              <a:defRPr lang="en-US"/>
            </a:defPPr>
            <a:lvl1pPr marL="0" algn="l" defTabSz="457200" rtl="0" eaLnBrk="1" fontAlgn="auto" latinLnBrk="0" hangingPunct="1">
              <a:spcBef>
                <a:spcPts val="0"/>
              </a:spcBef>
              <a:spcAft>
                <a:spcPts val="0"/>
              </a:spcAft>
              <a:defRPr sz="1000" kern="1200" dirty="0" smtClean="0">
                <a:solidFill>
                  <a:schemeClr val="bg1">
                    <a:lumMod val="75000"/>
                  </a:schemeClr>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900"/>
              <a:t>©2019 Cengage Learning. All Rights Reserved. May not be scanned, copied or duplicated, or posted to a publicly accessible website, in whole or in part.  ©SashkinShutterstock</a:t>
            </a:r>
          </a:p>
        </p:txBody>
      </p:sp>
      <p:sp>
        <p:nvSpPr>
          <p:cNvPr id="2" name="Title 1"/>
          <p:cNvSpPr>
            <a:spLocks noGrp="1"/>
          </p:cNvSpPr>
          <p:nvPr>
            <p:ph type="title"/>
          </p:nvPr>
        </p:nvSpPr>
        <p:spPr>
          <a:xfrm>
            <a:off x="443087" y="759"/>
            <a:ext cx="8352084" cy="1179135"/>
          </a:xfrm>
        </p:spPr>
        <p:txBody>
          <a:bodyPr>
            <a:normAutofit/>
          </a:bodyPr>
          <a:lstStyle>
            <a:lvl1pPr>
              <a:defRPr sz="3200" b="0">
                <a:solidFill>
                  <a:schemeClr val="tx1"/>
                </a:solidFill>
              </a:defRPr>
            </a:lvl1pPr>
          </a:lstStyle>
          <a:p>
            <a:r>
              <a:rPr lang="en-US"/>
              <a:t>Click to edit Master title style</a:t>
            </a:r>
          </a:p>
        </p:txBody>
      </p:sp>
      <p:sp>
        <p:nvSpPr>
          <p:cNvPr id="10" name="Content Placeholder 2"/>
          <p:cNvSpPr>
            <a:spLocks noGrp="1"/>
          </p:cNvSpPr>
          <p:nvPr>
            <p:ph idx="1"/>
          </p:nvPr>
        </p:nvSpPr>
        <p:spPr>
          <a:xfrm>
            <a:off x="528794" y="1554717"/>
            <a:ext cx="8329089" cy="4938057"/>
          </a:xfrm>
        </p:spPr>
        <p:txBody>
          <a:bodyPr lIns="0" rIns="0">
            <a:normAutofit/>
          </a:bodyPr>
          <a:lstStyle>
            <a:lvl1pPr marL="342900" indent="-342900">
              <a:spcBef>
                <a:spcPts val="1400"/>
              </a:spcBef>
              <a:spcAft>
                <a:spcPts val="200"/>
              </a:spcAft>
              <a:buClr>
                <a:schemeClr val="tx2">
                  <a:lumMod val="60000"/>
                  <a:lumOff val="40000"/>
                </a:schemeClr>
              </a:buClr>
              <a:buSzPct val="125000"/>
              <a:buFont typeface="Lucida Grande"/>
              <a:buChar char="●"/>
              <a:defRPr sz="2200" b="1" i="0">
                <a:latin typeface="Century Gothic"/>
                <a:cs typeface="Century Gothic"/>
              </a:defRPr>
            </a:lvl1pPr>
            <a:lvl2pPr marL="685800" indent="-285750">
              <a:buClr>
                <a:schemeClr val="accent2">
                  <a:lumMod val="75000"/>
                </a:schemeClr>
              </a:buClr>
              <a:buFont typeface="Lucida Grande"/>
              <a:buChar char="•"/>
              <a:defRPr sz="2400"/>
            </a:lvl2pPr>
            <a:lvl3pPr marL="960120">
              <a:buClr>
                <a:schemeClr val="tx2">
                  <a:lumMod val="60000"/>
                  <a:lumOff val="40000"/>
                </a:schemeClr>
              </a:buClr>
              <a:defRPr sz="2400"/>
            </a:lvl3pPr>
            <a:lvl4pPr marL="1234440">
              <a:defRPr sz="2200" i="1"/>
            </a:lvl4pPr>
            <a:lvl5pPr marL="1508760" indent="-228600">
              <a:buFont typeface="Arial"/>
              <a:buChar cha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6C5D4F67-4CA5-9544-BC5A-68CA2F38FE09}" type="slidenum">
              <a:rPr/>
              <a:pPr>
                <a:defRPr/>
              </a:pPr>
              <a:t>‹#›</a:t>
            </a:fld>
            <a:endParaRPr lang="en-US"/>
          </a:p>
        </p:txBody>
      </p:sp>
      <p:pic>
        <p:nvPicPr>
          <p:cNvPr id="6" name="Picture 5" descr="SpokesBW.psd"/>
          <p:cNvPicPr>
            <a:picLocks noChangeAspect="1"/>
          </p:cNvPicPr>
          <p:nvPr userDrawn="1"/>
        </p:nvPicPr>
        <p:blipFill rotWithShape="1">
          <a:blip r:embed="rId2">
            <a:extLst>
              <a:ext uri="{28A0092B-C50C-407E-A947-70E740481C1C}">
                <a14:useLocalDpi xmlns:a14="http://schemas.microsoft.com/office/drawing/2010/main" val="0"/>
              </a:ext>
            </a:extLst>
          </a:blip>
          <a:srcRect r="62681"/>
          <a:stretch/>
        </p:blipFill>
        <p:spPr>
          <a:xfrm>
            <a:off x="8243117" y="192632"/>
            <a:ext cx="900883" cy="2011680"/>
          </a:xfrm>
          <a:prstGeom prst="rect">
            <a:avLst/>
          </a:prstGeom>
        </p:spPr>
      </p:pic>
    </p:spTree>
    <p:extLst>
      <p:ext uri="{BB962C8B-B14F-4D97-AF65-F5344CB8AC3E}">
        <p14:creationId xmlns:p14="http://schemas.microsoft.com/office/powerpoint/2010/main" val="4104816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11" name="Round Same Side Corner Rectangle 10"/>
          <p:cNvSpPr/>
          <p:nvPr userDrawn="1"/>
        </p:nvSpPr>
        <p:spPr>
          <a:xfrm rot="10800000">
            <a:off x="197058" y="418"/>
            <a:ext cx="8779992" cy="618862"/>
          </a:xfrm>
          <a:prstGeom prst="round2SameRect">
            <a:avLst>
              <a:gd name="adj1" fmla="val 24151"/>
              <a:gd name="adj2" fmla="val 0"/>
            </a:avLst>
          </a:prstGeom>
          <a:solidFill>
            <a:srgbClr val="B9CD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Footer Placeholder 4"/>
          <p:cNvSpPr txBox="1">
            <a:spLocks/>
          </p:cNvSpPr>
          <p:nvPr/>
        </p:nvSpPr>
        <p:spPr>
          <a:xfrm>
            <a:off x="0" y="6576436"/>
            <a:ext cx="8237538" cy="280988"/>
          </a:xfrm>
          <a:prstGeom prst="rect">
            <a:avLst/>
          </a:prstGeom>
        </p:spPr>
        <p:txBody>
          <a:bodyPr/>
          <a:lstStyle>
            <a:defPPr>
              <a:defRPr lang="en-US"/>
            </a:defPPr>
            <a:lvl1pPr marL="0" algn="l" defTabSz="457200" rtl="0" eaLnBrk="1" fontAlgn="auto" latinLnBrk="0" hangingPunct="1">
              <a:spcBef>
                <a:spcPts val="0"/>
              </a:spcBef>
              <a:spcAft>
                <a:spcPts val="0"/>
              </a:spcAft>
              <a:defRPr sz="1000" kern="1200" dirty="0" smtClean="0">
                <a:solidFill>
                  <a:schemeClr val="bg1">
                    <a:lumMod val="75000"/>
                  </a:schemeClr>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900"/>
              <a:t>©2019 Cengage Learning. All Rights Reserved. May not be scanned, copied or duplicated, or posted to a publicly accessible website, in whole or in part.  ©SashkinShutterstock</a:t>
            </a:r>
          </a:p>
        </p:txBody>
      </p:sp>
      <p:sp>
        <p:nvSpPr>
          <p:cNvPr id="2" name="Title 1"/>
          <p:cNvSpPr>
            <a:spLocks noGrp="1"/>
          </p:cNvSpPr>
          <p:nvPr>
            <p:ph type="title"/>
          </p:nvPr>
        </p:nvSpPr>
        <p:spPr>
          <a:xfrm>
            <a:off x="443087" y="760"/>
            <a:ext cx="8352084" cy="618521"/>
          </a:xfrm>
          <a:noFill/>
        </p:spPr>
        <p:txBody>
          <a:bodyPr>
            <a:normAutofit/>
          </a:bodyPr>
          <a:lstStyle>
            <a:lvl1pPr>
              <a:defRPr sz="1400" b="0">
                <a:solidFill>
                  <a:schemeClr val="tx1">
                    <a:lumMod val="50000"/>
                    <a:lumOff val="50000"/>
                  </a:schemeClr>
                </a:solidFill>
              </a:defRPr>
            </a:lvl1pPr>
          </a:lstStyle>
          <a:p>
            <a:r>
              <a:rPr lang="en-US"/>
              <a:t>Click to edit Master title style</a:t>
            </a:r>
          </a:p>
        </p:txBody>
      </p:sp>
      <p:sp>
        <p:nvSpPr>
          <p:cNvPr id="10" name="Content Placeholder 2"/>
          <p:cNvSpPr>
            <a:spLocks noGrp="1"/>
          </p:cNvSpPr>
          <p:nvPr>
            <p:ph idx="1"/>
          </p:nvPr>
        </p:nvSpPr>
        <p:spPr>
          <a:xfrm>
            <a:off x="528794" y="902679"/>
            <a:ext cx="8329089" cy="5590095"/>
          </a:xfrm>
        </p:spPr>
        <p:txBody>
          <a:bodyPr lIns="0" rIns="0">
            <a:normAutofit/>
          </a:bodyPr>
          <a:lstStyle>
            <a:lvl1pPr marL="342900" indent="-342900">
              <a:spcBef>
                <a:spcPts val="1400"/>
              </a:spcBef>
              <a:spcAft>
                <a:spcPts val="200"/>
              </a:spcAft>
              <a:buClr>
                <a:schemeClr val="tx2">
                  <a:lumMod val="60000"/>
                  <a:lumOff val="40000"/>
                </a:schemeClr>
              </a:buClr>
              <a:buFont typeface="Lucida Grande"/>
              <a:buChar char="●"/>
              <a:defRPr sz="2400" b="1" i="0">
                <a:latin typeface="Century Gothic"/>
                <a:cs typeface="Century Gothic"/>
              </a:defRPr>
            </a:lvl1pPr>
            <a:lvl2pPr marL="685800" indent="-285750">
              <a:buClr>
                <a:schemeClr val="accent2">
                  <a:lumMod val="75000"/>
                </a:schemeClr>
              </a:buClr>
              <a:buFont typeface="Lucida Grande"/>
              <a:buChar char="•"/>
              <a:defRPr sz="2400"/>
            </a:lvl2pPr>
            <a:lvl3pPr marL="960120">
              <a:buClr>
                <a:schemeClr val="tx2">
                  <a:lumMod val="60000"/>
                  <a:lumOff val="40000"/>
                </a:schemeClr>
              </a:buClr>
              <a:defRPr sz="2400"/>
            </a:lvl3pPr>
            <a:lvl4pPr marL="1234440">
              <a:defRPr sz="2200" i="1"/>
            </a:lvl4pPr>
            <a:lvl5pPr marL="1508760" indent="-228600">
              <a:buFont typeface="Arial"/>
              <a:buChar cha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6C5D4F67-4CA5-9544-BC5A-68CA2F38FE09}" type="slidenum">
              <a:rPr/>
              <a:pPr>
                <a:defRPr/>
              </a:pPr>
              <a:t>‹#›</a:t>
            </a:fld>
            <a:endParaRPr lang="en-US"/>
          </a:p>
        </p:txBody>
      </p:sp>
    </p:spTree>
    <p:extLst>
      <p:ext uri="{BB962C8B-B14F-4D97-AF65-F5344CB8AC3E}">
        <p14:creationId xmlns:p14="http://schemas.microsoft.com/office/powerpoint/2010/main" val="2233392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9" name="Round Same Side Corner Rectangle 8"/>
          <p:cNvSpPr/>
          <p:nvPr userDrawn="1"/>
        </p:nvSpPr>
        <p:spPr>
          <a:xfrm rot="10800000">
            <a:off x="197058" y="1172"/>
            <a:ext cx="8779992" cy="1269585"/>
          </a:xfrm>
          <a:prstGeom prst="round2SameRect">
            <a:avLst>
              <a:gd name="adj1" fmla="val 18115"/>
              <a:gd name="adj2" fmla="val 0"/>
            </a:avLst>
          </a:prstGeom>
          <a:solidFill>
            <a:srgbClr val="1841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39376" y="405102"/>
            <a:ext cx="8675275" cy="865656"/>
          </a:xfrm>
        </p:spPr>
        <p:txBody>
          <a:bodyPr/>
          <a:lstStyle>
            <a:lvl1pPr>
              <a:defRPr sz="2400" b="0">
                <a:solidFill>
                  <a:schemeClr val="bg1"/>
                </a:solidFill>
              </a:defRPr>
            </a:lvl1pPr>
          </a:lstStyle>
          <a:p>
            <a:r>
              <a:rPr lang="en-US"/>
              <a:t>Click to edit Master title style</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D9487666-B69C-074C-93BE-57F8E88D27D5}" type="slidenum">
              <a:rPr/>
              <a:pPr>
                <a:defRPr/>
              </a:pPr>
              <a:t>‹#›</a:t>
            </a:fld>
            <a:endParaRPr lang="en-US"/>
          </a:p>
        </p:txBody>
      </p:sp>
      <p:sp>
        <p:nvSpPr>
          <p:cNvPr id="14" name="Text Placeholder 13"/>
          <p:cNvSpPr>
            <a:spLocks noGrp="1"/>
          </p:cNvSpPr>
          <p:nvPr>
            <p:ph type="body" sz="quarter" idx="13" hasCustomPrompt="1"/>
          </p:nvPr>
        </p:nvSpPr>
        <p:spPr>
          <a:xfrm>
            <a:off x="339376" y="29770"/>
            <a:ext cx="3590820" cy="1404511"/>
          </a:xfrm>
        </p:spPr>
        <p:txBody>
          <a:bodyPr/>
          <a:lstStyle>
            <a:lvl1pPr marL="0" indent="0">
              <a:buFontTx/>
              <a:buNone/>
              <a:defRPr sz="2000" b="1">
                <a:solidFill>
                  <a:srgbClr val="FFFFFF"/>
                </a:solidFill>
                <a:latin typeface="+mj-lt"/>
              </a:defRPr>
            </a:lvl1pPr>
            <a:lvl2pPr marL="457200" indent="0">
              <a:buFontTx/>
              <a:buNone/>
              <a:defRPr sz="2400" b="1">
                <a:solidFill>
                  <a:srgbClr val="FFFFFF"/>
                </a:solidFill>
                <a:latin typeface="+mj-lt"/>
              </a:defRPr>
            </a:lvl2pPr>
            <a:lvl3pPr marL="914400" indent="0">
              <a:buFontTx/>
              <a:buNone/>
              <a:defRPr sz="2400" b="1">
                <a:solidFill>
                  <a:srgbClr val="FFFFFF"/>
                </a:solidFill>
                <a:latin typeface="+mj-lt"/>
              </a:defRPr>
            </a:lvl3pPr>
            <a:lvl4pPr marL="1371600" indent="0">
              <a:buFontTx/>
              <a:buNone/>
              <a:defRPr sz="2400" b="1">
                <a:solidFill>
                  <a:srgbClr val="FFFFFF"/>
                </a:solidFill>
                <a:latin typeface="+mj-lt"/>
              </a:defRPr>
            </a:lvl4pPr>
            <a:lvl5pPr marL="1828800" indent="0">
              <a:buFontTx/>
              <a:buNone/>
              <a:defRPr sz="2400" b="1">
                <a:solidFill>
                  <a:srgbClr val="FFFFFF"/>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ooter Placeholder 4"/>
          <p:cNvSpPr txBox="1">
            <a:spLocks/>
          </p:cNvSpPr>
          <p:nvPr userDrawn="1"/>
        </p:nvSpPr>
        <p:spPr>
          <a:xfrm>
            <a:off x="0" y="6576436"/>
            <a:ext cx="8237538" cy="280988"/>
          </a:xfrm>
          <a:prstGeom prst="rect">
            <a:avLst/>
          </a:prstGeom>
        </p:spPr>
        <p:txBody>
          <a:bodyPr/>
          <a:lstStyle>
            <a:defPPr>
              <a:defRPr lang="en-US"/>
            </a:defPPr>
            <a:lvl1pPr marL="0" algn="l" defTabSz="457200" rtl="0" eaLnBrk="1" fontAlgn="auto" latinLnBrk="0" hangingPunct="1">
              <a:spcBef>
                <a:spcPts val="0"/>
              </a:spcBef>
              <a:spcAft>
                <a:spcPts val="0"/>
              </a:spcAft>
              <a:defRPr sz="1000" kern="1200" dirty="0" smtClean="0">
                <a:solidFill>
                  <a:schemeClr val="bg1">
                    <a:lumMod val="75000"/>
                  </a:schemeClr>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900"/>
              <a:t>©2019 Cengage Learning. All Rights Reserved. May not be scanned, copied or duplicated, or posted to a publicly accessible website, in whole or in part.  ©SashkinShutterstock</a:t>
            </a:r>
          </a:p>
        </p:txBody>
      </p:sp>
    </p:spTree>
    <p:extLst>
      <p:ext uri="{BB962C8B-B14F-4D97-AF65-F5344CB8AC3E}">
        <p14:creationId xmlns:p14="http://schemas.microsoft.com/office/powerpoint/2010/main" val="3476966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lvl1pPr>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4084C598-CDB6-C447-99F9-BFC2DE5DF6D1}" type="slidenum">
              <a:rPr/>
              <a:pPr>
                <a:defRPr/>
              </a:pPr>
              <a:t>‹#›</a:t>
            </a:fld>
            <a:endParaRPr lang="en-US"/>
          </a:p>
        </p:txBody>
      </p:sp>
      <p:sp>
        <p:nvSpPr>
          <p:cNvPr id="9" name="Footer Placeholder 4"/>
          <p:cNvSpPr txBox="1">
            <a:spLocks/>
          </p:cNvSpPr>
          <p:nvPr userDrawn="1"/>
        </p:nvSpPr>
        <p:spPr>
          <a:xfrm>
            <a:off x="0" y="6576436"/>
            <a:ext cx="8237538" cy="280988"/>
          </a:xfrm>
          <a:prstGeom prst="rect">
            <a:avLst/>
          </a:prstGeom>
        </p:spPr>
        <p:txBody>
          <a:bodyPr/>
          <a:lstStyle>
            <a:defPPr>
              <a:defRPr lang="en-US"/>
            </a:defPPr>
            <a:lvl1pPr marL="0" algn="l" defTabSz="457200" rtl="0" eaLnBrk="1" fontAlgn="auto" latinLnBrk="0" hangingPunct="1">
              <a:spcBef>
                <a:spcPts val="0"/>
              </a:spcBef>
              <a:spcAft>
                <a:spcPts val="0"/>
              </a:spcAft>
              <a:defRPr sz="1000" kern="1200" dirty="0" smtClean="0">
                <a:solidFill>
                  <a:schemeClr val="bg1">
                    <a:lumMod val="75000"/>
                  </a:schemeClr>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900"/>
              <a:t>©2019 Cengage Learning. All Rights Reserved. May not be scanned, copied or duplicated, or posted to a publicly accessible website, in whole or in part.  ©SashkinShutterstock</a:t>
            </a:r>
          </a:p>
        </p:txBody>
      </p:sp>
      <p:sp>
        <p:nvSpPr>
          <p:cNvPr id="16" name="Rectangle 15"/>
          <p:cNvSpPr/>
          <p:nvPr userDrawn="1"/>
        </p:nvSpPr>
        <p:spPr>
          <a:xfrm>
            <a:off x="0" y="0"/>
            <a:ext cx="9144000" cy="1343522"/>
          </a:xfrm>
          <a:prstGeom prst="rect">
            <a:avLst/>
          </a:prstGeom>
          <a:gradFill flip="none" rotWithShape="1">
            <a:gsLst>
              <a:gs pos="0">
                <a:schemeClr val="accent1">
                  <a:lumMod val="60000"/>
                  <a:lumOff val="40000"/>
                </a:schemeClr>
              </a:gs>
              <a:gs pos="100000">
                <a:srgbClr val="FFFFFF"/>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gradFill flip="none" rotWithShape="1">
                <a:gsLst>
                  <a:gs pos="0">
                    <a:schemeClr val="tx2">
                      <a:lumMod val="60000"/>
                      <a:lumOff val="40000"/>
                    </a:schemeClr>
                  </a:gs>
                  <a:gs pos="100000">
                    <a:schemeClr val="bg1"/>
                  </a:gs>
                </a:gsLst>
                <a:lin ang="16200000" scaled="0"/>
                <a:tileRect/>
              </a:gradFill>
            </a:endParaRPr>
          </a:p>
        </p:txBody>
      </p:sp>
      <p:pic>
        <p:nvPicPr>
          <p:cNvPr id="11" name="Picture 10" descr="SpokesBW.psd"/>
          <p:cNvPicPr>
            <a:picLocks noChangeAspect="1"/>
          </p:cNvPicPr>
          <p:nvPr userDrawn="1"/>
        </p:nvPicPr>
        <p:blipFill rotWithShape="1">
          <a:blip r:embed="rId2">
            <a:extLst>
              <a:ext uri="{28A0092B-C50C-407E-A947-70E740481C1C}">
                <a14:useLocalDpi xmlns:a14="http://schemas.microsoft.com/office/drawing/2010/main" val="0"/>
              </a:ext>
            </a:extLst>
          </a:blip>
          <a:srcRect l="-392" r="64052"/>
          <a:stretch/>
        </p:blipFill>
        <p:spPr>
          <a:xfrm flipH="1">
            <a:off x="-1" y="83969"/>
            <a:ext cx="1605776" cy="3682446"/>
          </a:xfrm>
          <a:prstGeom prst="rect">
            <a:avLst/>
          </a:prstGeom>
        </p:spPr>
      </p:pic>
      <p:sp>
        <p:nvSpPr>
          <p:cNvPr id="3" name="Content Placeholder 2"/>
          <p:cNvSpPr>
            <a:spLocks noGrp="1"/>
          </p:cNvSpPr>
          <p:nvPr>
            <p:ph idx="1"/>
          </p:nvPr>
        </p:nvSpPr>
        <p:spPr>
          <a:xfrm>
            <a:off x="1752709" y="619280"/>
            <a:ext cx="6819514" cy="5873496"/>
          </a:xfrm>
          <a:noFill/>
        </p:spPr>
        <p:txBody>
          <a:bodyPr lIns="0" tIns="0" rIns="0" bIns="0" anchor="ctr">
            <a:normAutofit/>
          </a:bodyPr>
          <a:lstStyle>
            <a:lvl1pPr marL="1097280" indent="-1097280">
              <a:spcBef>
                <a:spcPts val="2424"/>
              </a:spcBef>
              <a:buFontTx/>
              <a:buNone/>
              <a:defRPr sz="2800" b="1">
                <a:solidFill>
                  <a:srgbClr val="6A643D"/>
                </a:solidFill>
                <a:latin typeface="+mj-l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6824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6" name="Slide Number Placeholder 5"/>
          <p:cNvSpPr>
            <a:spLocks noGrp="1"/>
          </p:cNvSpPr>
          <p:nvPr>
            <p:ph type="sldNum" sz="quarter" idx="12"/>
          </p:nvPr>
        </p:nvSpPr>
        <p:spPr/>
        <p:txBody>
          <a:bodyPr/>
          <a:lstStyle>
            <a:lvl1pPr>
              <a:defRPr/>
            </a:lvl1pPr>
          </a:lstStyle>
          <a:p>
            <a:pPr>
              <a:defRPr/>
            </a:pPr>
            <a:fld id="{631F1600-D6CC-FE44-AFE4-8891FF7FFC1C}" type="slidenum">
              <a:rPr/>
              <a:pPr>
                <a:defRPr/>
              </a:pPr>
              <a:t>‹#›</a:t>
            </a:fld>
            <a:endParaRPr lang="en-US"/>
          </a:p>
        </p:txBody>
      </p:sp>
    </p:spTree>
    <p:extLst>
      <p:ext uri="{BB962C8B-B14F-4D97-AF65-F5344CB8AC3E}">
        <p14:creationId xmlns:p14="http://schemas.microsoft.com/office/powerpoint/2010/main" val="3380281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7" name="Slide Number Placeholder 6"/>
          <p:cNvSpPr>
            <a:spLocks noGrp="1"/>
          </p:cNvSpPr>
          <p:nvPr>
            <p:ph type="sldNum" sz="quarter" idx="12"/>
          </p:nvPr>
        </p:nvSpPr>
        <p:spPr/>
        <p:txBody>
          <a:bodyPr/>
          <a:lstStyle>
            <a:lvl1pPr>
              <a:defRPr/>
            </a:lvl1pPr>
          </a:lstStyle>
          <a:p>
            <a:pPr>
              <a:defRPr/>
            </a:pPr>
            <a:fld id="{35F89EAB-D633-9D47-815E-16007C70D692}" type="slidenum">
              <a:rPr/>
              <a:pPr>
                <a:defRPr/>
              </a:pPr>
              <a:t>‹#›</a:t>
            </a:fld>
            <a:endParaRPr lang="en-US"/>
          </a:p>
        </p:txBody>
      </p:sp>
    </p:spTree>
    <p:extLst>
      <p:ext uri="{BB962C8B-B14F-4D97-AF65-F5344CB8AC3E}">
        <p14:creationId xmlns:p14="http://schemas.microsoft.com/office/powerpoint/2010/main" val="507858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9" name="Slide Number Placeholder 8"/>
          <p:cNvSpPr>
            <a:spLocks noGrp="1"/>
          </p:cNvSpPr>
          <p:nvPr>
            <p:ph type="sldNum" sz="quarter" idx="12"/>
          </p:nvPr>
        </p:nvSpPr>
        <p:spPr/>
        <p:txBody>
          <a:bodyPr/>
          <a:lstStyle>
            <a:lvl1pPr>
              <a:defRPr/>
            </a:lvl1pPr>
          </a:lstStyle>
          <a:p>
            <a:pPr>
              <a:defRPr/>
            </a:pPr>
            <a:fld id="{C8431CF2-EAF6-6448-AA5E-B8C68DC37EFB}" type="slidenum">
              <a:rPr/>
              <a:pPr>
                <a:defRPr/>
              </a:pPr>
              <a:t>‹#›</a:t>
            </a:fld>
            <a:endParaRPr lang="en-US"/>
          </a:p>
        </p:txBody>
      </p:sp>
    </p:spTree>
    <p:extLst>
      <p:ext uri="{BB962C8B-B14F-4D97-AF65-F5344CB8AC3E}">
        <p14:creationId xmlns:p14="http://schemas.microsoft.com/office/powerpoint/2010/main" val="351983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5" name="Slide Number Placeholder 4"/>
          <p:cNvSpPr>
            <a:spLocks noGrp="1"/>
          </p:cNvSpPr>
          <p:nvPr>
            <p:ph type="sldNum" sz="quarter" idx="12"/>
          </p:nvPr>
        </p:nvSpPr>
        <p:spPr/>
        <p:txBody>
          <a:bodyPr/>
          <a:lstStyle>
            <a:lvl1pPr>
              <a:defRPr/>
            </a:lvl1pPr>
          </a:lstStyle>
          <a:p>
            <a:pPr>
              <a:defRPr/>
            </a:pPr>
            <a:fld id="{5B42A96A-305F-0F4B-9FEA-4CA6654C0BAC}" type="slidenum">
              <a:rPr/>
              <a:pPr>
                <a:defRPr/>
              </a:pPr>
              <a:t>‹#›</a:t>
            </a:fld>
            <a:endParaRPr lang="en-US"/>
          </a:p>
        </p:txBody>
      </p:sp>
    </p:spTree>
    <p:extLst>
      <p:ext uri="{BB962C8B-B14F-4D97-AF65-F5344CB8AC3E}">
        <p14:creationId xmlns:p14="http://schemas.microsoft.com/office/powerpoint/2010/main" val="138568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84288" y="274638"/>
            <a:ext cx="78597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1284288" y="1600200"/>
            <a:ext cx="785971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4288" y="6234113"/>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8237538" y="6408738"/>
            <a:ext cx="831850" cy="365125"/>
          </a:xfrm>
          <a:prstGeom prst="rect">
            <a:avLst/>
          </a:prstGeom>
        </p:spPr>
        <p:txBody>
          <a:bodyPr vert="horz" lIns="91440" tIns="45720" rIns="91440" bIns="45720" rtlCol="0" anchor="ctr"/>
          <a:lstStyle>
            <a:lvl1pPr algn="r" fontAlgn="auto">
              <a:spcBef>
                <a:spcPts val="0"/>
              </a:spcBef>
              <a:spcAft>
                <a:spcPts val="0"/>
              </a:spcAft>
              <a:defRPr sz="1100" b="1" i="0">
                <a:solidFill>
                  <a:schemeClr val="tx1"/>
                </a:solidFill>
                <a:latin typeface="Arial Narrow Bold"/>
                <a:ea typeface="+mn-ea"/>
                <a:cs typeface="Arial Narrow Bold"/>
              </a:defRPr>
            </a:lvl1pPr>
          </a:lstStyle>
          <a:p>
            <a:pPr>
              <a:defRPr/>
            </a:pPr>
            <a:fld id="{10DD219F-0D4B-D141-B0E5-45004FBD381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35" r:id="rId3"/>
    <p:sldLayoutId id="2147483723" r:id="rId4"/>
    <p:sldLayoutId id="2147483724"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Lst>
  <p:hf hdr="0" dt="0"/>
  <p:txStyles>
    <p:titleStyle>
      <a:lvl1pPr algn="l" defTabSz="457200" rtl="0" eaLnBrk="1" fontAlgn="base" hangingPunct="1">
        <a:spcBef>
          <a:spcPct val="0"/>
        </a:spcBef>
        <a:spcAft>
          <a:spcPct val="0"/>
        </a:spcAft>
        <a:defRPr sz="3200" b="1" kern="1200">
          <a:solidFill>
            <a:srgbClr val="376092"/>
          </a:solidFill>
          <a:latin typeface="+mj-lt"/>
          <a:ea typeface="ＭＳ Ｐゴシック" charset="0"/>
          <a:cs typeface="ＭＳ Ｐゴシック" charset="0"/>
        </a:defRPr>
      </a:lvl1pPr>
      <a:lvl2pPr algn="l" defTabSz="457200" rtl="0" eaLnBrk="1" fontAlgn="base" hangingPunct="1">
        <a:spcBef>
          <a:spcPct val="0"/>
        </a:spcBef>
        <a:spcAft>
          <a:spcPct val="0"/>
        </a:spcAft>
        <a:defRPr sz="3200" b="1">
          <a:solidFill>
            <a:srgbClr val="376092"/>
          </a:solidFill>
          <a:latin typeface="Century Gothic" charset="0"/>
          <a:ea typeface="ＭＳ Ｐゴシック" charset="0"/>
          <a:cs typeface="ＭＳ Ｐゴシック" charset="0"/>
        </a:defRPr>
      </a:lvl2pPr>
      <a:lvl3pPr algn="l" defTabSz="457200" rtl="0" eaLnBrk="1" fontAlgn="base" hangingPunct="1">
        <a:spcBef>
          <a:spcPct val="0"/>
        </a:spcBef>
        <a:spcAft>
          <a:spcPct val="0"/>
        </a:spcAft>
        <a:defRPr sz="3200" b="1">
          <a:solidFill>
            <a:srgbClr val="376092"/>
          </a:solidFill>
          <a:latin typeface="Century Gothic" charset="0"/>
          <a:ea typeface="ＭＳ Ｐゴシック" charset="0"/>
          <a:cs typeface="ＭＳ Ｐゴシック" charset="0"/>
        </a:defRPr>
      </a:lvl3pPr>
      <a:lvl4pPr algn="l" defTabSz="457200" rtl="0" eaLnBrk="1" fontAlgn="base" hangingPunct="1">
        <a:spcBef>
          <a:spcPct val="0"/>
        </a:spcBef>
        <a:spcAft>
          <a:spcPct val="0"/>
        </a:spcAft>
        <a:defRPr sz="3200" b="1">
          <a:solidFill>
            <a:srgbClr val="376092"/>
          </a:solidFill>
          <a:latin typeface="Century Gothic" charset="0"/>
          <a:ea typeface="ＭＳ Ｐゴシック" charset="0"/>
          <a:cs typeface="ＭＳ Ｐゴシック" charset="0"/>
        </a:defRPr>
      </a:lvl4pPr>
      <a:lvl5pPr algn="l" defTabSz="457200" rtl="0" eaLnBrk="1" fontAlgn="base" hangingPunct="1">
        <a:spcBef>
          <a:spcPct val="0"/>
        </a:spcBef>
        <a:spcAft>
          <a:spcPct val="0"/>
        </a:spcAft>
        <a:defRPr sz="3200" b="1">
          <a:solidFill>
            <a:srgbClr val="376092"/>
          </a:solidFill>
          <a:latin typeface="Century Gothic" charset="0"/>
          <a:ea typeface="ＭＳ Ｐゴシック" charset="0"/>
          <a:cs typeface="ＭＳ Ｐゴシック" charset="0"/>
        </a:defRPr>
      </a:lvl5pPr>
      <a:lvl6pPr marL="457200" algn="l" defTabSz="457200" rtl="0" eaLnBrk="1" fontAlgn="base" hangingPunct="1">
        <a:spcBef>
          <a:spcPct val="0"/>
        </a:spcBef>
        <a:spcAft>
          <a:spcPct val="0"/>
        </a:spcAft>
        <a:defRPr sz="3200" b="1">
          <a:solidFill>
            <a:srgbClr val="376092"/>
          </a:solidFill>
          <a:latin typeface="Century Gothic" charset="0"/>
          <a:ea typeface="ＭＳ Ｐゴシック" charset="0"/>
          <a:cs typeface="ＭＳ Ｐゴシック" charset="0"/>
        </a:defRPr>
      </a:lvl6pPr>
      <a:lvl7pPr marL="914400" algn="l" defTabSz="457200" rtl="0" eaLnBrk="1" fontAlgn="base" hangingPunct="1">
        <a:spcBef>
          <a:spcPct val="0"/>
        </a:spcBef>
        <a:spcAft>
          <a:spcPct val="0"/>
        </a:spcAft>
        <a:defRPr sz="3200" b="1">
          <a:solidFill>
            <a:srgbClr val="376092"/>
          </a:solidFill>
          <a:latin typeface="Century Gothic" charset="0"/>
          <a:ea typeface="ＭＳ Ｐゴシック" charset="0"/>
          <a:cs typeface="ＭＳ Ｐゴシック" charset="0"/>
        </a:defRPr>
      </a:lvl7pPr>
      <a:lvl8pPr marL="1371600" algn="l" defTabSz="457200" rtl="0" eaLnBrk="1" fontAlgn="base" hangingPunct="1">
        <a:spcBef>
          <a:spcPct val="0"/>
        </a:spcBef>
        <a:spcAft>
          <a:spcPct val="0"/>
        </a:spcAft>
        <a:defRPr sz="3200" b="1">
          <a:solidFill>
            <a:srgbClr val="376092"/>
          </a:solidFill>
          <a:latin typeface="Century Gothic" charset="0"/>
          <a:ea typeface="ＭＳ Ｐゴシック" charset="0"/>
          <a:cs typeface="ＭＳ Ｐゴシック" charset="0"/>
        </a:defRPr>
      </a:lvl8pPr>
      <a:lvl9pPr marL="1828800" algn="l" defTabSz="457200" rtl="0" eaLnBrk="1" fontAlgn="base" hangingPunct="1">
        <a:spcBef>
          <a:spcPct val="0"/>
        </a:spcBef>
        <a:spcAft>
          <a:spcPct val="0"/>
        </a:spcAft>
        <a:defRPr sz="3200" b="1">
          <a:solidFill>
            <a:srgbClr val="376092"/>
          </a:solidFill>
          <a:latin typeface="Century Gothic"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Clr>
          <a:srgbClr val="77933C"/>
        </a:buClr>
        <a:buFont typeface="Lucida Grande" charset="0"/>
        <a:buChar char="●"/>
        <a:defRPr sz="3000" kern="1200">
          <a:solidFill>
            <a:schemeClr val="tx1"/>
          </a:solidFill>
          <a:latin typeface="Century Schoolbook"/>
          <a:ea typeface="ＭＳ Ｐゴシック" charset="0"/>
          <a:cs typeface="Century Schoolbook"/>
        </a:defRPr>
      </a:lvl1pPr>
      <a:lvl2pPr marL="742950" indent="-285750" algn="l" defTabSz="457200" rtl="0" eaLnBrk="1" fontAlgn="base" hangingPunct="1">
        <a:spcBef>
          <a:spcPct val="20000"/>
        </a:spcBef>
        <a:spcAft>
          <a:spcPct val="0"/>
        </a:spcAft>
        <a:buClr>
          <a:srgbClr val="376092"/>
        </a:buClr>
        <a:buFont typeface="Arial" charset="0"/>
        <a:buChar char="–"/>
        <a:defRPr sz="2800" kern="1200">
          <a:solidFill>
            <a:schemeClr val="tx1"/>
          </a:solidFill>
          <a:latin typeface="Century Schoolbook"/>
          <a:ea typeface="ＭＳ Ｐゴシック" charset="0"/>
          <a:cs typeface="Century Schoolbook"/>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Century Schoolbook"/>
          <a:ea typeface="ＭＳ Ｐゴシック" charset="0"/>
          <a:cs typeface="Century Schoolbook"/>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Century Schoolbook"/>
          <a:ea typeface="ＭＳ Ｐゴシック" charset="0"/>
          <a:cs typeface="Century Schoolbook"/>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Century Schoolbook"/>
          <a:ea typeface="ＭＳ Ｐゴシック" charset="0"/>
          <a:cs typeface="Century School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2</a:t>
            </a:r>
          </a:p>
        </p:txBody>
      </p:sp>
      <p:sp>
        <p:nvSpPr>
          <p:cNvPr id="6" name="Subtitle 5"/>
          <p:cNvSpPr>
            <a:spLocks noGrp="1"/>
          </p:cNvSpPr>
          <p:nvPr>
            <p:ph type="subTitle" idx="1"/>
          </p:nvPr>
        </p:nvSpPr>
        <p:spPr/>
        <p:txBody>
          <a:bodyPr>
            <a:normAutofit/>
          </a:bodyPr>
          <a:lstStyle/>
          <a:p>
            <a:r>
              <a:rPr lang="el-GR" dirty="0"/>
              <a:t>ΠΛΑΙΣΙΟ ΠΑΡΑΓΩΓΙΚΩΝ ΔΥΝΑΤΟΤΗΤΩΝ</a:t>
            </a:r>
            <a:endParaRPr lang="en-US" dirty="0"/>
          </a:p>
        </p:txBody>
      </p:sp>
      <p:sp>
        <p:nvSpPr>
          <p:cNvPr id="2" name="TextBox 1">
            <a:extLst>
              <a:ext uri="{FF2B5EF4-FFF2-40B4-BE49-F238E27FC236}">
                <a16:creationId xmlns:a16="http://schemas.microsoft.com/office/drawing/2014/main" id="{03760846-C9D9-41B6-9556-F9C5EA228F93}"/>
              </a:ext>
            </a:extLst>
          </p:cNvPr>
          <p:cNvSpPr txBox="1"/>
          <p:nvPr/>
        </p:nvSpPr>
        <p:spPr>
          <a:xfrm>
            <a:off x="5919202" y="565604"/>
            <a:ext cx="1401346" cy="369332"/>
          </a:xfrm>
          <a:prstGeom prst="rect">
            <a:avLst/>
          </a:prstGeom>
          <a:solidFill>
            <a:srgbClr val="92D050"/>
          </a:solidFill>
        </p:spPr>
        <p:txBody>
          <a:bodyPr wrap="none" rtlCol="0">
            <a:spAutoFit/>
          </a:bodyPr>
          <a:lstStyle/>
          <a:p>
            <a:r>
              <a:rPr lang="el-GR" dirty="0">
                <a:solidFill>
                  <a:schemeClr val="bg1"/>
                </a:solidFill>
              </a:rPr>
              <a:t>ΚΕΦΑΛΑΙΟ</a:t>
            </a:r>
            <a:endParaRPr lang="en-US" dirty="0">
              <a:solidFill>
                <a:schemeClr val="bg1"/>
              </a:solidFill>
            </a:endParaRPr>
          </a:p>
        </p:txBody>
      </p:sp>
    </p:spTree>
    <p:extLst>
      <p:ext uri="{BB962C8B-B14F-4D97-AF65-F5344CB8AC3E}">
        <p14:creationId xmlns:p14="http://schemas.microsoft.com/office/powerpoint/2010/main" val="1026892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2100" dirty="0"/>
              <a:t>Μια Σύνοψη για τα αυξανόμενα κόστη ευκαιρίας και μια κοίλη προς την αρχή των αξόνων καμπύλη παραγωγικών δυνατοτήτων</a:t>
            </a:r>
            <a:endParaRPr lang="en-US" sz="2100" dirty="0"/>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10</a:t>
            </a:fld>
            <a:endParaRPr lang="en-US" sz="1100" dirty="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4</a:t>
            </a:r>
          </a:p>
        </p:txBody>
      </p:sp>
      <p:pic>
        <p:nvPicPr>
          <p:cNvPr id="15" name="Εικόνα 14">
            <a:extLst>
              <a:ext uri="{FF2B5EF4-FFF2-40B4-BE49-F238E27FC236}">
                <a16:creationId xmlns:a16="http://schemas.microsoft.com/office/drawing/2014/main" id="{884139BD-6481-4CED-9517-01F112FA98AC}"/>
              </a:ext>
            </a:extLst>
          </p:cNvPr>
          <p:cNvPicPr>
            <a:picLocks noChangeAspect="1"/>
          </p:cNvPicPr>
          <p:nvPr/>
        </p:nvPicPr>
        <p:blipFill>
          <a:blip r:embed="rId2"/>
          <a:stretch>
            <a:fillRect/>
          </a:stretch>
        </p:blipFill>
        <p:spPr>
          <a:xfrm>
            <a:off x="557218" y="1457327"/>
            <a:ext cx="8029563" cy="4764842"/>
          </a:xfrm>
          <a:prstGeom prst="rect">
            <a:avLst/>
          </a:prstGeom>
        </p:spPr>
      </p:pic>
    </p:spTree>
    <p:extLst>
      <p:ext uri="{BB962C8B-B14F-4D97-AF65-F5344CB8AC3E}">
        <p14:creationId xmlns:p14="http://schemas.microsoft.com/office/powerpoint/2010/main" val="88121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2-1  </a:t>
            </a:r>
            <a:r>
              <a:rPr lang="el-GR" dirty="0"/>
              <a:t>Η Καμπύλη Παραγωγικών Δυνατοτήτων </a:t>
            </a:r>
            <a:r>
              <a:rPr lang="en-US" sz="1400" dirty="0"/>
              <a:t>(5 </a:t>
            </a:r>
            <a:r>
              <a:rPr lang="el-GR" sz="1400" dirty="0"/>
              <a:t>από</a:t>
            </a:r>
            <a:r>
              <a:rPr lang="en-US" sz="1400" dirty="0"/>
              <a:t> 6) </a:t>
            </a:r>
          </a:p>
        </p:txBody>
      </p:sp>
      <p:sp>
        <p:nvSpPr>
          <p:cNvPr id="3" name="Content Placeholder 2"/>
          <p:cNvSpPr>
            <a:spLocks noGrp="1"/>
          </p:cNvSpPr>
          <p:nvPr>
            <p:ph idx="1"/>
          </p:nvPr>
        </p:nvSpPr>
        <p:spPr>
          <a:xfrm>
            <a:off x="324374" y="1335658"/>
            <a:ext cx="8329089" cy="4938057"/>
          </a:xfrm>
        </p:spPr>
        <p:txBody>
          <a:bodyPr>
            <a:normAutofit lnSpcReduction="10000"/>
          </a:bodyPr>
          <a:lstStyle/>
          <a:p>
            <a:pPr lvl="1"/>
            <a:r>
              <a:rPr lang="en-US" dirty="0"/>
              <a:t>2-1</a:t>
            </a:r>
            <a:r>
              <a:rPr lang="el-GR" dirty="0"/>
              <a:t>δ</a:t>
            </a:r>
            <a:r>
              <a:rPr lang="en-US" dirty="0"/>
              <a:t> </a:t>
            </a:r>
            <a:r>
              <a:rPr lang="el-GR" dirty="0"/>
              <a:t>Οικονομικές Έννοιες στο Πλαίσιο της </a:t>
            </a:r>
            <a:r>
              <a:rPr lang="el-GR" i="1" dirty="0"/>
              <a:t>Καμπύλης Παραγωγικών Δυνατοτήτων</a:t>
            </a:r>
            <a:endParaRPr lang="en-US" dirty="0"/>
          </a:p>
          <a:p>
            <a:pPr lvl="2"/>
            <a:r>
              <a:rPr lang="el-GR" dirty="0"/>
              <a:t>Το πλαίσιο της ΚΠΔ είναι χρήσιμο για την αποσαφήνιση και την ενασχόληση με τις οικονομικές έννοιες. Βλ. Σχήμα 5</a:t>
            </a:r>
            <a:r>
              <a:rPr lang="en-US" dirty="0"/>
              <a:t> </a:t>
            </a:r>
            <a:endParaRPr lang="el-GR" dirty="0"/>
          </a:p>
          <a:p>
            <a:pPr lvl="2"/>
            <a:r>
              <a:rPr lang="el-GR" dirty="0"/>
              <a:t>Σπανιότητα</a:t>
            </a:r>
            <a:r>
              <a:rPr lang="en-US" dirty="0"/>
              <a:t>: </a:t>
            </a:r>
            <a:r>
              <a:rPr lang="el-GR" dirty="0"/>
              <a:t>Η πεπερασμένη φύση των πόρων αναπαρίσταται γραφικά από την ΚΠΔ στο Σχήμα 6</a:t>
            </a:r>
            <a:r>
              <a:rPr lang="en-US" dirty="0"/>
              <a:t> </a:t>
            </a:r>
            <a:endParaRPr lang="el-GR" dirty="0"/>
          </a:p>
          <a:p>
            <a:pPr lvl="2"/>
            <a:r>
              <a:rPr lang="el-GR" dirty="0"/>
              <a:t>Η ΚΠΔ διαχωρίζει τις παραγωγικές δυνατότητες μίας οικονομίας σε δύο τομείς:</a:t>
            </a:r>
            <a:endParaRPr lang="en-US" dirty="0"/>
          </a:p>
          <a:p>
            <a:pPr lvl="3"/>
            <a:r>
              <a:rPr lang="el-GR" dirty="0"/>
              <a:t>Μία εφικτή περιοχή, που αποτελείται από τα σημεία στην ίδια την ΚΠΔ και από όλα τα σημεία κάτω αυτήν</a:t>
            </a:r>
            <a:endParaRPr lang="en-US" dirty="0"/>
          </a:p>
          <a:p>
            <a:pPr lvl="3"/>
            <a:r>
              <a:rPr lang="el-GR" dirty="0"/>
              <a:t>Μία ανέφικτη περιοχή, που αποτελείται από τα σημεία πάνω από την ΚΠΔ</a:t>
            </a:r>
            <a:endParaRPr lang="en-US" dirty="0"/>
          </a:p>
          <a:p>
            <a:pPr lvl="1"/>
            <a:endParaRPr lang="en-US" dirty="0"/>
          </a:p>
          <a:p>
            <a:pPr lvl="2"/>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11</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3890934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 ΚΠΔ και οι Διάφορες Οικονομικές Έννοιες</a:t>
            </a:r>
            <a:endParaRPr lang="en-US" dirty="0"/>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12</a:t>
            </a:fld>
            <a:endParaRPr lang="en-US" sz="1100" dirty="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5</a:t>
            </a:r>
          </a:p>
        </p:txBody>
      </p:sp>
      <p:pic>
        <p:nvPicPr>
          <p:cNvPr id="14" name="Εικόνα 13">
            <a:extLst>
              <a:ext uri="{FF2B5EF4-FFF2-40B4-BE49-F238E27FC236}">
                <a16:creationId xmlns:a16="http://schemas.microsoft.com/office/drawing/2014/main" id="{B18C3FF4-77CB-4C77-8321-5E464CAEA358}"/>
              </a:ext>
            </a:extLst>
          </p:cNvPr>
          <p:cNvPicPr>
            <a:picLocks noChangeAspect="1"/>
          </p:cNvPicPr>
          <p:nvPr/>
        </p:nvPicPr>
        <p:blipFill>
          <a:blip r:embed="rId2"/>
          <a:stretch>
            <a:fillRect/>
          </a:stretch>
        </p:blipFill>
        <p:spPr>
          <a:xfrm>
            <a:off x="166914" y="2085999"/>
            <a:ext cx="8810171" cy="2032775"/>
          </a:xfrm>
          <a:prstGeom prst="rect">
            <a:avLst/>
          </a:prstGeom>
        </p:spPr>
      </p:pic>
    </p:spTree>
    <p:extLst>
      <p:ext uri="{BB962C8B-B14F-4D97-AF65-F5344CB8AC3E}">
        <p14:creationId xmlns:p14="http://schemas.microsoft.com/office/powerpoint/2010/main" val="2948421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 ΚΠΔ και οι Διάφορες Οικονομικές Έννοιες</a:t>
            </a:r>
            <a:endParaRPr lang="en-US" dirty="0"/>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13</a:t>
            </a:fld>
            <a:endParaRPr lang="en-US" sz="1100" dirty="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6</a:t>
            </a:r>
          </a:p>
        </p:txBody>
      </p:sp>
      <p:pic>
        <p:nvPicPr>
          <p:cNvPr id="10" name="Εικόνα 9">
            <a:extLst>
              <a:ext uri="{FF2B5EF4-FFF2-40B4-BE49-F238E27FC236}">
                <a16:creationId xmlns:a16="http://schemas.microsoft.com/office/drawing/2014/main" id="{8B7497A8-F912-4009-844E-F09824418EE7}"/>
              </a:ext>
            </a:extLst>
          </p:cNvPr>
          <p:cNvPicPr>
            <a:picLocks noChangeAspect="1"/>
          </p:cNvPicPr>
          <p:nvPr/>
        </p:nvPicPr>
        <p:blipFill>
          <a:blip r:embed="rId2"/>
          <a:stretch>
            <a:fillRect/>
          </a:stretch>
        </p:blipFill>
        <p:spPr>
          <a:xfrm>
            <a:off x="618978" y="1440578"/>
            <a:ext cx="7906043" cy="5171855"/>
          </a:xfrm>
          <a:prstGeom prst="rect">
            <a:avLst/>
          </a:prstGeom>
        </p:spPr>
      </p:pic>
    </p:spTree>
    <p:extLst>
      <p:ext uri="{BB962C8B-B14F-4D97-AF65-F5344CB8AC3E}">
        <p14:creationId xmlns:p14="http://schemas.microsoft.com/office/powerpoint/2010/main" val="2400342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2-1  </a:t>
            </a:r>
            <a:r>
              <a:rPr lang="el-GR" dirty="0"/>
              <a:t>Η Καμπύλη Παραγωγικών Δυνατοτήτων </a:t>
            </a:r>
            <a:r>
              <a:rPr lang="en-US" sz="1400" dirty="0"/>
              <a:t>(6 </a:t>
            </a:r>
            <a:r>
              <a:rPr lang="el-GR" sz="1400" dirty="0"/>
              <a:t>από</a:t>
            </a:r>
            <a:r>
              <a:rPr lang="en-US" sz="1400" dirty="0"/>
              <a:t> 6) </a:t>
            </a:r>
          </a:p>
        </p:txBody>
      </p:sp>
      <p:sp>
        <p:nvSpPr>
          <p:cNvPr id="3" name="Content Placeholder 2"/>
          <p:cNvSpPr>
            <a:spLocks noGrp="1"/>
          </p:cNvSpPr>
          <p:nvPr>
            <p:ph idx="1"/>
          </p:nvPr>
        </p:nvSpPr>
        <p:spPr>
          <a:xfrm>
            <a:off x="324374" y="1335658"/>
            <a:ext cx="8329089" cy="4938057"/>
          </a:xfrm>
        </p:spPr>
        <p:txBody>
          <a:bodyPr>
            <a:normAutofit fontScale="92500" lnSpcReduction="20000"/>
          </a:bodyPr>
          <a:lstStyle/>
          <a:p>
            <a:pPr lvl="1"/>
            <a:r>
              <a:rPr lang="el-GR" dirty="0"/>
              <a:t>2-1δ Οικονομικές Έννοιες στο Πλαίσιο της Καμπύλης Παραγωγικών Δυνατοτήτων </a:t>
            </a:r>
            <a:r>
              <a:rPr lang="en-US" sz="1400" dirty="0"/>
              <a:t>(</a:t>
            </a:r>
            <a:r>
              <a:rPr lang="el-GR" sz="1400" dirty="0"/>
              <a:t>συνέχεια</a:t>
            </a:r>
            <a:r>
              <a:rPr lang="en-US" sz="1400" dirty="0"/>
              <a:t>)</a:t>
            </a:r>
            <a:endParaRPr lang="en-US" dirty="0"/>
          </a:p>
          <a:p>
            <a:pPr lvl="2"/>
            <a:r>
              <a:rPr lang="el-GR" b="1" dirty="0">
                <a:solidFill>
                  <a:srgbClr val="87004A"/>
                </a:solidFill>
              </a:rPr>
              <a:t>Παραγωγικά Αποτελεσματική</a:t>
            </a:r>
            <a:r>
              <a:rPr lang="en-US" dirty="0"/>
              <a:t>: </a:t>
            </a:r>
            <a:r>
              <a:rPr lang="el-GR" dirty="0"/>
              <a:t>Η κατάσταση όπου παράγεται η μέγιστη δυνατή ποσότητα αγαθών με βάση τους διαθέσιμους πόρους</a:t>
            </a:r>
            <a:r>
              <a:rPr lang="en-US" dirty="0"/>
              <a:t> </a:t>
            </a:r>
            <a:r>
              <a:rPr lang="el-GR" dirty="0"/>
              <a:t>και τεχνολογία</a:t>
            </a:r>
            <a:endParaRPr lang="en-US" dirty="0"/>
          </a:p>
          <a:p>
            <a:pPr lvl="2"/>
            <a:r>
              <a:rPr lang="el-GR" b="1" dirty="0">
                <a:solidFill>
                  <a:srgbClr val="87004A"/>
                </a:solidFill>
              </a:rPr>
              <a:t>Παραγωγικά Αναποτελεσματική</a:t>
            </a:r>
            <a:r>
              <a:rPr lang="en-US" b="1" dirty="0">
                <a:solidFill>
                  <a:srgbClr val="87004A"/>
                </a:solidFill>
              </a:rPr>
              <a:t>:</a:t>
            </a:r>
            <a:r>
              <a:rPr lang="en-US" dirty="0"/>
              <a:t> </a:t>
            </a:r>
            <a:r>
              <a:rPr lang="el-GR" dirty="0"/>
              <a:t>Η κατάσταση όπου</a:t>
            </a:r>
            <a:r>
              <a:rPr lang="en-US" dirty="0"/>
              <a:t> </a:t>
            </a:r>
            <a:r>
              <a:rPr lang="el-GR" dirty="0"/>
              <a:t>παράγεται μικρότερη ποσότητα αγαθών από τη μέγιστη δυνατή με βάση τους διαθέσιμους πόρους και τεχνολογία. Η παραγωγική αναποτελεσματικότητα σημαίνει ότι μπορεί να παραχθεί περισσότερο από ένα αγαθό χωρίς να παραχθούν λιγότερες μονάδες από το άλλο</a:t>
            </a:r>
            <a:endParaRPr lang="en-US" dirty="0"/>
          </a:p>
          <a:p>
            <a:pPr lvl="2"/>
            <a:r>
              <a:rPr lang="el-GR" b="1" dirty="0">
                <a:solidFill>
                  <a:srgbClr val="87004A"/>
                </a:solidFill>
              </a:rPr>
              <a:t>Τεχνολογία</a:t>
            </a:r>
            <a:r>
              <a:rPr lang="en-US" dirty="0"/>
              <a:t>: </a:t>
            </a:r>
            <a:r>
              <a:rPr lang="el-GR" dirty="0"/>
              <a:t>Το σύνολο των δεξιοτήτων και της γνώσης που σχετίζεται με τη χρήση των πόρων στην παραγωγή. Μια τεχνολογική εξέλιξη αυξάνει συνήθως είτε την ικανότητα για μεγαλύτερη παραγωγή με μια δεδομένη ποσότητα πόρων, είτε την ικανότητα για παραγωγή με μικρότερη ποσότητα πόρων</a:t>
            </a:r>
            <a:endParaRPr lang="en-US" dirty="0"/>
          </a:p>
          <a:p>
            <a:pPr lvl="1"/>
            <a:endParaRPr lang="en-US" dirty="0"/>
          </a:p>
          <a:p>
            <a:pPr lvl="2"/>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14</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2362123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Οικονομική Ανάπτυξη στο Πλαίσιο ΚΠΔ</a:t>
            </a:r>
            <a:endParaRPr lang="en-US" dirty="0"/>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15</a:t>
            </a:fld>
            <a:endParaRPr lang="en-US" sz="1100" dirty="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7</a:t>
            </a:r>
          </a:p>
        </p:txBody>
      </p:sp>
      <p:pic>
        <p:nvPicPr>
          <p:cNvPr id="10" name="Εικόνα 9">
            <a:extLst>
              <a:ext uri="{FF2B5EF4-FFF2-40B4-BE49-F238E27FC236}">
                <a16:creationId xmlns:a16="http://schemas.microsoft.com/office/drawing/2014/main" id="{DEDDEFC6-D24D-44A3-969E-917E588B8F09}"/>
              </a:ext>
            </a:extLst>
          </p:cNvPr>
          <p:cNvPicPr>
            <a:picLocks noChangeAspect="1"/>
          </p:cNvPicPr>
          <p:nvPr/>
        </p:nvPicPr>
        <p:blipFill>
          <a:blip r:embed="rId2"/>
          <a:stretch>
            <a:fillRect/>
          </a:stretch>
        </p:blipFill>
        <p:spPr>
          <a:xfrm>
            <a:off x="339376" y="2019172"/>
            <a:ext cx="8032652" cy="2619343"/>
          </a:xfrm>
          <a:prstGeom prst="rect">
            <a:avLst/>
          </a:prstGeom>
        </p:spPr>
      </p:pic>
    </p:spTree>
    <p:extLst>
      <p:ext uri="{BB962C8B-B14F-4D97-AF65-F5344CB8AC3E}">
        <p14:creationId xmlns:p14="http://schemas.microsoft.com/office/powerpoint/2010/main" val="2084660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Μελέτη και η Προσωπική σας ΚΠΔ</a:t>
            </a:r>
            <a:endParaRPr lang="en-US" dirty="0"/>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16</a:t>
            </a:fld>
            <a:endParaRPr lang="en-US" sz="1100" dirty="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8</a:t>
            </a:r>
          </a:p>
        </p:txBody>
      </p:sp>
      <p:pic>
        <p:nvPicPr>
          <p:cNvPr id="7" name="Εικόνα 6">
            <a:extLst>
              <a:ext uri="{FF2B5EF4-FFF2-40B4-BE49-F238E27FC236}">
                <a16:creationId xmlns:a16="http://schemas.microsoft.com/office/drawing/2014/main" id="{5848FB76-336F-4355-96B9-BA184257F82C}"/>
              </a:ext>
            </a:extLst>
          </p:cNvPr>
          <p:cNvPicPr>
            <a:picLocks noChangeAspect="1"/>
          </p:cNvPicPr>
          <p:nvPr/>
        </p:nvPicPr>
        <p:blipFill>
          <a:blip r:embed="rId2"/>
          <a:stretch>
            <a:fillRect/>
          </a:stretch>
        </p:blipFill>
        <p:spPr>
          <a:xfrm>
            <a:off x="131100" y="1823033"/>
            <a:ext cx="8806375" cy="4099347"/>
          </a:xfrm>
          <a:prstGeom prst="rect">
            <a:avLst/>
          </a:prstGeom>
        </p:spPr>
      </p:pic>
    </p:spTree>
    <p:extLst>
      <p:ext uri="{BB962C8B-B14F-4D97-AF65-F5344CB8AC3E}">
        <p14:creationId xmlns:p14="http://schemas.microsoft.com/office/powerpoint/2010/main" val="3674524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87004A"/>
                </a:solidFill>
              </a:rPr>
              <a:t>2-2 </a:t>
            </a:r>
            <a:r>
              <a:rPr lang="el-GR" b="1" dirty="0">
                <a:solidFill>
                  <a:srgbClr val="87004A"/>
                </a:solidFill>
              </a:rPr>
              <a:t>Η Εξειδίκευση και το Εμπόριο Μπορούν να μας Μετακινήσουν Πέρα από την ΚΠΔ μας </a:t>
            </a:r>
            <a:r>
              <a:rPr lang="en-US" sz="1400" dirty="0"/>
              <a:t>(1 </a:t>
            </a:r>
            <a:r>
              <a:rPr lang="el-GR" sz="1400" dirty="0"/>
              <a:t>από</a:t>
            </a:r>
            <a:r>
              <a:rPr lang="en-US" sz="1400" dirty="0"/>
              <a:t> 2) </a:t>
            </a:r>
          </a:p>
        </p:txBody>
      </p:sp>
      <p:sp>
        <p:nvSpPr>
          <p:cNvPr id="3" name="Content Placeholder 2"/>
          <p:cNvSpPr>
            <a:spLocks noGrp="1"/>
          </p:cNvSpPr>
          <p:nvPr>
            <p:ph idx="1"/>
          </p:nvPr>
        </p:nvSpPr>
        <p:spPr>
          <a:xfrm>
            <a:off x="324374" y="1335658"/>
            <a:ext cx="8329089" cy="4938057"/>
          </a:xfrm>
        </p:spPr>
        <p:txBody>
          <a:bodyPr>
            <a:normAutofit/>
          </a:bodyPr>
          <a:lstStyle/>
          <a:p>
            <a:pPr lvl="1"/>
            <a:r>
              <a:rPr lang="el-GR" dirty="0"/>
              <a:t>Σε αυτήν την ενότητα θα εξηγήσουμε πώς μια χώρα που εξειδικεύεται στην παραγωγή συγκεκριμένων αγαθών και στη συνέχεια εμπορεύεται αυτά τα αγαθά με άλλες χώρες για άλλα αγαθά μπορεί να βρεθεί σε καλύτερη θέση. Σε όρους ΚΠΔ, μπορεί να καταναλώσει σε ένα επίπεδο </a:t>
            </a:r>
            <a:r>
              <a:rPr lang="el-GR" i="1" dirty="0"/>
              <a:t>πέρα</a:t>
            </a:r>
            <a:r>
              <a:rPr lang="en-US" dirty="0"/>
              <a:t> </a:t>
            </a:r>
            <a:r>
              <a:rPr lang="el-GR" dirty="0"/>
              <a:t>από την ΚΠΔ της</a:t>
            </a:r>
            <a:endParaRPr lang="en-US" dirty="0"/>
          </a:p>
          <a:p>
            <a:pPr lvl="1"/>
            <a:r>
              <a:rPr lang="en-US" dirty="0"/>
              <a:t>2-2</a:t>
            </a:r>
            <a:r>
              <a:rPr lang="el-GR" dirty="0"/>
              <a:t>α</a:t>
            </a:r>
            <a:r>
              <a:rPr lang="en-US" dirty="0"/>
              <a:t> </a:t>
            </a:r>
            <a:r>
              <a:rPr lang="el-GR" dirty="0"/>
              <a:t>Ένα Απλό Μοντέλο ΚΠΔ Δύο Ατόμων</a:t>
            </a:r>
            <a:endParaRPr lang="en-US" dirty="0"/>
          </a:p>
          <a:p>
            <a:pPr lvl="2"/>
            <a:r>
              <a:rPr lang="el-GR" b="1" dirty="0">
                <a:solidFill>
                  <a:srgbClr val="87004A"/>
                </a:solidFill>
              </a:rPr>
              <a:t>Συγκριτικό Πλεονέκτημα</a:t>
            </a:r>
            <a:r>
              <a:rPr lang="en-US" dirty="0"/>
              <a:t>: </a:t>
            </a:r>
            <a:r>
              <a:rPr lang="el-GR" dirty="0"/>
              <a:t>Η κατάσταση όπου κάποιος μπορεί να παράγει ένα αγαθό σε χαμηλότερο κόστος ευκαιρίας από κάποιον άλλον</a:t>
            </a:r>
            <a:r>
              <a:rPr lang="en-US" dirty="0"/>
              <a:t> </a:t>
            </a:r>
            <a:endParaRPr lang="el-GR" dirty="0"/>
          </a:p>
          <a:p>
            <a:pPr lvl="2"/>
            <a:r>
              <a:rPr lang="el-GR" dirty="0"/>
              <a:t>Δείτε την περίπτωση του </a:t>
            </a:r>
            <a:r>
              <a:rPr lang="en-US" dirty="0"/>
              <a:t>Brian </a:t>
            </a:r>
            <a:r>
              <a:rPr lang="el-GR" dirty="0"/>
              <a:t>και της</a:t>
            </a:r>
            <a:r>
              <a:rPr lang="en-US" dirty="0"/>
              <a:t> Elizabeth </a:t>
            </a:r>
            <a:r>
              <a:rPr lang="el-GR" dirty="0"/>
              <a:t>στο Σχήμα</a:t>
            </a:r>
            <a:r>
              <a:rPr lang="en-US" dirty="0"/>
              <a:t> 9</a:t>
            </a:r>
          </a:p>
          <a:p>
            <a:pPr lvl="2"/>
            <a:endParaRPr lang="en-US" dirty="0"/>
          </a:p>
          <a:p>
            <a:pPr lvl="2"/>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17</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3073946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 ΚΠΔ της </a:t>
            </a:r>
            <a:r>
              <a:rPr lang="en-US" dirty="0"/>
              <a:t>Elizabeth</a:t>
            </a:r>
            <a:r>
              <a:rPr lang="el-GR" dirty="0"/>
              <a:t> και η ΚΠΔ του</a:t>
            </a:r>
            <a:r>
              <a:rPr lang="en-US" dirty="0"/>
              <a:t> Brian</a:t>
            </a:r>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18</a:t>
            </a:fld>
            <a:endParaRPr lang="en-US" sz="1100" dirty="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9</a:t>
            </a:r>
          </a:p>
        </p:txBody>
      </p:sp>
      <p:pic>
        <p:nvPicPr>
          <p:cNvPr id="9" name="Εικόνα 8">
            <a:extLst>
              <a:ext uri="{FF2B5EF4-FFF2-40B4-BE49-F238E27FC236}">
                <a16:creationId xmlns:a16="http://schemas.microsoft.com/office/drawing/2014/main" id="{8F24EDE0-C71D-4B5B-8FF0-8B0461771FDB}"/>
              </a:ext>
            </a:extLst>
          </p:cNvPr>
          <p:cNvPicPr>
            <a:picLocks noChangeAspect="1"/>
          </p:cNvPicPr>
          <p:nvPr/>
        </p:nvPicPr>
        <p:blipFill>
          <a:blip r:embed="rId2"/>
          <a:stretch>
            <a:fillRect/>
          </a:stretch>
        </p:blipFill>
        <p:spPr>
          <a:xfrm>
            <a:off x="776788" y="1481649"/>
            <a:ext cx="7590424" cy="5109651"/>
          </a:xfrm>
          <a:prstGeom prst="rect">
            <a:avLst/>
          </a:prstGeom>
        </p:spPr>
      </p:pic>
    </p:spTree>
    <p:extLst>
      <p:ext uri="{BB962C8B-B14F-4D97-AF65-F5344CB8AC3E}">
        <p14:creationId xmlns:p14="http://schemas.microsoft.com/office/powerpoint/2010/main" val="1644298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87004A"/>
                </a:solidFill>
              </a:rPr>
              <a:t>2-2  </a:t>
            </a:r>
            <a:r>
              <a:rPr lang="el-GR" dirty="0"/>
              <a:t>Η Εξειδίκευση και το Εμπόριο Μπορούν να μας Μετακινήσουν Πέρα από την ΚΠΔ μας </a:t>
            </a:r>
            <a:r>
              <a:rPr lang="en-US" sz="1400" dirty="0"/>
              <a:t>(2 </a:t>
            </a:r>
            <a:r>
              <a:rPr lang="el-GR" sz="1400" dirty="0"/>
              <a:t>από</a:t>
            </a:r>
            <a:r>
              <a:rPr lang="en-US" sz="1400" dirty="0"/>
              <a:t> 2) </a:t>
            </a:r>
          </a:p>
        </p:txBody>
      </p:sp>
      <p:sp>
        <p:nvSpPr>
          <p:cNvPr id="3" name="Content Placeholder 2"/>
          <p:cNvSpPr>
            <a:spLocks noGrp="1"/>
          </p:cNvSpPr>
          <p:nvPr>
            <p:ph idx="1"/>
          </p:nvPr>
        </p:nvSpPr>
        <p:spPr>
          <a:xfrm>
            <a:off x="324374" y="1335658"/>
            <a:ext cx="8329089" cy="4938057"/>
          </a:xfrm>
        </p:spPr>
        <p:txBody>
          <a:bodyPr>
            <a:normAutofit fontScale="85000" lnSpcReduction="20000"/>
          </a:bodyPr>
          <a:lstStyle/>
          <a:p>
            <a:pPr lvl="1"/>
            <a:r>
              <a:rPr lang="en-US" dirty="0"/>
              <a:t>2-</a:t>
            </a:r>
            <a:r>
              <a:rPr lang="el-GR" dirty="0"/>
              <a:t>2β</a:t>
            </a:r>
            <a:r>
              <a:rPr lang="en-US" dirty="0"/>
              <a:t> </a:t>
            </a:r>
            <a:r>
              <a:rPr lang="el-GR" dirty="0"/>
              <a:t>Πάνω ή Πέρα από την ΚΠΔ;</a:t>
            </a:r>
            <a:endParaRPr lang="en-US" dirty="0"/>
          </a:p>
          <a:p>
            <a:pPr lvl="2"/>
            <a:r>
              <a:rPr lang="el-GR" dirty="0"/>
              <a:t>Στη γραφική παράσταση (α) του Σχήματος 10 παρουσιάζουμε την ΚΠΔ για την</a:t>
            </a:r>
            <a:r>
              <a:rPr lang="en-US" dirty="0"/>
              <a:t> Elizabeth</a:t>
            </a:r>
            <a:r>
              <a:rPr lang="el-GR" dirty="0"/>
              <a:t>.</a:t>
            </a:r>
            <a:r>
              <a:rPr lang="en-US" dirty="0"/>
              <a:t> </a:t>
            </a:r>
            <a:r>
              <a:rPr lang="el-GR" dirty="0"/>
              <a:t>Μέσω της εξειδίκευσης και του εμπορίου, η</a:t>
            </a:r>
            <a:r>
              <a:rPr lang="en-US" dirty="0"/>
              <a:t> </a:t>
            </a:r>
            <a:r>
              <a:rPr lang="el-GR" dirty="0"/>
              <a:t>κατανάλωση της </a:t>
            </a:r>
            <a:r>
              <a:rPr lang="en-US" dirty="0"/>
              <a:t>Elizabeth</a:t>
            </a:r>
            <a:r>
              <a:rPr lang="el-GR" dirty="0"/>
              <a:t> μετακινήθηκε πέρα από την ΚΠΔ της</a:t>
            </a:r>
            <a:endParaRPr lang="en-US" dirty="0"/>
          </a:p>
          <a:p>
            <a:pPr lvl="2"/>
            <a:r>
              <a:rPr lang="el-GR" dirty="0"/>
              <a:t>Στη γραφική παράσταση (β) του Σχήματος </a:t>
            </a:r>
            <a:r>
              <a:rPr lang="en-US" dirty="0"/>
              <a:t>10</a:t>
            </a:r>
            <a:r>
              <a:rPr lang="el-GR" dirty="0"/>
              <a:t> παρουσιάζουμε την ΚΠΔ του</a:t>
            </a:r>
            <a:r>
              <a:rPr lang="en-US" dirty="0"/>
              <a:t> Brian</a:t>
            </a:r>
            <a:r>
              <a:rPr lang="el-GR" dirty="0"/>
              <a:t>. Όταν αποφάσισε να εξειδικευθεί και να επιδοθεί σε εμπόριο, η κατανάλωση και των δύο αγαθών αυξήθηκε και μετακινήθηκε πέρα από την ΚΠΔ του</a:t>
            </a:r>
            <a:endParaRPr lang="en-US" dirty="0"/>
          </a:p>
          <a:p>
            <a:pPr lvl="2"/>
            <a:r>
              <a:rPr lang="el-GR" dirty="0"/>
              <a:t>Ένας Καλοπροαίρετος και Πλήρως Ενήμερος Δικτάτορας Έναντι του Αόρατου Χεριού:</a:t>
            </a:r>
            <a:endParaRPr lang="en-US" dirty="0"/>
          </a:p>
          <a:p>
            <a:pPr lvl="3"/>
            <a:r>
              <a:rPr lang="el-GR" i="0" dirty="0"/>
              <a:t>Πράττοντας βάσει των συμφερόντων τους, η</a:t>
            </a:r>
            <a:r>
              <a:rPr lang="en-US" i="0" dirty="0"/>
              <a:t> Elizabeth </a:t>
            </a:r>
            <a:r>
              <a:rPr lang="el-GR" i="0" dirty="0"/>
              <a:t>και ο</a:t>
            </a:r>
            <a:r>
              <a:rPr lang="en-US" i="0" dirty="0"/>
              <a:t> Brian </a:t>
            </a:r>
            <a:r>
              <a:rPr lang="el-GR" i="0" dirty="0"/>
              <a:t>έκαναν ό,τι θα έκανε ο καλοπροαίρετος δικτάτορας</a:t>
            </a:r>
            <a:endParaRPr lang="en-US" i="0" dirty="0"/>
          </a:p>
          <a:p>
            <a:pPr lvl="3"/>
            <a:r>
              <a:rPr lang="el-GR" i="0" dirty="0"/>
              <a:t>Ο </a:t>
            </a:r>
            <a:r>
              <a:rPr lang="en-US" i="0" dirty="0"/>
              <a:t>Adam Smith </a:t>
            </a:r>
            <a:r>
              <a:rPr lang="el-GR" i="0" dirty="0"/>
              <a:t>μίλησε για το αόρατο χέρι</a:t>
            </a:r>
            <a:r>
              <a:rPr lang="en-US" i="0" dirty="0"/>
              <a:t> </a:t>
            </a:r>
            <a:r>
              <a:rPr lang="el-GR" i="0" dirty="0"/>
              <a:t>που </a:t>
            </a:r>
            <a:r>
              <a:rPr lang="en-US" i="0" dirty="0"/>
              <a:t>“</a:t>
            </a:r>
            <a:r>
              <a:rPr lang="el-GR" i="0" dirty="0"/>
              <a:t>οδηγεί</a:t>
            </a:r>
            <a:r>
              <a:rPr lang="en-US" i="0" dirty="0"/>
              <a:t>”</a:t>
            </a:r>
            <a:r>
              <a:rPr lang="el-GR" i="0" dirty="0"/>
              <a:t>τις ενέργειες των ατόμων προς ένα θετικό αποτέλεσμα στο οποίο δεν στόχευαν. Αυτό συνέβη στην περίπτωση της </a:t>
            </a:r>
            <a:r>
              <a:rPr lang="en-US" i="0" dirty="0"/>
              <a:t>Elizabeth </a:t>
            </a:r>
            <a:r>
              <a:rPr lang="el-GR" i="0" dirty="0"/>
              <a:t>και του</a:t>
            </a:r>
            <a:r>
              <a:rPr lang="en-US" i="0" dirty="0"/>
              <a:t> Brian</a:t>
            </a:r>
          </a:p>
          <a:p>
            <a:pPr lvl="2"/>
            <a:endParaRPr lang="en-US" dirty="0"/>
          </a:p>
          <a:p>
            <a:pPr lvl="2"/>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19</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2961635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noFill/>
        </p:spPr>
        <p:txBody>
          <a:bodyPr rtlCol="0">
            <a:normAutofit/>
          </a:bodyPr>
          <a:lstStyle/>
          <a:p>
            <a:r>
              <a:rPr lang="en-US" sz="2400" dirty="0">
                <a:solidFill>
                  <a:srgbClr val="87004A"/>
                </a:solidFill>
              </a:rPr>
              <a:t>2-1 </a:t>
            </a:r>
            <a:r>
              <a:rPr lang="en-US" sz="2400" dirty="0"/>
              <a:t>	</a:t>
            </a:r>
            <a:r>
              <a:rPr lang="el-GR" sz="2400" dirty="0"/>
              <a:t>Η Καμπύλη Παραγωγικών Δυνατοτήτων</a:t>
            </a:r>
            <a:endParaRPr lang="en-US" sz="2400" dirty="0"/>
          </a:p>
          <a:p>
            <a:r>
              <a:rPr lang="en-US" sz="2400" dirty="0">
                <a:solidFill>
                  <a:srgbClr val="87004A"/>
                </a:solidFill>
              </a:rPr>
              <a:t>2-2 </a:t>
            </a:r>
            <a:r>
              <a:rPr lang="en-US" sz="2400" dirty="0"/>
              <a:t>	</a:t>
            </a:r>
            <a:r>
              <a:rPr lang="el-GR" sz="2400" dirty="0"/>
              <a:t>Η Εξειδίκευση και το Εμπόριο Μπορούν να μας Μετακινήσουν Πέρα από την ΚΠΔ μας</a:t>
            </a:r>
            <a:endParaRPr lang="en-US" sz="2400" dirty="0"/>
          </a:p>
        </p:txBody>
      </p:sp>
      <p:sp>
        <p:nvSpPr>
          <p:cNvPr id="22530"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639A3E87-5F9C-ED4C-A994-779A6922CFAF}" type="slidenum">
              <a:rPr lang="en-US" sz="1100">
                <a:latin typeface="Arial Narrow Bold" charset="0"/>
                <a:cs typeface="Arial Narrow Bold" charset="0"/>
              </a:rPr>
              <a:pPr eaLnBrk="1" fontAlgn="base" hangingPunct="1">
                <a:spcBef>
                  <a:spcPct val="0"/>
                </a:spcBef>
                <a:spcAft>
                  <a:spcPct val="0"/>
                </a:spcAft>
              </a:pPr>
              <a:t>2</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184298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Κατανάλωση της</a:t>
            </a:r>
            <a:r>
              <a:rPr lang="en-US" dirty="0"/>
              <a:t> Elizabeth </a:t>
            </a:r>
            <a:r>
              <a:rPr lang="el-GR" dirty="0"/>
              <a:t>και του</a:t>
            </a:r>
            <a:r>
              <a:rPr lang="en-US" dirty="0"/>
              <a:t> Brian </a:t>
            </a:r>
            <a:r>
              <a:rPr lang="el-GR" dirty="0"/>
              <a:t>Πριν και Μετά από την Εξειδίκευση και το Εμπόριο</a:t>
            </a:r>
            <a:endParaRPr lang="en-US" dirty="0"/>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20</a:t>
            </a:fld>
            <a:endParaRPr lang="en-US" sz="1100" dirty="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10</a:t>
            </a:r>
          </a:p>
        </p:txBody>
      </p:sp>
      <p:pic>
        <p:nvPicPr>
          <p:cNvPr id="7" name="Εικόνα 6">
            <a:extLst>
              <a:ext uri="{FF2B5EF4-FFF2-40B4-BE49-F238E27FC236}">
                <a16:creationId xmlns:a16="http://schemas.microsoft.com/office/drawing/2014/main" id="{411D07C2-AAB7-4DB0-9D3F-EB670A6B38FD}"/>
              </a:ext>
            </a:extLst>
          </p:cNvPr>
          <p:cNvPicPr>
            <a:picLocks noChangeAspect="1"/>
          </p:cNvPicPr>
          <p:nvPr/>
        </p:nvPicPr>
        <p:blipFill>
          <a:blip r:embed="rId2"/>
          <a:stretch>
            <a:fillRect/>
          </a:stretch>
        </p:blipFill>
        <p:spPr>
          <a:xfrm>
            <a:off x="453231" y="1646089"/>
            <a:ext cx="8237538" cy="3694362"/>
          </a:xfrm>
          <a:prstGeom prst="rect">
            <a:avLst/>
          </a:prstGeom>
        </p:spPr>
      </p:pic>
    </p:spTree>
    <p:extLst>
      <p:ext uri="{BB962C8B-B14F-4D97-AF65-F5344CB8AC3E}">
        <p14:creationId xmlns:p14="http://schemas.microsoft.com/office/powerpoint/2010/main" val="2995753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2-1  </a:t>
            </a:r>
            <a:r>
              <a:rPr lang="el-GR" dirty="0"/>
              <a:t>Η Καμπύλη Παραγωγικών Δυνατοτήτων </a:t>
            </a:r>
            <a:r>
              <a:rPr lang="en-US" sz="1400" dirty="0"/>
              <a:t>(1 </a:t>
            </a:r>
            <a:r>
              <a:rPr lang="el-GR" sz="1400" dirty="0"/>
              <a:t>από</a:t>
            </a:r>
            <a:r>
              <a:rPr lang="en-US" sz="1400" dirty="0"/>
              <a:t> 6) </a:t>
            </a:r>
          </a:p>
        </p:txBody>
      </p:sp>
      <p:sp>
        <p:nvSpPr>
          <p:cNvPr id="3" name="Content Placeholder 2"/>
          <p:cNvSpPr>
            <a:spLocks noGrp="1"/>
          </p:cNvSpPr>
          <p:nvPr>
            <p:ph idx="1"/>
          </p:nvPr>
        </p:nvSpPr>
        <p:spPr>
          <a:xfrm>
            <a:off x="324374" y="1470681"/>
            <a:ext cx="8329089" cy="4938057"/>
          </a:xfrm>
        </p:spPr>
        <p:txBody>
          <a:bodyPr>
            <a:normAutofit/>
          </a:bodyPr>
          <a:lstStyle/>
          <a:p>
            <a:pPr lvl="1"/>
            <a:r>
              <a:rPr lang="el-GR" dirty="0"/>
              <a:t>Υποθέστε ότι βρίσκεστε σε ένα έρημο νησί μόνοι σας</a:t>
            </a:r>
            <a:endParaRPr lang="en-US" dirty="0"/>
          </a:p>
          <a:p>
            <a:pPr lvl="1"/>
            <a:r>
              <a:rPr lang="el-GR" dirty="0"/>
              <a:t>Μπορείτε να παράγετε μόνο δύο αγαθά</a:t>
            </a:r>
            <a:r>
              <a:rPr lang="en-US" dirty="0"/>
              <a:t>: </a:t>
            </a:r>
            <a:r>
              <a:rPr lang="el-GR" dirty="0"/>
              <a:t>καρύδες και ανανάδες</a:t>
            </a:r>
            <a:endParaRPr lang="en-US" dirty="0"/>
          </a:p>
          <a:p>
            <a:pPr lvl="1"/>
            <a:r>
              <a:rPr lang="el-GR" dirty="0"/>
              <a:t>Επειδή οι πόροι σας είναι περιορισμένοι, η αύξηση της παραγωγής ενός αγαθού συνεπάγεται τη μικρότερη παραγωγή του άλλου</a:t>
            </a:r>
            <a:endParaRPr lang="en-US" dirty="0"/>
          </a:p>
          <a:p>
            <a:pPr lvl="1"/>
            <a:r>
              <a:rPr lang="el-GR" dirty="0"/>
              <a:t>Αυτού του είδους η σκέψη αποτελεί το υπόβαθρο της καμπύλης παραγωγικών δυνατοτήτων</a:t>
            </a:r>
            <a:r>
              <a:rPr lang="en-US" dirty="0"/>
              <a:t> </a:t>
            </a:r>
            <a:endParaRPr lang="el-GR" dirty="0"/>
          </a:p>
          <a:p>
            <a:pPr lvl="1"/>
            <a:r>
              <a:rPr lang="el-GR" dirty="0"/>
              <a:t>Διατηρήστε αυτό το υπόβαθρο στο μυαλό σας καθώς προχωρούμε</a:t>
            </a:r>
            <a:endParaRPr lang="en-US" dirty="0"/>
          </a:p>
          <a:p>
            <a:pPr lvl="2"/>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3</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2878232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2-1  </a:t>
            </a:r>
            <a:r>
              <a:rPr lang="el-GR" dirty="0"/>
              <a:t>Η Καμπύλη Παραγωγικών Δυνατοτήτων </a:t>
            </a:r>
            <a:r>
              <a:rPr lang="en-US" sz="1400" dirty="0"/>
              <a:t>(2 </a:t>
            </a:r>
            <a:r>
              <a:rPr lang="el-GR" sz="1400" dirty="0"/>
              <a:t>από</a:t>
            </a:r>
            <a:r>
              <a:rPr lang="en-US" sz="1400" dirty="0"/>
              <a:t> 6) </a:t>
            </a:r>
          </a:p>
        </p:txBody>
      </p:sp>
      <p:sp>
        <p:nvSpPr>
          <p:cNvPr id="3" name="Content Placeholder 2"/>
          <p:cNvSpPr>
            <a:spLocks noGrp="1"/>
          </p:cNvSpPr>
          <p:nvPr>
            <p:ph idx="1"/>
          </p:nvPr>
        </p:nvSpPr>
        <p:spPr>
          <a:xfrm>
            <a:off x="324374" y="1470681"/>
            <a:ext cx="8329089" cy="4938057"/>
          </a:xfrm>
        </p:spPr>
        <p:txBody>
          <a:bodyPr>
            <a:normAutofit/>
          </a:bodyPr>
          <a:lstStyle/>
          <a:p>
            <a:pPr lvl="1"/>
            <a:r>
              <a:rPr lang="en-US" dirty="0"/>
              <a:t>2-1</a:t>
            </a:r>
            <a:r>
              <a:rPr lang="el-GR" dirty="0"/>
              <a:t>α</a:t>
            </a:r>
            <a:r>
              <a:rPr lang="en-US" dirty="0"/>
              <a:t> </a:t>
            </a:r>
            <a:r>
              <a:rPr lang="el-GR" dirty="0"/>
              <a:t>Η Ευθεία ΚΠΔ</a:t>
            </a:r>
            <a:r>
              <a:rPr lang="en-US" dirty="0"/>
              <a:t>: </a:t>
            </a:r>
            <a:r>
              <a:rPr lang="el-GR" dirty="0"/>
              <a:t>Σταθερά Κόστη Ευκαιρίας</a:t>
            </a:r>
            <a:endParaRPr lang="en-US" dirty="0"/>
          </a:p>
          <a:p>
            <a:pPr lvl="2"/>
            <a:r>
              <a:rPr lang="el-GR" b="1" dirty="0">
                <a:solidFill>
                  <a:srgbClr val="87004A"/>
                </a:solidFill>
              </a:rPr>
              <a:t>Καμπύλη Παραγωγικών Δυνατοτήτων </a:t>
            </a:r>
            <a:r>
              <a:rPr lang="en-US" b="1" dirty="0">
                <a:solidFill>
                  <a:srgbClr val="87004A"/>
                </a:solidFill>
              </a:rPr>
              <a:t>(</a:t>
            </a:r>
            <a:r>
              <a:rPr lang="el-GR" b="1" dirty="0">
                <a:solidFill>
                  <a:srgbClr val="87004A"/>
                </a:solidFill>
              </a:rPr>
              <a:t>ΚΠΔ</a:t>
            </a:r>
            <a:r>
              <a:rPr lang="en-US" b="1" dirty="0">
                <a:solidFill>
                  <a:srgbClr val="87004A"/>
                </a:solidFill>
              </a:rPr>
              <a:t>)</a:t>
            </a:r>
            <a:r>
              <a:rPr lang="en-US" dirty="0"/>
              <a:t>: </a:t>
            </a:r>
            <a:r>
              <a:rPr lang="el-GR" dirty="0"/>
              <a:t>Οι πιθανοί συνδυασμοί δύο αγαθών που μπορούν να παραχθούν σε ένα συγκεκριμένο χρονικό εύρος υπό συνθήκες μιας δεδομένης τεχνολογίας και πλήρους χρήσης των πόρων</a:t>
            </a:r>
            <a:endParaRPr lang="en-US" dirty="0"/>
          </a:p>
          <a:p>
            <a:pPr lvl="2"/>
            <a:r>
              <a:rPr lang="el-GR" dirty="0"/>
              <a:t>Παρατηρείστε ότι η ΚΠΔ είναι μια ευθεία γραμμή. Αυτό συμβαίνει γιατί το κόστος ευκαιρίας των βιβλίων και των πουκαμίσων (στο Σχήμα 1) είναι σταθερό</a:t>
            </a:r>
            <a:endParaRPr lang="en-US" dirty="0"/>
          </a:p>
          <a:p>
            <a:pPr lvl="3"/>
            <a:r>
              <a:rPr lang="el-GR" dirty="0"/>
              <a:t>Ευθεία ΚΠΔ</a:t>
            </a:r>
            <a:r>
              <a:rPr lang="en-US" dirty="0"/>
              <a:t> = </a:t>
            </a:r>
            <a:r>
              <a:rPr lang="el-GR" dirty="0"/>
              <a:t>Σταθερά κόστη ευκαιρίας</a:t>
            </a:r>
            <a:endParaRPr lang="en-US" dirty="0"/>
          </a:p>
          <a:p>
            <a:pPr lvl="1"/>
            <a:endParaRPr lang="en-US" dirty="0"/>
          </a:p>
          <a:p>
            <a:pPr lvl="2"/>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4</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2573096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Καμπύλη Παραγωγικών Δυνατοτήτων </a:t>
            </a:r>
            <a:r>
              <a:rPr lang="en-US" dirty="0"/>
              <a:t>(</a:t>
            </a:r>
            <a:r>
              <a:rPr lang="el-GR" dirty="0"/>
              <a:t>Σταθερά Κόστη Ευκαιρίας</a:t>
            </a:r>
            <a:r>
              <a:rPr lang="en-US" dirty="0"/>
              <a:t>)</a:t>
            </a:r>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5</a:t>
            </a:fld>
            <a:endParaRPr lang="en-US" sz="1100" dirty="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1</a:t>
            </a:r>
          </a:p>
        </p:txBody>
      </p:sp>
      <p:pic>
        <p:nvPicPr>
          <p:cNvPr id="13" name="Εικόνα 12">
            <a:extLst>
              <a:ext uri="{FF2B5EF4-FFF2-40B4-BE49-F238E27FC236}">
                <a16:creationId xmlns:a16="http://schemas.microsoft.com/office/drawing/2014/main" id="{A26D1E37-A129-496E-9259-6C4A8EBE818D}"/>
              </a:ext>
            </a:extLst>
          </p:cNvPr>
          <p:cNvPicPr>
            <a:picLocks noChangeAspect="1"/>
          </p:cNvPicPr>
          <p:nvPr/>
        </p:nvPicPr>
        <p:blipFill>
          <a:blip r:embed="rId2"/>
          <a:stretch>
            <a:fillRect/>
          </a:stretch>
        </p:blipFill>
        <p:spPr>
          <a:xfrm>
            <a:off x="1623312" y="1270758"/>
            <a:ext cx="5551211" cy="5293702"/>
          </a:xfrm>
          <a:prstGeom prst="rect">
            <a:avLst/>
          </a:prstGeom>
        </p:spPr>
      </p:pic>
    </p:spTree>
    <p:extLst>
      <p:ext uri="{BB962C8B-B14F-4D97-AF65-F5344CB8AC3E}">
        <p14:creationId xmlns:p14="http://schemas.microsoft.com/office/powerpoint/2010/main" val="2723463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2-1  </a:t>
            </a:r>
            <a:r>
              <a:rPr lang="el-GR" dirty="0"/>
              <a:t>Η Καμπύλη Παραγωγικών Δυνατοτήτων </a:t>
            </a:r>
            <a:r>
              <a:rPr lang="en-US" sz="1400" dirty="0"/>
              <a:t>(3 </a:t>
            </a:r>
            <a:r>
              <a:rPr lang="el-GR" sz="1400" dirty="0"/>
              <a:t>από</a:t>
            </a:r>
            <a:r>
              <a:rPr lang="en-US" sz="1400" dirty="0"/>
              <a:t> 6) </a:t>
            </a:r>
          </a:p>
        </p:txBody>
      </p:sp>
      <p:sp>
        <p:nvSpPr>
          <p:cNvPr id="3" name="Content Placeholder 2"/>
          <p:cNvSpPr>
            <a:spLocks noGrp="1"/>
          </p:cNvSpPr>
          <p:nvPr>
            <p:ph idx="1"/>
          </p:nvPr>
        </p:nvSpPr>
        <p:spPr>
          <a:xfrm>
            <a:off x="324374" y="1335658"/>
            <a:ext cx="8329089" cy="4938057"/>
          </a:xfrm>
        </p:spPr>
        <p:txBody>
          <a:bodyPr>
            <a:normAutofit lnSpcReduction="10000"/>
          </a:bodyPr>
          <a:lstStyle/>
          <a:p>
            <a:pPr lvl="1"/>
            <a:r>
              <a:rPr lang="en-US" dirty="0"/>
              <a:t>2-1</a:t>
            </a:r>
            <a:r>
              <a:rPr lang="el-GR" dirty="0"/>
              <a:t>β</a:t>
            </a:r>
            <a:r>
              <a:rPr lang="en-US" dirty="0"/>
              <a:t> </a:t>
            </a:r>
            <a:r>
              <a:rPr lang="el-GR" dirty="0"/>
              <a:t>Η Κοίλη προς την Αρχή των Αξόνων ΚΠΔ</a:t>
            </a:r>
            <a:r>
              <a:rPr lang="en-US" dirty="0"/>
              <a:t>: </a:t>
            </a:r>
            <a:r>
              <a:rPr lang="el-GR" dirty="0"/>
              <a:t>Αυξανόμενα Κόστη Ευκαιρίας</a:t>
            </a:r>
            <a:endParaRPr lang="en-US" dirty="0"/>
          </a:p>
          <a:p>
            <a:pPr lvl="2"/>
            <a:r>
              <a:rPr lang="el-GR" dirty="0"/>
              <a:t>Στον πίνακα (α) του Σχήματος </a:t>
            </a:r>
            <a:r>
              <a:rPr lang="en-US" dirty="0"/>
              <a:t>2</a:t>
            </a:r>
            <a:r>
              <a:rPr lang="el-GR" dirty="0"/>
              <a:t> παραθέτουμε πέντε συνδυασμούς κινητών τηλεφώνων και μηχανών παρασκευής καφέ που μπορούν να παραχθούν σε μία οικονομία </a:t>
            </a:r>
          </a:p>
          <a:p>
            <a:pPr lvl="2"/>
            <a:r>
              <a:rPr lang="el-GR" dirty="0"/>
              <a:t>Αναπαριστούμε γραφικά αυτούς τους πέντε συνδυασμούς στη γραφική παράσταση (β) του Σχήματος 2, όπου και πάλι κάθε συνδυασμός αναπαρίσταται από ένα διαφορετικό σημείο.</a:t>
            </a:r>
            <a:r>
              <a:rPr lang="en-US" dirty="0"/>
              <a:t> </a:t>
            </a:r>
          </a:p>
          <a:p>
            <a:pPr lvl="2"/>
            <a:r>
              <a:rPr lang="el-GR" dirty="0"/>
              <a:t>Η καμπύλη που συνδέει τα σημεία Α – Ε είναι η ΚΠΔ</a:t>
            </a:r>
            <a:endParaRPr lang="en-US" dirty="0"/>
          </a:p>
          <a:p>
            <a:pPr lvl="3"/>
            <a:r>
              <a:rPr lang="el-GR" dirty="0"/>
              <a:t>Κοίλη προς την αρχή των αξόνων ΚΠΔ </a:t>
            </a:r>
            <a:r>
              <a:rPr lang="en-US" dirty="0"/>
              <a:t>= </a:t>
            </a:r>
            <a:r>
              <a:rPr lang="el-GR" dirty="0"/>
              <a:t>Αυξανόμενα κόστη ευκαιρίας</a:t>
            </a:r>
            <a:endParaRPr lang="en-US" dirty="0"/>
          </a:p>
          <a:p>
            <a:pPr lvl="1"/>
            <a:endParaRPr lang="en-US" dirty="0"/>
          </a:p>
          <a:p>
            <a:pPr lvl="2"/>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6</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2809685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Καμπύλη Παραγωγικών Δυνατοτήτων </a:t>
            </a:r>
            <a:r>
              <a:rPr lang="en-US" dirty="0"/>
              <a:t>(</a:t>
            </a:r>
            <a:r>
              <a:rPr lang="el-GR" dirty="0"/>
              <a:t>Αυξανόμενα Κόστη Ευκαιρίας</a:t>
            </a:r>
            <a:r>
              <a:rPr lang="en-US" dirty="0"/>
              <a:t>) </a:t>
            </a:r>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7</a:t>
            </a:fld>
            <a:endParaRPr lang="en-US" sz="1100" dirty="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2</a:t>
            </a:r>
          </a:p>
        </p:txBody>
      </p:sp>
      <p:pic>
        <p:nvPicPr>
          <p:cNvPr id="13" name="Εικόνα 12">
            <a:extLst>
              <a:ext uri="{FF2B5EF4-FFF2-40B4-BE49-F238E27FC236}">
                <a16:creationId xmlns:a16="http://schemas.microsoft.com/office/drawing/2014/main" id="{29296BD1-7F88-40F8-B759-0BD542770BEF}"/>
              </a:ext>
            </a:extLst>
          </p:cNvPr>
          <p:cNvPicPr>
            <a:picLocks noChangeAspect="1"/>
          </p:cNvPicPr>
          <p:nvPr/>
        </p:nvPicPr>
        <p:blipFill>
          <a:blip r:embed="rId2"/>
          <a:stretch>
            <a:fillRect/>
          </a:stretch>
        </p:blipFill>
        <p:spPr>
          <a:xfrm>
            <a:off x="506437" y="1666120"/>
            <a:ext cx="8131126" cy="4347256"/>
          </a:xfrm>
          <a:prstGeom prst="rect">
            <a:avLst/>
          </a:prstGeom>
        </p:spPr>
      </p:pic>
    </p:spTree>
    <p:extLst>
      <p:ext uri="{BB962C8B-B14F-4D97-AF65-F5344CB8AC3E}">
        <p14:creationId xmlns:p14="http://schemas.microsoft.com/office/powerpoint/2010/main" val="236796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 ΚΠΔ και τρία σημεία</a:t>
            </a:r>
            <a:endParaRPr lang="en-US" dirty="0"/>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8</a:t>
            </a:fld>
            <a:endParaRPr lang="en-US" sz="1100" dirty="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3</a:t>
            </a:r>
          </a:p>
        </p:txBody>
      </p:sp>
      <p:pic>
        <p:nvPicPr>
          <p:cNvPr id="8" name="Εικόνα 7">
            <a:extLst>
              <a:ext uri="{FF2B5EF4-FFF2-40B4-BE49-F238E27FC236}">
                <a16:creationId xmlns:a16="http://schemas.microsoft.com/office/drawing/2014/main" id="{1A704E3E-364C-4720-962F-2CF9495AA775}"/>
              </a:ext>
            </a:extLst>
          </p:cNvPr>
          <p:cNvPicPr>
            <a:picLocks noChangeAspect="1"/>
          </p:cNvPicPr>
          <p:nvPr/>
        </p:nvPicPr>
        <p:blipFill>
          <a:blip r:embed="rId2"/>
          <a:stretch>
            <a:fillRect/>
          </a:stretch>
        </p:blipFill>
        <p:spPr>
          <a:xfrm>
            <a:off x="1704590" y="1366560"/>
            <a:ext cx="5526204" cy="5086338"/>
          </a:xfrm>
          <a:prstGeom prst="rect">
            <a:avLst/>
          </a:prstGeom>
        </p:spPr>
      </p:pic>
    </p:spTree>
    <p:extLst>
      <p:ext uri="{BB962C8B-B14F-4D97-AF65-F5344CB8AC3E}">
        <p14:creationId xmlns:p14="http://schemas.microsoft.com/office/powerpoint/2010/main" val="4271734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2-1  </a:t>
            </a:r>
            <a:r>
              <a:rPr lang="el-GR" dirty="0"/>
              <a:t>Η Καμπύλη Παραγωγικών Δυνατοτήτων </a:t>
            </a:r>
            <a:r>
              <a:rPr lang="en-US" sz="1400" dirty="0"/>
              <a:t>(4 </a:t>
            </a:r>
            <a:r>
              <a:rPr lang="el-GR" sz="1400" dirty="0"/>
              <a:t>από</a:t>
            </a:r>
            <a:r>
              <a:rPr lang="en-US" sz="1400" dirty="0"/>
              <a:t> 6) </a:t>
            </a:r>
          </a:p>
        </p:txBody>
      </p:sp>
      <p:sp>
        <p:nvSpPr>
          <p:cNvPr id="3" name="Content Placeholder 2"/>
          <p:cNvSpPr>
            <a:spLocks noGrp="1"/>
          </p:cNvSpPr>
          <p:nvPr>
            <p:ph idx="1"/>
          </p:nvPr>
        </p:nvSpPr>
        <p:spPr>
          <a:xfrm>
            <a:off x="324374" y="1653243"/>
            <a:ext cx="8329089" cy="4938057"/>
          </a:xfrm>
        </p:spPr>
        <p:txBody>
          <a:bodyPr>
            <a:normAutofit fontScale="92500" lnSpcReduction="10000"/>
          </a:bodyPr>
          <a:lstStyle/>
          <a:p>
            <a:pPr lvl="1"/>
            <a:r>
              <a:rPr lang="en-US" dirty="0"/>
              <a:t>2-1</a:t>
            </a:r>
            <a:r>
              <a:rPr lang="el-GR" dirty="0"/>
              <a:t>γ</a:t>
            </a:r>
            <a:r>
              <a:rPr lang="en-US" dirty="0"/>
              <a:t> </a:t>
            </a:r>
            <a:r>
              <a:rPr lang="el-GR" dirty="0"/>
              <a:t>Νόμος του Αυξανόμενου Κόστους Ευκαιρίας</a:t>
            </a:r>
            <a:endParaRPr lang="en-US" dirty="0"/>
          </a:p>
          <a:p>
            <a:pPr lvl="2"/>
            <a:r>
              <a:rPr lang="el-GR" b="1" dirty="0">
                <a:solidFill>
                  <a:srgbClr val="87004A"/>
                </a:solidFill>
              </a:rPr>
              <a:t>Νόμος του Αυξανόμενου Κόστους Ευκαιρίας</a:t>
            </a:r>
            <a:r>
              <a:rPr lang="en-US" dirty="0"/>
              <a:t>: </a:t>
            </a:r>
            <a:r>
              <a:rPr lang="el-GR" dirty="0"/>
              <a:t>Καθώς παράγεται μεγαλύτερη ποσότητα ενός αγαθού</a:t>
            </a:r>
            <a:r>
              <a:rPr lang="en-US" dirty="0"/>
              <a:t>, </a:t>
            </a:r>
            <a:r>
              <a:rPr lang="el-GR" dirty="0"/>
              <a:t>τα κόστη ευκαιρίας της παραγωγής αυτού του αγαθού αυξάνονται</a:t>
            </a:r>
            <a:endParaRPr lang="en-US" dirty="0"/>
          </a:p>
          <a:p>
            <a:pPr lvl="2"/>
            <a:r>
              <a:rPr lang="el-GR" dirty="0"/>
              <a:t>Στον πραγματικό κόσμο οι περισσότερες ΚΠΔ είναι κοίλες προς την αρχή των αξόνων. Για τα περισσότερα αγαθά, τα κόστη ευκαιρίας αυξάνονται καθώς παράγεται μεγαλύτερη ποσότητα ενός αγαθού. </a:t>
            </a:r>
            <a:endParaRPr lang="en-US" dirty="0"/>
          </a:p>
          <a:p>
            <a:pPr lvl="2"/>
            <a:r>
              <a:rPr lang="el-GR" dirty="0"/>
              <a:t>Ο νόμος των αυξανόμενων κοστών ευκαιρίας ισχύει για τα περισσότερα αγαθά γιατί οι άνθρωποι διαθέτουν διαφορετικές ικανότητες </a:t>
            </a:r>
          </a:p>
          <a:p>
            <a:pPr lvl="2"/>
            <a:r>
              <a:rPr lang="el-GR" dirty="0"/>
              <a:t>Το Σχήμα</a:t>
            </a:r>
            <a:r>
              <a:rPr lang="en-US" dirty="0"/>
              <a:t> 4 </a:t>
            </a:r>
            <a:r>
              <a:rPr lang="el-GR" dirty="0"/>
              <a:t>συνοψίζει τα βασικά σημεία αυτής της ενότητας</a:t>
            </a:r>
            <a:endParaRPr lang="en-US" dirty="0"/>
          </a:p>
          <a:p>
            <a:pPr lvl="1"/>
            <a:endParaRPr lang="en-US" dirty="0"/>
          </a:p>
          <a:p>
            <a:pPr lvl="2"/>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9</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3146355976"/>
      </p:ext>
    </p:extLst>
  </p:cSld>
  <p:clrMapOvr>
    <a:masterClrMapping/>
  </p:clrMapOvr>
</p:sld>
</file>

<file path=ppt/theme/theme1.xml><?xml version="1.0" encoding="utf-8"?>
<a:theme xmlns:a="http://schemas.openxmlformats.org/drawingml/2006/main" name="Arnold12e_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Arnold12e_new.pot</Template>
  <TotalTime>5775</TotalTime>
  <Words>1002</Words>
  <Application>Microsoft Office PowerPoint</Application>
  <PresentationFormat>Προβολή στην οθόνη (4:3)</PresentationFormat>
  <Paragraphs>91</Paragraphs>
  <Slides>20</Slides>
  <Notes>0</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20</vt:i4>
      </vt:variant>
    </vt:vector>
  </HeadingPairs>
  <TitlesOfParts>
    <vt:vector size="29" baseType="lpstr">
      <vt:lpstr>Arial</vt:lpstr>
      <vt:lpstr>Arial Narrow</vt:lpstr>
      <vt:lpstr>Arial Narrow Bold</vt:lpstr>
      <vt:lpstr>Calibri</vt:lpstr>
      <vt:lpstr>Century Gothic</vt:lpstr>
      <vt:lpstr>Century Schoolbook</vt:lpstr>
      <vt:lpstr>Lucida Grande</vt:lpstr>
      <vt:lpstr>Palatino Linotype</vt:lpstr>
      <vt:lpstr>Arnold12e_new</vt:lpstr>
      <vt:lpstr>2</vt:lpstr>
      <vt:lpstr>Παρουσίαση του PowerPoint</vt:lpstr>
      <vt:lpstr>2-1  Η Καμπύλη Παραγωγικών Δυνατοτήτων (1 από 6) </vt:lpstr>
      <vt:lpstr>2-1  Η Καμπύλη Παραγωγικών Δυνατοτήτων (2 από 6) </vt:lpstr>
      <vt:lpstr>Καμπύλη Παραγωγικών Δυνατοτήτων (Σταθερά Κόστη Ευκαιρίας)</vt:lpstr>
      <vt:lpstr>2-1  Η Καμπύλη Παραγωγικών Δυνατοτήτων (3 από 6) </vt:lpstr>
      <vt:lpstr>Καμπύλη Παραγωγικών Δυνατοτήτων (Αυξανόμενα Κόστη Ευκαιρίας) </vt:lpstr>
      <vt:lpstr>Η ΚΠΔ και τρία σημεία</vt:lpstr>
      <vt:lpstr>2-1  Η Καμπύλη Παραγωγικών Δυνατοτήτων (4 από 6) </vt:lpstr>
      <vt:lpstr>Μια Σύνοψη για τα αυξανόμενα κόστη ευκαιρίας και μια κοίλη προς την αρχή των αξόνων καμπύλη παραγωγικών δυνατοτήτων</vt:lpstr>
      <vt:lpstr>2-1  Η Καμπύλη Παραγωγικών Δυνατοτήτων (5 από 6) </vt:lpstr>
      <vt:lpstr>Η ΚΠΔ και οι Διάφορες Οικονομικές Έννοιες</vt:lpstr>
      <vt:lpstr>Η ΚΠΔ και οι Διάφορες Οικονομικές Έννοιες</vt:lpstr>
      <vt:lpstr>2-1  Η Καμπύλη Παραγωγικών Δυνατοτήτων (6 από 6) </vt:lpstr>
      <vt:lpstr>Οικονομική Ανάπτυξη στο Πλαίσιο ΚΠΔ</vt:lpstr>
      <vt:lpstr>Μελέτη και η Προσωπική σας ΚΠΔ</vt:lpstr>
      <vt:lpstr>2-2 Η Εξειδίκευση και το Εμπόριο Μπορούν να μας Μετακινήσουν Πέρα από την ΚΠΔ μας (1 από 2) </vt:lpstr>
      <vt:lpstr>Η ΚΠΔ της Elizabeth και η ΚΠΔ του Brian</vt:lpstr>
      <vt:lpstr>2-2  Η Εξειδίκευση και το Εμπόριο Μπορούν να μας Μετακινήσουν Πέρα από την ΚΠΔ μας (2 από 2) </vt:lpstr>
      <vt:lpstr>Κατανάλωση της Elizabeth και του Brian Πριν και Μετά από την Εξειδίκευση και το Εμπόριο</vt:lpstr>
    </vt:vector>
  </TitlesOfParts>
  <Company>just 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patti hudepohl</dc:creator>
  <cp:lastModifiedBy>pc3</cp:lastModifiedBy>
  <cp:revision>113</cp:revision>
  <dcterms:created xsi:type="dcterms:W3CDTF">2017-01-09T20:37:40Z</dcterms:created>
  <dcterms:modified xsi:type="dcterms:W3CDTF">2021-06-29T09:09:44Z</dcterms:modified>
</cp:coreProperties>
</file>