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3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3019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2618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48081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549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8561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82748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273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3606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60213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46336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77730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798307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8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86864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742192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50850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66240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36976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66351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45873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18972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71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261027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600845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904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97584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85610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0700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4853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58607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59216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56235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1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99736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043592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353797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9</a:t>
            </a:r>
            <a:r>
              <a:rPr lang="en-US" i="0" baseline="30000" dirty="0" smtClean="0">
                <a:latin typeface="Times New Roman" panose="02020603050405020304" pitchFamily="18" charset="0"/>
                <a:cs typeface="Times New Roman" panose="02020603050405020304" pitchFamily="18" charset="0"/>
              </a:rPr>
              <a:t>η</a:t>
            </a:r>
            <a:r>
              <a:rPr lang="el-GR" i="0" baseline="30000" dirty="0" smtClean="0">
                <a:latin typeface="Times New Roman" panose="02020603050405020304" pitchFamily="18" charset="0"/>
                <a:cs typeface="Times New Roman" panose="02020603050405020304" pitchFamily="18" charset="0"/>
              </a:rPr>
              <a:t> </a:t>
            </a:r>
            <a:r>
              <a:rPr lang="el-GR" i="0" dirty="0" smtClean="0">
                <a:latin typeface="Times New Roman" panose="02020603050405020304" pitchFamily="18" charset="0"/>
                <a:cs typeface="Times New Roman" panose="02020603050405020304" pitchFamily="18" charset="0"/>
              </a:rPr>
              <a:t> </a:t>
            </a:r>
            <a:endParaRPr lang="el-GR"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00551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7" y="3162176"/>
            <a:ext cx="5021182" cy="484632"/>
          </a:xfrm>
        </p:spPr>
        <p:txBody>
          <a:bodyPr>
            <a:normAutofit/>
          </a:bodyPr>
          <a:lstStyle/>
          <a:p>
            <a:r>
              <a:rPr lang="el-GR" sz="1800" dirty="0">
                <a:latin typeface="Times New Roman" panose="02020603050405020304" pitchFamily="18" charset="0"/>
                <a:cs typeface="Times New Roman" panose="02020603050405020304" pitchFamily="18" charset="0"/>
              </a:rPr>
              <a:t>Σύσταση ομάδας HACCP</a:t>
            </a:r>
          </a:p>
        </p:txBody>
      </p:sp>
      <p:sp>
        <p:nvSpPr>
          <p:cNvPr id="3" name="Content Placeholder 2"/>
          <p:cNvSpPr>
            <a:spLocks noGrp="1"/>
          </p:cNvSpPr>
          <p:nvPr>
            <p:ph idx="1"/>
          </p:nvPr>
        </p:nvSpPr>
        <p:spPr>
          <a:xfrm>
            <a:off x="5495109" y="969264"/>
            <a:ext cx="6188241" cy="4870457"/>
          </a:xfrm>
        </p:spPr>
        <p:txBody>
          <a:bodyPr>
            <a:noAutofit/>
          </a:bodyPr>
          <a:lstStyle/>
          <a:p>
            <a:pPr marL="285750" indent="-285750" algn="just">
              <a:lnSpc>
                <a:spcPct val="16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Άτομα </a:t>
            </a:r>
            <a:r>
              <a:rPr lang="el-GR" sz="1800" dirty="0">
                <a:latin typeface="Times New Roman" panose="02020603050405020304" pitchFamily="18" charset="0"/>
                <a:cs typeface="Times New Roman" panose="02020603050405020304" pitchFamily="18" charset="0"/>
              </a:rPr>
              <a:t>διαφορετικών ειδικοτήτων με κατάλληλη γνώση και εμπειρία σχετικά με το προϊόν, κατά προτίμηση από διαφορετικά τμήματα εντός της επιχείρησης (π.χ. QA, R&amp;D, παραγωγή, πωλήσεις) και απ’ όλα τα στάδια της παραγωγικής διαδικασίας του τροφίμου.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6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επιλογή της ομάδας γίνεται από τη Διοίκηση, από άτομο με γνώση σε θέματα HACCP, ενώ ταυτόχρονα ορίζει και τον συντονιστή της ομάδας HACCP.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6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ομάδα θα πρέπει αποδεδειγμένα να έχει εκπαιδευτεί (αρχεία εκπαίδευσης) στο HACCP και στις αρχές του, καθώς και σε GMPs/GHPs.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6953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33" y="3205719"/>
            <a:ext cx="5021182" cy="397546"/>
          </a:xfrm>
        </p:spPr>
        <p:txBody>
          <a:bodyPr>
            <a:normAutofit/>
          </a:bodyPr>
          <a:lstStyle/>
          <a:p>
            <a:r>
              <a:rPr lang="el-GR" sz="1800" dirty="0">
                <a:latin typeface="Times New Roman" panose="02020603050405020304" pitchFamily="18" charset="0"/>
                <a:cs typeface="Times New Roman" panose="02020603050405020304" pitchFamily="18" charset="0"/>
              </a:rPr>
              <a:t>Αρμοδιότητες συντονιστή ομάδας </a:t>
            </a:r>
            <a:r>
              <a:rPr lang="en-US" sz="1800" dirty="0">
                <a:latin typeface="Times New Roman" panose="02020603050405020304" pitchFamily="18" charset="0"/>
                <a:cs typeface="Times New Roman" panose="02020603050405020304" pitchFamily="18" charset="0"/>
              </a:rPr>
              <a:t>HACCP</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53458" y="1168036"/>
            <a:ext cx="5900859" cy="4870457"/>
          </a:xfrm>
        </p:spPr>
        <p:txBody>
          <a:bodyPr>
            <a:normAutofit/>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Συνθέτει</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την </a:t>
            </a:r>
            <a:r>
              <a:rPr lang="el-GR" sz="1800" dirty="0">
                <a:latin typeface="Times New Roman" panose="02020603050405020304" pitchFamily="18" charset="0"/>
                <a:cs typeface="Times New Roman" panose="02020603050405020304" pitchFamily="18" charset="0"/>
              </a:rPr>
              <a:t>ομάδα σύμφωνα με τις ανάγκες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Προτείνει </a:t>
            </a:r>
            <a:r>
              <a:rPr lang="el-GR" sz="1800" dirty="0">
                <a:latin typeface="Times New Roman" panose="02020603050405020304" pitchFamily="18" charset="0"/>
                <a:cs typeface="Times New Roman" panose="02020603050405020304" pitchFamily="18" charset="0"/>
              </a:rPr>
              <a:t>αλλαγές όποτε κρίνεται αναγκαίο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Συντονίζειτην </a:t>
            </a:r>
            <a:r>
              <a:rPr lang="el-GR" sz="1800" dirty="0">
                <a:latin typeface="Times New Roman" panose="02020603050405020304" pitchFamily="18" charset="0"/>
                <a:cs typeface="Times New Roman" panose="02020603050405020304" pitchFamily="18" charset="0"/>
              </a:rPr>
              <a:t>ομάδα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Εξασφαλίζειτην </a:t>
            </a:r>
            <a:r>
              <a:rPr lang="el-GR" sz="1800" dirty="0">
                <a:latin typeface="Times New Roman" panose="02020603050405020304" pitchFamily="18" charset="0"/>
                <a:cs typeface="Times New Roman" panose="02020603050405020304" pitchFamily="18" charset="0"/>
              </a:rPr>
              <a:t>τήρηση του σχεδίου HACCP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Κατανέμει </a:t>
            </a:r>
            <a:r>
              <a:rPr lang="el-GR" sz="1800" dirty="0">
                <a:latin typeface="Times New Roman" panose="02020603050405020304" pitchFamily="18" charset="0"/>
                <a:cs typeface="Times New Roman" panose="02020603050405020304" pitchFamily="18" charset="0"/>
              </a:rPr>
              <a:t>αρμοδιότητες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Εξασφαλίζει</a:t>
            </a:r>
            <a:r>
              <a:rPr lang="en-US" sz="1800"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τη </a:t>
            </a:r>
            <a:r>
              <a:rPr lang="el-GR" sz="1800" dirty="0">
                <a:latin typeface="Times New Roman" panose="02020603050405020304" pitchFamily="18" charset="0"/>
                <a:cs typeface="Times New Roman" panose="02020603050405020304" pitchFamily="18" charset="0"/>
              </a:rPr>
              <a:t>συστηματική προσέγγιση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Προεδρεύει </a:t>
            </a:r>
            <a:r>
              <a:rPr lang="el-GR" sz="1800" dirty="0">
                <a:latin typeface="Times New Roman" panose="02020603050405020304" pitchFamily="18" charset="0"/>
                <a:cs typeface="Times New Roman" panose="02020603050405020304" pitchFamily="18" charset="0"/>
              </a:rPr>
              <a:t>στις συναντήσεις της ομάδας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Αποτρέπει </a:t>
            </a:r>
            <a:r>
              <a:rPr lang="el-GR" sz="1800" dirty="0">
                <a:latin typeface="Times New Roman" panose="02020603050405020304" pitchFamily="18" charset="0"/>
                <a:cs typeface="Times New Roman" panose="02020603050405020304" pitchFamily="18" charset="0"/>
              </a:rPr>
              <a:t>συγκρούσεις και προβλήματα μεταξύ των μελών της ομάδας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3527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72" y="2676579"/>
            <a:ext cx="5021182" cy="920061"/>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Οι ευθύνες του τεχνικού γραμματέα περιλαμβάνουν:</a:t>
            </a:r>
          </a:p>
        </p:txBody>
      </p:sp>
      <p:sp>
        <p:nvSpPr>
          <p:cNvPr id="3" name="Content Placeholder 2"/>
          <p:cNvSpPr>
            <a:spLocks noGrp="1"/>
          </p:cNvSpPr>
          <p:nvPr>
            <p:ph idx="1"/>
          </p:nvPr>
        </p:nvSpPr>
        <p:spPr>
          <a:xfrm>
            <a:off x="6601208" y="1665950"/>
            <a:ext cx="5021182" cy="2670919"/>
          </a:xfrm>
        </p:spPr>
        <p:txBody>
          <a:bodyPr>
            <a:normAutofit lnSpcReduction="10000"/>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Τον </a:t>
            </a:r>
            <a:r>
              <a:rPr lang="el-GR" sz="1800" dirty="0">
                <a:latin typeface="Times New Roman" panose="02020603050405020304" pitchFamily="18" charset="0"/>
                <a:cs typeface="Times New Roman" panose="02020603050405020304" pitchFamily="18" charset="0"/>
              </a:rPr>
              <a:t>προγραμματισμό των συναντήσεων της ομάδας HACCP.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Την </a:t>
            </a:r>
            <a:r>
              <a:rPr lang="el-GR" sz="1800" dirty="0">
                <a:latin typeface="Times New Roman" panose="02020603050405020304" pitchFamily="18" charset="0"/>
                <a:cs typeface="Times New Roman" panose="02020603050405020304" pitchFamily="18" charset="0"/>
              </a:rPr>
              <a:t>καταγραφή της σύνθεσης της ομάδας στις συναντήσεις.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Την </a:t>
            </a:r>
            <a:r>
              <a:rPr lang="el-GR" sz="1800" dirty="0">
                <a:latin typeface="Times New Roman" panose="02020603050405020304" pitchFamily="18" charset="0"/>
                <a:cs typeface="Times New Roman" panose="02020603050405020304" pitchFamily="18" charset="0"/>
              </a:rPr>
              <a:t>καταγραφή των αποφάσεων που λαμβάνονται από την ομάδα.</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50640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01" y="3066381"/>
            <a:ext cx="5021182" cy="676221"/>
          </a:xfrm>
        </p:spPr>
        <p:txBody>
          <a:bodyPr>
            <a:normAutofit/>
          </a:bodyPr>
          <a:lstStyle/>
          <a:p>
            <a:r>
              <a:rPr lang="el-GR" sz="1800" dirty="0">
                <a:latin typeface="Times New Roman" panose="02020603050405020304" pitchFamily="18" charset="0"/>
                <a:cs typeface="Times New Roman" panose="02020603050405020304" pitchFamily="18" charset="0"/>
              </a:rPr>
              <a:t>Σύμβουλοι επιχειρήσεων &amp; </a:t>
            </a:r>
            <a:r>
              <a:rPr lang="en-US" sz="1800" dirty="0">
                <a:latin typeface="Times New Roman" panose="02020603050405020304" pitchFamily="18" charset="0"/>
                <a:cs typeface="Times New Roman" panose="02020603050405020304" pitchFamily="18" charset="0"/>
              </a:rPr>
              <a:t>HACCP</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62168" y="1507328"/>
            <a:ext cx="5021182" cy="3794325"/>
          </a:xfrm>
        </p:spPr>
        <p:txBody>
          <a:bodyPr/>
          <a:lstStyle/>
          <a:p>
            <a:pPr algn="just">
              <a:lnSpc>
                <a:spcPct val="150000"/>
              </a:lnSpc>
            </a:pPr>
            <a:r>
              <a:rPr lang="el-GR" dirty="0">
                <a:latin typeface="Times New Roman" panose="02020603050405020304" pitchFamily="18" charset="0"/>
                <a:cs typeface="Times New Roman" panose="02020603050405020304" pitchFamily="18" charset="0"/>
              </a:rPr>
              <a:t>Η επιχείρηση συνήθως χρειάζεται εξωτερική υποστήριξη από συμβούλους με εξειδικευμένη γνώση, σε καμιά περίπτωση όμως δεν πρέπει να στηρίζεται μόνο σε αυτούς, γιατί το πρόγραμμα HACCP που θα εφαρμοστεί δεν θα γίνει απόλυτα αποδεκτό από τους εργαζόμενους και θα έχει πολλές ατέλειες και παραλείψεις.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11519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551253"/>
            <a:ext cx="11274047" cy="4870457"/>
          </a:xfrm>
        </p:spPr>
        <p:txBody>
          <a:bodyPr>
            <a:no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Περιγραφή του προϊόντος και της διανομής </a:t>
            </a:r>
            <a:r>
              <a:rPr lang="el-GR" sz="1800" b="1" dirty="0" smtClean="0">
                <a:latin typeface="Times New Roman" panose="02020603050405020304" pitchFamily="18" charset="0"/>
                <a:cs typeface="Times New Roman" panose="02020603050405020304" pitchFamily="18" charset="0"/>
              </a:rPr>
              <a:t>του</a:t>
            </a:r>
            <a:endParaRPr lang="en-US" sz="1800" b="1" dirty="0">
              <a:latin typeface="Times New Roman" panose="02020603050405020304" pitchFamily="18" charset="0"/>
              <a:cs typeface="Times New Roman" panose="02020603050405020304" pitchFamily="18" charset="0"/>
            </a:endParaRPr>
          </a:p>
          <a:p>
            <a:pPr algn="just">
              <a:lnSpc>
                <a:spcPct val="150000"/>
              </a:lnSpc>
            </a:pPr>
            <a:r>
              <a:rPr lang="el-GR" sz="1800" dirty="0" smtClean="0">
                <a:latin typeface="Times New Roman" panose="02020603050405020304" pitchFamily="18" charset="0"/>
                <a:cs typeface="Times New Roman" panose="02020603050405020304" pitchFamily="18" charset="0"/>
              </a:rPr>
              <a:t>Για </a:t>
            </a:r>
            <a:r>
              <a:rPr lang="el-GR" sz="1800" dirty="0">
                <a:latin typeface="Times New Roman" panose="02020603050405020304" pitchFamily="18" charset="0"/>
                <a:cs typeface="Times New Roman" panose="02020603050405020304" pitchFamily="18" charset="0"/>
              </a:rPr>
              <a:t>κάθε ένα από τα τελικά προϊόντα που παράγει η επιχείρηση δημιουργείται φύλλο τεχνικών προδιαγραφών </a:t>
            </a:r>
            <a:r>
              <a:rPr lang="el-GR" sz="1800" dirty="0" smtClean="0">
                <a:latin typeface="Times New Roman" panose="02020603050405020304" pitchFamily="18" charset="0"/>
                <a:cs typeface="Times New Roman" panose="02020603050405020304" pitchFamily="18" charset="0"/>
              </a:rPr>
              <a:t>το </a:t>
            </a:r>
            <a:r>
              <a:rPr lang="el-GR" sz="1800" dirty="0">
                <a:latin typeface="Times New Roman" panose="02020603050405020304" pitchFamily="18" charset="0"/>
                <a:cs typeface="Times New Roman" panose="02020603050405020304" pitchFamily="18" charset="0"/>
              </a:rPr>
              <a:t>οποίο περιλαμβάνει: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Όνομα </a:t>
            </a:r>
            <a:r>
              <a:rPr lang="el-GR" sz="1800" dirty="0">
                <a:latin typeface="Times New Roman" panose="02020603050405020304" pitchFamily="18" charset="0"/>
                <a:cs typeface="Times New Roman" panose="02020603050405020304" pitchFamily="18" charset="0"/>
              </a:rPr>
              <a:t>του προϊόντος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Σύσταση </a:t>
            </a:r>
            <a:r>
              <a:rPr lang="el-GR" sz="1800" dirty="0">
                <a:latin typeface="Times New Roman" panose="02020603050405020304" pitchFamily="18" charset="0"/>
                <a:cs typeface="Times New Roman" panose="02020603050405020304" pitchFamily="18" charset="0"/>
              </a:rPr>
              <a:t>του προϊόντος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a:t>
            </a:r>
            <a:r>
              <a:rPr lang="el-GR" sz="1800" dirty="0">
                <a:latin typeface="Times New Roman" panose="02020603050405020304" pitchFamily="18" charset="0"/>
                <a:cs typeface="Times New Roman" panose="02020603050405020304" pitchFamily="18" charset="0"/>
              </a:rPr>
              <a:t>΄ ύλες από τις οποίες αποτελείται το προϊόν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Φυσικοχημικά </a:t>
            </a:r>
            <a:r>
              <a:rPr lang="el-GR" sz="1800" dirty="0">
                <a:latin typeface="Times New Roman" panose="02020603050405020304" pitchFamily="18" charset="0"/>
                <a:cs typeface="Times New Roman" panose="02020603050405020304" pitchFamily="18" charset="0"/>
              </a:rPr>
              <a:t>χαρακτηριστικά του προϊόντος (π.χ. pH, a</a:t>
            </a:r>
            <a:r>
              <a:rPr lang="el-GR" sz="1800" baseline="-25000" dirty="0">
                <a:latin typeface="Times New Roman" panose="02020603050405020304" pitchFamily="18" charset="0"/>
                <a:cs typeface="Times New Roman" panose="02020603050405020304" pitchFamily="18" charset="0"/>
              </a:rPr>
              <a:t>w</a:t>
            </a:r>
            <a:r>
              <a:rPr lang="el-GR"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Μέθοδοι </a:t>
            </a:r>
            <a:r>
              <a:rPr lang="el-GR" sz="1800" dirty="0">
                <a:latin typeface="Times New Roman" panose="02020603050405020304" pitchFamily="18" charset="0"/>
                <a:cs typeface="Times New Roman" panose="02020603050405020304" pitchFamily="18" charset="0"/>
              </a:rPr>
              <a:t>επεξεργασίας του προϊόντος (π.χ. θέρμανση, κάπνιση, αλιπάστωση)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Συσκευασία </a:t>
            </a:r>
            <a:r>
              <a:rPr lang="el-GR" sz="1800" dirty="0">
                <a:latin typeface="Times New Roman" panose="02020603050405020304" pitchFamily="18" charset="0"/>
                <a:cs typeface="Times New Roman" panose="02020603050405020304" pitchFamily="18" charset="0"/>
              </a:rPr>
              <a:t>του προϊόντος (π.χ. υπό κενό, τροποποιημένη ατμόσφαιρα)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Εμπορική </a:t>
            </a:r>
            <a:r>
              <a:rPr lang="el-GR" sz="1800" dirty="0">
                <a:latin typeface="Times New Roman" panose="02020603050405020304" pitchFamily="18" charset="0"/>
                <a:cs typeface="Times New Roman" panose="02020603050405020304" pitchFamily="18" charset="0"/>
              </a:rPr>
              <a:t>διάρκεια ζωής (χρόνος ζωής) του προϊόντος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Συνθήκες </a:t>
            </a:r>
            <a:r>
              <a:rPr lang="el-GR" sz="1800" dirty="0">
                <a:latin typeface="Times New Roman" panose="02020603050405020304" pitchFamily="18" charset="0"/>
                <a:cs typeface="Times New Roman" panose="02020603050405020304" pitchFamily="18" charset="0"/>
              </a:rPr>
              <a:t>αποθήκευσης του προϊόντος (π.χ. σε θερμοκρασία περιβάλλοντος)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Συνθήκες </a:t>
            </a:r>
            <a:r>
              <a:rPr lang="el-GR" sz="1800" dirty="0">
                <a:latin typeface="Times New Roman" panose="02020603050405020304" pitchFamily="18" charset="0"/>
                <a:cs typeface="Times New Roman" panose="02020603050405020304" pitchFamily="18" charset="0"/>
              </a:rPr>
              <a:t>διανομής του προϊόντος (π.χ. υπό ψύξη)</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67292" t="34444" r="22916" b="49630"/>
          <a:stretch/>
        </p:blipFill>
        <p:spPr>
          <a:xfrm>
            <a:off x="9677400" y="3163573"/>
            <a:ext cx="1988533" cy="1838326"/>
          </a:xfrm>
          <a:prstGeom prst="rect">
            <a:avLst/>
          </a:prstGeom>
        </p:spPr>
      </p:pic>
    </p:spTree>
    <p:extLst>
      <p:ext uri="{BB962C8B-B14F-4D97-AF65-F5344CB8AC3E}">
        <p14:creationId xmlns:p14="http://schemas.microsoft.com/office/powerpoint/2010/main" val="201201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31166" t="20518" r="32167" b="11481"/>
          <a:stretch/>
        </p:blipFill>
        <p:spPr>
          <a:xfrm>
            <a:off x="8782050" y="1305242"/>
            <a:ext cx="2991221" cy="4019233"/>
          </a:xfrm>
          <a:prstGeom prst="rect">
            <a:avLst/>
          </a:prstGeom>
        </p:spPr>
      </p:pic>
      <p:sp>
        <p:nvSpPr>
          <p:cNvPr id="6" name="Rectangle 5"/>
          <p:cNvSpPr/>
          <p:nvPr/>
        </p:nvSpPr>
        <p:spPr>
          <a:xfrm>
            <a:off x="171449" y="614393"/>
            <a:ext cx="8496301" cy="6275051"/>
          </a:xfrm>
          <a:prstGeom prst="rect">
            <a:avLst/>
          </a:prstGeom>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Περιγραφή προϊόντος (παραδείγματα ερωτήσεων) </a:t>
            </a:r>
            <a:endParaRPr lang="en-US"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Με </a:t>
            </a:r>
            <a:r>
              <a:rPr lang="el-GR" dirty="0">
                <a:latin typeface="Times New Roman" panose="02020603050405020304" pitchFamily="18" charset="0"/>
                <a:cs typeface="Times New Roman" panose="02020603050405020304" pitchFamily="18" charset="0"/>
              </a:rPr>
              <a:t>ποιο όνομα το προϊόν κυκλοφορεί στην αγορά;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Ποιες </a:t>
            </a:r>
            <a:r>
              <a:rPr lang="el-GR" dirty="0">
                <a:latin typeface="Times New Roman" panose="02020603050405020304" pitchFamily="18" charset="0"/>
                <a:cs typeface="Times New Roman" panose="02020603050405020304" pitchFamily="18" charset="0"/>
              </a:rPr>
              <a:t>είναι οι Α΄ ύλες που χρησιμοποιούνται (% ποσοστό στο τελικό προϊόν, φυσικοχημικά χαρακτηριστικά, μικροβιακό φορτίο, συνθήκες αποθήκευσης, προετοιμασία);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Ποια </a:t>
            </a:r>
            <a:r>
              <a:rPr lang="el-GR" dirty="0">
                <a:latin typeface="Times New Roman" panose="02020603050405020304" pitchFamily="18" charset="0"/>
                <a:cs typeface="Times New Roman" panose="02020603050405020304" pitchFamily="18" charset="0"/>
              </a:rPr>
              <a:t>τα φυσικοχημικά χαρακτηριστικά του προϊόντος που επηρεάζουν την ασφάλειά του;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Πώς </a:t>
            </a:r>
            <a:r>
              <a:rPr lang="el-GR" dirty="0">
                <a:latin typeface="Times New Roman" panose="02020603050405020304" pitchFamily="18" charset="0"/>
                <a:cs typeface="Times New Roman" panose="02020603050405020304" pitchFamily="18" charset="0"/>
              </a:rPr>
              <a:t>πρέπει να χρησιμοποιηθείτο προϊόν (ΕΠΚ, θέρμανση);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Ποια </a:t>
            </a:r>
            <a:r>
              <a:rPr lang="el-GR" dirty="0">
                <a:latin typeface="Times New Roman" panose="02020603050405020304" pitchFamily="18" charset="0"/>
                <a:cs typeface="Times New Roman" panose="02020603050405020304" pitchFamily="18" charset="0"/>
              </a:rPr>
              <a:t>είναι η συσκευασία του προϊόντος (υλικό συσκευασίας, συνθήκες στο εσωτερικό της συσκευασίας);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Ποια </a:t>
            </a:r>
            <a:r>
              <a:rPr lang="el-GR" dirty="0">
                <a:latin typeface="Times New Roman" panose="02020603050405020304" pitchFamily="18" charset="0"/>
                <a:cs typeface="Times New Roman" panose="02020603050405020304" pitchFamily="18" charset="0"/>
              </a:rPr>
              <a:t>η διάρκεια (χρόνος) ζωής και ποιες συνθήκες (θερμοκρασία, υγρασία) απαιτούνται για τη σωστή του αποθήκευση;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Που </a:t>
            </a:r>
            <a:r>
              <a:rPr lang="el-GR" dirty="0">
                <a:latin typeface="Times New Roman" panose="02020603050405020304" pitchFamily="18" charset="0"/>
                <a:cs typeface="Times New Roman" panose="02020603050405020304" pitchFamily="18" charset="0"/>
              </a:rPr>
              <a:t>πρόκειται να πωληθείτο προϊόν (χονδρική, λιανική);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Ποια </a:t>
            </a:r>
            <a:r>
              <a:rPr lang="el-GR" dirty="0">
                <a:latin typeface="Times New Roman" panose="02020603050405020304" pitchFamily="18" charset="0"/>
                <a:cs typeface="Times New Roman" panose="02020603050405020304" pitchFamily="18" charset="0"/>
              </a:rPr>
              <a:t>είναι η κατάλληλη επισήμανση για το προϊόν (οδηγίες χρήσης);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Ποια </a:t>
            </a:r>
            <a:r>
              <a:rPr lang="el-GR" dirty="0">
                <a:latin typeface="Times New Roman" panose="02020603050405020304" pitchFamily="18" charset="0"/>
                <a:cs typeface="Times New Roman" panose="02020603050405020304" pitchFamily="18" charset="0"/>
              </a:rPr>
              <a:t>μέτρα πρέπει να λαμβάνονται για την ασφαλή διανομή του προϊόντος; </a:t>
            </a:r>
          </a:p>
        </p:txBody>
      </p:sp>
    </p:spTree>
    <p:extLst>
      <p:ext uri="{BB962C8B-B14F-4D97-AF65-F5344CB8AC3E}">
        <p14:creationId xmlns:p14="http://schemas.microsoft.com/office/powerpoint/2010/main" val="141952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45" y="3136458"/>
            <a:ext cx="5021182" cy="536067"/>
          </a:xfrm>
        </p:spPr>
        <p:txBody>
          <a:bodyPr>
            <a:normAutofit/>
          </a:bodyPr>
          <a:lstStyle/>
          <a:p>
            <a:r>
              <a:rPr lang="el-GR" sz="1800" dirty="0">
                <a:latin typeface="Times New Roman" panose="02020603050405020304" pitchFamily="18" charset="0"/>
                <a:cs typeface="Times New Roman" panose="02020603050405020304" pitchFamily="18" charset="0"/>
              </a:rPr>
              <a:t>Προσδοκώμενη χρήση &amp; </a:t>
            </a:r>
            <a:r>
              <a:rPr lang="el-GR" sz="1800" dirty="0" smtClean="0">
                <a:latin typeface="Times New Roman" panose="02020603050405020304" pitchFamily="18" charset="0"/>
                <a:cs typeface="Times New Roman" panose="02020603050405020304" pitchFamily="18" charset="0"/>
              </a:rPr>
              <a:t>καταναλωτές</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76343" y="2755648"/>
            <a:ext cx="5021182" cy="1297686"/>
          </a:xfrm>
        </p:spPr>
        <p:txBody>
          <a:bodyPr>
            <a:normAutofit lnSpcReduction="10000"/>
          </a:bodyPr>
          <a:lstStyle/>
          <a:p>
            <a:pPr algn="just">
              <a:lnSpc>
                <a:spcPct val="150000"/>
              </a:lnSpc>
            </a:pPr>
            <a:r>
              <a:rPr lang="el-GR" sz="1800" dirty="0">
                <a:latin typeface="Times New Roman" panose="02020603050405020304" pitchFamily="18" charset="0"/>
                <a:cs typeface="Times New Roman" panose="02020603050405020304" pitchFamily="18" charset="0"/>
              </a:rPr>
              <a:t>Ποιες είναι οι ομάδες των καταναλωτών στις οποίες απευθύνεται το προϊόν και ποια είναι η πιθανή του χρήση;</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40819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969264"/>
            <a:ext cx="1126425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Περιγραφή της προσδοκώμενης χρήσης προϊόντος </a:t>
            </a:r>
            <a:endParaRPr lang="el-GR" sz="1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Αναφέρονται </a:t>
            </a:r>
            <a:r>
              <a:rPr lang="el-GR" sz="1800" dirty="0">
                <a:latin typeface="Times New Roman" panose="02020603050405020304" pitchFamily="18" charset="0"/>
                <a:cs typeface="Times New Roman" panose="02020603050405020304" pitchFamily="18" charset="0"/>
              </a:rPr>
              <a:t>τυχόν ειδικές μεταχειρίσεις κατά την αποθήκευση και διανομή του προϊόντος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Αναγνωρίζεται </a:t>
            </a:r>
            <a:r>
              <a:rPr lang="el-GR" sz="1800" dirty="0">
                <a:latin typeface="Times New Roman" panose="02020603050405020304" pitchFamily="18" charset="0"/>
                <a:cs typeface="Times New Roman" panose="02020603050405020304" pitchFamily="18" charset="0"/>
              </a:rPr>
              <a:t>η ανάγκη για τυχόν προετοιμασία (μαγείρεμα) από τον καταναλωτή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Καθορίζεται </a:t>
            </a:r>
            <a:r>
              <a:rPr lang="el-GR" sz="1800" dirty="0">
                <a:latin typeface="Times New Roman" panose="02020603050405020304" pitchFamily="18" charset="0"/>
                <a:cs typeface="Times New Roman" panose="02020603050405020304" pitchFamily="18" charset="0"/>
              </a:rPr>
              <a:t>εάν το προϊόν προορίζεται για κατανάλωση από ευαίσθητες πληθυσμιακές ομάδες (π.χ. έγκυες, βρέφη, ηλικιωμένοι)</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64896" t="29629" r="23333" b="56111"/>
          <a:stretch/>
        </p:blipFill>
        <p:spPr>
          <a:xfrm>
            <a:off x="8161867" y="4008965"/>
            <a:ext cx="2887133" cy="1926167"/>
          </a:xfrm>
          <a:prstGeom prst="rect">
            <a:avLst/>
          </a:prstGeom>
        </p:spPr>
      </p:pic>
    </p:spTree>
    <p:extLst>
      <p:ext uri="{BB962C8B-B14F-4D97-AF65-F5344CB8AC3E}">
        <p14:creationId xmlns:p14="http://schemas.microsoft.com/office/powerpoint/2010/main" val="191075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969264"/>
            <a:ext cx="11243083" cy="4870457"/>
          </a:xfrm>
        </p:spPr>
        <p:txBody>
          <a:bodyPr>
            <a:normAutofit/>
          </a:bodyPr>
          <a:lstStyle/>
          <a:p>
            <a:pPr>
              <a:lnSpc>
                <a:spcPct val="150000"/>
              </a:lnSpc>
            </a:pPr>
            <a:r>
              <a:rPr lang="el-GR" sz="1800" b="1" dirty="0">
                <a:latin typeface="Times New Roman" panose="02020603050405020304" pitchFamily="18" charset="0"/>
                <a:cs typeface="Times New Roman" panose="02020603050405020304" pitchFamily="18" charset="0"/>
              </a:rPr>
              <a:t>Περιγραφή της προσδοκώμενης χρήσης (ετικέτα προϊόντος)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Εάν</a:t>
            </a:r>
            <a:r>
              <a:rPr lang="el-GR" sz="1800" dirty="0">
                <a:latin typeface="Times New Roman" panose="02020603050405020304" pitchFamily="18" charset="0"/>
                <a:cs typeface="Times New Roman" panose="02020603050405020304" pitchFamily="18" charset="0"/>
              </a:rPr>
              <a:t>, για παράδειγμα, υπάρχει κίνδυνος αύξησης του παθογόνου </a:t>
            </a:r>
            <a:r>
              <a:rPr lang="el-GR" sz="1800" i="1" dirty="0">
                <a:latin typeface="Times New Roman" panose="02020603050405020304" pitchFamily="18" charset="0"/>
                <a:cs typeface="Times New Roman" panose="02020603050405020304" pitchFamily="18" charset="0"/>
              </a:rPr>
              <a:t>Listeria monocytogenes </a:t>
            </a:r>
            <a:r>
              <a:rPr lang="el-GR" sz="1800" dirty="0">
                <a:latin typeface="Times New Roman" panose="02020603050405020304" pitchFamily="18" charset="0"/>
                <a:cs typeface="Times New Roman" panose="02020603050405020304" pitchFamily="18" charset="0"/>
              </a:rPr>
              <a:t>στο προϊόν, τότε αυτό θα πρέπει να αναφέρεται στην </a:t>
            </a:r>
            <a:r>
              <a:rPr lang="el-GR" sz="1800" dirty="0" smtClean="0">
                <a:latin typeface="Times New Roman" panose="02020603050405020304" pitchFamily="18" charset="0"/>
                <a:cs typeface="Times New Roman" panose="02020603050405020304" pitchFamily="18" charset="0"/>
              </a:rPr>
              <a:t>ετικέτα συσκευασία </a:t>
            </a:r>
            <a:r>
              <a:rPr lang="el-GR" sz="1800" dirty="0">
                <a:latin typeface="Times New Roman" panose="02020603050405020304" pitchFamily="18" charset="0"/>
                <a:cs typeface="Times New Roman" panose="02020603050405020304" pitchFamily="18" charset="0"/>
              </a:rPr>
              <a:t>του προϊόντος: π.χ. «δεν συνιστάται η κατανάλωση του προϊόντος κατά τη διάρκεια της εγκυμοσύνης»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Εάν</a:t>
            </a:r>
            <a:r>
              <a:rPr lang="el-GR" sz="1800" dirty="0">
                <a:latin typeface="Times New Roman" panose="02020603050405020304" pitchFamily="18" charset="0"/>
                <a:cs typeface="Times New Roman" panose="02020603050405020304" pitchFamily="18" charset="0"/>
              </a:rPr>
              <a:t>, για παράδειγμα, υπάρχει πιθανότητα παρουσίας αλλεργιογόνων συστατικών στο προϊόν: π.χ. «το προϊόν είναι πιθανό να περιέχει ίχνη αμυγδάλου»</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22639" t="29136" r="23750" b="11234"/>
          <a:stretch/>
        </p:blipFill>
        <p:spPr>
          <a:xfrm>
            <a:off x="4150458" y="4224020"/>
            <a:ext cx="3822700" cy="2080521"/>
          </a:xfrm>
          <a:prstGeom prst="rect">
            <a:avLst/>
          </a:prstGeom>
        </p:spPr>
      </p:pic>
    </p:spTree>
    <p:extLst>
      <p:ext uri="{BB962C8B-B14F-4D97-AF65-F5344CB8AC3E}">
        <p14:creationId xmlns:p14="http://schemas.microsoft.com/office/powerpoint/2010/main" val="789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 y="969264"/>
            <a:ext cx="1121853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Κατασκευή διαγράμματος ροής </a:t>
            </a:r>
            <a:endParaRPr lang="el-GR" sz="1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Περιλαμβάνονται </a:t>
            </a:r>
            <a:r>
              <a:rPr lang="el-GR" sz="1800" dirty="0">
                <a:latin typeface="Times New Roman" panose="02020603050405020304" pitchFamily="18" charset="0"/>
                <a:cs typeface="Times New Roman" panose="02020603050405020304" pitchFamily="18" charset="0"/>
              </a:rPr>
              <a:t>όλα τα στάδια της παραγωγικής διαδικασίας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Μπορεί </a:t>
            </a:r>
            <a:r>
              <a:rPr lang="el-GR" sz="1800" dirty="0">
                <a:latin typeface="Times New Roman" panose="02020603050405020304" pitchFamily="18" charset="0"/>
                <a:cs typeface="Times New Roman" panose="02020603050405020304" pitchFamily="18" charset="0"/>
              </a:rPr>
              <a:t>να περιληφθούν στάδια πριν ή και μετά την παραγωγική διαδικασία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Κατά </a:t>
            </a:r>
            <a:r>
              <a:rPr lang="el-GR" sz="1800" dirty="0">
                <a:latin typeface="Times New Roman" panose="02020603050405020304" pitchFamily="18" charset="0"/>
                <a:cs typeface="Times New Roman" panose="02020603050405020304" pitchFamily="18" charset="0"/>
              </a:rPr>
              <a:t>την αρχική ανάπτυξή του, το διάγραμμα είναι αναλυτικό αλλά μετά την ανάλυση παραγόντων κινδύνου (hazard analysis) μπορεί να απλοποιηθεί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22266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631977" y="3244334"/>
            <a:ext cx="3060774"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9. </a:t>
            </a:r>
            <a:r>
              <a:rPr lang="el-GR" b="1" dirty="0" smtClean="0">
                <a:latin typeface="Times New Roman" panose="02020603050405020304" pitchFamily="18" charset="0"/>
                <a:cs typeface="Times New Roman" panose="02020603050405020304" pitchFamily="18" charset="0"/>
              </a:rPr>
              <a:t>Ανάπτυξη σχεδίου </a:t>
            </a:r>
            <a:r>
              <a:rPr lang="en-US" b="1" dirty="0" smtClean="0">
                <a:latin typeface="Times New Roman" panose="02020603050405020304" pitchFamily="18" charset="0"/>
                <a:cs typeface="Times New Roman" panose="02020603050405020304" pitchFamily="18" charset="0"/>
              </a:rPr>
              <a:t>HACCP</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9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969264"/>
            <a:ext cx="1120075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Επιβεβαίωση διαγράμματος ροής </a:t>
            </a:r>
            <a:endParaRPr lang="el-GR" sz="1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ομάδα HACCP περνάει και ελέγχει επιτόπου την όλη παραγωγική διαδικασία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Οποιαδήποτε </a:t>
            </a:r>
            <a:r>
              <a:rPr lang="el-GR" sz="1800" dirty="0">
                <a:latin typeface="Times New Roman" panose="02020603050405020304" pitchFamily="18" charset="0"/>
                <a:cs typeface="Times New Roman" panose="02020603050405020304" pitchFamily="18" charset="0"/>
              </a:rPr>
              <a:t>αλλαγή στην παραγωγική </a:t>
            </a:r>
            <a:r>
              <a:rPr lang="el-GR" sz="1800" dirty="0" smtClean="0">
                <a:latin typeface="Times New Roman" panose="02020603050405020304" pitchFamily="18" charset="0"/>
                <a:cs typeface="Times New Roman" panose="02020603050405020304" pitchFamily="18" charset="0"/>
              </a:rPr>
              <a:t>διαδικασία </a:t>
            </a:r>
            <a:r>
              <a:rPr lang="el-GR" sz="1800" dirty="0">
                <a:latin typeface="Times New Roman" panose="02020603050405020304" pitchFamily="18" charset="0"/>
                <a:cs typeface="Times New Roman" panose="02020603050405020304" pitchFamily="18" charset="0"/>
              </a:rPr>
              <a:t>καταγράφεται και αποτυπώνεται στο διάγραμμα, ώστε να αξιολογηθεί ο αντίκτυπος στην ασφάλεια του προϊόντος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Ανασκόπηση </a:t>
            </a:r>
            <a:r>
              <a:rPr lang="el-GR" sz="1800" dirty="0">
                <a:latin typeface="Times New Roman" panose="02020603050405020304" pitchFamily="18" charset="0"/>
                <a:cs typeface="Times New Roman" panose="02020603050405020304" pitchFamily="18" charset="0"/>
              </a:rPr>
              <a:t>του διαγράμματος ροής ετησίως (κατ’ ελάχιστον)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b="17039"/>
          <a:stretch/>
        </p:blipFill>
        <p:spPr>
          <a:xfrm>
            <a:off x="8738008" y="4469904"/>
            <a:ext cx="2945342" cy="1950510"/>
          </a:xfrm>
          <a:prstGeom prst="rect">
            <a:avLst/>
          </a:prstGeom>
        </p:spPr>
      </p:pic>
    </p:spTree>
    <p:extLst>
      <p:ext uri="{BB962C8B-B14F-4D97-AF65-F5344CB8AC3E}">
        <p14:creationId xmlns:p14="http://schemas.microsoft.com/office/powerpoint/2010/main" val="338469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37" y="2843829"/>
            <a:ext cx="5021182" cy="1121325"/>
          </a:xfrm>
        </p:spPr>
        <p:txBody>
          <a:bodyPr>
            <a:normAutofit/>
          </a:bodyPr>
          <a:lstStyle/>
          <a:p>
            <a:pPr>
              <a:lnSpc>
                <a:spcPct val="150000"/>
              </a:lnSpc>
            </a:pPr>
            <a:r>
              <a:rPr lang="el-GR" sz="1800" dirty="0">
                <a:latin typeface="Times New Roman" panose="02020603050405020304" pitchFamily="18" charset="0"/>
                <a:cs typeface="Times New Roman" panose="02020603050405020304" pitchFamily="18" charset="0"/>
              </a:rPr>
              <a:t>Παραδείγματα αλλαγών στην παραγωγική διαδικασία</a:t>
            </a:r>
          </a:p>
        </p:txBody>
      </p:sp>
      <p:sp>
        <p:nvSpPr>
          <p:cNvPr id="3" name="Content Placeholder 2"/>
          <p:cNvSpPr>
            <a:spLocks noGrp="1"/>
          </p:cNvSpPr>
          <p:nvPr>
            <p:ph idx="1"/>
          </p:nvPr>
        </p:nvSpPr>
        <p:spPr>
          <a:xfrm>
            <a:off x="5588000" y="1853517"/>
            <a:ext cx="6095350" cy="3101948"/>
          </a:xfrm>
        </p:spPr>
        <p:txBody>
          <a:bodyPr>
            <a:normAutofit/>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Αντικατάσταση </a:t>
            </a:r>
            <a:r>
              <a:rPr lang="el-GR" sz="1800" dirty="0">
                <a:latin typeface="Times New Roman" panose="02020603050405020304" pitchFamily="18" charset="0"/>
                <a:cs typeface="Times New Roman" panose="02020603050405020304" pitchFamily="18" charset="0"/>
              </a:rPr>
              <a:t>εξοπλισμού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Προσθήκες </a:t>
            </a:r>
            <a:r>
              <a:rPr lang="el-GR" sz="1800" dirty="0">
                <a:latin typeface="Times New Roman" panose="02020603050405020304" pitchFamily="18" charset="0"/>
                <a:cs typeface="Times New Roman" panose="02020603050405020304" pitchFamily="18" charset="0"/>
              </a:rPr>
              <a:t>στον εξοπλισμό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Μετατροπές </a:t>
            </a:r>
            <a:r>
              <a:rPr lang="el-GR" sz="1800" dirty="0">
                <a:latin typeface="Times New Roman" panose="02020603050405020304" pitchFamily="18" charset="0"/>
                <a:cs typeface="Times New Roman" panose="02020603050405020304" pitchFamily="18" charset="0"/>
              </a:rPr>
              <a:t>στον εξοπλισμό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Επανασχεδιασμός </a:t>
            </a:r>
            <a:r>
              <a:rPr lang="el-GR" sz="1800" dirty="0">
                <a:latin typeface="Times New Roman" panose="02020603050405020304" pitchFamily="18" charset="0"/>
                <a:cs typeface="Times New Roman" panose="02020603050405020304" pitchFamily="18" charset="0"/>
              </a:rPr>
              <a:t>γραμμής παραγωγής (π.χ. μεταφορά σε άλλο κτήριο/ τμήμα, προσθήκη/ αφαίρεση σταδίου επεξεργασίας)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31849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254759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grayscl/>
          </a:blip>
          <a:srcRect l="23750" t="26481" r="25000" b="14629"/>
          <a:stretch/>
        </p:blipFill>
        <p:spPr>
          <a:xfrm>
            <a:off x="3853543" y="1929493"/>
            <a:ext cx="4552950" cy="3696264"/>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13393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969264"/>
            <a:ext cx="11291464"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Παρ’ όλα αυτά, υπάρχουν ορισμένα σχέδια HACCP τα οποία είναι γενικά (generic HACCP plans) και χρησιμοποιούν κοινές λειτουργίες που απαντώνται οι ίδιες σε παρόμοιες μονάδες </a:t>
            </a:r>
            <a:r>
              <a:rPr lang="el-GR" sz="1800" dirty="0" smtClean="0">
                <a:latin typeface="Times New Roman" panose="02020603050405020304" pitchFamily="18" charset="0"/>
                <a:cs typeface="Times New Roman" panose="02020603050405020304" pitchFamily="18" charset="0"/>
              </a:rPr>
              <a:t>δηλαδή χρησιμοποιούν </a:t>
            </a:r>
            <a:r>
              <a:rPr lang="el-GR" sz="1800" dirty="0">
                <a:latin typeface="Times New Roman" panose="02020603050405020304" pitchFamily="18" charset="0"/>
                <a:cs typeface="Times New Roman" panose="02020603050405020304" pitchFamily="18" charset="0"/>
              </a:rPr>
              <a:t>την προσέγγιση της «συνταγής» (recipe approach</a:t>
            </a:r>
            <a:r>
              <a:rPr lang="el-GR" sz="1800" dirty="0" smtClean="0">
                <a:latin typeface="Times New Roman" panose="02020603050405020304" pitchFamily="18" charset="0"/>
                <a:cs typeface="Times New Roman" panose="02020603050405020304" pitchFamily="18" charset="0"/>
              </a:rPr>
              <a:t>).</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Γ</a:t>
            </a:r>
            <a:r>
              <a:rPr lang="el-GR" sz="1800" dirty="0" smtClean="0">
                <a:latin typeface="Times New Roman" panose="02020603050405020304" pitchFamily="18" charset="0"/>
                <a:cs typeface="Times New Roman" panose="02020603050405020304" pitchFamily="18" charset="0"/>
              </a:rPr>
              <a:t>ια παράδειγμα... </a:t>
            </a:r>
          </a:p>
          <a:p>
            <a:pPr algn="just">
              <a:lnSpc>
                <a:spcPct val="150000"/>
              </a:lnSpc>
            </a:pPr>
            <a:r>
              <a:rPr lang="el-GR" sz="1800" dirty="0">
                <a:latin typeface="Times New Roman" panose="02020603050405020304" pitchFamily="18" charset="0"/>
                <a:cs typeface="Times New Roman" panose="02020603050405020304" pitchFamily="18" charset="0"/>
              </a:rPr>
              <a:t>Σ</a:t>
            </a:r>
            <a:r>
              <a:rPr lang="el-GR" sz="1800" dirty="0" smtClean="0">
                <a:latin typeface="Times New Roman" panose="02020603050405020304" pitchFamily="18" charset="0"/>
                <a:cs typeface="Times New Roman" panose="02020603050405020304" pitchFamily="18" charset="0"/>
              </a:rPr>
              <a:t>ε </a:t>
            </a:r>
            <a:r>
              <a:rPr lang="el-GR" sz="1800" dirty="0">
                <a:latin typeface="Times New Roman" panose="02020603050405020304" pitchFamily="18" charset="0"/>
                <a:cs typeface="Times New Roman" panose="02020603050405020304" pitchFamily="18" charset="0"/>
              </a:rPr>
              <a:t>ένα εστιατόριο μπορεί να αναπτυχθεί ένα ξεχωριστό εξειδικευμένο σχέδιο HACCP για μια συγκεκριμένη π.χ. ψαρόσουπα που παρασκευάζεται ή να εφαρμοστεί ένα γενικό σχέδιο για τρόφιμα θερμικά επεξεργασμένα (ζεστής κουζίνας).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7968343" y="4365172"/>
            <a:ext cx="3295650" cy="2055242"/>
          </a:xfrm>
          <a:prstGeom prst="rect">
            <a:avLst/>
          </a:prstGeom>
        </p:spPr>
      </p:pic>
    </p:spTree>
    <p:extLst>
      <p:ext uri="{BB962C8B-B14F-4D97-AF65-F5344CB8AC3E}">
        <p14:creationId xmlns:p14="http://schemas.microsoft.com/office/powerpoint/2010/main" val="42527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13" y="3082710"/>
            <a:ext cx="5021182" cy="643563"/>
          </a:xfrm>
        </p:spPr>
        <p:txBody>
          <a:bodyPr>
            <a:normAutofit/>
          </a:bodyPr>
          <a:lstStyle/>
          <a:p>
            <a:r>
              <a:rPr lang="el-GR" sz="1800" dirty="0">
                <a:latin typeface="Times New Roman" panose="02020603050405020304" pitchFamily="18" charset="0"/>
                <a:cs typeface="Times New Roman" panose="02020603050405020304" pitchFamily="18" charset="0"/>
              </a:rPr>
              <a:t>Ανάγκη για </a:t>
            </a:r>
            <a:r>
              <a:rPr lang="en-US" sz="1800" dirty="0">
                <a:latin typeface="Times New Roman" panose="02020603050405020304" pitchFamily="18" charset="0"/>
                <a:cs typeface="Times New Roman" panose="02020603050405020304" pitchFamily="18" charset="0"/>
              </a:rPr>
              <a:t>HACCP</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70282" y="1916319"/>
            <a:ext cx="5021182" cy="2976343"/>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Η αξιολόγηση της ανάγκης εφαρμογής ενός σχεδίου HACCP στη βιομηχανία τροφίμων είναι ευθύνη της Διοίκησης και η ανάγκη αυτή επιβάλλεται εξαιτίας εξωτερικών πιέσεων που υφίσταται η βιομηχανία (απαιτήσεις νομοθεσίας, απαιτήσεις πελατών).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24519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27" y="3191567"/>
            <a:ext cx="5021182" cy="425849"/>
          </a:xfrm>
        </p:spPr>
        <p:txBody>
          <a:bodyPr>
            <a:normAutofit/>
          </a:bodyPr>
          <a:lstStyle/>
          <a:p>
            <a:r>
              <a:rPr lang="el-GR" sz="1800" dirty="0">
                <a:latin typeface="Times New Roman" panose="02020603050405020304" pitchFamily="18" charset="0"/>
                <a:cs typeface="Times New Roman" panose="02020603050405020304" pitchFamily="18" charset="0"/>
              </a:rPr>
              <a:t>Λόγοι εφαρμογής HACCP</a:t>
            </a:r>
          </a:p>
        </p:txBody>
      </p:sp>
      <p:sp>
        <p:nvSpPr>
          <p:cNvPr id="3" name="Content Placeholder 2"/>
          <p:cNvSpPr>
            <a:spLocks noGrp="1"/>
          </p:cNvSpPr>
          <p:nvPr>
            <p:ph idx="1"/>
          </p:nvPr>
        </p:nvSpPr>
        <p:spPr/>
        <p:txBody>
          <a:bodyPr>
            <a:normAutofit fontScale="92500" lnSpcReduction="10000"/>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Μεγάλες </a:t>
            </a:r>
            <a:r>
              <a:rPr lang="el-GR" sz="1800" dirty="0">
                <a:latin typeface="Times New Roman" panose="02020603050405020304" pitchFamily="18" charset="0"/>
                <a:cs typeface="Times New Roman" panose="02020603050405020304" pitchFamily="18" charset="0"/>
              </a:rPr>
              <a:t>απώλειες (χρηματικές) λόγω μη </a:t>
            </a:r>
            <a:r>
              <a:rPr lang="el-GR" sz="1800" dirty="0" smtClean="0">
                <a:latin typeface="Times New Roman" panose="02020603050405020304" pitchFamily="18" charset="0"/>
                <a:cs typeface="Times New Roman" panose="02020603050405020304" pitchFamily="18" charset="0"/>
              </a:rPr>
              <a:t>συμ</a:t>
            </a:r>
            <a:r>
              <a:rPr lang="el-GR" sz="1800" dirty="0">
                <a:latin typeface="Times New Roman" panose="02020603050405020304" pitchFamily="18" charset="0"/>
                <a:cs typeface="Times New Roman" panose="02020603050405020304" pitchFamily="18" charset="0"/>
              </a:rPr>
              <a:t>μ</a:t>
            </a:r>
            <a:r>
              <a:rPr lang="el-GR" sz="1800" dirty="0" smtClean="0">
                <a:latin typeface="Times New Roman" panose="02020603050405020304" pitchFamily="18" charset="0"/>
                <a:cs typeface="Times New Roman" panose="02020603050405020304" pitchFamily="18" charset="0"/>
              </a:rPr>
              <a:t>ορφούμενων </a:t>
            </a:r>
            <a:r>
              <a:rPr lang="el-GR" sz="1800" dirty="0">
                <a:latin typeface="Times New Roman" panose="02020603050405020304" pitchFamily="18" charset="0"/>
                <a:cs typeface="Times New Roman" panose="02020603050405020304" pitchFamily="18" charset="0"/>
              </a:rPr>
              <a:t>προϊόντων (προδιαγραφές ασφάλειας)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Παραδείγματα </a:t>
            </a:r>
            <a:r>
              <a:rPr lang="el-GR" sz="1800" dirty="0">
                <a:latin typeface="Times New Roman" panose="02020603050405020304" pitchFamily="18" charset="0"/>
                <a:cs typeface="Times New Roman" panose="02020603050405020304" pitchFamily="18" charset="0"/>
              </a:rPr>
              <a:t>ανταγωνιστών με απώλειες στην αγορά (ανακλήσεις, απώλεια πελατών και μεριδίων αγοράς)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Απαιτήσεις </a:t>
            </a:r>
            <a:r>
              <a:rPr lang="el-GR" sz="1800" dirty="0">
                <a:latin typeface="Times New Roman" panose="02020603050405020304" pitchFamily="18" charset="0"/>
                <a:cs typeface="Times New Roman" panose="02020603050405020304" pitchFamily="18" charset="0"/>
              </a:rPr>
              <a:t>εθνικών (π.χ. κυβερνητικών υπηρεσιών) και διεθνών φορέων (π.χ. φορέων προτύπων)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Απαιτήσεις </a:t>
            </a:r>
            <a:r>
              <a:rPr lang="el-GR" sz="1800" dirty="0">
                <a:latin typeface="Times New Roman" panose="02020603050405020304" pitchFamily="18" charset="0"/>
                <a:cs typeface="Times New Roman" panose="02020603050405020304" pitchFamily="18" charset="0"/>
              </a:rPr>
              <a:t>πελατών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Συγκριτικό </a:t>
            </a:r>
            <a:r>
              <a:rPr lang="el-GR" sz="1800" dirty="0">
                <a:latin typeface="Times New Roman" panose="02020603050405020304" pitchFamily="18" charset="0"/>
                <a:cs typeface="Times New Roman" panose="02020603050405020304" pitchFamily="18" charset="0"/>
              </a:rPr>
              <a:t>πλεονέκτημα έναντι ανταγωνισμού (μάρκετινγκ)</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46113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56" y="3066381"/>
            <a:ext cx="5021182" cy="676221"/>
          </a:xfrm>
        </p:spPr>
        <p:txBody>
          <a:bodyPr>
            <a:normAutofit/>
          </a:bodyPr>
          <a:lstStyle/>
          <a:p>
            <a:r>
              <a:rPr lang="el-GR" sz="1800" dirty="0">
                <a:latin typeface="Times New Roman" panose="02020603050405020304" pitchFamily="18" charset="0"/>
                <a:cs typeface="Times New Roman" panose="02020603050405020304" pitchFamily="18" charset="0"/>
              </a:rPr>
              <a:t>Προκαταρκτικά στάδια του </a:t>
            </a:r>
            <a:r>
              <a:rPr lang="en-US" sz="1800" dirty="0">
                <a:latin typeface="Times New Roman" panose="02020603050405020304" pitchFamily="18" charset="0"/>
                <a:cs typeface="Times New Roman" panose="02020603050405020304" pitchFamily="18" charset="0"/>
              </a:rPr>
              <a:t>HACCP</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84371" y="969264"/>
            <a:ext cx="6098979" cy="4870457"/>
          </a:xfrm>
        </p:spPr>
        <p:txBody>
          <a:bodyPr>
            <a:normAutofit fontScale="92500" lnSpcReduction="10000"/>
          </a:bodyPr>
          <a:lstStyle/>
          <a:p>
            <a:pPr algn="just">
              <a:lnSpc>
                <a:spcPct val="150000"/>
              </a:lnSpc>
            </a:pPr>
            <a:r>
              <a:rPr lang="el-GR" sz="1800" dirty="0">
                <a:latin typeface="Times New Roman" panose="02020603050405020304" pitchFamily="18" charset="0"/>
                <a:cs typeface="Times New Roman" panose="02020603050405020304" pitchFamily="18" charset="0"/>
              </a:rPr>
              <a:t>Κατά την εκπόνηση ενός σχεδίου HACCP, πρέπει να ολοκληρωθούν πέντε προκαταρκτικά στάδια πριν την εφαρμογή των αρχών του HACCP σε ένα συγκεκριμένο προϊόν ή και διεργασία</a:t>
            </a:r>
            <a:r>
              <a:rPr lang="el-GR" sz="1800"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Συγκρότηση </a:t>
            </a:r>
            <a:r>
              <a:rPr lang="el-GR" sz="1800" dirty="0">
                <a:latin typeface="Times New Roman" panose="02020603050405020304" pitchFamily="18" charset="0"/>
                <a:cs typeface="Times New Roman" panose="02020603050405020304" pitchFamily="18" charset="0"/>
              </a:rPr>
              <a:t>της ομάδας </a:t>
            </a:r>
            <a:r>
              <a:rPr lang="el-GR" sz="1800" dirty="0" smtClean="0">
                <a:latin typeface="Times New Roman" panose="02020603050405020304" pitchFamily="18" charset="0"/>
                <a:cs typeface="Times New Roman" panose="02020603050405020304" pitchFamily="18" charset="0"/>
              </a:rPr>
              <a:t>HACCP </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Π</a:t>
            </a:r>
            <a:r>
              <a:rPr lang="el-GR" sz="1800" dirty="0" smtClean="0">
                <a:latin typeface="Times New Roman" panose="02020603050405020304" pitchFamily="18" charset="0"/>
                <a:cs typeface="Times New Roman" panose="02020603050405020304" pitchFamily="18" charset="0"/>
              </a:rPr>
              <a:t>εριγραφή </a:t>
            </a:r>
            <a:r>
              <a:rPr lang="el-GR" sz="1800" dirty="0">
                <a:latin typeface="Times New Roman" panose="02020603050405020304" pitchFamily="18" charset="0"/>
                <a:cs typeface="Times New Roman" panose="02020603050405020304" pitchFamily="18" charset="0"/>
              </a:rPr>
              <a:t>του προϊόντος και της διανομής </a:t>
            </a:r>
            <a:r>
              <a:rPr lang="el-GR" sz="1800" dirty="0" smtClean="0">
                <a:latin typeface="Times New Roman" panose="02020603050405020304" pitchFamily="18" charset="0"/>
                <a:cs typeface="Times New Roman" panose="02020603050405020304" pitchFamily="18" charset="0"/>
              </a:rPr>
              <a:t>του</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Περιγραφή </a:t>
            </a:r>
            <a:r>
              <a:rPr lang="el-GR" sz="1800" dirty="0">
                <a:latin typeface="Times New Roman" panose="02020603050405020304" pitchFamily="18" charset="0"/>
                <a:cs typeface="Times New Roman" panose="02020603050405020304" pitchFamily="18" charset="0"/>
              </a:rPr>
              <a:t>της προσδοκώμενης χρήσης και των καταναλωτών του προϊόντος,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Κ</a:t>
            </a:r>
            <a:r>
              <a:rPr lang="el-GR" sz="1800" dirty="0" smtClean="0">
                <a:latin typeface="Times New Roman" panose="02020603050405020304" pitchFamily="18" charset="0"/>
                <a:cs typeface="Times New Roman" panose="02020603050405020304" pitchFamily="18" charset="0"/>
              </a:rPr>
              <a:t>ατασκευή </a:t>
            </a:r>
            <a:r>
              <a:rPr lang="el-GR" sz="1800" dirty="0">
                <a:latin typeface="Times New Roman" panose="02020603050405020304" pitchFamily="18" charset="0"/>
                <a:cs typeface="Times New Roman" panose="02020603050405020304" pitchFamily="18" charset="0"/>
              </a:rPr>
              <a:t>του διαγράμματος ροής της παραγωγικής διαδικασίας και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a:t>
            </a:r>
            <a:r>
              <a:rPr lang="el-GR" sz="1800" dirty="0" smtClean="0">
                <a:latin typeface="Times New Roman" panose="02020603050405020304" pitchFamily="18" charset="0"/>
                <a:cs typeface="Times New Roman" panose="02020603050405020304" pitchFamily="18" charset="0"/>
              </a:rPr>
              <a:t>πιβεβαίωση </a:t>
            </a:r>
            <a:r>
              <a:rPr lang="el-GR" sz="1800" dirty="0">
                <a:latin typeface="Times New Roman" panose="02020603050405020304" pitchFamily="18" charset="0"/>
                <a:cs typeface="Times New Roman" panose="02020603050405020304" pitchFamily="18" charset="0"/>
              </a:rPr>
              <a:t>του διαγράμματος ροής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711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969264"/>
            <a:ext cx="11258807" cy="4870457"/>
          </a:xfrm>
        </p:spPr>
        <p:txBody>
          <a:bodyPr>
            <a:normAutofit/>
          </a:bodyPr>
          <a:lstStyle/>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Η Διοίκηση είναι υπεύθυνη για την παροχή των απαραίτητων πόρων (οικονομικών, υλικών, ανθρώπινων) για την αποτελεσματική εφαρμογή και συντήρηση του συστήματος HACCP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Διοίκηση οφείλει να προσδιορίσει χρονικά πότε το HACCP αναμένεται να είναι πλήρως </a:t>
            </a:r>
            <a:r>
              <a:rPr lang="el-GR" sz="1800" dirty="0" smtClean="0">
                <a:latin typeface="Times New Roman" panose="02020603050405020304" pitchFamily="18" charset="0"/>
                <a:cs typeface="Times New Roman" panose="02020603050405020304" pitchFamily="18" charset="0"/>
              </a:rPr>
              <a:t>λειτουργικό</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Συνήθως το σχέδιο HACCP υπογράφεται από ανώτερο στέλεχος της επιχείρησης τροφίμων ως αρχείο επίσημης αναγνώρισης της σπουδαιότητας του HACCP για την επιχείρηση (τεκμήριο επικύρωσης του συστήματος)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2432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EE42DCE-4A4F-44C4-84E5-261B3BEEF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887F59F2-5FBC-40CD-AD35-376AECE49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8" name="Rectangle 17">
            <a:extLst>
              <a:ext uri="{FF2B5EF4-FFF2-40B4-BE49-F238E27FC236}">
                <a16:creationId xmlns:a16="http://schemas.microsoft.com/office/drawing/2014/main" id="{02AF664E-956D-40D1-9B64-72A7857083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842D03FD-2C58-49E3-BEFA-4E86D5E316C9}"/>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2" name="Rectangle 1"/>
          <p:cNvSpPr/>
          <p:nvPr/>
        </p:nvSpPr>
        <p:spPr>
          <a:xfrm>
            <a:off x="5358317" y="2045698"/>
            <a:ext cx="6096000" cy="2118529"/>
          </a:xfrm>
          <a:prstGeom prst="rect">
            <a:avLst/>
          </a:prstGeom>
        </p:spPr>
        <p:txBody>
          <a:bodyPr>
            <a:spAutoFit/>
          </a:bodyPr>
          <a:lstStyle/>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Διεπιστημονική </a:t>
            </a:r>
            <a:r>
              <a:rPr lang="el-GR" dirty="0">
                <a:latin typeface="Times New Roman" panose="02020603050405020304" pitchFamily="18" charset="0"/>
                <a:cs typeface="Times New Roman" panose="02020603050405020304" pitchFamily="18" charset="0"/>
              </a:rPr>
              <a:t>ομάδα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Ομάδα </a:t>
            </a:r>
            <a:r>
              <a:rPr lang="el-GR" dirty="0">
                <a:latin typeface="Times New Roman" panose="02020603050405020304" pitchFamily="18" charset="0"/>
                <a:cs typeface="Times New Roman" panose="02020603050405020304" pitchFamily="18" charset="0"/>
              </a:rPr>
              <a:t>Ασφάλειας Τροφίμων (ISO 22000)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Όχι </a:t>
            </a:r>
            <a:r>
              <a:rPr lang="el-GR" dirty="0">
                <a:latin typeface="Times New Roman" panose="02020603050405020304" pitchFamily="18" charset="0"/>
                <a:cs typeface="Times New Roman" panose="02020603050405020304" pitchFamily="18" charset="0"/>
              </a:rPr>
              <a:t>περισσότερα από 6 μέλη (ιδανικά)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1-2 </a:t>
            </a:r>
            <a:r>
              <a:rPr lang="el-GR" dirty="0">
                <a:latin typeface="Times New Roman" panose="02020603050405020304" pitchFamily="18" charset="0"/>
                <a:cs typeface="Times New Roman" panose="02020603050405020304" pitchFamily="18" charset="0"/>
              </a:rPr>
              <a:t>μέλη (μικρές επιχειρήσεις)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Υποστήριξη </a:t>
            </a:r>
            <a:r>
              <a:rPr lang="el-GR" dirty="0">
                <a:latin typeface="Times New Roman" panose="02020603050405020304" pitchFamily="18" charset="0"/>
                <a:cs typeface="Times New Roman" panose="02020603050405020304" pitchFamily="18" charset="0"/>
              </a:rPr>
              <a:t>από εξωτερικούς συνεργάτες (σύμβουλοι)</a:t>
            </a:r>
          </a:p>
        </p:txBody>
      </p:sp>
      <p:sp>
        <p:nvSpPr>
          <p:cNvPr id="3" name="Rectangle 2"/>
          <p:cNvSpPr/>
          <p:nvPr/>
        </p:nvSpPr>
        <p:spPr>
          <a:xfrm>
            <a:off x="603503" y="2920297"/>
            <a:ext cx="1795748" cy="369332"/>
          </a:xfrm>
          <a:prstGeom prst="rect">
            <a:avLst/>
          </a:prstGeom>
        </p:spPr>
        <p:txBody>
          <a:bodyPr wrap="none">
            <a:spAutoFit/>
          </a:bodyPr>
          <a:lstStyle/>
          <a:p>
            <a:r>
              <a:rPr lang="el-GR" b="1" dirty="0">
                <a:solidFill>
                  <a:srgbClr val="000000"/>
                </a:solidFill>
                <a:latin typeface="Times New Roman" panose="02020603050405020304" pitchFamily="18" charset="0"/>
                <a:cs typeface="Times New Roman" panose="02020603050405020304" pitchFamily="18" charset="0"/>
              </a:rPr>
              <a:t>Ομάδα HACCP </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00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1_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3.xml><?xml version="1.0" encoding="utf-8"?>
<a:theme xmlns:a="http://schemas.openxmlformats.org/drawingml/2006/main" name="2_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130</TotalTime>
  <Words>1115</Words>
  <Application>Microsoft Office PowerPoint</Application>
  <PresentationFormat>Widescreen</PresentationFormat>
  <Paragraphs>119</Paragraphs>
  <Slides>22</Slides>
  <Notes>0</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Bierstadt</vt:lpstr>
      <vt:lpstr>Times New Roman</vt:lpstr>
      <vt:lpstr>Wingdings</vt:lpstr>
      <vt:lpstr>GestaltVTI</vt:lpstr>
      <vt:lpstr>1_GestaltVTI</vt:lpstr>
      <vt:lpstr>2_GestaltVTI</vt:lpstr>
      <vt:lpstr>Ασφάλεια &amp; Ποιότητα Τροφίμων</vt:lpstr>
      <vt:lpstr>PowerPoint Presentation</vt:lpstr>
      <vt:lpstr>PowerPoint Presentation</vt:lpstr>
      <vt:lpstr>PowerPoint Presentation</vt:lpstr>
      <vt:lpstr>Ανάγκη για HACCP</vt:lpstr>
      <vt:lpstr>Λόγοι εφαρμογής HACCP</vt:lpstr>
      <vt:lpstr>Προκαταρκτικά στάδια του HACCP</vt:lpstr>
      <vt:lpstr>PowerPoint Presentation</vt:lpstr>
      <vt:lpstr>PowerPoint Presentation</vt:lpstr>
      <vt:lpstr>Σύσταση ομάδας HACCP</vt:lpstr>
      <vt:lpstr>Αρμοδιότητες συντονιστή ομάδας HACCP</vt:lpstr>
      <vt:lpstr>Οι ευθύνες του τεχνικού γραμματέα περιλαμβάνουν:</vt:lpstr>
      <vt:lpstr>Σύμβουλοι επιχειρήσεων &amp; HACCP</vt:lpstr>
      <vt:lpstr>PowerPoint Presentation</vt:lpstr>
      <vt:lpstr>PowerPoint Presentation</vt:lpstr>
      <vt:lpstr>Προσδοκώμενη χρήση &amp; καταναλωτές</vt:lpstr>
      <vt:lpstr>PowerPoint Presentation</vt:lpstr>
      <vt:lpstr>PowerPoint Presentation</vt:lpstr>
      <vt:lpstr>PowerPoint Presentation</vt:lpstr>
      <vt:lpstr>PowerPoint Presentation</vt:lpstr>
      <vt:lpstr>Παραδείγματα αλλαγών στην παραγωγική διαδικασία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30</cp:revision>
  <dcterms:created xsi:type="dcterms:W3CDTF">2022-01-05T19:46:10Z</dcterms:created>
  <dcterms:modified xsi:type="dcterms:W3CDTF">2022-01-05T23:08:36Z</dcterms:modified>
</cp:coreProperties>
</file>