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6" r:id="rId2"/>
    <p:sldId id="328" r:id="rId3"/>
    <p:sldId id="329" r:id="rId4"/>
    <p:sldId id="270" r:id="rId5"/>
    <p:sldId id="303" r:id="rId6"/>
    <p:sldId id="304" r:id="rId7"/>
    <p:sldId id="305" r:id="rId8"/>
    <p:sldId id="312" r:id="rId9"/>
    <p:sldId id="313" r:id="rId10"/>
    <p:sldId id="314" r:id="rId11"/>
    <p:sldId id="315" r:id="rId12"/>
    <p:sldId id="316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AM\Books\x1%20panorama%20&#960;&#943;&#957;&#945;&#954;&#949;&#962;%20aa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33"/>
  <c:chart>
    <c:autoTitleDeleted val="1"/>
    <c:plotArea>
      <c:layout>
        <c:manualLayout>
          <c:layoutTarget val="inner"/>
          <c:xMode val="edge"/>
          <c:yMode val="edge"/>
          <c:x val="7.9488118734293123E-2"/>
          <c:y val="0.10278545166283062"/>
          <c:w val="0.90879445109627865"/>
          <c:h val="0.6713233914428236"/>
        </c:manualLayout>
      </c:layout>
      <c:barChart>
        <c:barDir val="col"/>
        <c:grouping val="stacked"/>
        <c:ser>
          <c:idx val="0"/>
          <c:order val="0"/>
          <c:cat>
            <c:strRef>
              <c:f>'Μέση, ανώτερη... Στοιχεία'!$C$29:$V$29</c:f>
              <c:strCache>
                <c:ptCount val="20"/>
                <c:pt idx="0">
                  <c:v>Τρομοκρατία</c:v>
                </c:pt>
                <c:pt idx="1">
                  <c:v>Έρευνα</c:v>
                </c:pt>
                <c:pt idx="2">
                  <c:v>Περιβάλλον</c:v>
                </c:pt>
                <c:pt idx="3">
                  <c:v>Εξωτερική</c:v>
                </c:pt>
                <c:pt idx="4">
                  <c:v>Ενέργεια</c:v>
                </c:pt>
                <c:pt idx="5">
                  <c:v>Περιφέρειες</c:v>
                </c:pt>
                <c:pt idx="6">
                  <c:v>Μετανάστευση</c:v>
                </c:pt>
                <c:pt idx="7">
                  <c:v>Χρηματοπιστωτικά</c:v>
                </c:pt>
                <c:pt idx="8">
                  <c:v>Έγκλημα</c:v>
                </c:pt>
                <c:pt idx="9">
                  <c:v>Ανάπτυξη</c:v>
                </c:pt>
                <c:pt idx="10">
                  <c:v>Πληθωρισμός</c:v>
                </c:pt>
                <c:pt idx="11">
                  <c:v>Καταναλωτές</c:v>
                </c:pt>
                <c:pt idx="12">
                  <c:v>Γεωργία</c:v>
                </c:pt>
                <c:pt idx="13">
                  <c:v>Μεταφορές</c:v>
                </c:pt>
                <c:pt idx="14">
                  <c:v>Χρέος</c:v>
                </c:pt>
                <c:pt idx="15">
                  <c:v>Ανεργία</c:v>
                </c:pt>
                <c:pt idx="16">
                  <c:v>Υγεία</c:v>
                </c:pt>
                <c:pt idx="17">
                  <c:v>Εκπαίδευση</c:v>
                </c:pt>
                <c:pt idx="18">
                  <c:v>Φορολογία</c:v>
                </c:pt>
                <c:pt idx="19">
                  <c:v>Συντάξεις</c:v>
                </c:pt>
              </c:strCache>
            </c:strRef>
          </c:cat>
          <c:val>
            <c:numRef>
              <c:f>'Μέση, ανώτερη... Στοιχεία'!$C$30:$V$30</c:f>
              <c:numCache>
                <c:formatCode>General</c:formatCode>
                <c:ptCount val="20"/>
                <c:pt idx="0">
                  <c:v>17</c:v>
                </c:pt>
                <c:pt idx="1">
                  <c:v>24</c:v>
                </c:pt>
                <c:pt idx="2">
                  <c:v>26</c:v>
                </c:pt>
                <c:pt idx="3">
                  <c:v>30</c:v>
                </c:pt>
                <c:pt idx="4">
                  <c:v>31</c:v>
                </c:pt>
                <c:pt idx="5">
                  <c:v>35</c:v>
                </c:pt>
                <c:pt idx="6">
                  <c:v>35</c:v>
                </c:pt>
                <c:pt idx="7">
                  <c:v>36</c:v>
                </c:pt>
                <c:pt idx="8">
                  <c:v>36</c:v>
                </c:pt>
                <c:pt idx="9">
                  <c:v>40</c:v>
                </c:pt>
                <c:pt idx="10">
                  <c:v>41</c:v>
                </c:pt>
                <c:pt idx="11">
                  <c:v>45</c:v>
                </c:pt>
                <c:pt idx="12">
                  <c:v>45</c:v>
                </c:pt>
                <c:pt idx="13">
                  <c:v>46</c:v>
                </c:pt>
                <c:pt idx="14">
                  <c:v>54</c:v>
                </c:pt>
                <c:pt idx="15">
                  <c:v>56</c:v>
                </c:pt>
                <c:pt idx="16">
                  <c:v>60</c:v>
                </c:pt>
                <c:pt idx="17">
                  <c:v>64</c:v>
                </c:pt>
                <c:pt idx="18">
                  <c:v>68</c:v>
                </c:pt>
                <c:pt idx="19">
                  <c:v>71</c:v>
                </c:pt>
              </c:numCache>
            </c:numRef>
          </c:val>
        </c:ser>
        <c:dLbls>
          <c:showVal val="1"/>
        </c:dLbls>
        <c:gapWidth val="95"/>
        <c:overlap val="100"/>
        <c:axId val="113577344"/>
        <c:axId val="61109376"/>
      </c:barChart>
      <c:catAx>
        <c:axId val="113577344"/>
        <c:scaling>
          <c:orientation val="minMax"/>
        </c:scaling>
        <c:axPos val="b"/>
        <c:majorTickMark val="none"/>
        <c:tickLblPos val="nextTo"/>
        <c:crossAx val="61109376"/>
        <c:crosses val="autoZero"/>
        <c:auto val="1"/>
        <c:lblAlgn val="ctr"/>
        <c:lblOffset val="100"/>
      </c:catAx>
      <c:valAx>
        <c:axId val="611093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135773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0.10087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488480" cy="43895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859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6DE8A0-2A10-45AD-BCF6-A1F76A5A3AC8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#4</a:t>
            </a: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smtClean="0"/>
              <a:t>Ευρωπαϊκή και Διεθνής Πολιτική Αχιλλέας Μητσός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03848" y="6245225"/>
            <a:ext cx="3240360" cy="476250"/>
          </a:xfrm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Περιβαλλοντική Πολιτική</a:t>
            </a: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Ευρωπαϊκές και Διεθνείς Διαστάσεις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2000" b="1" dirty="0">
                <a:latin typeface="Verdana" pitchFamily="34" charset="0"/>
              </a:rPr>
              <a:t>4</a:t>
            </a:r>
            <a:r>
              <a:rPr lang="el-GR" sz="2000" b="1" dirty="0" smtClean="0">
                <a:latin typeface="Verdana" pitchFamily="34" charset="0"/>
              </a:rPr>
              <a:t> – Γιατί και σε ποιο επίπεδο περιβαλλοντική πολιτική</a:t>
            </a:r>
            <a:endParaRPr lang="en-US" sz="20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3949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Κάθετη κατανομή αρμοδιοτήτων ανά κατηγορία πολιτικής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Οικονομική αποδοτικότητα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000" i="1" dirty="0" smtClean="0">
                <a:solidFill>
                  <a:srgbClr val="002060"/>
                </a:solidFill>
              </a:rPr>
              <a:t>αποκέντρωση, εκτός αν </a:t>
            </a:r>
            <a:r>
              <a:rPr lang="el-GR" sz="2000" i="1" dirty="0" err="1" smtClean="0">
                <a:solidFill>
                  <a:srgbClr val="002060"/>
                </a:solidFill>
              </a:rPr>
              <a:t>εξωτερικότητες</a:t>
            </a:r>
            <a:r>
              <a:rPr lang="el-GR" sz="2000" i="1" dirty="0" smtClean="0">
                <a:solidFill>
                  <a:srgbClr val="002060"/>
                </a:solidFill>
              </a:rPr>
              <a:t>, </a:t>
            </a:r>
            <a:r>
              <a:rPr lang="el-GR" sz="2000" i="1" dirty="0" err="1" smtClean="0">
                <a:solidFill>
                  <a:srgbClr val="002060"/>
                </a:solidFill>
              </a:rPr>
              <a:t>οικ.κλίμακας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Μακροοικονομική σταθερότητα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Αναδιανομή ;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	</a:t>
            </a:r>
            <a:endParaRPr lang="el-G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26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Κάθετη κατανομή αρμοδιοτήτων ανά κατηγορία πολιτικής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Οικονομική αποδοτικότητα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000" i="1" dirty="0" smtClean="0">
                <a:solidFill>
                  <a:srgbClr val="002060"/>
                </a:solidFill>
              </a:rPr>
              <a:t>αποκέντρωση, εκτός αν </a:t>
            </a:r>
            <a:r>
              <a:rPr lang="el-GR" sz="2000" i="1" dirty="0" err="1" smtClean="0">
                <a:solidFill>
                  <a:srgbClr val="002060"/>
                </a:solidFill>
              </a:rPr>
              <a:t>εξωτερικότητες</a:t>
            </a:r>
            <a:r>
              <a:rPr lang="el-GR" sz="2000" i="1" dirty="0" smtClean="0">
                <a:solidFill>
                  <a:srgbClr val="002060"/>
                </a:solidFill>
              </a:rPr>
              <a:t>, </a:t>
            </a:r>
            <a:r>
              <a:rPr lang="el-GR" sz="2000" i="1" dirty="0" err="1" smtClean="0">
                <a:solidFill>
                  <a:srgbClr val="002060"/>
                </a:solidFill>
              </a:rPr>
              <a:t>οικ.κλίμακας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Μακροοικονομική σταθερότητα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000" i="1" dirty="0" smtClean="0">
                <a:solidFill>
                  <a:srgbClr val="002060"/>
                </a:solidFill>
              </a:rPr>
              <a:t>συγκέντρωση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Αναδιανομή ;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	</a:t>
            </a:r>
            <a:endParaRPr lang="el-G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272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Κάθετη κατανομή αρμοδιοτήτων ανά κατηγορία πολιτικής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Οικονομική αποδοτικότητα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000" i="1" dirty="0" smtClean="0">
                <a:solidFill>
                  <a:srgbClr val="002060"/>
                </a:solidFill>
              </a:rPr>
              <a:t>αποκέντρωση, εκτός αν </a:t>
            </a:r>
            <a:r>
              <a:rPr lang="el-GR" sz="2000" i="1" dirty="0" err="1" smtClean="0">
                <a:solidFill>
                  <a:srgbClr val="002060"/>
                </a:solidFill>
              </a:rPr>
              <a:t>εξωτερικότητες</a:t>
            </a:r>
            <a:r>
              <a:rPr lang="el-GR" sz="2000" i="1" dirty="0" smtClean="0">
                <a:solidFill>
                  <a:srgbClr val="002060"/>
                </a:solidFill>
              </a:rPr>
              <a:t>, </a:t>
            </a:r>
            <a:r>
              <a:rPr lang="el-GR" sz="2000" i="1" dirty="0" err="1" smtClean="0">
                <a:solidFill>
                  <a:srgbClr val="002060"/>
                </a:solidFill>
              </a:rPr>
              <a:t>οικ.κλίμακας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Μακροοικονομική σταθερότητα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000" i="1" dirty="0" smtClean="0">
                <a:solidFill>
                  <a:srgbClr val="002060"/>
                </a:solidFill>
              </a:rPr>
              <a:t>συγκέντρωση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Αναδιανομή ;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	</a:t>
            </a:r>
            <a:r>
              <a:rPr lang="el-GR" sz="2000" i="1" dirty="0" smtClean="0">
                <a:solidFill>
                  <a:srgbClr val="002060"/>
                </a:solidFill>
              </a:rPr>
              <a:t>συγκέντρωση για μέγιστη αποδοτικότητα και δικαιοσύνη</a:t>
            </a:r>
            <a:endParaRPr lang="el-GR" sz="24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565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539552" y="404664"/>
          <a:ext cx="8064895" cy="537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10015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400" u="sng" dirty="0" smtClean="0">
                <a:solidFill>
                  <a:srgbClr val="002060"/>
                </a:solidFill>
              </a:rPr>
              <a:t>Στην πράξη: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400" dirty="0" smtClean="0">
                <a:solidFill>
                  <a:srgbClr val="002060"/>
                </a:solidFill>
              </a:rPr>
              <a:t>	Ο κανόνας:</a:t>
            </a:r>
          </a:p>
          <a:p>
            <a:pPr lvl="1" algn="just" eaLnBrk="1" hangingPunct="1">
              <a:lnSpc>
                <a:spcPct val="250000"/>
              </a:lnSpc>
            </a:pPr>
            <a:r>
              <a:rPr lang="el-GR" sz="2400" dirty="0" smtClean="0">
                <a:solidFill>
                  <a:srgbClr val="002060"/>
                </a:solidFill>
              </a:rPr>
              <a:t>		</a:t>
            </a:r>
            <a:r>
              <a:rPr lang="el-GR" sz="2400" b="1" i="1" dirty="0" smtClean="0">
                <a:solidFill>
                  <a:srgbClr val="002060"/>
                </a:solidFill>
              </a:rPr>
              <a:t>Η αρχή της επικουρικότητας</a:t>
            </a:r>
          </a:p>
          <a:p>
            <a:pPr lvl="1" algn="just" eaLnBrk="1" hangingPunct="1"/>
            <a:r>
              <a:rPr lang="el-GR" sz="2400" i="1" dirty="0" smtClean="0">
                <a:solidFill>
                  <a:srgbClr val="002060"/>
                </a:solidFill>
              </a:rPr>
              <a:t>[αποκεντρωμένα, εκτός αν αποδεικνύεται ότι βελτίωση αποδοτικότητας αν συγκεντρωτικά]</a:t>
            </a:r>
          </a:p>
        </p:txBody>
      </p:sp>
    </p:spTree>
    <p:extLst>
      <p:ext uri="{BB962C8B-B14F-4D97-AF65-F5344CB8AC3E}">
        <p14:creationId xmlns:p14="http://schemas.microsoft.com/office/powerpoint/2010/main" xmlns="" val="16420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400" u="sng" dirty="0" smtClean="0">
                <a:solidFill>
                  <a:srgbClr val="002060"/>
                </a:solidFill>
              </a:rPr>
              <a:t>Στην πράξη: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400" dirty="0" smtClean="0">
                <a:solidFill>
                  <a:srgbClr val="002060"/>
                </a:solidFill>
              </a:rPr>
              <a:t>Ο κανόνας: </a:t>
            </a:r>
            <a:r>
              <a:rPr lang="el-GR" sz="2400" i="1" dirty="0" smtClean="0">
                <a:solidFill>
                  <a:srgbClr val="002060"/>
                </a:solidFill>
              </a:rPr>
              <a:t>Η αρχή της επικουρικότητας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400" i="1" dirty="0" smtClean="0">
                <a:solidFill>
                  <a:srgbClr val="002060"/>
                </a:solidFill>
              </a:rPr>
              <a:t>Η </a:t>
            </a:r>
            <a:r>
              <a:rPr lang="el-GR" sz="2400" b="1" i="1" dirty="0" smtClean="0">
                <a:solidFill>
                  <a:srgbClr val="002060"/>
                </a:solidFill>
              </a:rPr>
              <a:t>δυναμική</a:t>
            </a:r>
            <a:r>
              <a:rPr lang="el-GR" sz="2400" i="1" dirty="0" smtClean="0">
                <a:solidFill>
                  <a:srgbClr val="002060"/>
                </a:solidFill>
              </a:rPr>
              <a:t> της ευρωπαϊκής ολοκλήρωσης</a:t>
            </a:r>
          </a:p>
        </p:txBody>
      </p:sp>
    </p:spTree>
    <p:extLst>
      <p:ext uri="{BB962C8B-B14F-4D97-AF65-F5344CB8AC3E}">
        <p14:creationId xmlns:p14="http://schemas.microsoft.com/office/powerpoint/2010/main" xmlns="" val="222353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400" u="sng" dirty="0" smtClean="0">
                <a:solidFill>
                  <a:srgbClr val="002060"/>
                </a:solidFill>
              </a:rPr>
              <a:t>Στην πράξη: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400" dirty="0" smtClean="0">
                <a:solidFill>
                  <a:srgbClr val="002060"/>
                </a:solidFill>
              </a:rPr>
              <a:t>Ο κανόνας: </a:t>
            </a:r>
            <a:r>
              <a:rPr lang="el-GR" sz="2400" i="1" dirty="0" smtClean="0">
                <a:solidFill>
                  <a:srgbClr val="002060"/>
                </a:solidFill>
              </a:rPr>
              <a:t>Η αρχή της επικουρικότητας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400" i="1" dirty="0" smtClean="0">
                <a:solidFill>
                  <a:srgbClr val="002060"/>
                </a:solidFill>
              </a:rPr>
              <a:t>Η δυναμική της ευρωπαϊκής ολοκλήρωσης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400" b="1" i="1" dirty="0" smtClean="0">
                <a:solidFill>
                  <a:srgbClr val="002060"/>
                </a:solidFill>
              </a:rPr>
              <a:t>Πολύ-επίπεδη</a:t>
            </a:r>
            <a:r>
              <a:rPr lang="el-GR" sz="2400" i="1" dirty="0" smtClean="0">
                <a:solidFill>
                  <a:srgbClr val="002060"/>
                </a:solidFill>
              </a:rPr>
              <a:t> διακυβέρνηση</a:t>
            </a:r>
          </a:p>
        </p:txBody>
      </p:sp>
    </p:spTree>
    <p:extLst>
      <p:ext uri="{BB962C8B-B14F-4D97-AF65-F5344CB8AC3E}">
        <p14:creationId xmlns:p14="http://schemas.microsoft.com/office/powerpoint/2010/main" xmlns="" val="265516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dirty="0" smtClean="0">
                <a:solidFill>
                  <a:srgbClr val="002060"/>
                </a:solidFill>
              </a:rPr>
              <a:t>	</a:t>
            </a:r>
            <a:r>
              <a:rPr lang="el-GR" sz="2400" u="sng" dirty="0" smtClean="0">
                <a:solidFill>
                  <a:srgbClr val="002060"/>
                </a:solidFill>
              </a:rPr>
              <a:t>Στην πράξη:</a:t>
            </a:r>
          </a:p>
          <a:p>
            <a:pPr marL="800100" lvl="1" indent="-342900" algn="just" eaLnBrk="1" hangingPunct="1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l-GR" sz="2400" dirty="0" smtClean="0">
                <a:solidFill>
                  <a:srgbClr val="002060"/>
                </a:solidFill>
              </a:rPr>
              <a:t>Ο κανόνας: </a:t>
            </a:r>
            <a:r>
              <a:rPr lang="el-GR" sz="2400" i="1" dirty="0" smtClean="0">
                <a:solidFill>
                  <a:srgbClr val="002060"/>
                </a:solidFill>
              </a:rPr>
              <a:t>Η αρχή της επικουρικότητας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400" i="1" dirty="0" smtClean="0">
                <a:solidFill>
                  <a:srgbClr val="002060"/>
                </a:solidFill>
              </a:rPr>
              <a:t>Η δυναμική της ευρωπαϊκής ολοκλήρωσης</a:t>
            </a:r>
          </a:p>
          <a:p>
            <a:pPr marL="800100" lvl="1" indent="-342900" algn="just" eaLnBrk="1" hangingPunct="1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l-GR" sz="2400" i="1" dirty="0" smtClean="0">
                <a:solidFill>
                  <a:srgbClr val="002060"/>
                </a:solidFill>
              </a:rPr>
              <a:t>Πολύ-επίπεδη διακυβέρνηση</a:t>
            </a:r>
          </a:p>
          <a:p>
            <a:pPr lvl="1" algn="just" eaLnBrk="1" hangingPunct="1">
              <a:lnSpc>
                <a:spcPct val="200000"/>
              </a:lnSpc>
            </a:pPr>
            <a:r>
              <a:rPr lang="el-GR" sz="2000" i="1" dirty="0" smtClean="0">
                <a:solidFill>
                  <a:srgbClr val="002060"/>
                </a:solidFill>
              </a:rPr>
              <a:t>Τομείς </a:t>
            </a:r>
            <a:r>
              <a:rPr lang="el-GR" sz="2000" b="1" i="1" dirty="0" smtClean="0">
                <a:solidFill>
                  <a:srgbClr val="002060"/>
                </a:solidFill>
              </a:rPr>
              <a:t>αποκλειστικής</a:t>
            </a:r>
            <a:r>
              <a:rPr lang="el-GR" sz="2000" i="1" dirty="0" smtClean="0">
                <a:solidFill>
                  <a:srgbClr val="002060"/>
                </a:solidFill>
              </a:rPr>
              <a:t>, </a:t>
            </a:r>
            <a:r>
              <a:rPr lang="el-GR" sz="2000" b="1" i="1" dirty="0" smtClean="0">
                <a:solidFill>
                  <a:srgbClr val="002060"/>
                </a:solidFill>
              </a:rPr>
              <a:t>συντρέχουσας</a:t>
            </a:r>
            <a:r>
              <a:rPr lang="el-GR" sz="2000" i="1" dirty="0" smtClean="0">
                <a:solidFill>
                  <a:srgbClr val="002060"/>
                </a:solidFill>
              </a:rPr>
              <a:t>, </a:t>
            </a:r>
            <a:r>
              <a:rPr lang="el-GR" sz="2000" b="1" i="1" dirty="0" smtClean="0">
                <a:solidFill>
                  <a:srgbClr val="002060"/>
                </a:solidFill>
              </a:rPr>
              <a:t>υποστηρικτικής </a:t>
            </a:r>
            <a:r>
              <a:rPr lang="el-GR" sz="2000" i="1" dirty="0" smtClean="0">
                <a:solidFill>
                  <a:srgbClr val="002060"/>
                </a:solidFill>
              </a:rPr>
              <a:t>αρμοδιότητας</a:t>
            </a:r>
          </a:p>
        </p:txBody>
      </p:sp>
    </p:spTree>
    <p:extLst>
      <p:ext uri="{BB962C8B-B14F-4D97-AF65-F5344CB8AC3E}">
        <p14:creationId xmlns:p14="http://schemas.microsoft.com/office/powerpoint/2010/main" xmlns="" val="19715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1800" b="1" u="sng" dirty="0" smtClean="0">
                <a:solidFill>
                  <a:srgbClr val="002060"/>
                </a:solidFill>
              </a:rPr>
              <a:t>Αποκλειστική, συντρέχουσα, υποστηρικτική αρμοδιότητα της Ε.Ε.</a:t>
            </a:r>
          </a:p>
          <a:p>
            <a:pPr lvl="1" algn="l" eaLnBrk="1" hangingPunct="1">
              <a:lnSpc>
                <a:spcPct val="150000"/>
              </a:lnSpc>
            </a:pPr>
            <a:endParaRPr lang="el-GR" sz="1800" b="1" dirty="0" smtClean="0">
              <a:solidFill>
                <a:srgbClr val="002060"/>
              </a:solidFill>
            </a:endParaRPr>
          </a:p>
          <a:p>
            <a:pPr algn="l"/>
            <a:r>
              <a:rPr lang="el-GR" sz="1800" u="sng" dirty="0" smtClean="0">
                <a:solidFill>
                  <a:srgbClr val="002060"/>
                </a:solidFill>
              </a:rPr>
              <a:t>Τομείς </a:t>
            </a:r>
            <a:r>
              <a:rPr lang="el-GR" sz="1800" i="1" u="sng" dirty="0" smtClean="0">
                <a:solidFill>
                  <a:srgbClr val="002060"/>
                </a:solidFill>
              </a:rPr>
              <a:t>αποκλειστικής αρμοδιότητας</a:t>
            </a:r>
            <a:r>
              <a:rPr lang="el-GR" sz="1800" u="sng" dirty="0" smtClean="0">
                <a:solidFill>
                  <a:srgbClr val="002060"/>
                </a:solidFill>
              </a:rPr>
              <a:t> της ΕΕ:</a:t>
            </a:r>
          </a:p>
          <a:p>
            <a:pPr lvl="0"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800" dirty="0" smtClean="0">
                <a:solidFill>
                  <a:srgbClr val="002060"/>
                </a:solidFill>
              </a:rPr>
              <a:t> </a:t>
            </a:r>
            <a:r>
              <a:rPr lang="el-GR" sz="1600" dirty="0" smtClean="0">
                <a:solidFill>
                  <a:srgbClr val="002060"/>
                </a:solidFill>
              </a:rPr>
              <a:t>Τελωνειακή Ένωση,</a:t>
            </a:r>
          </a:p>
          <a:p>
            <a:pPr lvl="0"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Κανόνες ανταγωνισμού,</a:t>
            </a:r>
          </a:p>
          <a:p>
            <a:pPr lvl="0"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Νομισματική πολιτική (για τα κράτη μέλη της </a:t>
            </a:r>
            <a:r>
              <a:rPr lang="el-GR" sz="1600" dirty="0" err="1" smtClean="0">
                <a:solidFill>
                  <a:srgbClr val="002060"/>
                </a:solidFill>
              </a:rPr>
              <a:t>ευρω</a:t>
            </a:r>
            <a:r>
              <a:rPr lang="el-GR" sz="1600" dirty="0" smtClean="0">
                <a:solidFill>
                  <a:srgbClr val="002060"/>
                </a:solidFill>
              </a:rPr>
              <a:t>-ζώνης),</a:t>
            </a:r>
          </a:p>
          <a:p>
            <a:pPr lvl="0"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Διατήρηση των βιολογικών πόρων της θάλασσας,</a:t>
            </a:r>
          </a:p>
          <a:p>
            <a:pPr lvl="0"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Κοινή εμπορική πολιτική,</a:t>
            </a:r>
          </a:p>
          <a:p>
            <a:pPr lvl="0" algn="l">
              <a:lnSpc>
                <a:spcPct val="150000"/>
              </a:lnSpc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Σύναψη διεθνών συμφωνιών απαραίτητων για την άσκηση των αρμοδιοτήτων της.</a:t>
            </a:r>
          </a:p>
          <a:p>
            <a:pPr lvl="1" algn="l" eaLnBrk="1" hangingPunct="1">
              <a:lnSpc>
                <a:spcPct val="150000"/>
              </a:lnSpc>
            </a:pPr>
            <a:endParaRPr lang="el-GR" sz="1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7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marL="0" lvl="1"/>
            <a:r>
              <a:rPr lang="el-GR" sz="1800" b="1" u="sng" dirty="0" smtClean="0">
                <a:solidFill>
                  <a:srgbClr val="002060"/>
                </a:solidFill>
              </a:rPr>
              <a:t>Αποκλειστική, συντρέχουσα, υποστηρικτική αρμοδιότητα της Ε.Ε.</a:t>
            </a:r>
          </a:p>
          <a:p>
            <a:pPr algn="l"/>
            <a:endParaRPr lang="el-GR" sz="1600" dirty="0" smtClean="0">
              <a:solidFill>
                <a:srgbClr val="002060"/>
              </a:solidFill>
            </a:endParaRPr>
          </a:p>
          <a:p>
            <a:pPr algn="l"/>
            <a:r>
              <a:rPr lang="el-GR" sz="1800" u="sng" dirty="0" smtClean="0">
                <a:solidFill>
                  <a:srgbClr val="002060"/>
                </a:solidFill>
              </a:rPr>
              <a:t>Τομείς </a:t>
            </a:r>
            <a:r>
              <a:rPr lang="el-GR" sz="1800" i="1" u="sng" dirty="0" smtClean="0">
                <a:solidFill>
                  <a:srgbClr val="002060"/>
                </a:solidFill>
              </a:rPr>
              <a:t>συντρέχουσας αρμοδιότητας:</a:t>
            </a:r>
            <a:endParaRPr lang="el-GR" sz="1800" u="sng" dirty="0" smtClean="0">
              <a:solidFill>
                <a:srgbClr val="002060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Εσωτερική αγορά,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Κοινωνική πολιτική (εν μέρει),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Συνοχή,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Γεωργία, αλιεία (πέραν όσων έχει αποκλειστική αρμοδιότητα)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Περιβάλλον,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Προστασία των καταναλωτών,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Μεταφορές,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Διευρωπαϊκά δίκτυα,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Ενέργεια,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Χώρος ελευθερίας, ασφάλειας και δικαιοσύνης,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Έρευνα, τεχνολογική ανάπτυξη και διάστημα,</a:t>
            </a:r>
          </a:p>
          <a:p>
            <a:pPr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Αναπτυξιακή συνεργασία και ανθρωπιστική βοήθεια</a:t>
            </a:r>
          </a:p>
        </p:txBody>
      </p:sp>
    </p:spTree>
    <p:extLst>
      <p:ext uri="{BB962C8B-B14F-4D97-AF65-F5344CB8AC3E}">
        <p14:creationId xmlns:p14="http://schemas.microsoft.com/office/powerpoint/2010/main" xmlns="" val="419919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6064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l" eaLnBrk="1" hangingPunct="1">
              <a:lnSpc>
                <a:spcPct val="150000"/>
              </a:lnSpc>
            </a:pPr>
            <a:r>
              <a:rPr lang="el-GR" sz="1800" b="1" u="sng" dirty="0" smtClean="0">
                <a:solidFill>
                  <a:srgbClr val="002060"/>
                </a:solidFill>
              </a:rPr>
              <a:t>Αποκλειστική, συντρέχουσα, υποστηρικτική αρμοδιότητα της Ε.Ε.</a:t>
            </a:r>
          </a:p>
          <a:p>
            <a:pPr algn="l"/>
            <a:endParaRPr lang="el-GR" sz="1800" u="sng" dirty="0" smtClean="0">
              <a:solidFill>
                <a:srgbClr val="002060"/>
              </a:solidFill>
            </a:endParaRPr>
          </a:p>
          <a:p>
            <a:pPr algn="l"/>
            <a:r>
              <a:rPr lang="el-GR" sz="1800" u="sng" dirty="0" smtClean="0">
                <a:solidFill>
                  <a:srgbClr val="002060"/>
                </a:solidFill>
              </a:rPr>
              <a:t>Τομείς </a:t>
            </a:r>
            <a:r>
              <a:rPr lang="el-GR" sz="1800" i="1" u="sng" dirty="0" smtClean="0">
                <a:solidFill>
                  <a:srgbClr val="002060"/>
                </a:solidFill>
              </a:rPr>
              <a:t>υποστηρικτικής, συντονιστικής ή συμπληρωματικής δράσης</a:t>
            </a:r>
            <a:r>
              <a:rPr lang="el-GR" sz="1800" u="sng" dirty="0" smtClean="0">
                <a:solidFill>
                  <a:srgbClr val="002060"/>
                </a:solidFill>
              </a:rPr>
              <a:t>: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Ανθρώπινη υγεία,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Βιομηχανία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Πολιτισμός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Τουρισμός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Παιδεία, νεολαία, αθλητισμός, επαγγελματική κατάρτιση,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Πολιτική προστασία,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Διοικητική συνεργασία,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Οικονομικές πολιτικές, πολιτικές απασχόλησης,</a:t>
            </a:r>
          </a:p>
          <a:p>
            <a:pPr lvl="0" algn="l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</a:rPr>
              <a:t> Κοινή εξωτερική πολιτική και πολιτική ασφάλειας.</a:t>
            </a:r>
          </a:p>
          <a:p>
            <a:pPr lvl="1" algn="l" eaLnBrk="1" hangingPunct="1">
              <a:lnSpc>
                <a:spcPct val="150000"/>
              </a:lnSpc>
            </a:pPr>
            <a:endParaRPr lang="el-GR" sz="1600" b="1" u="sng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endParaRPr lang="el-GR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297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87824" y="6245225"/>
            <a:ext cx="3312368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14313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00000"/>
              </a:lnSpc>
            </a:pPr>
            <a:r>
              <a:rPr lang="el-GR" sz="2400" b="1" dirty="0" smtClean="0">
                <a:solidFill>
                  <a:srgbClr val="002060"/>
                </a:solidFill>
                <a:latin typeface="Verdana" pitchFamily="34" charset="0"/>
              </a:rPr>
              <a:t> τα ερωτήματα: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τι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περιλαμβάνει το «περιβάλλον»,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μας αφορά;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b="1" i="1" u="sng" dirty="0" smtClean="0">
                <a:solidFill>
                  <a:srgbClr val="002060"/>
                </a:solidFill>
                <a:latin typeface="Verdana" pitchFamily="34" charset="0"/>
              </a:rPr>
              <a:t>γιατί ανάγκη δημόσιας πολιτικής;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i="1" u="sng" dirty="0" smtClean="0">
                <a:solidFill>
                  <a:srgbClr val="002060"/>
                </a:solidFill>
                <a:latin typeface="Verdana" pitchFamily="34" charset="0"/>
              </a:rPr>
              <a:t> σε ποιο γεωγραφικό επίπεδο πρέπει να ασκείται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γιατί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ευρωπαϊκή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ασκούν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ποιοι ‘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επηρεάζουν’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την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διαμορφώνεται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εξελίχτηκε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η ευρωπαϊκή 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πως διαμορφώνεται η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παγκόσμια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περιβαλλοντική πολιτική;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ποιες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είναι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οι διεθνείς πολιτικές για το περιβάλλον;</a:t>
            </a:r>
            <a:endParaRPr lang="el-GR" sz="1800" b="1" i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92000"/>
          <a:lstStyle/>
          <a:p>
            <a:pPr lvl="1" eaLnBrk="1" hangingPunct="1">
              <a:lnSpc>
                <a:spcPct val="150000"/>
              </a:lnSpc>
            </a:pPr>
            <a:r>
              <a:rPr lang="el-GR" sz="2400" b="1" u="sng" dirty="0" smtClean="0">
                <a:solidFill>
                  <a:srgbClr val="002060"/>
                </a:solidFill>
              </a:rPr>
              <a:t>Θεωρία (δημοσιονομικού) </a:t>
            </a:r>
            <a:r>
              <a:rPr lang="el-GR" sz="2400" b="1" u="sng" dirty="0" err="1" smtClean="0">
                <a:solidFill>
                  <a:srgbClr val="002060"/>
                </a:solidFill>
              </a:rPr>
              <a:t>ομοσπονδισμού</a:t>
            </a:r>
            <a:endParaRPr lang="el-GR" sz="2400" b="1" u="sng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Αφετηρία: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Θεώρημα αποκέντρωσης [</a:t>
            </a:r>
            <a:r>
              <a:rPr lang="en-US" sz="2000" dirty="0" err="1" smtClean="0">
                <a:solidFill>
                  <a:srgbClr val="002060"/>
                </a:solidFill>
              </a:rPr>
              <a:t>W.Oates</a:t>
            </a:r>
            <a:r>
              <a:rPr lang="en-US" sz="2000" dirty="0" smtClean="0">
                <a:solidFill>
                  <a:srgbClr val="002060"/>
                </a:solidFill>
              </a:rPr>
              <a:t>]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2" algn="just" eaLnBrk="1" hangingPunct="1">
              <a:lnSpc>
                <a:spcPct val="20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«όσο πλησιέστερα στον καταναλωτή ή τον χρήστη του δημόσιου αγαθού λαμβάνονται οι αποφάσεις, τόσο αυξάνει η πιθανότητα οι αποφάσεις αυτές να καλύπτουν τις πραγματικές του ανάγκες»</a:t>
            </a:r>
          </a:p>
        </p:txBody>
      </p:sp>
    </p:spTree>
    <p:extLst>
      <p:ext uri="{BB962C8B-B14F-4D97-AF65-F5344CB8AC3E}">
        <p14:creationId xmlns:p14="http://schemas.microsoft.com/office/powerpoint/2010/main" xmlns="" val="366972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92000"/>
          <a:lstStyle/>
          <a:p>
            <a:pPr lvl="1" eaLnBrk="1" hangingPunct="1">
              <a:lnSpc>
                <a:spcPct val="150000"/>
              </a:lnSpc>
            </a:pPr>
            <a:r>
              <a:rPr lang="el-GR" sz="2400" b="1" u="sng" dirty="0" smtClean="0">
                <a:solidFill>
                  <a:srgbClr val="002060"/>
                </a:solidFill>
              </a:rPr>
              <a:t>Θεωρία (δημοσιονομικού) </a:t>
            </a:r>
            <a:r>
              <a:rPr lang="el-GR" sz="2400" b="1" u="sng" dirty="0" err="1" smtClean="0">
                <a:solidFill>
                  <a:srgbClr val="002060"/>
                </a:solidFill>
              </a:rPr>
              <a:t>ομοσπονδισμού</a:t>
            </a:r>
            <a:endParaRPr lang="el-GR" sz="2400" b="1" u="sng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Αφετηρία: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Θεώρημα αποκέντρωσης [</a:t>
            </a:r>
            <a:r>
              <a:rPr lang="en-US" sz="2000" dirty="0" err="1" smtClean="0">
                <a:solidFill>
                  <a:srgbClr val="002060"/>
                </a:solidFill>
              </a:rPr>
              <a:t>W.Oates</a:t>
            </a:r>
            <a:r>
              <a:rPr lang="en-US" sz="2000" dirty="0" smtClean="0">
                <a:solidFill>
                  <a:srgbClr val="002060"/>
                </a:solidFill>
              </a:rPr>
              <a:t>]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2" algn="just" eaLnBrk="1" hangingPunct="1">
              <a:lnSpc>
                <a:spcPct val="20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«όσο πλησιέστερα στον καταναλωτή ή του χρήστη του δημόσιου αγαθού λαμβάνονται οι αποφάσεις, τόσο αυξάνει η πιθανότητα οι αποφάσεις αυτές να καλύπτουν τις πραγματικές του ανάγκες»</a:t>
            </a:r>
          </a:p>
          <a:p>
            <a:pPr lvl="1" algn="l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αλλά:  	</a:t>
            </a: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Ανάγκη ενσωμάτωσης εξωτερικών επιπτώσεων</a:t>
            </a:r>
          </a:p>
          <a:p>
            <a:pPr lvl="1" algn="l" eaLnBrk="1" hangingPunct="1">
              <a:lnSpc>
                <a:spcPct val="200000"/>
              </a:lnSpc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92000"/>
          <a:lstStyle/>
          <a:p>
            <a:pPr lvl="1" eaLnBrk="1" hangingPunct="1">
              <a:lnSpc>
                <a:spcPct val="150000"/>
              </a:lnSpc>
            </a:pPr>
            <a:r>
              <a:rPr lang="el-GR" sz="2400" b="1" u="sng" dirty="0" smtClean="0">
                <a:solidFill>
                  <a:srgbClr val="002060"/>
                </a:solidFill>
              </a:rPr>
              <a:t>Θεωρία (δημοσιονομικού) </a:t>
            </a:r>
            <a:r>
              <a:rPr lang="el-GR" sz="2400" b="1" u="sng" dirty="0" err="1" smtClean="0">
                <a:solidFill>
                  <a:srgbClr val="002060"/>
                </a:solidFill>
              </a:rPr>
              <a:t>ομοσπονδισμού</a:t>
            </a:r>
            <a:endParaRPr lang="el-GR" sz="2400" b="1" u="sng" dirty="0" smtClean="0">
              <a:solidFill>
                <a:srgbClr val="002060"/>
              </a:solidFill>
            </a:endParaRPr>
          </a:p>
          <a:p>
            <a:pPr lvl="1" algn="l" eaLnBrk="1" hangingPunct="1">
              <a:lnSpc>
                <a:spcPct val="15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Αφετηρία:</a:t>
            </a:r>
            <a:r>
              <a:rPr lang="el-GR" sz="22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Θεώρημα αποκέντρωσης [</a:t>
            </a:r>
            <a:r>
              <a:rPr lang="en-US" sz="2000" dirty="0" err="1" smtClean="0">
                <a:solidFill>
                  <a:srgbClr val="002060"/>
                </a:solidFill>
              </a:rPr>
              <a:t>W.Oates</a:t>
            </a:r>
            <a:r>
              <a:rPr lang="en-US" sz="2000" dirty="0" smtClean="0">
                <a:solidFill>
                  <a:srgbClr val="002060"/>
                </a:solidFill>
              </a:rPr>
              <a:t>]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2" algn="just" eaLnBrk="1" hangingPunct="1">
              <a:lnSpc>
                <a:spcPct val="20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«όσο πλησιέστερα στον καταναλωτή ή του χρήστη του δημόσιου αγαθού λαμβάνονται οι αποφάσεις, τόσο αυξάνει η πιθανότητα οι αποφάσεις αυτές να καλύπτουν τις πραγματικές του ανάγκες»</a:t>
            </a:r>
          </a:p>
          <a:p>
            <a:pPr lvl="1" algn="l" eaLnBrk="1" hangingPunct="1">
              <a:lnSpc>
                <a:spcPct val="200000"/>
              </a:lnSpc>
            </a:pPr>
            <a:r>
              <a:rPr lang="el-GR" sz="1800" dirty="0" smtClean="0">
                <a:solidFill>
                  <a:srgbClr val="002060"/>
                </a:solidFill>
              </a:rPr>
              <a:t>αλλά:  	</a:t>
            </a:r>
          </a:p>
          <a:p>
            <a:pPr lvl="1" algn="l" eaLnBrk="1" hangingPunct="1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Ανάγκη ενσωμάτωσης εξωτερικών επιπτώσεων</a:t>
            </a:r>
          </a:p>
          <a:p>
            <a:pPr lvl="1" algn="l" eaLnBrk="1" hangingPunct="1">
              <a:lnSpc>
                <a:spcPct val="20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</a:rPr>
              <a:t> Ανάγκη αποδοτικότερης λειτουργίας αν οικονομίες κλίμακας</a:t>
            </a:r>
          </a:p>
          <a:p>
            <a:pPr lvl="1" algn="l" eaLnBrk="1" hangingPunct="1"/>
            <a:r>
              <a:rPr lang="el-GR" sz="2000" dirty="0" smtClean="0">
                <a:solidFill>
                  <a:srgbClr val="002060"/>
                </a:solidFill>
              </a:rPr>
              <a:t>		 … και οιονεί οικονομίες κλίμακας</a:t>
            </a:r>
          </a:p>
        </p:txBody>
      </p:sp>
    </p:spTree>
    <p:extLst>
      <p:ext uri="{BB962C8B-B14F-4D97-AF65-F5344CB8AC3E}">
        <p14:creationId xmlns:p14="http://schemas.microsoft.com/office/powerpoint/2010/main" xmlns="" val="352140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6000774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0"/>
            <a:r>
              <a:rPr lang="el-GR" sz="1600" b="1" i="1" dirty="0" smtClean="0">
                <a:solidFill>
                  <a:srgbClr val="002060"/>
                </a:solidFill>
              </a:rPr>
              <a:t>Φυγόκεντρες δυνάμεις [υπέρ αποκέντρωσης]</a:t>
            </a:r>
            <a:endParaRPr lang="el-GR" sz="1600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1200" i="1" u="sng" dirty="0" smtClean="0">
                <a:solidFill>
                  <a:srgbClr val="002060"/>
                </a:solidFill>
              </a:rPr>
              <a:t> Προτιμήσεις</a:t>
            </a:r>
            <a:endParaRPr lang="el-GR" sz="1200" dirty="0" smtClean="0">
              <a:solidFill>
                <a:srgbClr val="002060"/>
              </a:solidFill>
            </a:endParaRPr>
          </a:p>
          <a:p>
            <a:pPr algn="l"/>
            <a:r>
              <a:rPr lang="el-GR" sz="1200" i="1" dirty="0" smtClean="0">
                <a:solidFill>
                  <a:srgbClr val="002060"/>
                </a:solidFill>
              </a:rPr>
              <a:t>… προκειμένου να υπάρχει μεγαλύτερη ανταπόκριση της πολιτικής στις τοπικές προτιμήσεις, όταν:</a:t>
            </a:r>
            <a:endParaRPr lang="el-GR" sz="1200" dirty="0" smtClean="0">
              <a:solidFill>
                <a:srgbClr val="00206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ανομοιογένεια προτιμήσεων 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ατελής γνώση τοπικών προτιμήσεων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αβεβαιότητα ως αποτελέσματα πολιτικής</a:t>
            </a:r>
          </a:p>
          <a:p>
            <a:pPr lvl="0"/>
            <a:r>
              <a:rPr lang="el-GR" sz="1600" b="1" i="1" dirty="0" err="1" smtClean="0">
                <a:solidFill>
                  <a:srgbClr val="002060"/>
                </a:solidFill>
              </a:rPr>
              <a:t>Κεντρομόλες</a:t>
            </a:r>
            <a:r>
              <a:rPr lang="el-GR" sz="1600" b="1" i="1" dirty="0" smtClean="0">
                <a:solidFill>
                  <a:srgbClr val="002060"/>
                </a:solidFill>
              </a:rPr>
              <a:t> δυνάμεις [υπέρ συγκέντρωσης]</a:t>
            </a:r>
            <a:endParaRPr lang="el-GR" sz="1600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Ø"/>
            </a:pPr>
            <a:r>
              <a:rPr lang="el-GR" sz="1200" i="1" u="sng" dirty="0" smtClean="0">
                <a:solidFill>
                  <a:srgbClr val="002060"/>
                </a:solidFill>
              </a:rPr>
              <a:t> Οφέλη κόστους</a:t>
            </a:r>
            <a:endParaRPr lang="el-GR" sz="1200" dirty="0" smtClean="0">
              <a:solidFill>
                <a:srgbClr val="002060"/>
              </a:solidFill>
            </a:endParaRPr>
          </a:p>
          <a:p>
            <a:pPr algn="l"/>
            <a:r>
              <a:rPr lang="el-GR" sz="1200" i="1" dirty="0" smtClean="0">
                <a:solidFill>
                  <a:srgbClr val="002060"/>
                </a:solidFill>
              </a:rPr>
              <a:t>… προκειμένου να υπάρχει μεγαλύτερη ανταπόκριση της πολιτικής στις τοπικές προτιμήσεις, όταν:</a:t>
            </a:r>
            <a:endParaRPr lang="el-GR" sz="1200" dirty="0" smtClean="0">
              <a:solidFill>
                <a:srgbClr val="00206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οικονομίες κλίμακας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οιονεί οικονομίες κλίμακας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οικονομίες φάσματος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1200" i="1" u="sng" dirty="0" smtClean="0">
                <a:solidFill>
                  <a:srgbClr val="002060"/>
                </a:solidFill>
              </a:rPr>
              <a:t> Εσωτερίκευση </a:t>
            </a:r>
            <a:r>
              <a:rPr lang="el-GR" sz="1200" i="1" u="sng" dirty="0" err="1" smtClean="0">
                <a:solidFill>
                  <a:srgbClr val="002060"/>
                </a:solidFill>
              </a:rPr>
              <a:t>εξωτερικοτήτων</a:t>
            </a:r>
            <a:endParaRPr lang="el-GR" sz="1200" dirty="0" smtClean="0">
              <a:solidFill>
                <a:srgbClr val="002060"/>
              </a:solidFill>
            </a:endParaRPr>
          </a:p>
          <a:p>
            <a:pPr algn="l"/>
            <a:r>
              <a:rPr lang="el-GR" sz="1200" i="1" dirty="0" smtClean="0">
                <a:solidFill>
                  <a:srgbClr val="002060"/>
                </a:solidFill>
              </a:rPr>
              <a:t>… προκειμένου να ενσωματωθούν οι επιπτώσεις που υπερβαίνουν τα σύνορα της περιφέρειας, είτε αυτές είναι:</a:t>
            </a:r>
            <a:endParaRPr lang="el-GR" sz="1200" dirty="0" smtClean="0">
              <a:solidFill>
                <a:srgbClr val="00206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Θετικές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Αρνητικές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1200" i="1" u="sng" dirty="0" smtClean="0">
                <a:solidFill>
                  <a:srgbClr val="002060"/>
                </a:solidFill>
              </a:rPr>
              <a:t> Αποφυγή πολιτικών στρεβλώσεων</a:t>
            </a:r>
            <a:endParaRPr lang="el-GR" sz="1200" dirty="0" smtClean="0">
              <a:solidFill>
                <a:srgbClr val="002060"/>
              </a:solidFill>
            </a:endParaRPr>
          </a:p>
          <a:p>
            <a:pPr algn="l"/>
            <a:r>
              <a:rPr lang="el-GR" sz="1200" i="1" dirty="0" smtClean="0">
                <a:solidFill>
                  <a:srgbClr val="002060"/>
                </a:solidFill>
              </a:rPr>
              <a:t>… προκειμένου να αποφευχθεί η πολιτική των περιφερειακών αρχών για (λόγω της κινητικότητας των συντελεστών παραγωγής),  εξαγωγή των «ασθενών σημείων» ή / και εισαγωγή «ισχυρών σημείων», με:</a:t>
            </a:r>
            <a:endParaRPr lang="el-GR" sz="1200" dirty="0" smtClean="0">
              <a:solidFill>
                <a:srgbClr val="00206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εξώθηση / προσέλκυση κατοίκων προς άλλες περιφέρειες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ανταγωνισμό πολιτικής «προς τα κάτω», με αποτέλεσμα χαμηλότερη παροχή δημόσιων αγαθών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1200" i="1" u="sng" dirty="0" smtClean="0">
                <a:solidFill>
                  <a:srgbClr val="002060"/>
                </a:solidFill>
              </a:rPr>
              <a:t> Αρχή οριζόντιας ισότητας</a:t>
            </a:r>
            <a:endParaRPr lang="el-GR" sz="1200" dirty="0" smtClean="0">
              <a:solidFill>
                <a:srgbClr val="002060"/>
              </a:solidFill>
            </a:endParaRPr>
          </a:p>
          <a:p>
            <a:pPr algn="l"/>
            <a:r>
              <a:rPr lang="el-GR" sz="1200" i="1" dirty="0" smtClean="0">
                <a:solidFill>
                  <a:srgbClr val="002060"/>
                </a:solidFill>
              </a:rPr>
              <a:t>… προκειμένου να ισχύσει για όλους τους κατοίκους η αρχή της «ίσης μεταχείρισης ίσων» ως προς:</a:t>
            </a:r>
            <a:endParaRPr lang="el-GR" sz="1200" dirty="0" smtClean="0">
              <a:solidFill>
                <a:srgbClr val="002060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τα αποτελέσματα</a:t>
            </a:r>
          </a:p>
          <a:p>
            <a:pPr lvl="1" algn="l"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</a:rPr>
              <a:t>τις ευκαιρίες</a:t>
            </a:r>
          </a:p>
        </p:txBody>
      </p:sp>
    </p:spTree>
    <p:extLst>
      <p:ext uri="{BB962C8B-B14F-4D97-AF65-F5344CB8AC3E}">
        <p14:creationId xmlns:p14="http://schemas.microsoft.com/office/powerpoint/2010/main" xmlns="" val="129823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#4</a:t>
            </a:r>
            <a:endParaRPr lang="el-GR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3D1B30-09E5-47A7-B7B9-DAD3E665A60A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3077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Κάθετη κατανομή αρμοδιοτήτων ανά κατηγορία πολιτικής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Οικονομική αποδοτικότητα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Μακροοικονομική σταθερότητα ;</a:t>
            </a:r>
          </a:p>
          <a:p>
            <a:pPr lvl="1" algn="just" eaLnBrk="1" hangingPunct="1"/>
            <a:r>
              <a:rPr lang="el-GR" sz="2400" dirty="0" smtClean="0">
                <a:solidFill>
                  <a:srgbClr val="002060"/>
                </a:solidFill>
              </a:rPr>
              <a:t>	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 smtClean="0">
                <a:solidFill>
                  <a:srgbClr val="002060"/>
                </a:solidFill>
              </a:rPr>
              <a:t> Αναδιανομή ;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35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837</Words>
  <Application>Microsoft Office PowerPoint</Application>
  <PresentationFormat>Προβολή στην οθόνη (4:3)</PresentationFormat>
  <Paragraphs>219</Paragraphs>
  <Slides>20</Slides>
  <Notes>18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33</cp:revision>
  <dcterms:created xsi:type="dcterms:W3CDTF">2007-03-04T10:43:13Z</dcterms:created>
  <dcterms:modified xsi:type="dcterms:W3CDTF">2015-01-19T08:24:44Z</dcterms:modified>
</cp:coreProperties>
</file>