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7" r:id="rId2"/>
    <p:sldId id="258" r:id="rId3"/>
    <p:sldId id="259" r:id="rId4"/>
    <p:sldId id="260" r:id="rId5"/>
    <p:sldId id="262" r:id="rId6"/>
    <p:sldId id="261" r:id="rId7"/>
    <p:sldId id="271" r:id="rId8"/>
    <p:sldId id="263" r:id="rId9"/>
    <p:sldId id="272" r:id="rId10"/>
    <p:sldId id="264" r:id="rId11"/>
    <p:sldId id="265" r:id="rId12"/>
    <p:sldId id="266" r:id="rId13"/>
    <p:sldId id="267" r:id="rId14"/>
    <p:sldId id="268" r:id="rId15"/>
    <p:sldId id="269" r:id="rId16"/>
    <p:sldId id="270" r:id="rId17"/>
    <p:sldId id="275" r:id="rId18"/>
    <p:sldId id="276" r:id="rId19"/>
    <p:sldId id="277" r:id="rId20"/>
    <p:sldId id="27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96" autoAdjust="0"/>
    <p:restoredTop sz="94660"/>
  </p:normalViewPr>
  <p:slideViewPr>
    <p:cSldViewPr snapToGrid="0">
      <p:cViewPr varScale="1">
        <p:scale>
          <a:sx n="102" d="100"/>
          <a:sy n="102" d="100"/>
        </p:scale>
        <p:origin x="138" y="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l-GR"/>
              <a:t>ΠΑΝΕΠΙΣΤΗΜΙΟ ΑΙΓΑΙΟΥ 2015</a:t>
            </a:r>
            <a:endParaRPr lang="en-US"/>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F33FF49-0E71-4239-AB1A-5221CEF5342C}" type="datetimeFigureOut">
              <a:rPr lang="en-US" smtClean="0"/>
              <a:t>2/3/2021</a:t>
            </a:fld>
            <a:endParaRPr lang="en-US"/>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l-GR"/>
              <a:t>ΕΙΣΑΓΩΓΗ ΣΤΗΝ ΠΡΟΣΟΜΟΙΩΣΗ</a:t>
            </a:r>
            <a:endParaRPr lang="en-US"/>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AF5F493-4E2E-4247-A1B1-139519435D32}" type="slidenum">
              <a:rPr lang="en-US" smtClean="0"/>
              <a:t>‹#›</a:t>
            </a:fld>
            <a:endParaRPr lang="en-US"/>
          </a:p>
        </p:txBody>
      </p:sp>
    </p:spTree>
    <p:extLst>
      <p:ext uri="{BB962C8B-B14F-4D97-AF65-F5344CB8AC3E}">
        <p14:creationId xmlns:p14="http://schemas.microsoft.com/office/powerpoint/2010/main" val="739987246"/>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l-GR"/>
              <a:t>ΠΑΝΕΠΙΣΤΗΜΙΟ ΑΙΓΑΙΟΥ 2015</a:t>
            </a:r>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1931EF-7916-43D7-A5DB-EBA8FE5E72B4}" type="datetimeFigureOut">
              <a:rPr lang="en-US" smtClean="0"/>
              <a:t>2/3/2021</a:t>
            </a:fld>
            <a:endParaRPr lang="en-US"/>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l-GR"/>
              <a:t>ΕΙΣΑΓΩΓΗ ΣΤΗΝ ΠΡΟΣΟΜΟΙΩΣΗ</a:t>
            </a:r>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AABA60-26F1-4A92-950C-E8BD29FB59F3}" type="slidenum">
              <a:rPr lang="en-US" smtClean="0"/>
              <a:t>‹#›</a:t>
            </a:fld>
            <a:endParaRPr lang="en-US"/>
          </a:p>
        </p:txBody>
      </p:sp>
    </p:spTree>
    <p:extLst>
      <p:ext uri="{BB962C8B-B14F-4D97-AF65-F5344CB8AC3E}">
        <p14:creationId xmlns:p14="http://schemas.microsoft.com/office/powerpoint/2010/main" val="1233645614"/>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3138" eaLnBrk="0" hangingPunct="0">
              <a:defRPr sz="2400">
                <a:solidFill>
                  <a:schemeClr val="tx1"/>
                </a:solidFill>
                <a:latin typeface="Times New Roman" panose="02020603050405020304" pitchFamily="18" charset="0"/>
              </a:defRPr>
            </a:lvl1pPr>
            <a:lvl2pPr marL="742950" indent="-285750" defTabSz="973138" eaLnBrk="0" hangingPunct="0">
              <a:defRPr sz="2400">
                <a:solidFill>
                  <a:schemeClr val="tx1"/>
                </a:solidFill>
                <a:latin typeface="Times New Roman" panose="02020603050405020304" pitchFamily="18" charset="0"/>
              </a:defRPr>
            </a:lvl2pPr>
            <a:lvl3pPr marL="1143000" indent="-228600" defTabSz="973138" eaLnBrk="0" hangingPunct="0">
              <a:defRPr sz="2400">
                <a:solidFill>
                  <a:schemeClr val="tx1"/>
                </a:solidFill>
                <a:latin typeface="Times New Roman" panose="02020603050405020304" pitchFamily="18" charset="0"/>
              </a:defRPr>
            </a:lvl3pPr>
            <a:lvl4pPr marL="1600200" indent="-228600" defTabSz="973138" eaLnBrk="0" hangingPunct="0">
              <a:defRPr sz="2400">
                <a:solidFill>
                  <a:schemeClr val="tx1"/>
                </a:solidFill>
                <a:latin typeface="Times New Roman" panose="02020603050405020304" pitchFamily="18" charset="0"/>
              </a:defRPr>
            </a:lvl4pPr>
            <a:lvl5pPr marL="2057400" indent="-228600" defTabSz="973138" eaLnBrk="0" hangingPunct="0">
              <a:defRPr sz="2400">
                <a:solidFill>
                  <a:schemeClr val="tx1"/>
                </a:solidFill>
                <a:latin typeface="Times New Roman" panose="02020603050405020304" pitchFamily="18" charset="0"/>
              </a:defRPr>
            </a:lvl5pPr>
            <a:lvl6pPr marL="2514600" indent="-228600" defTabSz="97313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7313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7313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73138"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03D751B5-3326-4486-A88E-37601CF020E4}" type="slidenum">
              <a:rPr lang="en-US" altLang="en-US" sz="1300"/>
              <a:pPr eaLnBrk="1" hangingPunct="1"/>
              <a:t>2</a:t>
            </a:fld>
            <a:endParaRPr lang="en-US" altLang="en-US" sz="130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2" name="Θέση κεφαλίδας 1"/>
          <p:cNvSpPr>
            <a:spLocks noGrp="1"/>
          </p:cNvSpPr>
          <p:nvPr>
            <p:ph type="hdr" sz="quarter" idx="10"/>
          </p:nvPr>
        </p:nvSpPr>
        <p:spPr/>
        <p:txBody>
          <a:bodyPr/>
          <a:lstStyle/>
          <a:p>
            <a:r>
              <a:rPr lang="el-GR"/>
              <a:t>ΠΑΝΕΠΙΣΤΗΜΙΟ ΑΙΓΑΙΟΥ 2015</a:t>
            </a:r>
            <a:endParaRPr lang="en-US"/>
          </a:p>
        </p:txBody>
      </p:sp>
      <p:sp>
        <p:nvSpPr>
          <p:cNvPr id="3" name="Θέση υποσέλιδου 2"/>
          <p:cNvSpPr>
            <a:spLocks noGrp="1"/>
          </p:cNvSpPr>
          <p:nvPr>
            <p:ph type="ftr" sz="quarter" idx="11"/>
          </p:nvPr>
        </p:nvSpPr>
        <p:spPr/>
        <p:txBody>
          <a:bodyPr/>
          <a:lstStyle/>
          <a:p>
            <a:r>
              <a:rPr lang="el-GR"/>
              <a:t>ΕΙΣΑΓΩΓΗ ΣΤΗΝ ΠΡΟΣΟΜΟΙΩΣΗ</a:t>
            </a:r>
            <a:endParaRPr lang="en-US"/>
          </a:p>
        </p:txBody>
      </p:sp>
    </p:spTree>
    <p:extLst>
      <p:ext uri="{BB962C8B-B14F-4D97-AF65-F5344CB8AC3E}">
        <p14:creationId xmlns:p14="http://schemas.microsoft.com/office/powerpoint/2010/main" val="775974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3138" eaLnBrk="0" hangingPunct="0">
              <a:defRPr sz="2400">
                <a:solidFill>
                  <a:schemeClr val="tx1"/>
                </a:solidFill>
                <a:latin typeface="Times New Roman" panose="02020603050405020304" pitchFamily="18" charset="0"/>
              </a:defRPr>
            </a:lvl1pPr>
            <a:lvl2pPr marL="742950" indent="-285750" defTabSz="973138" eaLnBrk="0" hangingPunct="0">
              <a:defRPr sz="2400">
                <a:solidFill>
                  <a:schemeClr val="tx1"/>
                </a:solidFill>
                <a:latin typeface="Times New Roman" panose="02020603050405020304" pitchFamily="18" charset="0"/>
              </a:defRPr>
            </a:lvl2pPr>
            <a:lvl3pPr marL="1143000" indent="-228600" defTabSz="973138" eaLnBrk="0" hangingPunct="0">
              <a:defRPr sz="2400">
                <a:solidFill>
                  <a:schemeClr val="tx1"/>
                </a:solidFill>
                <a:latin typeface="Times New Roman" panose="02020603050405020304" pitchFamily="18" charset="0"/>
              </a:defRPr>
            </a:lvl3pPr>
            <a:lvl4pPr marL="1600200" indent="-228600" defTabSz="973138" eaLnBrk="0" hangingPunct="0">
              <a:defRPr sz="2400">
                <a:solidFill>
                  <a:schemeClr val="tx1"/>
                </a:solidFill>
                <a:latin typeface="Times New Roman" panose="02020603050405020304" pitchFamily="18" charset="0"/>
              </a:defRPr>
            </a:lvl4pPr>
            <a:lvl5pPr marL="2057400" indent="-228600" defTabSz="973138" eaLnBrk="0" hangingPunct="0">
              <a:defRPr sz="2400">
                <a:solidFill>
                  <a:schemeClr val="tx1"/>
                </a:solidFill>
                <a:latin typeface="Times New Roman" panose="02020603050405020304" pitchFamily="18" charset="0"/>
              </a:defRPr>
            </a:lvl5pPr>
            <a:lvl6pPr marL="2514600" indent="-228600" defTabSz="97313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7313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7313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73138"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AE2FEEFC-B7D6-442B-8FEA-28BD593470F3}" type="slidenum">
              <a:rPr lang="en-US" altLang="en-US" sz="1300"/>
              <a:pPr eaLnBrk="1" hangingPunct="1"/>
              <a:t>17</a:t>
            </a:fld>
            <a:endParaRPr lang="en-US" altLang="en-US" sz="130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2" name="Θέση κεφαλίδας 1"/>
          <p:cNvSpPr>
            <a:spLocks noGrp="1"/>
          </p:cNvSpPr>
          <p:nvPr>
            <p:ph type="hdr" sz="quarter" idx="10"/>
          </p:nvPr>
        </p:nvSpPr>
        <p:spPr/>
        <p:txBody>
          <a:bodyPr/>
          <a:lstStyle/>
          <a:p>
            <a:r>
              <a:rPr lang="el-GR"/>
              <a:t>ΠΑΝΕΠΙΣΤΗΜΙΟ ΑΙΓΑΙΟΥ 2015</a:t>
            </a:r>
            <a:endParaRPr lang="en-US"/>
          </a:p>
        </p:txBody>
      </p:sp>
      <p:sp>
        <p:nvSpPr>
          <p:cNvPr id="3" name="Θέση υποσέλιδου 2"/>
          <p:cNvSpPr>
            <a:spLocks noGrp="1"/>
          </p:cNvSpPr>
          <p:nvPr>
            <p:ph type="ftr" sz="quarter" idx="11"/>
          </p:nvPr>
        </p:nvSpPr>
        <p:spPr/>
        <p:txBody>
          <a:bodyPr/>
          <a:lstStyle/>
          <a:p>
            <a:r>
              <a:rPr lang="el-GR"/>
              <a:t>ΕΙΣΑΓΩΓΗ ΣΤΗΝ ΠΡΟΣΟΜΟΙΩΣΗ</a:t>
            </a:r>
            <a:endParaRPr lang="en-US"/>
          </a:p>
        </p:txBody>
      </p:sp>
    </p:spTree>
    <p:extLst>
      <p:ext uri="{BB962C8B-B14F-4D97-AF65-F5344CB8AC3E}">
        <p14:creationId xmlns:p14="http://schemas.microsoft.com/office/powerpoint/2010/main" val="3888226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κεφαλίδας 3"/>
          <p:cNvSpPr>
            <a:spLocks noGrp="1"/>
          </p:cNvSpPr>
          <p:nvPr>
            <p:ph type="hdr" sz="quarter" idx="10"/>
          </p:nvPr>
        </p:nvSpPr>
        <p:spPr/>
        <p:txBody>
          <a:bodyPr/>
          <a:lstStyle/>
          <a:p>
            <a:r>
              <a:rPr lang="el-GR"/>
              <a:t>ΠΑΝΕΠΙΣΤΗΜΙΟ ΑΙΓΑΙΟΥ 2015</a:t>
            </a:r>
            <a:endParaRPr lang="en-US"/>
          </a:p>
        </p:txBody>
      </p:sp>
      <p:sp>
        <p:nvSpPr>
          <p:cNvPr id="5" name="Θέση αριθμού διαφάνειας 4"/>
          <p:cNvSpPr>
            <a:spLocks noGrp="1"/>
          </p:cNvSpPr>
          <p:nvPr>
            <p:ph type="sldNum" sz="quarter" idx="11"/>
          </p:nvPr>
        </p:nvSpPr>
        <p:spPr/>
        <p:txBody>
          <a:bodyPr/>
          <a:lstStyle/>
          <a:p>
            <a:fld id="{4EAABA60-26F1-4A92-950C-E8BD29FB59F3}" type="slidenum">
              <a:rPr lang="en-US" smtClean="0"/>
              <a:t>18</a:t>
            </a:fld>
            <a:endParaRPr lang="en-US"/>
          </a:p>
        </p:txBody>
      </p:sp>
      <p:sp>
        <p:nvSpPr>
          <p:cNvPr id="6" name="Θέση υποσέλιδου 5"/>
          <p:cNvSpPr>
            <a:spLocks noGrp="1"/>
          </p:cNvSpPr>
          <p:nvPr>
            <p:ph type="ftr" sz="quarter" idx="12"/>
          </p:nvPr>
        </p:nvSpPr>
        <p:spPr/>
        <p:txBody>
          <a:bodyPr/>
          <a:lstStyle/>
          <a:p>
            <a:r>
              <a:rPr lang="el-GR"/>
              <a:t>ΕΙΣΑΓΩΓΗ ΣΤΗΝ ΠΡΟΣΟΜΟΙΩΣΗ</a:t>
            </a:r>
            <a:endParaRPr lang="en-US"/>
          </a:p>
        </p:txBody>
      </p:sp>
    </p:spTree>
    <p:extLst>
      <p:ext uri="{BB962C8B-B14F-4D97-AF65-F5344CB8AC3E}">
        <p14:creationId xmlns:p14="http://schemas.microsoft.com/office/powerpoint/2010/main" val="2147987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4EAABA60-26F1-4A92-950C-E8BD29FB59F3}" type="slidenum">
              <a:rPr lang="en-US" smtClean="0"/>
              <a:t>20</a:t>
            </a:fld>
            <a:endParaRPr lang="en-US"/>
          </a:p>
        </p:txBody>
      </p:sp>
      <p:sp>
        <p:nvSpPr>
          <p:cNvPr id="5" name="Θέση κεφαλίδας 4"/>
          <p:cNvSpPr>
            <a:spLocks noGrp="1"/>
          </p:cNvSpPr>
          <p:nvPr>
            <p:ph type="hdr" sz="quarter" idx="11"/>
          </p:nvPr>
        </p:nvSpPr>
        <p:spPr/>
        <p:txBody>
          <a:bodyPr/>
          <a:lstStyle/>
          <a:p>
            <a:r>
              <a:rPr lang="el-GR"/>
              <a:t>ΠΑΝΕΠΙΣΤΗΜΙΟ ΑΙΓΑΙΟΥ 2015</a:t>
            </a:r>
            <a:endParaRPr lang="en-US"/>
          </a:p>
        </p:txBody>
      </p:sp>
      <p:sp>
        <p:nvSpPr>
          <p:cNvPr id="6" name="Θέση υποσέλιδου 5"/>
          <p:cNvSpPr>
            <a:spLocks noGrp="1"/>
          </p:cNvSpPr>
          <p:nvPr>
            <p:ph type="ftr" sz="quarter" idx="12"/>
          </p:nvPr>
        </p:nvSpPr>
        <p:spPr/>
        <p:txBody>
          <a:bodyPr/>
          <a:lstStyle/>
          <a:p>
            <a:r>
              <a:rPr lang="el-GR"/>
              <a:t>ΕΙΣΑΓΩΓΗ ΣΤΗΝ ΠΡΟΣΟΜΟΙΩΣΗ</a:t>
            </a:r>
            <a:endParaRPr lang="en-US"/>
          </a:p>
        </p:txBody>
      </p:sp>
    </p:spTree>
    <p:extLst>
      <p:ext uri="{BB962C8B-B14F-4D97-AF65-F5344CB8AC3E}">
        <p14:creationId xmlns:p14="http://schemas.microsoft.com/office/powerpoint/2010/main" val="1195001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endParaRPr lang="en-US"/>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endParaRPr lang="en-US"/>
          </a:p>
        </p:txBody>
      </p:sp>
      <p:sp>
        <p:nvSpPr>
          <p:cNvPr id="4" name="Θέση ημερομηνίας 3"/>
          <p:cNvSpPr>
            <a:spLocks noGrp="1"/>
          </p:cNvSpPr>
          <p:nvPr>
            <p:ph type="dt" sz="half" idx="10"/>
          </p:nvPr>
        </p:nvSpPr>
        <p:spPr/>
        <p:txBody>
          <a:bodyPr/>
          <a:lstStyle/>
          <a:p>
            <a:fld id="{FCC9E8D4-5B8F-4BF7-9BE6-C2F63484518C}" type="datetime1">
              <a:rPr lang="en-US" smtClean="0"/>
              <a:t>2/3/2021</a:t>
            </a:fld>
            <a:endParaRPr lang="en-US"/>
          </a:p>
        </p:txBody>
      </p:sp>
      <p:sp>
        <p:nvSpPr>
          <p:cNvPr id="5" name="Θέση υποσέλιδου 4"/>
          <p:cNvSpPr>
            <a:spLocks noGrp="1"/>
          </p:cNvSpPr>
          <p:nvPr>
            <p:ph type="ftr" sz="quarter" idx="11"/>
          </p:nvPr>
        </p:nvSpPr>
        <p:spPr/>
        <p:txBody>
          <a:bodyPr/>
          <a:lstStyle/>
          <a:p>
            <a:r>
              <a:rPr lang="el-GR"/>
              <a:t>ΕΙΣΑΓΩΓΗ ΣΤΗΝ ΠΡΟΣΟΜΟΙΩΣΗ</a:t>
            </a:r>
            <a:endParaRPr lang="en-US"/>
          </a:p>
        </p:txBody>
      </p:sp>
      <p:sp>
        <p:nvSpPr>
          <p:cNvPr id="6" name="Θέση αριθμού διαφάνειας 5"/>
          <p:cNvSpPr>
            <a:spLocks noGrp="1"/>
          </p:cNvSpPr>
          <p:nvPr>
            <p:ph type="sldNum" sz="quarter" idx="12"/>
          </p:nvPr>
        </p:nvSpPr>
        <p:spPr/>
        <p:txBody>
          <a:bodyPr/>
          <a:lstStyle/>
          <a:p>
            <a:fld id="{F970A63C-420E-4EBD-913D-144E6895B3DD}" type="slidenum">
              <a:rPr lang="en-US" smtClean="0"/>
              <a:t>‹#›</a:t>
            </a:fld>
            <a:endParaRPr lang="en-US"/>
          </a:p>
        </p:txBody>
      </p:sp>
    </p:spTree>
    <p:extLst>
      <p:ext uri="{BB962C8B-B14F-4D97-AF65-F5344CB8AC3E}">
        <p14:creationId xmlns:p14="http://schemas.microsoft.com/office/powerpoint/2010/main" val="4048260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endParaRPr lang="en-US"/>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p:cNvSpPr>
            <a:spLocks noGrp="1"/>
          </p:cNvSpPr>
          <p:nvPr>
            <p:ph type="dt" sz="half" idx="10"/>
          </p:nvPr>
        </p:nvSpPr>
        <p:spPr/>
        <p:txBody>
          <a:bodyPr/>
          <a:lstStyle/>
          <a:p>
            <a:fld id="{EC911B84-1850-4627-9956-73B48B5197E6}" type="datetime1">
              <a:rPr lang="en-US" smtClean="0"/>
              <a:t>2/3/2021</a:t>
            </a:fld>
            <a:endParaRPr lang="en-US"/>
          </a:p>
        </p:txBody>
      </p:sp>
      <p:sp>
        <p:nvSpPr>
          <p:cNvPr id="5" name="Θέση υποσέλιδου 4"/>
          <p:cNvSpPr>
            <a:spLocks noGrp="1"/>
          </p:cNvSpPr>
          <p:nvPr>
            <p:ph type="ftr" sz="quarter" idx="11"/>
          </p:nvPr>
        </p:nvSpPr>
        <p:spPr/>
        <p:txBody>
          <a:bodyPr/>
          <a:lstStyle/>
          <a:p>
            <a:r>
              <a:rPr lang="el-GR"/>
              <a:t>ΕΙΣΑΓΩΓΗ ΣΤΗΝ ΠΡΟΣΟΜΟΙΩΣΗ</a:t>
            </a:r>
            <a:endParaRPr lang="en-US"/>
          </a:p>
        </p:txBody>
      </p:sp>
      <p:sp>
        <p:nvSpPr>
          <p:cNvPr id="6" name="Θέση αριθμού διαφάνειας 5"/>
          <p:cNvSpPr>
            <a:spLocks noGrp="1"/>
          </p:cNvSpPr>
          <p:nvPr>
            <p:ph type="sldNum" sz="quarter" idx="12"/>
          </p:nvPr>
        </p:nvSpPr>
        <p:spPr/>
        <p:txBody>
          <a:bodyPr/>
          <a:lstStyle/>
          <a:p>
            <a:fld id="{F970A63C-420E-4EBD-913D-144E6895B3DD}" type="slidenum">
              <a:rPr lang="en-US" smtClean="0"/>
              <a:t>‹#›</a:t>
            </a:fld>
            <a:endParaRPr lang="en-US"/>
          </a:p>
        </p:txBody>
      </p:sp>
    </p:spTree>
    <p:extLst>
      <p:ext uri="{BB962C8B-B14F-4D97-AF65-F5344CB8AC3E}">
        <p14:creationId xmlns:p14="http://schemas.microsoft.com/office/powerpoint/2010/main" val="4151240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endParaRPr lang="en-US"/>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p:cNvSpPr>
            <a:spLocks noGrp="1"/>
          </p:cNvSpPr>
          <p:nvPr>
            <p:ph type="dt" sz="half" idx="10"/>
          </p:nvPr>
        </p:nvSpPr>
        <p:spPr/>
        <p:txBody>
          <a:bodyPr/>
          <a:lstStyle/>
          <a:p>
            <a:fld id="{15148529-B4AD-448E-8444-C281239599C2}" type="datetime1">
              <a:rPr lang="en-US" smtClean="0"/>
              <a:t>2/3/2021</a:t>
            </a:fld>
            <a:endParaRPr lang="en-US"/>
          </a:p>
        </p:txBody>
      </p:sp>
      <p:sp>
        <p:nvSpPr>
          <p:cNvPr id="5" name="Θέση υποσέλιδου 4"/>
          <p:cNvSpPr>
            <a:spLocks noGrp="1"/>
          </p:cNvSpPr>
          <p:nvPr>
            <p:ph type="ftr" sz="quarter" idx="11"/>
          </p:nvPr>
        </p:nvSpPr>
        <p:spPr/>
        <p:txBody>
          <a:bodyPr/>
          <a:lstStyle/>
          <a:p>
            <a:r>
              <a:rPr lang="el-GR"/>
              <a:t>ΕΙΣΑΓΩΓΗ ΣΤΗΝ ΠΡΟΣΟΜΟΙΩΣΗ</a:t>
            </a:r>
            <a:endParaRPr lang="en-US"/>
          </a:p>
        </p:txBody>
      </p:sp>
      <p:sp>
        <p:nvSpPr>
          <p:cNvPr id="6" name="Θέση αριθμού διαφάνειας 5"/>
          <p:cNvSpPr>
            <a:spLocks noGrp="1"/>
          </p:cNvSpPr>
          <p:nvPr>
            <p:ph type="sldNum" sz="quarter" idx="12"/>
          </p:nvPr>
        </p:nvSpPr>
        <p:spPr/>
        <p:txBody>
          <a:bodyPr/>
          <a:lstStyle/>
          <a:p>
            <a:fld id="{F970A63C-420E-4EBD-913D-144E6895B3DD}" type="slidenum">
              <a:rPr lang="en-US" smtClean="0"/>
              <a:t>‹#›</a:t>
            </a:fld>
            <a:endParaRPr lang="en-US"/>
          </a:p>
        </p:txBody>
      </p:sp>
    </p:spTree>
    <p:extLst>
      <p:ext uri="{BB962C8B-B14F-4D97-AF65-F5344CB8AC3E}">
        <p14:creationId xmlns:p14="http://schemas.microsoft.com/office/powerpoint/2010/main" val="2213772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endParaRPr lang="en-US"/>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p:cNvSpPr>
            <a:spLocks noGrp="1"/>
          </p:cNvSpPr>
          <p:nvPr>
            <p:ph type="dt" sz="half" idx="10"/>
          </p:nvPr>
        </p:nvSpPr>
        <p:spPr/>
        <p:txBody>
          <a:bodyPr/>
          <a:lstStyle/>
          <a:p>
            <a:fld id="{4719FA96-3359-4477-9C15-99A608475643}" type="datetime1">
              <a:rPr lang="en-US" smtClean="0"/>
              <a:t>2/3/2021</a:t>
            </a:fld>
            <a:endParaRPr lang="en-US"/>
          </a:p>
        </p:txBody>
      </p:sp>
      <p:sp>
        <p:nvSpPr>
          <p:cNvPr id="5" name="Θέση υποσέλιδου 4"/>
          <p:cNvSpPr>
            <a:spLocks noGrp="1"/>
          </p:cNvSpPr>
          <p:nvPr>
            <p:ph type="ftr" sz="quarter" idx="11"/>
          </p:nvPr>
        </p:nvSpPr>
        <p:spPr/>
        <p:txBody>
          <a:bodyPr/>
          <a:lstStyle/>
          <a:p>
            <a:r>
              <a:rPr lang="el-GR"/>
              <a:t>ΕΙΣΑΓΩΓΗ ΣΤΗΝ ΠΡΟΣΟΜΟΙΩΣΗ</a:t>
            </a:r>
            <a:endParaRPr lang="en-US"/>
          </a:p>
        </p:txBody>
      </p:sp>
      <p:sp>
        <p:nvSpPr>
          <p:cNvPr id="6" name="Θέση αριθμού διαφάνειας 5"/>
          <p:cNvSpPr>
            <a:spLocks noGrp="1"/>
          </p:cNvSpPr>
          <p:nvPr>
            <p:ph type="sldNum" sz="quarter" idx="12"/>
          </p:nvPr>
        </p:nvSpPr>
        <p:spPr/>
        <p:txBody>
          <a:bodyPr/>
          <a:lstStyle/>
          <a:p>
            <a:fld id="{F970A63C-420E-4EBD-913D-144E6895B3DD}" type="slidenum">
              <a:rPr lang="en-US" smtClean="0"/>
              <a:t>‹#›</a:t>
            </a:fld>
            <a:endParaRPr lang="en-US"/>
          </a:p>
        </p:txBody>
      </p:sp>
    </p:spTree>
    <p:extLst>
      <p:ext uri="{BB962C8B-B14F-4D97-AF65-F5344CB8AC3E}">
        <p14:creationId xmlns:p14="http://schemas.microsoft.com/office/powerpoint/2010/main" val="375797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endParaRPr lang="en-US"/>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DB33D57E-52DA-471F-8331-35B143450E0A}" type="datetime1">
              <a:rPr lang="en-US" smtClean="0"/>
              <a:t>2/3/2021</a:t>
            </a:fld>
            <a:endParaRPr lang="en-US"/>
          </a:p>
        </p:txBody>
      </p:sp>
      <p:sp>
        <p:nvSpPr>
          <p:cNvPr id="5" name="Θέση υποσέλιδου 4"/>
          <p:cNvSpPr>
            <a:spLocks noGrp="1"/>
          </p:cNvSpPr>
          <p:nvPr>
            <p:ph type="ftr" sz="quarter" idx="11"/>
          </p:nvPr>
        </p:nvSpPr>
        <p:spPr/>
        <p:txBody>
          <a:bodyPr/>
          <a:lstStyle/>
          <a:p>
            <a:r>
              <a:rPr lang="el-GR"/>
              <a:t>ΕΙΣΑΓΩΓΗ ΣΤΗΝ ΠΡΟΣΟΜΟΙΩΣΗ</a:t>
            </a:r>
            <a:endParaRPr lang="en-US"/>
          </a:p>
        </p:txBody>
      </p:sp>
      <p:sp>
        <p:nvSpPr>
          <p:cNvPr id="6" name="Θέση αριθμού διαφάνειας 5"/>
          <p:cNvSpPr>
            <a:spLocks noGrp="1"/>
          </p:cNvSpPr>
          <p:nvPr>
            <p:ph type="sldNum" sz="quarter" idx="12"/>
          </p:nvPr>
        </p:nvSpPr>
        <p:spPr/>
        <p:txBody>
          <a:bodyPr/>
          <a:lstStyle/>
          <a:p>
            <a:fld id="{F970A63C-420E-4EBD-913D-144E6895B3DD}" type="slidenum">
              <a:rPr lang="en-US" smtClean="0"/>
              <a:t>‹#›</a:t>
            </a:fld>
            <a:endParaRPr lang="en-US"/>
          </a:p>
        </p:txBody>
      </p:sp>
    </p:spTree>
    <p:extLst>
      <p:ext uri="{BB962C8B-B14F-4D97-AF65-F5344CB8AC3E}">
        <p14:creationId xmlns:p14="http://schemas.microsoft.com/office/powerpoint/2010/main" val="1291335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endParaRPr lang="en-US"/>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Θέση ημερομηνίας 4"/>
          <p:cNvSpPr>
            <a:spLocks noGrp="1"/>
          </p:cNvSpPr>
          <p:nvPr>
            <p:ph type="dt" sz="half" idx="10"/>
          </p:nvPr>
        </p:nvSpPr>
        <p:spPr/>
        <p:txBody>
          <a:bodyPr/>
          <a:lstStyle/>
          <a:p>
            <a:fld id="{7632F7B1-067B-4198-95BC-3149A607457B}" type="datetime1">
              <a:rPr lang="en-US" smtClean="0"/>
              <a:t>2/3/2021</a:t>
            </a:fld>
            <a:endParaRPr lang="en-US"/>
          </a:p>
        </p:txBody>
      </p:sp>
      <p:sp>
        <p:nvSpPr>
          <p:cNvPr id="6" name="Θέση υποσέλιδου 5"/>
          <p:cNvSpPr>
            <a:spLocks noGrp="1"/>
          </p:cNvSpPr>
          <p:nvPr>
            <p:ph type="ftr" sz="quarter" idx="11"/>
          </p:nvPr>
        </p:nvSpPr>
        <p:spPr/>
        <p:txBody>
          <a:bodyPr/>
          <a:lstStyle/>
          <a:p>
            <a:r>
              <a:rPr lang="el-GR"/>
              <a:t>ΕΙΣΑΓΩΓΗ ΣΤΗΝ ΠΡΟΣΟΜΟΙΩΣΗ</a:t>
            </a:r>
            <a:endParaRPr lang="en-US"/>
          </a:p>
        </p:txBody>
      </p:sp>
      <p:sp>
        <p:nvSpPr>
          <p:cNvPr id="7" name="Θέση αριθμού διαφάνειας 6"/>
          <p:cNvSpPr>
            <a:spLocks noGrp="1"/>
          </p:cNvSpPr>
          <p:nvPr>
            <p:ph type="sldNum" sz="quarter" idx="12"/>
          </p:nvPr>
        </p:nvSpPr>
        <p:spPr/>
        <p:txBody>
          <a:bodyPr/>
          <a:lstStyle/>
          <a:p>
            <a:fld id="{F970A63C-420E-4EBD-913D-144E6895B3DD}" type="slidenum">
              <a:rPr lang="en-US" smtClean="0"/>
              <a:t>‹#›</a:t>
            </a:fld>
            <a:endParaRPr lang="en-US"/>
          </a:p>
        </p:txBody>
      </p:sp>
    </p:spTree>
    <p:extLst>
      <p:ext uri="{BB962C8B-B14F-4D97-AF65-F5344CB8AC3E}">
        <p14:creationId xmlns:p14="http://schemas.microsoft.com/office/powerpoint/2010/main" val="178153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endParaRPr lang="en-US"/>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Θέση ημερομηνίας 6"/>
          <p:cNvSpPr>
            <a:spLocks noGrp="1"/>
          </p:cNvSpPr>
          <p:nvPr>
            <p:ph type="dt" sz="half" idx="10"/>
          </p:nvPr>
        </p:nvSpPr>
        <p:spPr/>
        <p:txBody>
          <a:bodyPr/>
          <a:lstStyle/>
          <a:p>
            <a:fld id="{5B96E516-3D22-42BF-B360-42D85F41007D}" type="datetime1">
              <a:rPr lang="en-US" smtClean="0"/>
              <a:t>2/3/2021</a:t>
            </a:fld>
            <a:endParaRPr lang="en-US"/>
          </a:p>
        </p:txBody>
      </p:sp>
      <p:sp>
        <p:nvSpPr>
          <p:cNvPr id="8" name="Θέση υποσέλιδου 7"/>
          <p:cNvSpPr>
            <a:spLocks noGrp="1"/>
          </p:cNvSpPr>
          <p:nvPr>
            <p:ph type="ftr" sz="quarter" idx="11"/>
          </p:nvPr>
        </p:nvSpPr>
        <p:spPr/>
        <p:txBody>
          <a:bodyPr/>
          <a:lstStyle/>
          <a:p>
            <a:r>
              <a:rPr lang="el-GR"/>
              <a:t>ΕΙΣΑΓΩΓΗ ΣΤΗΝ ΠΡΟΣΟΜΟΙΩΣΗ</a:t>
            </a:r>
            <a:endParaRPr lang="en-US"/>
          </a:p>
        </p:txBody>
      </p:sp>
      <p:sp>
        <p:nvSpPr>
          <p:cNvPr id="9" name="Θέση αριθμού διαφάνειας 8"/>
          <p:cNvSpPr>
            <a:spLocks noGrp="1"/>
          </p:cNvSpPr>
          <p:nvPr>
            <p:ph type="sldNum" sz="quarter" idx="12"/>
          </p:nvPr>
        </p:nvSpPr>
        <p:spPr/>
        <p:txBody>
          <a:bodyPr/>
          <a:lstStyle/>
          <a:p>
            <a:fld id="{F970A63C-420E-4EBD-913D-144E6895B3DD}" type="slidenum">
              <a:rPr lang="en-US" smtClean="0"/>
              <a:t>‹#›</a:t>
            </a:fld>
            <a:endParaRPr lang="en-US"/>
          </a:p>
        </p:txBody>
      </p:sp>
    </p:spTree>
    <p:extLst>
      <p:ext uri="{BB962C8B-B14F-4D97-AF65-F5344CB8AC3E}">
        <p14:creationId xmlns:p14="http://schemas.microsoft.com/office/powerpoint/2010/main" val="1747394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endParaRPr lang="en-US"/>
          </a:p>
        </p:txBody>
      </p:sp>
      <p:sp>
        <p:nvSpPr>
          <p:cNvPr id="3" name="Θέση ημερομηνίας 2"/>
          <p:cNvSpPr>
            <a:spLocks noGrp="1"/>
          </p:cNvSpPr>
          <p:nvPr>
            <p:ph type="dt" sz="half" idx="10"/>
          </p:nvPr>
        </p:nvSpPr>
        <p:spPr/>
        <p:txBody>
          <a:bodyPr/>
          <a:lstStyle/>
          <a:p>
            <a:fld id="{1F26E73A-D45C-4B5F-B84E-9E453D4E6FF7}" type="datetime1">
              <a:rPr lang="en-US" smtClean="0"/>
              <a:t>2/3/2021</a:t>
            </a:fld>
            <a:endParaRPr lang="en-US"/>
          </a:p>
        </p:txBody>
      </p:sp>
      <p:sp>
        <p:nvSpPr>
          <p:cNvPr id="4" name="Θέση υποσέλιδου 3"/>
          <p:cNvSpPr>
            <a:spLocks noGrp="1"/>
          </p:cNvSpPr>
          <p:nvPr>
            <p:ph type="ftr" sz="quarter" idx="11"/>
          </p:nvPr>
        </p:nvSpPr>
        <p:spPr/>
        <p:txBody>
          <a:bodyPr/>
          <a:lstStyle/>
          <a:p>
            <a:r>
              <a:rPr lang="el-GR"/>
              <a:t>ΕΙΣΑΓΩΓΗ ΣΤΗΝ ΠΡΟΣΟΜΟΙΩΣΗ</a:t>
            </a:r>
            <a:endParaRPr lang="en-US"/>
          </a:p>
        </p:txBody>
      </p:sp>
      <p:sp>
        <p:nvSpPr>
          <p:cNvPr id="5" name="Θέση αριθμού διαφάνειας 4"/>
          <p:cNvSpPr>
            <a:spLocks noGrp="1"/>
          </p:cNvSpPr>
          <p:nvPr>
            <p:ph type="sldNum" sz="quarter" idx="12"/>
          </p:nvPr>
        </p:nvSpPr>
        <p:spPr/>
        <p:txBody>
          <a:bodyPr/>
          <a:lstStyle/>
          <a:p>
            <a:fld id="{F970A63C-420E-4EBD-913D-144E6895B3DD}" type="slidenum">
              <a:rPr lang="en-US" smtClean="0"/>
              <a:t>‹#›</a:t>
            </a:fld>
            <a:endParaRPr lang="en-US"/>
          </a:p>
        </p:txBody>
      </p:sp>
    </p:spTree>
    <p:extLst>
      <p:ext uri="{BB962C8B-B14F-4D97-AF65-F5344CB8AC3E}">
        <p14:creationId xmlns:p14="http://schemas.microsoft.com/office/powerpoint/2010/main" val="1405673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86667FBB-9AC1-4E6E-BDBF-C620C6F25475}" type="datetime1">
              <a:rPr lang="en-US" smtClean="0"/>
              <a:t>2/3/2021</a:t>
            </a:fld>
            <a:endParaRPr lang="en-US"/>
          </a:p>
        </p:txBody>
      </p:sp>
      <p:sp>
        <p:nvSpPr>
          <p:cNvPr id="3" name="Θέση υποσέλιδου 2"/>
          <p:cNvSpPr>
            <a:spLocks noGrp="1"/>
          </p:cNvSpPr>
          <p:nvPr>
            <p:ph type="ftr" sz="quarter" idx="11"/>
          </p:nvPr>
        </p:nvSpPr>
        <p:spPr/>
        <p:txBody>
          <a:bodyPr/>
          <a:lstStyle/>
          <a:p>
            <a:r>
              <a:rPr lang="el-GR"/>
              <a:t>ΕΙΣΑΓΩΓΗ ΣΤΗΝ ΠΡΟΣΟΜΟΙΩΣΗ</a:t>
            </a:r>
            <a:endParaRPr lang="en-US"/>
          </a:p>
        </p:txBody>
      </p:sp>
      <p:sp>
        <p:nvSpPr>
          <p:cNvPr id="4" name="Θέση αριθμού διαφάνειας 3"/>
          <p:cNvSpPr>
            <a:spLocks noGrp="1"/>
          </p:cNvSpPr>
          <p:nvPr>
            <p:ph type="sldNum" sz="quarter" idx="12"/>
          </p:nvPr>
        </p:nvSpPr>
        <p:spPr/>
        <p:txBody>
          <a:bodyPr/>
          <a:lstStyle/>
          <a:p>
            <a:fld id="{F970A63C-420E-4EBD-913D-144E6895B3DD}" type="slidenum">
              <a:rPr lang="en-US" smtClean="0"/>
              <a:t>‹#›</a:t>
            </a:fld>
            <a:endParaRPr lang="en-US"/>
          </a:p>
        </p:txBody>
      </p:sp>
    </p:spTree>
    <p:extLst>
      <p:ext uri="{BB962C8B-B14F-4D97-AF65-F5344CB8AC3E}">
        <p14:creationId xmlns:p14="http://schemas.microsoft.com/office/powerpoint/2010/main" val="714168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endParaRPr lang="en-US"/>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AAE2E5CA-5E18-4733-916E-A146DB7A5CD0}" type="datetime1">
              <a:rPr lang="en-US" smtClean="0"/>
              <a:t>2/3/2021</a:t>
            </a:fld>
            <a:endParaRPr lang="en-US"/>
          </a:p>
        </p:txBody>
      </p:sp>
      <p:sp>
        <p:nvSpPr>
          <p:cNvPr id="6" name="Θέση υποσέλιδου 5"/>
          <p:cNvSpPr>
            <a:spLocks noGrp="1"/>
          </p:cNvSpPr>
          <p:nvPr>
            <p:ph type="ftr" sz="quarter" idx="11"/>
          </p:nvPr>
        </p:nvSpPr>
        <p:spPr/>
        <p:txBody>
          <a:bodyPr/>
          <a:lstStyle/>
          <a:p>
            <a:r>
              <a:rPr lang="el-GR"/>
              <a:t>ΕΙΣΑΓΩΓΗ ΣΤΗΝ ΠΡΟΣΟΜΟΙΩΣΗ</a:t>
            </a:r>
            <a:endParaRPr lang="en-US"/>
          </a:p>
        </p:txBody>
      </p:sp>
      <p:sp>
        <p:nvSpPr>
          <p:cNvPr id="7" name="Θέση αριθμού διαφάνειας 6"/>
          <p:cNvSpPr>
            <a:spLocks noGrp="1"/>
          </p:cNvSpPr>
          <p:nvPr>
            <p:ph type="sldNum" sz="quarter" idx="12"/>
          </p:nvPr>
        </p:nvSpPr>
        <p:spPr/>
        <p:txBody>
          <a:bodyPr/>
          <a:lstStyle/>
          <a:p>
            <a:fld id="{F970A63C-420E-4EBD-913D-144E6895B3DD}" type="slidenum">
              <a:rPr lang="en-US" smtClean="0"/>
              <a:t>‹#›</a:t>
            </a:fld>
            <a:endParaRPr lang="en-US"/>
          </a:p>
        </p:txBody>
      </p:sp>
    </p:spTree>
    <p:extLst>
      <p:ext uri="{BB962C8B-B14F-4D97-AF65-F5344CB8AC3E}">
        <p14:creationId xmlns:p14="http://schemas.microsoft.com/office/powerpoint/2010/main" val="3268148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endParaRPr lang="en-US"/>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1791EA4F-F912-4E7A-8A32-0E471BCBD642}" type="datetime1">
              <a:rPr lang="en-US" smtClean="0"/>
              <a:t>2/3/2021</a:t>
            </a:fld>
            <a:endParaRPr lang="en-US"/>
          </a:p>
        </p:txBody>
      </p:sp>
      <p:sp>
        <p:nvSpPr>
          <p:cNvPr id="6" name="Θέση υποσέλιδου 5"/>
          <p:cNvSpPr>
            <a:spLocks noGrp="1"/>
          </p:cNvSpPr>
          <p:nvPr>
            <p:ph type="ftr" sz="quarter" idx="11"/>
          </p:nvPr>
        </p:nvSpPr>
        <p:spPr/>
        <p:txBody>
          <a:bodyPr/>
          <a:lstStyle/>
          <a:p>
            <a:r>
              <a:rPr lang="el-GR"/>
              <a:t>ΕΙΣΑΓΩΓΗ ΣΤΗΝ ΠΡΟΣΟΜΟΙΩΣΗ</a:t>
            </a:r>
            <a:endParaRPr lang="en-US"/>
          </a:p>
        </p:txBody>
      </p:sp>
      <p:sp>
        <p:nvSpPr>
          <p:cNvPr id="7" name="Θέση αριθμού διαφάνειας 6"/>
          <p:cNvSpPr>
            <a:spLocks noGrp="1"/>
          </p:cNvSpPr>
          <p:nvPr>
            <p:ph type="sldNum" sz="quarter" idx="12"/>
          </p:nvPr>
        </p:nvSpPr>
        <p:spPr/>
        <p:txBody>
          <a:bodyPr/>
          <a:lstStyle/>
          <a:p>
            <a:fld id="{F970A63C-420E-4EBD-913D-144E6895B3DD}" type="slidenum">
              <a:rPr lang="en-US" smtClean="0"/>
              <a:t>‹#›</a:t>
            </a:fld>
            <a:endParaRPr lang="en-US"/>
          </a:p>
        </p:txBody>
      </p:sp>
    </p:spTree>
    <p:extLst>
      <p:ext uri="{BB962C8B-B14F-4D97-AF65-F5344CB8AC3E}">
        <p14:creationId xmlns:p14="http://schemas.microsoft.com/office/powerpoint/2010/main" val="741367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endParaRPr lang="en-US"/>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6B515-533E-411D-B6F9-423802C04E45}" type="datetime1">
              <a:rPr lang="en-US" smtClean="0"/>
              <a:t>2/3/2021</a:t>
            </a:fld>
            <a:endParaRPr lang="en-US"/>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a:t>ΕΙΣΑΓΩΓΗ ΣΤΗΝ ΠΡΟΣΟΜΟΙΩΣΗ</a:t>
            </a:r>
            <a:endParaRPr lang="en-US"/>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70A63C-420E-4EBD-913D-144E6895B3DD}" type="slidenum">
              <a:rPr lang="en-US" smtClean="0"/>
              <a:t>‹#›</a:t>
            </a:fld>
            <a:endParaRPr lang="en-US"/>
          </a:p>
        </p:txBody>
      </p:sp>
    </p:spTree>
    <p:extLst>
      <p:ext uri="{BB962C8B-B14F-4D97-AF65-F5344CB8AC3E}">
        <p14:creationId xmlns:p14="http://schemas.microsoft.com/office/powerpoint/2010/main" val="16816250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6.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n-US" dirty="0"/>
              <a:t> </a:t>
            </a:r>
            <a:r>
              <a:rPr lang="el-GR" b="1" dirty="0"/>
              <a:t>Εισαγωγή στη Προσομοίωση</a:t>
            </a:r>
            <a:endParaRPr lang="en-US" b="1" dirty="0"/>
          </a:p>
        </p:txBody>
      </p:sp>
      <p:sp>
        <p:nvSpPr>
          <p:cNvPr id="3" name="Θέση περιεχομένου 2"/>
          <p:cNvSpPr>
            <a:spLocks noGrp="1"/>
          </p:cNvSpPr>
          <p:nvPr>
            <p:ph idx="1"/>
          </p:nvPr>
        </p:nvSpPr>
        <p:spPr>
          <a:xfrm>
            <a:off x="838200" y="1825625"/>
            <a:ext cx="9531285" cy="4351338"/>
          </a:xfrm>
        </p:spPr>
        <p:txBody>
          <a:bodyPr/>
          <a:lstStyle/>
          <a:p>
            <a:r>
              <a:rPr lang="el-GR" dirty="0"/>
              <a:t>Ο σκοπός της ενότητας αυτής είναι να απαντήσει στα ερωτήματα : </a:t>
            </a:r>
            <a:endParaRPr lang="en-US" dirty="0"/>
          </a:p>
          <a:p>
            <a:r>
              <a:rPr lang="el-GR" dirty="0"/>
              <a:t>τι είναι η προσομοίωση,  </a:t>
            </a:r>
            <a:endParaRPr lang="en-US" dirty="0"/>
          </a:p>
          <a:p>
            <a:r>
              <a:rPr lang="el-GR" dirty="0"/>
              <a:t>ποιες ανάγκες μας οδηγούν στη χρήση αυτής, </a:t>
            </a:r>
            <a:endParaRPr lang="en-US" dirty="0"/>
          </a:p>
          <a:p>
            <a:r>
              <a:rPr lang="el-GR" dirty="0"/>
              <a:t>ποια τα πλεονεκτήματα και μειονεκτήματα της μεθοδολογίας.</a:t>
            </a:r>
            <a:endParaRPr lang="en-US" dirty="0"/>
          </a:p>
          <a:p>
            <a:r>
              <a:rPr lang="el-GR" dirty="0"/>
              <a:t> Επίσης να εισάγει την έννοια του συστήματος και του προτύπου του (μοντέλου) και </a:t>
            </a:r>
            <a:endParaRPr lang="en-US" dirty="0"/>
          </a:p>
          <a:p>
            <a:r>
              <a:rPr lang="el-GR" dirty="0"/>
              <a:t>να παρουσιάσει μια σύντομη ανασκόπηση –ιστορικό- της προσομοίωσης</a:t>
            </a:r>
            <a:endParaRPr lang="en-US" dirty="0"/>
          </a:p>
        </p:txBody>
      </p:sp>
      <p:sp>
        <p:nvSpPr>
          <p:cNvPr id="4" name="Θέση υποσέλιδου 3"/>
          <p:cNvSpPr>
            <a:spLocks noGrp="1"/>
          </p:cNvSpPr>
          <p:nvPr>
            <p:ph type="ftr" sz="quarter" idx="11"/>
          </p:nvPr>
        </p:nvSpPr>
        <p:spPr/>
        <p:txBody>
          <a:bodyPr/>
          <a:lstStyle/>
          <a:p>
            <a:r>
              <a:rPr lang="el-GR"/>
              <a:t>ΕΙΣΑΓΩΓΗ ΣΤΗΝ ΠΡΟΣΟΜΟΙΩΣΗ</a:t>
            </a:r>
            <a:endParaRPr lang="en-US"/>
          </a:p>
        </p:txBody>
      </p:sp>
      <p:sp>
        <p:nvSpPr>
          <p:cNvPr id="5" name="Θέση αριθμού διαφάνειας 4"/>
          <p:cNvSpPr>
            <a:spLocks noGrp="1"/>
          </p:cNvSpPr>
          <p:nvPr>
            <p:ph type="sldNum" sz="quarter" idx="12"/>
          </p:nvPr>
        </p:nvSpPr>
        <p:spPr/>
        <p:txBody>
          <a:bodyPr/>
          <a:lstStyle/>
          <a:p>
            <a:fld id="{F970A63C-420E-4EBD-913D-144E6895B3DD}" type="slidenum">
              <a:rPr lang="en-US" smtClean="0"/>
              <a:t>1</a:t>
            </a:fld>
            <a:endParaRPr lang="en-US"/>
          </a:p>
        </p:txBody>
      </p:sp>
      <p:sp>
        <p:nvSpPr>
          <p:cNvPr id="6" name="Θέση ημερομηνίας 5"/>
          <p:cNvSpPr>
            <a:spLocks noGrp="1"/>
          </p:cNvSpPr>
          <p:nvPr>
            <p:ph type="dt" sz="half" idx="10"/>
          </p:nvPr>
        </p:nvSpPr>
        <p:spPr/>
        <p:txBody>
          <a:bodyPr/>
          <a:lstStyle/>
          <a:p>
            <a:fld id="{1F9218B6-453D-45C4-AD23-5B213309FF88}" type="datetime1">
              <a:rPr lang="en-US" smtClean="0"/>
              <a:t>2/3/2021</a:t>
            </a:fld>
            <a:endParaRPr lang="en-US"/>
          </a:p>
        </p:txBody>
      </p:sp>
      <p:pic>
        <p:nvPicPr>
          <p:cNvPr id="7" name="Εικόνα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1336576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Ορισμός Συστήματος</a:t>
            </a:r>
            <a:endParaRPr lang="en-US" b="1" dirty="0"/>
          </a:p>
        </p:txBody>
      </p:sp>
      <p:sp>
        <p:nvSpPr>
          <p:cNvPr id="3" name="Θέση περιεχομένου 2"/>
          <p:cNvSpPr>
            <a:spLocks noGrp="1"/>
          </p:cNvSpPr>
          <p:nvPr>
            <p:ph idx="1"/>
          </p:nvPr>
        </p:nvSpPr>
        <p:spPr/>
        <p:txBody>
          <a:bodyPr>
            <a:normAutofit lnSpcReduction="10000"/>
          </a:bodyPr>
          <a:lstStyle/>
          <a:p>
            <a:r>
              <a:rPr lang="el-GR" dirty="0"/>
              <a:t>Ως σύστημα ορίζεται μία ομάδα-σύνολο αντικειμένων (στοιχεία) τα οποία σχετίζονται μεταξύ τους με κάποια σταθερή αλληλεπίδραση ή αλληλεξάρτηση (σχέσεις) για την επίτευξη κάποιου σκοπού (στόχος). </a:t>
            </a:r>
            <a:endParaRPr lang="en-US" dirty="0"/>
          </a:p>
          <a:p>
            <a:r>
              <a:rPr lang="el-GR" dirty="0"/>
              <a:t>Τα βασικά χαρακτηριστικά του συστήματος όπως προκύπτουν από τον προηγούμενο ορισμό είναι τα </a:t>
            </a:r>
            <a:r>
              <a:rPr lang="el-GR" b="1" dirty="0"/>
              <a:t>στοιχεία</a:t>
            </a:r>
            <a:r>
              <a:rPr lang="el-GR" dirty="0"/>
              <a:t> του, οι αναμεταξύ τους </a:t>
            </a:r>
            <a:r>
              <a:rPr lang="el-GR" b="1" dirty="0"/>
              <a:t>σχέσεις</a:t>
            </a:r>
            <a:r>
              <a:rPr lang="el-GR" dirty="0"/>
              <a:t> και ο </a:t>
            </a:r>
            <a:r>
              <a:rPr lang="el-GR" b="1" dirty="0"/>
              <a:t>σκοπός</a:t>
            </a:r>
            <a:r>
              <a:rPr lang="el-GR" dirty="0"/>
              <a:t> του.</a:t>
            </a:r>
          </a:p>
          <a:p>
            <a:r>
              <a:rPr lang="el-GR" dirty="0"/>
              <a:t>Ως παράδειγμα συστήματος μπορεί να θεωρηθεί ένα βιομηχανικό σύστημα παραγωγής αυτοκινήτων. Οι μηχανές, τα κομμάτια συναρμολόγησης και οι εργάτες λειτουργούν από κοινού κατά μήκος μιας γραμμής συναρμολόγησης για την παραγωγή υψηλής ποιότητας αυτοκινήτων</a:t>
            </a:r>
            <a:endParaRPr lang="en-US" dirty="0"/>
          </a:p>
          <a:p>
            <a:endParaRPr lang="en-US" dirty="0"/>
          </a:p>
        </p:txBody>
      </p:sp>
      <p:sp>
        <p:nvSpPr>
          <p:cNvPr id="4" name="Θέση υποσέλιδου 3"/>
          <p:cNvSpPr>
            <a:spLocks noGrp="1"/>
          </p:cNvSpPr>
          <p:nvPr>
            <p:ph type="ftr" sz="quarter" idx="11"/>
          </p:nvPr>
        </p:nvSpPr>
        <p:spPr/>
        <p:txBody>
          <a:bodyPr/>
          <a:lstStyle/>
          <a:p>
            <a:r>
              <a:rPr lang="el-GR"/>
              <a:t>ΕΙΣΑΓΩΓΗ ΣΤΗΝ ΠΡΟΣΟΜΟΙΩΣΗ</a:t>
            </a:r>
            <a:endParaRPr lang="en-US"/>
          </a:p>
        </p:txBody>
      </p:sp>
      <p:sp>
        <p:nvSpPr>
          <p:cNvPr id="5" name="Θέση αριθμού διαφάνειας 4"/>
          <p:cNvSpPr>
            <a:spLocks noGrp="1"/>
          </p:cNvSpPr>
          <p:nvPr>
            <p:ph type="sldNum" sz="quarter" idx="12"/>
          </p:nvPr>
        </p:nvSpPr>
        <p:spPr/>
        <p:txBody>
          <a:bodyPr/>
          <a:lstStyle/>
          <a:p>
            <a:fld id="{F970A63C-420E-4EBD-913D-144E6895B3DD}" type="slidenum">
              <a:rPr lang="en-US" smtClean="0"/>
              <a:t>10</a:t>
            </a:fld>
            <a:endParaRPr lang="en-US"/>
          </a:p>
        </p:txBody>
      </p:sp>
      <p:sp>
        <p:nvSpPr>
          <p:cNvPr id="6" name="Θέση ημερομηνίας 5"/>
          <p:cNvSpPr>
            <a:spLocks noGrp="1"/>
          </p:cNvSpPr>
          <p:nvPr>
            <p:ph type="dt" sz="half" idx="10"/>
          </p:nvPr>
        </p:nvSpPr>
        <p:spPr/>
        <p:txBody>
          <a:bodyPr/>
          <a:lstStyle/>
          <a:p>
            <a:fld id="{31327168-E9F2-4C5A-A8CF-C29F3B604C09}" type="datetime1">
              <a:rPr lang="en-US" smtClean="0"/>
              <a:t>2/3/2021</a:t>
            </a:fld>
            <a:endParaRPr lang="en-US"/>
          </a:p>
        </p:txBody>
      </p:sp>
      <p:pic>
        <p:nvPicPr>
          <p:cNvPr id="7" name="Εικόνα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2069425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911225"/>
          </a:xfrm>
        </p:spPr>
        <p:txBody>
          <a:bodyPr>
            <a:normAutofit fontScale="90000"/>
          </a:bodyPr>
          <a:lstStyle/>
          <a:p>
            <a:pPr algn="ctr"/>
            <a:r>
              <a:rPr lang="el-GR" b="1" dirty="0"/>
              <a:t>Τα συστατικά ενός συστήματος</a:t>
            </a:r>
            <a:br>
              <a:rPr lang="en-US" b="1" i="1" dirty="0"/>
            </a:br>
            <a:endParaRPr lang="en-US" dirty="0"/>
          </a:p>
        </p:txBody>
      </p:sp>
      <p:sp>
        <p:nvSpPr>
          <p:cNvPr id="3" name="Θέση περιεχομένου 2"/>
          <p:cNvSpPr>
            <a:spLocks noGrp="1"/>
          </p:cNvSpPr>
          <p:nvPr>
            <p:ph idx="1"/>
          </p:nvPr>
        </p:nvSpPr>
        <p:spPr/>
        <p:txBody>
          <a:bodyPr>
            <a:normAutofit lnSpcReduction="10000"/>
          </a:bodyPr>
          <a:lstStyle/>
          <a:p>
            <a:pPr marL="0" indent="0">
              <a:buNone/>
            </a:pPr>
            <a:r>
              <a:rPr lang="el-GR" dirty="0"/>
              <a:t> Για να κατανοήσουμε και να αναλύσουμε ένα σύστημα είναι απαραίτητο να καθορισθεί η σημασία μιας σειράς όρων. </a:t>
            </a:r>
            <a:endParaRPr lang="en-US" dirty="0"/>
          </a:p>
          <a:p>
            <a:pPr lvl="0"/>
            <a:r>
              <a:rPr lang="el-GR" dirty="0"/>
              <a:t>Μία </a:t>
            </a:r>
            <a:r>
              <a:rPr lang="el-GR" b="1" dirty="0"/>
              <a:t>οντότητα ή στοιχείο (</a:t>
            </a:r>
            <a:r>
              <a:rPr lang="en-US" b="1" dirty="0"/>
              <a:t>entity</a:t>
            </a:r>
            <a:r>
              <a:rPr lang="el-GR" b="1" dirty="0"/>
              <a:t>)</a:t>
            </a:r>
            <a:r>
              <a:rPr lang="el-GR" dirty="0"/>
              <a:t> είναι αντικείμενο ενδιαφέροντος του συστήματος. </a:t>
            </a:r>
          </a:p>
          <a:p>
            <a:pPr lvl="0"/>
            <a:r>
              <a:rPr lang="el-GR" dirty="0"/>
              <a:t>Ένα </a:t>
            </a:r>
            <a:r>
              <a:rPr lang="el-GR" b="1" dirty="0"/>
              <a:t>χαρακτηριστικό (</a:t>
            </a:r>
            <a:r>
              <a:rPr lang="en-US" b="1" dirty="0"/>
              <a:t>attribute</a:t>
            </a:r>
            <a:r>
              <a:rPr lang="el-GR" b="1" dirty="0"/>
              <a:t>)</a:t>
            </a:r>
            <a:r>
              <a:rPr lang="el-GR" dirty="0"/>
              <a:t> είναι μία ιδιότητα μιας οντότητας. </a:t>
            </a:r>
            <a:endParaRPr lang="en-US" dirty="0"/>
          </a:p>
          <a:p>
            <a:pPr lvl="0"/>
            <a:r>
              <a:rPr lang="el-GR" dirty="0"/>
              <a:t>Μία </a:t>
            </a:r>
            <a:r>
              <a:rPr lang="el-GR" b="1" dirty="0"/>
              <a:t>δραστηριότητα</a:t>
            </a:r>
            <a:r>
              <a:rPr lang="el-GR" dirty="0"/>
              <a:t> </a:t>
            </a:r>
            <a:r>
              <a:rPr lang="el-GR" b="1" dirty="0"/>
              <a:t>(</a:t>
            </a:r>
            <a:r>
              <a:rPr lang="en-US" b="1" dirty="0"/>
              <a:t>activity</a:t>
            </a:r>
            <a:r>
              <a:rPr lang="el-GR" b="1" dirty="0"/>
              <a:t>)</a:t>
            </a:r>
            <a:r>
              <a:rPr lang="el-GR" dirty="0"/>
              <a:t> αναπαριστά ένα διάστημα χρόνου με καθορισμένη διάρκεια.  </a:t>
            </a:r>
          </a:p>
          <a:p>
            <a:r>
              <a:rPr lang="el-GR" dirty="0"/>
              <a:t>Η </a:t>
            </a:r>
            <a:r>
              <a:rPr lang="el-GR" b="1" i="1" dirty="0"/>
              <a:t>κατάσταση (</a:t>
            </a:r>
            <a:r>
              <a:rPr lang="en-US" b="1" i="1" dirty="0"/>
              <a:t>state</a:t>
            </a:r>
            <a:r>
              <a:rPr lang="el-GR" b="1" i="1" dirty="0"/>
              <a:t>)</a:t>
            </a:r>
            <a:r>
              <a:rPr lang="el-GR" dirty="0"/>
              <a:t> ενός συστήματος ορίζεται ως η  ομάδα των αναγκαίων μεταβλητών για τη περιγραφή του συστήματος καθ’ οιαδήποτε στιγμή σε σχέση με τα αντικείμενα μελέτης.  </a:t>
            </a:r>
            <a:endParaRPr lang="en-US" dirty="0"/>
          </a:p>
          <a:p>
            <a:pPr lvl="0"/>
            <a:endParaRPr lang="en-US" dirty="0"/>
          </a:p>
          <a:p>
            <a:endParaRPr lang="en-US" dirty="0"/>
          </a:p>
        </p:txBody>
      </p:sp>
      <p:sp>
        <p:nvSpPr>
          <p:cNvPr id="4" name="Θέση υποσέλιδου 3"/>
          <p:cNvSpPr>
            <a:spLocks noGrp="1"/>
          </p:cNvSpPr>
          <p:nvPr>
            <p:ph type="ftr" sz="quarter" idx="11"/>
          </p:nvPr>
        </p:nvSpPr>
        <p:spPr/>
        <p:txBody>
          <a:bodyPr/>
          <a:lstStyle/>
          <a:p>
            <a:r>
              <a:rPr lang="el-GR"/>
              <a:t>ΕΙΣΑΓΩΓΗ ΣΤΗΝ ΠΡΟΣΟΜΟΙΩΣΗ</a:t>
            </a:r>
            <a:endParaRPr lang="en-US"/>
          </a:p>
        </p:txBody>
      </p:sp>
      <p:sp>
        <p:nvSpPr>
          <p:cNvPr id="5" name="Θέση αριθμού διαφάνειας 4"/>
          <p:cNvSpPr>
            <a:spLocks noGrp="1"/>
          </p:cNvSpPr>
          <p:nvPr>
            <p:ph type="sldNum" sz="quarter" idx="12"/>
          </p:nvPr>
        </p:nvSpPr>
        <p:spPr/>
        <p:txBody>
          <a:bodyPr/>
          <a:lstStyle/>
          <a:p>
            <a:fld id="{F970A63C-420E-4EBD-913D-144E6895B3DD}" type="slidenum">
              <a:rPr lang="en-US" smtClean="0"/>
              <a:t>11</a:t>
            </a:fld>
            <a:endParaRPr lang="en-US"/>
          </a:p>
        </p:txBody>
      </p:sp>
      <p:sp>
        <p:nvSpPr>
          <p:cNvPr id="6" name="Θέση ημερομηνίας 5"/>
          <p:cNvSpPr>
            <a:spLocks noGrp="1"/>
          </p:cNvSpPr>
          <p:nvPr>
            <p:ph type="dt" sz="half" idx="10"/>
          </p:nvPr>
        </p:nvSpPr>
        <p:spPr/>
        <p:txBody>
          <a:bodyPr/>
          <a:lstStyle/>
          <a:p>
            <a:fld id="{0E61117D-B52B-4D77-9193-27B3A5C02A69}" type="datetime1">
              <a:rPr lang="en-US" smtClean="0"/>
              <a:t>2/3/2021</a:t>
            </a:fld>
            <a:endParaRPr lang="en-US"/>
          </a:p>
        </p:txBody>
      </p:sp>
      <p:pic>
        <p:nvPicPr>
          <p:cNvPr id="7" name="Εικόνα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37081028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Τα συστατικά ενός συστήματος</a:t>
            </a:r>
            <a:br>
              <a:rPr lang="en-US" b="1" i="1" dirty="0"/>
            </a:br>
            <a:endParaRPr lang="en-US" dirty="0"/>
          </a:p>
        </p:txBody>
      </p:sp>
      <p:sp>
        <p:nvSpPr>
          <p:cNvPr id="3" name="Θέση περιεχομένου 2"/>
          <p:cNvSpPr>
            <a:spLocks noGrp="1"/>
          </p:cNvSpPr>
          <p:nvPr>
            <p:ph idx="1"/>
          </p:nvPr>
        </p:nvSpPr>
        <p:spPr/>
        <p:txBody>
          <a:bodyPr/>
          <a:lstStyle/>
          <a:p>
            <a:r>
              <a:rPr lang="el-GR" dirty="0"/>
              <a:t>Αν μια τράπεζα πρόκειται να μελετηθεί οι πελάτες πιθανόν να είναι μία από τις </a:t>
            </a:r>
            <a:r>
              <a:rPr lang="el-GR" b="1" dirty="0"/>
              <a:t>οντότητες</a:t>
            </a:r>
            <a:r>
              <a:rPr lang="el-GR" dirty="0"/>
              <a:t>, η διακύμανση-ταλάντωση του ύψους των συναλλαγών τους μπορεί να αποτελεί ένα </a:t>
            </a:r>
            <a:r>
              <a:rPr lang="el-GR" b="1" dirty="0"/>
              <a:t>χαρακτηριστικό</a:t>
            </a:r>
            <a:r>
              <a:rPr lang="el-GR" dirty="0"/>
              <a:t> και η κατάθεση μπορεί να θεωρηθεί ως μια </a:t>
            </a:r>
            <a:r>
              <a:rPr lang="el-GR" b="1" dirty="0"/>
              <a:t>δραστηριότητα</a:t>
            </a:r>
            <a:r>
              <a:rPr lang="el-GR" dirty="0"/>
              <a:t>.</a:t>
            </a:r>
          </a:p>
          <a:p>
            <a:pPr lvl="0"/>
            <a:r>
              <a:rPr lang="el-GR" dirty="0"/>
              <a:t>Ένα </a:t>
            </a:r>
            <a:r>
              <a:rPr lang="el-GR" b="1" i="1" dirty="0"/>
              <a:t>συμβάν (</a:t>
            </a:r>
            <a:r>
              <a:rPr lang="en-US" b="1" i="1" dirty="0"/>
              <a:t>event</a:t>
            </a:r>
            <a:r>
              <a:rPr lang="el-GR" b="1" i="1" dirty="0"/>
              <a:t>)</a:t>
            </a:r>
            <a:r>
              <a:rPr lang="el-GR" dirty="0"/>
              <a:t> ορίζεται ως ένα στιγμιαίο συμβάν το οποίο μπορεί να αλλάξει τη κατάσταση του συστήματος. </a:t>
            </a:r>
            <a:endParaRPr lang="en-US" dirty="0"/>
          </a:p>
          <a:p>
            <a:endParaRPr lang="en-US" dirty="0"/>
          </a:p>
          <a:p>
            <a:endParaRPr lang="en-US" dirty="0"/>
          </a:p>
        </p:txBody>
      </p:sp>
      <p:sp>
        <p:nvSpPr>
          <p:cNvPr id="5" name="Θέση υποσέλιδου 4"/>
          <p:cNvSpPr>
            <a:spLocks noGrp="1"/>
          </p:cNvSpPr>
          <p:nvPr>
            <p:ph type="ftr" sz="quarter" idx="11"/>
          </p:nvPr>
        </p:nvSpPr>
        <p:spPr/>
        <p:txBody>
          <a:bodyPr/>
          <a:lstStyle/>
          <a:p>
            <a:r>
              <a:rPr lang="el-GR"/>
              <a:t>ΕΙΣΑΓΩΓΗ ΣΤΗΝ ΠΡΟΣΟΜΟΙΩΣΗ</a:t>
            </a:r>
            <a:endParaRPr lang="en-US"/>
          </a:p>
        </p:txBody>
      </p:sp>
      <p:sp>
        <p:nvSpPr>
          <p:cNvPr id="6" name="Θέση αριθμού διαφάνειας 5"/>
          <p:cNvSpPr>
            <a:spLocks noGrp="1"/>
          </p:cNvSpPr>
          <p:nvPr>
            <p:ph type="sldNum" sz="quarter" idx="12"/>
          </p:nvPr>
        </p:nvSpPr>
        <p:spPr/>
        <p:txBody>
          <a:bodyPr/>
          <a:lstStyle/>
          <a:p>
            <a:fld id="{F970A63C-420E-4EBD-913D-144E6895B3DD}" type="slidenum">
              <a:rPr lang="en-US" smtClean="0"/>
              <a:t>12</a:t>
            </a:fld>
            <a:endParaRPr lang="en-US"/>
          </a:p>
        </p:txBody>
      </p:sp>
      <p:sp>
        <p:nvSpPr>
          <p:cNvPr id="7" name="Θέση ημερομηνίας 6"/>
          <p:cNvSpPr>
            <a:spLocks noGrp="1"/>
          </p:cNvSpPr>
          <p:nvPr>
            <p:ph type="dt" sz="half" idx="10"/>
          </p:nvPr>
        </p:nvSpPr>
        <p:spPr/>
        <p:txBody>
          <a:bodyPr/>
          <a:lstStyle/>
          <a:p>
            <a:fld id="{53C34FE9-5EF6-420F-8467-31894A3FF18B}" type="datetime1">
              <a:rPr lang="en-US" smtClean="0"/>
              <a:t>2/3/2021</a:t>
            </a:fld>
            <a:endParaRPr lang="en-US"/>
          </a:p>
        </p:txBody>
      </p:sp>
      <p:pic>
        <p:nvPicPr>
          <p:cNvPr id="8" name="Εικόνα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3917770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Τα συστατικά ενός συστήματος</a:t>
            </a:r>
            <a:endParaRPr lang="en-US" dirty="0"/>
          </a:p>
        </p:txBody>
      </p:sp>
      <p:sp>
        <p:nvSpPr>
          <p:cNvPr id="3" name="Θέση περιεχομένου 2"/>
          <p:cNvSpPr>
            <a:spLocks noGrp="1"/>
          </p:cNvSpPr>
          <p:nvPr>
            <p:ph idx="1"/>
          </p:nvPr>
        </p:nvSpPr>
        <p:spPr/>
        <p:txBody>
          <a:bodyPr/>
          <a:lstStyle/>
          <a:p>
            <a:r>
              <a:rPr lang="el-GR" dirty="0"/>
              <a:t>Ο όρος </a:t>
            </a:r>
            <a:r>
              <a:rPr lang="el-GR" b="1" i="1" dirty="0"/>
              <a:t>ενδογενής</a:t>
            </a:r>
            <a:r>
              <a:rPr lang="el-GR" dirty="0"/>
              <a:t> χρησιμοποιείται για να περιγράψει  δραστηριότητες και συμβάντα που λαμβάνουν χώρα εντός του συστήματος ενώ ο όρος </a:t>
            </a:r>
            <a:r>
              <a:rPr lang="el-GR" b="1" i="1" dirty="0"/>
              <a:t>εξωγενής</a:t>
            </a:r>
            <a:r>
              <a:rPr lang="el-GR" dirty="0"/>
              <a:t> χρησιμοποιείται για να περιγράψει δραστηριότητες και συμβάντα που λαμβάνουν χώρα στο περιβάλλον του συστήματος και που επηρεάζουν το σύστημα. </a:t>
            </a:r>
          </a:p>
          <a:p>
            <a:r>
              <a:rPr lang="el-GR" dirty="0"/>
              <a:t>Στη μελέτη της τράπεζας η άφιξη ενός πελάτη είναι ένα εξωγενές συμβάν και η ολοκλήρωση της εξυπηρέτησης ενός πελάτη είναι ένα ενδογενές συμβάν (αλλάζουν το </a:t>
            </a:r>
            <a:r>
              <a:rPr lang="en-US" dirty="0"/>
              <a:t>state </a:t>
            </a:r>
            <a:r>
              <a:rPr lang="el-GR" dirty="0"/>
              <a:t>:αριθμός πελατών στην τράπεζα.</a:t>
            </a:r>
            <a:endParaRPr lang="en-US" dirty="0"/>
          </a:p>
          <a:p>
            <a:endParaRPr lang="en-US" dirty="0"/>
          </a:p>
        </p:txBody>
      </p:sp>
      <p:sp>
        <p:nvSpPr>
          <p:cNvPr id="4" name="Θέση υποσέλιδου 3"/>
          <p:cNvSpPr>
            <a:spLocks noGrp="1"/>
          </p:cNvSpPr>
          <p:nvPr>
            <p:ph type="ftr" sz="quarter" idx="11"/>
          </p:nvPr>
        </p:nvSpPr>
        <p:spPr/>
        <p:txBody>
          <a:bodyPr/>
          <a:lstStyle/>
          <a:p>
            <a:r>
              <a:rPr lang="el-GR"/>
              <a:t>ΕΙΣΑΓΩΓΗ ΣΤΗΝ ΠΡΟΣΟΜΟΙΩΣΗ</a:t>
            </a:r>
            <a:endParaRPr lang="en-US"/>
          </a:p>
        </p:txBody>
      </p:sp>
      <p:sp>
        <p:nvSpPr>
          <p:cNvPr id="5" name="Θέση αριθμού διαφάνειας 4"/>
          <p:cNvSpPr>
            <a:spLocks noGrp="1"/>
          </p:cNvSpPr>
          <p:nvPr>
            <p:ph type="sldNum" sz="quarter" idx="12"/>
          </p:nvPr>
        </p:nvSpPr>
        <p:spPr/>
        <p:txBody>
          <a:bodyPr/>
          <a:lstStyle/>
          <a:p>
            <a:fld id="{F970A63C-420E-4EBD-913D-144E6895B3DD}" type="slidenum">
              <a:rPr lang="en-US" smtClean="0"/>
              <a:t>13</a:t>
            </a:fld>
            <a:endParaRPr lang="en-US"/>
          </a:p>
        </p:txBody>
      </p:sp>
      <p:sp>
        <p:nvSpPr>
          <p:cNvPr id="6" name="Θέση ημερομηνίας 5"/>
          <p:cNvSpPr>
            <a:spLocks noGrp="1"/>
          </p:cNvSpPr>
          <p:nvPr>
            <p:ph type="dt" sz="half" idx="10"/>
          </p:nvPr>
        </p:nvSpPr>
        <p:spPr/>
        <p:txBody>
          <a:bodyPr/>
          <a:lstStyle/>
          <a:p>
            <a:fld id="{20CD9DAE-8ADD-4E1C-9DBC-738FEAB760B8}" type="datetime1">
              <a:rPr lang="en-US" smtClean="0"/>
              <a:t>2/3/2021</a:t>
            </a:fld>
            <a:endParaRPr lang="en-US"/>
          </a:p>
        </p:txBody>
      </p:sp>
      <p:pic>
        <p:nvPicPr>
          <p:cNvPr id="7" name="Εικόνα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40759040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Ορισμός μοντέλου ενός συστήματος</a:t>
            </a:r>
            <a:endParaRPr lang="en-US" b="1" dirty="0"/>
          </a:p>
        </p:txBody>
      </p:sp>
      <p:sp>
        <p:nvSpPr>
          <p:cNvPr id="3" name="Θέση περιεχομένου 2"/>
          <p:cNvSpPr>
            <a:spLocks noGrp="1"/>
          </p:cNvSpPr>
          <p:nvPr>
            <p:ph idx="1"/>
          </p:nvPr>
        </p:nvSpPr>
        <p:spPr/>
        <p:txBody>
          <a:bodyPr/>
          <a:lstStyle/>
          <a:p>
            <a:r>
              <a:rPr lang="el-GR" dirty="0"/>
              <a:t>Μερικές φορές είναι ενδιαφέρον να μελετάμε ένα σύστημα για να κατανοήσουμε τις σχέσεις μεταξύ των στοιχείων του ή για να προβλέψουμε πως το σύστημα θα λειτουργήσει κάτω υπό νέα πολιτική. Το να μελετάμε το σύστημα συνεπάγεται ότι είναι πιθανό να πειραματιζόμαστε με αυτό. Όμως αυτό δεν είναι πάντοτε δυνατό. Ένα καινούργιο σύστημα μπορεί να μην υπάρχει ακόμη.  Μπορεί να είναι υποθετικό ή να βρίσκεται στο στάδιο της σχεδίασης. Ακόμη κι αν το σύστημα υπάρχει μπορεί να είναι ακατόρθωτο απραγματοποίητο ο πειραματισμός με αυτό.</a:t>
            </a:r>
            <a:endParaRPr lang="en-US" dirty="0"/>
          </a:p>
        </p:txBody>
      </p:sp>
      <p:sp>
        <p:nvSpPr>
          <p:cNvPr id="4" name="Θέση υποσέλιδου 3"/>
          <p:cNvSpPr>
            <a:spLocks noGrp="1"/>
          </p:cNvSpPr>
          <p:nvPr>
            <p:ph type="ftr" sz="quarter" idx="11"/>
          </p:nvPr>
        </p:nvSpPr>
        <p:spPr/>
        <p:txBody>
          <a:bodyPr/>
          <a:lstStyle/>
          <a:p>
            <a:r>
              <a:rPr lang="el-GR"/>
              <a:t>ΕΙΣΑΓΩΓΗ ΣΤΗΝ ΠΡΟΣΟΜΟΙΩΣΗ</a:t>
            </a:r>
            <a:endParaRPr lang="en-US"/>
          </a:p>
        </p:txBody>
      </p:sp>
      <p:sp>
        <p:nvSpPr>
          <p:cNvPr id="5" name="Θέση αριθμού διαφάνειας 4"/>
          <p:cNvSpPr>
            <a:spLocks noGrp="1"/>
          </p:cNvSpPr>
          <p:nvPr>
            <p:ph type="sldNum" sz="quarter" idx="12"/>
          </p:nvPr>
        </p:nvSpPr>
        <p:spPr/>
        <p:txBody>
          <a:bodyPr/>
          <a:lstStyle/>
          <a:p>
            <a:fld id="{F970A63C-420E-4EBD-913D-144E6895B3DD}" type="slidenum">
              <a:rPr lang="en-US" smtClean="0"/>
              <a:t>14</a:t>
            </a:fld>
            <a:endParaRPr lang="en-US"/>
          </a:p>
        </p:txBody>
      </p:sp>
      <p:sp>
        <p:nvSpPr>
          <p:cNvPr id="6" name="Θέση ημερομηνίας 5"/>
          <p:cNvSpPr>
            <a:spLocks noGrp="1"/>
          </p:cNvSpPr>
          <p:nvPr>
            <p:ph type="dt" sz="half" idx="10"/>
          </p:nvPr>
        </p:nvSpPr>
        <p:spPr/>
        <p:txBody>
          <a:bodyPr/>
          <a:lstStyle/>
          <a:p>
            <a:fld id="{6A52D9DF-1A9C-43FD-9753-541957878F57}" type="datetime1">
              <a:rPr lang="en-US" smtClean="0"/>
              <a:t>2/3/2021</a:t>
            </a:fld>
            <a:endParaRPr lang="en-US"/>
          </a:p>
        </p:txBody>
      </p:sp>
      <p:pic>
        <p:nvPicPr>
          <p:cNvPr id="7" name="Εικόνα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359347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Ορισμός μοντέλου ενός συστήματος</a:t>
            </a:r>
            <a:endParaRPr lang="en-US" dirty="0"/>
          </a:p>
        </p:txBody>
      </p:sp>
      <p:sp>
        <p:nvSpPr>
          <p:cNvPr id="3" name="Θέση περιεχομένου 2"/>
          <p:cNvSpPr>
            <a:spLocks noGrp="1"/>
          </p:cNvSpPr>
          <p:nvPr>
            <p:ph idx="1"/>
          </p:nvPr>
        </p:nvSpPr>
        <p:spPr/>
        <p:txBody>
          <a:bodyPr/>
          <a:lstStyle/>
          <a:p>
            <a:r>
              <a:rPr lang="el-GR" dirty="0"/>
              <a:t>Συνακόλουθα οι μελέτες των συστημάτων συχνά επιτελούνται μέσω ενός </a:t>
            </a:r>
            <a:r>
              <a:rPr lang="el-GR" b="1" dirty="0"/>
              <a:t>μοντέλου</a:t>
            </a:r>
            <a:r>
              <a:rPr lang="el-GR" dirty="0"/>
              <a:t> του συστήματος.</a:t>
            </a:r>
            <a:endParaRPr lang="en-US" dirty="0"/>
          </a:p>
          <a:p>
            <a:r>
              <a:rPr lang="el-GR" dirty="0"/>
              <a:t>Ως μοντέλο ορίζεται μία αναπαράσταση ενός συστήματος για το σκοπό μελέτης του συστήματος. Για την πλειονότητα των μελετών είναι αναγκαίο να λάβουμε υπόψη μας εκείνες τις πλευρές-χαρακτηριστικά των συστημάτων  τα οποία επηρεάζουν το υπό μελέτη σύστημα. Αυτά τα χαρακτηριστικά αναπαριστώνται σε ένα μοντέλο του συστήματος και το μοντέλο εξ ορισμού αποτελεί μια απλούστευση του συστήματος. </a:t>
            </a:r>
          </a:p>
          <a:p>
            <a:r>
              <a:rPr lang="en-US" altLang="en-US" i="1" dirty="0">
                <a:solidFill>
                  <a:srgbClr val="FF0000"/>
                </a:solidFill>
              </a:rPr>
              <a:t>Model</a:t>
            </a:r>
            <a:r>
              <a:rPr lang="en-US" altLang="en-US" dirty="0"/>
              <a:t> – set of assumptions/approximations about how system works</a:t>
            </a:r>
          </a:p>
          <a:p>
            <a:endParaRPr lang="en-US" dirty="0"/>
          </a:p>
          <a:p>
            <a:endParaRPr lang="en-US" dirty="0"/>
          </a:p>
        </p:txBody>
      </p:sp>
      <p:sp>
        <p:nvSpPr>
          <p:cNvPr id="4" name="Θέση υποσέλιδου 3"/>
          <p:cNvSpPr>
            <a:spLocks noGrp="1"/>
          </p:cNvSpPr>
          <p:nvPr>
            <p:ph type="ftr" sz="quarter" idx="11"/>
          </p:nvPr>
        </p:nvSpPr>
        <p:spPr/>
        <p:txBody>
          <a:bodyPr/>
          <a:lstStyle/>
          <a:p>
            <a:r>
              <a:rPr lang="el-GR"/>
              <a:t>ΕΙΣΑΓΩΓΗ ΣΤΗΝ ΠΡΟΣΟΜΟΙΩΣΗ</a:t>
            </a:r>
            <a:endParaRPr lang="en-US"/>
          </a:p>
        </p:txBody>
      </p:sp>
      <p:sp>
        <p:nvSpPr>
          <p:cNvPr id="5" name="Θέση αριθμού διαφάνειας 4"/>
          <p:cNvSpPr>
            <a:spLocks noGrp="1"/>
          </p:cNvSpPr>
          <p:nvPr>
            <p:ph type="sldNum" sz="quarter" idx="12"/>
          </p:nvPr>
        </p:nvSpPr>
        <p:spPr/>
        <p:txBody>
          <a:bodyPr/>
          <a:lstStyle/>
          <a:p>
            <a:fld id="{F970A63C-420E-4EBD-913D-144E6895B3DD}" type="slidenum">
              <a:rPr lang="en-US" smtClean="0"/>
              <a:t>15</a:t>
            </a:fld>
            <a:endParaRPr lang="en-US"/>
          </a:p>
        </p:txBody>
      </p:sp>
      <p:sp>
        <p:nvSpPr>
          <p:cNvPr id="6" name="Θέση ημερομηνίας 5"/>
          <p:cNvSpPr>
            <a:spLocks noGrp="1"/>
          </p:cNvSpPr>
          <p:nvPr>
            <p:ph type="dt" sz="half" idx="10"/>
          </p:nvPr>
        </p:nvSpPr>
        <p:spPr/>
        <p:txBody>
          <a:bodyPr/>
          <a:lstStyle/>
          <a:p>
            <a:fld id="{7CCCC406-59FF-41E3-8CF7-E7DDECA956C7}" type="datetime1">
              <a:rPr lang="en-US" smtClean="0"/>
              <a:t>2/3/2021</a:t>
            </a:fld>
            <a:endParaRPr lang="en-US"/>
          </a:p>
        </p:txBody>
      </p:sp>
      <p:pic>
        <p:nvPicPr>
          <p:cNvPr id="7" name="Εικόνα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40081824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Τύποι μοντέλων</a:t>
            </a:r>
            <a:endParaRPr lang="en-US" b="1" dirty="0"/>
          </a:p>
        </p:txBody>
      </p:sp>
      <p:sp>
        <p:nvSpPr>
          <p:cNvPr id="3" name="Θέση περιεχομένου 2"/>
          <p:cNvSpPr>
            <a:spLocks noGrp="1"/>
          </p:cNvSpPr>
          <p:nvPr>
            <p:ph idx="1"/>
          </p:nvPr>
        </p:nvSpPr>
        <p:spPr/>
        <p:txBody>
          <a:bodyPr/>
          <a:lstStyle/>
          <a:p>
            <a:r>
              <a:rPr lang="en-US" altLang="en-US" i="1" dirty="0">
                <a:solidFill>
                  <a:srgbClr val="FF0000"/>
                </a:solidFill>
              </a:rPr>
              <a:t>Physical</a:t>
            </a:r>
            <a:r>
              <a:rPr lang="en-US" altLang="en-US" dirty="0"/>
              <a:t> (</a:t>
            </a:r>
            <a:r>
              <a:rPr lang="en-US" altLang="en-US" i="1" dirty="0">
                <a:solidFill>
                  <a:srgbClr val="FF0000"/>
                </a:solidFill>
              </a:rPr>
              <a:t>iconic</a:t>
            </a:r>
            <a:r>
              <a:rPr lang="en-US" altLang="en-US" dirty="0"/>
              <a:t>) models</a:t>
            </a:r>
          </a:p>
          <a:p>
            <a:pPr lvl="1"/>
            <a:r>
              <a:rPr lang="en-US" altLang="en-US" dirty="0"/>
              <a:t>Tabletop material-handling models</a:t>
            </a:r>
          </a:p>
          <a:p>
            <a:pPr lvl="1"/>
            <a:r>
              <a:rPr lang="en-US" altLang="en-US" dirty="0"/>
              <a:t>Mock-ups of fast-food restaurants</a:t>
            </a:r>
          </a:p>
          <a:p>
            <a:pPr lvl="1"/>
            <a:r>
              <a:rPr lang="en-US" altLang="en-US" dirty="0"/>
              <a:t>Flight simulators</a:t>
            </a:r>
          </a:p>
          <a:p>
            <a:r>
              <a:rPr lang="en-US" altLang="en-US" i="1" dirty="0">
                <a:solidFill>
                  <a:srgbClr val="FF0000"/>
                </a:solidFill>
              </a:rPr>
              <a:t>Logical</a:t>
            </a:r>
            <a:r>
              <a:rPr lang="en-US" altLang="en-US" dirty="0"/>
              <a:t> (</a:t>
            </a:r>
            <a:r>
              <a:rPr lang="en-US" altLang="en-US" i="1" dirty="0">
                <a:solidFill>
                  <a:srgbClr val="FF0000"/>
                </a:solidFill>
              </a:rPr>
              <a:t>mathematical</a:t>
            </a:r>
            <a:r>
              <a:rPr lang="en-US" altLang="en-US" dirty="0"/>
              <a:t>) models</a:t>
            </a:r>
          </a:p>
          <a:p>
            <a:pPr lvl="1"/>
            <a:r>
              <a:rPr lang="en-US" altLang="en-US" dirty="0"/>
              <a:t>Approximations, assumptions about system’s operation</a:t>
            </a:r>
          </a:p>
          <a:p>
            <a:pPr lvl="1"/>
            <a:r>
              <a:rPr lang="en-US" altLang="en-US" dirty="0"/>
              <a:t>Often represented via computer program in appropriate software</a:t>
            </a:r>
          </a:p>
          <a:p>
            <a:pPr lvl="1"/>
            <a:r>
              <a:rPr lang="en-US" altLang="en-US" dirty="0"/>
              <a:t>Exercise program to try things, get results, learn about model behavior</a:t>
            </a:r>
          </a:p>
          <a:p>
            <a:endParaRPr lang="en-US" dirty="0"/>
          </a:p>
        </p:txBody>
      </p:sp>
      <p:sp>
        <p:nvSpPr>
          <p:cNvPr id="5" name="Θέση υποσέλιδου 4"/>
          <p:cNvSpPr>
            <a:spLocks noGrp="1"/>
          </p:cNvSpPr>
          <p:nvPr>
            <p:ph type="ftr" sz="quarter" idx="11"/>
          </p:nvPr>
        </p:nvSpPr>
        <p:spPr/>
        <p:txBody>
          <a:bodyPr/>
          <a:lstStyle/>
          <a:p>
            <a:r>
              <a:rPr lang="el-GR"/>
              <a:t>ΕΙΣΑΓΩΓΗ ΣΤΗΝ ΠΡΟΣΟΜΟΙΩΣΗ</a:t>
            </a:r>
            <a:endParaRPr lang="en-US"/>
          </a:p>
        </p:txBody>
      </p:sp>
      <p:sp>
        <p:nvSpPr>
          <p:cNvPr id="6" name="Θέση αριθμού διαφάνειας 5"/>
          <p:cNvSpPr>
            <a:spLocks noGrp="1"/>
          </p:cNvSpPr>
          <p:nvPr>
            <p:ph type="sldNum" sz="quarter" idx="12"/>
          </p:nvPr>
        </p:nvSpPr>
        <p:spPr/>
        <p:txBody>
          <a:bodyPr/>
          <a:lstStyle/>
          <a:p>
            <a:fld id="{F970A63C-420E-4EBD-913D-144E6895B3DD}" type="slidenum">
              <a:rPr lang="en-US" smtClean="0"/>
              <a:t>16</a:t>
            </a:fld>
            <a:endParaRPr lang="en-US"/>
          </a:p>
        </p:txBody>
      </p:sp>
      <p:sp>
        <p:nvSpPr>
          <p:cNvPr id="7" name="Θέση ημερομηνίας 6"/>
          <p:cNvSpPr>
            <a:spLocks noGrp="1"/>
          </p:cNvSpPr>
          <p:nvPr>
            <p:ph type="dt" sz="half" idx="10"/>
          </p:nvPr>
        </p:nvSpPr>
        <p:spPr/>
        <p:txBody>
          <a:bodyPr/>
          <a:lstStyle/>
          <a:p>
            <a:fld id="{C82434BA-A86E-42EA-978A-0ACEE40DE052}" type="datetime1">
              <a:rPr lang="en-US" smtClean="0"/>
              <a:t>2/3/2021</a:t>
            </a:fld>
            <a:endParaRPr lang="en-US"/>
          </a:p>
        </p:txBody>
      </p:sp>
      <p:pic>
        <p:nvPicPr>
          <p:cNvPr id="8" name="Εικόνα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41511472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Line 12"/>
          <p:cNvSpPr>
            <a:spLocks noChangeShapeType="1"/>
          </p:cNvSpPr>
          <p:nvPr/>
        </p:nvSpPr>
        <p:spPr bwMode="auto">
          <a:xfrm>
            <a:off x="7321550" y="1641476"/>
            <a:ext cx="0" cy="379413"/>
          </a:xfrm>
          <a:prstGeom prst="line">
            <a:avLst/>
          </a:prstGeom>
          <a:noFill/>
          <a:ln w="508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8678" name="Line 10"/>
          <p:cNvSpPr>
            <a:spLocks noChangeShapeType="1"/>
          </p:cNvSpPr>
          <p:nvPr/>
        </p:nvSpPr>
        <p:spPr bwMode="auto">
          <a:xfrm>
            <a:off x="6392863" y="2122488"/>
            <a:ext cx="0" cy="379412"/>
          </a:xfrm>
          <a:prstGeom prst="line">
            <a:avLst/>
          </a:prstGeom>
          <a:noFill/>
          <a:ln w="508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8679" name="Line 11"/>
          <p:cNvSpPr>
            <a:spLocks noChangeShapeType="1"/>
          </p:cNvSpPr>
          <p:nvPr/>
        </p:nvSpPr>
        <p:spPr bwMode="auto">
          <a:xfrm>
            <a:off x="4999038" y="2122488"/>
            <a:ext cx="0" cy="379412"/>
          </a:xfrm>
          <a:prstGeom prst="line">
            <a:avLst/>
          </a:prstGeom>
          <a:noFill/>
          <a:ln w="508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8680" name="Rectangle 2"/>
          <p:cNvSpPr>
            <a:spLocks noGrp="1" noChangeArrowheads="1"/>
          </p:cNvSpPr>
          <p:nvPr>
            <p:ph type="title"/>
          </p:nvPr>
        </p:nvSpPr>
        <p:spPr>
          <a:xfrm>
            <a:off x="838200" y="365126"/>
            <a:ext cx="10515600" cy="892176"/>
          </a:xfrm>
        </p:spPr>
        <p:txBody>
          <a:bodyPr>
            <a:normAutofit fontScale="90000"/>
          </a:bodyPr>
          <a:lstStyle/>
          <a:p>
            <a:pPr eaLnBrk="1" hangingPunct="1"/>
            <a:r>
              <a:rPr lang="en-US" altLang="en-US" dirty="0"/>
              <a:t>Simulation by </a:t>
            </a:r>
            <a:r>
              <a:rPr lang="en-US" altLang="en-US" dirty="0" err="1"/>
              <a:t>Hand:The</a:t>
            </a:r>
            <a:r>
              <a:rPr lang="en-US" altLang="en-US" dirty="0"/>
              <a:t> Buffon Needle Problem</a:t>
            </a:r>
          </a:p>
        </p:txBody>
      </p:sp>
      <p:sp>
        <p:nvSpPr>
          <p:cNvPr id="28681" name="Rectangle 3"/>
          <p:cNvSpPr>
            <a:spLocks noGrp="1" noChangeArrowheads="1"/>
          </p:cNvSpPr>
          <p:nvPr>
            <p:ph type="body" idx="1"/>
          </p:nvPr>
        </p:nvSpPr>
        <p:spPr>
          <a:xfrm>
            <a:off x="1600200" y="2743200"/>
            <a:ext cx="8991600" cy="3733800"/>
          </a:xfrm>
        </p:spPr>
        <p:txBody>
          <a:bodyPr/>
          <a:lstStyle/>
          <a:p>
            <a:pPr eaLnBrk="1" hangingPunct="1"/>
            <a:r>
              <a:rPr lang="en-US" altLang="en-US" dirty="0"/>
              <a:t>Estimate </a:t>
            </a:r>
            <a:r>
              <a:rPr lang="en-US" altLang="en-US" i="1" dirty="0">
                <a:latin typeface="Symbol" panose="05050102010706020507" pitchFamily="18" charset="2"/>
              </a:rPr>
              <a:t>p</a:t>
            </a:r>
            <a:r>
              <a:rPr lang="en-US" altLang="en-US" dirty="0"/>
              <a:t>  (George Louis Leclerc, c. 1733)</a:t>
            </a:r>
          </a:p>
          <a:p>
            <a:pPr eaLnBrk="1" hangingPunct="1">
              <a:lnSpc>
                <a:spcPct val="90000"/>
              </a:lnSpc>
            </a:pPr>
            <a:r>
              <a:rPr lang="en-US" altLang="en-US" dirty="0"/>
              <a:t>Toss needle of length </a:t>
            </a:r>
            <a:r>
              <a:rPr lang="en-US" altLang="en-US" i="1" dirty="0"/>
              <a:t>l</a:t>
            </a:r>
            <a:r>
              <a:rPr lang="en-US" altLang="en-US" dirty="0"/>
              <a:t> onto table with stripes </a:t>
            </a:r>
            <a:r>
              <a:rPr lang="en-US" altLang="en-US" i="1" dirty="0"/>
              <a:t>d</a:t>
            </a:r>
            <a:r>
              <a:rPr lang="en-US" altLang="en-US" dirty="0"/>
              <a:t> (&gt;</a:t>
            </a:r>
            <a:r>
              <a:rPr lang="en-US" altLang="en-US" i="1" dirty="0"/>
              <a:t>l</a:t>
            </a:r>
            <a:r>
              <a:rPr lang="en-US" altLang="en-US" dirty="0"/>
              <a:t>) apart</a:t>
            </a:r>
          </a:p>
          <a:p>
            <a:pPr eaLnBrk="1" hangingPunct="1">
              <a:lnSpc>
                <a:spcPct val="90000"/>
              </a:lnSpc>
            </a:pPr>
            <a:r>
              <a:rPr lang="en-US" altLang="en-US" i="1" dirty="0"/>
              <a:t>P </a:t>
            </a:r>
            <a:r>
              <a:rPr lang="en-US" altLang="en-US" dirty="0"/>
              <a:t>(needle crosses a line) =</a:t>
            </a:r>
          </a:p>
          <a:p>
            <a:pPr eaLnBrk="1" hangingPunct="1">
              <a:lnSpc>
                <a:spcPct val="120000"/>
              </a:lnSpc>
            </a:pPr>
            <a:r>
              <a:rPr lang="en-US" altLang="en-US" dirty="0"/>
              <a:t>Repeat; tally </a:t>
            </a:r>
            <a:r>
              <a:rPr lang="en-US" altLang="en-US" i="1" dirty="0"/>
              <a:t>   </a:t>
            </a:r>
            <a:r>
              <a:rPr lang="en-US" altLang="en-US" dirty="0"/>
              <a:t>= proportion of times a line is crossed</a:t>
            </a:r>
          </a:p>
          <a:p>
            <a:pPr eaLnBrk="1" hangingPunct="1">
              <a:lnSpc>
                <a:spcPct val="90000"/>
              </a:lnSpc>
            </a:pPr>
            <a:r>
              <a:rPr lang="en-US" altLang="en-US" dirty="0"/>
              <a:t>Estimate </a:t>
            </a:r>
            <a:r>
              <a:rPr lang="en-US" altLang="en-US" i="1" dirty="0">
                <a:latin typeface="Symbol" panose="05050102010706020507" pitchFamily="18" charset="2"/>
              </a:rPr>
              <a:t>p</a:t>
            </a:r>
            <a:r>
              <a:rPr lang="en-US" altLang="en-US" dirty="0"/>
              <a:t>  by</a:t>
            </a:r>
          </a:p>
        </p:txBody>
      </p:sp>
      <p:pic>
        <p:nvPicPr>
          <p:cNvPr id="2868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1488" y="4836319"/>
            <a:ext cx="577850" cy="93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8683" name="Freeform 6"/>
          <p:cNvSpPr>
            <a:spLocks/>
          </p:cNvSpPr>
          <p:nvPr/>
        </p:nvSpPr>
        <p:spPr bwMode="auto">
          <a:xfrm>
            <a:off x="4783139" y="1508126"/>
            <a:ext cx="2771775" cy="644525"/>
          </a:xfrm>
          <a:custGeom>
            <a:avLst/>
            <a:gdLst>
              <a:gd name="T0" fmla="*/ 0 w 1745"/>
              <a:gd name="T1" fmla="*/ 2147483647 h 405"/>
              <a:gd name="T2" fmla="*/ 2147483647 w 1745"/>
              <a:gd name="T3" fmla="*/ 2147483647 h 405"/>
              <a:gd name="T4" fmla="*/ 2147483647 w 1745"/>
              <a:gd name="T5" fmla="*/ 0 h 405"/>
              <a:gd name="T6" fmla="*/ 2147483647 w 1745"/>
              <a:gd name="T7" fmla="*/ 2147483647 h 405"/>
              <a:gd name="T8" fmla="*/ 0 w 1745"/>
              <a:gd name="T9" fmla="*/ 2147483647 h 405"/>
              <a:gd name="T10" fmla="*/ 0 60000 65536"/>
              <a:gd name="T11" fmla="*/ 0 60000 65536"/>
              <a:gd name="T12" fmla="*/ 0 60000 65536"/>
              <a:gd name="T13" fmla="*/ 0 60000 65536"/>
              <a:gd name="T14" fmla="*/ 0 60000 65536"/>
              <a:gd name="T15" fmla="*/ 0 w 1745"/>
              <a:gd name="T16" fmla="*/ 0 h 405"/>
              <a:gd name="T17" fmla="*/ 1745 w 1745"/>
              <a:gd name="T18" fmla="*/ 405 h 405"/>
            </a:gdLst>
            <a:ahLst/>
            <a:cxnLst>
              <a:cxn ang="T10">
                <a:pos x="T0" y="T1"/>
              </a:cxn>
              <a:cxn ang="T11">
                <a:pos x="T2" y="T3"/>
              </a:cxn>
              <a:cxn ang="T12">
                <a:pos x="T4" y="T5"/>
              </a:cxn>
              <a:cxn ang="T13">
                <a:pos x="T6" y="T7"/>
              </a:cxn>
              <a:cxn ang="T14">
                <a:pos x="T8" y="T9"/>
              </a:cxn>
            </a:cxnLst>
            <a:rect l="T15" t="T16" r="T17" b="T18"/>
            <a:pathLst>
              <a:path w="1745" h="405">
                <a:moveTo>
                  <a:pt x="0" y="404"/>
                </a:moveTo>
                <a:lnTo>
                  <a:pt x="576" y="2"/>
                </a:lnTo>
                <a:lnTo>
                  <a:pt x="1744" y="0"/>
                </a:lnTo>
                <a:lnTo>
                  <a:pt x="1164" y="404"/>
                </a:lnTo>
                <a:lnTo>
                  <a:pt x="0" y="404"/>
                </a:lnTo>
              </a:path>
            </a:pathLst>
          </a:custGeom>
          <a:solidFill>
            <a:srgbClr val="FFFF99"/>
          </a:solidFill>
          <a:ln w="12700" cap="rnd">
            <a:solidFill>
              <a:schemeClr val="tx1"/>
            </a:solidFill>
            <a:round/>
            <a:headEnd/>
            <a:tailEnd/>
          </a:ln>
        </p:spPr>
        <p:txBody>
          <a:bodyPr/>
          <a:lstStyle/>
          <a:p>
            <a:endParaRPr lang="en-US"/>
          </a:p>
        </p:txBody>
      </p:sp>
      <p:sp>
        <p:nvSpPr>
          <p:cNvPr id="28684" name="Line 7"/>
          <p:cNvSpPr>
            <a:spLocks noChangeShapeType="1"/>
          </p:cNvSpPr>
          <p:nvPr/>
        </p:nvSpPr>
        <p:spPr bwMode="auto">
          <a:xfrm flipH="1">
            <a:off x="5218113" y="1498601"/>
            <a:ext cx="946150" cy="657225"/>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8685" name="Line 8"/>
          <p:cNvSpPr>
            <a:spLocks noChangeShapeType="1"/>
          </p:cNvSpPr>
          <p:nvPr/>
        </p:nvSpPr>
        <p:spPr bwMode="auto">
          <a:xfrm flipH="1">
            <a:off x="5683250" y="1498601"/>
            <a:ext cx="946150" cy="657225"/>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8686" name="Line 9"/>
          <p:cNvSpPr>
            <a:spLocks noChangeShapeType="1"/>
          </p:cNvSpPr>
          <p:nvPr/>
        </p:nvSpPr>
        <p:spPr bwMode="auto">
          <a:xfrm flipH="1">
            <a:off x="6148389" y="1498601"/>
            <a:ext cx="947737" cy="657225"/>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8687" name="Freeform 13"/>
          <p:cNvSpPr>
            <a:spLocks/>
          </p:cNvSpPr>
          <p:nvPr/>
        </p:nvSpPr>
        <p:spPr bwMode="auto">
          <a:xfrm>
            <a:off x="4687888" y="1554164"/>
            <a:ext cx="171450" cy="123825"/>
          </a:xfrm>
          <a:custGeom>
            <a:avLst/>
            <a:gdLst>
              <a:gd name="T0" fmla="*/ 0 w 107"/>
              <a:gd name="T1" fmla="*/ 2147483647 h 79"/>
              <a:gd name="T2" fmla="*/ 0 w 107"/>
              <a:gd name="T3" fmla="*/ 2147483647 h 79"/>
              <a:gd name="T4" fmla="*/ 2147483647 w 107"/>
              <a:gd name="T5" fmla="*/ 2147483647 h 79"/>
              <a:gd name="T6" fmla="*/ 2147483647 w 107"/>
              <a:gd name="T7" fmla="*/ 2147483647 h 79"/>
              <a:gd name="T8" fmla="*/ 2147483647 w 107"/>
              <a:gd name="T9" fmla="*/ 2147483647 h 79"/>
              <a:gd name="T10" fmla="*/ 2147483647 w 107"/>
              <a:gd name="T11" fmla="*/ 2147483647 h 79"/>
              <a:gd name="T12" fmla="*/ 2147483647 w 107"/>
              <a:gd name="T13" fmla="*/ 2147483647 h 79"/>
              <a:gd name="T14" fmla="*/ 2147483647 w 107"/>
              <a:gd name="T15" fmla="*/ 2147483647 h 79"/>
              <a:gd name="T16" fmla="*/ 2147483647 w 107"/>
              <a:gd name="T17" fmla="*/ 0 h 79"/>
              <a:gd name="T18" fmla="*/ 2147483647 w 107"/>
              <a:gd name="T19" fmla="*/ 0 h 79"/>
              <a:gd name="T20" fmla="*/ 2147483647 w 107"/>
              <a:gd name="T21" fmla="*/ 0 h 79"/>
              <a:gd name="T22" fmla="*/ 2147483647 w 107"/>
              <a:gd name="T23" fmla="*/ 0 h 79"/>
              <a:gd name="T24" fmla="*/ 2147483647 w 107"/>
              <a:gd name="T25" fmla="*/ 0 h 79"/>
              <a:gd name="T26" fmla="*/ 2147483647 w 107"/>
              <a:gd name="T27" fmla="*/ 2147483647 h 79"/>
              <a:gd name="T28" fmla="*/ 2147483647 w 107"/>
              <a:gd name="T29" fmla="*/ 2147483647 h 79"/>
              <a:gd name="T30" fmla="*/ 2147483647 w 107"/>
              <a:gd name="T31" fmla="*/ 2147483647 h 79"/>
              <a:gd name="T32" fmla="*/ 2147483647 w 107"/>
              <a:gd name="T33" fmla="*/ 2147483647 h 79"/>
              <a:gd name="T34" fmla="*/ 2147483647 w 107"/>
              <a:gd name="T35" fmla="*/ 2147483647 h 79"/>
              <a:gd name="T36" fmla="*/ 2147483647 w 107"/>
              <a:gd name="T37" fmla="*/ 2147483647 h 79"/>
              <a:gd name="T38" fmla="*/ 2147483647 w 107"/>
              <a:gd name="T39" fmla="*/ 2147483647 h 79"/>
              <a:gd name="T40" fmla="*/ 2147483647 w 107"/>
              <a:gd name="T41" fmla="*/ 2147483647 h 79"/>
              <a:gd name="T42" fmla="*/ 2147483647 w 107"/>
              <a:gd name="T43" fmla="*/ 2147483647 h 79"/>
              <a:gd name="T44" fmla="*/ 0 w 107"/>
              <a:gd name="T45" fmla="*/ 2147483647 h 7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07"/>
              <a:gd name="T70" fmla="*/ 0 h 79"/>
              <a:gd name="T71" fmla="*/ 107 w 107"/>
              <a:gd name="T72" fmla="*/ 79 h 7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07" h="79">
                <a:moveTo>
                  <a:pt x="0" y="78"/>
                </a:moveTo>
                <a:lnTo>
                  <a:pt x="0" y="78"/>
                </a:lnTo>
                <a:lnTo>
                  <a:pt x="8" y="56"/>
                </a:lnTo>
                <a:lnTo>
                  <a:pt x="8" y="45"/>
                </a:lnTo>
                <a:lnTo>
                  <a:pt x="16" y="45"/>
                </a:lnTo>
                <a:lnTo>
                  <a:pt x="32" y="33"/>
                </a:lnTo>
                <a:lnTo>
                  <a:pt x="40" y="22"/>
                </a:lnTo>
                <a:lnTo>
                  <a:pt x="57" y="11"/>
                </a:lnTo>
                <a:lnTo>
                  <a:pt x="73" y="0"/>
                </a:lnTo>
                <a:lnTo>
                  <a:pt x="81" y="0"/>
                </a:lnTo>
                <a:lnTo>
                  <a:pt x="89" y="0"/>
                </a:lnTo>
                <a:lnTo>
                  <a:pt x="97" y="0"/>
                </a:lnTo>
                <a:lnTo>
                  <a:pt x="106" y="0"/>
                </a:lnTo>
                <a:lnTo>
                  <a:pt x="89" y="22"/>
                </a:lnTo>
                <a:lnTo>
                  <a:pt x="89" y="33"/>
                </a:lnTo>
                <a:lnTo>
                  <a:pt x="65" y="56"/>
                </a:lnTo>
                <a:lnTo>
                  <a:pt x="57" y="56"/>
                </a:lnTo>
                <a:lnTo>
                  <a:pt x="49" y="67"/>
                </a:lnTo>
                <a:lnTo>
                  <a:pt x="32" y="78"/>
                </a:lnTo>
                <a:lnTo>
                  <a:pt x="24" y="78"/>
                </a:lnTo>
                <a:lnTo>
                  <a:pt x="16" y="78"/>
                </a:lnTo>
                <a:lnTo>
                  <a:pt x="8" y="78"/>
                </a:lnTo>
                <a:lnTo>
                  <a:pt x="0" y="78"/>
                </a:lnTo>
              </a:path>
            </a:pathLst>
          </a:custGeom>
          <a:solidFill>
            <a:srgbClr val="CC0000"/>
          </a:solidFill>
          <a:ln w="12700" cap="rnd">
            <a:solidFill>
              <a:srgbClr val="CC0000"/>
            </a:solidFill>
            <a:round/>
            <a:headEnd/>
            <a:tailEnd/>
          </a:ln>
        </p:spPr>
        <p:txBody>
          <a:bodyPr/>
          <a:lstStyle/>
          <a:p>
            <a:endParaRPr lang="en-US"/>
          </a:p>
        </p:txBody>
      </p:sp>
      <p:sp>
        <p:nvSpPr>
          <p:cNvPr id="28688" name="Line 14"/>
          <p:cNvSpPr>
            <a:spLocks noChangeShapeType="1"/>
          </p:cNvSpPr>
          <p:nvPr/>
        </p:nvSpPr>
        <p:spPr bwMode="auto">
          <a:xfrm flipV="1">
            <a:off x="4522788" y="1657350"/>
            <a:ext cx="196850" cy="192088"/>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2868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37237" y="3594100"/>
            <a:ext cx="51752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pic>
        <p:nvPicPr>
          <p:cNvPr id="28690" name="Picture 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5387" y="4396583"/>
            <a:ext cx="303213"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 name="Θέση υποσέλιδου 1"/>
          <p:cNvSpPr>
            <a:spLocks noGrp="1"/>
          </p:cNvSpPr>
          <p:nvPr>
            <p:ph type="ftr" sz="quarter" idx="11"/>
          </p:nvPr>
        </p:nvSpPr>
        <p:spPr/>
        <p:txBody>
          <a:bodyPr/>
          <a:lstStyle/>
          <a:p>
            <a:r>
              <a:rPr lang="el-GR"/>
              <a:t>ΕΙΣΑΓΩΓΗ ΣΤΗΝ ΠΡΟΣΟΜΟΙΩΣΗ</a:t>
            </a:r>
            <a:endParaRPr lang="en-US"/>
          </a:p>
        </p:txBody>
      </p:sp>
      <p:sp>
        <p:nvSpPr>
          <p:cNvPr id="3" name="Θέση αριθμού διαφάνειας 2"/>
          <p:cNvSpPr>
            <a:spLocks noGrp="1"/>
          </p:cNvSpPr>
          <p:nvPr>
            <p:ph type="sldNum" sz="quarter" idx="12"/>
          </p:nvPr>
        </p:nvSpPr>
        <p:spPr/>
        <p:txBody>
          <a:bodyPr/>
          <a:lstStyle/>
          <a:p>
            <a:fld id="{F970A63C-420E-4EBD-913D-144E6895B3DD}" type="slidenum">
              <a:rPr lang="en-US" smtClean="0"/>
              <a:t>17</a:t>
            </a:fld>
            <a:endParaRPr lang="en-US"/>
          </a:p>
        </p:txBody>
      </p:sp>
      <p:sp>
        <p:nvSpPr>
          <p:cNvPr id="4" name="Θέση ημερομηνίας 3"/>
          <p:cNvSpPr>
            <a:spLocks noGrp="1"/>
          </p:cNvSpPr>
          <p:nvPr>
            <p:ph type="dt" sz="half" idx="10"/>
          </p:nvPr>
        </p:nvSpPr>
        <p:spPr/>
        <p:txBody>
          <a:bodyPr/>
          <a:lstStyle/>
          <a:p>
            <a:fld id="{BF87F88F-C913-4EB0-BF9D-36D9F29A04C4}" type="datetime1">
              <a:rPr lang="en-US" smtClean="0"/>
              <a:t>2/3/2021</a:t>
            </a:fld>
            <a:endParaRPr lang="en-US"/>
          </a:p>
        </p:txBody>
      </p:sp>
      <p:pic>
        <p:nvPicPr>
          <p:cNvPr id="23" name="Εικόνα 2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40219277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Ιστορικό της προσομοίωσης</a:t>
            </a:r>
            <a:endParaRPr lang="en-US" b="1" dirty="0"/>
          </a:p>
        </p:txBody>
      </p:sp>
      <p:sp>
        <p:nvSpPr>
          <p:cNvPr id="3" name="Θέση περιεχομένου 2"/>
          <p:cNvSpPr>
            <a:spLocks noGrp="1"/>
          </p:cNvSpPr>
          <p:nvPr>
            <p:ph idx="1"/>
          </p:nvPr>
        </p:nvSpPr>
        <p:spPr/>
        <p:txBody>
          <a:bodyPr/>
          <a:lstStyle/>
          <a:p>
            <a:r>
              <a:rPr lang="en-US" altLang="en-US" dirty="0"/>
              <a:t>Early years (1950s – 1960s)</a:t>
            </a:r>
          </a:p>
          <a:p>
            <a:pPr lvl="1"/>
            <a:r>
              <a:rPr lang="en-US" altLang="en-US" dirty="0"/>
              <a:t>Very expensive, specialized tool</a:t>
            </a:r>
          </a:p>
          <a:p>
            <a:pPr lvl="1"/>
            <a:r>
              <a:rPr lang="en-US" altLang="en-US" dirty="0"/>
              <a:t>Required big computers, special training</a:t>
            </a:r>
          </a:p>
          <a:p>
            <a:pPr lvl="1"/>
            <a:r>
              <a:rPr lang="en-US" altLang="en-US" dirty="0"/>
              <a:t>Mostly in FORTRAN (or even Assembler)</a:t>
            </a:r>
          </a:p>
          <a:p>
            <a:r>
              <a:rPr lang="en-US" altLang="en-US" dirty="0"/>
              <a:t>Formative years (1970s – early 1980s)</a:t>
            </a:r>
          </a:p>
          <a:p>
            <a:pPr lvl="1"/>
            <a:r>
              <a:rPr lang="en-US" altLang="en-US" dirty="0"/>
              <a:t>Computers got faster, cheaper</a:t>
            </a:r>
          </a:p>
          <a:p>
            <a:pPr lvl="1"/>
            <a:r>
              <a:rPr lang="en-US" altLang="en-US" dirty="0"/>
              <a:t>Value of simulation more widely recognized</a:t>
            </a:r>
          </a:p>
          <a:p>
            <a:pPr lvl="1"/>
            <a:r>
              <a:rPr lang="en-US" altLang="en-US" dirty="0"/>
              <a:t>Simulation software improved, but still languages to be learned, typed, batch processed</a:t>
            </a:r>
          </a:p>
          <a:p>
            <a:endParaRPr lang="en-US" dirty="0"/>
          </a:p>
        </p:txBody>
      </p:sp>
      <p:sp>
        <p:nvSpPr>
          <p:cNvPr id="4" name="Θέση υποσέλιδου 3"/>
          <p:cNvSpPr>
            <a:spLocks noGrp="1"/>
          </p:cNvSpPr>
          <p:nvPr>
            <p:ph type="ftr" sz="quarter" idx="11"/>
          </p:nvPr>
        </p:nvSpPr>
        <p:spPr/>
        <p:txBody>
          <a:bodyPr/>
          <a:lstStyle/>
          <a:p>
            <a:r>
              <a:rPr lang="el-GR"/>
              <a:t>ΕΙΣΑΓΩΓΗ ΣΤΗΝ ΠΡΟΣΟΜΟΙΩΣΗ</a:t>
            </a:r>
            <a:endParaRPr lang="en-US"/>
          </a:p>
        </p:txBody>
      </p:sp>
      <p:sp>
        <p:nvSpPr>
          <p:cNvPr id="5" name="Θέση αριθμού διαφάνειας 4"/>
          <p:cNvSpPr>
            <a:spLocks noGrp="1"/>
          </p:cNvSpPr>
          <p:nvPr>
            <p:ph type="sldNum" sz="quarter" idx="12"/>
          </p:nvPr>
        </p:nvSpPr>
        <p:spPr/>
        <p:txBody>
          <a:bodyPr/>
          <a:lstStyle/>
          <a:p>
            <a:fld id="{F970A63C-420E-4EBD-913D-144E6895B3DD}" type="slidenum">
              <a:rPr lang="en-US" smtClean="0"/>
              <a:t>18</a:t>
            </a:fld>
            <a:endParaRPr lang="en-US"/>
          </a:p>
        </p:txBody>
      </p:sp>
      <p:sp>
        <p:nvSpPr>
          <p:cNvPr id="6" name="Θέση ημερομηνίας 5"/>
          <p:cNvSpPr>
            <a:spLocks noGrp="1"/>
          </p:cNvSpPr>
          <p:nvPr>
            <p:ph type="dt" sz="half" idx="10"/>
          </p:nvPr>
        </p:nvSpPr>
        <p:spPr/>
        <p:txBody>
          <a:bodyPr/>
          <a:lstStyle/>
          <a:p>
            <a:fld id="{D4AFF488-07BA-4012-B1D4-72CAC1B73FFB}" type="datetime1">
              <a:rPr lang="en-US" smtClean="0"/>
              <a:t>2/3/2021</a:t>
            </a:fld>
            <a:endParaRPr lang="en-US"/>
          </a:p>
        </p:txBody>
      </p:sp>
      <p:pic>
        <p:nvPicPr>
          <p:cNvPr id="7" name="Εικόνα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37534520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Ιστορικό της προσομοίωσης</a:t>
            </a:r>
            <a:endParaRPr lang="en-US" dirty="0"/>
          </a:p>
        </p:txBody>
      </p:sp>
      <p:sp>
        <p:nvSpPr>
          <p:cNvPr id="3" name="Θέση περιεχομένου 2"/>
          <p:cNvSpPr>
            <a:spLocks noGrp="1"/>
          </p:cNvSpPr>
          <p:nvPr>
            <p:ph idx="1"/>
          </p:nvPr>
        </p:nvSpPr>
        <p:spPr/>
        <p:txBody>
          <a:bodyPr/>
          <a:lstStyle/>
          <a:p>
            <a:r>
              <a:rPr lang="en-US" altLang="en-US" dirty="0"/>
              <a:t>Recent past (late 1980s – mid 2000s)</a:t>
            </a:r>
          </a:p>
          <a:p>
            <a:pPr lvl="1"/>
            <a:r>
              <a:rPr lang="en-US" altLang="en-US" dirty="0"/>
              <a:t>Microcomputer power</a:t>
            </a:r>
          </a:p>
          <a:p>
            <a:pPr lvl="1"/>
            <a:r>
              <a:rPr lang="en-US" altLang="en-US" dirty="0"/>
              <a:t>Software expanded into GUIs, animation</a:t>
            </a:r>
          </a:p>
          <a:p>
            <a:pPr lvl="1"/>
            <a:r>
              <a:rPr lang="en-US" altLang="en-US" dirty="0"/>
              <a:t>Wider acceptance across more areas</a:t>
            </a:r>
          </a:p>
          <a:p>
            <a:pPr lvl="2"/>
            <a:r>
              <a:rPr lang="en-US" altLang="en-US" dirty="0"/>
              <a:t>Traditional manufacturing applications</a:t>
            </a:r>
          </a:p>
          <a:p>
            <a:pPr lvl="2"/>
            <a:r>
              <a:rPr lang="en-US" altLang="en-US" dirty="0"/>
              <a:t>Services</a:t>
            </a:r>
          </a:p>
          <a:p>
            <a:pPr lvl="2"/>
            <a:r>
              <a:rPr lang="en-US" altLang="en-US" dirty="0"/>
              <a:t>Health care</a:t>
            </a:r>
          </a:p>
          <a:p>
            <a:pPr lvl="2"/>
            <a:r>
              <a:rPr lang="en-US" altLang="en-US" dirty="0"/>
              <a:t>“Business processes”</a:t>
            </a:r>
          </a:p>
          <a:p>
            <a:pPr lvl="1"/>
            <a:r>
              <a:rPr lang="en-US" altLang="en-US" dirty="0"/>
              <a:t>Still mostly in large firms</a:t>
            </a:r>
          </a:p>
          <a:p>
            <a:pPr lvl="1"/>
            <a:r>
              <a:rPr lang="en-US" altLang="en-US" dirty="0"/>
              <a:t>Simulation is often part of “specs”</a:t>
            </a:r>
          </a:p>
          <a:p>
            <a:endParaRPr lang="en-US" dirty="0"/>
          </a:p>
        </p:txBody>
      </p:sp>
      <p:sp>
        <p:nvSpPr>
          <p:cNvPr id="4" name="Θέση υποσέλιδου 3"/>
          <p:cNvSpPr>
            <a:spLocks noGrp="1"/>
          </p:cNvSpPr>
          <p:nvPr>
            <p:ph type="ftr" sz="quarter" idx="11"/>
          </p:nvPr>
        </p:nvSpPr>
        <p:spPr/>
        <p:txBody>
          <a:bodyPr/>
          <a:lstStyle/>
          <a:p>
            <a:r>
              <a:rPr lang="el-GR"/>
              <a:t>ΕΙΣΑΓΩΓΗ ΣΤΗΝ ΠΡΟΣΟΜΟΙΩΣΗ</a:t>
            </a:r>
            <a:endParaRPr lang="en-US"/>
          </a:p>
        </p:txBody>
      </p:sp>
      <p:sp>
        <p:nvSpPr>
          <p:cNvPr id="5" name="Θέση αριθμού διαφάνειας 4"/>
          <p:cNvSpPr>
            <a:spLocks noGrp="1"/>
          </p:cNvSpPr>
          <p:nvPr>
            <p:ph type="sldNum" sz="quarter" idx="12"/>
          </p:nvPr>
        </p:nvSpPr>
        <p:spPr/>
        <p:txBody>
          <a:bodyPr/>
          <a:lstStyle/>
          <a:p>
            <a:fld id="{F970A63C-420E-4EBD-913D-144E6895B3DD}" type="slidenum">
              <a:rPr lang="en-US" smtClean="0"/>
              <a:t>19</a:t>
            </a:fld>
            <a:endParaRPr lang="en-US"/>
          </a:p>
        </p:txBody>
      </p:sp>
      <p:sp>
        <p:nvSpPr>
          <p:cNvPr id="6" name="Θέση ημερομηνίας 5"/>
          <p:cNvSpPr>
            <a:spLocks noGrp="1"/>
          </p:cNvSpPr>
          <p:nvPr>
            <p:ph type="dt" sz="half" idx="10"/>
          </p:nvPr>
        </p:nvSpPr>
        <p:spPr/>
        <p:txBody>
          <a:bodyPr/>
          <a:lstStyle/>
          <a:p>
            <a:fld id="{09E14204-85B4-46F6-A635-D62690F35912}" type="datetime1">
              <a:rPr lang="en-US" smtClean="0"/>
              <a:t>2/3/2021</a:t>
            </a:fld>
            <a:endParaRPr lang="en-US"/>
          </a:p>
        </p:txBody>
      </p:sp>
      <p:pic>
        <p:nvPicPr>
          <p:cNvPr id="7" name="Εικόνα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2506950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pPr>
              <a:defRPr/>
            </a:pPr>
            <a:r>
              <a:rPr lang="el-GR"/>
              <a:t>ΕΙΣΑΓΩΓΗ ΣΤΗΝ ΠΡΟΣΟΜΟΙΩΣΗ</a:t>
            </a:r>
            <a:endParaRPr lang="en-US"/>
          </a:p>
        </p:txBody>
      </p:sp>
      <p:sp>
        <p:nvSpPr>
          <p:cNvPr id="9" name="Slide Number Placeholder 5"/>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solidFill>
                  <a:srgbClr val="00009B"/>
                </a:solidFill>
                <a:latin typeface="Arial" panose="020B0604020202020204" pitchFamily="34" charset="0"/>
              </a:rPr>
              <a:t>Slide </a:t>
            </a:r>
            <a:fld id="{3BA10A00-D0F0-44AE-A057-FFAF055587A4}" type="slidenum">
              <a:rPr lang="en-US" altLang="en-US" sz="1400">
                <a:solidFill>
                  <a:srgbClr val="00009B"/>
                </a:solidFill>
                <a:latin typeface="Arial" panose="020B0604020202020204" pitchFamily="34" charset="0"/>
              </a:rPr>
              <a:pPr eaLnBrk="1" hangingPunct="1"/>
              <a:t>2</a:t>
            </a:fld>
            <a:r>
              <a:rPr lang="en-US" altLang="en-US" sz="1400">
                <a:solidFill>
                  <a:srgbClr val="00009B"/>
                </a:solidFill>
                <a:latin typeface="Arial" panose="020B0604020202020204" pitchFamily="34" charset="0"/>
              </a:rPr>
              <a:t> of 23</a:t>
            </a:r>
          </a:p>
        </p:txBody>
      </p:sp>
      <p:sp>
        <p:nvSpPr>
          <p:cNvPr id="14341" name="Line 4"/>
          <p:cNvSpPr>
            <a:spLocks noChangeShapeType="1"/>
          </p:cNvSpPr>
          <p:nvPr/>
        </p:nvSpPr>
        <p:spPr bwMode="auto">
          <a:xfrm>
            <a:off x="1524000" y="1143000"/>
            <a:ext cx="9144000" cy="0"/>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3" name="Rectangle 2"/>
          <p:cNvSpPr>
            <a:spLocks noGrp="1" noChangeArrowheads="1"/>
          </p:cNvSpPr>
          <p:nvPr>
            <p:ph type="ctrTitle"/>
          </p:nvPr>
        </p:nvSpPr>
        <p:spPr>
          <a:xfrm>
            <a:off x="7391400" y="1791495"/>
            <a:ext cx="3962400" cy="3200400"/>
          </a:xfrm>
          <a:noFill/>
        </p:spPr>
        <p:txBody>
          <a:bodyPr anchor="t" anchorCtr="1"/>
          <a:lstStyle/>
          <a:p>
            <a:pPr eaLnBrk="1" hangingPunct="1"/>
            <a:br>
              <a:rPr lang="en-US" altLang="en-US" sz="4000" dirty="0"/>
            </a:br>
            <a:r>
              <a:rPr lang="en-US" altLang="en-US" sz="4000" b="1" dirty="0"/>
              <a:t>What is Simulation?</a:t>
            </a:r>
          </a:p>
        </p:txBody>
      </p:sp>
      <p:sp>
        <p:nvSpPr>
          <p:cNvPr id="14344" name="Text Box 10"/>
          <p:cNvSpPr txBox="1">
            <a:spLocks noChangeArrowheads="1"/>
          </p:cNvSpPr>
          <p:nvPr/>
        </p:nvSpPr>
        <p:spPr bwMode="auto">
          <a:xfrm>
            <a:off x="8686800" y="6248401"/>
            <a:ext cx="1981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r>
              <a:rPr lang="en-US" altLang="en-US" sz="800" b="1" i="1">
                <a:latin typeface="Arial" panose="020B0604020202020204" pitchFamily="34" charset="0"/>
              </a:rPr>
              <a:t>Last revision June 21, 2009</a:t>
            </a:r>
          </a:p>
        </p:txBody>
      </p:sp>
      <p:pic>
        <p:nvPicPr>
          <p:cNvPr id="14345" name="Picture 11" descr="ArenaFrontCover200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76200"/>
            <a:ext cx="503555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6"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1" y="0"/>
            <a:ext cx="5267325" cy="654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Θέση ημερομηνίας 1"/>
          <p:cNvSpPr>
            <a:spLocks noGrp="1"/>
          </p:cNvSpPr>
          <p:nvPr>
            <p:ph type="dt" sz="half" idx="10"/>
          </p:nvPr>
        </p:nvSpPr>
        <p:spPr/>
        <p:txBody>
          <a:bodyPr/>
          <a:lstStyle/>
          <a:p>
            <a:fld id="{DD2ED654-F0CA-4B4A-902E-B7E6081B22CE}" type="datetime1">
              <a:rPr lang="en-US" smtClean="0"/>
              <a:t>2/3/2021</a:t>
            </a:fld>
            <a:endParaRPr lang="en-US"/>
          </a:p>
        </p:txBody>
      </p:sp>
    </p:spTree>
    <p:extLst>
      <p:ext uri="{BB962C8B-B14F-4D97-AF65-F5344CB8AC3E}">
        <p14:creationId xmlns:p14="http://schemas.microsoft.com/office/powerpoint/2010/main" val="9211949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Ιστορικό της προσομοίωσης</a:t>
            </a:r>
            <a:endParaRPr lang="en-US" dirty="0"/>
          </a:p>
        </p:txBody>
      </p:sp>
      <p:sp>
        <p:nvSpPr>
          <p:cNvPr id="3" name="Θέση περιεχομένου 2"/>
          <p:cNvSpPr>
            <a:spLocks noGrp="1"/>
          </p:cNvSpPr>
          <p:nvPr>
            <p:ph idx="1"/>
          </p:nvPr>
        </p:nvSpPr>
        <p:spPr/>
        <p:txBody>
          <a:bodyPr>
            <a:normAutofit fontScale="92500" lnSpcReduction="10000"/>
          </a:bodyPr>
          <a:lstStyle/>
          <a:p>
            <a:r>
              <a:rPr lang="en-US" altLang="en-US" dirty="0"/>
              <a:t>Present</a:t>
            </a:r>
          </a:p>
          <a:p>
            <a:pPr lvl="1"/>
            <a:r>
              <a:rPr lang="en-US" altLang="en-US" dirty="0"/>
              <a:t>Proliferating into smaller firms</a:t>
            </a:r>
          </a:p>
          <a:p>
            <a:pPr lvl="1"/>
            <a:r>
              <a:rPr lang="en-US" altLang="en-US" dirty="0"/>
              <a:t>Becoming a standard tool</a:t>
            </a:r>
          </a:p>
          <a:p>
            <a:pPr lvl="1"/>
            <a:r>
              <a:rPr lang="en-US" altLang="en-US" dirty="0"/>
              <a:t>Being used earlier in design phase</a:t>
            </a:r>
          </a:p>
          <a:p>
            <a:pPr lvl="1"/>
            <a:r>
              <a:rPr lang="en-US" altLang="en-US" dirty="0"/>
              <a:t>Real-time control</a:t>
            </a:r>
          </a:p>
          <a:p>
            <a:r>
              <a:rPr lang="en-US" altLang="en-US" dirty="0"/>
              <a:t>Future</a:t>
            </a:r>
          </a:p>
          <a:p>
            <a:pPr lvl="1"/>
            <a:r>
              <a:rPr lang="en-US" altLang="en-US" dirty="0"/>
              <a:t>Integration with other applications for visualization, analysis</a:t>
            </a:r>
          </a:p>
          <a:p>
            <a:pPr lvl="1"/>
            <a:r>
              <a:rPr lang="en-US" altLang="en-US" dirty="0"/>
              <a:t>Networked sharing of data in real time</a:t>
            </a:r>
          </a:p>
          <a:p>
            <a:pPr lvl="1"/>
            <a:r>
              <a:rPr lang="en-US" altLang="en-US" dirty="0"/>
              <a:t>Internet-enabled distributed model building, execution</a:t>
            </a:r>
          </a:p>
          <a:p>
            <a:pPr lvl="1"/>
            <a:r>
              <a:rPr lang="en-US" altLang="en-US" dirty="0"/>
              <a:t>Specialized vertical “templates” for specific industries, firms</a:t>
            </a:r>
          </a:p>
          <a:p>
            <a:pPr lvl="1"/>
            <a:r>
              <a:rPr lang="en-US" altLang="en-US" dirty="0"/>
              <a:t>Better model re-usability, operational decision making</a:t>
            </a:r>
          </a:p>
          <a:p>
            <a:pPr lvl="1"/>
            <a:r>
              <a:rPr lang="en-US" altLang="en-US" dirty="0"/>
              <a:t>Automated statistical design, analysis</a:t>
            </a:r>
          </a:p>
          <a:p>
            <a:endParaRPr lang="en-US" dirty="0"/>
          </a:p>
        </p:txBody>
      </p:sp>
      <p:sp>
        <p:nvSpPr>
          <p:cNvPr id="5" name="Θέση υποσέλιδου 4"/>
          <p:cNvSpPr>
            <a:spLocks noGrp="1"/>
          </p:cNvSpPr>
          <p:nvPr>
            <p:ph type="ftr" sz="quarter" idx="11"/>
          </p:nvPr>
        </p:nvSpPr>
        <p:spPr/>
        <p:txBody>
          <a:bodyPr/>
          <a:lstStyle/>
          <a:p>
            <a:r>
              <a:rPr lang="el-GR"/>
              <a:t>ΕΙΣΑΓΩΓΗ ΣΤΗΝ ΠΡΟΣΟΜΟΙΩΣΗ</a:t>
            </a:r>
            <a:endParaRPr lang="en-US"/>
          </a:p>
        </p:txBody>
      </p:sp>
      <p:sp>
        <p:nvSpPr>
          <p:cNvPr id="6" name="Θέση αριθμού διαφάνειας 5"/>
          <p:cNvSpPr>
            <a:spLocks noGrp="1"/>
          </p:cNvSpPr>
          <p:nvPr>
            <p:ph type="sldNum" sz="quarter" idx="12"/>
          </p:nvPr>
        </p:nvSpPr>
        <p:spPr/>
        <p:txBody>
          <a:bodyPr/>
          <a:lstStyle/>
          <a:p>
            <a:fld id="{F970A63C-420E-4EBD-913D-144E6895B3DD}" type="slidenum">
              <a:rPr lang="en-US" smtClean="0"/>
              <a:t>20</a:t>
            </a:fld>
            <a:endParaRPr lang="en-US"/>
          </a:p>
        </p:txBody>
      </p:sp>
      <p:sp>
        <p:nvSpPr>
          <p:cNvPr id="7" name="Θέση ημερομηνίας 6"/>
          <p:cNvSpPr>
            <a:spLocks noGrp="1"/>
          </p:cNvSpPr>
          <p:nvPr>
            <p:ph type="dt" sz="half" idx="10"/>
          </p:nvPr>
        </p:nvSpPr>
        <p:spPr/>
        <p:txBody>
          <a:bodyPr/>
          <a:lstStyle/>
          <a:p>
            <a:fld id="{9A67802B-0C79-4DAE-B00B-E51DFDA3D367}" type="datetime1">
              <a:rPr lang="en-US" smtClean="0"/>
              <a:t>2/3/2021</a:t>
            </a:fld>
            <a:endParaRPr lang="en-US"/>
          </a:p>
        </p:txBody>
      </p:sp>
      <p:pic>
        <p:nvPicPr>
          <p:cNvPr id="8" name="Εικόνα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1819155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n-US" altLang="en-US" b="1" dirty="0"/>
              <a:t>What is Simulation?</a:t>
            </a:r>
            <a:endParaRPr lang="en-US" dirty="0"/>
          </a:p>
        </p:txBody>
      </p:sp>
      <p:sp>
        <p:nvSpPr>
          <p:cNvPr id="3" name="Θέση περιεχομένου 2"/>
          <p:cNvSpPr>
            <a:spLocks noGrp="1"/>
          </p:cNvSpPr>
          <p:nvPr>
            <p:ph idx="1"/>
          </p:nvPr>
        </p:nvSpPr>
        <p:spPr>
          <a:xfrm>
            <a:off x="838200" y="2403835"/>
            <a:ext cx="10106320" cy="3773128"/>
          </a:xfrm>
        </p:spPr>
        <p:txBody>
          <a:bodyPr/>
          <a:lstStyle/>
          <a:p>
            <a:r>
              <a:rPr lang="el-GR" dirty="0"/>
              <a:t>Προσομοίωση είναι η μίμηση της λειτουργίας μιας πραγματικής διαδικασίας ή ενός συστήματος συναρτήσει του χρόνου. Ανεξάρτητα αν γίνεται με το χέρι ή με υπολογιστή η προσομοίωση συνεπάγεται τη δημιουργία μιας τεχνητής ιστορίας ενός συστήματος και την παρατήρηση αυτού του παρελθόντος με σκοπό την εξαγωγή συμπερασμάτων σχετικών με τα χαρακτηριστικά των λειτουργιών του πραγματικού συστήματος.</a:t>
            </a:r>
            <a:endParaRPr lang="en-US" dirty="0"/>
          </a:p>
          <a:p>
            <a:r>
              <a:rPr lang="el-GR" dirty="0"/>
              <a:t> </a:t>
            </a:r>
            <a:r>
              <a:rPr lang="en-US" altLang="en-US" i="1" dirty="0">
                <a:solidFill>
                  <a:srgbClr val="FF0000"/>
                </a:solidFill>
              </a:rPr>
              <a:t>Simulation</a:t>
            </a:r>
            <a:r>
              <a:rPr lang="en-US" altLang="en-US" dirty="0"/>
              <a:t> – very broad term – methods and applications to imitate or mimic real systems, usually via computer</a:t>
            </a:r>
          </a:p>
          <a:p>
            <a:endParaRPr lang="en-US" dirty="0"/>
          </a:p>
          <a:p>
            <a:endParaRPr lang="en-US" dirty="0"/>
          </a:p>
        </p:txBody>
      </p:sp>
      <p:sp>
        <p:nvSpPr>
          <p:cNvPr id="4" name="Θέση υποσέλιδου 3"/>
          <p:cNvSpPr>
            <a:spLocks noGrp="1"/>
          </p:cNvSpPr>
          <p:nvPr>
            <p:ph type="ftr" sz="quarter" idx="11"/>
          </p:nvPr>
        </p:nvSpPr>
        <p:spPr/>
        <p:txBody>
          <a:bodyPr/>
          <a:lstStyle/>
          <a:p>
            <a:r>
              <a:rPr lang="el-GR"/>
              <a:t>ΕΙΣΑΓΩΓΗ ΣΤΗΝ ΠΡΟΣΟΜΟΙΩΣΗ</a:t>
            </a:r>
            <a:endParaRPr lang="en-US"/>
          </a:p>
        </p:txBody>
      </p:sp>
      <p:sp>
        <p:nvSpPr>
          <p:cNvPr id="5" name="Θέση αριθμού διαφάνειας 4"/>
          <p:cNvSpPr>
            <a:spLocks noGrp="1"/>
          </p:cNvSpPr>
          <p:nvPr>
            <p:ph type="sldNum" sz="quarter" idx="12"/>
          </p:nvPr>
        </p:nvSpPr>
        <p:spPr/>
        <p:txBody>
          <a:bodyPr/>
          <a:lstStyle/>
          <a:p>
            <a:fld id="{F970A63C-420E-4EBD-913D-144E6895B3DD}" type="slidenum">
              <a:rPr lang="en-US" smtClean="0"/>
              <a:t>3</a:t>
            </a:fld>
            <a:endParaRPr lang="en-US"/>
          </a:p>
        </p:txBody>
      </p:sp>
      <p:sp>
        <p:nvSpPr>
          <p:cNvPr id="6" name="Θέση ημερομηνίας 5"/>
          <p:cNvSpPr>
            <a:spLocks noGrp="1"/>
          </p:cNvSpPr>
          <p:nvPr>
            <p:ph type="dt" sz="half" idx="10"/>
          </p:nvPr>
        </p:nvSpPr>
        <p:spPr/>
        <p:txBody>
          <a:bodyPr/>
          <a:lstStyle/>
          <a:p>
            <a:fld id="{12B8EFE6-CF4F-47E3-BD13-33EC9A4BC44E}" type="datetime1">
              <a:rPr lang="en-US" smtClean="0"/>
              <a:t>2/3/2021</a:t>
            </a:fld>
            <a:endParaRPr lang="en-US"/>
          </a:p>
        </p:txBody>
      </p:sp>
      <p:pic>
        <p:nvPicPr>
          <p:cNvPr id="7" name="Εικόνα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2866786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Ποιες ανάγκες μας οδηγούν στη χρήση αυτής</a:t>
            </a:r>
            <a:endParaRPr lang="en-US" b="1" dirty="0"/>
          </a:p>
        </p:txBody>
      </p:sp>
      <p:sp>
        <p:nvSpPr>
          <p:cNvPr id="3" name="Θέση περιεχομένου 2"/>
          <p:cNvSpPr>
            <a:spLocks noGrp="1"/>
          </p:cNvSpPr>
          <p:nvPr>
            <p:ph idx="1"/>
          </p:nvPr>
        </p:nvSpPr>
        <p:spPr/>
        <p:txBody>
          <a:bodyPr/>
          <a:lstStyle/>
          <a:p>
            <a:r>
              <a:rPr lang="el-GR" b="1" dirty="0"/>
              <a:t>Πολυπλοκότητα</a:t>
            </a:r>
            <a:r>
              <a:rPr lang="el-GR" dirty="0"/>
              <a:t>: πολλά πραγματικά συστήματα είναι πολύ πολύπλοκα έτσι ώστε τα αντίστοιχα μοντέλα τους  είναι ουσιαστικά αδύνατα να λυθούν μαθηματικά.</a:t>
            </a:r>
          </a:p>
          <a:p>
            <a:r>
              <a:rPr lang="el-GR" dirty="0"/>
              <a:t>ο πειραματισμός αυτού του είδους σε μια πραγματική κατάσταση είναι όχι μόνο δαπανηρός και χρονοβόρος, αλλά πολλές φορές μπορεί να αποδειχθεί και καταστροφικός. Γι’ αυτό κάθε φορά που πρέπει να μελετήσουμε προβληματικές καταστάσεις που δεν μπορούμε να τις εκφράσουμε με μαθηματικά πρότυπα που να λύνονται δημιουργούμε ένα πειραματικό πρότυπο της πραγματικής κατάστασης και κάνουμε δοκιμές πάνω σε αυτό.</a:t>
            </a:r>
            <a:endParaRPr lang="en-US" dirty="0"/>
          </a:p>
        </p:txBody>
      </p:sp>
      <p:sp>
        <p:nvSpPr>
          <p:cNvPr id="4" name="Θέση υποσέλιδου 3"/>
          <p:cNvSpPr>
            <a:spLocks noGrp="1"/>
          </p:cNvSpPr>
          <p:nvPr>
            <p:ph type="ftr" sz="quarter" idx="11"/>
          </p:nvPr>
        </p:nvSpPr>
        <p:spPr/>
        <p:txBody>
          <a:bodyPr/>
          <a:lstStyle/>
          <a:p>
            <a:r>
              <a:rPr lang="el-GR"/>
              <a:t>ΕΙΣΑΓΩΓΗ ΣΤΗΝ ΠΡΟΣΟΜΟΙΩΣΗ</a:t>
            </a:r>
            <a:endParaRPr lang="en-US"/>
          </a:p>
        </p:txBody>
      </p:sp>
      <p:sp>
        <p:nvSpPr>
          <p:cNvPr id="5" name="Θέση αριθμού διαφάνειας 4"/>
          <p:cNvSpPr>
            <a:spLocks noGrp="1"/>
          </p:cNvSpPr>
          <p:nvPr>
            <p:ph type="sldNum" sz="quarter" idx="12"/>
          </p:nvPr>
        </p:nvSpPr>
        <p:spPr/>
        <p:txBody>
          <a:bodyPr/>
          <a:lstStyle/>
          <a:p>
            <a:fld id="{F970A63C-420E-4EBD-913D-144E6895B3DD}" type="slidenum">
              <a:rPr lang="en-US" smtClean="0"/>
              <a:t>4</a:t>
            </a:fld>
            <a:endParaRPr lang="en-US"/>
          </a:p>
        </p:txBody>
      </p:sp>
      <p:sp>
        <p:nvSpPr>
          <p:cNvPr id="6" name="Θέση ημερομηνίας 5"/>
          <p:cNvSpPr>
            <a:spLocks noGrp="1"/>
          </p:cNvSpPr>
          <p:nvPr>
            <p:ph type="dt" sz="half" idx="10"/>
          </p:nvPr>
        </p:nvSpPr>
        <p:spPr/>
        <p:txBody>
          <a:bodyPr/>
          <a:lstStyle/>
          <a:p>
            <a:fld id="{26BD949B-1443-423E-8247-D3C34BE5889B}" type="datetime1">
              <a:rPr lang="en-US" smtClean="0"/>
              <a:t>2/3/2021</a:t>
            </a:fld>
            <a:endParaRPr lang="en-US"/>
          </a:p>
        </p:txBody>
      </p:sp>
      <p:pic>
        <p:nvPicPr>
          <p:cNvPr id="7" name="Εικόνα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3403753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916920"/>
          </a:xfrm>
        </p:spPr>
        <p:txBody>
          <a:bodyPr/>
          <a:lstStyle/>
          <a:p>
            <a:pPr algn="ctr"/>
            <a:r>
              <a:rPr lang="el-GR" b="1" dirty="0"/>
              <a:t>Που χρησιμοποιείται η προσομοίωση</a:t>
            </a:r>
            <a:endParaRPr lang="en-US" b="1" dirty="0"/>
          </a:p>
        </p:txBody>
      </p:sp>
      <p:sp>
        <p:nvSpPr>
          <p:cNvPr id="3" name="Θέση περιεχομένου 2"/>
          <p:cNvSpPr>
            <a:spLocks noGrp="1"/>
          </p:cNvSpPr>
          <p:nvPr>
            <p:ph idx="1"/>
          </p:nvPr>
        </p:nvSpPr>
        <p:spPr>
          <a:xfrm>
            <a:off x="838200" y="1498862"/>
            <a:ext cx="10515600" cy="4678101"/>
          </a:xfrm>
        </p:spPr>
        <p:txBody>
          <a:bodyPr>
            <a:normAutofit fontScale="92500" lnSpcReduction="10000"/>
          </a:bodyPr>
          <a:lstStyle/>
          <a:p>
            <a:r>
              <a:rPr lang="el-GR" dirty="0"/>
              <a:t>Οι εφαρμογές της προσομοίωσης είναι πολυπληθείς. Μπορούν να ταξινομηθούν σε επιχειρήσεις, βιομηχανικά συστήματα, δημόσιους οργανισμούς και άλλα</a:t>
            </a:r>
          </a:p>
          <a:p>
            <a:pPr lvl="2">
              <a:lnSpc>
                <a:spcPct val="80000"/>
              </a:lnSpc>
              <a:spcBef>
                <a:spcPts val="200"/>
              </a:spcBef>
            </a:pPr>
            <a:r>
              <a:rPr lang="en-US" altLang="en-US" sz="2600" dirty="0"/>
              <a:t>Manufacturing facility</a:t>
            </a:r>
          </a:p>
          <a:p>
            <a:pPr lvl="2">
              <a:lnSpc>
                <a:spcPct val="80000"/>
              </a:lnSpc>
              <a:spcBef>
                <a:spcPts val="200"/>
              </a:spcBef>
            </a:pPr>
            <a:r>
              <a:rPr lang="en-US" altLang="en-US" sz="2600" dirty="0"/>
              <a:t>Bank operation</a:t>
            </a:r>
          </a:p>
          <a:p>
            <a:pPr lvl="2">
              <a:lnSpc>
                <a:spcPct val="80000"/>
              </a:lnSpc>
              <a:spcBef>
                <a:spcPts val="200"/>
              </a:spcBef>
            </a:pPr>
            <a:r>
              <a:rPr lang="en-US" altLang="en-US" sz="2600" dirty="0"/>
              <a:t>Airport operations (passengers, security, planes, crews, baggage)</a:t>
            </a:r>
          </a:p>
          <a:p>
            <a:pPr lvl="2">
              <a:lnSpc>
                <a:spcPct val="80000"/>
              </a:lnSpc>
              <a:spcBef>
                <a:spcPts val="200"/>
              </a:spcBef>
            </a:pPr>
            <a:r>
              <a:rPr lang="en-US" altLang="en-US" sz="2600" dirty="0"/>
              <a:t>Transportation/logistics/distribution operation</a:t>
            </a:r>
          </a:p>
          <a:p>
            <a:pPr lvl="2">
              <a:lnSpc>
                <a:spcPct val="80000"/>
              </a:lnSpc>
              <a:spcBef>
                <a:spcPts val="200"/>
              </a:spcBef>
            </a:pPr>
            <a:r>
              <a:rPr lang="en-US" altLang="en-US" sz="2600" dirty="0"/>
              <a:t>Hospital facilities (emergency room, operating room, admissions)</a:t>
            </a:r>
          </a:p>
          <a:p>
            <a:pPr lvl="2">
              <a:lnSpc>
                <a:spcPct val="80000"/>
              </a:lnSpc>
              <a:spcBef>
                <a:spcPts val="200"/>
              </a:spcBef>
            </a:pPr>
            <a:r>
              <a:rPr lang="en-US" altLang="en-US" sz="2600" dirty="0"/>
              <a:t>Freeway system</a:t>
            </a:r>
          </a:p>
          <a:p>
            <a:pPr lvl="2">
              <a:lnSpc>
                <a:spcPct val="80000"/>
              </a:lnSpc>
              <a:spcBef>
                <a:spcPts val="200"/>
              </a:spcBef>
            </a:pPr>
            <a:r>
              <a:rPr lang="en-US" altLang="en-US" sz="2600" dirty="0"/>
              <a:t>Business process (insurance office)</a:t>
            </a:r>
          </a:p>
          <a:p>
            <a:pPr lvl="2">
              <a:lnSpc>
                <a:spcPct val="80000"/>
              </a:lnSpc>
              <a:spcBef>
                <a:spcPts val="200"/>
              </a:spcBef>
            </a:pPr>
            <a:r>
              <a:rPr lang="en-US" altLang="en-US" sz="2600" dirty="0"/>
              <a:t>Chemical plant</a:t>
            </a:r>
          </a:p>
          <a:p>
            <a:pPr lvl="2">
              <a:lnSpc>
                <a:spcPct val="80000"/>
              </a:lnSpc>
              <a:spcBef>
                <a:spcPts val="200"/>
              </a:spcBef>
            </a:pPr>
            <a:r>
              <a:rPr lang="en-US" altLang="en-US" sz="2600" dirty="0"/>
              <a:t>Fast-food restaurant</a:t>
            </a:r>
          </a:p>
          <a:p>
            <a:pPr lvl="2">
              <a:lnSpc>
                <a:spcPct val="80000"/>
              </a:lnSpc>
              <a:spcBef>
                <a:spcPts val="200"/>
              </a:spcBef>
            </a:pPr>
            <a:r>
              <a:rPr lang="en-US" altLang="en-US" sz="2600" dirty="0"/>
              <a:t>Supermarket</a:t>
            </a:r>
          </a:p>
          <a:p>
            <a:pPr lvl="2">
              <a:lnSpc>
                <a:spcPct val="80000"/>
              </a:lnSpc>
              <a:spcBef>
                <a:spcPts val="200"/>
              </a:spcBef>
            </a:pPr>
            <a:r>
              <a:rPr lang="en-US" altLang="en-US" sz="2600" dirty="0"/>
              <a:t>Shipping ports, berths</a:t>
            </a:r>
          </a:p>
          <a:p>
            <a:pPr lvl="2">
              <a:lnSpc>
                <a:spcPct val="80000"/>
              </a:lnSpc>
              <a:spcBef>
                <a:spcPts val="200"/>
              </a:spcBef>
            </a:pPr>
            <a:r>
              <a:rPr lang="en-US" altLang="en-US" sz="2600" dirty="0"/>
              <a:t>Military combat, logistics</a:t>
            </a:r>
          </a:p>
          <a:p>
            <a:endParaRPr lang="en-US" dirty="0"/>
          </a:p>
        </p:txBody>
      </p:sp>
      <p:sp>
        <p:nvSpPr>
          <p:cNvPr id="4" name="Θέση υποσέλιδου 3"/>
          <p:cNvSpPr>
            <a:spLocks noGrp="1"/>
          </p:cNvSpPr>
          <p:nvPr>
            <p:ph type="ftr" sz="quarter" idx="11"/>
          </p:nvPr>
        </p:nvSpPr>
        <p:spPr/>
        <p:txBody>
          <a:bodyPr/>
          <a:lstStyle/>
          <a:p>
            <a:r>
              <a:rPr lang="el-GR"/>
              <a:t>ΕΙΣΑΓΩΓΗ ΣΤΗΝ ΠΡΟΣΟΜΟΙΩΣΗ</a:t>
            </a:r>
            <a:endParaRPr lang="en-US"/>
          </a:p>
        </p:txBody>
      </p:sp>
      <p:sp>
        <p:nvSpPr>
          <p:cNvPr id="5" name="Θέση αριθμού διαφάνειας 4"/>
          <p:cNvSpPr>
            <a:spLocks noGrp="1"/>
          </p:cNvSpPr>
          <p:nvPr>
            <p:ph type="sldNum" sz="quarter" idx="12"/>
          </p:nvPr>
        </p:nvSpPr>
        <p:spPr/>
        <p:txBody>
          <a:bodyPr/>
          <a:lstStyle/>
          <a:p>
            <a:fld id="{F970A63C-420E-4EBD-913D-144E6895B3DD}" type="slidenum">
              <a:rPr lang="en-US" smtClean="0"/>
              <a:t>5</a:t>
            </a:fld>
            <a:endParaRPr lang="en-US"/>
          </a:p>
        </p:txBody>
      </p:sp>
      <p:sp>
        <p:nvSpPr>
          <p:cNvPr id="6" name="Θέση ημερομηνίας 5"/>
          <p:cNvSpPr>
            <a:spLocks noGrp="1"/>
          </p:cNvSpPr>
          <p:nvPr>
            <p:ph type="dt" sz="half" idx="10"/>
          </p:nvPr>
        </p:nvSpPr>
        <p:spPr/>
        <p:txBody>
          <a:bodyPr/>
          <a:lstStyle/>
          <a:p>
            <a:fld id="{B0876861-33FF-43C8-A28D-E557B54066E2}" type="datetime1">
              <a:rPr lang="en-US" smtClean="0"/>
              <a:t>2/3/2021</a:t>
            </a:fld>
            <a:endParaRPr lang="en-US"/>
          </a:p>
        </p:txBody>
      </p:sp>
      <p:pic>
        <p:nvPicPr>
          <p:cNvPr id="7" name="Εικόνα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3691366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935774"/>
          </a:xfrm>
        </p:spPr>
        <p:txBody>
          <a:bodyPr/>
          <a:lstStyle/>
          <a:p>
            <a:pPr algn="ctr"/>
            <a:r>
              <a:rPr lang="el-GR" b="1" dirty="0"/>
              <a:t>Πλεονεκτήματα</a:t>
            </a:r>
            <a:endParaRPr lang="en-US" b="1" dirty="0"/>
          </a:p>
        </p:txBody>
      </p:sp>
      <p:sp>
        <p:nvSpPr>
          <p:cNvPr id="3" name="Θέση περιεχομένου 2"/>
          <p:cNvSpPr>
            <a:spLocks noGrp="1"/>
          </p:cNvSpPr>
          <p:nvPr>
            <p:ph idx="1"/>
          </p:nvPr>
        </p:nvSpPr>
        <p:spPr/>
        <p:txBody>
          <a:bodyPr>
            <a:normAutofit lnSpcReduction="10000"/>
          </a:bodyPr>
          <a:lstStyle/>
          <a:p>
            <a:pPr marL="628650" lvl="0" indent="-600075"/>
            <a:r>
              <a:rPr lang="el-GR" sz="2600" dirty="0"/>
              <a:t>Νέες πολιτικές διαδικασίες λειτουργίας κανόνες δράσης οργανωτικοί κανόνες κοκ. μπορούν να διερευνηθούν χωρίς τη διακοπή των εκτελούμενων λειτουργιών του πραγματικού συστήματος.</a:t>
            </a:r>
            <a:endParaRPr lang="en-US" sz="2600" dirty="0"/>
          </a:p>
          <a:p>
            <a:pPr marL="628650" lvl="0" indent="-600075"/>
            <a:r>
              <a:rPr lang="el-GR" sz="2600" dirty="0"/>
              <a:t>Η προσομοίωση μπορεί να βοηθήσει στην κατανόηση του πως πράγματι το σύστημα λειτουργεί σε αντίθεση με την αντίληψη  ξεχωριστών ατόμων</a:t>
            </a:r>
            <a:endParaRPr lang="en-US" sz="2600" dirty="0"/>
          </a:p>
          <a:p>
            <a:pPr marL="628650" lvl="0" indent="-600075"/>
            <a:r>
              <a:rPr lang="el-GR" sz="2600" dirty="0"/>
              <a:t>Ερωτήσεις του στυλ «τι θα συμβεί αν» μπορούν να απαντηθούν. Αυτό το χαρακτηριστικό είναι ιδιαίτερα χρήσιμο κατά τον σχεδιασμό νέων συστημάτων.</a:t>
            </a:r>
            <a:endParaRPr lang="en-US" sz="2600" dirty="0"/>
          </a:p>
          <a:p>
            <a:pPr marL="628650" lvl="1" indent="-600075"/>
            <a:r>
              <a:rPr lang="en-US" altLang="en-US" sz="2600" dirty="0"/>
              <a:t>But often impossible in reality with actual system</a:t>
            </a:r>
          </a:p>
          <a:p>
            <a:pPr marL="628650" lvl="2" indent="-600075"/>
            <a:r>
              <a:rPr lang="en-US" altLang="en-US" sz="2600" dirty="0"/>
              <a:t>System doesn’t exist</a:t>
            </a:r>
          </a:p>
          <a:p>
            <a:pPr marL="628650" lvl="2" indent="-600075"/>
            <a:r>
              <a:rPr lang="en-US" altLang="en-US" sz="2600" dirty="0"/>
              <a:t>Would be disruptive, expensive, dangerous</a:t>
            </a:r>
          </a:p>
          <a:p>
            <a:endParaRPr lang="en-US" dirty="0"/>
          </a:p>
        </p:txBody>
      </p:sp>
      <p:sp>
        <p:nvSpPr>
          <p:cNvPr id="4" name="Θέση υποσέλιδου 3"/>
          <p:cNvSpPr>
            <a:spLocks noGrp="1"/>
          </p:cNvSpPr>
          <p:nvPr>
            <p:ph type="ftr" sz="quarter" idx="11"/>
          </p:nvPr>
        </p:nvSpPr>
        <p:spPr/>
        <p:txBody>
          <a:bodyPr/>
          <a:lstStyle/>
          <a:p>
            <a:r>
              <a:rPr lang="el-GR"/>
              <a:t>ΕΙΣΑΓΩΓΗ ΣΤΗΝ ΠΡΟΣΟΜΟΙΩΣΗ</a:t>
            </a:r>
            <a:endParaRPr lang="en-US"/>
          </a:p>
        </p:txBody>
      </p:sp>
      <p:sp>
        <p:nvSpPr>
          <p:cNvPr id="5" name="Θέση αριθμού διαφάνειας 4"/>
          <p:cNvSpPr>
            <a:spLocks noGrp="1"/>
          </p:cNvSpPr>
          <p:nvPr>
            <p:ph type="sldNum" sz="quarter" idx="12"/>
          </p:nvPr>
        </p:nvSpPr>
        <p:spPr/>
        <p:txBody>
          <a:bodyPr/>
          <a:lstStyle/>
          <a:p>
            <a:fld id="{F970A63C-420E-4EBD-913D-144E6895B3DD}" type="slidenum">
              <a:rPr lang="en-US" smtClean="0"/>
              <a:t>6</a:t>
            </a:fld>
            <a:endParaRPr lang="en-US"/>
          </a:p>
        </p:txBody>
      </p:sp>
      <p:sp>
        <p:nvSpPr>
          <p:cNvPr id="6" name="Θέση ημερομηνίας 5"/>
          <p:cNvSpPr>
            <a:spLocks noGrp="1"/>
          </p:cNvSpPr>
          <p:nvPr>
            <p:ph type="dt" sz="half" idx="10"/>
          </p:nvPr>
        </p:nvSpPr>
        <p:spPr/>
        <p:txBody>
          <a:bodyPr/>
          <a:lstStyle/>
          <a:p>
            <a:fld id="{63656B2F-36FD-4B48-BDD0-55EFB7C125C6}" type="datetime1">
              <a:rPr lang="en-US" smtClean="0"/>
              <a:t>2/3/2021</a:t>
            </a:fld>
            <a:endParaRPr lang="en-US"/>
          </a:p>
        </p:txBody>
      </p:sp>
      <p:pic>
        <p:nvPicPr>
          <p:cNvPr id="7" name="Εικόνα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1748418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n-US" altLang="en-US" b="1" dirty="0"/>
              <a:t>Advantages of Simulation</a:t>
            </a:r>
            <a:endParaRPr lang="en-US" b="1" dirty="0"/>
          </a:p>
        </p:txBody>
      </p:sp>
      <p:sp>
        <p:nvSpPr>
          <p:cNvPr id="3" name="Θέση περιεχομένου 2"/>
          <p:cNvSpPr>
            <a:spLocks noGrp="1"/>
          </p:cNvSpPr>
          <p:nvPr>
            <p:ph idx="1"/>
          </p:nvPr>
        </p:nvSpPr>
        <p:spPr/>
        <p:txBody>
          <a:bodyPr/>
          <a:lstStyle/>
          <a:p>
            <a:r>
              <a:rPr lang="en-US" altLang="en-US" sz="3200" dirty="0"/>
              <a:t>Flexibility to model things as they are (even if messy and complicated)</a:t>
            </a:r>
          </a:p>
          <a:p>
            <a:r>
              <a:rPr lang="en-US" altLang="en-US" sz="3200" dirty="0"/>
              <a:t>Allows uncertainty, </a:t>
            </a:r>
            <a:r>
              <a:rPr lang="en-US" altLang="en-US" sz="3200" dirty="0" err="1"/>
              <a:t>nonstationarity</a:t>
            </a:r>
            <a:r>
              <a:rPr lang="en-US" altLang="en-US" sz="3200" dirty="0"/>
              <a:t> in modeling</a:t>
            </a:r>
          </a:p>
          <a:p>
            <a:pPr>
              <a:lnSpc>
                <a:spcPct val="95000"/>
              </a:lnSpc>
            </a:pPr>
            <a:r>
              <a:rPr lang="en-US" altLang="en-US" sz="3200" dirty="0"/>
              <a:t>Advances in computing/cost ratios</a:t>
            </a:r>
          </a:p>
          <a:p>
            <a:r>
              <a:rPr lang="en-US" altLang="en-US" sz="3200" dirty="0"/>
              <a:t>Advances in simulation software</a:t>
            </a:r>
          </a:p>
          <a:p>
            <a:endParaRPr lang="en-US" dirty="0"/>
          </a:p>
        </p:txBody>
      </p:sp>
      <p:sp>
        <p:nvSpPr>
          <p:cNvPr id="4" name="Θέση υποσέλιδου 3"/>
          <p:cNvSpPr>
            <a:spLocks noGrp="1"/>
          </p:cNvSpPr>
          <p:nvPr>
            <p:ph type="ftr" sz="quarter" idx="11"/>
          </p:nvPr>
        </p:nvSpPr>
        <p:spPr/>
        <p:txBody>
          <a:bodyPr/>
          <a:lstStyle/>
          <a:p>
            <a:r>
              <a:rPr lang="el-GR"/>
              <a:t>ΕΙΣΑΓΩΓΗ ΣΤΗΝ ΠΡΟΣΟΜΟΙΩΣΗ</a:t>
            </a:r>
            <a:endParaRPr lang="en-US"/>
          </a:p>
        </p:txBody>
      </p:sp>
      <p:sp>
        <p:nvSpPr>
          <p:cNvPr id="5" name="Θέση αριθμού διαφάνειας 4"/>
          <p:cNvSpPr>
            <a:spLocks noGrp="1"/>
          </p:cNvSpPr>
          <p:nvPr>
            <p:ph type="sldNum" sz="quarter" idx="12"/>
          </p:nvPr>
        </p:nvSpPr>
        <p:spPr/>
        <p:txBody>
          <a:bodyPr/>
          <a:lstStyle/>
          <a:p>
            <a:fld id="{F970A63C-420E-4EBD-913D-144E6895B3DD}" type="slidenum">
              <a:rPr lang="en-US" smtClean="0"/>
              <a:t>7</a:t>
            </a:fld>
            <a:endParaRPr lang="en-US"/>
          </a:p>
        </p:txBody>
      </p:sp>
      <p:sp>
        <p:nvSpPr>
          <p:cNvPr id="6" name="Θέση ημερομηνίας 5"/>
          <p:cNvSpPr>
            <a:spLocks noGrp="1"/>
          </p:cNvSpPr>
          <p:nvPr>
            <p:ph type="dt" sz="half" idx="10"/>
          </p:nvPr>
        </p:nvSpPr>
        <p:spPr/>
        <p:txBody>
          <a:bodyPr/>
          <a:lstStyle/>
          <a:p>
            <a:fld id="{D465B545-7CE5-4114-9D75-E9390D455F56}" type="datetime1">
              <a:rPr lang="en-US" smtClean="0"/>
              <a:t>2/3/2021</a:t>
            </a:fld>
            <a:endParaRPr lang="en-US"/>
          </a:p>
        </p:txBody>
      </p:sp>
      <p:pic>
        <p:nvPicPr>
          <p:cNvPr id="7" name="Εικόνα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3101065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Μειονεκτήματα</a:t>
            </a:r>
            <a:endParaRPr lang="en-US" dirty="0"/>
          </a:p>
        </p:txBody>
      </p:sp>
      <p:sp>
        <p:nvSpPr>
          <p:cNvPr id="3" name="Θέση περιεχομένου 2"/>
          <p:cNvSpPr>
            <a:spLocks noGrp="1"/>
          </p:cNvSpPr>
          <p:nvPr>
            <p:ph idx="1"/>
          </p:nvPr>
        </p:nvSpPr>
        <p:spPr/>
        <p:txBody>
          <a:bodyPr>
            <a:normAutofit lnSpcReduction="10000"/>
          </a:bodyPr>
          <a:lstStyle/>
          <a:p>
            <a:pPr lvl="0"/>
            <a:r>
              <a:rPr lang="el-GR" dirty="0"/>
              <a:t>Η κατασκευή συστημάτων απαιτεί εκγύμναση. Πρόκειται για μια ικανότητα που αποκτάται με τον χρόνο και την εμπειρία. </a:t>
            </a:r>
          </a:p>
          <a:p>
            <a:pPr lvl="0"/>
            <a:r>
              <a:rPr lang="el-GR" dirty="0"/>
              <a:t>Τα αποτελέσματα της προσομοίωσης ίσως είναι δύσκολο να ερμηνευθούν. Επειδή τα δεδομένα εξόδου της προσομοίωσης είναι βασικά τυχαίες μεταβλητές (συνήθως βασιζόμενα σε δεδομένα εισόδου που είναι κι αυτά βασικά τυχαίες μεταβλητές) είναι δύσκολο πολλές φορές να καθορισθεί αν μια παρατήρηση είναι αποτέλεσμα κάποιας σχέσης στοιχείων του συστήματος ή αποτέλεσμα </a:t>
            </a:r>
            <a:r>
              <a:rPr lang="el-GR" dirty="0" err="1"/>
              <a:t>τυχαιότητας</a:t>
            </a:r>
            <a:r>
              <a:rPr lang="el-GR" dirty="0"/>
              <a:t>.</a:t>
            </a:r>
            <a:endParaRPr lang="en-US" dirty="0"/>
          </a:p>
          <a:p>
            <a:r>
              <a:rPr lang="el-GR" dirty="0"/>
              <a:t>Η κατασκευή του μοντέλου προσομοίωσης και η ανάλυση των αποτελεσμάτων απαιτεί χρόνο και χρήμα. </a:t>
            </a:r>
            <a:endParaRPr lang="en-US" dirty="0"/>
          </a:p>
        </p:txBody>
      </p:sp>
      <p:sp>
        <p:nvSpPr>
          <p:cNvPr id="5" name="Θέση υποσέλιδου 4"/>
          <p:cNvSpPr>
            <a:spLocks noGrp="1"/>
          </p:cNvSpPr>
          <p:nvPr>
            <p:ph type="ftr" sz="quarter" idx="11"/>
          </p:nvPr>
        </p:nvSpPr>
        <p:spPr/>
        <p:txBody>
          <a:bodyPr/>
          <a:lstStyle/>
          <a:p>
            <a:r>
              <a:rPr lang="el-GR"/>
              <a:t>ΕΙΣΑΓΩΓΗ ΣΤΗΝ ΠΡΟΣΟΜΟΙΩΣΗ</a:t>
            </a:r>
            <a:endParaRPr lang="en-US"/>
          </a:p>
        </p:txBody>
      </p:sp>
      <p:sp>
        <p:nvSpPr>
          <p:cNvPr id="6" name="Θέση αριθμού διαφάνειας 5"/>
          <p:cNvSpPr>
            <a:spLocks noGrp="1"/>
          </p:cNvSpPr>
          <p:nvPr>
            <p:ph type="sldNum" sz="quarter" idx="12"/>
          </p:nvPr>
        </p:nvSpPr>
        <p:spPr/>
        <p:txBody>
          <a:bodyPr/>
          <a:lstStyle/>
          <a:p>
            <a:fld id="{F970A63C-420E-4EBD-913D-144E6895B3DD}" type="slidenum">
              <a:rPr lang="en-US" smtClean="0"/>
              <a:t>8</a:t>
            </a:fld>
            <a:endParaRPr lang="en-US"/>
          </a:p>
        </p:txBody>
      </p:sp>
      <p:sp>
        <p:nvSpPr>
          <p:cNvPr id="7" name="Θέση ημερομηνίας 6"/>
          <p:cNvSpPr>
            <a:spLocks noGrp="1"/>
          </p:cNvSpPr>
          <p:nvPr>
            <p:ph type="dt" sz="half" idx="10"/>
          </p:nvPr>
        </p:nvSpPr>
        <p:spPr/>
        <p:txBody>
          <a:bodyPr/>
          <a:lstStyle/>
          <a:p>
            <a:fld id="{A14075CB-AD95-4824-ABB5-BC08EA0AA297}" type="datetime1">
              <a:rPr lang="en-US" smtClean="0"/>
              <a:t>2/3/2021</a:t>
            </a:fld>
            <a:endParaRPr lang="en-US"/>
          </a:p>
        </p:txBody>
      </p:sp>
      <p:pic>
        <p:nvPicPr>
          <p:cNvPr id="8" name="Εικόνα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425648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n-US" b="1" dirty="0"/>
              <a:t>The Bad news</a:t>
            </a:r>
          </a:p>
        </p:txBody>
      </p:sp>
      <p:sp>
        <p:nvSpPr>
          <p:cNvPr id="3" name="Θέση περιεχομένου 2"/>
          <p:cNvSpPr>
            <a:spLocks noGrp="1"/>
          </p:cNvSpPr>
          <p:nvPr>
            <p:ph idx="1"/>
          </p:nvPr>
        </p:nvSpPr>
        <p:spPr/>
        <p:txBody>
          <a:bodyPr/>
          <a:lstStyle/>
          <a:p>
            <a:r>
              <a:rPr lang="en-US" altLang="en-US" dirty="0"/>
              <a:t>Don’t get exact answers, only approximations, estimates</a:t>
            </a:r>
          </a:p>
          <a:p>
            <a:pPr lvl="1"/>
            <a:r>
              <a:rPr lang="en-US" altLang="en-US" dirty="0"/>
              <a:t>Also true of many other modern methods</a:t>
            </a:r>
          </a:p>
          <a:p>
            <a:pPr lvl="1"/>
            <a:r>
              <a:rPr lang="en-US" altLang="en-US" dirty="0"/>
              <a:t>Can bound errors by machine </a:t>
            </a:r>
            <a:r>
              <a:rPr lang="en-US" altLang="en-US" dirty="0" err="1"/>
              <a:t>roundoff</a:t>
            </a:r>
            <a:endParaRPr lang="en-US" altLang="en-US" dirty="0"/>
          </a:p>
          <a:p>
            <a:r>
              <a:rPr lang="en-US" altLang="en-US" dirty="0"/>
              <a:t>Get random output (</a:t>
            </a:r>
            <a:r>
              <a:rPr lang="en-US" altLang="en-US" i="1" dirty="0">
                <a:solidFill>
                  <a:srgbClr val="FF0000"/>
                </a:solidFill>
              </a:rPr>
              <a:t>RIRO</a:t>
            </a:r>
            <a:r>
              <a:rPr lang="en-US" altLang="en-US" dirty="0"/>
              <a:t>) from stochastic simulations</a:t>
            </a:r>
          </a:p>
          <a:p>
            <a:pPr lvl="1"/>
            <a:r>
              <a:rPr lang="en-US" altLang="en-US" dirty="0"/>
              <a:t>Statistical design, analysis of simulation experiments</a:t>
            </a:r>
          </a:p>
          <a:p>
            <a:pPr lvl="1"/>
            <a:r>
              <a:rPr lang="en-US" altLang="en-US" dirty="0"/>
              <a:t>Exploit:  noise control, replicability, sequential sampling, variance-reduction techniques</a:t>
            </a:r>
          </a:p>
          <a:p>
            <a:pPr lvl="1"/>
            <a:r>
              <a:rPr lang="en-US" altLang="en-US" dirty="0"/>
              <a:t>Catch:  “standard” statistical methods seldom work</a:t>
            </a:r>
          </a:p>
          <a:p>
            <a:endParaRPr lang="en-US" dirty="0"/>
          </a:p>
        </p:txBody>
      </p:sp>
      <p:sp>
        <p:nvSpPr>
          <p:cNvPr id="4" name="Θέση υποσέλιδου 3"/>
          <p:cNvSpPr>
            <a:spLocks noGrp="1"/>
          </p:cNvSpPr>
          <p:nvPr>
            <p:ph type="ftr" sz="quarter" idx="11"/>
          </p:nvPr>
        </p:nvSpPr>
        <p:spPr/>
        <p:txBody>
          <a:bodyPr/>
          <a:lstStyle/>
          <a:p>
            <a:r>
              <a:rPr lang="el-GR"/>
              <a:t>ΕΙΣΑΓΩΓΗ ΣΤΗΝ ΠΡΟΣΟΜΟΙΩΣΗ</a:t>
            </a:r>
            <a:endParaRPr lang="en-US"/>
          </a:p>
        </p:txBody>
      </p:sp>
      <p:sp>
        <p:nvSpPr>
          <p:cNvPr id="5" name="Θέση αριθμού διαφάνειας 4"/>
          <p:cNvSpPr>
            <a:spLocks noGrp="1"/>
          </p:cNvSpPr>
          <p:nvPr>
            <p:ph type="sldNum" sz="quarter" idx="12"/>
          </p:nvPr>
        </p:nvSpPr>
        <p:spPr/>
        <p:txBody>
          <a:bodyPr/>
          <a:lstStyle/>
          <a:p>
            <a:fld id="{F970A63C-420E-4EBD-913D-144E6895B3DD}" type="slidenum">
              <a:rPr lang="en-US" smtClean="0"/>
              <a:t>9</a:t>
            </a:fld>
            <a:endParaRPr lang="en-US"/>
          </a:p>
        </p:txBody>
      </p:sp>
      <p:sp>
        <p:nvSpPr>
          <p:cNvPr id="6" name="Θέση ημερομηνίας 5"/>
          <p:cNvSpPr>
            <a:spLocks noGrp="1"/>
          </p:cNvSpPr>
          <p:nvPr>
            <p:ph type="dt" sz="half" idx="10"/>
          </p:nvPr>
        </p:nvSpPr>
        <p:spPr/>
        <p:txBody>
          <a:bodyPr/>
          <a:lstStyle/>
          <a:p>
            <a:fld id="{2B6EC0F4-F0F1-4FA9-BB48-766BD1C8B567}" type="datetime1">
              <a:rPr lang="en-US" smtClean="0"/>
              <a:t>2/3/2021</a:t>
            </a:fld>
            <a:endParaRPr lang="en-US"/>
          </a:p>
        </p:txBody>
      </p:sp>
      <p:pic>
        <p:nvPicPr>
          <p:cNvPr id="7" name="Εικόνα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391683326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1504</Words>
  <Application>Microsoft Office PowerPoint</Application>
  <PresentationFormat>Widescreen</PresentationFormat>
  <Paragraphs>195</Paragraphs>
  <Slides>20</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Symbol</vt:lpstr>
      <vt:lpstr>Times New Roman</vt:lpstr>
      <vt:lpstr>Θέμα του Office</vt:lpstr>
      <vt:lpstr> Εισαγωγή στη Προσομοίωση</vt:lpstr>
      <vt:lpstr> What is Simulation?</vt:lpstr>
      <vt:lpstr>What is Simulation?</vt:lpstr>
      <vt:lpstr>Ποιες ανάγκες μας οδηγούν στη χρήση αυτής</vt:lpstr>
      <vt:lpstr>Που χρησιμοποιείται η προσομοίωση</vt:lpstr>
      <vt:lpstr>Πλεονεκτήματα</vt:lpstr>
      <vt:lpstr>Advantages of Simulation</vt:lpstr>
      <vt:lpstr>Μειονεκτήματα</vt:lpstr>
      <vt:lpstr>The Bad news</vt:lpstr>
      <vt:lpstr>Ορισμός Συστήματος</vt:lpstr>
      <vt:lpstr>Τα συστατικά ενός συστήματος </vt:lpstr>
      <vt:lpstr>Τα συστατικά ενός συστήματος </vt:lpstr>
      <vt:lpstr>Τα συστατικά ενός συστήματος</vt:lpstr>
      <vt:lpstr>Ορισμός μοντέλου ενός συστήματος</vt:lpstr>
      <vt:lpstr>Ορισμός μοντέλου ενός συστήματος</vt:lpstr>
      <vt:lpstr>Τύποι μοντέλων</vt:lpstr>
      <vt:lpstr>Simulation by Hand:The Buffon Needle Problem</vt:lpstr>
      <vt:lpstr>Ιστορικό της προσομοίωσης</vt:lpstr>
      <vt:lpstr>Ιστορικό της προσομοίωσης</vt:lpstr>
      <vt:lpstr>Ιστορικό της προσομοίωσης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Εισαγωγή στη Προσομοίωση</dc:title>
  <dc:creator>mvid</dc:creator>
  <cp:lastModifiedBy>Vidalis Michael</cp:lastModifiedBy>
  <cp:revision>22</cp:revision>
  <dcterms:created xsi:type="dcterms:W3CDTF">2015-10-08T15:51:28Z</dcterms:created>
  <dcterms:modified xsi:type="dcterms:W3CDTF">2021-02-03T11:13:46Z</dcterms:modified>
</cp:coreProperties>
</file>