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68" r:id="rId2"/>
    <p:sldId id="269" r:id="rId3"/>
    <p:sldId id="270" r:id="rId4"/>
    <p:sldId id="403" r:id="rId5"/>
    <p:sldId id="340" r:id="rId6"/>
    <p:sldId id="347" r:id="rId7"/>
    <p:sldId id="342" r:id="rId8"/>
    <p:sldId id="344" r:id="rId9"/>
    <p:sldId id="358" r:id="rId10"/>
    <p:sldId id="345" r:id="rId11"/>
    <p:sldId id="396" r:id="rId12"/>
    <p:sldId id="397" r:id="rId13"/>
    <p:sldId id="398" r:id="rId14"/>
    <p:sldId id="399" r:id="rId15"/>
    <p:sldId id="400" r:id="rId16"/>
    <p:sldId id="402" r:id="rId17"/>
    <p:sldId id="373" r:id="rId18"/>
    <p:sldId id="372" r:id="rId19"/>
    <p:sldId id="281" r:id="rId20"/>
    <p:sldId id="283" r:id="rId21"/>
    <p:sldId id="284" r:id="rId22"/>
    <p:sldId id="380" r:id="rId23"/>
    <p:sldId id="286" r:id="rId24"/>
    <p:sldId id="288" r:id="rId25"/>
    <p:sldId id="353" r:id="rId26"/>
    <p:sldId id="291" r:id="rId27"/>
    <p:sldId id="306" r:id="rId28"/>
    <p:sldId id="309" r:id="rId29"/>
    <p:sldId id="310" r:id="rId30"/>
    <p:sldId id="393" r:id="rId31"/>
    <p:sldId id="394" r:id="rId32"/>
    <p:sldId id="320" r:id="rId33"/>
    <p:sldId id="322" r:id="rId34"/>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p:cViewPr varScale="1">
        <p:scale>
          <a:sx n="61" d="100"/>
          <a:sy n="61" d="100"/>
        </p:scale>
        <p:origin x="1428"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l-GR"/>
              <a:t>Στυλ κύριου τίτλου</a:t>
            </a:r>
            <a:endParaRPr lang="en-US" dirty="0"/>
          </a:p>
        </p:txBody>
      </p:sp>
      <p:sp>
        <p:nvSpPr>
          <p:cNvPr id="3" name="Subtitle 2"/>
          <p:cNvSpPr>
            <a:spLocks noGrp="1"/>
          </p:cNvSpPr>
          <p:nvPr>
            <p:ph type="subTitle" idx="1"/>
          </p:nvPr>
        </p:nvSpPr>
        <p:spPr>
          <a:xfrm>
            <a:off x="819314" y="3886200"/>
            <a:ext cx="7510506" cy="2219108"/>
          </a:xfrm>
        </p:spPr>
        <p:txBody>
          <a:bodyPr anchor="t"/>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D65D5FA1-73C3-4A2C-9FD7-E150AD65433D}" type="slidenum">
              <a:rPr lang="el-GR" altLang="el-GR"/>
              <a:pPr>
                <a:defRPr/>
              </a:pPr>
              <a:t>‹#›</a:t>
            </a:fld>
            <a:endParaRPr lang="el-GR" altLang="el-GR"/>
          </a:p>
        </p:txBody>
      </p:sp>
    </p:spTree>
    <p:extLst>
      <p:ext uri="{BB962C8B-B14F-4D97-AF65-F5344CB8AC3E}">
        <p14:creationId xmlns:p14="http://schemas.microsoft.com/office/powerpoint/2010/main" val="251869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7678" y="4377487"/>
            <a:ext cx="7413007" cy="907505"/>
          </a:xfrm>
        </p:spPr>
        <p:txBody>
          <a:bodyPr anchor="b"/>
          <a:lstStyle>
            <a:lvl1pPr algn="l">
              <a:defRPr sz="20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917678" y="5284990"/>
            <a:ext cx="7413007" cy="8170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Footer Placeholder 5"/>
          <p:cNvSpPr>
            <a:spLocks noGrp="1"/>
          </p:cNvSpPr>
          <p:nvPr>
            <p:ph type="ftr" sz="quarter" idx="11"/>
          </p:nvPr>
        </p:nvSpPr>
        <p:spPr>
          <a:xfrm>
            <a:off x="917575" y="6181725"/>
            <a:ext cx="5337175" cy="365125"/>
          </a:xfrm>
        </p:spPr>
        <p:txBody>
          <a:bodyPr/>
          <a:lstStyle>
            <a:lvl1pPr>
              <a:defRPr/>
            </a:lvl1pPr>
          </a:lstStyle>
          <a:p>
            <a:pPr>
              <a:defRPr/>
            </a:pPr>
            <a:endParaRPr lang="el-GR"/>
          </a:p>
        </p:txBody>
      </p:sp>
      <p:sp>
        <p:nvSpPr>
          <p:cNvPr id="7" name="Slide Number Placeholder 6"/>
          <p:cNvSpPr>
            <a:spLocks noGrp="1"/>
          </p:cNvSpPr>
          <p:nvPr>
            <p:ph type="sldNum" sz="quarter" idx="12"/>
          </p:nvPr>
        </p:nvSpPr>
        <p:spPr/>
        <p:txBody>
          <a:bodyPr/>
          <a:lstStyle>
            <a:lvl1pPr>
              <a:defRPr/>
            </a:lvl1pPr>
          </a:lstStyle>
          <a:p>
            <a:pPr>
              <a:defRPr/>
            </a:pPr>
            <a:fld id="{E215767A-6C7C-4776-B244-2C8527A5DD0D}" type="slidenum">
              <a:rPr lang="el-GR" altLang="el-GR"/>
              <a:pPr>
                <a:defRPr/>
              </a:pPr>
              <a:t>‹#›</a:t>
            </a:fld>
            <a:endParaRPr lang="el-GR" altLang="el-GR"/>
          </a:p>
        </p:txBody>
      </p:sp>
    </p:spTree>
    <p:extLst>
      <p:ext uri="{BB962C8B-B14F-4D97-AF65-F5344CB8AC3E}">
        <p14:creationId xmlns:p14="http://schemas.microsoft.com/office/powerpoint/2010/main" val="166632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lstStyle>
            <a:lvl1pPr algn="l">
              <a:defRPr sz="2800" b="0" cap="all"/>
            </a:lvl1pPr>
          </a:lstStyle>
          <a:p>
            <a:r>
              <a:rPr lang="el-GR"/>
              <a:t>Στυλ κύριου τίτλου</a:t>
            </a:r>
            <a:endParaRPr lang="en-US" dirty="0"/>
          </a:p>
        </p:txBody>
      </p:sp>
      <p:sp>
        <p:nvSpPr>
          <p:cNvPr id="3" name="Text Placeholder 2"/>
          <p:cNvSpPr>
            <a:spLocks noGrp="1"/>
          </p:cNvSpPr>
          <p:nvPr>
            <p:ph type="body" idx="1"/>
          </p:nvPr>
        </p:nvSpPr>
        <p:spPr>
          <a:xfrm>
            <a:off x="818347" y="4343400"/>
            <a:ext cx="7511474" cy="1758660"/>
          </a:xfrm>
        </p:spPr>
        <p:txBody>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15260DB-21F9-4B67-A97E-E865DAC44774}" type="slidenum">
              <a:rPr lang="el-GR" altLang="el-GR"/>
              <a:pPr>
                <a:defRPr/>
              </a:pPr>
              <a:t>‹#›</a:t>
            </a:fld>
            <a:endParaRPr lang="el-GR" altLang="el-GR"/>
          </a:p>
        </p:txBody>
      </p:sp>
    </p:spTree>
    <p:extLst>
      <p:ext uri="{BB962C8B-B14F-4D97-AF65-F5344CB8AC3E}">
        <p14:creationId xmlns:p14="http://schemas.microsoft.com/office/powerpoint/2010/main" val="191004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5" name="TextBox 4"/>
          <p:cNvSpPr txBox="1"/>
          <p:nvPr/>
        </p:nvSpPr>
        <p:spPr>
          <a:xfrm>
            <a:off x="584200" y="860425"/>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solidFill>
                  <a:schemeClr val="accent1"/>
                </a:solidFill>
              </a:rPr>
              <a:t>“</a:t>
            </a:r>
          </a:p>
        </p:txBody>
      </p:sp>
      <p:sp>
        <p:nvSpPr>
          <p:cNvPr id="6" name="TextBox 5"/>
          <p:cNvSpPr txBox="1"/>
          <p:nvPr/>
        </p:nvSpPr>
        <p:spPr>
          <a:xfrm>
            <a:off x="7888288" y="298608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solidFill>
                  <a:schemeClr val="accent1"/>
                </a:solidFill>
              </a:rPr>
              <a:t>”</a:t>
            </a:r>
          </a:p>
        </p:txBody>
      </p:sp>
      <p:sp>
        <p:nvSpPr>
          <p:cNvPr id="2" name="Title 1"/>
          <p:cNvSpPr>
            <a:spLocks noGrp="1"/>
          </p:cNvSpPr>
          <p:nvPr>
            <p:ph type="title"/>
          </p:nvPr>
        </p:nvSpPr>
        <p:spPr>
          <a:xfrm>
            <a:off x="1084943" y="596020"/>
            <a:ext cx="6974115" cy="3044079"/>
          </a:xfrm>
        </p:spPr>
        <p:txBody>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256436" y="3650606"/>
            <a:ext cx="6631128" cy="381000"/>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Text Placeholder 2"/>
          <p:cNvSpPr>
            <a:spLocks noGrp="1"/>
          </p:cNvSpPr>
          <p:nvPr>
            <p:ph type="body" idx="1"/>
          </p:nvPr>
        </p:nvSpPr>
        <p:spPr>
          <a:xfrm>
            <a:off x="818348" y="4641206"/>
            <a:ext cx="7511473" cy="1447800"/>
          </a:xfrm>
        </p:spPr>
        <p:txBody>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7" name="Date Placeholder 3"/>
          <p:cNvSpPr>
            <a:spLocks noGrp="1"/>
          </p:cNvSpPr>
          <p:nvPr>
            <p:ph type="dt" sz="half" idx="14"/>
          </p:nvPr>
        </p:nvSpPr>
        <p:spPr/>
        <p:txBody>
          <a:bodyPr/>
          <a:lstStyle>
            <a:lvl1pPr>
              <a:defRPr/>
            </a:lvl1pPr>
          </a:lstStyle>
          <a:p>
            <a:pPr>
              <a:defRPr/>
            </a:pPr>
            <a:endParaRPr lang="el-GR"/>
          </a:p>
        </p:txBody>
      </p:sp>
      <p:sp>
        <p:nvSpPr>
          <p:cNvPr id="8" name="Footer Placeholder 4"/>
          <p:cNvSpPr>
            <a:spLocks noGrp="1"/>
          </p:cNvSpPr>
          <p:nvPr>
            <p:ph type="ftr" sz="quarter" idx="15"/>
          </p:nvPr>
        </p:nvSpPr>
        <p:spPr/>
        <p:txBody>
          <a:bodyPr/>
          <a:lstStyle>
            <a:lvl1pPr>
              <a:defRPr/>
            </a:lvl1pPr>
          </a:lstStyle>
          <a:p>
            <a:pPr>
              <a:defRPr/>
            </a:pPr>
            <a:endParaRPr lang="el-GR"/>
          </a:p>
        </p:txBody>
      </p:sp>
      <p:sp>
        <p:nvSpPr>
          <p:cNvPr id="9" name="Slide Number Placeholder 5"/>
          <p:cNvSpPr>
            <a:spLocks noGrp="1"/>
          </p:cNvSpPr>
          <p:nvPr>
            <p:ph type="sldNum" sz="quarter" idx="16"/>
          </p:nvPr>
        </p:nvSpPr>
        <p:spPr/>
        <p:txBody>
          <a:bodyPr/>
          <a:lstStyle>
            <a:lvl1pPr>
              <a:defRPr/>
            </a:lvl1pPr>
          </a:lstStyle>
          <a:p>
            <a:pPr>
              <a:defRPr/>
            </a:pPr>
            <a:fld id="{9CDDEF10-8C5B-4EA9-B50B-1223D7E3B2DD}" type="slidenum">
              <a:rPr lang="el-GR" altLang="el-GR"/>
              <a:pPr>
                <a:defRPr/>
              </a:pPr>
              <a:t>‹#›</a:t>
            </a:fld>
            <a:endParaRPr lang="el-GR" altLang="el-GR"/>
          </a:p>
        </p:txBody>
      </p:sp>
    </p:spTree>
    <p:extLst>
      <p:ext uri="{BB962C8B-B14F-4D97-AF65-F5344CB8AC3E}">
        <p14:creationId xmlns:p14="http://schemas.microsoft.com/office/powerpoint/2010/main" val="3295809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lstStyle>
            <a:lvl1pPr algn="l">
              <a:defRPr sz="2800" b="0" cap="all"/>
            </a:lvl1pPr>
          </a:lstStyle>
          <a:p>
            <a:r>
              <a:rPr lang="el-GR"/>
              <a:t>Στυλ κύριου τίτλου</a:t>
            </a:r>
            <a:endParaRPr lang="en-US" dirty="0"/>
          </a:p>
        </p:txBody>
      </p:sp>
      <p:sp>
        <p:nvSpPr>
          <p:cNvPr id="3" name="Text Placeholder 2"/>
          <p:cNvSpPr>
            <a:spLocks noGrp="1"/>
          </p:cNvSpPr>
          <p:nvPr>
            <p:ph type="body" idx="1"/>
          </p:nvPr>
        </p:nvSpPr>
        <p:spPr>
          <a:xfrm>
            <a:off x="821015" y="5072366"/>
            <a:ext cx="7512339" cy="1029694"/>
          </a:xfrm>
        </p:spPr>
        <p:txBody>
          <a:bodyPr anchor="t"/>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36B0C8A5-71A3-4DA2-B3A0-9745BE539861}" type="slidenum">
              <a:rPr lang="el-GR" altLang="el-GR"/>
              <a:pPr>
                <a:defRPr/>
              </a:pPr>
              <a:t>‹#›</a:t>
            </a:fld>
            <a:endParaRPr lang="el-GR" altLang="el-GR"/>
          </a:p>
        </p:txBody>
      </p:sp>
    </p:spTree>
    <p:extLst>
      <p:ext uri="{BB962C8B-B14F-4D97-AF65-F5344CB8AC3E}">
        <p14:creationId xmlns:p14="http://schemas.microsoft.com/office/powerpoint/2010/main" val="4220148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5" name="TextBox 4"/>
          <p:cNvSpPr txBox="1"/>
          <p:nvPr/>
        </p:nvSpPr>
        <p:spPr>
          <a:xfrm>
            <a:off x="584200" y="754063"/>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solidFill>
                  <a:schemeClr val="accent1"/>
                </a:solidFill>
              </a:rPr>
              <a:t>“</a:t>
            </a:r>
          </a:p>
        </p:txBody>
      </p:sp>
      <p:sp>
        <p:nvSpPr>
          <p:cNvPr id="6" name="TextBox 5"/>
          <p:cNvSpPr txBox="1"/>
          <p:nvPr/>
        </p:nvSpPr>
        <p:spPr>
          <a:xfrm>
            <a:off x="7888288" y="2879725"/>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solidFill>
                  <a:schemeClr val="accent1"/>
                </a:solidFill>
              </a:rPr>
              <a:t>”</a:t>
            </a:r>
          </a:p>
        </p:txBody>
      </p:sp>
      <p:sp>
        <p:nvSpPr>
          <p:cNvPr id="2" name="Title 1"/>
          <p:cNvSpPr>
            <a:spLocks noGrp="1"/>
          </p:cNvSpPr>
          <p:nvPr>
            <p:ph type="title"/>
          </p:nvPr>
        </p:nvSpPr>
        <p:spPr>
          <a:xfrm>
            <a:off x="1084943" y="596020"/>
            <a:ext cx="6974115" cy="2844369"/>
          </a:xfrm>
        </p:spPr>
        <p:txBody>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818347" y="3886200"/>
            <a:ext cx="7512338" cy="1053662"/>
          </a:xfrm>
        </p:spPr>
        <p:txBody>
          <a:bodyPr anchor="b"/>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el-GR"/>
              <a:t>Στυλ υποδείγματος κειμένου</a:t>
            </a:r>
          </a:p>
        </p:txBody>
      </p:sp>
      <p:sp>
        <p:nvSpPr>
          <p:cNvPr id="3" name="Text Placeholder 2"/>
          <p:cNvSpPr>
            <a:spLocks noGrp="1"/>
          </p:cNvSpPr>
          <p:nvPr>
            <p:ph type="body" idx="1"/>
          </p:nvPr>
        </p:nvSpPr>
        <p:spPr>
          <a:xfrm>
            <a:off x="818347" y="4939862"/>
            <a:ext cx="7512338" cy="1162198"/>
          </a:xfrm>
        </p:spPr>
        <p:txBody>
          <a:bodyPr anchor="t"/>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7" name="Date Placeholder 3"/>
          <p:cNvSpPr>
            <a:spLocks noGrp="1"/>
          </p:cNvSpPr>
          <p:nvPr>
            <p:ph type="dt" sz="half" idx="14"/>
          </p:nvPr>
        </p:nvSpPr>
        <p:spPr/>
        <p:txBody>
          <a:bodyPr/>
          <a:lstStyle>
            <a:lvl1pPr>
              <a:defRPr/>
            </a:lvl1pPr>
          </a:lstStyle>
          <a:p>
            <a:pPr>
              <a:defRPr/>
            </a:pPr>
            <a:endParaRPr lang="el-GR"/>
          </a:p>
        </p:txBody>
      </p:sp>
      <p:sp>
        <p:nvSpPr>
          <p:cNvPr id="8" name="Footer Placeholder 4"/>
          <p:cNvSpPr>
            <a:spLocks noGrp="1"/>
          </p:cNvSpPr>
          <p:nvPr>
            <p:ph type="ftr" sz="quarter" idx="15"/>
          </p:nvPr>
        </p:nvSpPr>
        <p:spPr/>
        <p:txBody>
          <a:bodyPr/>
          <a:lstStyle>
            <a:lvl1pPr>
              <a:defRPr/>
            </a:lvl1pPr>
          </a:lstStyle>
          <a:p>
            <a:pPr>
              <a:defRPr/>
            </a:pPr>
            <a:endParaRPr lang="el-GR"/>
          </a:p>
        </p:txBody>
      </p:sp>
      <p:sp>
        <p:nvSpPr>
          <p:cNvPr id="9" name="Slide Number Placeholder 5"/>
          <p:cNvSpPr>
            <a:spLocks noGrp="1"/>
          </p:cNvSpPr>
          <p:nvPr>
            <p:ph type="sldNum" sz="quarter" idx="16"/>
          </p:nvPr>
        </p:nvSpPr>
        <p:spPr/>
        <p:txBody>
          <a:bodyPr/>
          <a:lstStyle>
            <a:lvl1pPr>
              <a:defRPr/>
            </a:lvl1pPr>
          </a:lstStyle>
          <a:p>
            <a:pPr>
              <a:defRPr/>
            </a:pPr>
            <a:fld id="{748067A4-963C-4CF4-B836-57BF02450423}" type="slidenum">
              <a:rPr lang="el-GR" altLang="el-GR"/>
              <a:pPr>
                <a:defRPr/>
              </a:pPr>
              <a:t>‹#›</a:t>
            </a:fld>
            <a:endParaRPr lang="el-GR" altLang="el-GR"/>
          </a:p>
        </p:txBody>
      </p:sp>
    </p:spTree>
    <p:extLst>
      <p:ext uri="{BB962C8B-B14F-4D97-AF65-F5344CB8AC3E}">
        <p14:creationId xmlns:p14="http://schemas.microsoft.com/office/powerpoint/2010/main" val="2176271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3" cy="2756783"/>
          </a:xfrm>
        </p:spPr>
        <p:txBody>
          <a:bodyPr/>
          <a:lstStyle>
            <a:lvl1pPr>
              <a:defRPr lang="en-US" sz="2800" b="0" dirty="0"/>
            </a:lvl1pPr>
          </a:lstStyle>
          <a:p>
            <a:pPr lvl="0"/>
            <a:r>
              <a:rPr lang="el-GR"/>
              <a:t>Στυλ κύριου τίτλου</a:t>
            </a:r>
            <a:endParaRPr lang="en-US" dirty="0"/>
          </a:p>
        </p:txBody>
      </p:sp>
      <p:sp>
        <p:nvSpPr>
          <p:cNvPr id="10" name="Text Placeholder 9"/>
          <p:cNvSpPr>
            <a:spLocks noGrp="1"/>
          </p:cNvSpPr>
          <p:nvPr>
            <p:ph type="body" sz="quarter" idx="13"/>
          </p:nvPr>
        </p:nvSpPr>
        <p:spPr>
          <a:xfrm>
            <a:off x="818347" y="3682943"/>
            <a:ext cx="7511473" cy="1049283"/>
          </a:xfrm>
        </p:spPr>
        <p:txBody>
          <a:bodyPr anchor="b"/>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el-GR"/>
              <a:t>Στυλ υποδείγματος κειμένου</a:t>
            </a:r>
          </a:p>
        </p:txBody>
      </p:sp>
      <p:sp>
        <p:nvSpPr>
          <p:cNvPr id="3" name="Text Placeholder 2"/>
          <p:cNvSpPr>
            <a:spLocks noGrp="1"/>
          </p:cNvSpPr>
          <p:nvPr>
            <p:ph type="body" idx="1"/>
          </p:nvPr>
        </p:nvSpPr>
        <p:spPr>
          <a:xfrm>
            <a:off x="818347" y="4732224"/>
            <a:ext cx="7511472" cy="1369836"/>
          </a:xfrm>
        </p:spPr>
        <p:txBody>
          <a:bodyPr anchor="t"/>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5" name="Date Placeholder 3"/>
          <p:cNvSpPr>
            <a:spLocks noGrp="1"/>
          </p:cNvSpPr>
          <p:nvPr>
            <p:ph type="dt" sz="half" idx="14"/>
          </p:nvPr>
        </p:nvSpPr>
        <p:spPr/>
        <p:txBody>
          <a:bodyPr/>
          <a:lstStyle>
            <a:lvl1pPr>
              <a:defRPr/>
            </a:lvl1pPr>
          </a:lstStyle>
          <a:p>
            <a:pPr>
              <a:defRPr/>
            </a:pPr>
            <a:endParaRPr lang="el-GR"/>
          </a:p>
        </p:txBody>
      </p:sp>
      <p:sp>
        <p:nvSpPr>
          <p:cNvPr id="6" name="Footer Placeholder 4"/>
          <p:cNvSpPr>
            <a:spLocks noGrp="1"/>
          </p:cNvSpPr>
          <p:nvPr>
            <p:ph type="ftr" sz="quarter" idx="15"/>
          </p:nvPr>
        </p:nvSpPr>
        <p:spPr/>
        <p:txBody>
          <a:bodyPr/>
          <a:lstStyle>
            <a:lvl1pPr>
              <a:defRPr/>
            </a:lvl1pPr>
          </a:lstStyle>
          <a:p>
            <a:pPr>
              <a:defRPr/>
            </a:pPr>
            <a:endParaRPr lang="el-GR"/>
          </a:p>
        </p:txBody>
      </p:sp>
      <p:sp>
        <p:nvSpPr>
          <p:cNvPr id="7" name="Slide Number Placeholder 5"/>
          <p:cNvSpPr>
            <a:spLocks noGrp="1"/>
          </p:cNvSpPr>
          <p:nvPr>
            <p:ph type="sldNum" sz="quarter" idx="16"/>
          </p:nvPr>
        </p:nvSpPr>
        <p:spPr/>
        <p:txBody>
          <a:bodyPr/>
          <a:lstStyle>
            <a:lvl1pPr>
              <a:defRPr/>
            </a:lvl1pPr>
          </a:lstStyle>
          <a:p>
            <a:pPr>
              <a:defRPr/>
            </a:pPr>
            <a:fld id="{561C5607-C9F4-458B-9305-34336C77D325}" type="slidenum">
              <a:rPr lang="el-GR" altLang="el-GR"/>
              <a:pPr>
                <a:defRPr/>
              </a:pPr>
              <a:t>‹#›</a:t>
            </a:fld>
            <a:endParaRPr lang="el-GR" altLang="el-GR"/>
          </a:p>
        </p:txBody>
      </p:sp>
    </p:spTree>
    <p:extLst>
      <p:ext uri="{BB962C8B-B14F-4D97-AF65-F5344CB8AC3E}">
        <p14:creationId xmlns:p14="http://schemas.microsoft.com/office/powerpoint/2010/main" val="221685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Title 1"/>
          <p:cNvSpPr>
            <a:spLocks noGrp="1"/>
          </p:cNvSpPr>
          <p:nvPr>
            <p:ph type="title"/>
          </p:nvPr>
        </p:nvSpPr>
        <p:spPr>
          <a:xfrm>
            <a:off x="818348" y="596018"/>
            <a:ext cx="7511473" cy="1312480"/>
          </a:xfrm>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318B500E-59F7-4A6C-9E92-6CF3FAC51FE2}" type="slidenum">
              <a:rPr lang="el-GR" altLang="el-GR"/>
              <a:pPr>
                <a:defRPr/>
              </a:pPr>
              <a:t>‹#›</a:t>
            </a:fld>
            <a:endParaRPr lang="el-GR" altLang="el-GR"/>
          </a:p>
        </p:txBody>
      </p:sp>
    </p:spTree>
    <p:extLst>
      <p:ext uri="{BB962C8B-B14F-4D97-AF65-F5344CB8AC3E}">
        <p14:creationId xmlns:p14="http://schemas.microsoft.com/office/powerpoint/2010/main" val="2116367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818348" y="596018"/>
            <a:ext cx="5624137" cy="5506042"/>
          </a:xfrm>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D51116A-B886-41C2-8F15-EB57715145AB}" type="slidenum">
              <a:rPr lang="el-GR" altLang="el-GR"/>
              <a:pPr>
                <a:defRPr/>
              </a:pPr>
              <a:t>‹#›</a:t>
            </a:fld>
            <a:endParaRPr lang="el-GR" altLang="el-GR"/>
          </a:p>
        </p:txBody>
      </p:sp>
    </p:spTree>
    <p:extLst>
      <p:ext uri="{BB962C8B-B14F-4D97-AF65-F5344CB8AC3E}">
        <p14:creationId xmlns:p14="http://schemas.microsoft.com/office/powerpoint/2010/main" val="166223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63F2A37-FB3A-4352-859C-4B59CAB8DD2B}" type="slidenum">
              <a:rPr lang="el-GR" altLang="el-GR"/>
              <a:pPr>
                <a:defRPr/>
              </a:pPr>
              <a:t>‹#›</a:t>
            </a:fld>
            <a:endParaRPr lang="el-GR" altLang="el-GR"/>
          </a:p>
        </p:txBody>
      </p:sp>
    </p:spTree>
    <p:extLst>
      <p:ext uri="{BB962C8B-B14F-4D97-AF65-F5344CB8AC3E}">
        <p14:creationId xmlns:p14="http://schemas.microsoft.com/office/powerpoint/2010/main" val="103186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700"/>
            <a:ext cx="7510506" cy="1823305"/>
          </a:xfrm>
        </p:spPr>
        <p:txBody>
          <a:bodyPr anchor="b"/>
          <a:lstStyle>
            <a:lvl1pPr algn="r">
              <a:defRPr sz="2800" b="0" cap="all"/>
            </a:lvl1pPr>
          </a:lstStyle>
          <a:p>
            <a:r>
              <a:rPr lang="el-GR"/>
              <a:t>Στυλ κύριου τίτλου</a:t>
            </a:r>
            <a:endParaRPr lang="en-US" dirty="0"/>
          </a:p>
        </p:txBody>
      </p:sp>
      <p:sp>
        <p:nvSpPr>
          <p:cNvPr id="3" name="Text Placeholder 2"/>
          <p:cNvSpPr>
            <a:spLocks noGrp="1"/>
          </p:cNvSpPr>
          <p:nvPr>
            <p:ph type="body" idx="1"/>
          </p:nvPr>
        </p:nvSpPr>
        <p:spPr>
          <a:xfrm>
            <a:off x="819314" y="5103810"/>
            <a:ext cx="7510506" cy="998250"/>
          </a:xfrm>
        </p:spPr>
        <p:txBody>
          <a:bodyPr anchor="t"/>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664ABB4-0E50-4C8B-9177-191DF2F75440}" type="slidenum">
              <a:rPr lang="el-GR" altLang="el-GR"/>
              <a:pPr>
                <a:defRPr/>
              </a:pPr>
              <a:t>‹#›</a:t>
            </a:fld>
            <a:endParaRPr lang="el-GR" altLang="el-GR"/>
          </a:p>
        </p:txBody>
      </p:sp>
    </p:spTree>
    <p:extLst>
      <p:ext uri="{BB962C8B-B14F-4D97-AF65-F5344CB8AC3E}">
        <p14:creationId xmlns:p14="http://schemas.microsoft.com/office/powerpoint/2010/main" val="128798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818348" y="2060900"/>
            <a:ext cx="3685073" cy="4031331"/>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40581" y="2060898"/>
            <a:ext cx="3689239" cy="4031330"/>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D423FCF2-D6E6-4167-87FD-4CC4E3AF2584}" type="slidenum">
              <a:rPr lang="el-GR" altLang="el-GR"/>
              <a:pPr>
                <a:defRPr/>
              </a:pPr>
              <a:t>‹#›</a:t>
            </a:fld>
            <a:endParaRPr lang="el-GR" altLang="el-GR"/>
          </a:p>
        </p:txBody>
      </p:sp>
    </p:spTree>
    <p:extLst>
      <p:ext uri="{BB962C8B-B14F-4D97-AF65-F5344CB8AC3E}">
        <p14:creationId xmlns:p14="http://schemas.microsoft.com/office/powerpoint/2010/main" val="1658184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818348" y="2786029"/>
            <a:ext cx="3685073" cy="3316033"/>
          </a:xfrm>
        </p:spPr>
        <p:txBody>
          <a:bodyPr anchor="t"/>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910150" y="2060900"/>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629165" y="2786029"/>
            <a:ext cx="3701520" cy="3316033"/>
          </a:xfrm>
        </p:spPr>
        <p:txBody>
          <a:bodyPr anchor="t"/>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320E7748-CC4F-4C84-B859-1FD5EDB49FFD}" type="slidenum">
              <a:rPr lang="el-GR" altLang="el-GR"/>
              <a:pPr>
                <a:defRPr/>
              </a:pPr>
              <a:t>‹#›</a:t>
            </a:fld>
            <a:endParaRPr lang="el-GR" altLang="el-GR"/>
          </a:p>
        </p:txBody>
      </p:sp>
    </p:spTree>
    <p:extLst>
      <p:ext uri="{BB962C8B-B14F-4D97-AF65-F5344CB8AC3E}">
        <p14:creationId xmlns:p14="http://schemas.microsoft.com/office/powerpoint/2010/main" val="426134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l-GR"/>
              <a:t>Στυλ κύριου τίτλου</a:t>
            </a:r>
            <a:endParaRPr lang="en-US"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A9E43EE8-F31A-47A0-817E-610C9AA7A8BA}" type="slidenum">
              <a:rPr lang="el-GR" altLang="el-GR"/>
              <a:pPr>
                <a:defRPr/>
              </a:pPr>
              <a:t>‹#›</a:t>
            </a:fld>
            <a:endParaRPr lang="el-GR" altLang="el-GR"/>
          </a:p>
        </p:txBody>
      </p:sp>
    </p:spTree>
    <p:extLst>
      <p:ext uri="{BB962C8B-B14F-4D97-AF65-F5344CB8AC3E}">
        <p14:creationId xmlns:p14="http://schemas.microsoft.com/office/powerpoint/2010/main" val="306348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E1F9F053-4B66-416B-B6EC-C12E2AE0ADE0}" type="slidenum">
              <a:rPr lang="el-GR" altLang="el-GR"/>
              <a:pPr>
                <a:defRPr/>
              </a:pPr>
              <a:t>‹#›</a:t>
            </a:fld>
            <a:endParaRPr lang="el-GR" altLang="el-GR"/>
          </a:p>
        </p:txBody>
      </p:sp>
    </p:spTree>
    <p:extLst>
      <p:ext uri="{BB962C8B-B14F-4D97-AF65-F5344CB8AC3E}">
        <p14:creationId xmlns:p14="http://schemas.microsoft.com/office/powerpoint/2010/main" val="214535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8348" y="1754928"/>
            <a:ext cx="2729523" cy="1371600"/>
          </a:xfrm>
        </p:spPr>
        <p:txBody>
          <a:bodyPr anchor="b"/>
          <a:lstStyle>
            <a:lvl1pPr algn="l">
              <a:defRPr sz="2200" b="0"/>
            </a:lvl1pPr>
          </a:lstStyle>
          <a:p>
            <a:r>
              <a:rPr lang="el-GR"/>
              <a:t>Στυλ κύριου τίτλου</a:t>
            </a:r>
            <a:endParaRPr lang="en-US" dirty="0"/>
          </a:p>
        </p:txBody>
      </p:sp>
      <p:sp>
        <p:nvSpPr>
          <p:cNvPr id="3" name="Content Placeholder 2"/>
          <p:cNvSpPr>
            <a:spLocks noGrp="1"/>
          </p:cNvSpPr>
          <p:nvPr>
            <p:ph idx="1"/>
          </p:nvPr>
        </p:nvSpPr>
        <p:spPr>
          <a:xfrm>
            <a:off x="3828857" y="596020"/>
            <a:ext cx="4500964" cy="5506041"/>
          </a:xfrm>
        </p:spPr>
        <p:txBody>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818348" y="3126528"/>
            <a:ext cx="2729523" cy="18288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9DB17B7-544A-4613-A90F-F02ECF67AABA}" type="slidenum">
              <a:rPr lang="el-GR" altLang="el-GR"/>
              <a:pPr>
                <a:defRPr/>
              </a:pPr>
              <a:t>‹#›</a:t>
            </a:fld>
            <a:endParaRPr lang="el-GR" altLang="el-GR"/>
          </a:p>
        </p:txBody>
      </p:sp>
    </p:spTree>
    <p:extLst>
      <p:ext uri="{BB962C8B-B14F-4D97-AF65-F5344CB8AC3E}">
        <p14:creationId xmlns:p14="http://schemas.microsoft.com/office/powerpoint/2010/main" val="272493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8348" y="1898269"/>
            <a:ext cx="4423803" cy="1371600"/>
          </a:xfrm>
        </p:spPr>
        <p:txBody>
          <a:bodyPr anchor="b"/>
          <a:lstStyle>
            <a:lvl1pPr algn="l">
              <a:defRPr sz="2400" b="0"/>
            </a:lvl1pPr>
          </a:lstStyle>
          <a:p>
            <a:r>
              <a:rPr lang="el-GR"/>
              <a:t>Στυλ κύριου τίτλου</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817319" y="3269869"/>
            <a:ext cx="4423803" cy="18288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a:xfrm>
            <a:off x="4524375" y="6181725"/>
            <a:ext cx="717550" cy="365125"/>
          </a:xfrm>
        </p:spPr>
        <p:txBody>
          <a:bodyPr/>
          <a:lstStyle>
            <a:lvl1pPr>
              <a:defRPr/>
            </a:lvl1pPr>
          </a:lstStyle>
          <a:p>
            <a:pPr>
              <a:defRPr/>
            </a:pPr>
            <a:endParaRPr lang="el-GR"/>
          </a:p>
        </p:txBody>
      </p:sp>
      <p:sp>
        <p:nvSpPr>
          <p:cNvPr id="6" name="Footer Placeholder 5"/>
          <p:cNvSpPr>
            <a:spLocks noGrp="1"/>
          </p:cNvSpPr>
          <p:nvPr>
            <p:ph type="ftr" sz="quarter" idx="11"/>
          </p:nvPr>
        </p:nvSpPr>
        <p:spPr>
          <a:xfrm>
            <a:off x="817563" y="6181725"/>
            <a:ext cx="3706812" cy="365125"/>
          </a:xfrm>
        </p:spPr>
        <p:txBody>
          <a:bodyPr/>
          <a:lstStyle>
            <a:lvl1pPr>
              <a:defRPr/>
            </a:lvl1pPr>
          </a:lstStyle>
          <a:p>
            <a:pPr>
              <a:defRPr/>
            </a:pPr>
            <a:endParaRPr lang="el-GR"/>
          </a:p>
        </p:txBody>
      </p:sp>
      <p:sp>
        <p:nvSpPr>
          <p:cNvPr id="7" name="Slide Number Placeholder 6"/>
          <p:cNvSpPr>
            <a:spLocks noGrp="1"/>
          </p:cNvSpPr>
          <p:nvPr>
            <p:ph type="sldNum" sz="quarter" idx="12"/>
          </p:nvPr>
        </p:nvSpPr>
        <p:spPr>
          <a:xfrm>
            <a:off x="8024813" y="6181725"/>
            <a:ext cx="304800" cy="328613"/>
          </a:xfrm>
        </p:spPr>
        <p:txBody>
          <a:bodyPr/>
          <a:lstStyle>
            <a:lvl1pPr>
              <a:defRPr/>
            </a:lvl1pPr>
          </a:lstStyle>
          <a:p>
            <a:pPr>
              <a:defRPr/>
            </a:pPr>
            <a:fld id="{AD792BEF-8452-48CB-9494-81B2AB50146F}" type="slidenum">
              <a:rPr lang="el-GR" altLang="el-GR"/>
              <a:pPr>
                <a:defRPr/>
              </a:pPr>
              <a:t>‹#›</a:t>
            </a:fld>
            <a:endParaRPr lang="el-GR" altLang="el-GR"/>
          </a:p>
        </p:txBody>
      </p:sp>
    </p:spTree>
    <p:extLst>
      <p:ext uri="{BB962C8B-B14F-4D97-AF65-F5344CB8AC3E}">
        <p14:creationId xmlns:p14="http://schemas.microsoft.com/office/powerpoint/2010/main" val="425075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563" y="595313"/>
            <a:ext cx="7512050" cy="1312862"/>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817563" y="2060575"/>
            <a:ext cx="7512050" cy="4041775"/>
          </a:xfrm>
          <a:prstGeom prst="rect">
            <a:avLst/>
          </a:prstGeom>
        </p:spPr>
        <p:txBody>
          <a:bodyPr vert="horz" lIns="91440" tIns="45720" rIns="91440" bIns="45720" rtlCol="0"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551613" y="6178550"/>
            <a:ext cx="1287462"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l-GR"/>
          </a:p>
        </p:txBody>
      </p:sp>
      <p:sp>
        <p:nvSpPr>
          <p:cNvPr id="5" name="Footer Placeholder 4"/>
          <p:cNvSpPr>
            <a:spLocks noGrp="1"/>
          </p:cNvSpPr>
          <p:nvPr>
            <p:ph type="ftr" sz="quarter" idx="3"/>
          </p:nvPr>
        </p:nvSpPr>
        <p:spPr>
          <a:xfrm>
            <a:off x="817563" y="6178550"/>
            <a:ext cx="5624512"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l-GR"/>
          </a:p>
        </p:txBody>
      </p:sp>
      <p:sp>
        <p:nvSpPr>
          <p:cNvPr id="6" name="Slide Number Placeholder 5"/>
          <p:cNvSpPr>
            <a:spLocks noGrp="1"/>
          </p:cNvSpPr>
          <p:nvPr>
            <p:ph type="sldNum" sz="quarter" idx="4"/>
          </p:nvPr>
        </p:nvSpPr>
        <p:spPr>
          <a:xfrm>
            <a:off x="7916863" y="6178550"/>
            <a:ext cx="414337" cy="365125"/>
          </a:xfrm>
          <a:prstGeom prst="rect">
            <a:avLst/>
          </a:prstGeom>
        </p:spPr>
        <p:txBody>
          <a:bodyPr vert="horz" lIns="91440" tIns="45720" rIns="91440" bIns="45720" rtlCol="0" anchor="ctr"/>
          <a:lstStyle>
            <a:lvl1pPr algn="r">
              <a:defRPr sz="800" b="1" i="0" smtClean="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E67458FD-9F53-41F3-84CA-08AF0EE3F29F}" type="slidenum">
              <a:rPr lang="el-GR" altLang="el-GR"/>
              <a:pPr>
                <a:defRPr/>
              </a:pPr>
              <a:t>‹#›</a:t>
            </a:fld>
            <a:endParaRPr lang="el-GR" altLang="el-GR"/>
          </a:p>
        </p:txBody>
      </p:sp>
    </p:spTree>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20" r:id="rId9"/>
    <p:sldLayoutId id="2147483721" r:id="rId10"/>
    <p:sldLayoutId id="2147483715" r:id="rId11"/>
    <p:sldLayoutId id="2147483722" r:id="rId12"/>
    <p:sldLayoutId id="2147483716" r:id="rId13"/>
    <p:sldLayoutId id="2147483723" r:id="rId14"/>
    <p:sldLayoutId id="2147483717" r:id="rId15"/>
    <p:sldLayoutId id="2147483718" r:id="rId16"/>
    <p:sldLayoutId id="2147483719" r:id="rId17"/>
  </p:sldLayoutIdLst>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457200" rtl="0" fontAlgn="base">
        <a:spcBef>
          <a:spcPct val="0"/>
        </a:spcBef>
        <a:spcAft>
          <a:spcPct val="0"/>
        </a:spcAft>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algn="l" defTabSz="457200" rtl="0" fontAlgn="base">
        <a:spcBef>
          <a:spcPct val="0"/>
        </a:spcBef>
        <a:spcAft>
          <a:spcPct val="0"/>
        </a:spcAft>
        <a:defRPr sz="2800">
          <a:solidFill>
            <a:schemeClr val="tx1"/>
          </a:solidFill>
          <a:latin typeface="Garamond" panose="02020404030301010803" pitchFamily="18" charset="0"/>
        </a:defRPr>
      </a:lvl2pPr>
      <a:lvl3pPr algn="l" defTabSz="457200" rtl="0" fontAlgn="base">
        <a:spcBef>
          <a:spcPct val="0"/>
        </a:spcBef>
        <a:spcAft>
          <a:spcPct val="0"/>
        </a:spcAft>
        <a:defRPr sz="2800">
          <a:solidFill>
            <a:schemeClr val="tx1"/>
          </a:solidFill>
          <a:latin typeface="Garamond" panose="02020404030301010803" pitchFamily="18" charset="0"/>
        </a:defRPr>
      </a:lvl3pPr>
      <a:lvl4pPr algn="l" defTabSz="457200" rtl="0" fontAlgn="base">
        <a:spcBef>
          <a:spcPct val="0"/>
        </a:spcBef>
        <a:spcAft>
          <a:spcPct val="0"/>
        </a:spcAft>
        <a:defRPr sz="2800">
          <a:solidFill>
            <a:schemeClr val="tx1"/>
          </a:solidFill>
          <a:latin typeface="Garamond" panose="02020404030301010803" pitchFamily="18" charset="0"/>
        </a:defRPr>
      </a:lvl4pPr>
      <a:lvl5pPr algn="l" defTabSz="457200" rtl="0" fontAlgn="base">
        <a:spcBef>
          <a:spcPct val="0"/>
        </a:spcBef>
        <a:spcAft>
          <a:spcPct val="0"/>
        </a:spcAft>
        <a:defRPr sz="2800">
          <a:solidFill>
            <a:schemeClr val="tx1"/>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tx1"/>
        </a:buClr>
        <a:buSzPct val="130000"/>
        <a:buFont typeface="Arial" panose="020B0604020202020204" pitchFamily="34" charset="0"/>
        <a:buChar char="•"/>
        <a:defRPr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fontAlgn="base">
        <a:spcBef>
          <a:spcPct val="20000"/>
        </a:spcBef>
        <a:spcAft>
          <a:spcPts val="600"/>
        </a:spcAft>
        <a:buClr>
          <a:schemeClr val="tx1"/>
        </a:buClr>
        <a:buSzPct val="130000"/>
        <a:buFont typeface="Arial" panose="020B0604020202020204" pitchFamily="34" charset="0"/>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fontAlgn="base">
        <a:spcBef>
          <a:spcPct val="20000"/>
        </a:spcBef>
        <a:spcAft>
          <a:spcPts val="600"/>
        </a:spcAft>
        <a:buClr>
          <a:schemeClr val="tx1"/>
        </a:buClr>
        <a:buSzPct val="130000"/>
        <a:buFont typeface="Arial" panose="020B0604020202020204" pitchFamily="34" charset="0"/>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fontAlgn="base">
        <a:spcBef>
          <a:spcPct val="20000"/>
        </a:spcBef>
        <a:spcAft>
          <a:spcPts val="600"/>
        </a:spcAft>
        <a:buClr>
          <a:schemeClr val="tx1"/>
        </a:buClr>
        <a:buSzPct val="130000"/>
        <a:buFont typeface="Arial" panose="020B0604020202020204" pitchFamily="34" charset="0"/>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fontAlgn="base">
        <a:spcBef>
          <a:spcPct val="20000"/>
        </a:spcBef>
        <a:spcAft>
          <a:spcPts val="600"/>
        </a:spcAft>
        <a:buClr>
          <a:schemeClr val="tx1"/>
        </a:buClr>
        <a:buSzPct val="130000"/>
        <a:buFont typeface="Arial" panose="020B0604020202020204" pitchFamily="34" charset="0"/>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0131"/>
            <a:ext cx="7772400" cy="868669"/>
          </a:xfrm>
        </p:spPr>
        <p:txBody>
          <a:bodyPr/>
          <a:lstStyle/>
          <a:p>
            <a:pPr fontAlgn="auto">
              <a:spcAft>
                <a:spcPts val="0"/>
              </a:spcAft>
              <a:defRPr/>
            </a:pPr>
            <a:r>
              <a:rPr lang="en-US" dirty="0"/>
              <a:t>The EU Immigration Policy</a:t>
            </a:r>
          </a:p>
        </p:txBody>
      </p:sp>
      <p:sp>
        <p:nvSpPr>
          <p:cNvPr id="3" name="Subtitle 2"/>
          <p:cNvSpPr>
            <a:spLocks noGrp="1"/>
          </p:cNvSpPr>
          <p:nvPr>
            <p:ph type="subTitle" idx="1"/>
          </p:nvPr>
        </p:nvSpPr>
        <p:spPr>
          <a:xfrm>
            <a:off x="1371600" y="1988840"/>
            <a:ext cx="6400800" cy="4464496"/>
          </a:xfrm>
        </p:spPr>
        <p:txBody>
          <a:bodyPr/>
          <a:lstStyle/>
          <a:p>
            <a:pPr fontAlgn="auto">
              <a:buFont typeface="Arial"/>
              <a:buNone/>
              <a:defRPr/>
            </a:pPr>
            <a:r>
              <a:rPr lang="en-GB" dirty="0"/>
              <a:t>Ioannis Galariotis</a:t>
            </a:r>
            <a:endParaRPr lang="el-GR" dirty="0"/>
          </a:p>
          <a:p>
            <a:pPr fontAlgn="auto">
              <a:buFont typeface="Arial"/>
              <a:buNone/>
              <a:defRPr/>
            </a:pPr>
            <a:r>
              <a:rPr lang="en-GB" dirty="0"/>
              <a:t>Max Weber Fellow (2015-2016)</a:t>
            </a:r>
          </a:p>
          <a:p>
            <a:pPr fontAlgn="auto">
              <a:buFont typeface="Arial"/>
              <a:buNone/>
              <a:defRPr/>
            </a:pPr>
            <a:r>
              <a:rPr lang="en-GB" dirty="0"/>
              <a:t>European University Institute</a:t>
            </a:r>
          </a:p>
          <a:p>
            <a:pPr fontAlgn="auto">
              <a:buFont typeface="Arial"/>
              <a:buNone/>
              <a:defRPr/>
            </a:pPr>
            <a:r>
              <a:rPr lang="en-GB" dirty="0"/>
              <a:t>jgalariotis@gmail.com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861048"/>
            <a:ext cx="2526984" cy="19442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140968"/>
            <a:ext cx="2048161" cy="3038899"/>
          </a:xfrm>
          <a:prstGeom prst="rect">
            <a:avLst/>
          </a:prstGeom>
        </p:spPr>
      </p:pic>
    </p:spTree>
  </p:cSld>
  <p:clrMapOvr>
    <a:masterClrMapping/>
  </p:clrMapOvr>
  <p:transition>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8" y="596018"/>
            <a:ext cx="7511473" cy="1312480"/>
          </a:xfrm>
        </p:spPr>
        <p:txBody>
          <a:bodyPr/>
          <a:lstStyle/>
          <a:p>
            <a:pPr fontAlgn="auto">
              <a:spcAft>
                <a:spcPts val="0"/>
              </a:spcAft>
              <a:defRPr/>
            </a:pPr>
            <a:r>
              <a:rPr lang="en-GB" dirty="0"/>
              <a:t>Basic reasons of immigration</a:t>
            </a:r>
            <a:endParaRPr lang="en-US" dirty="0"/>
          </a:p>
        </p:txBody>
      </p:sp>
      <p:sp>
        <p:nvSpPr>
          <p:cNvPr id="3" name="Content Placeholder 2"/>
          <p:cNvSpPr>
            <a:spLocks noGrp="1"/>
          </p:cNvSpPr>
          <p:nvPr>
            <p:ph idx="1"/>
          </p:nvPr>
        </p:nvSpPr>
        <p:spPr>
          <a:xfrm>
            <a:off x="818348" y="1052736"/>
            <a:ext cx="7511472" cy="5040560"/>
          </a:xfrm>
        </p:spPr>
        <p:txBody>
          <a:bodyPr>
            <a:normAutofit/>
          </a:bodyPr>
          <a:lstStyle/>
          <a:p>
            <a:pPr fontAlgn="auto">
              <a:buFont typeface="Arial"/>
              <a:buChar char="•"/>
              <a:defRPr/>
            </a:pPr>
            <a:r>
              <a:rPr lang="en-GB" sz="2800" dirty="0"/>
              <a:t>Economic reasons</a:t>
            </a:r>
            <a:r>
              <a:rPr lang="el-GR" sz="2800" dirty="0"/>
              <a:t>: </a:t>
            </a:r>
            <a:r>
              <a:rPr lang="en-GB" sz="2800" dirty="0"/>
              <a:t>neoclassical theory </a:t>
            </a:r>
            <a:r>
              <a:rPr lang="el-GR" sz="2800" dirty="0"/>
              <a:t>(</a:t>
            </a:r>
            <a:r>
              <a:rPr lang="en-GB" sz="2800" dirty="0"/>
              <a:t>we change country to seek for higher wages</a:t>
            </a:r>
            <a:r>
              <a:rPr lang="el-GR" sz="2800" dirty="0"/>
              <a:t>)</a:t>
            </a:r>
          </a:p>
          <a:p>
            <a:pPr fontAlgn="auto">
              <a:buFont typeface="Arial"/>
              <a:buChar char="•"/>
              <a:defRPr/>
            </a:pPr>
            <a:r>
              <a:rPr lang="en-GB" sz="2800" dirty="0"/>
              <a:t>Family purposes</a:t>
            </a:r>
            <a:endParaRPr lang="el-GR" sz="2800" dirty="0"/>
          </a:p>
          <a:p>
            <a:pPr fontAlgn="auto">
              <a:buFont typeface="Arial"/>
              <a:buChar char="•"/>
              <a:defRPr/>
            </a:pPr>
            <a:r>
              <a:rPr lang="en-GB" sz="2800" dirty="0"/>
              <a:t>Networks and systems</a:t>
            </a:r>
            <a:endParaRPr lang="el-GR" sz="2800" dirty="0"/>
          </a:p>
          <a:p>
            <a:pPr fontAlgn="auto">
              <a:buFont typeface="Arial"/>
              <a:buChar char="•"/>
              <a:defRPr/>
            </a:pPr>
            <a:r>
              <a:rPr lang="en-GB" sz="2800" dirty="0"/>
              <a:t>State policies</a:t>
            </a:r>
            <a:endParaRPr lang="el-GR" sz="2800" dirty="0"/>
          </a:p>
          <a:p>
            <a:pPr fontAlgn="auto">
              <a:buFont typeface="Arial"/>
              <a:buChar char="•"/>
              <a:defRPr/>
            </a:pPr>
            <a:r>
              <a:rPr lang="en-GB" sz="2800" dirty="0"/>
              <a:t>Political reasons</a:t>
            </a:r>
            <a:r>
              <a:rPr lang="en-US" sz="2800" dirty="0"/>
              <a:t> (wars)</a:t>
            </a:r>
            <a:endParaRPr lang="en-GB" sz="2800" dirty="0"/>
          </a:p>
        </p:txBody>
      </p:sp>
    </p:spTree>
    <p:extLst>
      <p:ext uri="{BB962C8B-B14F-4D97-AF65-F5344CB8AC3E}">
        <p14:creationId xmlns:p14="http://schemas.microsoft.com/office/powerpoint/2010/main" val="598214506"/>
      </p:ext>
    </p:extLst>
  </p:cSld>
  <p:clrMapOvr>
    <a:masterClrMapping/>
  </p:clrMapOvr>
  <p:transition>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8348" y="596018"/>
            <a:ext cx="7511473" cy="1312480"/>
          </a:xfrm>
        </p:spPr>
        <p:txBody>
          <a:bodyPr>
            <a:normAutofit/>
          </a:bodyPr>
          <a:lstStyle/>
          <a:p>
            <a:pPr fontAlgn="auto">
              <a:spcAft>
                <a:spcPts val="0"/>
              </a:spcAft>
              <a:defRPr/>
            </a:pPr>
            <a:r>
              <a:rPr lang="en-GB" sz="2400" dirty="0"/>
              <a:t>The genesis of the migration problem</a:t>
            </a:r>
            <a:endParaRPr lang="el-GR" sz="2400" dirty="0"/>
          </a:p>
        </p:txBody>
      </p:sp>
      <p:sp>
        <p:nvSpPr>
          <p:cNvPr id="3" name="Θέση περιεχομένου 2"/>
          <p:cNvSpPr>
            <a:spLocks noGrp="1"/>
          </p:cNvSpPr>
          <p:nvPr>
            <p:ph idx="1"/>
          </p:nvPr>
        </p:nvSpPr>
        <p:spPr>
          <a:xfrm>
            <a:off x="817563" y="1484784"/>
            <a:ext cx="7512050" cy="4617567"/>
          </a:xfrm>
        </p:spPr>
        <p:txBody>
          <a:bodyPr/>
          <a:lstStyle/>
          <a:p>
            <a:pPr fontAlgn="auto">
              <a:buFont typeface="Arial"/>
              <a:buChar char="•"/>
              <a:defRPr/>
            </a:pPr>
            <a:r>
              <a:rPr lang="en-GB" dirty="0"/>
              <a:t>Arab Spring revolutions</a:t>
            </a:r>
          </a:p>
          <a:p>
            <a:pPr fontAlgn="auto">
              <a:buFont typeface="Arial"/>
              <a:buChar char="•"/>
              <a:defRPr/>
            </a:pPr>
            <a:r>
              <a:rPr lang="en-GB" dirty="0"/>
              <a:t>December 2010</a:t>
            </a:r>
          </a:p>
          <a:p>
            <a:pPr fontAlgn="auto">
              <a:buFont typeface="Arial"/>
              <a:buChar char="•"/>
              <a:defRPr/>
            </a:pPr>
            <a:r>
              <a:rPr lang="en-GB" dirty="0"/>
              <a:t>Protests in Tunisia</a:t>
            </a:r>
          </a:p>
          <a:p>
            <a:pPr fontAlgn="auto">
              <a:buFont typeface="Arial"/>
              <a:buChar char="•"/>
              <a:defRPr/>
            </a:pPr>
            <a:r>
              <a:rPr lang="en-GB" dirty="0"/>
              <a:t>Leaders ousted in Tunisia, Egypt, Libya and Yemen</a:t>
            </a:r>
          </a:p>
          <a:p>
            <a:pPr fontAlgn="auto">
              <a:buFont typeface="Arial"/>
              <a:buChar char="•"/>
              <a:defRPr/>
            </a:pPr>
            <a:r>
              <a:rPr lang="en-GB" dirty="0"/>
              <a:t>Beginning of civil wars in Syria and </a:t>
            </a:r>
            <a:r>
              <a:rPr lang="en-GB" dirty="0" err="1"/>
              <a:t>libya</a:t>
            </a:r>
            <a:endParaRPr lang="en-GB" dirty="0"/>
          </a:p>
          <a:p>
            <a:pPr fontAlgn="auto">
              <a:buFont typeface="Arial"/>
              <a:buChar char="•"/>
              <a:defRPr/>
            </a:pPr>
            <a:r>
              <a:rPr lang="en-GB" dirty="0"/>
              <a:t>May-June 2011: due to the Syrian civil war, 10000 refugees to turkey (camps) and 8500 to Lebanon</a:t>
            </a:r>
          </a:p>
          <a:p>
            <a:pPr fontAlgn="auto">
              <a:buFont typeface="Arial"/>
              <a:buChar char="•"/>
              <a:defRPr/>
            </a:pPr>
            <a:r>
              <a:rPr lang="en-GB" dirty="0"/>
              <a:t>July 2011: Jordan also received Syrian refugees</a:t>
            </a:r>
          </a:p>
          <a:p>
            <a:pPr fontAlgn="auto">
              <a:buFont typeface="Arial"/>
              <a:buChar char="•"/>
              <a:defRPr/>
            </a:pPr>
            <a:r>
              <a:rPr lang="en-GB" dirty="0"/>
              <a:t>October 2011: chaos in Libya…</a:t>
            </a:r>
            <a:r>
              <a:rPr lang="en-GB" dirty="0" err="1"/>
              <a:t>gaddafi</a:t>
            </a:r>
            <a:r>
              <a:rPr lang="en-GB" dirty="0"/>
              <a:t> found dead after a </a:t>
            </a:r>
            <a:r>
              <a:rPr lang="en-GB" dirty="0" err="1"/>
              <a:t>nato</a:t>
            </a:r>
            <a:r>
              <a:rPr lang="en-GB" dirty="0"/>
              <a:t>-led coalition with rebels</a:t>
            </a:r>
          </a:p>
          <a:p>
            <a:pPr fontAlgn="auto">
              <a:buFont typeface="Arial"/>
              <a:buChar char="•"/>
              <a:defRPr/>
            </a:pPr>
            <a:r>
              <a:rPr lang="en-GB" dirty="0"/>
              <a:t>The overthrown of </a:t>
            </a:r>
            <a:r>
              <a:rPr lang="en-GB" dirty="0" err="1"/>
              <a:t>gaddafi</a:t>
            </a:r>
            <a:r>
              <a:rPr lang="en-GB" dirty="0"/>
              <a:t> opened up the sea route to </a:t>
            </a:r>
            <a:r>
              <a:rPr lang="en-GB" dirty="0" err="1"/>
              <a:t>europe</a:t>
            </a:r>
            <a:endParaRPr lang="el-GR" dirty="0"/>
          </a:p>
        </p:txBody>
      </p:sp>
    </p:spTree>
    <p:extLst>
      <p:ext uri="{BB962C8B-B14F-4D97-AF65-F5344CB8AC3E}">
        <p14:creationId xmlns:p14="http://schemas.microsoft.com/office/powerpoint/2010/main" val="3848619962"/>
      </p:ext>
    </p:extLst>
  </p:cSld>
  <p:clrMapOvr>
    <a:masterClrMapping/>
  </p:clrMapOvr>
  <p:transition>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sz="2400" dirty="0"/>
              <a:t>INTENSIFICATION OF THE SYRIAN CIVIL WAR</a:t>
            </a:r>
            <a:endParaRPr lang="el-GR" sz="2400" dirty="0"/>
          </a:p>
        </p:txBody>
      </p:sp>
      <p:sp>
        <p:nvSpPr>
          <p:cNvPr id="3" name="Θέση περιεχομένου 2"/>
          <p:cNvSpPr>
            <a:spLocks noGrp="1"/>
          </p:cNvSpPr>
          <p:nvPr>
            <p:ph idx="1"/>
          </p:nvPr>
        </p:nvSpPr>
        <p:spPr>
          <a:xfrm>
            <a:off x="817563" y="1412776"/>
            <a:ext cx="7512050" cy="4689575"/>
          </a:xfrm>
        </p:spPr>
        <p:txBody>
          <a:bodyPr>
            <a:normAutofit lnSpcReduction="10000"/>
          </a:bodyPr>
          <a:lstStyle/>
          <a:p>
            <a:r>
              <a:rPr lang="en-GB" dirty="0"/>
              <a:t>July 2012: Fighting intensified in Aleppo – 200000 people started to flee in the </a:t>
            </a:r>
            <a:r>
              <a:rPr lang="en-GB" dirty="0" err="1"/>
              <a:t>neighboring</a:t>
            </a:r>
            <a:r>
              <a:rPr lang="en-GB" dirty="0"/>
              <a:t> countries, especially towards turkey </a:t>
            </a:r>
          </a:p>
          <a:p>
            <a:r>
              <a:rPr lang="en-GB" dirty="0"/>
              <a:t>The irregular migration in the Aegean sea has already started: Athens constructed barbed-wire fences across the borders with turkey</a:t>
            </a:r>
          </a:p>
          <a:p>
            <a:r>
              <a:rPr lang="en-GB" dirty="0"/>
              <a:t> December 2012: the un refugee agency asked for 1$ billion to support refugees in camps</a:t>
            </a:r>
          </a:p>
          <a:p>
            <a:r>
              <a:rPr lang="en-GB" dirty="0"/>
              <a:t>March 2013: war worsens…a chemical-weapons attach in the Syrian city of Aleppo intensified further the civic crisis</a:t>
            </a:r>
          </a:p>
          <a:p>
            <a:r>
              <a:rPr lang="en-GB" dirty="0"/>
              <a:t>1 million refugees from Syria have been officially reported</a:t>
            </a:r>
          </a:p>
          <a:p>
            <a:r>
              <a:rPr lang="en-GB" dirty="0"/>
              <a:t>September 2013: Germany agreed to resettle 5000 Syrian refugees, who have been allowed to stay for at least 2 years. Sweden also offered permanent residency to 12000 Syrian asylum seekers. </a:t>
            </a:r>
          </a:p>
          <a:p>
            <a:r>
              <a:rPr lang="en-GB" dirty="0"/>
              <a:t>October 2013: a boat carrying Eritrean, Somali and Ghanaian migrants from Libya to Italy sinks off the Italian island of Lampedusa (more than 360 people died).</a:t>
            </a:r>
            <a:endParaRPr lang="el-GR" dirty="0"/>
          </a:p>
        </p:txBody>
      </p:sp>
    </p:spTree>
    <p:extLst>
      <p:ext uri="{BB962C8B-B14F-4D97-AF65-F5344CB8AC3E}">
        <p14:creationId xmlns:p14="http://schemas.microsoft.com/office/powerpoint/2010/main" val="978238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7563" y="595313"/>
            <a:ext cx="7512050" cy="1105495"/>
          </a:xfrm>
        </p:spPr>
        <p:txBody>
          <a:bodyPr>
            <a:normAutofit/>
          </a:bodyPr>
          <a:lstStyle/>
          <a:p>
            <a:r>
              <a:rPr lang="en-GB" sz="2400" dirty="0"/>
              <a:t>DISORDER AND CHAOS IN THE MIDDLE EAST</a:t>
            </a:r>
            <a:endParaRPr lang="el-GR" sz="2400" dirty="0"/>
          </a:p>
        </p:txBody>
      </p:sp>
      <p:sp>
        <p:nvSpPr>
          <p:cNvPr id="3" name="Θέση περιεχομένου 2"/>
          <p:cNvSpPr>
            <a:spLocks noGrp="1"/>
          </p:cNvSpPr>
          <p:nvPr>
            <p:ph idx="1"/>
          </p:nvPr>
        </p:nvSpPr>
        <p:spPr>
          <a:xfrm>
            <a:off x="817563" y="1628801"/>
            <a:ext cx="7512050" cy="4473550"/>
          </a:xfrm>
        </p:spPr>
        <p:txBody>
          <a:bodyPr>
            <a:normAutofit/>
          </a:bodyPr>
          <a:lstStyle/>
          <a:p>
            <a:r>
              <a:rPr lang="en-GB" sz="2400" dirty="0"/>
              <a:t>June 2014: Rise of ISIS – takes over the Iraqi city of </a:t>
            </a:r>
            <a:r>
              <a:rPr lang="en-GB" sz="2400" dirty="0" err="1"/>
              <a:t>mosul</a:t>
            </a:r>
            <a:r>
              <a:rPr lang="en-GB" sz="2400" dirty="0"/>
              <a:t> and declares its self-styled caliphate </a:t>
            </a:r>
          </a:p>
          <a:p>
            <a:r>
              <a:rPr lang="en-GB" sz="2400" dirty="0"/>
              <a:t>1.2 millions of Iraqis left their homes</a:t>
            </a:r>
          </a:p>
          <a:p>
            <a:r>
              <a:rPr lang="en-GB" sz="2400" dirty="0"/>
              <a:t>September 2014: Obama authorizes air strikes against </a:t>
            </a:r>
            <a:r>
              <a:rPr lang="en-GB" sz="2400" dirty="0" err="1"/>
              <a:t>isis</a:t>
            </a:r>
            <a:r>
              <a:rPr lang="en-GB" sz="2400" dirty="0"/>
              <a:t>. Isis fighters begin attacking Kurdish villages along the Syrian-Turkish border (more than 130000 Syrian </a:t>
            </a:r>
            <a:r>
              <a:rPr lang="en-GB" sz="2400" dirty="0" err="1"/>
              <a:t>kurds</a:t>
            </a:r>
            <a:r>
              <a:rPr lang="en-GB" sz="2400" dirty="0"/>
              <a:t> flee)</a:t>
            </a:r>
          </a:p>
          <a:p>
            <a:r>
              <a:rPr lang="en-GB" sz="2400" dirty="0"/>
              <a:t>October 2014: battle of </a:t>
            </a:r>
            <a:r>
              <a:rPr lang="en-GB" sz="2400" dirty="0" err="1"/>
              <a:t>kobani</a:t>
            </a:r>
            <a:r>
              <a:rPr lang="en-GB" sz="2400" dirty="0"/>
              <a:t> – the siege of </a:t>
            </a:r>
            <a:r>
              <a:rPr lang="en-GB" sz="2400" dirty="0" err="1"/>
              <a:t>kobani</a:t>
            </a:r>
            <a:r>
              <a:rPr lang="en-GB" sz="2400" dirty="0"/>
              <a:t> from </a:t>
            </a:r>
            <a:r>
              <a:rPr lang="en-GB" sz="2400" dirty="0" err="1"/>
              <a:t>isis</a:t>
            </a:r>
            <a:r>
              <a:rPr lang="en-GB" sz="2400" dirty="0"/>
              <a:t> sparks a mass exodus (400000 Syrian </a:t>
            </a:r>
            <a:r>
              <a:rPr lang="en-GB" sz="2400" dirty="0" err="1"/>
              <a:t>kurds</a:t>
            </a:r>
            <a:r>
              <a:rPr lang="en-GB" sz="2400" dirty="0"/>
              <a:t> flee to turkey) </a:t>
            </a:r>
            <a:endParaRPr lang="el-GR" sz="2400" dirty="0"/>
          </a:p>
        </p:txBody>
      </p:sp>
    </p:spTree>
    <p:extLst>
      <p:ext uri="{BB962C8B-B14F-4D97-AF65-F5344CB8AC3E}">
        <p14:creationId xmlns:p14="http://schemas.microsoft.com/office/powerpoint/2010/main" val="158463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7563" y="595313"/>
            <a:ext cx="7512050" cy="961479"/>
          </a:xfrm>
        </p:spPr>
        <p:txBody>
          <a:bodyPr/>
          <a:lstStyle/>
          <a:p>
            <a:r>
              <a:rPr lang="en-GB" dirty="0"/>
              <a:t>ongoing evolutions in Europe </a:t>
            </a:r>
            <a:endParaRPr lang="el-GR" dirty="0"/>
          </a:p>
        </p:txBody>
      </p:sp>
      <p:sp>
        <p:nvSpPr>
          <p:cNvPr id="3" name="Θέση περιεχομένου 2"/>
          <p:cNvSpPr>
            <a:spLocks noGrp="1"/>
          </p:cNvSpPr>
          <p:nvPr>
            <p:ph idx="1"/>
          </p:nvPr>
        </p:nvSpPr>
        <p:spPr>
          <a:xfrm>
            <a:off x="817563" y="1556792"/>
            <a:ext cx="7512050" cy="5112567"/>
          </a:xfrm>
        </p:spPr>
        <p:txBody>
          <a:bodyPr>
            <a:normAutofit fontScale="92500" lnSpcReduction="20000"/>
          </a:bodyPr>
          <a:lstStyle/>
          <a:p>
            <a:r>
              <a:rPr lang="en-GB" dirty="0"/>
              <a:t>November 2014: Italy ends Mare Nostrum, its search-and-rescue operation in the southern Mediterranean. Aid agencies warned that this would increase migrants deaths.</a:t>
            </a:r>
          </a:p>
          <a:p>
            <a:r>
              <a:rPr lang="en-GB" dirty="0"/>
              <a:t>April 2015: more than 800 migrants died when a boat sank close to Libyan coasts. </a:t>
            </a:r>
          </a:p>
          <a:p>
            <a:r>
              <a:rPr lang="en-GB" dirty="0"/>
              <a:t>June 2015: Hungary announced the creation of a 13-ft-high hence along the Hungarian-Serbian borders</a:t>
            </a:r>
          </a:p>
          <a:p>
            <a:r>
              <a:rPr lang="en-GB" dirty="0"/>
              <a:t>August 2015: </a:t>
            </a:r>
            <a:r>
              <a:rPr lang="en-GB" dirty="0" err="1"/>
              <a:t>merkel</a:t>
            </a:r>
            <a:r>
              <a:rPr lang="en-GB" dirty="0"/>
              <a:t> announced the her nation will offer temporary asylum to Syrian refugees who manage to reach the country, effectively suspending the </a:t>
            </a:r>
            <a:r>
              <a:rPr lang="en-GB" dirty="0" err="1"/>
              <a:t>dublin</a:t>
            </a:r>
            <a:r>
              <a:rPr lang="en-GB" dirty="0"/>
              <a:t> regulation </a:t>
            </a:r>
          </a:p>
          <a:p>
            <a:r>
              <a:rPr lang="en-GB" dirty="0"/>
              <a:t>September 2015: Syrian refugee </a:t>
            </a:r>
            <a:r>
              <a:rPr lang="en-GB" dirty="0" err="1"/>
              <a:t>alan</a:t>
            </a:r>
            <a:r>
              <a:rPr lang="en-GB" dirty="0"/>
              <a:t> </a:t>
            </a:r>
            <a:r>
              <a:rPr lang="en-GB" dirty="0" err="1"/>
              <a:t>kurdi</a:t>
            </a:r>
            <a:r>
              <a:rPr lang="en-GB" dirty="0"/>
              <a:t>, a drowned 3-year-old boy, appear online, sparking international outrage. On </a:t>
            </a:r>
            <a:r>
              <a:rPr lang="en-GB" dirty="0" err="1"/>
              <a:t>sep</a:t>
            </a:r>
            <a:r>
              <a:rPr lang="en-GB" dirty="0"/>
              <a:t> 25, </a:t>
            </a:r>
            <a:r>
              <a:rPr lang="en-GB" dirty="0" err="1"/>
              <a:t>eu</a:t>
            </a:r>
            <a:r>
              <a:rPr lang="en-GB" dirty="0"/>
              <a:t> ministers vote to relocate 120000 refugees across the </a:t>
            </a:r>
            <a:r>
              <a:rPr lang="en-GB" dirty="0" err="1"/>
              <a:t>eu</a:t>
            </a:r>
            <a:r>
              <a:rPr lang="en-GB" dirty="0"/>
              <a:t>, with </a:t>
            </a:r>
            <a:r>
              <a:rPr lang="en-GB" dirty="0" err="1"/>
              <a:t>hungary</a:t>
            </a:r>
            <a:r>
              <a:rPr lang="en-GB" dirty="0"/>
              <a:t>, Romania, Czech republic and Slovakia voting against the plan. </a:t>
            </a:r>
          </a:p>
          <a:p>
            <a:r>
              <a:rPr lang="en-GB" dirty="0"/>
              <a:t>Oct 2015: according to estimations, 630000 illegal border crossings intro Europe this year. EU formed a plan to tighten border controls. </a:t>
            </a:r>
          </a:p>
          <a:p>
            <a:r>
              <a:rPr lang="en-GB" dirty="0"/>
              <a:t>November 2015: Paris attacks </a:t>
            </a:r>
          </a:p>
          <a:p>
            <a:r>
              <a:rPr lang="en-GB" dirty="0"/>
              <a:t>March 2016: </a:t>
            </a:r>
            <a:r>
              <a:rPr lang="en-GB" dirty="0" err="1"/>
              <a:t>eu</a:t>
            </a:r>
            <a:r>
              <a:rPr lang="en-GB" dirty="0"/>
              <a:t>-turkey agreement (</a:t>
            </a:r>
            <a:r>
              <a:rPr lang="en-GB" dirty="0" err="1"/>
              <a:t>brussels</a:t>
            </a:r>
            <a:r>
              <a:rPr lang="en-GB" dirty="0"/>
              <a:t> attacks)</a:t>
            </a:r>
            <a:endParaRPr lang="el-GR" dirty="0"/>
          </a:p>
        </p:txBody>
      </p:sp>
    </p:spTree>
    <p:extLst>
      <p:ext uri="{BB962C8B-B14F-4D97-AF65-F5344CB8AC3E}">
        <p14:creationId xmlns:p14="http://schemas.microsoft.com/office/powerpoint/2010/main" val="1452399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268760"/>
            <a:ext cx="6264696" cy="4536504"/>
          </a:xfrm>
        </p:spPr>
      </p:pic>
    </p:spTree>
    <p:extLst>
      <p:ext uri="{BB962C8B-B14F-4D97-AF65-F5344CB8AC3E}">
        <p14:creationId xmlns:p14="http://schemas.microsoft.com/office/powerpoint/2010/main" val="412857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Top 5 countries of origin (2015)</a:t>
            </a:r>
            <a:endParaRPr lang="el-GR" dirty="0"/>
          </a:p>
        </p:txBody>
      </p:sp>
      <p:sp>
        <p:nvSpPr>
          <p:cNvPr id="3" name="Θέση περιεχομένου 2"/>
          <p:cNvSpPr>
            <a:spLocks noGrp="1"/>
          </p:cNvSpPr>
          <p:nvPr>
            <p:ph idx="1"/>
          </p:nvPr>
        </p:nvSpPr>
        <p:spPr>
          <a:xfrm>
            <a:off x="817563" y="1772817"/>
            <a:ext cx="7512050" cy="4329534"/>
          </a:xfrm>
        </p:spPr>
        <p:txBody>
          <a:bodyPr>
            <a:normAutofit/>
          </a:bodyPr>
          <a:lstStyle/>
          <a:p>
            <a:r>
              <a:rPr lang="en-GB" sz="3600" dirty="0"/>
              <a:t>Syria</a:t>
            </a:r>
          </a:p>
          <a:p>
            <a:r>
              <a:rPr lang="en-GB" sz="3600" dirty="0"/>
              <a:t>Kosovo</a:t>
            </a:r>
          </a:p>
          <a:p>
            <a:r>
              <a:rPr lang="en-GB" sz="3600" dirty="0" err="1"/>
              <a:t>afghanistan</a:t>
            </a:r>
            <a:endParaRPr lang="en-GB" sz="3600" dirty="0"/>
          </a:p>
          <a:p>
            <a:r>
              <a:rPr lang="en-GB" sz="3600" dirty="0"/>
              <a:t>Albania</a:t>
            </a:r>
          </a:p>
          <a:p>
            <a:r>
              <a:rPr lang="en-GB" sz="3600" dirty="0" err="1"/>
              <a:t>iraq</a:t>
            </a:r>
            <a:endParaRPr lang="el-GR" sz="3600" dirty="0"/>
          </a:p>
        </p:txBody>
      </p:sp>
    </p:spTree>
    <p:extLst>
      <p:ext uri="{BB962C8B-B14F-4D97-AF65-F5344CB8AC3E}">
        <p14:creationId xmlns:p14="http://schemas.microsoft.com/office/powerpoint/2010/main" val="4264967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7563" y="595313"/>
            <a:ext cx="7512050" cy="529431"/>
          </a:xfrm>
        </p:spPr>
        <p:txBody>
          <a:bodyPr/>
          <a:lstStyle/>
          <a:p>
            <a:r>
              <a:rPr lang="en-GB" dirty="0"/>
              <a:t>Basic routes of illegal immigration</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124744"/>
            <a:ext cx="8424936" cy="5400599"/>
          </a:xfrm>
        </p:spPr>
      </p:pic>
    </p:spTree>
    <p:extLst>
      <p:ext uri="{BB962C8B-B14F-4D97-AF65-F5344CB8AC3E}">
        <p14:creationId xmlns:p14="http://schemas.microsoft.com/office/powerpoint/2010/main" val="2241613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7563" y="595313"/>
            <a:ext cx="7512050" cy="889471"/>
          </a:xfrm>
        </p:spPr>
        <p:txBody>
          <a:bodyPr/>
          <a:lstStyle/>
          <a:p>
            <a:r>
              <a:rPr lang="en-GB" dirty="0"/>
              <a:t>Some statistical observations</a:t>
            </a:r>
            <a:endParaRPr lang="el-GR" dirty="0"/>
          </a:p>
        </p:txBody>
      </p:sp>
      <p:sp>
        <p:nvSpPr>
          <p:cNvPr id="3" name="Θέση περιεχομένου 2"/>
          <p:cNvSpPr>
            <a:spLocks noGrp="1"/>
          </p:cNvSpPr>
          <p:nvPr>
            <p:ph idx="1"/>
          </p:nvPr>
        </p:nvSpPr>
        <p:spPr>
          <a:xfrm>
            <a:off x="817563" y="1268760"/>
            <a:ext cx="7512050" cy="4833591"/>
          </a:xfrm>
        </p:spPr>
        <p:txBody>
          <a:bodyPr/>
          <a:lstStyle/>
          <a:p>
            <a:r>
              <a:rPr lang="en-GB" dirty="0"/>
              <a:t>1 in 122 people is now either a refugee, an </a:t>
            </a:r>
            <a:r>
              <a:rPr lang="en-GB" dirty="0" err="1"/>
              <a:t>idp</a:t>
            </a:r>
            <a:r>
              <a:rPr lang="en-GB" dirty="0"/>
              <a:t> or seeking asylum</a:t>
            </a:r>
          </a:p>
          <a:p>
            <a:r>
              <a:rPr lang="en-GB" dirty="0"/>
              <a:t>If this population were a country, it would be the world’s 24</a:t>
            </a:r>
            <a:r>
              <a:rPr lang="en-GB" baseline="30000" dirty="0"/>
              <a:t>th</a:t>
            </a:r>
            <a:r>
              <a:rPr lang="en-GB" dirty="0"/>
              <a:t> largest</a:t>
            </a:r>
          </a:p>
          <a:p>
            <a:r>
              <a:rPr lang="en-GB" dirty="0"/>
              <a:t>Half of all refugees worldwide are children (below 12)</a:t>
            </a:r>
          </a:p>
          <a:p>
            <a:r>
              <a:rPr lang="en-GB" dirty="0"/>
              <a:t>42500 people displaced each day in 2014</a:t>
            </a:r>
          </a:p>
          <a:p>
            <a:r>
              <a:rPr lang="en-GB" dirty="0"/>
              <a:t>3000 migrants have died in 2015 in the Mediterranean sea trying to reach Europe</a:t>
            </a:r>
          </a:p>
          <a:p>
            <a:r>
              <a:rPr lang="en-GB" dirty="0"/>
              <a:t>Libya’s migrant-smuggling business generated $170000 million in 2014 for sea crossings alone</a:t>
            </a:r>
          </a:p>
          <a:p>
            <a:r>
              <a:rPr lang="en-GB" dirty="0"/>
              <a:t>25% of Lebanon’s population are now Syrian refugees</a:t>
            </a:r>
          </a:p>
          <a:p>
            <a:r>
              <a:rPr lang="en-GB" dirty="0"/>
              <a:t>Turkey hosts the world’s largest refugee population (2 millions)</a:t>
            </a:r>
          </a:p>
          <a:p>
            <a:r>
              <a:rPr lang="en-GB" dirty="0"/>
              <a:t>630000 illegal border crossings into Europe in 2015</a:t>
            </a:r>
            <a:endParaRPr lang="el-GR" dirty="0"/>
          </a:p>
        </p:txBody>
      </p:sp>
    </p:spTree>
    <p:extLst>
      <p:ext uri="{BB962C8B-B14F-4D97-AF65-F5344CB8AC3E}">
        <p14:creationId xmlns:p14="http://schemas.microsoft.com/office/powerpoint/2010/main" val="938759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8" y="596018"/>
            <a:ext cx="7511473" cy="1176798"/>
          </a:xfrm>
        </p:spPr>
        <p:txBody>
          <a:bodyPr/>
          <a:lstStyle/>
          <a:p>
            <a:pPr fontAlgn="auto">
              <a:spcAft>
                <a:spcPts val="0"/>
              </a:spcAft>
              <a:defRPr/>
            </a:pPr>
            <a:r>
              <a:rPr lang="en-GB" dirty="0"/>
              <a:t>EU Immigration Policy</a:t>
            </a:r>
            <a:endParaRPr lang="en-US" dirty="0"/>
          </a:p>
        </p:txBody>
      </p:sp>
      <p:sp>
        <p:nvSpPr>
          <p:cNvPr id="3" name="Content Placeholder 2"/>
          <p:cNvSpPr>
            <a:spLocks noGrp="1"/>
          </p:cNvSpPr>
          <p:nvPr>
            <p:ph idx="1"/>
          </p:nvPr>
        </p:nvSpPr>
        <p:spPr>
          <a:xfrm>
            <a:off x="818348" y="1412776"/>
            <a:ext cx="7511472" cy="4689284"/>
          </a:xfrm>
        </p:spPr>
        <p:txBody>
          <a:bodyPr/>
          <a:lstStyle/>
          <a:p>
            <a:pPr fontAlgn="auto">
              <a:buFont typeface="Arial"/>
              <a:buChar char="•"/>
              <a:defRPr/>
            </a:pPr>
            <a:r>
              <a:rPr lang="en-GB" sz="2800" dirty="0"/>
              <a:t>Institutional evolution </a:t>
            </a:r>
          </a:p>
          <a:p>
            <a:pPr fontAlgn="auto">
              <a:buFont typeface="Arial"/>
              <a:buChar char="•"/>
              <a:defRPr/>
            </a:pPr>
            <a:r>
              <a:rPr lang="en-GB" sz="2800" dirty="0"/>
              <a:t>EU Foundational Treaties: no reference to the immigration issue, but bases for the </a:t>
            </a:r>
            <a:r>
              <a:rPr lang="en-GB" sz="2800" dirty="0" err="1"/>
              <a:t>communitarisation</a:t>
            </a:r>
            <a:r>
              <a:rPr lang="en-GB" sz="2800" dirty="0"/>
              <a:t> of the policy </a:t>
            </a:r>
          </a:p>
          <a:p>
            <a:pPr fontAlgn="auto">
              <a:buFont typeface="Arial"/>
              <a:buChar char="•"/>
              <a:defRPr/>
            </a:pPr>
            <a:r>
              <a:rPr lang="en-GB" sz="2800" dirty="0"/>
              <a:t>Single European Act: free movement of persons, capital, products and services (adoption of a de facto </a:t>
            </a:r>
            <a:r>
              <a:rPr lang="en-GB" sz="2800" dirty="0" err="1"/>
              <a:t>eu</a:t>
            </a:r>
            <a:r>
              <a:rPr lang="en-GB" sz="2800" dirty="0"/>
              <a:t> immigration policy)</a:t>
            </a:r>
          </a:p>
          <a:p>
            <a:pPr fontAlgn="auto">
              <a:buFont typeface="Arial"/>
              <a:buChar char="•"/>
              <a:defRPr/>
            </a:pPr>
            <a:endParaRPr lang="en-GB" dirty="0"/>
          </a:p>
        </p:txBody>
      </p:sp>
    </p:spTree>
  </p:cSld>
  <p:clrMapOvr>
    <a:masterClrMapping/>
  </p:clrMapOvr>
  <p:transition>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8" y="404664"/>
            <a:ext cx="7511473" cy="1503834"/>
          </a:xfrm>
        </p:spPr>
        <p:txBody>
          <a:bodyPr/>
          <a:lstStyle/>
          <a:p>
            <a:pPr fontAlgn="auto">
              <a:spcAft>
                <a:spcPts val="0"/>
              </a:spcAft>
              <a:defRPr/>
            </a:pPr>
            <a:r>
              <a:rPr lang="en-GB" dirty="0"/>
              <a:t>Structure of the presentation</a:t>
            </a:r>
            <a:endParaRPr lang="en-US" dirty="0"/>
          </a:p>
        </p:txBody>
      </p:sp>
      <p:sp>
        <p:nvSpPr>
          <p:cNvPr id="3" name="Content Placeholder 2"/>
          <p:cNvSpPr>
            <a:spLocks noGrp="1"/>
          </p:cNvSpPr>
          <p:nvPr>
            <p:ph idx="1"/>
          </p:nvPr>
        </p:nvSpPr>
        <p:spPr>
          <a:xfrm>
            <a:off x="457200" y="1908498"/>
            <a:ext cx="8229600" cy="4328814"/>
          </a:xfrm>
        </p:spPr>
        <p:txBody>
          <a:bodyPr>
            <a:normAutofit/>
          </a:bodyPr>
          <a:lstStyle/>
          <a:p>
            <a:pPr fontAlgn="auto">
              <a:buFont typeface="Arial"/>
              <a:buChar char="•"/>
              <a:defRPr/>
            </a:pPr>
            <a:r>
              <a:rPr lang="en-GB" sz="2400" dirty="0"/>
              <a:t>What is immigration? Defining Differences</a:t>
            </a:r>
            <a:endParaRPr lang="el-GR" sz="2400" dirty="0"/>
          </a:p>
          <a:p>
            <a:pPr fontAlgn="auto">
              <a:buFont typeface="Arial"/>
              <a:buChar char="•"/>
              <a:defRPr/>
            </a:pPr>
            <a:r>
              <a:rPr lang="en-GB" sz="2400" dirty="0"/>
              <a:t>The genesis of the migration problem </a:t>
            </a:r>
          </a:p>
          <a:p>
            <a:pPr fontAlgn="auto">
              <a:buFont typeface="Arial"/>
              <a:buChar char="•"/>
              <a:defRPr/>
            </a:pPr>
            <a:r>
              <a:rPr lang="en-GB" sz="2400" dirty="0"/>
              <a:t>statistical observations </a:t>
            </a:r>
          </a:p>
          <a:p>
            <a:pPr fontAlgn="auto">
              <a:buFont typeface="Arial"/>
              <a:buChar char="•"/>
              <a:defRPr/>
            </a:pPr>
            <a:r>
              <a:rPr lang="en-GB" sz="2400" dirty="0"/>
              <a:t>EU Immigration Policy: Institutional evolution, asylum policy</a:t>
            </a:r>
          </a:p>
          <a:p>
            <a:pPr fontAlgn="auto">
              <a:buFont typeface="Arial"/>
              <a:buChar char="•"/>
              <a:defRPr/>
            </a:pPr>
            <a:r>
              <a:rPr lang="en-US" sz="2400" dirty="0"/>
              <a:t>The </a:t>
            </a:r>
            <a:r>
              <a:rPr lang="en-US" sz="2400" dirty="0" err="1"/>
              <a:t>dublin</a:t>
            </a:r>
            <a:r>
              <a:rPr lang="en-US" sz="2400" dirty="0"/>
              <a:t> system </a:t>
            </a:r>
            <a:endParaRPr lang="el-GR" sz="2400" dirty="0"/>
          </a:p>
        </p:txBody>
      </p:sp>
    </p:spTree>
  </p:cSld>
  <p:clrMapOvr>
    <a:masterClrMapping/>
  </p:clrMapOvr>
  <p:transition>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8" y="596018"/>
            <a:ext cx="7511473" cy="1312480"/>
          </a:xfrm>
        </p:spPr>
        <p:txBody>
          <a:bodyPr/>
          <a:lstStyle/>
          <a:p>
            <a:pPr fontAlgn="auto">
              <a:spcAft>
                <a:spcPts val="0"/>
              </a:spcAft>
              <a:defRPr/>
            </a:pPr>
            <a:r>
              <a:rPr lang="en-US" dirty="0"/>
              <a:t>Schengen Agreement</a:t>
            </a:r>
          </a:p>
        </p:txBody>
      </p:sp>
      <p:sp>
        <p:nvSpPr>
          <p:cNvPr id="3" name="Content Placeholder 2"/>
          <p:cNvSpPr>
            <a:spLocks noGrp="1"/>
          </p:cNvSpPr>
          <p:nvPr>
            <p:ph idx="1"/>
          </p:nvPr>
        </p:nvSpPr>
        <p:spPr>
          <a:xfrm>
            <a:off x="818348" y="1628800"/>
            <a:ext cx="7511472" cy="4473260"/>
          </a:xfrm>
        </p:spPr>
        <p:txBody>
          <a:bodyPr>
            <a:normAutofit fontScale="62500" lnSpcReduction="20000"/>
          </a:bodyPr>
          <a:lstStyle/>
          <a:p>
            <a:pPr fontAlgn="auto">
              <a:buFont typeface="Arial"/>
              <a:buChar char="•"/>
              <a:defRPr/>
            </a:pPr>
            <a:r>
              <a:rPr lang="en-GB" sz="3700" dirty="0"/>
              <a:t>Signed On June 14, 1985 (Schengen, Luxembourg) from Five Foundational EU Members: Germany, France, Luxembourg, Belgium and The Netherlands.  </a:t>
            </a:r>
          </a:p>
          <a:p>
            <a:pPr fontAlgn="auto">
              <a:buFont typeface="Arial"/>
              <a:buChar char="•"/>
              <a:defRPr/>
            </a:pPr>
            <a:r>
              <a:rPr lang="en-US" sz="3700" dirty="0"/>
              <a:t>A further convention was drafted and signed on 19 June 1990.</a:t>
            </a:r>
            <a:r>
              <a:rPr lang="en-US" sz="2400" dirty="0">
                <a:effectLst/>
              </a:rPr>
              <a:t> </a:t>
            </a:r>
            <a:r>
              <a:rPr lang="en-US" sz="3700" dirty="0"/>
              <a:t> </a:t>
            </a:r>
          </a:p>
          <a:p>
            <a:pPr fontAlgn="auto">
              <a:buFont typeface="Arial"/>
              <a:buChar char="•"/>
              <a:defRPr/>
            </a:pPr>
            <a:r>
              <a:rPr lang="en-US" sz="3700" dirty="0"/>
              <a:t>When it took effect in 1995, it abolished checks at the internal borders of the signatory states and created a single external border where immigration checks for the Schengen area are carried out in accordance with identical procedures. </a:t>
            </a:r>
          </a:p>
          <a:p>
            <a:pPr fontAlgn="auto">
              <a:buFont typeface="Arial"/>
              <a:buChar char="•"/>
              <a:defRPr/>
            </a:pPr>
            <a:r>
              <a:rPr lang="en-US" sz="3700" dirty="0"/>
              <a:t>Schengen cooperation has been incorporated into the European Union (EU) legal framework by the Treaty of Amsterdam of 1997.</a:t>
            </a:r>
          </a:p>
        </p:txBody>
      </p:sp>
    </p:spTree>
  </p:cSld>
  <p:clrMapOvr>
    <a:masterClrMapping/>
  </p:clrMapOvr>
  <p:transition>
    <p:comb/>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8" y="596018"/>
            <a:ext cx="7511473" cy="1312480"/>
          </a:xfrm>
        </p:spPr>
        <p:txBody>
          <a:bodyPr/>
          <a:lstStyle/>
          <a:p>
            <a:pPr fontAlgn="auto">
              <a:spcAft>
                <a:spcPts val="0"/>
              </a:spcAft>
              <a:defRPr/>
            </a:pPr>
            <a:r>
              <a:rPr lang="en-US" dirty="0"/>
              <a:t>Schengen objectives </a:t>
            </a:r>
            <a:r>
              <a:rPr lang="el-GR" dirty="0"/>
              <a:t> </a:t>
            </a:r>
            <a:endParaRPr lang="en-US" dirty="0"/>
          </a:p>
        </p:txBody>
      </p:sp>
      <p:sp>
        <p:nvSpPr>
          <p:cNvPr id="3" name="Content Placeholder 2"/>
          <p:cNvSpPr>
            <a:spLocks noGrp="1"/>
          </p:cNvSpPr>
          <p:nvPr>
            <p:ph idx="1"/>
          </p:nvPr>
        </p:nvSpPr>
        <p:spPr>
          <a:xfrm>
            <a:off x="818348" y="1556792"/>
            <a:ext cx="7511472" cy="4545268"/>
          </a:xfrm>
        </p:spPr>
        <p:txBody>
          <a:bodyPr>
            <a:normAutofit/>
          </a:bodyPr>
          <a:lstStyle/>
          <a:p>
            <a:r>
              <a:rPr lang="en-US" dirty="0">
                <a:effectLst/>
              </a:rPr>
              <a:t>Key rules adopted within the Schengen framework include:</a:t>
            </a:r>
          </a:p>
          <a:p>
            <a:r>
              <a:rPr lang="en-US" dirty="0">
                <a:effectLst/>
              </a:rPr>
              <a:t>removal of checks on persons at the internal borders;</a:t>
            </a:r>
          </a:p>
          <a:p>
            <a:r>
              <a:rPr lang="en-US" dirty="0">
                <a:effectLst/>
              </a:rPr>
              <a:t>a common set of rules applying to people crossing the external borders of the EU Member States;</a:t>
            </a:r>
          </a:p>
          <a:p>
            <a:r>
              <a:rPr lang="en-US" dirty="0" err="1">
                <a:effectLst/>
              </a:rPr>
              <a:t>harmonisation</a:t>
            </a:r>
            <a:r>
              <a:rPr lang="en-US" dirty="0">
                <a:effectLst/>
              </a:rPr>
              <a:t> of the conditions of entry and of the rules on visas for short stays;</a:t>
            </a:r>
          </a:p>
          <a:p>
            <a:r>
              <a:rPr lang="en-US" dirty="0">
                <a:effectLst/>
              </a:rPr>
              <a:t>enhanced police cooperation (including rights of cross-border surveillance and hot pursuit);</a:t>
            </a:r>
          </a:p>
          <a:p>
            <a:r>
              <a:rPr lang="en-US" dirty="0">
                <a:effectLst/>
              </a:rPr>
              <a:t>stronger judicial cooperation through a faster extradition system and transfer of enforcement of criminal judgments;</a:t>
            </a:r>
          </a:p>
          <a:p>
            <a:r>
              <a:rPr lang="en-US" dirty="0">
                <a:effectLst/>
              </a:rPr>
              <a:t>establishment and development of the Schengen Information System (SIS).</a:t>
            </a:r>
          </a:p>
          <a:p>
            <a:pPr marL="0" indent="0" fontAlgn="auto">
              <a:buFont typeface="Arial"/>
              <a:buNone/>
              <a:defRPr/>
            </a:pPr>
            <a:endParaRPr lang="en-US" dirty="0"/>
          </a:p>
        </p:txBody>
      </p:sp>
    </p:spTree>
  </p:cSld>
  <p:clrMapOvr>
    <a:masterClrMapping/>
  </p:clrMapOvr>
  <p:transition>
    <p:comb/>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7563" y="595313"/>
            <a:ext cx="7512050" cy="889472"/>
          </a:xfrm>
        </p:spPr>
        <p:txBody>
          <a:bodyPr/>
          <a:lstStyle/>
          <a:p>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16632"/>
            <a:ext cx="8136903" cy="6741368"/>
          </a:xfrm>
        </p:spPr>
      </p:pic>
    </p:spTree>
    <p:extLst>
      <p:ext uri="{BB962C8B-B14F-4D97-AF65-F5344CB8AC3E}">
        <p14:creationId xmlns:p14="http://schemas.microsoft.com/office/powerpoint/2010/main" val="48825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8" y="596018"/>
            <a:ext cx="7511473" cy="1312480"/>
          </a:xfrm>
        </p:spPr>
        <p:txBody>
          <a:bodyPr/>
          <a:lstStyle/>
          <a:p>
            <a:pPr fontAlgn="auto">
              <a:spcAft>
                <a:spcPts val="0"/>
              </a:spcAft>
              <a:defRPr/>
            </a:pPr>
            <a:r>
              <a:rPr lang="en-GB" dirty="0"/>
              <a:t>Maastricht treaty </a:t>
            </a:r>
            <a:endParaRPr lang="en-US" dirty="0"/>
          </a:p>
        </p:txBody>
      </p:sp>
      <p:sp>
        <p:nvSpPr>
          <p:cNvPr id="3" name="Content Placeholder 2"/>
          <p:cNvSpPr>
            <a:spLocks noGrp="1"/>
          </p:cNvSpPr>
          <p:nvPr>
            <p:ph idx="1"/>
          </p:nvPr>
        </p:nvSpPr>
        <p:spPr>
          <a:xfrm>
            <a:off x="818348" y="1556792"/>
            <a:ext cx="7511472" cy="4545268"/>
          </a:xfrm>
        </p:spPr>
        <p:txBody>
          <a:bodyPr>
            <a:normAutofit fontScale="32500" lnSpcReduction="20000"/>
          </a:bodyPr>
          <a:lstStyle/>
          <a:p>
            <a:pPr marL="0" indent="0" fontAlgn="auto">
              <a:buFont typeface="Arial"/>
              <a:buNone/>
              <a:defRPr/>
            </a:pPr>
            <a:r>
              <a:rPr lang="en-GB" sz="6800" dirty="0"/>
              <a:t>EU declared immigration and asylum issues as issues of common </a:t>
            </a:r>
            <a:r>
              <a:rPr lang="en-GB" sz="6800" dirty="0" err="1"/>
              <a:t>eu</a:t>
            </a:r>
            <a:r>
              <a:rPr lang="en-GB" sz="6800" dirty="0"/>
              <a:t> interests. </a:t>
            </a:r>
          </a:p>
          <a:p>
            <a:pPr marL="0" indent="0" fontAlgn="auto">
              <a:buFont typeface="Arial"/>
              <a:buNone/>
              <a:defRPr/>
            </a:pPr>
            <a:r>
              <a:rPr lang="en-GB" sz="6800" dirty="0"/>
              <a:t>Incorporation in the third pillar </a:t>
            </a:r>
            <a:r>
              <a:rPr lang="el-GR" sz="6800" dirty="0"/>
              <a:t>(</a:t>
            </a:r>
            <a:r>
              <a:rPr lang="en-GB" sz="6800" dirty="0"/>
              <a:t>justice and home affairs</a:t>
            </a:r>
            <a:r>
              <a:rPr lang="el-GR" sz="6800" dirty="0"/>
              <a:t>). </a:t>
            </a:r>
          </a:p>
          <a:p>
            <a:pPr marL="0" indent="0" fontAlgn="auto">
              <a:buFont typeface="Arial"/>
              <a:buNone/>
              <a:defRPr/>
            </a:pPr>
            <a:r>
              <a:rPr lang="en-GB" sz="6800" dirty="0"/>
              <a:t>Intergovernmental cooperation (veto procedure)</a:t>
            </a:r>
            <a:endParaRPr lang="el-GR" sz="6800" dirty="0"/>
          </a:p>
          <a:p>
            <a:pPr marL="0" indent="0" fontAlgn="auto">
              <a:buFont typeface="Arial"/>
              <a:buNone/>
              <a:defRPr/>
            </a:pPr>
            <a:r>
              <a:rPr lang="en-GB" sz="6800" dirty="0"/>
              <a:t>Adoption of European citizenship (added to national citizenship) </a:t>
            </a:r>
            <a:endParaRPr lang="el-GR" sz="6800" dirty="0"/>
          </a:p>
          <a:p>
            <a:pPr marL="0" indent="0" fontAlgn="auto">
              <a:buFont typeface="Arial"/>
              <a:buNone/>
              <a:defRPr/>
            </a:pPr>
            <a:r>
              <a:rPr lang="en-GB" sz="6800" dirty="0"/>
              <a:t>All </a:t>
            </a:r>
            <a:r>
              <a:rPr lang="en-GB" sz="6800" dirty="0" err="1"/>
              <a:t>eu</a:t>
            </a:r>
            <a:r>
              <a:rPr lang="en-GB" sz="6800" dirty="0"/>
              <a:t> citizens having the citizenship of an </a:t>
            </a:r>
            <a:r>
              <a:rPr lang="en-GB" sz="6800" dirty="0" err="1"/>
              <a:t>eu</a:t>
            </a:r>
            <a:r>
              <a:rPr lang="en-GB" sz="6800" dirty="0"/>
              <a:t> member-state are simultaneously citizens of the </a:t>
            </a:r>
            <a:r>
              <a:rPr lang="en-GB" sz="6800" dirty="0" err="1"/>
              <a:t>eu</a:t>
            </a:r>
            <a:r>
              <a:rPr lang="en-GB" sz="6800" dirty="0"/>
              <a:t>, meaning:</a:t>
            </a:r>
          </a:p>
          <a:p>
            <a:pPr marL="0" indent="0" fontAlgn="auto">
              <a:buFont typeface="Arial"/>
              <a:buNone/>
              <a:defRPr/>
            </a:pPr>
            <a:r>
              <a:rPr lang="en-GB" sz="6800" dirty="0"/>
              <a:t> Right of free movement and stay in the union</a:t>
            </a:r>
          </a:p>
          <a:p>
            <a:pPr marL="0" indent="0" fontAlgn="auto">
              <a:buFont typeface="Arial"/>
              <a:buNone/>
              <a:defRPr/>
            </a:pPr>
            <a:r>
              <a:rPr lang="el-GR" dirty="0"/>
              <a:t> </a:t>
            </a:r>
            <a:endParaRPr lang="en-US" dirty="0"/>
          </a:p>
        </p:txBody>
      </p:sp>
    </p:spTree>
  </p:cSld>
  <p:clrMapOvr>
    <a:masterClrMapping/>
  </p:clrMapOvr>
  <p:transition>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8" y="596018"/>
            <a:ext cx="7511473" cy="1312480"/>
          </a:xfrm>
        </p:spPr>
        <p:txBody>
          <a:bodyPr/>
          <a:lstStyle/>
          <a:p>
            <a:pPr fontAlgn="auto">
              <a:spcAft>
                <a:spcPts val="0"/>
              </a:spcAft>
              <a:defRPr/>
            </a:pPr>
            <a:r>
              <a:rPr lang="en-GB" dirty="0"/>
              <a:t>Amsterdam treaty </a:t>
            </a:r>
            <a:endParaRPr lang="en-US" dirty="0"/>
          </a:p>
        </p:txBody>
      </p:sp>
      <p:sp>
        <p:nvSpPr>
          <p:cNvPr id="3" name="Content Placeholder 2"/>
          <p:cNvSpPr>
            <a:spLocks noGrp="1"/>
          </p:cNvSpPr>
          <p:nvPr>
            <p:ph idx="1"/>
          </p:nvPr>
        </p:nvSpPr>
        <p:spPr>
          <a:xfrm>
            <a:off x="818348" y="1772816"/>
            <a:ext cx="7511472" cy="4329244"/>
          </a:xfrm>
        </p:spPr>
        <p:txBody>
          <a:bodyPr>
            <a:noAutofit/>
          </a:bodyPr>
          <a:lstStyle/>
          <a:p>
            <a:pPr fontAlgn="auto">
              <a:buFont typeface="Arial"/>
              <a:buChar char="•"/>
              <a:defRPr/>
            </a:pPr>
            <a:r>
              <a:rPr lang="en-GB" sz="2800" dirty="0"/>
              <a:t>The immigration issue transferred from the third pillar to the first pillar and the related procedures. </a:t>
            </a:r>
          </a:p>
          <a:p>
            <a:pPr fontAlgn="auto">
              <a:buFont typeface="Arial"/>
              <a:buChar char="•"/>
              <a:defRPr/>
            </a:pPr>
            <a:r>
              <a:rPr lang="en-US" sz="2800" dirty="0"/>
              <a:t>Incorporation of the Schengen acquis into the EU framework</a:t>
            </a:r>
            <a:r>
              <a:rPr lang="el-GR" sz="2800" dirty="0"/>
              <a:t>.</a:t>
            </a:r>
          </a:p>
          <a:p>
            <a:pPr fontAlgn="auto">
              <a:buFont typeface="Arial"/>
              <a:buChar char="•"/>
              <a:defRPr/>
            </a:pPr>
            <a:r>
              <a:rPr lang="en-GB" sz="2800" dirty="0"/>
              <a:t>The commission has more institutional competences (submit proposals to institutionalize regulations and directives for immigration issues). </a:t>
            </a:r>
          </a:p>
        </p:txBody>
      </p:sp>
    </p:spTree>
  </p:cSld>
  <p:clrMapOvr>
    <a:masterClrMapping/>
  </p:clrMapOvr>
  <p:transition>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8" y="596018"/>
            <a:ext cx="7511473" cy="1104790"/>
          </a:xfrm>
        </p:spPr>
        <p:txBody>
          <a:bodyPr/>
          <a:lstStyle/>
          <a:p>
            <a:pPr fontAlgn="auto">
              <a:spcAft>
                <a:spcPts val="0"/>
              </a:spcAft>
              <a:defRPr/>
            </a:pPr>
            <a:r>
              <a:rPr lang="en-GB" dirty="0"/>
              <a:t>EU COUNCIL THESSALONIKI</a:t>
            </a:r>
            <a:r>
              <a:rPr lang="el-GR" dirty="0"/>
              <a:t> (2003)</a:t>
            </a:r>
            <a:endParaRPr lang="en-US" dirty="0"/>
          </a:p>
        </p:txBody>
      </p:sp>
      <p:sp>
        <p:nvSpPr>
          <p:cNvPr id="3" name="Content Placeholder 2"/>
          <p:cNvSpPr>
            <a:spLocks noGrp="1"/>
          </p:cNvSpPr>
          <p:nvPr>
            <p:ph idx="1"/>
          </p:nvPr>
        </p:nvSpPr>
        <p:spPr>
          <a:xfrm>
            <a:off x="818348" y="1484784"/>
            <a:ext cx="7511472" cy="4536504"/>
          </a:xfrm>
        </p:spPr>
        <p:txBody>
          <a:bodyPr>
            <a:normAutofit/>
          </a:bodyPr>
          <a:lstStyle/>
          <a:p>
            <a:pPr fontAlgn="auto">
              <a:buFont typeface="Arial"/>
              <a:buChar char="•"/>
              <a:defRPr/>
            </a:pPr>
            <a:r>
              <a:rPr lang="en-GB" sz="2000" dirty="0"/>
              <a:t>Proposal for the creation of </a:t>
            </a:r>
            <a:r>
              <a:rPr lang="en-US" sz="2000" dirty="0" err="1"/>
              <a:t>Frontex</a:t>
            </a:r>
            <a:endParaRPr lang="en-US" sz="2000" dirty="0"/>
          </a:p>
          <a:p>
            <a:pPr fontAlgn="auto">
              <a:buFont typeface="Arial"/>
              <a:buChar char="•"/>
              <a:defRPr/>
            </a:pPr>
            <a:r>
              <a:rPr lang="en-US" sz="2000" dirty="0"/>
              <a:t>What is </a:t>
            </a:r>
            <a:r>
              <a:rPr lang="en-US" sz="2000" dirty="0" err="1"/>
              <a:t>frontex</a:t>
            </a:r>
            <a:r>
              <a:rPr lang="en-US" sz="2000" dirty="0"/>
              <a:t>???</a:t>
            </a:r>
          </a:p>
          <a:p>
            <a:pPr fontAlgn="auto">
              <a:buFont typeface="Arial"/>
              <a:buChar char="•"/>
              <a:defRPr/>
            </a:pPr>
            <a:r>
              <a:rPr lang="en-US" sz="2000" dirty="0" err="1">
                <a:effectLst/>
              </a:rPr>
              <a:t>Frontex</a:t>
            </a:r>
            <a:r>
              <a:rPr lang="en-US" sz="2000" dirty="0">
                <a:effectLst/>
              </a:rPr>
              <a:t> promotes, coordinates and develops European border management in line with the EU fundamental rights charter</a:t>
            </a:r>
          </a:p>
          <a:p>
            <a:pPr fontAlgn="auto">
              <a:buFont typeface="Arial"/>
              <a:buChar char="•"/>
              <a:defRPr/>
            </a:pPr>
            <a:r>
              <a:rPr lang="en-US" sz="2000" dirty="0" err="1">
                <a:effectLst/>
              </a:rPr>
              <a:t>Frontex</a:t>
            </a:r>
            <a:r>
              <a:rPr lang="en-US" sz="2000" dirty="0">
                <a:effectLst/>
              </a:rPr>
              <a:t> helps border authorities from different EU countries work together. </a:t>
            </a:r>
          </a:p>
          <a:p>
            <a:pPr fontAlgn="auto">
              <a:buFont typeface="Arial"/>
              <a:buChar char="•"/>
              <a:defRPr/>
            </a:pPr>
            <a:r>
              <a:rPr lang="en-US" sz="2000" dirty="0" err="1">
                <a:effectLst/>
              </a:rPr>
              <a:t>Frontex’s</a:t>
            </a:r>
            <a:r>
              <a:rPr lang="en-US" sz="2000" dirty="0">
                <a:effectLst/>
              </a:rPr>
              <a:t> full title is the European Agency for the Management of Operational Cooperation at the External Borders of the Member States of the European Union. </a:t>
            </a:r>
          </a:p>
          <a:p>
            <a:pPr fontAlgn="auto">
              <a:buFont typeface="Arial"/>
              <a:buChar char="•"/>
              <a:defRPr/>
            </a:pPr>
            <a:r>
              <a:rPr lang="en-US" sz="2000" dirty="0">
                <a:effectLst/>
              </a:rPr>
              <a:t>The agency was set up in 2004 to reinforce and streamline cooperation between national border authorities.</a:t>
            </a:r>
            <a:endParaRPr lang="en-US" sz="2000" dirty="0"/>
          </a:p>
        </p:txBody>
      </p:sp>
    </p:spTree>
    <p:extLst>
      <p:ext uri="{BB962C8B-B14F-4D97-AF65-F5344CB8AC3E}">
        <p14:creationId xmlns:p14="http://schemas.microsoft.com/office/powerpoint/2010/main" val="111346286"/>
      </p:ext>
    </p:extLst>
  </p:cSld>
  <p:clrMapOvr>
    <a:masterClrMapping/>
  </p:clrMapOvr>
  <p:transition>
    <p:comb/>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8" y="596018"/>
            <a:ext cx="7511473" cy="1312480"/>
          </a:xfrm>
        </p:spPr>
        <p:txBody>
          <a:bodyPr/>
          <a:lstStyle/>
          <a:p>
            <a:pPr fontAlgn="auto">
              <a:spcAft>
                <a:spcPts val="0"/>
              </a:spcAft>
              <a:defRPr/>
            </a:pPr>
            <a:r>
              <a:rPr lang="en-GB" dirty="0"/>
              <a:t>Lisbon treaty </a:t>
            </a:r>
            <a:endParaRPr lang="en-US" dirty="0"/>
          </a:p>
        </p:txBody>
      </p:sp>
      <p:sp>
        <p:nvSpPr>
          <p:cNvPr id="3" name="Content Placeholder 2"/>
          <p:cNvSpPr>
            <a:spLocks noGrp="1"/>
          </p:cNvSpPr>
          <p:nvPr>
            <p:ph idx="1"/>
          </p:nvPr>
        </p:nvSpPr>
        <p:spPr>
          <a:xfrm>
            <a:off x="818348" y="1268760"/>
            <a:ext cx="7511472" cy="4833300"/>
          </a:xfrm>
        </p:spPr>
        <p:txBody>
          <a:bodyPr>
            <a:normAutofit/>
          </a:bodyPr>
          <a:lstStyle/>
          <a:p>
            <a:pPr fontAlgn="auto">
              <a:buFont typeface="Arial"/>
              <a:buChar char="•"/>
              <a:defRPr/>
            </a:pPr>
            <a:r>
              <a:rPr lang="en-GB" sz="3200" dirty="0"/>
              <a:t>Policies for border controls, asylum, immigration crisis </a:t>
            </a:r>
            <a:endParaRPr lang="el-GR" sz="3200" dirty="0"/>
          </a:p>
          <a:p>
            <a:pPr fontAlgn="auto">
              <a:buFont typeface="Arial"/>
              <a:buChar char="•"/>
              <a:defRPr/>
            </a:pPr>
            <a:r>
              <a:rPr lang="en-GB" sz="3200" dirty="0"/>
              <a:t>Article</a:t>
            </a:r>
            <a:r>
              <a:rPr lang="el-GR" sz="3200" dirty="0"/>
              <a:t> 63: </a:t>
            </a:r>
            <a:r>
              <a:rPr lang="en-GB" sz="3200" dirty="0"/>
              <a:t>The Union develops a common immigration policy to face the current migration crisis and refugee flows </a:t>
            </a:r>
          </a:p>
        </p:txBody>
      </p:sp>
    </p:spTree>
  </p:cSld>
  <p:clrMapOvr>
    <a:masterClrMapping/>
  </p:clrMapOvr>
  <p:transition>
    <p:comb/>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8" y="596018"/>
            <a:ext cx="7511473" cy="1248806"/>
          </a:xfrm>
        </p:spPr>
        <p:txBody>
          <a:bodyPr/>
          <a:lstStyle/>
          <a:p>
            <a:pPr fontAlgn="auto">
              <a:spcAft>
                <a:spcPts val="0"/>
              </a:spcAft>
              <a:defRPr/>
            </a:pPr>
            <a:r>
              <a:rPr lang="en-GB" dirty="0"/>
              <a:t>EU ASYLUM POLICY</a:t>
            </a:r>
            <a:endParaRPr lang="en-US" dirty="0"/>
          </a:p>
        </p:txBody>
      </p:sp>
      <p:sp>
        <p:nvSpPr>
          <p:cNvPr id="3" name="Content Placeholder 2"/>
          <p:cNvSpPr>
            <a:spLocks noGrp="1"/>
          </p:cNvSpPr>
          <p:nvPr>
            <p:ph idx="1"/>
          </p:nvPr>
        </p:nvSpPr>
        <p:spPr>
          <a:xfrm>
            <a:off x="818348" y="1700808"/>
            <a:ext cx="7511472" cy="4401252"/>
          </a:xfrm>
        </p:spPr>
        <p:txBody>
          <a:bodyPr/>
          <a:lstStyle/>
          <a:p>
            <a:pPr fontAlgn="auto">
              <a:buFont typeface="Arial"/>
              <a:buChar char="•"/>
              <a:defRPr/>
            </a:pPr>
            <a:r>
              <a:rPr lang="en-GB" sz="2400" dirty="0"/>
              <a:t>Related to asylum seekers and refugees</a:t>
            </a:r>
          </a:p>
          <a:p>
            <a:pPr fontAlgn="auto">
              <a:buFont typeface="Arial"/>
              <a:buChar char="•"/>
              <a:defRPr/>
            </a:pPr>
            <a:r>
              <a:rPr lang="en-GB" sz="2400" dirty="0"/>
              <a:t>An intergovernmental cooperation between the </a:t>
            </a:r>
            <a:r>
              <a:rPr lang="en-GB" sz="2400" dirty="0" err="1"/>
              <a:t>eu</a:t>
            </a:r>
            <a:r>
              <a:rPr lang="en-GB" sz="2400" dirty="0"/>
              <a:t> member-states</a:t>
            </a:r>
          </a:p>
          <a:p>
            <a:pPr fontAlgn="auto">
              <a:buFont typeface="Arial"/>
              <a:buChar char="•"/>
              <a:defRPr/>
            </a:pPr>
            <a:r>
              <a:rPr lang="en-GB" sz="2400" dirty="0"/>
              <a:t>The Schengen procedures</a:t>
            </a:r>
          </a:p>
          <a:p>
            <a:pPr fontAlgn="auto">
              <a:buFont typeface="Arial"/>
              <a:buChar char="•"/>
              <a:defRPr/>
            </a:pPr>
            <a:r>
              <a:rPr lang="en-GB" sz="2400" dirty="0"/>
              <a:t>The gradual creation of the </a:t>
            </a:r>
            <a:r>
              <a:rPr lang="en-GB" sz="2400" dirty="0" err="1"/>
              <a:t>dublin</a:t>
            </a:r>
            <a:r>
              <a:rPr lang="en-GB" sz="2400" dirty="0"/>
              <a:t> system  </a:t>
            </a:r>
          </a:p>
          <a:p>
            <a:pPr marL="0" indent="0" fontAlgn="auto">
              <a:buNone/>
              <a:defRPr/>
            </a:pPr>
            <a:endParaRPr lang="en-US" dirty="0"/>
          </a:p>
        </p:txBody>
      </p:sp>
    </p:spTree>
  </p:cSld>
  <p:clrMapOvr>
    <a:masterClrMapping/>
  </p:clrMapOvr>
  <p:transition>
    <p:comb/>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18348" y="596018"/>
            <a:ext cx="7511473" cy="1312480"/>
          </a:xfrm>
        </p:spPr>
        <p:txBody>
          <a:bodyPr/>
          <a:lstStyle/>
          <a:p>
            <a:pPr fontAlgn="auto">
              <a:spcAft>
                <a:spcPts val="0"/>
              </a:spcAft>
              <a:defRPr/>
            </a:pPr>
            <a:r>
              <a:rPr lang="en-GB" dirty="0"/>
              <a:t>The Dublin system: why?</a:t>
            </a:r>
            <a:endParaRPr lang="el-GR" dirty="0"/>
          </a:p>
        </p:txBody>
      </p:sp>
      <p:sp>
        <p:nvSpPr>
          <p:cNvPr id="9219" name="Rectangle 3"/>
          <p:cNvSpPr>
            <a:spLocks noGrp="1" noChangeArrowheads="1"/>
          </p:cNvSpPr>
          <p:nvPr>
            <p:ph idx="1"/>
          </p:nvPr>
        </p:nvSpPr>
        <p:spPr>
          <a:xfrm>
            <a:off x="818348" y="1772816"/>
            <a:ext cx="7511472" cy="3816424"/>
          </a:xfrm>
        </p:spPr>
        <p:txBody>
          <a:bodyPr>
            <a:normAutofit/>
          </a:bodyPr>
          <a:lstStyle/>
          <a:p>
            <a:pPr fontAlgn="auto">
              <a:buFont typeface="Arial"/>
              <a:buChar char="•"/>
              <a:defRPr/>
            </a:pPr>
            <a:r>
              <a:rPr lang="en-GB" sz="2800" dirty="0"/>
              <a:t>Increased number of asylum seekers in Europe </a:t>
            </a:r>
          </a:p>
          <a:p>
            <a:pPr fontAlgn="auto">
              <a:buFont typeface="Arial"/>
              <a:buChar char="•"/>
              <a:defRPr/>
            </a:pPr>
            <a:r>
              <a:rPr lang="en-GB" sz="2800" dirty="0"/>
              <a:t>Multiple mobility of asylum seekers in Europe </a:t>
            </a:r>
          </a:p>
          <a:p>
            <a:pPr fontAlgn="auto">
              <a:buFont typeface="Arial"/>
              <a:buChar char="•"/>
              <a:defRPr/>
            </a:pPr>
            <a:r>
              <a:rPr lang="en-GB" sz="2800" dirty="0"/>
              <a:t>Asylum seekers in orbit</a:t>
            </a:r>
          </a:p>
          <a:p>
            <a:pPr fontAlgn="auto">
              <a:buFont typeface="Arial"/>
              <a:buChar char="•"/>
              <a:defRPr/>
            </a:pPr>
            <a:r>
              <a:rPr lang="en-GB" sz="2800" dirty="0"/>
              <a:t>Avoidance of examination of the same asylum application in multiple </a:t>
            </a:r>
            <a:r>
              <a:rPr lang="en-GB" sz="2800" dirty="0" err="1"/>
              <a:t>eu</a:t>
            </a:r>
            <a:r>
              <a:rPr lang="en-GB" sz="2800" dirty="0"/>
              <a:t> member-states</a:t>
            </a:r>
          </a:p>
        </p:txBody>
      </p:sp>
    </p:spTree>
  </p:cSld>
  <p:clrMapOvr>
    <a:masterClrMapping/>
  </p:clrMapOvr>
  <p:transition>
    <p:comb/>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18348" y="596018"/>
            <a:ext cx="7511473" cy="816758"/>
          </a:xfrm>
        </p:spPr>
        <p:txBody>
          <a:bodyPr>
            <a:normAutofit/>
          </a:bodyPr>
          <a:lstStyle/>
          <a:p>
            <a:pPr fontAlgn="auto">
              <a:spcAft>
                <a:spcPts val="0"/>
              </a:spcAft>
              <a:defRPr/>
            </a:pPr>
            <a:r>
              <a:rPr lang="en-GB" sz="3600" dirty="0"/>
              <a:t>The Dublin system: solution</a:t>
            </a:r>
            <a:endParaRPr lang="el-GR" sz="3600" dirty="0"/>
          </a:p>
        </p:txBody>
      </p:sp>
      <p:sp>
        <p:nvSpPr>
          <p:cNvPr id="10243" name="Rectangle 3"/>
          <p:cNvSpPr>
            <a:spLocks noGrp="1" noChangeArrowheads="1"/>
          </p:cNvSpPr>
          <p:nvPr>
            <p:ph idx="1"/>
          </p:nvPr>
        </p:nvSpPr>
        <p:spPr>
          <a:xfrm>
            <a:off x="818348" y="1412776"/>
            <a:ext cx="7511472" cy="4968552"/>
          </a:xfrm>
        </p:spPr>
        <p:txBody>
          <a:bodyPr>
            <a:normAutofit fontScale="92500" lnSpcReduction="20000"/>
          </a:bodyPr>
          <a:lstStyle/>
          <a:p>
            <a:r>
              <a:rPr lang="en-US" dirty="0">
                <a:effectLst/>
              </a:rPr>
              <a:t>The Dublin Regulation (343/2003) establishes the Member State responsible for the examination of the asylum application. </a:t>
            </a:r>
          </a:p>
          <a:p>
            <a:r>
              <a:rPr lang="en-US" dirty="0">
                <a:effectLst/>
              </a:rPr>
              <a:t>The criteria for establishing responsibility run in hierarchical order.</a:t>
            </a:r>
          </a:p>
          <a:p>
            <a:r>
              <a:rPr lang="en-US" dirty="0">
                <a:effectLst/>
              </a:rPr>
              <a:t>This Regulation establishes the principle that </a:t>
            </a:r>
            <a:r>
              <a:rPr lang="en-US" b="1" dirty="0">
                <a:effectLst/>
              </a:rPr>
              <a:t>only one Member State is responsible for examining an asylum application</a:t>
            </a:r>
            <a:r>
              <a:rPr lang="en-US" dirty="0">
                <a:effectLst/>
              </a:rPr>
              <a:t>. The objective is to avoid asylum seekers from being sent from one country to another, and also to prevent abuse of the system by the submission of several applications for asylum by one person.</a:t>
            </a:r>
            <a:endParaRPr lang="el-GR" dirty="0">
              <a:effectLst/>
            </a:endParaRPr>
          </a:p>
          <a:p>
            <a:r>
              <a:rPr lang="en-US" dirty="0">
                <a:effectLst/>
              </a:rPr>
              <a:t>The </a:t>
            </a:r>
            <a:r>
              <a:rPr lang="en-US" b="1" dirty="0">
                <a:effectLst/>
              </a:rPr>
              <a:t>objective and hierarchical criteria</a:t>
            </a:r>
            <a:r>
              <a:rPr lang="en-US" dirty="0">
                <a:effectLst/>
              </a:rPr>
              <a:t> are therefore defined in order to identify the Member State responsible for each asylum application.</a:t>
            </a:r>
            <a:endParaRPr lang="el-GR" dirty="0">
              <a:effectLst/>
            </a:endParaRPr>
          </a:p>
          <a:p>
            <a:r>
              <a:rPr lang="en-US" b="1" dirty="0">
                <a:effectLst/>
              </a:rPr>
              <a:t>Criteria</a:t>
            </a:r>
            <a:endParaRPr lang="el-GR" dirty="0">
              <a:effectLst/>
            </a:endParaRPr>
          </a:p>
          <a:p>
            <a:pPr lvl="0"/>
            <a:r>
              <a:rPr lang="en-US" b="1" dirty="0">
                <a:effectLst/>
              </a:rPr>
              <a:t>Principle of family unity</a:t>
            </a:r>
            <a:endParaRPr lang="el-GR" dirty="0">
              <a:effectLst/>
            </a:endParaRPr>
          </a:p>
          <a:p>
            <a:pPr lvl="0"/>
            <a:r>
              <a:rPr lang="en-US" b="1" dirty="0">
                <a:effectLst/>
              </a:rPr>
              <a:t>Issuance of residence permits or visas</a:t>
            </a:r>
            <a:endParaRPr lang="el-GR" dirty="0">
              <a:effectLst/>
            </a:endParaRPr>
          </a:p>
          <a:p>
            <a:pPr lvl="0"/>
            <a:r>
              <a:rPr lang="en-US" b="1" dirty="0">
                <a:effectLst/>
              </a:rPr>
              <a:t>Illegal entry or stay in a Member State (in practice)</a:t>
            </a:r>
          </a:p>
          <a:p>
            <a:r>
              <a:rPr lang="en-US" b="1" dirty="0">
                <a:effectLst/>
              </a:rPr>
              <a:t>Legal entry in a Member State</a:t>
            </a:r>
            <a:endParaRPr lang="el-GR" dirty="0">
              <a:effectLst/>
            </a:endParaRPr>
          </a:p>
          <a:p>
            <a:r>
              <a:rPr lang="en-US" b="1" dirty="0">
                <a:effectLst/>
              </a:rPr>
              <a:t>Application in an international transit area of an airport</a:t>
            </a:r>
            <a:endParaRPr lang="el-GR" dirty="0">
              <a:effectLst/>
            </a:endParaRPr>
          </a:p>
          <a:p>
            <a:endParaRPr lang="el-GR" dirty="0"/>
          </a:p>
        </p:txBody>
      </p:sp>
    </p:spTree>
  </p:cSld>
  <p:clrMapOvr>
    <a:masterClrMapping/>
  </p:clrMapOvr>
  <p:transition>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8" y="596018"/>
            <a:ext cx="7511473" cy="960774"/>
          </a:xfrm>
        </p:spPr>
        <p:txBody>
          <a:bodyPr/>
          <a:lstStyle/>
          <a:p>
            <a:pPr fontAlgn="auto">
              <a:spcAft>
                <a:spcPts val="0"/>
              </a:spcAft>
              <a:defRPr/>
            </a:pPr>
            <a:r>
              <a:rPr lang="en-GB" dirty="0"/>
              <a:t>What is immigration?</a:t>
            </a:r>
            <a:endParaRPr lang="en-US" dirty="0"/>
          </a:p>
        </p:txBody>
      </p:sp>
      <p:sp>
        <p:nvSpPr>
          <p:cNvPr id="3" name="Content Placeholder 2"/>
          <p:cNvSpPr>
            <a:spLocks noGrp="1"/>
          </p:cNvSpPr>
          <p:nvPr>
            <p:ph idx="1"/>
          </p:nvPr>
        </p:nvSpPr>
        <p:spPr>
          <a:xfrm>
            <a:off x="818348" y="1556792"/>
            <a:ext cx="7511472" cy="5616624"/>
          </a:xfrm>
        </p:spPr>
        <p:txBody>
          <a:bodyPr>
            <a:normAutofit fontScale="47500" lnSpcReduction="20000"/>
          </a:bodyPr>
          <a:lstStyle/>
          <a:p>
            <a:pPr marL="0" indent="0" fontAlgn="auto">
              <a:buFont typeface="Arial"/>
              <a:buNone/>
              <a:defRPr/>
            </a:pPr>
            <a:r>
              <a:rPr lang="en-US" sz="5100" dirty="0"/>
              <a:t>Definition: </a:t>
            </a:r>
          </a:p>
          <a:p>
            <a:pPr marL="0" indent="0" fontAlgn="auto">
              <a:buFont typeface="Arial"/>
              <a:buNone/>
              <a:defRPr/>
            </a:pPr>
            <a:r>
              <a:rPr lang="en-US" sz="5100" dirty="0"/>
              <a:t>External or international immigration is the state when people flew from the country of origin (emigration) to the recipient country (immigration). </a:t>
            </a:r>
          </a:p>
          <a:p>
            <a:pPr marL="0" indent="0" fontAlgn="auto">
              <a:buFont typeface="Arial"/>
              <a:buNone/>
              <a:defRPr/>
            </a:pPr>
            <a:r>
              <a:rPr lang="en-US" sz="5100" dirty="0"/>
              <a:t>We refer to the notions of mobility and establishment of people. </a:t>
            </a:r>
          </a:p>
          <a:p>
            <a:pPr marL="0" indent="0" fontAlgn="auto">
              <a:buFont typeface="Arial"/>
              <a:buNone/>
              <a:defRPr/>
            </a:pPr>
            <a:r>
              <a:rPr lang="en-US" sz="5100" dirty="0"/>
              <a:t>In the academic literature, the dominant term is migration. </a:t>
            </a:r>
          </a:p>
          <a:p>
            <a:pPr marL="0" indent="0" fontAlgn="auto">
              <a:buFont typeface="Arial"/>
              <a:buNone/>
              <a:defRPr/>
            </a:pPr>
            <a:endParaRPr lang="en-US" dirty="0"/>
          </a:p>
          <a:p>
            <a:pPr marL="0" indent="0" fontAlgn="auto">
              <a:buFont typeface="Arial"/>
              <a:buNone/>
              <a:defRPr/>
            </a:pPr>
            <a:endParaRPr lang="en-US" dirty="0"/>
          </a:p>
          <a:p>
            <a:pPr marL="0" indent="0" fontAlgn="auto">
              <a:buFont typeface="Arial"/>
              <a:buNone/>
              <a:defRPr/>
            </a:pPr>
            <a:endParaRPr lang="en-US" dirty="0"/>
          </a:p>
          <a:p>
            <a:pPr marL="0" indent="0" fontAlgn="auto">
              <a:buFont typeface="Arial"/>
              <a:buNone/>
              <a:defRPr/>
            </a:pPr>
            <a:endParaRPr lang="en-US" dirty="0"/>
          </a:p>
          <a:p>
            <a:pPr marL="0" indent="0" fontAlgn="auto">
              <a:buFont typeface="Arial"/>
              <a:buNone/>
              <a:defRPr/>
            </a:pPr>
            <a:endParaRPr lang="en-US" dirty="0"/>
          </a:p>
          <a:p>
            <a:pPr marL="0" indent="0" fontAlgn="auto">
              <a:buFont typeface="Arial"/>
              <a:buNone/>
              <a:defRPr/>
            </a:pPr>
            <a:endParaRPr lang="en-US" dirty="0"/>
          </a:p>
          <a:p>
            <a:pPr marL="0" indent="0" fontAlgn="auto">
              <a:buFont typeface="Arial"/>
              <a:buNone/>
              <a:defRPr/>
            </a:pPr>
            <a:endParaRPr lang="en-US" dirty="0"/>
          </a:p>
          <a:p>
            <a:pPr marL="0" indent="0" fontAlgn="auto">
              <a:buFont typeface="Arial"/>
              <a:buNone/>
              <a:defRPr/>
            </a:pPr>
            <a:endParaRPr lang="en-US" dirty="0"/>
          </a:p>
          <a:p>
            <a:pPr marL="0" indent="0" fontAlgn="auto">
              <a:buFont typeface="Arial"/>
              <a:buNone/>
              <a:defRPr/>
            </a:pPr>
            <a:r>
              <a:rPr lang="en-US" dirty="0"/>
              <a:t> </a:t>
            </a:r>
          </a:p>
          <a:p>
            <a:pPr marL="0" indent="0" fontAlgn="auto">
              <a:buFont typeface="Arial"/>
              <a:buNone/>
              <a:defRPr/>
            </a:pPr>
            <a:r>
              <a:rPr lang="en-US" dirty="0"/>
              <a:t> </a:t>
            </a:r>
          </a:p>
        </p:txBody>
      </p:sp>
    </p:spTree>
  </p:cSld>
  <p:clrMapOvr>
    <a:masterClrMapping/>
  </p:clrMapOvr>
  <p:transition>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effectLst/>
              </a:rPr>
              <a:t>EURODAC Regulation </a:t>
            </a:r>
            <a:endParaRPr lang="el-GR" dirty="0"/>
          </a:p>
        </p:txBody>
      </p:sp>
      <p:sp>
        <p:nvSpPr>
          <p:cNvPr id="3" name="Θέση περιεχομένου 2"/>
          <p:cNvSpPr>
            <a:spLocks noGrp="1"/>
          </p:cNvSpPr>
          <p:nvPr>
            <p:ph idx="1"/>
          </p:nvPr>
        </p:nvSpPr>
        <p:spPr>
          <a:xfrm>
            <a:off x="817563" y="1772815"/>
            <a:ext cx="7512050" cy="4329535"/>
          </a:xfrm>
        </p:spPr>
        <p:txBody>
          <a:bodyPr/>
          <a:lstStyle/>
          <a:p>
            <a:r>
              <a:rPr lang="en-US" sz="2000" dirty="0">
                <a:effectLst/>
              </a:rPr>
              <a:t>The EURODAC Regulation establishes an EU asylum fingerprint database.</a:t>
            </a:r>
          </a:p>
          <a:p>
            <a:r>
              <a:rPr lang="en-US" sz="2000" dirty="0">
                <a:effectLst/>
              </a:rPr>
              <a:t>When someone applies for asylum, no matter where they are in the EU, their fingerprints are transmitted to the EURODAC central system. </a:t>
            </a:r>
          </a:p>
          <a:p>
            <a:pPr lvl="0"/>
            <a:r>
              <a:rPr lang="en-US" sz="2000" dirty="0">
                <a:effectLst/>
              </a:rPr>
              <a:t>Until now, the EURODAC database could only be used for asylum purposes. The new Regulation now allows national police forces and Europol to compare fingerprints linked to criminal investigations with those contained in EURODAC. This will take place under strictly controlled circumstances and only for the purpose of the prevention, detection and investigation of serious crimes and terrorism</a:t>
            </a:r>
            <a:r>
              <a:rPr lang="en-US" dirty="0">
                <a:effectLst/>
              </a:rPr>
              <a:t>.</a:t>
            </a:r>
            <a:endParaRPr lang="el-GR" dirty="0">
              <a:effectLst/>
            </a:endParaRPr>
          </a:p>
          <a:p>
            <a:endParaRPr lang="el-GR" dirty="0"/>
          </a:p>
        </p:txBody>
      </p:sp>
    </p:spTree>
    <p:extLst>
      <p:ext uri="{BB962C8B-B14F-4D97-AF65-F5344CB8AC3E}">
        <p14:creationId xmlns:p14="http://schemas.microsoft.com/office/powerpoint/2010/main" val="2404361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The new Dublin regulation </a:t>
            </a:r>
            <a:endParaRPr lang="el-GR" dirty="0"/>
          </a:p>
        </p:txBody>
      </p:sp>
      <p:sp>
        <p:nvSpPr>
          <p:cNvPr id="3" name="Θέση περιεχομένου 2"/>
          <p:cNvSpPr>
            <a:spLocks noGrp="1"/>
          </p:cNvSpPr>
          <p:nvPr>
            <p:ph idx="1"/>
          </p:nvPr>
        </p:nvSpPr>
        <p:spPr>
          <a:xfrm>
            <a:off x="817563" y="1556793"/>
            <a:ext cx="7512050" cy="4545558"/>
          </a:xfrm>
        </p:spPr>
        <p:txBody>
          <a:bodyPr>
            <a:normAutofit lnSpcReduction="10000"/>
          </a:bodyPr>
          <a:lstStyle/>
          <a:p>
            <a:r>
              <a:rPr lang="en-GB" dirty="0"/>
              <a:t>Dublin regulation 604/2013</a:t>
            </a:r>
          </a:p>
          <a:p>
            <a:r>
              <a:rPr lang="en-GB" dirty="0"/>
              <a:t>The main logic of regulation 343/2003 has been remained</a:t>
            </a:r>
          </a:p>
          <a:p>
            <a:r>
              <a:rPr lang="en-US" dirty="0">
                <a:effectLst/>
              </a:rPr>
              <a:t>they have to be informed about the Dublin process before it starts, and then have a formal interview (with an interpreter if needed) to find out facts relevant to the process.</a:t>
            </a:r>
            <a:endParaRPr lang="en-GB" dirty="0"/>
          </a:p>
          <a:p>
            <a:r>
              <a:rPr lang="en-US" dirty="0">
                <a:effectLst/>
              </a:rPr>
              <a:t>Appeal right: What makes this information-sharing so important is that the asylum-seeker now has a right of appeal against a Dublin decision.</a:t>
            </a:r>
            <a:endParaRPr lang="en-GB" dirty="0">
              <a:effectLst/>
            </a:endParaRPr>
          </a:p>
          <a:p>
            <a:r>
              <a:rPr lang="en-GB" dirty="0">
                <a:effectLst/>
              </a:rPr>
              <a:t>Timeframe: Asylum applications should be examined quickly</a:t>
            </a:r>
          </a:p>
          <a:p>
            <a:r>
              <a:rPr lang="en-US" dirty="0">
                <a:effectLst/>
              </a:rPr>
              <a:t>There is also, for the first time, a general rule about detention. It says that, in general, people should not be detained just because there is a plan for a Dublin transfer; they should only be detained if there is a “significant risk of absconding”.</a:t>
            </a:r>
            <a:r>
              <a:rPr lang="en-GB" dirty="0">
                <a:effectLst/>
              </a:rPr>
              <a:t> </a:t>
            </a:r>
            <a:endParaRPr lang="en-US" dirty="0">
              <a:effectLst/>
            </a:endParaRPr>
          </a:p>
          <a:p>
            <a:r>
              <a:rPr lang="en-US" dirty="0">
                <a:effectLst/>
              </a:rPr>
              <a:t>There are a lot more rules to help people under 18, especially those who are on their own  – “unaccompanied minors”. </a:t>
            </a:r>
            <a:endParaRPr lang="el-GR" dirty="0"/>
          </a:p>
        </p:txBody>
      </p:sp>
    </p:spTree>
    <p:extLst>
      <p:ext uri="{BB962C8B-B14F-4D97-AF65-F5344CB8AC3E}">
        <p14:creationId xmlns:p14="http://schemas.microsoft.com/office/powerpoint/2010/main" val="2248669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8" y="596018"/>
            <a:ext cx="7511473" cy="1312480"/>
          </a:xfrm>
        </p:spPr>
        <p:txBody>
          <a:bodyPr>
            <a:normAutofit fontScale="90000"/>
          </a:bodyPr>
          <a:lstStyle/>
          <a:p>
            <a:pPr fontAlgn="auto">
              <a:spcAft>
                <a:spcPts val="0"/>
              </a:spcAft>
              <a:defRPr/>
            </a:pPr>
            <a:br>
              <a:rPr lang="el-GR" dirty="0"/>
            </a:br>
            <a:br>
              <a:rPr lang="el-GR" dirty="0"/>
            </a:br>
            <a:r>
              <a:rPr lang="en-GB" sz="3600" dirty="0"/>
              <a:t>Dublin system: the last decade</a:t>
            </a:r>
            <a:br>
              <a:rPr lang="el-GR" sz="4000" dirty="0"/>
            </a:br>
            <a:endParaRPr lang="en-US" sz="4000" dirty="0"/>
          </a:p>
        </p:txBody>
      </p:sp>
      <p:sp>
        <p:nvSpPr>
          <p:cNvPr id="3" name="Content Placeholder 2"/>
          <p:cNvSpPr>
            <a:spLocks noGrp="1"/>
          </p:cNvSpPr>
          <p:nvPr>
            <p:ph idx="1"/>
          </p:nvPr>
        </p:nvSpPr>
        <p:spPr>
          <a:xfrm>
            <a:off x="457200" y="2126437"/>
            <a:ext cx="8229600" cy="3999726"/>
          </a:xfrm>
        </p:spPr>
        <p:txBody>
          <a:bodyPr/>
          <a:lstStyle/>
          <a:p>
            <a:pPr lvl="1" fontAlgn="auto">
              <a:lnSpc>
                <a:spcPct val="90000"/>
              </a:lnSpc>
              <a:buFont typeface="Arial"/>
              <a:buChar char="•"/>
              <a:defRPr/>
            </a:pPr>
            <a:r>
              <a:rPr lang="en-GB" sz="2400" dirty="0"/>
              <a:t>Dominance of the criterion of the illegal entry</a:t>
            </a:r>
          </a:p>
          <a:p>
            <a:pPr lvl="1" fontAlgn="auto">
              <a:lnSpc>
                <a:spcPct val="90000"/>
              </a:lnSpc>
              <a:buFont typeface="Arial"/>
              <a:buChar char="•"/>
              <a:defRPr/>
            </a:pPr>
            <a:r>
              <a:rPr lang="en-GB" sz="2400" dirty="0"/>
              <a:t>Conflict between the countries of the centre and the countries in the periphery</a:t>
            </a:r>
          </a:p>
          <a:p>
            <a:pPr lvl="1" fontAlgn="auto">
              <a:lnSpc>
                <a:spcPct val="90000"/>
              </a:lnSpc>
              <a:buFont typeface="Arial"/>
              <a:buChar char="•"/>
              <a:defRPr/>
            </a:pPr>
            <a:r>
              <a:rPr lang="en-GB" sz="2400" dirty="0"/>
              <a:t>Conflict between countries sending and countries receiving refugees</a:t>
            </a:r>
            <a:endParaRPr lang="el-GR" sz="2400" dirty="0"/>
          </a:p>
          <a:p>
            <a:pPr lvl="1" fontAlgn="auto">
              <a:lnSpc>
                <a:spcPct val="90000"/>
              </a:lnSpc>
              <a:buFont typeface="Arial"/>
              <a:buChar char="•"/>
              <a:defRPr/>
            </a:pPr>
            <a:r>
              <a:rPr lang="en-GB" sz="2400" dirty="0"/>
              <a:t>Countries in the periphery: asylum process problems</a:t>
            </a:r>
          </a:p>
          <a:p>
            <a:pPr fontAlgn="auto">
              <a:buFont typeface="Arial"/>
              <a:buChar char="•"/>
              <a:defRPr/>
            </a:pPr>
            <a:endParaRPr lang="el-GR" dirty="0"/>
          </a:p>
          <a:p>
            <a:pPr lvl="1" fontAlgn="auto">
              <a:buFont typeface="Arial"/>
              <a:buChar char="•"/>
              <a:defRPr/>
            </a:pPr>
            <a:endParaRPr lang="en-US" dirty="0"/>
          </a:p>
        </p:txBody>
      </p:sp>
    </p:spTree>
  </p:cSld>
  <p:clrMapOvr>
    <a:masterClrMapping/>
  </p:clrMapOvr>
  <p:transition>
    <p:comb/>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18348" y="596018"/>
            <a:ext cx="7511473" cy="1312480"/>
          </a:xfrm>
        </p:spPr>
        <p:txBody>
          <a:bodyPr/>
          <a:lstStyle/>
          <a:p>
            <a:pPr fontAlgn="auto">
              <a:spcAft>
                <a:spcPts val="0"/>
              </a:spcAft>
              <a:defRPr/>
            </a:pPr>
            <a:r>
              <a:rPr lang="en-GB" sz="3200" dirty="0"/>
              <a:t>The negotiations on a new Dublin system</a:t>
            </a:r>
            <a:endParaRPr lang="el-GR" sz="4000" dirty="0"/>
          </a:p>
        </p:txBody>
      </p:sp>
      <p:sp>
        <p:nvSpPr>
          <p:cNvPr id="23555" name="Rectangle 3"/>
          <p:cNvSpPr>
            <a:spLocks noGrp="1" noChangeArrowheads="1"/>
          </p:cNvSpPr>
          <p:nvPr>
            <p:ph idx="1"/>
          </p:nvPr>
        </p:nvSpPr>
        <p:spPr>
          <a:xfrm>
            <a:off x="818348" y="1908498"/>
            <a:ext cx="7511472" cy="4193562"/>
          </a:xfrm>
        </p:spPr>
        <p:txBody>
          <a:bodyPr>
            <a:normAutofit fontScale="92500" lnSpcReduction="20000"/>
          </a:bodyPr>
          <a:lstStyle/>
          <a:p>
            <a:pPr fontAlgn="auto">
              <a:lnSpc>
                <a:spcPct val="90000"/>
              </a:lnSpc>
              <a:buFont typeface="Arial"/>
              <a:buChar char="•"/>
              <a:defRPr/>
            </a:pPr>
            <a:r>
              <a:rPr lang="en-GB" sz="3200" dirty="0"/>
              <a:t>More solidarity among the </a:t>
            </a:r>
            <a:r>
              <a:rPr lang="en-GB" sz="3200" dirty="0" err="1"/>
              <a:t>eu</a:t>
            </a:r>
            <a:r>
              <a:rPr lang="en-GB" sz="3200" dirty="0"/>
              <a:t> member-states</a:t>
            </a:r>
            <a:r>
              <a:rPr lang="el-GR" sz="3200" dirty="0"/>
              <a:t> </a:t>
            </a:r>
            <a:r>
              <a:rPr lang="en-US" sz="3200" dirty="0"/>
              <a:t>(burden sharing)</a:t>
            </a:r>
            <a:endParaRPr lang="el-GR" sz="3200" dirty="0"/>
          </a:p>
          <a:p>
            <a:pPr fontAlgn="auto">
              <a:lnSpc>
                <a:spcPct val="90000"/>
              </a:lnSpc>
              <a:buFont typeface="Arial"/>
              <a:buChar char="•"/>
              <a:defRPr/>
            </a:pPr>
            <a:r>
              <a:rPr lang="en-GB" sz="3200" dirty="0"/>
              <a:t>Judicial cooperation </a:t>
            </a:r>
          </a:p>
          <a:p>
            <a:pPr fontAlgn="auto">
              <a:lnSpc>
                <a:spcPct val="90000"/>
              </a:lnSpc>
              <a:buFont typeface="Arial"/>
              <a:buChar char="•"/>
              <a:defRPr/>
            </a:pPr>
            <a:r>
              <a:rPr lang="en-GB" sz="3200" dirty="0"/>
              <a:t>pending issues:</a:t>
            </a:r>
          </a:p>
          <a:p>
            <a:pPr marL="0" indent="0" fontAlgn="auto">
              <a:lnSpc>
                <a:spcPct val="90000"/>
              </a:lnSpc>
              <a:buNone/>
              <a:defRPr/>
            </a:pPr>
            <a:r>
              <a:rPr lang="en-GB" sz="3200" dirty="0"/>
              <a:t>      Who is responsible for what?</a:t>
            </a:r>
          </a:p>
          <a:p>
            <a:pPr marL="0" indent="0" fontAlgn="auto">
              <a:lnSpc>
                <a:spcPct val="90000"/>
              </a:lnSpc>
              <a:buNone/>
              <a:defRPr/>
            </a:pPr>
            <a:r>
              <a:rPr lang="en-GB" sz="3200" dirty="0"/>
              <a:t>      Are there any policy measures for the increased flows of immigrants and refugees?</a:t>
            </a:r>
          </a:p>
          <a:p>
            <a:pPr marL="0" indent="0" fontAlgn="auto">
              <a:lnSpc>
                <a:spcPct val="90000"/>
              </a:lnSpc>
              <a:buNone/>
              <a:defRPr/>
            </a:pPr>
            <a:r>
              <a:rPr lang="en-GB" sz="3200" dirty="0"/>
              <a:t>      What about the small children travelling alone?</a:t>
            </a:r>
          </a:p>
          <a:p>
            <a:pPr fontAlgn="auto">
              <a:lnSpc>
                <a:spcPct val="90000"/>
              </a:lnSpc>
              <a:buFont typeface="Arial"/>
              <a:buChar char="•"/>
              <a:defRPr/>
            </a:pPr>
            <a:endParaRPr lang="el-GR" dirty="0"/>
          </a:p>
          <a:p>
            <a:pPr lvl="1" fontAlgn="auto">
              <a:lnSpc>
                <a:spcPct val="90000"/>
              </a:lnSpc>
              <a:buFontTx/>
              <a:buNone/>
              <a:defRPr/>
            </a:pPr>
            <a:endParaRPr lang="el-GR" dirty="0"/>
          </a:p>
        </p:txBody>
      </p:sp>
    </p:spTree>
  </p:cSld>
  <p:clrMapOvr>
    <a:masterClrMapping/>
  </p:clrMapOvr>
  <p:transition>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7563" y="595313"/>
            <a:ext cx="7512050" cy="961479"/>
          </a:xfrm>
        </p:spPr>
        <p:txBody>
          <a:bodyPr/>
          <a:lstStyle/>
          <a:p>
            <a:r>
              <a:rPr lang="en-GB" dirty="0"/>
              <a:t>Defining differences</a:t>
            </a:r>
            <a:endParaRPr lang="el-GR" dirty="0"/>
          </a:p>
        </p:txBody>
      </p:sp>
      <p:sp>
        <p:nvSpPr>
          <p:cNvPr id="3" name="Θέση περιεχομένου 2"/>
          <p:cNvSpPr>
            <a:spLocks noGrp="1"/>
          </p:cNvSpPr>
          <p:nvPr>
            <p:ph idx="1"/>
          </p:nvPr>
        </p:nvSpPr>
        <p:spPr>
          <a:xfrm>
            <a:off x="817563" y="1340768"/>
            <a:ext cx="7512050" cy="4536505"/>
          </a:xfrm>
        </p:spPr>
        <p:txBody>
          <a:bodyPr>
            <a:normAutofit/>
          </a:bodyPr>
          <a:lstStyle/>
          <a:p>
            <a:r>
              <a:rPr lang="en-GB" sz="2400" dirty="0"/>
              <a:t>Criteria </a:t>
            </a:r>
          </a:p>
          <a:p>
            <a:r>
              <a:rPr lang="en-GB" sz="2400" dirty="0"/>
              <a:t>1) legal status </a:t>
            </a:r>
          </a:p>
          <a:p>
            <a:r>
              <a:rPr lang="en-GB" sz="2400" dirty="0"/>
              <a:t>2) duration of stay: long-term, short-term, seasonal  </a:t>
            </a:r>
          </a:p>
          <a:p>
            <a:r>
              <a:rPr lang="en-GB" sz="2400" dirty="0"/>
              <a:t>3) decision of immigration: a) unasked, b) without their agreement</a:t>
            </a:r>
          </a:p>
          <a:p>
            <a:r>
              <a:rPr lang="en-GB" sz="2400" dirty="0"/>
              <a:t>4) size of immigration: person, family, groups, teams, massive</a:t>
            </a:r>
          </a:p>
          <a:p>
            <a:r>
              <a:rPr lang="en-GB" sz="2400" dirty="0"/>
              <a:t>5) employment: academic, high skills (brain drain), low skills, networks </a:t>
            </a:r>
            <a:endParaRPr lang="el-GR" sz="2400" dirty="0"/>
          </a:p>
        </p:txBody>
      </p:sp>
    </p:spTree>
    <p:extLst>
      <p:ext uri="{BB962C8B-B14F-4D97-AF65-F5344CB8AC3E}">
        <p14:creationId xmlns:p14="http://schemas.microsoft.com/office/powerpoint/2010/main" val="9763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8" y="596018"/>
            <a:ext cx="7511473" cy="1312480"/>
          </a:xfrm>
        </p:spPr>
        <p:txBody>
          <a:bodyPr/>
          <a:lstStyle/>
          <a:p>
            <a:pPr fontAlgn="auto">
              <a:spcAft>
                <a:spcPts val="0"/>
              </a:spcAft>
              <a:defRPr/>
            </a:pPr>
            <a:r>
              <a:rPr lang="en-GB" dirty="0"/>
              <a:t>Important difference on the definition</a:t>
            </a:r>
            <a:endParaRPr lang="en-US" dirty="0"/>
          </a:p>
        </p:txBody>
      </p:sp>
      <p:sp>
        <p:nvSpPr>
          <p:cNvPr id="3" name="Content Placeholder 2"/>
          <p:cNvSpPr>
            <a:spLocks noGrp="1"/>
          </p:cNvSpPr>
          <p:nvPr>
            <p:ph idx="1"/>
          </p:nvPr>
        </p:nvSpPr>
        <p:spPr>
          <a:xfrm>
            <a:off x="818348" y="1628800"/>
            <a:ext cx="7511472" cy="4473260"/>
          </a:xfrm>
        </p:spPr>
        <p:txBody>
          <a:bodyPr>
            <a:normAutofit/>
          </a:bodyPr>
          <a:lstStyle/>
          <a:p>
            <a:pPr fontAlgn="auto">
              <a:buFont typeface="Arial"/>
              <a:buChar char="•"/>
              <a:defRPr/>
            </a:pPr>
            <a:r>
              <a:rPr lang="en-GB" sz="2400" dirty="0"/>
              <a:t>1) Migrant: a person who has been born in a foreign country (foreign born) and lives – works in the recipient country</a:t>
            </a:r>
          </a:p>
          <a:p>
            <a:pPr fontAlgn="auto">
              <a:buFont typeface="Arial"/>
              <a:buChar char="•"/>
              <a:defRPr/>
            </a:pPr>
            <a:r>
              <a:rPr lang="en-GB" sz="2400" dirty="0"/>
              <a:t>2) Migrant: a person who is foreigner regardless of the birth place (she could be born in the recipient country but still migrant) EUROSTAT</a:t>
            </a:r>
          </a:p>
          <a:p>
            <a:pPr fontAlgn="auto">
              <a:buFont typeface="Arial"/>
              <a:buChar char="•"/>
              <a:defRPr/>
            </a:pPr>
            <a:r>
              <a:rPr lang="en-GB" sz="2400" dirty="0"/>
              <a:t>This difference is related to the distinctive existing policies recognized internationally regarding the acquaintance of citizenship in a country. </a:t>
            </a:r>
          </a:p>
        </p:txBody>
      </p:sp>
    </p:spTree>
  </p:cSld>
  <p:clrMapOvr>
    <a:masterClrMapping/>
  </p:clrMapOvr>
  <p:transition>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7563" y="595313"/>
            <a:ext cx="7512050" cy="745455"/>
          </a:xfrm>
        </p:spPr>
        <p:txBody>
          <a:bodyPr/>
          <a:lstStyle/>
          <a:p>
            <a:r>
              <a:rPr lang="en-GB" dirty="0"/>
              <a:t>Legal status (important)</a:t>
            </a:r>
            <a:endParaRPr lang="el-GR" dirty="0"/>
          </a:p>
        </p:txBody>
      </p:sp>
      <p:sp>
        <p:nvSpPr>
          <p:cNvPr id="3" name="Θέση περιεχομένου 2"/>
          <p:cNvSpPr>
            <a:spLocks noGrp="1"/>
          </p:cNvSpPr>
          <p:nvPr>
            <p:ph idx="1"/>
          </p:nvPr>
        </p:nvSpPr>
        <p:spPr>
          <a:xfrm>
            <a:off x="817563" y="1124744"/>
            <a:ext cx="7512050" cy="4977607"/>
          </a:xfrm>
        </p:spPr>
        <p:txBody>
          <a:bodyPr>
            <a:normAutofit fontScale="92500" lnSpcReduction="20000"/>
          </a:bodyPr>
          <a:lstStyle/>
          <a:p>
            <a:r>
              <a:rPr lang="en-GB" dirty="0"/>
              <a:t>Five main categories</a:t>
            </a:r>
          </a:p>
          <a:p>
            <a:r>
              <a:rPr lang="en-GB" dirty="0"/>
              <a:t>1) Migrant: the umbrella term for people who have left their country of origin. This includes everyone from international students to workers entering countries illegally in search for a better life.</a:t>
            </a:r>
          </a:p>
          <a:p>
            <a:r>
              <a:rPr lang="en-GB" dirty="0"/>
              <a:t>2) Refugee: refugee status is granted to people who have fled their home country because of war or because they have suffered (or feared) persecution. Under international law, refugees cannot be returned home against their will. </a:t>
            </a:r>
          </a:p>
          <a:p>
            <a:r>
              <a:rPr lang="en-GB" dirty="0"/>
              <a:t>3) Internally displaced person (</a:t>
            </a:r>
            <a:r>
              <a:rPr lang="en-GB" dirty="0" err="1"/>
              <a:t>idp</a:t>
            </a:r>
            <a:r>
              <a:rPr lang="en-GB" dirty="0"/>
              <a:t>): someone who, out of fear for personal safety, left his or her home but not the country. In 2014, an estimated 30000 people became </a:t>
            </a:r>
            <a:r>
              <a:rPr lang="en-GB" dirty="0" err="1"/>
              <a:t>idp</a:t>
            </a:r>
            <a:r>
              <a:rPr lang="en-GB" dirty="0"/>
              <a:t> every day.</a:t>
            </a:r>
          </a:p>
          <a:p>
            <a:r>
              <a:rPr lang="en-GB" dirty="0"/>
              <a:t>4) Asylum seeker: any person who is applying for protection in another country. In Europe the country is obliged to house, feed and protect asylum seekers while weighing the application, which might take years to decide. If granted, asylum assures the right to live, work and access health care in the country. A denial may be appealed once; if denied again, the person may be reported to his or her country of origin.</a:t>
            </a:r>
          </a:p>
          <a:p>
            <a:r>
              <a:rPr lang="en-GB" dirty="0"/>
              <a:t>5) Stateless: someone who does not have a nationality recognized by any country because of discrimination, redrawing of borders or gaps in nationality laws. There are about 10 million stateless people worldwide.  </a:t>
            </a:r>
            <a:endParaRPr lang="el-GR" dirty="0"/>
          </a:p>
        </p:txBody>
      </p:sp>
    </p:spTree>
    <p:extLst>
      <p:ext uri="{BB962C8B-B14F-4D97-AF65-F5344CB8AC3E}">
        <p14:creationId xmlns:p14="http://schemas.microsoft.com/office/powerpoint/2010/main" val="2177092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8" y="596018"/>
            <a:ext cx="7511473" cy="816758"/>
          </a:xfrm>
        </p:spPr>
        <p:txBody>
          <a:bodyPr/>
          <a:lstStyle/>
          <a:p>
            <a:pPr fontAlgn="auto">
              <a:spcAft>
                <a:spcPts val="0"/>
              </a:spcAft>
              <a:defRPr/>
            </a:pPr>
            <a:r>
              <a:rPr lang="en-GB" dirty="0"/>
              <a:t>Immigrants and refugees</a:t>
            </a:r>
            <a:endParaRPr lang="en-US" dirty="0"/>
          </a:p>
        </p:txBody>
      </p:sp>
      <p:sp>
        <p:nvSpPr>
          <p:cNvPr id="3" name="Content Placeholder 2"/>
          <p:cNvSpPr>
            <a:spLocks noGrp="1"/>
          </p:cNvSpPr>
          <p:nvPr>
            <p:ph idx="1"/>
          </p:nvPr>
        </p:nvSpPr>
        <p:spPr>
          <a:xfrm>
            <a:off x="818348" y="1772816"/>
            <a:ext cx="7511472" cy="5085184"/>
          </a:xfrm>
        </p:spPr>
        <p:txBody>
          <a:bodyPr>
            <a:normAutofit/>
          </a:bodyPr>
          <a:lstStyle/>
          <a:p>
            <a:pPr fontAlgn="auto">
              <a:buFont typeface="Arial"/>
              <a:buChar char="•"/>
              <a:defRPr/>
            </a:pPr>
            <a:r>
              <a:rPr lang="en-GB" dirty="0"/>
              <a:t>Very important difference: we should not deem them identical because we refer to fundamentally different of legal and political group of people. </a:t>
            </a:r>
          </a:p>
          <a:p>
            <a:pPr fontAlgn="auto">
              <a:buFont typeface="Arial"/>
              <a:buChar char="•"/>
              <a:defRPr/>
            </a:pPr>
            <a:r>
              <a:rPr lang="en-GB" dirty="0"/>
              <a:t>Geneva convention 1951: definition of refugee </a:t>
            </a:r>
          </a:p>
          <a:p>
            <a:pPr fontAlgn="auto">
              <a:buFont typeface="Arial"/>
              <a:buChar char="•"/>
              <a:defRPr/>
            </a:pPr>
            <a:r>
              <a:rPr lang="en-GB" dirty="0"/>
              <a:t>Migrant is the person who has left his or her country with his/her own decision with the goal to live in another country. </a:t>
            </a:r>
          </a:p>
          <a:p>
            <a:pPr fontAlgn="auto">
              <a:buFont typeface="Arial"/>
              <a:buChar char="•"/>
              <a:defRPr/>
            </a:pPr>
            <a:r>
              <a:rPr lang="en-GB" dirty="0"/>
              <a:t>However, the difference between migrants and refugees is very difficult to be identified because, many times, behind economic reasons there are political, racial or religious reasons (and the reciprocal). </a:t>
            </a:r>
          </a:p>
          <a:p>
            <a:pPr fontAlgn="auto">
              <a:buFont typeface="Arial"/>
              <a:buChar char="•"/>
              <a:defRPr/>
            </a:pPr>
            <a:r>
              <a:rPr lang="en-GB" dirty="0"/>
              <a:t>The difference is important because refugees have fundamental political and legal rights </a:t>
            </a:r>
          </a:p>
          <a:p>
            <a:pPr fontAlgn="auto">
              <a:buFont typeface="Arial"/>
              <a:buChar char="•"/>
              <a:defRPr/>
            </a:pPr>
            <a:r>
              <a:rPr lang="en-GB" dirty="0"/>
              <a:t>For example, there are no legal sanctions against refugees if they arrested for illegal border entrance. </a:t>
            </a:r>
          </a:p>
          <a:p>
            <a:pPr fontAlgn="auto">
              <a:buFont typeface="Arial"/>
              <a:buChar char="•"/>
              <a:defRPr/>
            </a:pPr>
            <a:r>
              <a:rPr lang="en-GB" dirty="0"/>
              <a:t>Refugees do not deported back in the country where they face danger or fear. </a:t>
            </a:r>
            <a:endParaRPr lang="el-GR" dirty="0"/>
          </a:p>
          <a:p>
            <a:pPr marL="0" indent="0" fontAlgn="auto">
              <a:buNone/>
              <a:defRPr/>
            </a:pPr>
            <a:endParaRPr lang="en-GB" dirty="0"/>
          </a:p>
          <a:p>
            <a:pPr fontAlgn="auto">
              <a:buFont typeface="Arial"/>
              <a:buChar char="•"/>
              <a:defRPr/>
            </a:pPr>
            <a:endParaRPr lang="en-US" dirty="0"/>
          </a:p>
        </p:txBody>
      </p:sp>
    </p:spTree>
  </p:cSld>
  <p:clrMapOvr>
    <a:masterClrMapping/>
  </p:clrMapOvr>
  <p:transition>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8" y="596018"/>
            <a:ext cx="7511473" cy="1312480"/>
          </a:xfrm>
        </p:spPr>
        <p:txBody>
          <a:bodyPr/>
          <a:lstStyle/>
          <a:p>
            <a:pPr fontAlgn="auto">
              <a:spcAft>
                <a:spcPts val="0"/>
              </a:spcAft>
              <a:defRPr/>
            </a:pPr>
            <a:r>
              <a:rPr lang="en-GB" dirty="0"/>
              <a:t>Legal and</a:t>
            </a:r>
            <a:r>
              <a:rPr lang="el-GR" dirty="0"/>
              <a:t> </a:t>
            </a:r>
            <a:r>
              <a:rPr lang="en-GB" dirty="0"/>
              <a:t>illegal migrants</a:t>
            </a:r>
            <a:endParaRPr lang="en-US" dirty="0"/>
          </a:p>
        </p:txBody>
      </p:sp>
      <p:sp>
        <p:nvSpPr>
          <p:cNvPr id="3" name="Content Placeholder 2"/>
          <p:cNvSpPr>
            <a:spLocks noGrp="1"/>
          </p:cNvSpPr>
          <p:nvPr>
            <p:ph idx="1"/>
          </p:nvPr>
        </p:nvSpPr>
        <p:spPr>
          <a:xfrm>
            <a:off x="818348" y="2060898"/>
            <a:ext cx="7511472" cy="4041162"/>
          </a:xfrm>
        </p:spPr>
        <p:txBody>
          <a:bodyPr>
            <a:noAutofit/>
          </a:bodyPr>
          <a:lstStyle/>
          <a:p>
            <a:pPr fontAlgn="auto">
              <a:buFont typeface="Arial"/>
              <a:buChar char="•"/>
              <a:defRPr/>
            </a:pPr>
            <a:r>
              <a:rPr lang="en-GB" sz="2400" dirty="0"/>
              <a:t>Legal Migrants: citizens of the </a:t>
            </a:r>
            <a:r>
              <a:rPr lang="en-GB" sz="2400" dirty="0" err="1"/>
              <a:t>eu</a:t>
            </a:r>
            <a:r>
              <a:rPr lang="en-GB" sz="2400" dirty="0"/>
              <a:t> (living in other </a:t>
            </a:r>
            <a:r>
              <a:rPr lang="en-GB" sz="2400" dirty="0" err="1"/>
              <a:t>eu</a:t>
            </a:r>
            <a:r>
              <a:rPr lang="en-GB" sz="2400" dirty="0"/>
              <a:t> countries) or citizens of third countries with legal documents at their disposal. Many of them have obtained the citizenship of the recipient country. Normally, students, workers </a:t>
            </a:r>
          </a:p>
          <a:p>
            <a:pPr fontAlgn="auto">
              <a:buFont typeface="Arial"/>
              <a:buChar char="•"/>
              <a:defRPr/>
            </a:pPr>
            <a:r>
              <a:rPr lang="en-GB" sz="2400" dirty="0"/>
              <a:t>Illegal migrants: without legal documents (undocumented or irregular). Examples: workers and students with expired visa, refugees who have denied asylum </a:t>
            </a:r>
          </a:p>
          <a:p>
            <a:pPr fontAlgn="auto">
              <a:buFont typeface="Arial"/>
              <a:buChar char="•"/>
              <a:defRPr/>
            </a:pPr>
            <a:r>
              <a:rPr lang="en-GB" sz="2400" dirty="0"/>
              <a:t>It is very difficult to categorize migrants as illegal given their entrance in a country. </a:t>
            </a:r>
          </a:p>
        </p:txBody>
      </p:sp>
    </p:spTree>
  </p:cSld>
  <p:clrMapOvr>
    <a:masterClrMapping/>
  </p:clrMapOvr>
  <p:transition>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772816"/>
            <a:ext cx="5184575" cy="3312368"/>
          </a:xfrm>
        </p:spPr>
      </p:pic>
    </p:spTree>
    <p:extLst>
      <p:ext uri="{BB962C8B-B14F-4D97-AF65-F5344CB8AC3E}">
        <p14:creationId xmlns:p14="http://schemas.microsoft.com/office/powerpoint/2010/main" val="2390337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λέγμα">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aramond-Trebuchet MS">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Πλέγμα">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TM03457485[[fn=Πλέγμα]]</Template>
  <TotalTime>1761</TotalTime>
  <Words>2185</Words>
  <Application>Microsoft Office PowerPoint</Application>
  <PresentationFormat>On-screen Show (4:3)</PresentationFormat>
  <Paragraphs>195</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Garamond</vt:lpstr>
      <vt:lpstr>Trebuchet MS</vt:lpstr>
      <vt:lpstr>Πλέγμα</vt:lpstr>
      <vt:lpstr>The EU Immigration Policy</vt:lpstr>
      <vt:lpstr>Structure of the presentation</vt:lpstr>
      <vt:lpstr>What is immigration?</vt:lpstr>
      <vt:lpstr>Defining differences</vt:lpstr>
      <vt:lpstr>Important difference on the definition</vt:lpstr>
      <vt:lpstr>Legal status (important)</vt:lpstr>
      <vt:lpstr>Immigrants and refugees</vt:lpstr>
      <vt:lpstr>Legal and illegal migrants</vt:lpstr>
      <vt:lpstr>PowerPoint Presentation</vt:lpstr>
      <vt:lpstr>Basic reasons of immigration</vt:lpstr>
      <vt:lpstr>The genesis of the migration problem</vt:lpstr>
      <vt:lpstr>INTENSIFICATION OF THE SYRIAN CIVIL WAR</vt:lpstr>
      <vt:lpstr>DISORDER AND CHAOS IN THE MIDDLE EAST</vt:lpstr>
      <vt:lpstr>ongoing evolutions in Europe </vt:lpstr>
      <vt:lpstr>PowerPoint Presentation</vt:lpstr>
      <vt:lpstr>Top 5 countries of origin (2015)</vt:lpstr>
      <vt:lpstr>Basic routes of illegal immigration</vt:lpstr>
      <vt:lpstr>Some statistical observations</vt:lpstr>
      <vt:lpstr>EU Immigration Policy</vt:lpstr>
      <vt:lpstr>Schengen Agreement</vt:lpstr>
      <vt:lpstr>Schengen objectives  </vt:lpstr>
      <vt:lpstr>PowerPoint Presentation</vt:lpstr>
      <vt:lpstr>Maastricht treaty </vt:lpstr>
      <vt:lpstr>Amsterdam treaty </vt:lpstr>
      <vt:lpstr>EU COUNCIL THESSALONIKI (2003)</vt:lpstr>
      <vt:lpstr>Lisbon treaty </vt:lpstr>
      <vt:lpstr>EU ASYLUM POLICY</vt:lpstr>
      <vt:lpstr>The Dublin system: why?</vt:lpstr>
      <vt:lpstr>The Dublin system: solution</vt:lpstr>
      <vt:lpstr>EURODAC Regulation </vt:lpstr>
      <vt:lpstr>The new Dublin regulation </vt:lpstr>
      <vt:lpstr>  Dublin system: the last decade </vt:lpstr>
      <vt:lpstr>The negotiations on a new Dublin system</vt:lpstr>
    </vt:vector>
  </TitlesOfParts>
  <Company>lhf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Idealab!</dc:title>
  <dc:creator>Trichias</dc:creator>
  <cp:lastModifiedBy>Ioannis Galariotis</cp:lastModifiedBy>
  <cp:revision>157</cp:revision>
  <dcterms:created xsi:type="dcterms:W3CDTF">2007-11-05T14:29:51Z</dcterms:created>
  <dcterms:modified xsi:type="dcterms:W3CDTF">2016-07-16T06:45:04Z</dcterms:modified>
</cp:coreProperties>
</file>