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48">
          <p15:clr>
            <a:srgbClr val="A4A3A4"/>
          </p15:clr>
        </p15:guide>
        <p15:guide id="2" pos="41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A16"/>
    <a:srgbClr val="534997"/>
    <a:srgbClr val="87004A"/>
    <a:srgbClr val="CEDECE"/>
    <a:srgbClr val="D0DCCD"/>
    <a:srgbClr val="6A643D"/>
    <a:srgbClr val="18417B"/>
    <a:srgbClr val="173B6E"/>
    <a:srgbClr val="D1C49A"/>
    <a:srgbClr val="E48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270" y="66"/>
      </p:cViewPr>
      <p:guideLst>
        <p:guide orient="horz" pos="3148"/>
        <p:guide pos="41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8" d="100"/>
        <a:sy n="2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0B6AF0-8D5F-A744-9847-F947E7B953E8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992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09BDD51-505B-0941-A338-BF90C2F4CFF9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090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noldMAred_72dpi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/>
          <a:stretch/>
        </p:blipFill>
        <p:spPr>
          <a:xfrm>
            <a:off x="14287" y="557179"/>
            <a:ext cx="4741583" cy="371375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187910" y="0"/>
            <a:ext cx="4956089" cy="6858000"/>
          </a:xfrm>
          <a:prstGeom prst="rect">
            <a:avLst/>
          </a:prstGeom>
          <a:solidFill>
            <a:srgbClr val="B41A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87911" y="202562"/>
            <a:ext cx="4956088" cy="50772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400" b="0" i="0" spc="300">
                <a:solidFill>
                  <a:schemeClr val="bg1">
                    <a:lumMod val="85000"/>
                  </a:schemeClr>
                </a:solidFill>
              </a:rPr>
              <a:t>CHAPTER</a:t>
            </a:r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284163" y="6215063"/>
            <a:ext cx="3903747" cy="64928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 Narrow"/>
                <a:cs typeface="Arial Narrow"/>
              </a:rPr>
              <a:t>©2019 Cengage Learning. All Rights Reserved. May not be scanned, copied or duplicated, or posted to a publicly accessible website, in whole or in part. 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Arial Narrow"/>
                <a:cs typeface="Arial Narrow"/>
              </a:rPr>
              <a:t>©Sashkin/Shutterstock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8731" y="750270"/>
            <a:ext cx="1522288" cy="1243943"/>
          </a:xfrm>
        </p:spPr>
        <p:txBody>
          <a:bodyPr>
            <a:noAutofit/>
          </a:bodyPr>
          <a:lstStyle>
            <a:lvl1pPr algn="ctr">
              <a:defRPr sz="8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76526" y="2615133"/>
            <a:ext cx="4617915" cy="3984105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" y="4430888"/>
            <a:ext cx="4187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B41A1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MACROECONOMICS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4954108"/>
            <a:ext cx="4187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Roger A. Arnold   </a:t>
            </a:r>
            <a:r>
              <a:rPr lang="en-US" sz="1600">
                <a:solidFill>
                  <a:srgbClr val="558ED5"/>
                </a:solidFill>
              </a:rPr>
              <a:t>•</a:t>
            </a:r>
            <a:r>
              <a:rPr lang="en-US" sz="1600"/>
              <a:t>   Thirteenth Edition</a:t>
            </a:r>
          </a:p>
        </p:txBody>
      </p:sp>
    </p:spTree>
    <p:extLst>
      <p:ext uri="{BB962C8B-B14F-4D97-AF65-F5344CB8AC3E}">
        <p14:creationId xmlns:p14="http://schemas.microsoft.com/office/powerpoint/2010/main" val="187030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35900" y="6410325"/>
            <a:ext cx="950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 9  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9016-46C0-D646-9825-C6FC9752D3C4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2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35900" y="6410325"/>
            <a:ext cx="950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 9  •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EE3EC-4935-A041-98E3-DDF91A8729F4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66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35900" y="6410325"/>
            <a:ext cx="950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 9  •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915B6-A78A-7447-B8D5-904229F5D0CA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49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35900" y="6410325"/>
            <a:ext cx="950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 9  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545FF-C066-CA47-8FDF-82AFB1BDE8A3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36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35900" y="6410325"/>
            <a:ext cx="950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 9  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E6CAF-B300-A842-8784-EDE3EB783516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5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ame Side Corner Rectangle 10"/>
          <p:cNvSpPr/>
          <p:nvPr userDrawn="1"/>
        </p:nvSpPr>
        <p:spPr>
          <a:xfrm rot="10800000">
            <a:off x="197058" y="1173"/>
            <a:ext cx="8779992" cy="1178720"/>
          </a:xfrm>
          <a:prstGeom prst="round2SameRect">
            <a:avLst>
              <a:gd name="adj1" fmla="val 24151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0" y="6576436"/>
            <a:ext cx="8237538" cy="2809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kern="1200" dirty="0" smtClean="0">
                <a:solidFill>
                  <a:schemeClr val="bg1">
                    <a:lumMod val="7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/>
              <a:t>©2019 Cengage Learning. All Rights Reserved. May not be scanned, copied or duplicated, or posted to a publicly accessible website, in whole or in part.  ©SashkinShutterstock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7" y="759"/>
            <a:ext cx="8352084" cy="1179135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8794" y="1554717"/>
            <a:ext cx="8329089" cy="4938057"/>
          </a:xfrm>
        </p:spPr>
        <p:txBody>
          <a:bodyPr lIns="0" rIns="0">
            <a:normAutofit/>
          </a:bodyPr>
          <a:lstStyle>
            <a:lvl1pPr marL="342900" indent="-342900">
              <a:spcBef>
                <a:spcPts val="1400"/>
              </a:spcBef>
              <a:spcAft>
                <a:spcPts val="200"/>
              </a:spcAft>
              <a:buClr>
                <a:schemeClr val="tx2">
                  <a:lumMod val="60000"/>
                  <a:lumOff val="40000"/>
                </a:schemeClr>
              </a:buClr>
              <a:buSzPct val="125000"/>
              <a:buFont typeface="Lucida Grande"/>
              <a:buChar char="●"/>
              <a:defRPr sz="2200" b="1" i="0">
                <a:latin typeface="Century Gothic"/>
                <a:cs typeface="Century Gothic"/>
              </a:defRPr>
            </a:lvl1pPr>
            <a:lvl2pPr marL="685800" indent="-285750">
              <a:buClr>
                <a:schemeClr val="accent2">
                  <a:lumMod val="75000"/>
                </a:schemeClr>
              </a:buClr>
              <a:buFont typeface="Lucida Grande"/>
              <a:buChar char="•"/>
              <a:defRPr sz="2400"/>
            </a:lvl2pPr>
            <a:lvl3pPr marL="960120">
              <a:buClr>
                <a:schemeClr val="tx2">
                  <a:lumMod val="60000"/>
                  <a:lumOff val="40000"/>
                </a:schemeClr>
              </a:buClr>
              <a:defRPr sz="2400"/>
            </a:lvl3pPr>
            <a:lvl4pPr marL="1234440">
              <a:defRPr sz="2200" i="1"/>
            </a:lvl4pPr>
            <a:lvl5pPr marL="1508760" indent="-228600">
              <a:buFont typeface="Arial"/>
              <a:buChar char="•"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D4F67-4CA5-9544-BC5A-68CA2F38FE09}" type="slidenum">
              <a:rPr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SpokesBW.ps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81"/>
          <a:stretch/>
        </p:blipFill>
        <p:spPr>
          <a:xfrm>
            <a:off x="8243117" y="192632"/>
            <a:ext cx="900883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1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ame Side Corner Rectangle 10"/>
          <p:cNvSpPr/>
          <p:nvPr userDrawn="1"/>
        </p:nvSpPr>
        <p:spPr>
          <a:xfrm rot="10800000">
            <a:off x="197058" y="418"/>
            <a:ext cx="8779992" cy="618862"/>
          </a:xfrm>
          <a:prstGeom prst="round2SameRect">
            <a:avLst>
              <a:gd name="adj1" fmla="val 24151"/>
              <a:gd name="adj2" fmla="val 0"/>
            </a:avLst>
          </a:prstGeom>
          <a:solidFill>
            <a:srgbClr val="B9CD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0" y="6576436"/>
            <a:ext cx="8237538" cy="2809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kern="1200" dirty="0" smtClean="0">
                <a:solidFill>
                  <a:schemeClr val="bg1">
                    <a:lumMod val="7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/>
              <a:t>©2019 Cengage Learning. All Rights Reserved. May not be scanned, copied or duplicated, or posted to a publicly accessible website, in whole or in part.  ©SashkinShutterstock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7" y="760"/>
            <a:ext cx="8352084" cy="618521"/>
          </a:xfrm>
          <a:noFill/>
        </p:spPr>
        <p:txBody>
          <a:bodyPr>
            <a:normAutofit/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8794" y="902679"/>
            <a:ext cx="8329089" cy="5590095"/>
          </a:xfrm>
        </p:spPr>
        <p:txBody>
          <a:bodyPr lIns="0" rIns="0">
            <a:normAutofit/>
          </a:bodyPr>
          <a:lstStyle>
            <a:lvl1pPr marL="342900" indent="-342900">
              <a:spcBef>
                <a:spcPts val="1400"/>
              </a:spcBef>
              <a:spcAft>
                <a:spcPts val="200"/>
              </a:spcAft>
              <a:buClr>
                <a:schemeClr val="tx2">
                  <a:lumMod val="60000"/>
                  <a:lumOff val="40000"/>
                </a:schemeClr>
              </a:buClr>
              <a:buFont typeface="Lucida Grande"/>
              <a:buChar char="●"/>
              <a:defRPr sz="2400" b="1" i="0">
                <a:latin typeface="Century Gothic"/>
                <a:cs typeface="Century Gothic"/>
              </a:defRPr>
            </a:lvl1pPr>
            <a:lvl2pPr marL="685800" indent="-285750">
              <a:buClr>
                <a:schemeClr val="accent2">
                  <a:lumMod val="75000"/>
                </a:schemeClr>
              </a:buClr>
              <a:buFont typeface="Lucida Grande"/>
              <a:buChar char="•"/>
              <a:defRPr sz="2400"/>
            </a:lvl2pPr>
            <a:lvl3pPr marL="960120">
              <a:buClr>
                <a:schemeClr val="tx2">
                  <a:lumMod val="60000"/>
                  <a:lumOff val="40000"/>
                </a:schemeClr>
              </a:buClr>
              <a:defRPr sz="2400"/>
            </a:lvl3pPr>
            <a:lvl4pPr marL="1234440">
              <a:defRPr sz="2200" i="1"/>
            </a:lvl4pPr>
            <a:lvl5pPr marL="1508760" indent="-228600">
              <a:buFont typeface="Arial"/>
              <a:buChar char="•"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D4F67-4CA5-9544-BC5A-68CA2F38FE09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 userDrawn="1"/>
        </p:nvSpPr>
        <p:spPr>
          <a:xfrm rot="10800000">
            <a:off x="197058" y="1172"/>
            <a:ext cx="8779992" cy="1269585"/>
          </a:xfrm>
          <a:prstGeom prst="round2SameRect">
            <a:avLst>
              <a:gd name="adj1" fmla="val 18115"/>
              <a:gd name="adj2" fmla="val 0"/>
            </a:avLst>
          </a:prstGeom>
          <a:solidFill>
            <a:srgbClr val="1841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376" y="405102"/>
            <a:ext cx="8675275" cy="865656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87666-B69C-074C-93BE-57F8E88D27D5}" type="slidenum">
              <a:rPr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39376" y="29770"/>
            <a:ext cx="3590820" cy="1404511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  <a:lvl2pPr marL="457200" indent="0">
              <a:buFontTx/>
              <a:buNone/>
              <a:defRPr sz="2400" b="1">
                <a:solidFill>
                  <a:srgbClr val="FFFFFF"/>
                </a:solidFill>
                <a:latin typeface="+mj-lt"/>
              </a:defRPr>
            </a:lvl2pPr>
            <a:lvl3pPr marL="914400" indent="0">
              <a:buFontTx/>
              <a:buNone/>
              <a:defRPr sz="2400" b="1">
                <a:solidFill>
                  <a:srgbClr val="FFFFFF"/>
                </a:solidFill>
                <a:latin typeface="+mj-lt"/>
              </a:defRPr>
            </a:lvl3pPr>
            <a:lvl4pPr marL="1371600" indent="0">
              <a:buFontTx/>
              <a:buNone/>
              <a:defRPr sz="2400" b="1">
                <a:solidFill>
                  <a:srgbClr val="FFFFFF"/>
                </a:solidFill>
                <a:latin typeface="+mj-lt"/>
              </a:defRPr>
            </a:lvl4pPr>
            <a:lvl5pPr marL="1828800" indent="0">
              <a:buFontTx/>
              <a:buNone/>
              <a:defRPr sz="2400" b="1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0" y="6576436"/>
            <a:ext cx="8237538" cy="2809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kern="1200" dirty="0" smtClean="0">
                <a:solidFill>
                  <a:schemeClr val="bg1">
                    <a:lumMod val="7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/>
              <a:t>©2019 Cengage Learning. All Rights Reserved. May not be scanned, copied or duplicated, or posted to a publicly accessible website, in whole or in part.  ©SashkinShutterstock</a:t>
            </a:r>
          </a:p>
        </p:txBody>
      </p:sp>
    </p:spTree>
    <p:extLst>
      <p:ext uri="{BB962C8B-B14F-4D97-AF65-F5344CB8AC3E}">
        <p14:creationId xmlns:p14="http://schemas.microsoft.com/office/powerpoint/2010/main" val="347696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4C598-CDB6-C447-99F9-BFC2DE5DF6D1}" type="slidenum">
              <a:rPr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0" y="6576436"/>
            <a:ext cx="8237538" cy="2809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kern="1200" dirty="0" smtClean="0">
                <a:solidFill>
                  <a:schemeClr val="bg1">
                    <a:lumMod val="7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/>
              <a:t>©2019 Cengage Learning. All Rights Reserved. May not be scanned, copied or duplicated, or posted to a publicly accessible website, in whole or in part.  ©SashkinShutterstock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134352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  <a:lin ang="16200000" scaled="0"/>
                <a:tileRect/>
              </a:gradFill>
            </a:endParaRPr>
          </a:p>
        </p:txBody>
      </p:sp>
      <p:pic>
        <p:nvPicPr>
          <p:cNvPr id="11" name="Picture 10" descr="SpokesBW.ps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" r="64052"/>
          <a:stretch/>
        </p:blipFill>
        <p:spPr>
          <a:xfrm flipH="1">
            <a:off x="-1" y="83969"/>
            <a:ext cx="1605776" cy="36824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709" y="619280"/>
            <a:ext cx="6819514" cy="5873496"/>
          </a:xfrm>
          <a:noFill/>
        </p:spPr>
        <p:txBody>
          <a:bodyPr lIns="0" tIns="0" rIns="0" bIns="0" anchor="ctr">
            <a:normAutofit/>
          </a:bodyPr>
          <a:lstStyle>
            <a:lvl1pPr marL="1097280" indent="-1097280">
              <a:spcBef>
                <a:spcPts val="2424"/>
              </a:spcBef>
              <a:buFontTx/>
              <a:buNone/>
              <a:defRPr sz="2800" b="1">
                <a:solidFill>
                  <a:srgbClr val="6A643D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682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35900" y="6410325"/>
            <a:ext cx="950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 9  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1600-D6CC-FE44-AFE4-8891FF7FFC1C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8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35900" y="6410325"/>
            <a:ext cx="950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 9  •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89EAB-D633-9D47-815E-16007C70D692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5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35900" y="6410325"/>
            <a:ext cx="950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 9  •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31CF2-EAF6-6448-AA5E-B8C68DC37EFB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35900" y="6410325"/>
            <a:ext cx="9509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 9  •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2A96A-305F-0F4B-9FEA-4CA6654C0BAC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84288" y="274638"/>
            <a:ext cx="78597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84288" y="1600200"/>
            <a:ext cx="78597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288" y="62341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7538" y="6408738"/>
            <a:ext cx="83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i="0">
                <a:solidFill>
                  <a:schemeClr val="tx1"/>
                </a:solidFill>
                <a:latin typeface="Arial Narrow Bold"/>
                <a:ea typeface="+mn-ea"/>
                <a:cs typeface="Arial Narrow Bold"/>
              </a:defRPr>
            </a:lvl1pPr>
          </a:lstStyle>
          <a:p>
            <a:pPr>
              <a:defRPr/>
            </a:pPr>
            <a:fld id="{10DD219F-0D4B-D141-B0E5-45004FBD3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35" r:id="rId3"/>
    <p:sldLayoutId id="2147483723" r:id="rId4"/>
    <p:sldLayoutId id="2147483724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376092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77933C"/>
        </a:buClr>
        <a:buFont typeface="Lucida Grande" charset="0"/>
        <a:buChar char="●"/>
        <a:defRPr sz="3000" kern="1200">
          <a:solidFill>
            <a:schemeClr val="tx1"/>
          </a:solidFill>
          <a:latin typeface="Century Schoolbook"/>
          <a:ea typeface="ＭＳ Ｐゴシック" charset="0"/>
          <a:cs typeface="Century Schoolbook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376092"/>
        </a:buClr>
        <a:buFont typeface="Arial" charset="0"/>
        <a:buChar char="–"/>
        <a:defRPr sz="2800" kern="1200">
          <a:solidFill>
            <a:schemeClr val="tx1"/>
          </a:solidFill>
          <a:latin typeface="Century Schoolbook"/>
          <a:ea typeface="ＭＳ Ｐゴシック" charset="0"/>
          <a:cs typeface="Century Schoolbook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Schoolbook"/>
          <a:ea typeface="ＭＳ Ｐゴシック" charset="0"/>
          <a:cs typeface="Century Schoolbook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Schoolbook"/>
          <a:ea typeface="ＭＳ Ｐゴシック" charset="0"/>
          <a:cs typeface="Century Schoolbook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Schoolbook"/>
          <a:ea typeface="ＭＳ Ｐゴシック" charset="0"/>
          <a:cs typeface="Century School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ΤΟ ΑΝΤΙΚΕΙΜΕΝΟ ΤΗΣ ΟΙΚΟΝΟΜΙΚΗΣ ΕΠΙΣΤΗΜΗΣ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BA696D-2B19-44E2-8A33-B0799334151F}"/>
              </a:ext>
            </a:extLst>
          </p:cNvPr>
          <p:cNvSpPr txBox="1"/>
          <p:nvPr/>
        </p:nvSpPr>
        <p:spPr>
          <a:xfrm>
            <a:off x="5919202" y="565604"/>
            <a:ext cx="140134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ΚΕΦΑΛΑΙΟ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34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1-3 </a:t>
            </a:r>
            <a:r>
              <a:rPr lang="el-GR" sz="3200" dirty="0"/>
              <a:t>Βασικές Έννοιες της Οικονομικής Επιστήμης </a:t>
            </a:r>
            <a:r>
              <a:rPr lang="en-US" sz="1400" dirty="0"/>
              <a:t>(3 </a:t>
            </a:r>
            <a:r>
              <a:rPr lang="el-GR" sz="1400" dirty="0"/>
              <a:t>από</a:t>
            </a:r>
            <a:r>
              <a:rPr lang="en-US" sz="1400" dirty="0"/>
              <a:t> 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1-3</a:t>
            </a:r>
            <a:r>
              <a:rPr lang="el-GR" b="1" dirty="0"/>
              <a:t>δ</a:t>
            </a:r>
            <a:r>
              <a:rPr lang="en-US" b="1" dirty="0"/>
              <a:t> </a:t>
            </a:r>
            <a:r>
              <a:rPr lang="el-GR" b="1" dirty="0"/>
              <a:t>Οριακές Αποφάσεις</a:t>
            </a:r>
            <a:endParaRPr lang="en-US" b="1" dirty="0"/>
          </a:p>
          <a:p>
            <a:pPr lvl="1"/>
            <a:r>
              <a:rPr lang="el-GR" b="1" dirty="0">
                <a:solidFill>
                  <a:srgbClr val="87004A"/>
                </a:solidFill>
              </a:rPr>
              <a:t>Οριακά Οφέλη </a:t>
            </a:r>
            <a:r>
              <a:rPr lang="en-US" b="1" dirty="0">
                <a:solidFill>
                  <a:srgbClr val="87004A"/>
                </a:solidFill>
              </a:rPr>
              <a:t>(</a:t>
            </a:r>
            <a:r>
              <a:rPr lang="en-US" b="1" i="1" dirty="0">
                <a:solidFill>
                  <a:srgbClr val="87004A"/>
                </a:solidFill>
              </a:rPr>
              <a:t>MB</a:t>
            </a:r>
            <a:r>
              <a:rPr lang="en-US" b="1" dirty="0">
                <a:solidFill>
                  <a:srgbClr val="87004A"/>
                </a:solidFill>
              </a:rPr>
              <a:t>)</a:t>
            </a:r>
            <a:r>
              <a:rPr lang="en-US" dirty="0"/>
              <a:t>: </a:t>
            </a:r>
            <a:r>
              <a:rPr lang="el-GR" dirty="0"/>
              <a:t>Επιπρόσθετα οφέλη. Τα οφέλη που συνδέονται με την κατανάλωση μιας επιπρόσθετης μονάδας ενός αγαθού ή με την ανάληψη μία επιπρόσθετης μονάδας μίας δραστηριότητας</a:t>
            </a:r>
            <a:endParaRPr lang="en-US" dirty="0"/>
          </a:p>
          <a:p>
            <a:pPr lvl="1"/>
            <a:r>
              <a:rPr lang="el-GR" b="1" dirty="0">
                <a:solidFill>
                  <a:srgbClr val="87004A"/>
                </a:solidFill>
              </a:rPr>
              <a:t>Οριακά Κόστη </a:t>
            </a:r>
            <a:r>
              <a:rPr lang="en-US" b="1" dirty="0">
                <a:solidFill>
                  <a:srgbClr val="87004A"/>
                </a:solidFill>
              </a:rPr>
              <a:t>(</a:t>
            </a:r>
            <a:r>
              <a:rPr lang="en-US" b="1" i="1" dirty="0">
                <a:solidFill>
                  <a:srgbClr val="87004A"/>
                </a:solidFill>
              </a:rPr>
              <a:t>MC</a:t>
            </a:r>
            <a:r>
              <a:rPr lang="en-US" b="1" dirty="0">
                <a:solidFill>
                  <a:srgbClr val="87004A"/>
                </a:solidFill>
              </a:rPr>
              <a:t>)</a:t>
            </a:r>
            <a:r>
              <a:rPr lang="en-US" dirty="0"/>
              <a:t>: </a:t>
            </a:r>
            <a:r>
              <a:rPr lang="el-GR" dirty="0"/>
              <a:t>Επιπρόσθετα κόστη. Τα κόστη που συνδέονται με την κατανάλωση μίας επιπρόσθετης μονάδας ενός αγαθού</a:t>
            </a:r>
            <a:r>
              <a:rPr lang="en-US" dirty="0"/>
              <a:t> </a:t>
            </a:r>
            <a:r>
              <a:rPr lang="el-GR" dirty="0"/>
              <a:t>ή με την ανάληψη μία επιπρόσθετης μονάδας μίας δραστηριότητας</a:t>
            </a:r>
          </a:p>
          <a:p>
            <a:pPr lvl="1"/>
            <a:r>
              <a:rPr lang="el-GR" b="1" dirty="0">
                <a:solidFill>
                  <a:srgbClr val="87004A"/>
                </a:solidFill>
              </a:rPr>
              <a:t>Οριακές Αποφάσεις</a:t>
            </a:r>
            <a:r>
              <a:rPr lang="en-US" dirty="0"/>
              <a:t>: </a:t>
            </a:r>
            <a:r>
              <a:rPr lang="el-GR" dirty="0"/>
              <a:t>Η διαδικασία λήψης αποφάσεων χαρακτηρίζεται από τη σύγκριση του επιπρόσθετου (οριακού) οφέλους μίας αλλαγής με το επιπρόσθετο (οριακό) κόστος της, αναφορικά με τις τρέχουσες συνθήκες.</a:t>
            </a:r>
            <a:r>
              <a:rPr lang="en-US" dirty="0"/>
              <a:t> </a:t>
            </a:r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54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1-3 </a:t>
            </a:r>
            <a:r>
              <a:rPr lang="el-GR" sz="3200" dirty="0"/>
              <a:t>Βασικές Έννοιες της Οικονομικής Επιστήμης </a:t>
            </a:r>
            <a:r>
              <a:rPr lang="en-US" sz="1400" dirty="0"/>
              <a:t>(4 </a:t>
            </a:r>
            <a:r>
              <a:rPr lang="el-GR" sz="1400" dirty="0"/>
              <a:t>από</a:t>
            </a:r>
            <a:r>
              <a:rPr lang="en-US" sz="1400" dirty="0"/>
              <a:t> 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1-3</a:t>
            </a:r>
            <a:r>
              <a:rPr lang="el-GR" b="1" dirty="0"/>
              <a:t>δ</a:t>
            </a:r>
            <a:r>
              <a:rPr lang="en-US" b="1" dirty="0"/>
              <a:t> </a:t>
            </a:r>
            <a:r>
              <a:rPr lang="el-GR" b="1" dirty="0"/>
              <a:t>Οριακές Αποφάσεις </a:t>
            </a:r>
            <a:r>
              <a:rPr lang="en-US" sz="1400" b="0" dirty="0"/>
              <a:t>(</a:t>
            </a:r>
            <a:r>
              <a:rPr lang="el-GR" sz="1400" b="0" dirty="0"/>
              <a:t>συνέχεια</a:t>
            </a:r>
            <a:r>
              <a:rPr lang="en-US" sz="1400" b="0" dirty="0"/>
              <a:t>)</a:t>
            </a:r>
            <a:endParaRPr lang="en-US" b="1" dirty="0"/>
          </a:p>
          <a:p>
            <a:pPr lvl="1"/>
            <a:r>
              <a:rPr lang="el-GR" u="sng" dirty="0"/>
              <a:t>Παράδειγμα</a:t>
            </a:r>
            <a:r>
              <a:rPr lang="en-US" dirty="0"/>
              <a:t>: </a:t>
            </a:r>
            <a:r>
              <a:rPr lang="el-GR" dirty="0"/>
              <a:t>Μόλις</a:t>
            </a:r>
            <a:r>
              <a:rPr lang="en-US" dirty="0"/>
              <a:t> </a:t>
            </a:r>
            <a:r>
              <a:rPr lang="el-GR" dirty="0"/>
              <a:t>φάγατε ένα </a:t>
            </a:r>
            <a:r>
              <a:rPr lang="en-US" dirty="0"/>
              <a:t>hamburger </a:t>
            </a:r>
            <a:r>
              <a:rPr lang="el-GR" dirty="0"/>
              <a:t>και ήπιατε ένα αναψυκτικό. Ωστόσο, πεινάτε ακόμη και σκέφτεστε να παραγγείλετε ένα ακόμη</a:t>
            </a:r>
            <a:r>
              <a:rPr lang="en-US" dirty="0"/>
              <a:t> hamburger</a:t>
            </a:r>
          </a:p>
          <a:p>
            <a:pPr lvl="1"/>
            <a:r>
              <a:rPr lang="el-GR" dirty="0"/>
              <a:t>Αν τα οριακά οφέλη είναι μεγαλύτερα από τα οριακά κόστη, αναμένετε ένα καθαρό όφελος, και θα παραγγείλετε το </a:t>
            </a:r>
            <a:r>
              <a:rPr lang="en-US" dirty="0"/>
              <a:t>hamburger</a:t>
            </a:r>
            <a:r>
              <a:rPr lang="el-GR" dirty="0"/>
              <a:t>. Αν, ωστόσο, τα οριακά οφέλη είναι λιγότερα από τα οριακά κόστη, αναμένετε ένα καθαρό κόστος. </a:t>
            </a:r>
            <a:endParaRPr lang="en-US" dirty="0"/>
          </a:p>
          <a:p>
            <a:pPr lvl="1"/>
            <a:r>
              <a:rPr lang="el-GR" dirty="0"/>
              <a:t>Αυτό που δεν λαμβάνετε υπόψη σας είναι</a:t>
            </a:r>
            <a:r>
              <a:rPr lang="en-US" dirty="0"/>
              <a:t> </a:t>
            </a:r>
            <a:r>
              <a:rPr lang="el-GR" dirty="0"/>
              <a:t>τα </a:t>
            </a:r>
            <a:r>
              <a:rPr lang="el-GR" i="1" dirty="0"/>
              <a:t>συνολικά</a:t>
            </a:r>
            <a:r>
              <a:rPr lang="en-US" dirty="0"/>
              <a:t> </a:t>
            </a:r>
            <a:r>
              <a:rPr lang="el-GR" dirty="0"/>
              <a:t>οφέλη και τα</a:t>
            </a:r>
            <a:r>
              <a:rPr lang="en-US" dirty="0"/>
              <a:t> </a:t>
            </a:r>
            <a:r>
              <a:rPr lang="el-GR" i="1" dirty="0"/>
              <a:t>συνολικά</a:t>
            </a:r>
            <a:r>
              <a:rPr lang="en-US" i="1" dirty="0"/>
              <a:t> </a:t>
            </a:r>
            <a:r>
              <a:rPr lang="el-GR" dirty="0"/>
              <a:t>κόστη. Τα οφέλη και τα κόστη που σχετίζονται με το πρώτο </a:t>
            </a:r>
            <a:r>
              <a:rPr lang="en-US" dirty="0"/>
              <a:t>hamburger </a:t>
            </a:r>
            <a:r>
              <a:rPr lang="el-GR" dirty="0"/>
              <a:t>δεν αφορούν πλέον την απόφασή σας</a:t>
            </a:r>
            <a:endParaRPr lang="en-US" dirty="0"/>
          </a:p>
          <a:p>
            <a:pPr lvl="1"/>
            <a:r>
              <a:rPr lang="el-GR" dirty="0"/>
              <a:t>Καλείστε να αποφασίσετε αν θα φάτε ένα δεύτερο </a:t>
            </a:r>
            <a:r>
              <a:rPr lang="en-US" dirty="0"/>
              <a:t>hamburger</a:t>
            </a:r>
            <a:r>
              <a:rPr lang="el-GR" dirty="0"/>
              <a:t>, αφού ήδη έχετε φάει το πρώτο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20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1-3  </a:t>
            </a:r>
            <a:r>
              <a:rPr lang="el-GR" dirty="0"/>
              <a:t>Βασικές Έννοιες της Οικονομικής Επιστήμης </a:t>
            </a:r>
            <a:r>
              <a:rPr lang="en-US" sz="1400" dirty="0"/>
              <a:t>(5 </a:t>
            </a:r>
            <a:r>
              <a:rPr lang="el-GR" sz="1400" dirty="0"/>
              <a:t>από</a:t>
            </a:r>
            <a:r>
              <a:rPr lang="en-US" sz="1400" dirty="0"/>
              <a:t> 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1-3</a:t>
            </a:r>
            <a:r>
              <a:rPr lang="el-GR" b="1" dirty="0"/>
              <a:t>ε</a:t>
            </a:r>
            <a:r>
              <a:rPr lang="en-US" b="1" dirty="0"/>
              <a:t> </a:t>
            </a:r>
            <a:r>
              <a:rPr lang="el-GR" b="1" dirty="0"/>
              <a:t>Αποτελεσματικότητα</a:t>
            </a:r>
            <a:endParaRPr lang="en-US" b="1" dirty="0"/>
          </a:p>
          <a:p>
            <a:pPr lvl="1"/>
            <a:r>
              <a:rPr lang="el-GR" b="1" dirty="0">
                <a:solidFill>
                  <a:srgbClr val="87004A"/>
                </a:solidFill>
              </a:rPr>
              <a:t>Αποτελεσματικότητα</a:t>
            </a:r>
            <a:r>
              <a:rPr lang="en-US" b="1" dirty="0"/>
              <a:t>: </a:t>
            </a:r>
            <a:r>
              <a:rPr lang="el-GR" dirty="0"/>
              <a:t>Προκύπτει όταν τα οριακά οφέλη ισούνται με τα οριακά κόστη</a:t>
            </a:r>
            <a:endParaRPr lang="en-US" dirty="0"/>
          </a:p>
          <a:p>
            <a:pPr lvl="1"/>
            <a:r>
              <a:rPr lang="el-GR" dirty="0"/>
              <a:t>Υποθέστε ότι προετοιμάζεστε για ένα τεστ στα οικονομικά και κατά την πρώτη ώρα</a:t>
            </a:r>
            <a:r>
              <a:rPr lang="en-US" dirty="0"/>
              <a:t> </a:t>
            </a:r>
            <a:r>
              <a:rPr lang="el-GR" dirty="0"/>
              <a:t>μελέτης τα οριακά οφέλη</a:t>
            </a:r>
            <a:r>
              <a:rPr lang="en-US" dirty="0"/>
              <a:t> (</a:t>
            </a:r>
            <a:r>
              <a:rPr lang="en-US" i="1" dirty="0"/>
              <a:t>MB</a:t>
            </a:r>
            <a:r>
              <a:rPr lang="en-US" dirty="0"/>
              <a:t>) </a:t>
            </a:r>
            <a:r>
              <a:rPr lang="el-GR" dirty="0"/>
              <a:t>είναι μεγαλύτερα από τα οριακά κόστη</a:t>
            </a:r>
            <a:r>
              <a:rPr lang="en-US" dirty="0"/>
              <a:t> (</a:t>
            </a:r>
            <a:r>
              <a:rPr lang="en-US" i="1" dirty="0"/>
              <a:t>MC</a:t>
            </a:r>
            <a:r>
              <a:rPr lang="en-US" dirty="0"/>
              <a:t>): </a:t>
            </a:r>
          </a:p>
          <a:p>
            <a:pPr lvl="3"/>
            <a:r>
              <a:rPr lang="en-US" i="1" dirty="0"/>
              <a:t>MB</a:t>
            </a:r>
            <a:r>
              <a:rPr lang="en-US" dirty="0"/>
              <a:t> </a:t>
            </a:r>
            <a:r>
              <a:rPr lang="el-GR" i="0" dirty="0"/>
              <a:t>μελέτης για την πρώτη ώρα </a:t>
            </a:r>
            <a:r>
              <a:rPr lang="en-US" dirty="0"/>
              <a:t>&gt; </a:t>
            </a:r>
            <a:r>
              <a:rPr lang="en-US" i="1" dirty="0"/>
              <a:t>MC</a:t>
            </a:r>
            <a:r>
              <a:rPr lang="en-US" dirty="0"/>
              <a:t> </a:t>
            </a:r>
            <a:r>
              <a:rPr lang="el-GR" i="0" dirty="0"/>
              <a:t>μελέτης για την πρώτη ώρα</a:t>
            </a:r>
            <a:endParaRPr lang="en-US" i="0" dirty="0"/>
          </a:p>
          <a:p>
            <a:pPr lvl="1"/>
            <a:r>
              <a:rPr lang="el-GR" dirty="0"/>
              <a:t>Έτσι</a:t>
            </a:r>
            <a:r>
              <a:rPr lang="en-US" dirty="0"/>
              <a:t>, </a:t>
            </a:r>
            <a:r>
              <a:rPr lang="el-GR" dirty="0"/>
              <a:t>σίγουρα θα μελετήσετε την πρώτη ώρα. Υποθέστε ότι για τη δεύτερη ώρα μελέτης, τα οριακά οφέλη</a:t>
            </a:r>
            <a:r>
              <a:rPr lang="en-US" dirty="0"/>
              <a:t> </a:t>
            </a:r>
            <a:r>
              <a:rPr lang="en-US" i="1" dirty="0"/>
              <a:t>MB</a:t>
            </a:r>
            <a:r>
              <a:rPr lang="en-US" dirty="0"/>
              <a:t> </a:t>
            </a:r>
            <a:r>
              <a:rPr lang="el-GR" dirty="0"/>
              <a:t>παραμένουν μεγαλύτερα από τα οριακά κόστη</a:t>
            </a:r>
            <a:r>
              <a:rPr lang="en-US" dirty="0"/>
              <a:t> </a:t>
            </a:r>
            <a:r>
              <a:rPr lang="en-US" i="1" dirty="0"/>
              <a:t>MC</a:t>
            </a:r>
          </a:p>
          <a:p>
            <a:pPr lvl="3"/>
            <a:r>
              <a:rPr lang="en-US" dirty="0"/>
              <a:t>MB </a:t>
            </a:r>
            <a:r>
              <a:rPr lang="el-GR" i="0" dirty="0"/>
              <a:t>μελέτης για τη δεύτερη ώρα </a:t>
            </a:r>
            <a:r>
              <a:rPr lang="en-US" dirty="0"/>
              <a:t>&gt; MC </a:t>
            </a:r>
            <a:r>
              <a:rPr lang="el-GR" i="0" dirty="0"/>
              <a:t>μελέτης για τη δεύτερη ώρα </a:t>
            </a:r>
            <a:endParaRPr lang="en-US" i="0" dirty="0"/>
          </a:p>
          <a:p>
            <a:pPr lvl="1"/>
            <a:r>
              <a:rPr lang="el-GR" dirty="0"/>
              <a:t>Θα συνεχίσετε να μελετάτε για όσο τα οριακά οφέλη MB είναι  μεγαλύτερα από τα οριακά κόστη MC</a:t>
            </a:r>
            <a:endParaRPr lang="en-US" i="0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66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Αποτελεσματικότητα</a:t>
            </a:r>
            <a:endParaRPr lang="en-US" dirty="0"/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A253A4-87A0-A94B-91B0-559FB1B38C24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100">
              <a:latin typeface="Arial Narrow Bold" charset="0"/>
              <a:cs typeface="Arial Narrow 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9376" y="29771"/>
            <a:ext cx="3590820" cy="593942"/>
          </a:xfrm>
        </p:spPr>
        <p:txBody>
          <a:bodyPr/>
          <a:lstStyle/>
          <a:p>
            <a:r>
              <a:rPr lang="el-GR" dirty="0"/>
              <a:t>ΣΧΗΜΑ</a:t>
            </a:r>
            <a:r>
              <a:rPr lang="en-US" dirty="0"/>
              <a:t> 2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4C55DD8F-A4FF-4390-8F3B-A97682B8E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1623268"/>
            <a:ext cx="8862646" cy="385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88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1-3  </a:t>
            </a:r>
            <a:r>
              <a:rPr lang="el-GR" dirty="0"/>
              <a:t>Βασικές Έννοιες της Οικονομικής Επιστήμης </a:t>
            </a:r>
            <a:r>
              <a:rPr lang="en-US" sz="1400" dirty="0"/>
              <a:t>(6 </a:t>
            </a:r>
            <a:r>
              <a:rPr lang="el-GR" sz="1400" dirty="0"/>
              <a:t>από</a:t>
            </a:r>
            <a:r>
              <a:rPr lang="en-US" sz="1400" dirty="0"/>
              <a:t> 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1-3</a:t>
            </a:r>
            <a:r>
              <a:rPr lang="el-GR" b="1" dirty="0"/>
              <a:t>ε</a:t>
            </a:r>
            <a:r>
              <a:rPr lang="en-US" b="1" dirty="0"/>
              <a:t> </a:t>
            </a:r>
            <a:r>
              <a:rPr lang="el-GR" b="1" dirty="0"/>
              <a:t>Αποτελεσματικότητα</a:t>
            </a:r>
            <a:r>
              <a:rPr lang="en-US" b="1" dirty="0"/>
              <a:t> </a:t>
            </a:r>
            <a:r>
              <a:rPr lang="en-US" sz="1400" b="0" dirty="0"/>
              <a:t>(</a:t>
            </a:r>
            <a:r>
              <a:rPr lang="el-GR" sz="1400" b="0" dirty="0"/>
              <a:t>συνέχεια</a:t>
            </a:r>
            <a:r>
              <a:rPr lang="en-US" sz="1400" b="0" dirty="0"/>
              <a:t>)</a:t>
            </a:r>
            <a:endParaRPr lang="en-US" b="1" dirty="0"/>
          </a:p>
          <a:p>
            <a:pPr lvl="1"/>
            <a:r>
              <a:rPr lang="el-GR" b="1" dirty="0">
                <a:solidFill>
                  <a:srgbClr val="87004A"/>
                </a:solidFill>
              </a:rPr>
              <a:t>Μεγιστοποίηση των Καθαρών Οφελών</a:t>
            </a:r>
            <a:r>
              <a:rPr lang="en-US" b="1" dirty="0"/>
              <a:t>: </a:t>
            </a:r>
            <a:r>
              <a:rPr lang="el-GR" dirty="0"/>
              <a:t>Αν είχατε σταματήσει τη μελέτη μετά την 1</a:t>
            </a:r>
            <a:r>
              <a:rPr lang="el-GR" baseline="30000" dirty="0"/>
              <a:t>η</a:t>
            </a:r>
            <a:r>
              <a:rPr lang="el-GR" dirty="0"/>
              <a:t> ώρα, θα είχατε θυσιάσει τα </a:t>
            </a:r>
            <a:r>
              <a:rPr lang="el-GR" i="1" dirty="0"/>
              <a:t>καθαρά οφέλη </a:t>
            </a:r>
            <a:r>
              <a:rPr lang="el-GR" dirty="0"/>
              <a:t>της επιπρόσθετης μελέτης</a:t>
            </a:r>
            <a:r>
              <a:rPr lang="en-US" dirty="0"/>
              <a:t> </a:t>
            </a:r>
            <a:endParaRPr lang="el-GR" dirty="0"/>
          </a:p>
          <a:p>
            <a:pPr lvl="1"/>
            <a:r>
              <a:rPr lang="el-GR" dirty="0"/>
              <a:t>Η αποτελεσματικότητα αντιστοιχεί σε</a:t>
            </a:r>
            <a:r>
              <a:rPr lang="en-US" dirty="0"/>
              <a:t> </a:t>
            </a:r>
            <a:r>
              <a:rPr lang="en-US" i="1" dirty="0"/>
              <a:t>MB</a:t>
            </a:r>
            <a:r>
              <a:rPr lang="en-US" dirty="0"/>
              <a:t> = </a:t>
            </a:r>
            <a:r>
              <a:rPr lang="en-US" i="1" dirty="0"/>
              <a:t>MC</a:t>
            </a:r>
            <a:r>
              <a:rPr lang="el-GR" i="1" dirty="0"/>
              <a:t> </a:t>
            </a:r>
            <a:r>
              <a:rPr lang="el-GR" dirty="0"/>
              <a:t>και στη μεγιστοποίηση των καθαρών οφελών</a:t>
            </a:r>
            <a:endParaRPr lang="en-US" dirty="0"/>
          </a:p>
          <a:p>
            <a:r>
              <a:rPr lang="el-GR" b="0" i="1" dirty="0"/>
              <a:t>Σκεφτείτε ως Οικονομολόγος</a:t>
            </a:r>
            <a:r>
              <a:rPr lang="en-US" b="0" i="1" dirty="0"/>
              <a:t>: </a:t>
            </a:r>
            <a:r>
              <a:rPr lang="el-GR" b="0" i="1" dirty="0"/>
              <a:t>Δεν υπάρχουν χαρτονομίσματα των</a:t>
            </a:r>
            <a:r>
              <a:rPr lang="en-US" b="0" i="1" dirty="0"/>
              <a:t> $10 </a:t>
            </a:r>
            <a:r>
              <a:rPr lang="el-GR" b="0" i="1" dirty="0"/>
              <a:t>στο πεζοδρόμιο</a:t>
            </a:r>
            <a:endParaRPr lang="en-US" b="0" i="1" dirty="0"/>
          </a:p>
          <a:p>
            <a:r>
              <a:rPr lang="en-US" i="0" dirty="0"/>
              <a:t>1-3</a:t>
            </a:r>
            <a:r>
              <a:rPr lang="el-GR" i="0" dirty="0" err="1"/>
              <a:t>στ</a:t>
            </a:r>
            <a:r>
              <a:rPr lang="en-US" i="0" dirty="0"/>
              <a:t> </a:t>
            </a:r>
            <a:r>
              <a:rPr lang="el-GR" i="0" dirty="0"/>
              <a:t>Η Οικονομική Επιστήμη Σχετίζεται με τα Κίνητρα</a:t>
            </a:r>
            <a:endParaRPr lang="en-US" i="0" dirty="0"/>
          </a:p>
          <a:p>
            <a:pPr lvl="1"/>
            <a:r>
              <a:rPr lang="el-GR" b="1" dirty="0">
                <a:solidFill>
                  <a:srgbClr val="87004A"/>
                </a:solidFill>
              </a:rPr>
              <a:t>Κίνητρο</a:t>
            </a:r>
            <a:r>
              <a:rPr lang="en-US" dirty="0"/>
              <a:t>: </a:t>
            </a:r>
            <a:r>
              <a:rPr lang="el-GR" dirty="0"/>
              <a:t>Κάτι που ενθαρρύνει ή κινητοποιεί έναν άνθρωπο να αναλάβει δράση</a:t>
            </a:r>
            <a:endParaRPr lang="en-US" i="0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979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Αποτελεσματικό Ποσό Χρόνου για Μπόουλινγκ</a:t>
            </a:r>
            <a:endParaRPr lang="en-US" dirty="0"/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A253A4-87A0-A94B-91B0-559FB1B38C24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100">
              <a:latin typeface="Arial Narrow Bold" charset="0"/>
              <a:cs typeface="Arial Narrow 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9376" y="29771"/>
            <a:ext cx="3590820" cy="593942"/>
          </a:xfrm>
        </p:spPr>
        <p:txBody>
          <a:bodyPr/>
          <a:lstStyle/>
          <a:p>
            <a:r>
              <a:rPr lang="el-GR" dirty="0"/>
              <a:t>ΣΧΗΜΑ</a:t>
            </a:r>
            <a:r>
              <a:rPr lang="en-US" dirty="0"/>
              <a:t> 3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7E0C9EF-D7C6-4CF4-84EC-AE999A60B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23" y="1914729"/>
            <a:ext cx="6062604" cy="426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96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1-3  </a:t>
            </a:r>
            <a:r>
              <a:rPr lang="el-GR" dirty="0"/>
              <a:t>Βασικές Έννοιες της Οικονομικής Επιστήμης </a:t>
            </a:r>
            <a:r>
              <a:rPr lang="en-US" sz="1400" dirty="0"/>
              <a:t>(7 </a:t>
            </a:r>
            <a:r>
              <a:rPr lang="el-GR" sz="1400" dirty="0"/>
              <a:t>από</a:t>
            </a:r>
            <a:r>
              <a:rPr lang="en-US" sz="1400" dirty="0"/>
              <a:t> 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1-3</a:t>
            </a:r>
            <a:r>
              <a:rPr lang="el-GR" b="1" dirty="0"/>
              <a:t>ζ</a:t>
            </a:r>
            <a:r>
              <a:rPr lang="en-US" b="1" dirty="0"/>
              <a:t> </a:t>
            </a:r>
            <a:r>
              <a:rPr lang="el-GR" b="1" dirty="0"/>
              <a:t>Αθέλητες Συνέπειες</a:t>
            </a:r>
            <a:endParaRPr lang="en-US" b="1" dirty="0"/>
          </a:p>
          <a:p>
            <a:pPr lvl="1"/>
            <a:r>
              <a:rPr lang="el-GR" dirty="0"/>
              <a:t>Οι οικονομολόγοι σκέφτονται με όρους αθέλητων συνεπειών</a:t>
            </a:r>
            <a:endParaRPr lang="en-US" dirty="0"/>
          </a:p>
          <a:p>
            <a:pPr lvl="2"/>
            <a:r>
              <a:rPr lang="el-GR" dirty="0"/>
              <a:t>Αν εγκριθεί ένας νόμος σχετικά με τον κατώτατο μισθό, μπορεί κάποιοι άνθρωποι να χάσουν τις δουλειές τους;</a:t>
            </a:r>
            <a:r>
              <a:rPr lang="en-US" dirty="0"/>
              <a:t> a minimum wage law is passed, might some lose their jobs?</a:t>
            </a:r>
          </a:p>
          <a:p>
            <a:pPr lvl="2"/>
            <a:r>
              <a:rPr lang="el-GR" dirty="0"/>
              <a:t>Οδηγεί η νομοθεσία περί υποχρεωτικής ζώνης ασφαλείας σε περισσότερα ατυχήματα επειδή οι άνθρωποι νιώθουν πιο ασφαλείς;</a:t>
            </a:r>
            <a:r>
              <a:rPr lang="en-US" dirty="0"/>
              <a:t> </a:t>
            </a:r>
          </a:p>
          <a:p>
            <a:r>
              <a:rPr lang="en-US" i="0" dirty="0"/>
              <a:t>1-3</a:t>
            </a:r>
            <a:r>
              <a:rPr lang="el-GR" i="0" dirty="0"/>
              <a:t>η</a:t>
            </a:r>
            <a:r>
              <a:rPr lang="en-US" i="0" dirty="0"/>
              <a:t> </a:t>
            </a:r>
            <a:r>
              <a:rPr lang="el-GR" i="0" dirty="0"/>
              <a:t>Ανταλλαγή</a:t>
            </a:r>
            <a:endParaRPr lang="en-US" i="0" dirty="0"/>
          </a:p>
          <a:p>
            <a:pPr lvl="1"/>
            <a:r>
              <a:rPr lang="el-GR" b="1" dirty="0">
                <a:solidFill>
                  <a:srgbClr val="87004A"/>
                </a:solidFill>
              </a:rPr>
              <a:t>Ανταλλαγή</a:t>
            </a:r>
            <a:r>
              <a:rPr lang="en-US" b="1" dirty="0">
                <a:solidFill>
                  <a:srgbClr val="87004A"/>
                </a:solidFill>
              </a:rPr>
              <a:t> (</a:t>
            </a:r>
            <a:r>
              <a:rPr lang="el-GR" b="1" dirty="0">
                <a:solidFill>
                  <a:srgbClr val="87004A"/>
                </a:solidFill>
              </a:rPr>
              <a:t>Συναλλαγή</a:t>
            </a:r>
            <a:r>
              <a:rPr lang="en-US" b="1" dirty="0">
                <a:solidFill>
                  <a:srgbClr val="87004A"/>
                </a:solidFill>
              </a:rPr>
              <a:t>)</a:t>
            </a:r>
            <a:r>
              <a:rPr lang="en-US" dirty="0">
                <a:solidFill>
                  <a:srgbClr val="87004A"/>
                </a:solidFill>
              </a:rPr>
              <a:t>:</a:t>
            </a:r>
            <a:r>
              <a:rPr lang="en-US" dirty="0"/>
              <a:t> </a:t>
            </a:r>
            <a:r>
              <a:rPr lang="el-GR" dirty="0"/>
              <a:t>Αυτό που θυσιάζουμε ώστε να αποκτήσουμε κάτι άλλο</a:t>
            </a:r>
            <a:endParaRPr lang="en-US" dirty="0"/>
          </a:p>
          <a:p>
            <a:pPr lvl="2"/>
            <a:r>
              <a:rPr lang="el-GR" i="0" dirty="0"/>
              <a:t>Οι άνθρωποι επι</a:t>
            </a:r>
            <a:r>
              <a:rPr lang="el-GR" dirty="0"/>
              <a:t>δίδονται σε συναλλαγές για να βρεθούν σε καλύτερη θέση</a:t>
            </a:r>
            <a:endParaRPr lang="en-US" i="0" dirty="0"/>
          </a:p>
          <a:p>
            <a:pPr lvl="2"/>
            <a:r>
              <a:rPr lang="el-GR" dirty="0"/>
              <a:t>Μπορούμε να σκεφτούμε τη συναλλαγή όρους χρησιμότητας ή ικανοποίησης</a:t>
            </a:r>
            <a:endParaRPr lang="en-US" dirty="0"/>
          </a:p>
          <a:p>
            <a:pPr lvl="2"/>
            <a:r>
              <a:rPr lang="el-GR" i="0" dirty="0"/>
              <a:t>Μετά από μία συναλλαγή, αναμένετε ο βαθμός της χρησιμότητάς σας να έχει αυξηθεί</a:t>
            </a:r>
            <a:endParaRPr lang="en-US" i="0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527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1-4  </a:t>
            </a:r>
            <a:r>
              <a:rPr lang="el-GR" i="1" dirty="0"/>
              <a:t>Συνθήκη </a:t>
            </a:r>
            <a:r>
              <a:rPr lang="el-GR" i="1" dirty="0" err="1"/>
              <a:t>Ceteris</a:t>
            </a:r>
            <a:r>
              <a:rPr lang="el-GR" i="1" dirty="0"/>
              <a:t> </a:t>
            </a:r>
            <a:r>
              <a:rPr lang="el-GR" i="1" dirty="0" err="1"/>
              <a:t>Paribus</a:t>
            </a:r>
            <a:r>
              <a:rPr lang="el-GR" i="1" dirty="0"/>
              <a:t> και Θεωρία </a:t>
            </a:r>
            <a:r>
              <a:rPr lang="en-US" sz="1400" dirty="0"/>
              <a:t>(1 </a:t>
            </a:r>
            <a:r>
              <a:rPr lang="el-GR" sz="1400" dirty="0"/>
              <a:t>από</a:t>
            </a:r>
            <a:r>
              <a:rPr lang="en-US" sz="1400" dirty="0"/>
              <a:t>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1-4</a:t>
            </a:r>
            <a:r>
              <a:rPr lang="el-GR" dirty="0"/>
              <a:t>α</a:t>
            </a:r>
            <a:r>
              <a:rPr lang="en-US" dirty="0"/>
              <a:t>  </a:t>
            </a:r>
            <a:r>
              <a:rPr lang="el-GR" dirty="0"/>
              <a:t>Συνθήκη </a:t>
            </a:r>
            <a:r>
              <a:rPr lang="en-US" i="1" dirty="0"/>
              <a:t>Ceteris Paribus</a:t>
            </a:r>
            <a:endParaRPr lang="en-US" dirty="0"/>
          </a:p>
          <a:p>
            <a:pPr lvl="1"/>
            <a:r>
              <a:rPr lang="en-US" b="1" i="1" dirty="0">
                <a:solidFill>
                  <a:srgbClr val="87004A"/>
                </a:solidFill>
              </a:rPr>
              <a:t>Ceteris Paribus</a:t>
            </a:r>
            <a:r>
              <a:rPr lang="en-US" dirty="0">
                <a:solidFill>
                  <a:srgbClr val="87004A"/>
                </a:solidFill>
              </a:rPr>
              <a:t>:</a:t>
            </a:r>
            <a:r>
              <a:rPr lang="en-US" dirty="0"/>
              <a:t> </a:t>
            </a:r>
            <a:r>
              <a:rPr lang="el-GR" dirty="0"/>
              <a:t>Λατινικός όρος που σημαίνει «</a:t>
            </a:r>
            <a:r>
              <a:rPr lang="el-GR" i="1" dirty="0"/>
              <a:t>διατηρώντας όλους τους υπόλοιπους παράγοντες σταθερούς</a:t>
            </a:r>
            <a:r>
              <a:rPr lang="el-GR" dirty="0"/>
              <a:t>» ή «</a:t>
            </a:r>
            <a:r>
              <a:rPr lang="el-GR" i="1" dirty="0"/>
              <a:t>δεν αλλάζει κάτι άλλο</a:t>
            </a:r>
            <a:r>
              <a:rPr lang="el-GR" dirty="0"/>
              <a:t>»</a:t>
            </a:r>
            <a:endParaRPr lang="en-US" i="1" dirty="0"/>
          </a:p>
          <a:p>
            <a:pPr lvl="1"/>
            <a:r>
              <a:rPr lang="el-GR" dirty="0"/>
              <a:t>Οι οικονομολόγοι χρησιμοποιούν τη συνθήκη</a:t>
            </a:r>
            <a:r>
              <a:rPr lang="en-US" dirty="0"/>
              <a:t> </a:t>
            </a:r>
            <a:r>
              <a:rPr lang="en-US" i="1" dirty="0"/>
              <a:t>ceteris paribus </a:t>
            </a:r>
            <a:r>
              <a:rPr lang="el-GR" dirty="0"/>
              <a:t>επειδή θέλουν να προσδιορίζουν σαφώς αυτή που θεωρούν ότι είναι η σωστή σχέση μεταξύ δύο μεταβλητών</a:t>
            </a:r>
            <a:endParaRPr lang="en-US" dirty="0"/>
          </a:p>
          <a:p>
            <a:r>
              <a:rPr lang="en-US" b="1" dirty="0"/>
              <a:t>1-4</a:t>
            </a:r>
            <a:r>
              <a:rPr lang="el-GR" b="1" dirty="0"/>
              <a:t>β</a:t>
            </a:r>
            <a:r>
              <a:rPr lang="en-US" b="1" dirty="0"/>
              <a:t> </a:t>
            </a:r>
            <a:r>
              <a:rPr lang="el-GR" b="1" dirty="0"/>
              <a:t>Τι Εννοούμε με τον Όρο «Θεωρία»;</a:t>
            </a:r>
            <a:endParaRPr lang="en-US" b="1" dirty="0"/>
          </a:p>
          <a:p>
            <a:pPr lvl="1"/>
            <a:r>
              <a:rPr lang="el-GR" b="1" dirty="0">
                <a:solidFill>
                  <a:srgbClr val="87004A"/>
                </a:solidFill>
              </a:rPr>
              <a:t>Θεωρία</a:t>
            </a:r>
            <a:r>
              <a:rPr lang="en-US" dirty="0"/>
              <a:t>: </a:t>
            </a:r>
            <a:r>
              <a:rPr lang="el-GR" dirty="0"/>
              <a:t>Μία αφηρημένη αναπαράσταση του κόσμου, ώστε να τον κατανοήσουμε καλύτερα</a:t>
            </a:r>
            <a:r>
              <a:rPr lang="en-US" dirty="0"/>
              <a:t> </a:t>
            </a:r>
            <a:endParaRPr lang="el-GR" dirty="0"/>
          </a:p>
          <a:p>
            <a:pPr lvl="1"/>
            <a:r>
              <a:rPr lang="el-GR" b="1" dirty="0">
                <a:solidFill>
                  <a:srgbClr val="87004A"/>
                </a:solidFill>
              </a:rPr>
              <a:t>Αφαίρεση</a:t>
            </a:r>
            <a:r>
              <a:rPr lang="en-US" dirty="0"/>
              <a:t>: </a:t>
            </a:r>
            <a:r>
              <a:rPr lang="el-GR" dirty="0"/>
              <a:t>Η διαδικασία </a:t>
            </a:r>
            <a:r>
              <a:rPr lang="en-US" dirty="0"/>
              <a:t>(</a:t>
            </a:r>
            <a:r>
              <a:rPr lang="el-GR" dirty="0"/>
              <a:t>που χρησιμοποιείται κατά την κατασκευή θεωριών</a:t>
            </a:r>
            <a:r>
              <a:rPr lang="en-US" dirty="0"/>
              <a:t>) </a:t>
            </a:r>
            <a:r>
              <a:rPr lang="el-GR" dirty="0"/>
              <a:t>εστίασης σε έναν περιορισμένο αριθμό μεταβλητών, ώστε να εξηγηθεί ή να προβλεφθεί ένα γεγονός</a:t>
            </a:r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511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1-5  </a:t>
            </a:r>
            <a:r>
              <a:rPr lang="el-GR" dirty="0"/>
              <a:t>Κατηγορίες Οικονομικής </a:t>
            </a:r>
            <a:r>
              <a:rPr lang="en-US" sz="1400" dirty="0"/>
              <a:t>(1 </a:t>
            </a:r>
            <a:r>
              <a:rPr lang="el-GR" sz="1400" dirty="0"/>
              <a:t>από</a:t>
            </a:r>
            <a:r>
              <a:rPr lang="en-US" sz="1400" dirty="0"/>
              <a:t>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0" dirty="0"/>
              <a:t>Υπάρχουν τέσσερις </a:t>
            </a:r>
            <a:r>
              <a:rPr lang="en-US" b="0" dirty="0"/>
              <a:t> are four common economic categories</a:t>
            </a:r>
          </a:p>
          <a:p>
            <a:r>
              <a:rPr lang="en-US" dirty="0"/>
              <a:t>1-5a  </a:t>
            </a:r>
            <a:r>
              <a:rPr lang="el-GR" i="1" dirty="0"/>
              <a:t>Θετική και Κανονιστική Οικονομική</a:t>
            </a:r>
            <a:endParaRPr lang="en-US" dirty="0"/>
          </a:p>
          <a:p>
            <a:pPr lvl="1"/>
            <a:r>
              <a:rPr lang="el-GR" b="1" dirty="0">
                <a:solidFill>
                  <a:srgbClr val="87004A"/>
                </a:solidFill>
              </a:rPr>
              <a:t>Θετική Οικονομική</a:t>
            </a:r>
            <a:r>
              <a:rPr lang="en-US" b="1" dirty="0">
                <a:solidFill>
                  <a:srgbClr val="87004A"/>
                </a:solidFill>
              </a:rPr>
              <a:t>:</a:t>
            </a:r>
            <a:r>
              <a:rPr lang="en-US" b="1" dirty="0"/>
              <a:t> </a:t>
            </a:r>
            <a:r>
              <a:rPr lang="el-GR" dirty="0"/>
              <a:t>Η μελέτη του «</a:t>
            </a:r>
            <a:r>
              <a:rPr lang="el-GR" i="1" dirty="0"/>
              <a:t>τι συμβαίνει</a:t>
            </a:r>
            <a:r>
              <a:rPr lang="el-GR" dirty="0"/>
              <a:t>» στα οικονομικά</a:t>
            </a:r>
            <a:endParaRPr lang="en-US" dirty="0"/>
          </a:p>
          <a:p>
            <a:pPr lvl="1"/>
            <a:r>
              <a:rPr lang="el-GR" b="1" dirty="0">
                <a:solidFill>
                  <a:srgbClr val="87004A"/>
                </a:solidFill>
              </a:rPr>
              <a:t>Κανονιστική Οικονομική</a:t>
            </a:r>
            <a:r>
              <a:rPr lang="en-US" dirty="0"/>
              <a:t>: </a:t>
            </a:r>
            <a:r>
              <a:rPr lang="el-GR" dirty="0"/>
              <a:t>Η μελέτη του</a:t>
            </a:r>
            <a:r>
              <a:rPr lang="en-US" dirty="0"/>
              <a:t> </a:t>
            </a:r>
            <a:r>
              <a:rPr lang="el-GR" i="1" dirty="0"/>
              <a:t>«τι θα έπρεπε να συμβαίνει» </a:t>
            </a:r>
            <a:r>
              <a:rPr lang="el-GR" dirty="0"/>
              <a:t>στα οικονομικά</a:t>
            </a:r>
            <a:endParaRPr lang="en-US" dirty="0"/>
          </a:p>
          <a:p>
            <a:r>
              <a:rPr lang="en-US" b="1" dirty="0"/>
              <a:t>1-5</a:t>
            </a:r>
            <a:r>
              <a:rPr lang="el-GR" b="1" dirty="0"/>
              <a:t>β</a:t>
            </a:r>
            <a:r>
              <a:rPr lang="en-US" b="1" dirty="0"/>
              <a:t> </a:t>
            </a:r>
            <a:r>
              <a:rPr lang="el-GR" b="1" dirty="0"/>
              <a:t>Μικροοικονομική και Μακροοικονομική</a:t>
            </a:r>
            <a:endParaRPr lang="en-US" b="1" dirty="0"/>
          </a:p>
          <a:p>
            <a:pPr lvl="1"/>
            <a:r>
              <a:rPr lang="el-GR" b="1" dirty="0">
                <a:solidFill>
                  <a:srgbClr val="87004A"/>
                </a:solidFill>
              </a:rPr>
              <a:t>Μικροοικονομική</a:t>
            </a:r>
            <a:r>
              <a:rPr lang="en-US" dirty="0"/>
              <a:t>: </a:t>
            </a:r>
            <a:r>
              <a:rPr lang="el-GR" dirty="0"/>
              <a:t>Το πεδίο της οικονομικής επιστήμης που εξετάζει την ανθρώπινη συμπεριφορά και τις επιλογές σχετικά μικρών μονάδων: ένα άτομο, μία επιχείρηση, έναν βιομηχανικό κλάδο, μία συγκεκριμένη αγορά</a:t>
            </a:r>
            <a:endParaRPr lang="en-US" dirty="0"/>
          </a:p>
          <a:p>
            <a:pPr lvl="1"/>
            <a:r>
              <a:rPr lang="el-GR" b="1" dirty="0">
                <a:solidFill>
                  <a:srgbClr val="87004A"/>
                </a:solidFill>
              </a:rPr>
              <a:t>Μακροοικονομική</a:t>
            </a:r>
            <a:r>
              <a:rPr lang="en-US" dirty="0"/>
              <a:t>: </a:t>
            </a:r>
            <a:r>
              <a:rPr lang="el-GR" dirty="0"/>
              <a:t>Το πεδίο της οικονομικής επιστήμης που εξετάζει την ανθρώπινη συμπεριφορά και τις επιλογές αναφορικά με μεγάλα μερίδια αγορών </a:t>
            </a:r>
            <a:r>
              <a:rPr lang="en-US" dirty="0"/>
              <a:t>(</a:t>
            </a:r>
            <a:r>
              <a:rPr lang="el-GR" dirty="0"/>
              <a:t>π</a:t>
            </a:r>
            <a:r>
              <a:rPr lang="en-US" dirty="0"/>
              <a:t>.</a:t>
            </a:r>
            <a:r>
              <a:rPr lang="el-GR" dirty="0"/>
              <a:t>χ</a:t>
            </a:r>
            <a:r>
              <a:rPr lang="en-US" dirty="0"/>
              <a:t>., </a:t>
            </a:r>
            <a:r>
              <a:rPr lang="el-GR" dirty="0"/>
              <a:t>η αγορά αγαθών και υπηρεσιών</a:t>
            </a:r>
            <a:r>
              <a:rPr lang="en-US" dirty="0"/>
              <a:t>) </a:t>
            </a:r>
            <a:r>
              <a:rPr lang="el-GR" dirty="0"/>
              <a:t>ή με μία ολόκληρη οικονομία</a:t>
            </a:r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148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1-5 </a:t>
            </a:r>
            <a:r>
              <a:rPr lang="el-GR" dirty="0"/>
              <a:t>Κατηγορίες Οικονομικής </a:t>
            </a:r>
            <a:r>
              <a:rPr lang="en-US" sz="1400" dirty="0"/>
              <a:t>(2 </a:t>
            </a:r>
            <a:r>
              <a:rPr lang="el-GR" sz="1400" dirty="0"/>
              <a:t>από</a:t>
            </a:r>
            <a:r>
              <a:rPr lang="en-US" sz="1400" dirty="0"/>
              <a:t>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0" dirty="0"/>
              <a:t>Οι </a:t>
            </a:r>
            <a:r>
              <a:rPr lang="el-GR" b="0" dirty="0" err="1"/>
              <a:t>Μικροοικονομολόγοι</a:t>
            </a:r>
            <a:r>
              <a:rPr lang="el-GR" b="0" dirty="0"/>
              <a:t> και οι </a:t>
            </a:r>
            <a:r>
              <a:rPr lang="el-GR" b="0" dirty="0" err="1"/>
              <a:t>Μακροοικονομολόγοι</a:t>
            </a:r>
            <a:r>
              <a:rPr lang="el-GR" b="0" dirty="0"/>
              <a:t> θέτουν διαφορετικές μορφές ερωτημάτων</a:t>
            </a:r>
            <a:r>
              <a:rPr lang="en-US" b="0" dirty="0"/>
              <a:t>:</a:t>
            </a:r>
          </a:p>
          <a:p>
            <a:pPr lvl="1"/>
            <a:r>
              <a:rPr lang="el-GR" dirty="0"/>
              <a:t>Ένας </a:t>
            </a:r>
            <a:r>
              <a:rPr lang="el-GR" dirty="0" err="1"/>
              <a:t>Μικροοικονομολόγος</a:t>
            </a:r>
            <a:r>
              <a:rPr lang="el-GR" dirty="0"/>
              <a:t> μπορεί να ρωτήσει</a:t>
            </a:r>
            <a:r>
              <a:rPr lang="en-US" dirty="0"/>
              <a:t>:</a:t>
            </a:r>
          </a:p>
          <a:p>
            <a:pPr lvl="2"/>
            <a:r>
              <a:rPr lang="el-GR" b="0" dirty="0"/>
              <a:t>Πώς λειτουργεί μία αγορά;</a:t>
            </a:r>
            <a:endParaRPr lang="en-US" b="0" dirty="0"/>
          </a:p>
          <a:p>
            <a:pPr lvl="2"/>
            <a:r>
              <a:rPr lang="el-GR" dirty="0"/>
              <a:t>Ποιο επίπεδο παραγωγής επιτυγχάνει μία επιχείρηση;</a:t>
            </a:r>
            <a:endParaRPr lang="en-US" dirty="0"/>
          </a:p>
          <a:p>
            <a:pPr lvl="2"/>
            <a:r>
              <a:rPr lang="el-GR" b="0" dirty="0"/>
              <a:t>Ποια τιμή χρεώνει μία επιχείρηση για το αγαθό που παράγει;</a:t>
            </a:r>
            <a:endParaRPr lang="en-US" b="0" dirty="0"/>
          </a:p>
          <a:p>
            <a:pPr lvl="1"/>
            <a:r>
              <a:rPr lang="el-GR" dirty="0"/>
              <a:t>Ένας </a:t>
            </a:r>
            <a:r>
              <a:rPr lang="el-GR" dirty="0" err="1"/>
              <a:t>Μακροοικονομολόγος</a:t>
            </a:r>
            <a:r>
              <a:rPr lang="el-GR" dirty="0"/>
              <a:t> μπορεί να ρωτήσει:</a:t>
            </a:r>
          </a:p>
          <a:p>
            <a:pPr lvl="2"/>
            <a:r>
              <a:rPr lang="el-GR" b="0" dirty="0"/>
              <a:t>Πώς λειτουργεί η οικονομία;</a:t>
            </a:r>
            <a:endParaRPr lang="en-US" b="0" dirty="0"/>
          </a:p>
          <a:p>
            <a:pPr lvl="2"/>
            <a:r>
              <a:rPr lang="el-GR" dirty="0"/>
              <a:t>Γιατί το ποσοστό ανεργίας είναι ορισμένες φορές υψηλό και άλλες χαμηλό;</a:t>
            </a:r>
            <a:endParaRPr lang="en-US" dirty="0"/>
          </a:p>
          <a:p>
            <a:pPr lvl="2"/>
            <a:r>
              <a:rPr lang="el-GR" b="0" dirty="0"/>
              <a:t>Ποιες είναι οι αιτίες </a:t>
            </a:r>
            <a:r>
              <a:rPr lang="el-GR" b="0"/>
              <a:t>του πληθωρισμού;</a:t>
            </a:r>
            <a:endParaRPr lang="en-US" b="0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568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</p:spPr>
        <p:txBody>
          <a:bodyPr rtlCol="0">
            <a:normAutofit/>
          </a:bodyPr>
          <a:lstStyle/>
          <a:p>
            <a:r>
              <a:rPr lang="en-US" sz="2400" dirty="0">
                <a:solidFill>
                  <a:srgbClr val="87004A"/>
                </a:solidFill>
              </a:rPr>
              <a:t>1-1 </a:t>
            </a:r>
            <a:r>
              <a:rPr lang="en-US" sz="2400" dirty="0"/>
              <a:t>	</a:t>
            </a:r>
            <a:r>
              <a:rPr lang="el-GR" sz="2400" dirty="0"/>
              <a:t>Η Ζωή σας</a:t>
            </a:r>
            <a:r>
              <a:rPr lang="en-US" sz="2400" dirty="0"/>
              <a:t>, 2019-2029</a:t>
            </a:r>
          </a:p>
          <a:p>
            <a:r>
              <a:rPr lang="en-US" sz="2400" dirty="0">
                <a:solidFill>
                  <a:srgbClr val="87004A"/>
                </a:solidFill>
              </a:rPr>
              <a:t>1-2 </a:t>
            </a:r>
            <a:r>
              <a:rPr lang="en-US" sz="2400" dirty="0"/>
              <a:t>	</a:t>
            </a:r>
            <a:r>
              <a:rPr lang="el-GR" sz="2400" dirty="0"/>
              <a:t>Ορισμός της Οικονομικής Επιστήμης</a:t>
            </a:r>
            <a:endParaRPr lang="en-US" sz="2400" dirty="0"/>
          </a:p>
          <a:p>
            <a:r>
              <a:rPr lang="en-US" sz="2400" dirty="0">
                <a:solidFill>
                  <a:srgbClr val="87004A"/>
                </a:solidFill>
              </a:rPr>
              <a:t>1-3 </a:t>
            </a:r>
            <a:r>
              <a:rPr lang="en-US" sz="2400" dirty="0"/>
              <a:t>	</a:t>
            </a:r>
            <a:r>
              <a:rPr lang="el-GR" sz="2400" dirty="0"/>
              <a:t>Βασικές Έννοιες της Οικονομικής Επιστήμης</a:t>
            </a:r>
            <a:endParaRPr lang="en-US" sz="2400" dirty="0"/>
          </a:p>
          <a:p>
            <a:r>
              <a:rPr lang="en-US" sz="2400" dirty="0">
                <a:solidFill>
                  <a:srgbClr val="87004A"/>
                </a:solidFill>
              </a:rPr>
              <a:t>1-4 </a:t>
            </a:r>
            <a:r>
              <a:rPr lang="en-US" sz="2400" dirty="0"/>
              <a:t>	</a:t>
            </a:r>
            <a:r>
              <a:rPr lang="el-GR" sz="2400" dirty="0"/>
              <a:t>Συνθήκη </a:t>
            </a:r>
            <a:r>
              <a:rPr lang="en-US" sz="2400" i="1" dirty="0"/>
              <a:t>Ceteris Paribus </a:t>
            </a:r>
            <a:r>
              <a:rPr lang="el-GR" sz="2400" dirty="0"/>
              <a:t>και Θεωρία</a:t>
            </a:r>
            <a:endParaRPr lang="en-US" sz="2400" dirty="0"/>
          </a:p>
          <a:p>
            <a:r>
              <a:rPr lang="en-US" sz="2400" dirty="0">
                <a:solidFill>
                  <a:srgbClr val="87004A"/>
                </a:solidFill>
              </a:rPr>
              <a:t>1-5 </a:t>
            </a:r>
            <a:r>
              <a:rPr lang="en-US" sz="2400" dirty="0"/>
              <a:t>	</a:t>
            </a:r>
            <a:r>
              <a:rPr lang="el-GR" sz="2400" dirty="0"/>
              <a:t>Κατηγορίες Οικονομικής</a:t>
            </a:r>
            <a:endParaRPr lang="en-US" sz="2400" dirty="0"/>
          </a:p>
        </p:txBody>
      </p:sp>
      <p:sp>
        <p:nvSpPr>
          <p:cNvPr id="22530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39A3E87-5F9C-ED4C-A994-779A6922CFAF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309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1-1  </a:t>
            </a:r>
            <a:r>
              <a:rPr lang="el-GR" dirty="0"/>
              <a:t>Η Ζωής σας</a:t>
            </a:r>
            <a:r>
              <a:rPr lang="en-US" dirty="0"/>
              <a:t>, 2019-2029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b="0" dirty="0"/>
              <a:t>Οι απαντήσεις σε πολλά ερωτήματα σχετικά με τις ζωές των ανθρώπων σχετίζονται με την οικονομική επιστήμη</a:t>
            </a:r>
            <a:r>
              <a:rPr lang="en-US" b="0" dirty="0"/>
              <a:t>: </a:t>
            </a:r>
          </a:p>
          <a:p>
            <a:pPr lvl="1"/>
            <a:r>
              <a:rPr lang="el-GR" dirty="0"/>
              <a:t>Ο μισθός που θα κερδίζετε στο μέλλον σχετίζεται με την οικονομική έννοια του</a:t>
            </a:r>
            <a:r>
              <a:rPr lang="en-US" dirty="0"/>
              <a:t> </a:t>
            </a:r>
            <a:r>
              <a:rPr lang="el-GR" i="1" dirty="0"/>
              <a:t>κόστους ευκαιρίας</a:t>
            </a:r>
            <a:endParaRPr lang="en-US" i="1" dirty="0"/>
          </a:p>
          <a:p>
            <a:pPr lvl="1"/>
            <a:r>
              <a:rPr lang="el-GR" dirty="0"/>
              <a:t>Το τι θα κάνετε στην πρώτη σας εργασία σχετίζεται με την </a:t>
            </a:r>
            <a:r>
              <a:rPr lang="el-GR" i="1" dirty="0"/>
              <a:t>κατάσταση της οικονομίας </a:t>
            </a:r>
            <a:r>
              <a:rPr lang="el-GR" dirty="0"/>
              <a:t>κατά την αποφοίτησή σας</a:t>
            </a:r>
            <a:endParaRPr lang="en-US" dirty="0"/>
          </a:p>
          <a:p>
            <a:pPr lvl="1"/>
            <a:r>
              <a:rPr lang="el-GR" dirty="0"/>
              <a:t>Η τιμή που θα καταβάλλετε για την αγορά σπιτιού σχετίζετε με τις συνθήκες που θα επικρατούν στην</a:t>
            </a:r>
            <a:r>
              <a:rPr lang="en-US" dirty="0"/>
              <a:t> </a:t>
            </a:r>
            <a:r>
              <a:rPr lang="el-GR" i="1" dirty="0"/>
              <a:t>αγορά ακινήτων</a:t>
            </a:r>
            <a:endParaRPr lang="en-US" i="1" dirty="0"/>
          </a:p>
          <a:p>
            <a:pPr lvl="1"/>
            <a:r>
              <a:rPr lang="el-GR" dirty="0"/>
              <a:t>Ο αριθμός των φίλων σας σχετίζεται με την οικονομική έννοια της </a:t>
            </a:r>
            <a:r>
              <a:rPr lang="el-GR" i="1" dirty="0"/>
              <a:t>σπανιότητας</a:t>
            </a:r>
            <a:endParaRPr lang="en-US" i="1" dirty="0"/>
          </a:p>
          <a:p>
            <a:pPr lvl="1"/>
            <a:r>
              <a:rPr lang="el-GR" dirty="0"/>
              <a:t>Καθώς προχωράμε</a:t>
            </a:r>
            <a:r>
              <a:rPr lang="en-US" dirty="0"/>
              <a:t>, </a:t>
            </a:r>
            <a:r>
              <a:rPr lang="el-GR" dirty="0"/>
              <a:t>αναρωτηθείτε πόσα από αυτά που διαβάζετε σχετίζονται με τη ζωή σας</a:t>
            </a:r>
            <a:r>
              <a:rPr lang="en-US" dirty="0"/>
              <a:t>, </a:t>
            </a:r>
            <a:r>
              <a:rPr lang="el-GR" dirty="0"/>
              <a:t>με</a:t>
            </a:r>
            <a:r>
              <a:rPr lang="en-US" dirty="0"/>
              <a:t> </a:t>
            </a:r>
            <a:r>
              <a:rPr lang="el-GR" i="1" dirty="0"/>
              <a:t>εσάς</a:t>
            </a:r>
            <a:endParaRPr lang="en-US" i="1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649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1-2 </a:t>
            </a:r>
            <a:r>
              <a:rPr lang="el-GR" sz="3200" dirty="0"/>
              <a:t>Ορισμός της Οικονομικής Επιστήμης</a:t>
            </a:r>
            <a:r>
              <a:rPr lang="en-US" sz="1400" dirty="0"/>
              <a:t>(1 </a:t>
            </a:r>
            <a:r>
              <a:rPr lang="el-GR" sz="1400" dirty="0"/>
              <a:t>από</a:t>
            </a:r>
            <a:r>
              <a:rPr lang="en-US" sz="1400" dirty="0"/>
              <a:t>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1-2</a:t>
            </a:r>
            <a:r>
              <a:rPr lang="el-GR" dirty="0"/>
              <a:t>α</a:t>
            </a:r>
            <a:r>
              <a:rPr lang="en-US" dirty="0"/>
              <a:t>  </a:t>
            </a:r>
            <a:r>
              <a:rPr lang="el-GR" dirty="0"/>
              <a:t>Αγαθά και Αρνητικά Αγαθά</a:t>
            </a:r>
            <a:endParaRPr lang="en-US" dirty="0"/>
          </a:p>
          <a:p>
            <a:pPr lvl="1"/>
            <a:r>
              <a:rPr lang="el-GR" b="1" dirty="0">
                <a:solidFill>
                  <a:srgbClr val="87004A"/>
                </a:solidFill>
              </a:rPr>
              <a:t>Αγαθό</a:t>
            </a:r>
            <a:r>
              <a:rPr lang="en-US" dirty="0"/>
              <a:t>: </a:t>
            </a:r>
            <a:r>
              <a:rPr lang="el-GR" dirty="0"/>
              <a:t>Οτιδήποτε από το οποίο οι άνθρωποι βρίσκουν χρησιμότητα ή ικανοποίηση</a:t>
            </a:r>
            <a:endParaRPr lang="en-US" dirty="0"/>
          </a:p>
          <a:p>
            <a:pPr lvl="1"/>
            <a:r>
              <a:rPr lang="el-GR" b="1" dirty="0">
                <a:solidFill>
                  <a:srgbClr val="87004A"/>
                </a:solidFill>
              </a:rPr>
              <a:t>Χρησιμότητα</a:t>
            </a:r>
            <a:r>
              <a:rPr lang="en-US" dirty="0"/>
              <a:t>: </a:t>
            </a:r>
            <a:r>
              <a:rPr lang="el-GR" dirty="0"/>
              <a:t>Η ικανοποίηση που λαμβάνει κάποιος από ένα αγαθό</a:t>
            </a:r>
            <a:endParaRPr lang="en-US" dirty="0"/>
          </a:p>
          <a:p>
            <a:pPr lvl="1"/>
            <a:r>
              <a:rPr lang="el-GR" b="1" dirty="0">
                <a:solidFill>
                  <a:srgbClr val="87004A"/>
                </a:solidFill>
              </a:rPr>
              <a:t>Αρνητικό Αγαθό</a:t>
            </a:r>
            <a:r>
              <a:rPr lang="en-US" dirty="0"/>
              <a:t>: </a:t>
            </a:r>
            <a:r>
              <a:rPr lang="el-GR" dirty="0"/>
              <a:t>Οτιδήποτε από το οποίο οι άνθρωποι βρίσκουν αρνητική χρησιμότητα ή δυσαρέσκεια</a:t>
            </a:r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916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1-2 </a:t>
            </a:r>
            <a:r>
              <a:rPr lang="el-GR" sz="3200" dirty="0"/>
              <a:t>Ορισμός της Οικονομικής Επιστήμης</a:t>
            </a:r>
            <a:r>
              <a:rPr lang="en-US" sz="1400" dirty="0"/>
              <a:t>(2 </a:t>
            </a:r>
            <a:r>
              <a:rPr lang="el-GR" sz="1400" dirty="0"/>
              <a:t>από</a:t>
            </a:r>
            <a:r>
              <a:rPr lang="en-US" sz="1400" dirty="0"/>
              <a:t>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1-2</a:t>
            </a:r>
            <a:r>
              <a:rPr lang="el-GR" dirty="0"/>
              <a:t>β</a:t>
            </a:r>
            <a:r>
              <a:rPr lang="en-US" dirty="0"/>
              <a:t>  </a:t>
            </a:r>
            <a:r>
              <a:rPr lang="el-GR" dirty="0"/>
              <a:t>Πόροι</a:t>
            </a:r>
            <a:endParaRPr lang="en-US" dirty="0"/>
          </a:p>
          <a:p>
            <a:pPr lvl="1"/>
            <a:r>
              <a:rPr lang="el-GR" b="1" dirty="0">
                <a:solidFill>
                  <a:srgbClr val="87004A"/>
                </a:solidFill>
              </a:rPr>
              <a:t>Γη</a:t>
            </a:r>
            <a:r>
              <a:rPr lang="en-US" dirty="0"/>
              <a:t>: </a:t>
            </a:r>
            <a:r>
              <a:rPr lang="el-GR" dirty="0"/>
              <a:t>Όλοι οι φυσικοί πόροι, όπως τα μεταλλεύματα, τα δάση, το νερό και οι μη διαρρυθμισμένες εκτάσεις γης</a:t>
            </a:r>
            <a:endParaRPr lang="en-US" dirty="0"/>
          </a:p>
          <a:p>
            <a:pPr lvl="1"/>
            <a:r>
              <a:rPr lang="el-GR" b="1" dirty="0">
                <a:solidFill>
                  <a:srgbClr val="87004A"/>
                </a:solidFill>
              </a:rPr>
              <a:t>Εργασία</a:t>
            </a:r>
            <a:r>
              <a:rPr lang="en-US" dirty="0">
                <a:solidFill>
                  <a:srgbClr val="87004A"/>
                </a:solidFill>
              </a:rPr>
              <a:t>:</a:t>
            </a:r>
            <a:r>
              <a:rPr lang="en-US" dirty="0"/>
              <a:t> </a:t>
            </a:r>
            <a:r>
              <a:rPr lang="el-GR" dirty="0"/>
              <a:t>Η δουλειά που επιτελείται εξαιτίας των χειρωνακτικών και διανοητικών ταλέντων που συνεισφέρουν οι άνθρωποι στην παραγωγική διαδικασία</a:t>
            </a:r>
            <a:endParaRPr lang="en-US" dirty="0"/>
          </a:p>
          <a:p>
            <a:pPr lvl="1"/>
            <a:r>
              <a:rPr lang="el-GR" b="1" dirty="0">
                <a:solidFill>
                  <a:srgbClr val="87004A"/>
                </a:solidFill>
              </a:rPr>
              <a:t>Κεφάλαιο</a:t>
            </a:r>
            <a:r>
              <a:rPr lang="en-US" dirty="0"/>
              <a:t>: </a:t>
            </a:r>
            <a:r>
              <a:rPr lang="el-GR" dirty="0"/>
              <a:t>Αγαθά που έχουν παραχθεί</a:t>
            </a:r>
            <a:r>
              <a:rPr lang="en-US" dirty="0"/>
              <a:t>, </a:t>
            </a:r>
            <a:r>
              <a:rPr lang="el-GR" dirty="0"/>
              <a:t>όπως εργοστάσια, μηχανήματα, εργαλεία, υπολογιστές και κτίρια, που μπορούν να χρησιμοποιηθούν ως εισροές για περαιτέρω παραγωγή</a:t>
            </a:r>
            <a:r>
              <a:rPr lang="en-US" dirty="0"/>
              <a:t> </a:t>
            </a:r>
            <a:endParaRPr lang="el-GR" dirty="0"/>
          </a:p>
          <a:p>
            <a:pPr lvl="1"/>
            <a:r>
              <a:rPr lang="el-GR" b="1" dirty="0">
                <a:solidFill>
                  <a:srgbClr val="87004A"/>
                </a:solidFill>
              </a:rPr>
              <a:t>Επιχειρηματικότητα</a:t>
            </a:r>
            <a:r>
              <a:rPr lang="en-US" dirty="0"/>
              <a:t>: </a:t>
            </a:r>
            <a:r>
              <a:rPr lang="el-GR" dirty="0"/>
              <a:t>Η δεξιότητα ορισμένων ανθρώπων στην οργάνωση των παραγωγικών συντελεστών, της γης, της εργασίας και του κεφαλαίου, ώστε να παράγουν αγαθά, να αναζητήσουν νέες επιχειρηματικές ευκαιρίες και να αναπτύξουν νέες πρακτικές.</a:t>
            </a:r>
            <a:r>
              <a:rPr lang="en-US" dirty="0"/>
              <a:t> </a:t>
            </a:r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6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1-2 </a:t>
            </a:r>
            <a:r>
              <a:rPr lang="el-GR" sz="3200" dirty="0"/>
              <a:t>Ορισμός της Οικονομικής Επιστήμης</a:t>
            </a:r>
            <a:r>
              <a:rPr lang="en-US" sz="1400" dirty="0"/>
              <a:t>(3 </a:t>
            </a:r>
            <a:r>
              <a:rPr lang="el-GR" sz="1400" dirty="0"/>
              <a:t>από</a:t>
            </a:r>
            <a:r>
              <a:rPr lang="en-US" sz="1400" dirty="0"/>
              <a:t>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1-2</a:t>
            </a:r>
            <a:r>
              <a:rPr lang="el-GR" dirty="0"/>
              <a:t>γ</a:t>
            </a:r>
            <a:r>
              <a:rPr lang="en-US" dirty="0"/>
              <a:t>  </a:t>
            </a:r>
            <a:r>
              <a:rPr lang="el-GR" dirty="0"/>
              <a:t>Σπανιότητα και Ορισμός της Οικονομικής Επιστήμης</a:t>
            </a:r>
            <a:endParaRPr lang="en-US" dirty="0"/>
          </a:p>
          <a:p>
            <a:pPr lvl="1"/>
            <a:r>
              <a:rPr lang="el-GR" b="1" dirty="0">
                <a:solidFill>
                  <a:srgbClr val="87004A"/>
                </a:solidFill>
              </a:rPr>
              <a:t>Σπανιότητα</a:t>
            </a:r>
            <a:r>
              <a:rPr lang="en-US" dirty="0"/>
              <a:t>: </a:t>
            </a:r>
            <a:r>
              <a:rPr lang="el-GR" dirty="0"/>
              <a:t>Η κατάσταση</a:t>
            </a:r>
            <a:r>
              <a:rPr lang="en-US" dirty="0"/>
              <a:t> </a:t>
            </a:r>
            <a:r>
              <a:rPr lang="el-GR" dirty="0"/>
              <a:t>όπου οι επιθυμίες μας είναι περισσότερες από τους περιορισμένους πόρους που είναι διαθέσιμοι για την ικανοποίηση αυτών των επιθυμιών μας</a:t>
            </a:r>
            <a:r>
              <a:rPr lang="en-US" dirty="0"/>
              <a:t> </a:t>
            </a:r>
            <a:endParaRPr lang="el-GR" dirty="0"/>
          </a:p>
          <a:p>
            <a:pPr lvl="1"/>
            <a:r>
              <a:rPr lang="el-GR" b="1" dirty="0">
                <a:solidFill>
                  <a:srgbClr val="87004A"/>
                </a:solidFill>
              </a:rPr>
              <a:t>Οικονομική Επιστήμη</a:t>
            </a:r>
            <a:r>
              <a:rPr lang="en-US" dirty="0">
                <a:solidFill>
                  <a:srgbClr val="87004A"/>
                </a:solidFill>
              </a:rPr>
              <a:t>:</a:t>
            </a:r>
            <a:r>
              <a:rPr lang="en-US" dirty="0"/>
              <a:t> </a:t>
            </a:r>
            <a:r>
              <a:rPr lang="el-GR" dirty="0"/>
              <a:t>Η επιστήμη της σπανιότητας. Η επιστήμη του τρόπου με τον οποίο τα άτομα και οι κοινωνίες αντιμετωπίζουν το γεγονός ότι οι επιθυμίες είναι περισσότερες από τους</a:t>
            </a:r>
            <a:r>
              <a:rPr lang="en-US" dirty="0"/>
              <a:t> </a:t>
            </a:r>
            <a:r>
              <a:rPr lang="el-GR" dirty="0"/>
              <a:t>περιορισμένους διαθέσιμους πόρους για την ικανοποίηση τους</a:t>
            </a:r>
            <a:endParaRPr lang="en-US" dirty="0"/>
          </a:p>
          <a:p>
            <a:pPr lvl="1"/>
            <a:r>
              <a:rPr lang="el-GR" i="1" dirty="0"/>
              <a:t>Σκεφτείτε ως Οικονομολόγος</a:t>
            </a:r>
            <a:r>
              <a:rPr lang="en-US" i="1" dirty="0"/>
              <a:t>: </a:t>
            </a:r>
            <a:r>
              <a:rPr lang="el-GR" i="1" dirty="0"/>
              <a:t>Η Σπανιότητα μας Επηρεάζει Όλους</a:t>
            </a:r>
            <a:endParaRPr lang="en-US" i="1" dirty="0"/>
          </a:p>
          <a:p>
            <a:pPr lvl="1"/>
            <a:r>
              <a:rPr lang="el-GR" b="1" dirty="0">
                <a:solidFill>
                  <a:srgbClr val="87004A"/>
                </a:solidFill>
              </a:rPr>
              <a:t>Μέσο Κατανομής</a:t>
            </a:r>
            <a:r>
              <a:rPr lang="en-US" dirty="0"/>
              <a:t>: </a:t>
            </a:r>
            <a:r>
              <a:rPr lang="el-GR" dirty="0"/>
              <a:t>Ένας τρόπος να αποφασίσουμε ποιος λαμβάνει τι από τους διαθέσιμους πόρους και αγαθά</a:t>
            </a:r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50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1-3 </a:t>
            </a:r>
            <a:r>
              <a:rPr lang="el-GR" sz="3200" dirty="0"/>
              <a:t>Βασικές Έννοιες της Οικονομικής Επιστήμης</a:t>
            </a:r>
            <a:r>
              <a:rPr lang="en-US" sz="1400" dirty="0"/>
              <a:t>(1 </a:t>
            </a:r>
            <a:r>
              <a:rPr lang="el-GR" sz="1400" dirty="0"/>
              <a:t>από</a:t>
            </a:r>
            <a:r>
              <a:rPr lang="en-US" sz="1400" dirty="0"/>
              <a:t> 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1-3</a:t>
            </a:r>
            <a:r>
              <a:rPr lang="el-GR" dirty="0"/>
              <a:t>α</a:t>
            </a:r>
            <a:r>
              <a:rPr lang="en-US" dirty="0"/>
              <a:t>  </a:t>
            </a:r>
            <a:r>
              <a:rPr lang="el-GR" dirty="0"/>
              <a:t>Κόστος Ευκαιρίας</a:t>
            </a:r>
            <a:endParaRPr lang="en-US" dirty="0"/>
          </a:p>
          <a:p>
            <a:pPr lvl="1"/>
            <a:r>
              <a:rPr lang="el-GR" b="1" dirty="0">
                <a:solidFill>
                  <a:srgbClr val="87004A"/>
                </a:solidFill>
              </a:rPr>
              <a:t>Κόστος Ευκαιρίας</a:t>
            </a:r>
            <a:r>
              <a:rPr lang="en-US" dirty="0"/>
              <a:t>: </a:t>
            </a:r>
            <a:r>
              <a:rPr lang="el-GR" dirty="0"/>
              <a:t>Η ευκαιρία ή η εναλλακτική που έχει την υψηλότερη αξία και θυσιάζεται όταν προχωράμε σε μία επιλογή</a:t>
            </a:r>
            <a:endParaRPr lang="en-US" dirty="0"/>
          </a:p>
          <a:p>
            <a:pPr lvl="2"/>
            <a:r>
              <a:rPr lang="el-GR" dirty="0"/>
              <a:t>Τίποτα δεν χαρίζεται</a:t>
            </a:r>
            <a:endParaRPr lang="en-US" dirty="0"/>
          </a:p>
          <a:p>
            <a:pPr lvl="2"/>
            <a:r>
              <a:rPr lang="el-GR" i="1" dirty="0"/>
              <a:t>Σκεφτείτε ως Οικονομολόγος</a:t>
            </a:r>
            <a:r>
              <a:rPr lang="en-US" i="1" dirty="0"/>
              <a:t>: </a:t>
            </a:r>
            <a:r>
              <a:rPr lang="el-GR" i="1" dirty="0"/>
              <a:t>Η Μηδενική Τιμή δεν Σημαίνει Μηδενικό Κόστος</a:t>
            </a:r>
            <a:endParaRPr lang="en-US" i="1" dirty="0"/>
          </a:p>
          <a:p>
            <a:r>
              <a:rPr lang="en-US" b="1" dirty="0"/>
              <a:t>1-3</a:t>
            </a:r>
            <a:r>
              <a:rPr lang="el-GR" b="1" dirty="0"/>
              <a:t>β</a:t>
            </a:r>
            <a:r>
              <a:rPr lang="en-US" b="1" dirty="0"/>
              <a:t> </a:t>
            </a:r>
            <a:r>
              <a:rPr lang="el-GR" b="1" dirty="0"/>
              <a:t>Κόστος Ευκαιρίας και Συμπεριφορά</a:t>
            </a:r>
            <a:endParaRPr lang="en-US" b="1" dirty="0"/>
          </a:p>
          <a:p>
            <a:pPr lvl="1"/>
            <a:r>
              <a:rPr lang="el-GR" dirty="0"/>
              <a:t>Οι οικονομολόγοι πιστεύουν ότι μία αλλαγή στο κόστος ευκαιρίας μπορεί να αλλάξει τη συμπεριφορά ενός ανθρώπου</a:t>
            </a:r>
            <a:endParaRPr lang="en-US" dirty="0"/>
          </a:p>
          <a:p>
            <a:pPr lvl="1"/>
            <a:r>
              <a:rPr lang="el-GR" dirty="0"/>
              <a:t>Όσο πιο υψηλό είναι το κόστος ευκαιρίας ενός πράγματος, τόσο λιγότερο πιθανό είναι να το κάνουμε</a:t>
            </a:r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39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Σπανιότητα</a:t>
            </a:r>
            <a:r>
              <a:rPr lang="en-US" dirty="0"/>
              <a:t> </a:t>
            </a:r>
            <a:r>
              <a:rPr lang="el-GR" dirty="0"/>
              <a:t>και</a:t>
            </a:r>
            <a:r>
              <a:rPr lang="en-US" dirty="0"/>
              <a:t> </a:t>
            </a:r>
            <a:r>
              <a:rPr lang="el-GR" dirty="0"/>
              <a:t>Σχετικές Έννοιες</a:t>
            </a:r>
            <a:endParaRPr lang="en-US" dirty="0"/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A253A4-87A0-A94B-91B0-559FB1B38C24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100">
              <a:latin typeface="Arial Narrow Bold" charset="0"/>
              <a:cs typeface="Arial Narrow 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9376" y="29771"/>
            <a:ext cx="3590820" cy="593942"/>
          </a:xfrm>
        </p:spPr>
        <p:txBody>
          <a:bodyPr/>
          <a:lstStyle/>
          <a:p>
            <a:r>
              <a:rPr lang="el-GR" dirty="0"/>
              <a:t>ΣΧΗΜΑ</a:t>
            </a:r>
            <a:r>
              <a:rPr lang="en-US" dirty="0"/>
              <a:t> 1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EA1EB83-3D48-4A70-B92A-0C0B65077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55" y="2337562"/>
            <a:ext cx="8539089" cy="156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1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7004A"/>
                </a:solidFill>
              </a:rPr>
              <a:t>1-3 </a:t>
            </a:r>
            <a:r>
              <a:rPr lang="el-GR" sz="3200" dirty="0"/>
              <a:t>Βασικές Έννοιες της Οικονομικής Επιστήμης </a:t>
            </a:r>
            <a:r>
              <a:rPr lang="en-US" sz="1400" dirty="0"/>
              <a:t>(2 </a:t>
            </a:r>
            <a:r>
              <a:rPr lang="el-GR" sz="1400" dirty="0"/>
              <a:t>από</a:t>
            </a:r>
            <a:r>
              <a:rPr lang="en-US" sz="1400" dirty="0"/>
              <a:t> 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1-3</a:t>
            </a:r>
            <a:r>
              <a:rPr lang="el-GR" dirty="0"/>
              <a:t>γ</a:t>
            </a:r>
            <a:r>
              <a:rPr lang="en-US" dirty="0"/>
              <a:t>  </a:t>
            </a:r>
            <a:r>
              <a:rPr lang="el-GR" dirty="0"/>
              <a:t>Οφέλη και Κόστη</a:t>
            </a:r>
            <a:endParaRPr lang="en-US" dirty="0"/>
          </a:p>
          <a:p>
            <a:pPr lvl="1"/>
            <a:r>
              <a:rPr lang="el-GR" dirty="0"/>
              <a:t>Τα οφέλη σπάνια δεν επιφέρουν κόστη</a:t>
            </a:r>
            <a:endParaRPr lang="en-US" dirty="0"/>
          </a:p>
          <a:p>
            <a:pPr lvl="1"/>
            <a:r>
              <a:rPr lang="el-GR" dirty="0"/>
              <a:t>Αν εγκρίναμε έναν νόμο σύμφωνα με τον οποίο όποιος οδηγεί αυτοκίνητο θα καταδικάζεται σε ποινή φυλάκισης 40 ετών, τότε ελάχιστοι θα οδηγούσαν και η ρύπανση από τα καυσαέρια θα εξαλειφόταν</a:t>
            </a:r>
            <a:r>
              <a:rPr lang="en-US" dirty="0"/>
              <a:t> </a:t>
            </a:r>
            <a:endParaRPr lang="el-GR" dirty="0"/>
          </a:p>
          <a:p>
            <a:pPr lvl="1"/>
            <a:r>
              <a:rPr lang="el-GR" dirty="0"/>
              <a:t>Ωστόσο, πολλοί άνθρωποι θα θεωρούσαν ότι το κόστος είναι υπερβολικά υψηλό</a:t>
            </a:r>
            <a:endParaRPr lang="en-US" dirty="0"/>
          </a:p>
          <a:p>
            <a:pPr lvl="1"/>
            <a:r>
              <a:rPr lang="el-GR" dirty="0"/>
              <a:t>Οι οικονομολόγοι λαμβάνουν υπόψη τους</a:t>
            </a:r>
            <a:r>
              <a:rPr lang="en-US" dirty="0"/>
              <a:t> </a:t>
            </a:r>
            <a:r>
              <a:rPr lang="el-GR" i="1" dirty="0"/>
              <a:t>τόσο τα κόστη όσο και τα οφέλη</a:t>
            </a:r>
            <a:endParaRPr lang="en-US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2AFB22-FFA7-224C-9363-7B649BF57941}" type="slidenum">
              <a:rPr lang="en-US" sz="1100">
                <a:latin typeface="Arial Narrow Bold" charset="0"/>
                <a:cs typeface="Arial Narrow Bold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100" dirty="0">
              <a:latin typeface="Arial Narrow Bold" charset="0"/>
              <a:cs typeface="Arial Narro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883478"/>
      </p:ext>
    </p:extLst>
  </p:cSld>
  <p:clrMapOvr>
    <a:masterClrMapping/>
  </p:clrMapOvr>
</p:sld>
</file>

<file path=ppt/theme/theme1.xml><?xml version="1.0" encoding="utf-8"?>
<a:theme xmlns:a="http://schemas.openxmlformats.org/drawingml/2006/main" name="Arnold12e_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Arnold12e_new.pot</Template>
  <TotalTime>985</TotalTime>
  <Words>1493</Words>
  <Application>Microsoft Office PowerPoint</Application>
  <PresentationFormat>Προβολή στην οθόνη (4:3)</PresentationFormat>
  <Paragraphs>131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8" baseType="lpstr">
      <vt:lpstr>Arial</vt:lpstr>
      <vt:lpstr>Arial Narrow</vt:lpstr>
      <vt:lpstr>Arial Narrow Bold</vt:lpstr>
      <vt:lpstr>Calibri</vt:lpstr>
      <vt:lpstr>Century Gothic</vt:lpstr>
      <vt:lpstr>Century Schoolbook</vt:lpstr>
      <vt:lpstr>Lucida Grande</vt:lpstr>
      <vt:lpstr>Palatino Linotype</vt:lpstr>
      <vt:lpstr>Arnold12e_new</vt:lpstr>
      <vt:lpstr>1</vt:lpstr>
      <vt:lpstr>Παρουσίαση του PowerPoint</vt:lpstr>
      <vt:lpstr>1-1  Η Ζωής σας, 2019-2029</vt:lpstr>
      <vt:lpstr>1-2 Ορισμός της Οικονομικής Επιστήμης(1 από 3)</vt:lpstr>
      <vt:lpstr>1-2 Ορισμός της Οικονομικής Επιστήμης(2 από 3)</vt:lpstr>
      <vt:lpstr>1-2 Ορισμός της Οικονομικής Επιστήμης(3 από 3)</vt:lpstr>
      <vt:lpstr>1-3 Βασικές Έννοιες της Οικονομικής Επιστήμης(1 από 7)</vt:lpstr>
      <vt:lpstr>Σπανιότητα και Σχετικές Έννοιες</vt:lpstr>
      <vt:lpstr>1-3 Βασικές Έννοιες της Οικονομικής Επιστήμης (2 από 7)</vt:lpstr>
      <vt:lpstr>1-3 Βασικές Έννοιες της Οικονομικής Επιστήμης (3 από 7)</vt:lpstr>
      <vt:lpstr>1-3 Βασικές Έννοιες της Οικονομικής Επιστήμης (4 από 7)</vt:lpstr>
      <vt:lpstr>1-3  Βασικές Έννοιες της Οικονομικής Επιστήμης (5 από 7)</vt:lpstr>
      <vt:lpstr>Αποτελεσματικότητα</vt:lpstr>
      <vt:lpstr>1-3  Βασικές Έννοιες της Οικονομικής Επιστήμης (6 από 7)</vt:lpstr>
      <vt:lpstr>Το Αποτελεσματικό Ποσό Χρόνου για Μπόουλινγκ</vt:lpstr>
      <vt:lpstr>1-3  Βασικές Έννοιες της Οικονομικής Επιστήμης (7 από 7)</vt:lpstr>
      <vt:lpstr>1-4  Συνθήκη Ceteris Paribus και Θεωρία (1 από 1)</vt:lpstr>
      <vt:lpstr>1-5  Κατηγορίες Οικονομικής (1 από 2)</vt:lpstr>
      <vt:lpstr>1-5 Κατηγορίες Οικονομικής (2 από 2)</vt:lpstr>
    </vt:vector>
  </TitlesOfParts>
  <Company>just 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patti hudepohl</dc:creator>
  <cp:lastModifiedBy>pc3</cp:lastModifiedBy>
  <cp:revision>95</cp:revision>
  <dcterms:created xsi:type="dcterms:W3CDTF">2017-01-09T20:37:40Z</dcterms:created>
  <dcterms:modified xsi:type="dcterms:W3CDTF">2021-06-29T09:09:19Z</dcterms:modified>
</cp:coreProperties>
</file>