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6"/>
  </p:notesMasterIdLst>
  <p:sldIdLst>
    <p:sldId id="256" r:id="rId2"/>
    <p:sldId id="257" r:id="rId3"/>
    <p:sldId id="294" r:id="rId4"/>
    <p:sldId id="297" r:id="rId5"/>
    <p:sldId id="264" r:id="rId6"/>
    <p:sldId id="258" r:id="rId7"/>
    <p:sldId id="295" r:id="rId8"/>
    <p:sldId id="278" r:id="rId9"/>
    <p:sldId id="270" r:id="rId10"/>
    <p:sldId id="268" r:id="rId11"/>
    <p:sldId id="279" r:id="rId12"/>
    <p:sldId id="280" r:id="rId13"/>
    <p:sldId id="271" r:id="rId14"/>
    <p:sldId id="263" r:id="rId15"/>
    <p:sldId id="282" r:id="rId16"/>
    <p:sldId id="283" r:id="rId17"/>
    <p:sldId id="267" r:id="rId18"/>
    <p:sldId id="284" r:id="rId19"/>
    <p:sldId id="272" r:id="rId20"/>
    <p:sldId id="285" r:id="rId21"/>
    <p:sldId id="273" r:id="rId22"/>
    <p:sldId id="286" r:id="rId23"/>
    <p:sldId id="260" r:id="rId24"/>
    <p:sldId id="261" r:id="rId25"/>
    <p:sldId id="289" r:id="rId26"/>
    <p:sldId id="274" r:id="rId27"/>
    <p:sldId id="290" r:id="rId28"/>
    <p:sldId id="275" r:id="rId29"/>
    <p:sldId id="291" r:id="rId30"/>
    <p:sldId id="277" r:id="rId31"/>
    <p:sldId id="292" r:id="rId32"/>
    <p:sldId id="266" r:id="rId33"/>
    <p:sldId id="276" r:id="rId34"/>
    <p:sldId id="293" r:id="rId3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5" autoAdjust="0"/>
    <p:restoredTop sz="94660"/>
  </p:normalViewPr>
  <p:slideViewPr>
    <p:cSldViewPr>
      <p:cViewPr>
        <p:scale>
          <a:sx n="75" d="100"/>
          <a:sy n="75" d="100"/>
        </p:scale>
        <p:origin x="-1236" y="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l-GR"/>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l-GR"/>
          </a:p>
        </p:txBody>
      </p:sp>
      <p:sp>
        <p:nvSpPr>
          <p:cNvPr id="839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l-GR"/>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E49F10B-2A0C-4860-A5A5-7052C23C8CA4}" type="slidenum">
              <a:rPr lang="el-GR"/>
              <a:pPr/>
              <a:t>‹#›</a:t>
            </a:fld>
            <a:endParaRPr lang="el-G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40745C-BCA5-463D-B68D-0D8CB8DF8BBC}" type="slidenum">
              <a:rPr lang="el-GR"/>
              <a:pPr/>
              <a:t>1</a:t>
            </a:fld>
            <a:endParaRPr lang="el-GR"/>
          </a:p>
        </p:txBody>
      </p:sp>
      <p:sp>
        <p:nvSpPr>
          <p:cNvPr id="84994" name="Rectangle 2"/>
          <p:cNvSpPr>
            <a:spLocks noRo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E6EBBD-924A-424B-BA33-B92D642EA6D4}" type="slidenum">
              <a:rPr lang="el-GR"/>
              <a:pPr/>
              <a:t>12</a:t>
            </a:fld>
            <a:endParaRPr lang="el-GR"/>
          </a:p>
        </p:txBody>
      </p:sp>
      <p:sp>
        <p:nvSpPr>
          <p:cNvPr id="95234" name="Rectangle 2"/>
          <p:cNvSpPr>
            <a:spLocks noRo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F253BB-DE46-40F7-B553-20EEDBCD421F}" type="slidenum">
              <a:rPr lang="el-GR"/>
              <a:pPr/>
              <a:t>13</a:t>
            </a:fld>
            <a:endParaRPr lang="el-GR"/>
          </a:p>
        </p:txBody>
      </p:sp>
      <p:sp>
        <p:nvSpPr>
          <p:cNvPr id="96258" name="Rectangle 2"/>
          <p:cNvSpPr>
            <a:spLocks noRo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572CE6-69BE-43DA-B776-C3359777CBCE}" type="slidenum">
              <a:rPr lang="el-GR"/>
              <a:pPr/>
              <a:t>2</a:t>
            </a:fld>
            <a:endParaRPr lang="el-GR"/>
          </a:p>
        </p:txBody>
      </p:sp>
      <p:sp>
        <p:nvSpPr>
          <p:cNvPr id="86018" name="Rectangle 2"/>
          <p:cNvSpPr>
            <a:spLocks noRo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CF3AC8-B12F-4CCE-A4CE-32DEEA7F5762}" type="slidenum">
              <a:rPr lang="el-GR"/>
              <a:pPr/>
              <a:t>3</a:t>
            </a:fld>
            <a:endParaRPr lang="el-GR"/>
          </a:p>
        </p:txBody>
      </p:sp>
      <p:sp>
        <p:nvSpPr>
          <p:cNvPr id="87042" name="Rectangle 2"/>
          <p:cNvSpPr>
            <a:spLocks noRo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286A1-CE62-4D70-9872-8F1857FF4E7B}" type="slidenum">
              <a:rPr lang="el-GR"/>
              <a:pPr/>
              <a:t>5</a:t>
            </a:fld>
            <a:endParaRPr lang="el-GR"/>
          </a:p>
        </p:txBody>
      </p:sp>
      <p:sp>
        <p:nvSpPr>
          <p:cNvPr id="88066" name="Rectangle 2"/>
          <p:cNvSpPr>
            <a:spLocks noRo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16488-0F69-4B6B-9A1C-CA725D84AEDD}" type="slidenum">
              <a:rPr lang="el-GR"/>
              <a:pPr/>
              <a:t>6</a:t>
            </a:fld>
            <a:endParaRPr lang="el-GR"/>
          </a:p>
        </p:txBody>
      </p:sp>
      <p:sp>
        <p:nvSpPr>
          <p:cNvPr id="89090" name="Rectangle 2"/>
          <p:cNvSpPr>
            <a:spLocks noRo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C51EB-B3BE-4F05-A419-441E3376A647}" type="slidenum">
              <a:rPr lang="el-GR"/>
              <a:pPr/>
              <a:t>8</a:t>
            </a:fld>
            <a:endParaRPr lang="el-GR"/>
          </a:p>
        </p:txBody>
      </p:sp>
      <p:sp>
        <p:nvSpPr>
          <p:cNvPr id="90114" name="Rectangle 2"/>
          <p:cNvSpPr>
            <a:spLocks noRo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D935B0-88FB-4BE1-A438-4BF3257D40AC}" type="slidenum">
              <a:rPr lang="el-GR"/>
              <a:pPr/>
              <a:t>9</a:t>
            </a:fld>
            <a:endParaRPr lang="el-GR"/>
          </a:p>
        </p:txBody>
      </p:sp>
      <p:sp>
        <p:nvSpPr>
          <p:cNvPr id="91138" name="Rectangle 2"/>
          <p:cNvSpPr>
            <a:spLocks noRo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E8CCE-B820-4BD7-BD98-68F2736D6C40}" type="slidenum">
              <a:rPr lang="el-GR"/>
              <a:pPr/>
              <a:t>10</a:t>
            </a:fld>
            <a:endParaRPr lang="el-GR"/>
          </a:p>
        </p:txBody>
      </p:sp>
      <p:sp>
        <p:nvSpPr>
          <p:cNvPr id="92162" name="Rectangle 2"/>
          <p:cNvSpPr>
            <a:spLocks noRo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8C4C2-BB31-4483-A406-F7FD8923AC43}" type="slidenum">
              <a:rPr lang="el-GR"/>
              <a:pPr/>
              <a:t>11</a:t>
            </a:fld>
            <a:endParaRPr lang="el-GR"/>
          </a:p>
        </p:txBody>
      </p:sp>
      <p:sp>
        <p:nvSpPr>
          <p:cNvPr id="93186" name="Rectangle 2"/>
          <p:cNvSpPr>
            <a:spLocks noRo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685800"/>
            <a:ext cx="7772400" cy="2127250"/>
          </a:xfrm>
        </p:spPr>
        <p:txBody>
          <a:bodyPr/>
          <a:lstStyle>
            <a:lvl1pPr algn="ctr">
              <a:defRPr sz="5800"/>
            </a:lvl1pPr>
          </a:lstStyle>
          <a:p>
            <a:r>
              <a:rPr lang="el-GR"/>
              <a:t>Click to edit Master title style</a:t>
            </a:r>
          </a:p>
        </p:txBody>
      </p:sp>
      <p:sp>
        <p:nvSpPr>
          <p:cNvPr id="7171"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r>
              <a:rPr lang="el-GR"/>
              <a:t>Click to edit Master subtitle style</a:t>
            </a:r>
          </a:p>
        </p:txBody>
      </p:sp>
      <p:sp>
        <p:nvSpPr>
          <p:cNvPr id="7172" name="Rectangle 4"/>
          <p:cNvSpPr>
            <a:spLocks noGrp="1" noChangeArrowheads="1"/>
          </p:cNvSpPr>
          <p:nvPr>
            <p:ph type="dt" sz="half" idx="2"/>
          </p:nvPr>
        </p:nvSpPr>
        <p:spPr/>
        <p:txBody>
          <a:bodyPr/>
          <a:lstStyle>
            <a:lvl1pPr>
              <a:defRPr/>
            </a:lvl1pPr>
          </a:lstStyle>
          <a:p>
            <a:endParaRPr lang="el-GR"/>
          </a:p>
        </p:txBody>
      </p:sp>
      <p:sp>
        <p:nvSpPr>
          <p:cNvPr id="7173" name="Rectangle 5"/>
          <p:cNvSpPr>
            <a:spLocks noGrp="1" noChangeArrowheads="1"/>
          </p:cNvSpPr>
          <p:nvPr>
            <p:ph type="ftr" sz="quarter" idx="3"/>
          </p:nvPr>
        </p:nvSpPr>
        <p:spPr/>
        <p:txBody>
          <a:bodyPr/>
          <a:lstStyle>
            <a:lvl1pPr>
              <a:defRPr/>
            </a:lvl1pPr>
          </a:lstStyle>
          <a:p>
            <a:endParaRPr lang="el-GR"/>
          </a:p>
        </p:txBody>
      </p:sp>
      <p:sp>
        <p:nvSpPr>
          <p:cNvPr id="7174" name="Rectangle 6"/>
          <p:cNvSpPr>
            <a:spLocks noGrp="1" noChangeArrowheads="1"/>
          </p:cNvSpPr>
          <p:nvPr>
            <p:ph type="sldNum" sz="quarter" idx="4"/>
          </p:nvPr>
        </p:nvSpPr>
        <p:spPr/>
        <p:txBody>
          <a:bodyPr/>
          <a:lstStyle>
            <a:lvl1pPr>
              <a:defRPr/>
            </a:lvl1pPr>
          </a:lstStyle>
          <a:p>
            <a:fld id="{BB39B12D-A82C-421C-A399-2127028E9F59}" type="slidenum">
              <a:rPr lang="el-GR"/>
              <a:pPr/>
              <a:t>‹#›</a:t>
            </a:fld>
            <a:endParaRPr lang="el-GR"/>
          </a:p>
        </p:txBody>
      </p:sp>
      <p:grpSp>
        <p:nvGrpSpPr>
          <p:cNvPr id="7175" name="Group 7"/>
          <p:cNvGrpSpPr>
            <a:grpSpLocks/>
          </p:cNvGrpSpPr>
          <p:nvPr/>
        </p:nvGrpSpPr>
        <p:grpSpPr bwMode="auto">
          <a:xfrm>
            <a:off x="228600" y="2889250"/>
            <a:ext cx="8610600" cy="201613"/>
            <a:chOff x="144" y="1680"/>
            <a:chExt cx="5424" cy="144"/>
          </a:xfrm>
        </p:grpSpPr>
        <p:sp>
          <p:nvSpPr>
            <p:cNvPr id="7176" name="Rectangle 8"/>
            <p:cNvSpPr>
              <a:spLocks noChangeArrowheads="1"/>
            </p:cNvSpPr>
            <p:nvPr userDrawn="1"/>
          </p:nvSpPr>
          <p:spPr bwMode="auto">
            <a:xfrm>
              <a:off x="144" y="1680"/>
              <a:ext cx="1808" cy="144"/>
            </a:xfrm>
            <a:prstGeom prst="rect">
              <a:avLst/>
            </a:prstGeom>
            <a:solidFill>
              <a:schemeClr val="bg2"/>
            </a:solidFill>
            <a:ln w="9525">
              <a:noFill/>
              <a:miter lim="800000"/>
              <a:headEnd/>
              <a:tailEnd/>
            </a:ln>
            <a:effectLst/>
          </p:spPr>
          <p:txBody>
            <a:bodyPr wrap="none" anchor="ctr"/>
            <a:lstStyle/>
            <a:p>
              <a:endParaRPr lang="el-GR"/>
            </a:p>
          </p:txBody>
        </p:sp>
        <p:sp>
          <p:nvSpPr>
            <p:cNvPr id="7177" name="Rectangle 9"/>
            <p:cNvSpPr>
              <a:spLocks noChangeArrowheads="1"/>
            </p:cNvSpPr>
            <p:nvPr userDrawn="1"/>
          </p:nvSpPr>
          <p:spPr bwMode="auto">
            <a:xfrm>
              <a:off x="1952" y="1680"/>
              <a:ext cx="1808" cy="144"/>
            </a:xfrm>
            <a:prstGeom prst="rect">
              <a:avLst/>
            </a:prstGeom>
            <a:solidFill>
              <a:schemeClr val="accent1"/>
            </a:solidFill>
            <a:ln w="9525">
              <a:noFill/>
              <a:miter lim="800000"/>
              <a:headEnd/>
              <a:tailEnd/>
            </a:ln>
            <a:effectLst/>
          </p:spPr>
          <p:txBody>
            <a:bodyPr wrap="none" anchor="ctr"/>
            <a:lstStyle/>
            <a:p>
              <a:endParaRPr lang="el-GR"/>
            </a:p>
          </p:txBody>
        </p:sp>
        <p:sp>
          <p:nvSpPr>
            <p:cNvPr id="7178" name="Rectangle 10"/>
            <p:cNvSpPr>
              <a:spLocks noChangeArrowheads="1"/>
            </p:cNvSpPr>
            <p:nvPr userDrawn="1"/>
          </p:nvSpPr>
          <p:spPr bwMode="auto">
            <a:xfrm>
              <a:off x="3760" y="1680"/>
              <a:ext cx="1808" cy="144"/>
            </a:xfrm>
            <a:prstGeom prst="rect">
              <a:avLst/>
            </a:prstGeom>
            <a:solidFill>
              <a:schemeClr val="tx2"/>
            </a:solidFill>
            <a:ln w="9525">
              <a:noFill/>
              <a:miter lim="800000"/>
              <a:headEnd/>
              <a:tailEnd/>
            </a:ln>
            <a:effectLst/>
          </p:spPr>
          <p:txBody>
            <a:bodyPr wrap="none" anchor="ctr"/>
            <a:lstStyle/>
            <a:p>
              <a:endParaRPr lang="el-GR"/>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F8158676-42C9-4EF2-A210-595784E0E7A9}"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A0D86569-FA3E-47A1-933B-E28D37BE6464}" type="slidenum">
              <a:rPr lang="el-G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l-G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l-G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168BBD48-E00A-44B2-8598-515004540562}" type="slidenum">
              <a:rPr lang="el-G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l-G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l-G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E94C409F-EDE5-4813-92B4-CC58D8EBBEF6}" type="slidenum">
              <a:rPr lang="el-G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l-G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l-G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673F184D-5D8B-49FF-B652-8E940CC45D99}" type="slidenum">
              <a:rPr lang="el-G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l-G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l-G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103BC575-A622-4A8B-B737-D6AFB5EAE454}" type="slidenum">
              <a:rPr lang="el-G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half" idx="3"/>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l-G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l-G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69E9DEA8-DED6-40C1-9F34-5D3DA4929E6E}" type="slidenum">
              <a:rPr lang="el-G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half" idx="3"/>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l-G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l-G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60529F0A-7924-46B6-A6D7-436F42BD6F8B}" type="slidenum">
              <a:rPr lang="el-G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l-G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l-GR"/>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3A65B2F6-C38B-4CEC-BA3B-0BA4CA593301}"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EEA268AF-0D06-40E4-BFD2-44B713725515}"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7AFFDC09-B4AF-4472-8973-81794841E92A}"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EAE6F3FD-A035-48DC-A097-38AB50696B59}"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lvl1pPr>
              <a:defRPr/>
            </a:lvl1pPr>
          </a:lstStyle>
          <a:p>
            <a:endParaRPr lang="el-GR"/>
          </a:p>
        </p:txBody>
      </p:sp>
      <p:sp>
        <p:nvSpPr>
          <p:cNvPr id="8" name="Footer Placeholder 7"/>
          <p:cNvSpPr>
            <a:spLocks noGrp="1"/>
          </p:cNvSpPr>
          <p:nvPr>
            <p:ph type="ftr" sz="quarter" idx="11"/>
          </p:nvPr>
        </p:nvSpPr>
        <p:spPr/>
        <p:txBody>
          <a:bodyPr/>
          <a:lstStyle>
            <a:lvl1pPr>
              <a:defRPr/>
            </a:lvl1pPr>
          </a:lstStyle>
          <a:p>
            <a:endParaRPr lang="el-GR"/>
          </a:p>
        </p:txBody>
      </p:sp>
      <p:sp>
        <p:nvSpPr>
          <p:cNvPr id="9" name="Slide Number Placeholder 8"/>
          <p:cNvSpPr>
            <a:spLocks noGrp="1"/>
          </p:cNvSpPr>
          <p:nvPr>
            <p:ph type="sldNum" sz="quarter" idx="12"/>
          </p:nvPr>
        </p:nvSpPr>
        <p:spPr/>
        <p:txBody>
          <a:bodyPr/>
          <a:lstStyle>
            <a:lvl1pPr>
              <a:defRPr/>
            </a:lvl1pPr>
          </a:lstStyle>
          <a:p>
            <a:fld id="{A0283C9C-7A8A-4956-9680-1741C73113FC}"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lvl1pPr>
              <a:defRPr/>
            </a:lvl1pPr>
          </a:lstStyle>
          <a:p>
            <a:endParaRPr lang="el-GR"/>
          </a:p>
        </p:txBody>
      </p:sp>
      <p:sp>
        <p:nvSpPr>
          <p:cNvPr id="4" name="Footer Placeholder 3"/>
          <p:cNvSpPr>
            <a:spLocks noGrp="1"/>
          </p:cNvSpPr>
          <p:nvPr>
            <p:ph type="ftr" sz="quarter" idx="11"/>
          </p:nvPr>
        </p:nvSpPr>
        <p:spPr/>
        <p:txBody>
          <a:bodyPr/>
          <a:lstStyle>
            <a:lvl1pPr>
              <a:defRPr/>
            </a:lvl1pPr>
          </a:lstStyle>
          <a:p>
            <a:endParaRPr lang="el-GR"/>
          </a:p>
        </p:txBody>
      </p:sp>
      <p:sp>
        <p:nvSpPr>
          <p:cNvPr id="5" name="Slide Number Placeholder 4"/>
          <p:cNvSpPr>
            <a:spLocks noGrp="1"/>
          </p:cNvSpPr>
          <p:nvPr>
            <p:ph type="sldNum" sz="quarter" idx="12"/>
          </p:nvPr>
        </p:nvSpPr>
        <p:spPr/>
        <p:txBody>
          <a:bodyPr/>
          <a:lstStyle>
            <a:lvl1pPr>
              <a:defRPr/>
            </a:lvl1pPr>
          </a:lstStyle>
          <a:p>
            <a:fld id="{58A6452A-0662-4A7D-935C-AA9766C55F76}"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p>
        </p:txBody>
      </p:sp>
      <p:sp>
        <p:nvSpPr>
          <p:cNvPr id="3" name="Footer Placeholder 2"/>
          <p:cNvSpPr>
            <a:spLocks noGrp="1"/>
          </p:cNvSpPr>
          <p:nvPr>
            <p:ph type="ftr" sz="quarter" idx="11"/>
          </p:nvPr>
        </p:nvSpPr>
        <p:spPr/>
        <p:txBody>
          <a:bodyPr/>
          <a:lstStyle>
            <a:lvl1pPr>
              <a:defRPr/>
            </a:lvl1pPr>
          </a:lstStyle>
          <a:p>
            <a:endParaRPr lang="el-GR"/>
          </a:p>
        </p:txBody>
      </p:sp>
      <p:sp>
        <p:nvSpPr>
          <p:cNvPr id="4" name="Slide Number Placeholder 3"/>
          <p:cNvSpPr>
            <a:spLocks noGrp="1"/>
          </p:cNvSpPr>
          <p:nvPr>
            <p:ph type="sldNum" sz="quarter" idx="12"/>
          </p:nvPr>
        </p:nvSpPr>
        <p:spPr/>
        <p:txBody>
          <a:bodyPr/>
          <a:lstStyle>
            <a:lvl1pPr>
              <a:defRPr/>
            </a:lvl1pPr>
          </a:lstStyle>
          <a:p>
            <a:fld id="{210B629D-7179-4BD5-AA50-815301D87F81}"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1ADD3748-C235-48B3-BCB8-40FEF1592E9A}"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103C7A8B-0D7B-4420-AD0C-001B6B17B96A}"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l-GR" smtClean="0"/>
              <a:t>Click to edit Master title style</a:t>
            </a:r>
          </a:p>
        </p:txBody>
      </p:sp>
      <p:sp>
        <p:nvSpPr>
          <p:cNvPr id="614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61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el-GR"/>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el-GR"/>
          </a:p>
        </p:txBody>
      </p:sp>
      <p:sp>
        <p:nvSpPr>
          <p:cNvPr id="61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1E9A1E38-0CFA-4358-8CAA-988FAC9EBE3E}" type="slidenum">
              <a:rPr lang="el-GR"/>
              <a:pPr/>
              <a:t>‹#›</a:t>
            </a:fld>
            <a:endParaRPr lang="el-GR"/>
          </a:p>
        </p:txBody>
      </p:sp>
      <p:sp>
        <p:nvSpPr>
          <p:cNvPr id="6151" name="Rectangle 7"/>
          <p:cNvSpPr>
            <a:spLocks noChangeArrowheads="1"/>
          </p:cNvSpPr>
          <p:nvPr/>
        </p:nvSpPr>
        <p:spPr bwMode="auto">
          <a:xfrm>
            <a:off x="0" y="0"/>
            <a:ext cx="228600" cy="2286000"/>
          </a:xfrm>
          <a:prstGeom prst="rect">
            <a:avLst/>
          </a:prstGeom>
          <a:solidFill>
            <a:schemeClr val="bg2"/>
          </a:solidFill>
          <a:ln w="9525">
            <a:noFill/>
            <a:miter lim="800000"/>
            <a:headEnd/>
            <a:tailEnd/>
          </a:ln>
          <a:effectLst/>
        </p:spPr>
        <p:txBody>
          <a:bodyPr wrap="none" anchor="ctr"/>
          <a:lstStyle/>
          <a:p>
            <a:pPr algn="ctr"/>
            <a:endParaRPr lang="el-GR" sz="2400">
              <a:latin typeface="Times New Roman" pitchFamily="18" charset="0"/>
            </a:endParaRPr>
          </a:p>
        </p:txBody>
      </p:sp>
      <p:sp>
        <p:nvSpPr>
          <p:cNvPr id="6152" name="Line 8"/>
          <p:cNvSpPr>
            <a:spLocks noChangeShapeType="1"/>
          </p:cNvSpPr>
          <p:nvPr/>
        </p:nvSpPr>
        <p:spPr bwMode="auto">
          <a:xfrm>
            <a:off x="457200" y="1447800"/>
            <a:ext cx="8077200" cy="0"/>
          </a:xfrm>
          <a:prstGeom prst="line">
            <a:avLst/>
          </a:prstGeom>
          <a:noFill/>
          <a:ln w="19050">
            <a:solidFill>
              <a:schemeClr val="tx2"/>
            </a:solidFill>
            <a:round/>
            <a:headEnd/>
            <a:tailEnd/>
          </a:ln>
          <a:effectLst/>
        </p:spPr>
        <p:txBody>
          <a:bodyPr/>
          <a:lstStyle/>
          <a:p>
            <a:endParaRPr lang="el-GR"/>
          </a:p>
        </p:txBody>
      </p:sp>
      <p:sp>
        <p:nvSpPr>
          <p:cNvPr id="6153" name="Rectangle 9"/>
          <p:cNvSpPr>
            <a:spLocks noChangeArrowheads="1"/>
          </p:cNvSpPr>
          <p:nvPr/>
        </p:nvSpPr>
        <p:spPr bwMode="auto">
          <a:xfrm>
            <a:off x="0" y="2286000"/>
            <a:ext cx="228600" cy="2286000"/>
          </a:xfrm>
          <a:prstGeom prst="rect">
            <a:avLst/>
          </a:prstGeom>
          <a:solidFill>
            <a:schemeClr val="accent2"/>
          </a:solidFill>
          <a:ln w="9525">
            <a:noFill/>
            <a:miter lim="800000"/>
            <a:headEnd/>
            <a:tailEnd/>
          </a:ln>
          <a:effectLst/>
        </p:spPr>
        <p:txBody>
          <a:bodyPr wrap="none" anchor="ctr"/>
          <a:lstStyle/>
          <a:p>
            <a:pPr algn="ctr"/>
            <a:endParaRPr lang="el-GR" sz="2400">
              <a:latin typeface="Times New Roman" pitchFamily="18" charset="0"/>
            </a:endParaRPr>
          </a:p>
        </p:txBody>
      </p:sp>
      <p:sp>
        <p:nvSpPr>
          <p:cNvPr id="6154" name="Rectangle 10"/>
          <p:cNvSpPr>
            <a:spLocks noChangeArrowheads="1"/>
          </p:cNvSpPr>
          <p:nvPr/>
        </p:nvSpPr>
        <p:spPr bwMode="auto">
          <a:xfrm>
            <a:off x="0" y="4572000"/>
            <a:ext cx="228600" cy="2286000"/>
          </a:xfrm>
          <a:prstGeom prst="rect">
            <a:avLst/>
          </a:prstGeom>
          <a:solidFill>
            <a:schemeClr val="tx2"/>
          </a:solidFill>
          <a:ln w="9525">
            <a:noFill/>
            <a:miter lim="800000"/>
            <a:headEnd/>
            <a:tailEnd/>
          </a:ln>
          <a:effectLst/>
        </p:spPr>
        <p:txBody>
          <a:bodyPr wrap="none" anchor="ctr"/>
          <a:lstStyle/>
          <a:p>
            <a:pPr algn="ctr"/>
            <a:endParaRPr lang="el-GR"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Lst>
  <p:timing>
    <p:tnLst>
      <p:par>
        <p:cTn id="1" dur="indefinite" restart="never" nodeType="tmRoot"/>
      </p:par>
    </p:tnLst>
  </p:timing>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Garamond" pitchFamily="18" charset="0"/>
          <a:cs typeface="Arial" charset="0"/>
        </a:defRPr>
      </a:lvl2pPr>
      <a:lvl3pPr algn="l" rtl="0" fontAlgn="base">
        <a:spcBef>
          <a:spcPct val="0"/>
        </a:spcBef>
        <a:spcAft>
          <a:spcPct val="0"/>
        </a:spcAft>
        <a:defRPr sz="4400">
          <a:solidFill>
            <a:schemeClr val="tx2"/>
          </a:solidFill>
          <a:latin typeface="Garamond" pitchFamily="18" charset="0"/>
          <a:cs typeface="Arial" charset="0"/>
        </a:defRPr>
      </a:lvl3pPr>
      <a:lvl4pPr algn="l" rtl="0" fontAlgn="base">
        <a:spcBef>
          <a:spcPct val="0"/>
        </a:spcBef>
        <a:spcAft>
          <a:spcPct val="0"/>
        </a:spcAft>
        <a:defRPr sz="4400">
          <a:solidFill>
            <a:schemeClr val="tx2"/>
          </a:solidFill>
          <a:latin typeface="Garamond" pitchFamily="18" charset="0"/>
          <a:cs typeface="Arial" charset="0"/>
        </a:defRPr>
      </a:lvl4pPr>
      <a:lvl5pPr algn="l" rtl="0" fontAlgn="base">
        <a:spcBef>
          <a:spcPct val="0"/>
        </a:spcBef>
        <a:spcAft>
          <a:spcPct val="0"/>
        </a:spcAft>
        <a:defRPr sz="4400">
          <a:solidFill>
            <a:schemeClr val="tx2"/>
          </a:solidFill>
          <a:latin typeface="Garamond" pitchFamily="18" charset="0"/>
          <a:cs typeface="Arial" charset="0"/>
        </a:defRPr>
      </a:lvl5pPr>
      <a:lvl6pPr marL="457200" algn="l" rtl="0" fontAlgn="base">
        <a:spcBef>
          <a:spcPct val="0"/>
        </a:spcBef>
        <a:spcAft>
          <a:spcPct val="0"/>
        </a:spcAft>
        <a:defRPr sz="4400">
          <a:solidFill>
            <a:schemeClr val="tx2"/>
          </a:solidFill>
          <a:latin typeface="Garamond" pitchFamily="18" charset="0"/>
          <a:cs typeface="Arial" charset="0"/>
        </a:defRPr>
      </a:lvl6pPr>
      <a:lvl7pPr marL="914400" algn="l" rtl="0" fontAlgn="base">
        <a:spcBef>
          <a:spcPct val="0"/>
        </a:spcBef>
        <a:spcAft>
          <a:spcPct val="0"/>
        </a:spcAft>
        <a:defRPr sz="4400">
          <a:solidFill>
            <a:schemeClr val="tx2"/>
          </a:solidFill>
          <a:latin typeface="Garamond" pitchFamily="18" charset="0"/>
          <a:cs typeface="Arial" charset="0"/>
        </a:defRPr>
      </a:lvl7pPr>
      <a:lvl8pPr marL="1371600" algn="l" rtl="0" fontAlgn="base">
        <a:spcBef>
          <a:spcPct val="0"/>
        </a:spcBef>
        <a:spcAft>
          <a:spcPct val="0"/>
        </a:spcAft>
        <a:defRPr sz="4400">
          <a:solidFill>
            <a:schemeClr val="tx2"/>
          </a:solidFill>
          <a:latin typeface="Garamond" pitchFamily="18" charset="0"/>
          <a:cs typeface="Arial" charset="0"/>
        </a:defRPr>
      </a:lvl8pPr>
      <a:lvl9pPr marL="1828800" algn="l" rtl="0" fontAlgn="base">
        <a:spcBef>
          <a:spcPct val="0"/>
        </a:spcBef>
        <a:spcAft>
          <a:spcPct val="0"/>
        </a:spcAft>
        <a:defRPr sz="4400">
          <a:solidFill>
            <a:schemeClr val="tx2"/>
          </a:solidFill>
          <a:latin typeface="Garamond" pitchFamily="18" charset="0"/>
          <a:cs typeface="Arial"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cs typeface="+mn-cs"/>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cs typeface="+mn-cs"/>
        </a:defRPr>
      </a:lvl3pPr>
      <a:lvl4pPr marL="1600200" indent="-228600" algn="l" rtl="0" fontAlgn="base">
        <a:spcBef>
          <a:spcPct val="20000"/>
        </a:spcBef>
        <a:spcAft>
          <a:spcPct val="0"/>
        </a:spcAft>
        <a:buClr>
          <a:schemeClr val="bg2"/>
        </a:buClr>
        <a:buFont typeface="Wingdings" pitchFamily="2" charset="2"/>
        <a:buChar char="§"/>
        <a:defRPr>
          <a:solidFill>
            <a:schemeClr val="tx1"/>
          </a:solidFill>
          <a:latin typeface="+mn-lt"/>
          <a:cs typeface="+mn-cs"/>
        </a:defRPr>
      </a:lvl4pPr>
      <a:lvl5pPr marL="20574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196975"/>
            <a:ext cx="9396413" cy="3135313"/>
          </a:xfrm>
        </p:spPr>
        <p:txBody>
          <a:bodyPr/>
          <a:lstStyle/>
          <a:p>
            <a:r>
              <a:rPr lang="en-US" sz="1600"/>
              <a:t/>
            </a:r>
            <a:br>
              <a:rPr lang="en-US" sz="1600"/>
            </a:br>
            <a:r>
              <a:rPr lang="en-US" sz="1600"/>
              <a:t/>
            </a:r>
            <a:br>
              <a:rPr lang="en-US" sz="1600"/>
            </a:br>
            <a:r>
              <a:rPr lang="en-US" sz="1600"/>
              <a:t/>
            </a:r>
            <a:br>
              <a:rPr lang="en-US" sz="1600"/>
            </a:br>
            <a:r>
              <a:rPr lang="en-US" sz="1600"/>
              <a:t/>
            </a:r>
            <a:br>
              <a:rPr lang="en-US" sz="1600"/>
            </a:br>
            <a:r>
              <a:rPr lang="en-US" sz="1600"/>
              <a:t/>
            </a:r>
            <a:br>
              <a:rPr lang="en-US" sz="1600"/>
            </a:br>
            <a:r>
              <a:rPr lang="en-US" sz="1600"/>
              <a:t> </a:t>
            </a:r>
            <a:r>
              <a:rPr lang="en-US" sz="8300"/>
              <a:t>Landscape </a:t>
            </a:r>
            <a:r>
              <a:rPr lang="en-US" sz="5200"/>
              <a:t/>
            </a:r>
            <a:br>
              <a:rPr lang="en-US" sz="5200"/>
            </a:br>
            <a:r>
              <a:rPr lang="en-US" sz="5200"/>
              <a:t>in/for Society in times of Change</a:t>
            </a:r>
            <a:r>
              <a:rPr lang="en-US" sz="1600"/>
              <a:t> </a:t>
            </a:r>
            <a:br>
              <a:rPr lang="en-US" sz="1600"/>
            </a:br>
            <a:r>
              <a:rPr lang="en-US" sz="1600"/>
              <a:t/>
            </a:r>
            <a:br>
              <a:rPr lang="en-US" sz="1600"/>
            </a:br>
            <a:endParaRPr lang="el-GR" sz="1600"/>
          </a:p>
        </p:txBody>
      </p:sp>
      <p:sp>
        <p:nvSpPr>
          <p:cNvPr id="2051" name="Rectangle 3"/>
          <p:cNvSpPr>
            <a:spLocks noGrp="1" noChangeArrowheads="1"/>
          </p:cNvSpPr>
          <p:nvPr>
            <p:ph type="subTitle" idx="1"/>
          </p:nvPr>
        </p:nvSpPr>
        <p:spPr>
          <a:xfrm>
            <a:off x="1476375" y="5157788"/>
            <a:ext cx="6400800" cy="2209800"/>
          </a:xfrm>
        </p:spPr>
        <p:txBody>
          <a:bodyPr/>
          <a:lstStyle/>
          <a:p>
            <a:pPr>
              <a:lnSpc>
                <a:spcPct val="80000"/>
              </a:lnSpc>
            </a:pPr>
            <a:r>
              <a:rPr lang="en-US" sz="2400">
                <a:solidFill>
                  <a:schemeClr val="hlink"/>
                </a:solidFill>
                <a:latin typeface="Century Gothic" pitchFamily="34" charset="0"/>
              </a:rPr>
              <a:t>Theano S. Terkenli</a:t>
            </a:r>
          </a:p>
          <a:p>
            <a:pPr>
              <a:lnSpc>
                <a:spcPct val="80000"/>
              </a:lnSpc>
            </a:pPr>
            <a:endParaRPr lang="en-US" sz="2400" b="1" i="1">
              <a:solidFill>
                <a:schemeClr val="hlink"/>
              </a:solidFill>
              <a:latin typeface="Century Gothic" pitchFamily="34" charset="0"/>
              <a:cs typeface="Tahoma" pitchFamily="34" charset="0"/>
            </a:endParaRPr>
          </a:p>
          <a:p>
            <a:pPr>
              <a:lnSpc>
                <a:spcPct val="80000"/>
              </a:lnSpc>
            </a:pPr>
            <a:r>
              <a:rPr lang="en-US" sz="1600">
                <a:solidFill>
                  <a:schemeClr val="tx2"/>
                </a:solidFill>
                <a:latin typeface="Century Gothic" pitchFamily="34" charset="0"/>
              </a:rPr>
              <a:t>Summer School 2012 “Landscape in a Changing World”</a:t>
            </a:r>
          </a:p>
          <a:p>
            <a:pPr>
              <a:lnSpc>
                <a:spcPct val="80000"/>
              </a:lnSpc>
            </a:pPr>
            <a:r>
              <a:rPr lang="en-US" sz="1600">
                <a:solidFill>
                  <a:schemeClr val="tx2"/>
                </a:solidFill>
                <a:latin typeface="Century Gothic" pitchFamily="34" charset="0"/>
              </a:rPr>
              <a:t>University of the Aegean, Lesvos 19/9/2012</a:t>
            </a:r>
            <a:endParaRPr lang="el-GR" sz="1600">
              <a:solidFill>
                <a:schemeClr val="tx2"/>
              </a:solidFill>
              <a:latin typeface="Century Gothic" pitchFamily="34" charset="0"/>
            </a:endParaRPr>
          </a:p>
        </p:txBody>
      </p:sp>
      <p:graphicFrame>
        <p:nvGraphicFramePr>
          <p:cNvPr id="2052" name="Object 4"/>
          <p:cNvGraphicFramePr>
            <a:graphicFrameLocks noChangeAspect="1"/>
          </p:cNvGraphicFramePr>
          <p:nvPr/>
        </p:nvGraphicFramePr>
        <p:xfrm>
          <a:off x="2771775" y="260350"/>
          <a:ext cx="792163" cy="754063"/>
        </p:xfrm>
        <a:graphic>
          <a:graphicData uri="http://schemas.openxmlformats.org/presentationml/2006/ole">
            <p:oleObj spid="_x0000_s2052" name="Picture" r:id="rId4" imgW="607992" imgH="609714" progId="Word.Picture.8">
              <p:embed/>
            </p:oleObj>
          </a:graphicData>
        </a:graphic>
      </p:graphicFrame>
      <p:pic>
        <p:nvPicPr>
          <p:cNvPr id="2053" name="Picture 2"/>
          <p:cNvPicPr>
            <a:picLocks noChangeAspect="1" noChangeArrowheads="1"/>
          </p:cNvPicPr>
          <p:nvPr/>
        </p:nvPicPr>
        <p:blipFill>
          <a:blip r:embed="rId5" cstate="print"/>
          <a:srcRect/>
          <a:stretch>
            <a:fillRect/>
          </a:stretch>
        </p:blipFill>
        <p:spPr bwMode="auto">
          <a:xfrm>
            <a:off x="3708400" y="188913"/>
            <a:ext cx="3455988" cy="82073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marL="762000" indent="-762000"/>
            <a:r>
              <a:rPr lang="en-US" sz="3600"/>
              <a:t>1. What is landscape? 	</a:t>
            </a:r>
            <a:br>
              <a:rPr lang="en-US" sz="3600"/>
            </a:br>
            <a:r>
              <a:rPr lang="en-US" sz="3600"/>
              <a:t>c. Landscape and place: the visual </a:t>
            </a:r>
            <a:endParaRPr lang="el-GR" sz="3600"/>
          </a:p>
        </p:txBody>
      </p:sp>
      <p:sp>
        <p:nvSpPr>
          <p:cNvPr id="20483" name="Rectangle 3"/>
          <p:cNvSpPr>
            <a:spLocks noGrp="1" noChangeArrowheads="1"/>
          </p:cNvSpPr>
          <p:nvPr>
            <p:ph type="body" sz="half" idx="1"/>
          </p:nvPr>
        </p:nvSpPr>
        <p:spPr>
          <a:xfrm>
            <a:off x="395288" y="1557338"/>
            <a:ext cx="4330700" cy="4573587"/>
          </a:xfrm>
        </p:spPr>
        <p:txBody>
          <a:bodyPr/>
          <a:lstStyle/>
          <a:p>
            <a:pPr>
              <a:lnSpc>
                <a:spcPct val="80000"/>
              </a:lnSpc>
            </a:pPr>
            <a:r>
              <a:rPr lang="en-US" altLang="zh-CN" sz="1800" dirty="0">
                <a:ea typeface="SimSun" pitchFamily="2" charset="-122"/>
              </a:rPr>
              <a:t>Landscape is one step closer to human experience than the more abstract concept of place: it is the concrete backdrop of life. </a:t>
            </a:r>
            <a:endParaRPr lang="el-GR" sz="1800" dirty="0"/>
          </a:p>
          <a:p>
            <a:pPr>
              <a:lnSpc>
                <a:spcPct val="80000"/>
              </a:lnSpc>
            </a:pPr>
            <a:r>
              <a:rPr lang="en-US" sz="1800" u="sng" dirty="0"/>
              <a:t>Defining characteristics of landscape</a:t>
            </a:r>
            <a:r>
              <a:rPr lang="en-US" sz="1800" dirty="0"/>
              <a:t>: a) the visual b) the relational &amp; c) the experiential. </a:t>
            </a:r>
          </a:p>
          <a:p>
            <a:pPr>
              <a:lnSpc>
                <a:spcPct val="80000"/>
              </a:lnSpc>
            </a:pPr>
            <a:r>
              <a:rPr lang="en-US" sz="1800" dirty="0"/>
              <a:t>As the literal or metaphorical image of a place, landscape is constituted and substantiated primarily through the human senses and particularly through its visual attributes.  </a:t>
            </a:r>
          </a:p>
          <a:p>
            <a:pPr>
              <a:lnSpc>
                <a:spcPct val="80000"/>
              </a:lnSpc>
            </a:pPr>
            <a:r>
              <a:rPr lang="en-US" sz="1800" dirty="0"/>
              <a:t>Perceived landscape forms and visual conceptualizations of the landscape pertain to its iconological/ representational qualities, at the scale of direct human contact with landscape.</a:t>
            </a:r>
          </a:p>
          <a:p>
            <a:pPr>
              <a:lnSpc>
                <a:spcPct val="80000"/>
              </a:lnSpc>
            </a:pPr>
            <a:r>
              <a:rPr lang="en-US" sz="1800" dirty="0"/>
              <a:t>Examples: flowerpot gardens; city cemeteries as nature reserves.</a:t>
            </a:r>
          </a:p>
        </p:txBody>
      </p:sp>
      <p:sp>
        <p:nvSpPr>
          <p:cNvPr id="20485" name="Rectangle 5"/>
          <p:cNvSpPr>
            <a:spLocks noChangeArrowheads="1"/>
          </p:cNvSpPr>
          <p:nvPr/>
        </p:nvSpPr>
        <p:spPr bwMode="auto">
          <a:xfrm>
            <a:off x="4643438" y="1628775"/>
            <a:ext cx="4038600" cy="4530725"/>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pic>
        <p:nvPicPr>
          <p:cNvPr id="9" name="Content Placeholder 8" descr="Picture2.png"/>
          <p:cNvPicPr>
            <a:picLocks noGrp="1" noChangeAspect="1"/>
          </p:cNvPicPr>
          <p:nvPr>
            <p:ph sz="half" idx="2"/>
          </p:nvPr>
        </p:nvPicPr>
        <p:blipFill>
          <a:blip r:embed="rId3" cstate="print"/>
          <a:stretch>
            <a:fillRect/>
          </a:stretch>
        </p:blipFill>
        <p:spPr>
          <a:xfrm>
            <a:off x="4965079" y="1600200"/>
            <a:ext cx="3404842" cy="453072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36588" y="260350"/>
            <a:ext cx="8507412" cy="1135063"/>
          </a:xfrm>
        </p:spPr>
        <p:txBody>
          <a:bodyPr/>
          <a:lstStyle/>
          <a:p>
            <a:r>
              <a:rPr lang="en-US" sz="3600" dirty="0"/>
              <a:t>Landscape and place: the relational and experiential</a:t>
            </a:r>
            <a:endParaRPr lang="el-GR" sz="3600" dirty="0"/>
          </a:p>
        </p:txBody>
      </p:sp>
      <p:sp>
        <p:nvSpPr>
          <p:cNvPr id="38915" name="Rectangle 3"/>
          <p:cNvSpPr>
            <a:spLocks noGrp="1" noChangeArrowheads="1"/>
          </p:cNvSpPr>
          <p:nvPr>
            <p:ph type="body" sz="half" idx="3"/>
          </p:nvPr>
        </p:nvSpPr>
        <p:spPr>
          <a:xfrm>
            <a:off x="611561" y="1484313"/>
            <a:ext cx="8387978" cy="4895850"/>
          </a:xfrm>
        </p:spPr>
        <p:txBody>
          <a:bodyPr/>
          <a:lstStyle/>
          <a:p>
            <a:pPr>
              <a:lnSpc>
                <a:spcPct val="80000"/>
              </a:lnSpc>
            </a:pPr>
            <a:r>
              <a:rPr lang="en-US" sz="1800" dirty="0"/>
              <a:t>Inextricability of landscape definition and landscape production, reproduction and consumption from the </a:t>
            </a:r>
            <a:r>
              <a:rPr lang="en-US" sz="1800" i="1" dirty="0"/>
              <a:t>scale of the human body</a:t>
            </a:r>
            <a:r>
              <a:rPr lang="en-US" sz="1800" dirty="0"/>
              <a:t> and the </a:t>
            </a:r>
            <a:r>
              <a:rPr lang="en-US" sz="1800" i="1" dirty="0"/>
              <a:t>human’s reach</a:t>
            </a:r>
            <a:r>
              <a:rPr lang="en-US" sz="1800" dirty="0"/>
              <a:t> into the surroundings—be that landscape as home, landscape as an economic resource or landscape as an object of recreation, i.e. pleasure of walking</a:t>
            </a:r>
            <a:r>
              <a:rPr lang="en-US" sz="1800" dirty="0" smtClean="0"/>
              <a:t>.</a:t>
            </a:r>
          </a:p>
          <a:p>
            <a:pPr>
              <a:lnSpc>
                <a:spcPct val="80000"/>
              </a:lnSpc>
            </a:pPr>
            <a:endParaRPr lang="en-US" sz="1800" dirty="0"/>
          </a:p>
          <a:p>
            <a:pPr>
              <a:lnSpc>
                <a:spcPct val="80000"/>
              </a:lnSpc>
            </a:pPr>
            <a:r>
              <a:rPr lang="en-US" sz="1800" dirty="0"/>
              <a:t>This level of landscape analysis represents the most </a:t>
            </a:r>
            <a:r>
              <a:rPr lang="en-US" sz="1800" i="1" dirty="0"/>
              <a:t>intimate scale</a:t>
            </a:r>
            <a:r>
              <a:rPr lang="en-US" sz="1800" dirty="0"/>
              <a:t> at which landscape is articulated, intricately relating the subject (observer, user, visitor) with the object of perception, exploration or intervention (landscape) (Tuan, 1979; </a:t>
            </a:r>
            <a:r>
              <a:rPr lang="en-US" sz="1800" dirty="0" err="1"/>
              <a:t>Meinig</a:t>
            </a:r>
            <a:r>
              <a:rPr lang="en-US" sz="1800" dirty="0"/>
              <a:t>, 1979; Rose, 1996; Nash, 1996; Appleton, 1996</a:t>
            </a:r>
            <a:r>
              <a:rPr lang="en-US" sz="1800" dirty="0" smtClean="0"/>
              <a:t>).</a:t>
            </a:r>
          </a:p>
          <a:p>
            <a:pPr>
              <a:lnSpc>
                <a:spcPct val="80000"/>
              </a:lnSpc>
              <a:buNone/>
            </a:pPr>
            <a:endParaRPr lang="en-US" sz="1800" dirty="0"/>
          </a:p>
          <a:p>
            <a:pPr>
              <a:lnSpc>
                <a:spcPct val="80000"/>
              </a:lnSpc>
            </a:pPr>
            <a:r>
              <a:rPr lang="en-US" sz="1800" dirty="0"/>
              <a:t>Real, perceived or imaginary landscape, thus, emerges only through its relationship with its ‘observer’. Multiple ‘landscape </a:t>
            </a:r>
            <a:r>
              <a:rPr lang="en-US" sz="1800" dirty="0" err="1"/>
              <a:t>spatialities</a:t>
            </a:r>
            <a:r>
              <a:rPr lang="en-US" sz="1800" dirty="0"/>
              <a:t>’. </a:t>
            </a:r>
            <a:endParaRPr lang="el-GR" sz="1800" dirty="0"/>
          </a:p>
        </p:txBody>
      </p:sp>
      <p:sp>
        <p:nvSpPr>
          <p:cNvPr id="38918" name="Rectangle 6"/>
          <p:cNvSpPr>
            <a:spLocks noChangeArrowheads="1"/>
          </p:cNvSpPr>
          <p:nvPr/>
        </p:nvSpPr>
        <p:spPr bwMode="auto">
          <a:xfrm>
            <a:off x="468313" y="393382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38919" name="Rectangle 7"/>
          <p:cNvSpPr>
            <a:spLocks noChangeArrowheads="1"/>
          </p:cNvSpPr>
          <p:nvPr/>
        </p:nvSpPr>
        <p:spPr bwMode="auto">
          <a:xfrm>
            <a:off x="468313" y="393382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z="3600"/>
              <a:t>2. Landscape dimensions and characteristics</a:t>
            </a:r>
            <a:endParaRPr lang="el-GR" sz="3600"/>
          </a:p>
        </p:txBody>
      </p:sp>
      <p:sp>
        <p:nvSpPr>
          <p:cNvPr id="41987" name="Rectangle 3"/>
          <p:cNvSpPr>
            <a:spLocks noGrp="1" noChangeArrowheads="1"/>
          </p:cNvSpPr>
          <p:nvPr>
            <p:ph type="body" sz="half" idx="3"/>
          </p:nvPr>
        </p:nvSpPr>
        <p:spPr>
          <a:xfrm>
            <a:off x="468313" y="4005263"/>
            <a:ext cx="8496300" cy="2332037"/>
          </a:xfrm>
        </p:spPr>
        <p:txBody>
          <a:bodyPr/>
          <a:lstStyle/>
          <a:p>
            <a:pPr>
              <a:lnSpc>
                <a:spcPct val="80000"/>
              </a:lnSpc>
            </a:pPr>
            <a:r>
              <a:rPr lang="en-US" altLang="zh-CN" sz="1800" u="sng" dirty="0">
                <a:ea typeface="SimSun" pitchFamily="2" charset="-122"/>
              </a:rPr>
              <a:t>Three interlocking dimensions or aspects of the landscape</a:t>
            </a:r>
            <a:r>
              <a:rPr lang="en-US" altLang="zh-CN" sz="1800" dirty="0">
                <a:ea typeface="SimSun" pitchFamily="2" charset="-122"/>
              </a:rPr>
              <a:t>: a) the visual, b) the cognitive and the c) experiential, may alternately be theorized as </a:t>
            </a:r>
            <a:r>
              <a:rPr lang="en-US" altLang="zh-CN" sz="1800" i="1" dirty="0">
                <a:ea typeface="SimSun" pitchFamily="2" charset="-122"/>
              </a:rPr>
              <a:t>form</a:t>
            </a:r>
            <a:r>
              <a:rPr lang="en-US" altLang="zh-CN" sz="1800" dirty="0">
                <a:ea typeface="SimSun" pitchFamily="2" charset="-122"/>
              </a:rPr>
              <a:t> (the visual), </a:t>
            </a:r>
            <a:r>
              <a:rPr lang="en-US" altLang="zh-CN" sz="1800" i="1" dirty="0">
                <a:ea typeface="SimSun" pitchFamily="2" charset="-122"/>
              </a:rPr>
              <a:t>meaning</a:t>
            </a:r>
            <a:r>
              <a:rPr lang="en-US" altLang="zh-CN" sz="1800" dirty="0">
                <a:ea typeface="SimSun" pitchFamily="2" charset="-122"/>
              </a:rPr>
              <a:t> (the cognitive) and </a:t>
            </a:r>
            <a:r>
              <a:rPr lang="en-US" altLang="zh-CN" sz="1800" i="1" dirty="0">
                <a:ea typeface="SimSun" pitchFamily="2" charset="-122"/>
              </a:rPr>
              <a:t>function</a:t>
            </a:r>
            <a:r>
              <a:rPr lang="en-US" altLang="zh-CN" sz="1800" dirty="0">
                <a:ea typeface="SimSun" pitchFamily="2" charset="-122"/>
              </a:rPr>
              <a:t> (processes and experiences), highly interrelated and interactive.  </a:t>
            </a:r>
          </a:p>
          <a:p>
            <a:pPr>
              <a:lnSpc>
                <a:spcPct val="80000"/>
              </a:lnSpc>
            </a:pPr>
            <a:r>
              <a:rPr lang="en-US" altLang="zh-CN" sz="1800" dirty="0">
                <a:ea typeface="SimSun" pitchFamily="2" charset="-122"/>
              </a:rPr>
              <a:t>All three of these landscape dimensions are shaped by both biological laws and cultural rules, interpreted and applied on the land through (inter-) personal strategies.  </a:t>
            </a:r>
          </a:p>
          <a:p>
            <a:pPr>
              <a:lnSpc>
                <a:spcPct val="80000"/>
              </a:lnSpc>
            </a:pPr>
            <a:r>
              <a:rPr lang="en-US" altLang="zh-CN" sz="1800" dirty="0">
                <a:ea typeface="SimSun" pitchFamily="2" charset="-122"/>
              </a:rPr>
              <a:t>They, consequently, vary in time, space and social context.</a:t>
            </a:r>
          </a:p>
          <a:p>
            <a:pPr>
              <a:lnSpc>
                <a:spcPct val="80000"/>
              </a:lnSpc>
            </a:pPr>
            <a:r>
              <a:rPr lang="en-US" altLang="zh-CN" sz="1800" i="1" dirty="0">
                <a:ea typeface="SimSun" pitchFamily="2" charset="-122"/>
              </a:rPr>
              <a:t>By their</a:t>
            </a:r>
            <a:r>
              <a:rPr lang="en-US" altLang="zh-CN" sz="1800" dirty="0">
                <a:ea typeface="SimSun" pitchFamily="2" charset="-122"/>
              </a:rPr>
              <a:t> </a:t>
            </a:r>
            <a:r>
              <a:rPr lang="en-US" altLang="zh-CN" sz="1800" i="1" dirty="0">
                <a:ea typeface="SimSun" pitchFamily="2" charset="-122"/>
              </a:rPr>
              <a:t>visual/pictorial, experiential and symbolic</a:t>
            </a:r>
            <a:r>
              <a:rPr lang="en-US" altLang="zh-CN" sz="1800" dirty="0">
                <a:ea typeface="SimSun" pitchFamily="2" charset="-122"/>
              </a:rPr>
              <a:t> nature, </a:t>
            </a:r>
            <a:r>
              <a:rPr lang="en-US" altLang="zh-CN" sz="1800" i="1" dirty="0">
                <a:ea typeface="SimSun" pitchFamily="2" charset="-122"/>
              </a:rPr>
              <a:t>landscapes become the most visible and eloquent expressions of variable and ever-transforming human-environment relationships.</a:t>
            </a:r>
            <a:endParaRPr lang="el-GR" sz="1800" i="1" dirty="0">
              <a:ea typeface="SimSun" pitchFamily="2" charset="-122"/>
            </a:endParaRPr>
          </a:p>
        </p:txBody>
      </p:sp>
      <p:pic>
        <p:nvPicPr>
          <p:cNvPr id="11" name="Content Placeholder 10" descr="Picture4.png"/>
          <p:cNvPicPr>
            <a:picLocks noGrp="1" noChangeAspect="1"/>
          </p:cNvPicPr>
          <p:nvPr>
            <p:ph sz="quarter" idx="2"/>
          </p:nvPr>
        </p:nvPicPr>
        <p:blipFill>
          <a:blip r:embed="rId3" cstate="print"/>
          <a:stretch>
            <a:fillRect/>
          </a:stretch>
        </p:blipFill>
        <p:spPr>
          <a:xfrm>
            <a:off x="4924053" y="1600200"/>
            <a:ext cx="3486894" cy="2189163"/>
          </a:xfrm>
        </p:spPr>
      </p:pic>
      <p:pic>
        <p:nvPicPr>
          <p:cNvPr id="10" name="Content Placeholder 9" descr="Picture3.png"/>
          <p:cNvPicPr>
            <a:picLocks noGrp="1" noChangeAspect="1"/>
          </p:cNvPicPr>
          <p:nvPr>
            <p:ph sz="quarter" idx="1"/>
          </p:nvPr>
        </p:nvPicPr>
        <p:blipFill>
          <a:blip r:embed="rId4" cstate="print"/>
          <a:stretch>
            <a:fillRect/>
          </a:stretch>
        </p:blipFill>
        <p:spPr>
          <a:xfrm>
            <a:off x="820983" y="1600200"/>
            <a:ext cx="3311034" cy="218916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8313" y="188913"/>
            <a:ext cx="8229600" cy="1139825"/>
          </a:xfrm>
        </p:spPr>
        <p:txBody>
          <a:bodyPr/>
          <a:lstStyle/>
          <a:p>
            <a:r>
              <a:rPr lang="en-US" sz="3600"/>
              <a:t>2. Landscape dimensions and characteristics</a:t>
            </a:r>
            <a:r>
              <a:rPr lang="en-US" sz="4000"/>
              <a:t> 	</a:t>
            </a:r>
            <a:r>
              <a:rPr lang="en-US" sz="3600"/>
              <a:t>Landscape identity</a:t>
            </a:r>
            <a:endParaRPr lang="el-GR" sz="3600"/>
          </a:p>
        </p:txBody>
      </p:sp>
      <p:sp>
        <p:nvSpPr>
          <p:cNvPr id="23555" name="Rectangle 3"/>
          <p:cNvSpPr>
            <a:spLocks noGrp="1" noChangeArrowheads="1"/>
          </p:cNvSpPr>
          <p:nvPr>
            <p:ph type="body" sz="half" idx="1"/>
          </p:nvPr>
        </p:nvSpPr>
        <p:spPr>
          <a:xfrm>
            <a:off x="179388" y="1341438"/>
            <a:ext cx="5545137" cy="5327650"/>
          </a:xfrm>
        </p:spPr>
        <p:txBody>
          <a:bodyPr/>
          <a:lstStyle/>
          <a:p>
            <a:pPr>
              <a:lnSpc>
                <a:spcPct val="80000"/>
              </a:lnSpc>
            </a:pPr>
            <a:endParaRPr lang="el-GR" sz="1800" dirty="0"/>
          </a:p>
          <a:p>
            <a:pPr>
              <a:lnSpc>
                <a:spcPct val="80000"/>
              </a:lnSpc>
            </a:pPr>
            <a:r>
              <a:rPr lang="en-US" altLang="zh-CN" sz="1800" dirty="0">
                <a:ea typeface="SimSun" pitchFamily="2" charset="-122"/>
              </a:rPr>
              <a:t>For geographers, the landscape is a spatial whole existing in historical time, exhibiting a unique place identity. It also constitutes a system of energy, material and information flows interwoven in real, perceived and symbolic ways. </a:t>
            </a:r>
          </a:p>
          <a:p>
            <a:pPr>
              <a:lnSpc>
                <a:spcPct val="80000"/>
              </a:lnSpc>
            </a:pPr>
            <a:r>
              <a:rPr lang="en-US" sz="1800" i="1" dirty="0"/>
              <a:t>Place identity</a:t>
            </a:r>
            <a:r>
              <a:rPr lang="en-US" sz="1800" dirty="0"/>
              <a:t>, as it bears on landscape, is simply an idea with a history, a geography, an imagery and a vocabulary—or depends on such in order to become realized in a social context.  </a:t>
            </a:r>
          </a:p>
          <a:p>
            <a:pPr>
              <a:lnSpc>
                <a:spcPct val="80000"/>
              </a:lnSpc>
            </a:pPr>
            <a:r>
              <a:rPr lang="en-US" sz="1800" dirty="0"/>
              <a:t>What renders a landscape distinctive as a place are distinctive attributes and relationships that gain expression, to a different degree in each particular case, along cultural &amp; subjective lines (</a:t>
            </a:r>
            <a:r>
              <a:rPr lang="en-US" sz="1800" dirty="0" err="1"/>
              <a:t>Lowenthal</a:t>
            </a:r>
            <a:r>
              <a:rPr lang="en-US" sz="1800" dirty="0"/>
              <a:t>, 1961; Donald, 1988), </a:t>
            </a:r>
          </a:p>
          <a:p>
            <a:pPr>
              <a:lnSpc>
                <a:spcPct val="80000"/>
              </a:lnSpc>
            </a:pPr>
            <a:r>
              <a:rPr lang="en-US" sz="1800" dirty="0"/>
              <a:t>thus dictating a place in the local minds, in a community, or in nationalist ideology and propaganda.</a:t>
            </a:r>
          </a:p>
          <a:p>
            <a:pPr>
              <a:lnSpc>
                <a:spcPct val="80000"/>
              </a:lnSpc>
            </a:pPr>
            <a:r>
              <a:rPr lang="en-US" altLang="zh-CN" sz="1800" dirty="0">
                <a:ea typeface="SimSun" pitchFamily="2" charset="-122"/>
              </a:rPr>
              <a:t>Landscape identity is not established once and for all, nor remain constant in place.</a:t>
            </a:r>
            <a:r>
              <a:rPr lang="el-GR" altLang="zh-CN" sz="1800" dirty="0"/>
              <a:t> </a:t>
            </a:r>
            <a:endParaRPr lang="el-GR" sz="1800" dirty="0"/>
          </a:p>
        </p:txBody>
      </p:sp>
      <p:pic>
        <p:nvPicPr>
          <p:cNvPr id="8" name="Content Placeholder 7" descr="Picture5.png"/>
          <p:cNvPicPr>
            <a:picLocks noGrp="1" noChangeAspect="1"/>
          </p:cNvPicPr>
          <p:nvPr>
            <p:ph sz="half" idx="2"/>
          </p:nvPr>
        </p:nvPicPr>
        <p:blipFill>
          <a:blip r:embed="rId3" cstate="print"/>
          <a:stretch>
            <a:fillRect/>
          </a:stretch>
        </p:blipFill>
        <p:spPr>
          <a:xfrm>
            <a:off x="5724128" y="1700808"/>
            <a:ext cx="3200136" cy="4260752"/>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3600"/>
              <a:t>3. Landscape and geography </a:t>
            </a:r>
            <a:br>
              <a:rPr lang="en-US" sz="3600"/>
            </a:br>
            <a:r>
              <a:rPr lang="en-US" sz="3600"/>
              <a:t>	a. Landscape scale</a:t>
            </a:r>
            <a:endParaRPr lang="el-GR" sz="3600"/>
          </a:p>
        </p:txBody>
      </p:sp>
      <p:sp>
        <p:nvSpPr>
          <p:cNvPr id="14339" name="Rectangle 3"/>
          <p:cNvSpPr>
            <a:spLocks noGrp="1" noChangeArrowheads="1"/>
          </p:cNvSpPr>
          <p:nvPr>
            <p:ph type="body" sz="half" idx="3"/>
          </p:nvPr>
        </p:nvSpPr>
        <p:spPr>
          <a:xfrm>
            <a:off x="179388" y="3933825"/>
            <a:ext cx="8820150" cy="2368550"/>
          </a:xfrm>
        </p:spPr>
        <p:txBody>
          <a:bodyPr/>
          <a:lstStyle/>
          <a:p>
            <a:pPr>
              <a:lnSpc>
                <a:spcPct val="80000"/>
              </a:lnSpc>
            </a:pPr>
            <a:endParaRPr lang="en-US" altLang="zh-CN" sz="1700" dirty="0">
              <a:ea typeface="SimSun" pitchFamily="2" charset="-122"/>
            </a:endParaRPr>
          </a:p>
          <a:p>
            <a:pPr>
              <a:lnSpc>
                <a:spcPct val="80000"/>
              </a:lnSpc>
            </a:pPr>
            <a:r>
              <a:rPr lang="en-US" altLang="zh-CN" sz="1800" dirty="0">
                <a:ea typeface="SimSun" pitchFamily="2" charset="-122"/>
              </a:rPr>
              <a:t>Anne </a:t>
            </a:r>
            <a:r>
              <a:rPr lang="en-US" altLang="zh-CN" sz="1800" dirty="0" err="1">
                <a:ea typeface="SimSun" pitchFamily="2" charset="-122"/>
              </a:rPr>
              <a:t>Buttimer</a:t>
            </a:r>
            <a:r>
              <a:rPr lang="en-US" altLang="zh-CN" sz="1800" dirty="0">
                <a:ea typeface="SimSun" pitchFamily="2" charset="-122"/>
              </a:rPr>
              <a:t>: “For sustainable landscapes and livelihoods it is important that an appropriate scale for action and interaction be identified: a scale at which ‘bottom-up’ and ‘top-down’ interests could be negotiated” (1998, 3). She places this scale somewhere </a:t>
            </a:r>
            <a:r>
              <a:rPr lang="en-US" altLang="zh-CN" sz="1800" i="1" dirty="0">
                <a:ea typeface="SimSun" pitchFamily="2" charset="-122"/>
              </a:rPr>
              <a:t>in the</a:t>
            </a:r>
            <a:r>
              <a:rPr lang="en-US" altLang="zh-CN" sz="1800" dirty="0">
                <a:ea typeface="SimSun" pitchFamily="2" charset="-122"/>
              </a:rPr>
              <a:t> </a:t>
            </a:r>
            <a:r>
              <a:rPr lang="en-US" altLang="zh-CN" sz="1800" i="1" dirty="0">
                <a:ea typeface="SimSun" pitchFamily="2" charset="-122"/>
              </a:rPr>
              <a:t>middle, in-between the larger world and the home grounds.</a:t>
            </a:r>
            <a:r>
              <a:rPr lang="en-US" altLang="zh-CN" sz="1800" dirty="0">
                <a:ea typeface="SimSun" pitchFamily="2" charset="-122"/>
              </a:rPr>
              <a:t>  </a:t>
            </a:r>
          </a:p>
          <a:p>
            <a:pPr>
              <a:lnSpc>
                <a:spcPct val="80000"/>
              </a:lnSpc>
            </a:pPr>
            <a:r>
              <a:rPr lang="en-US" altLang="zh-CN" sz="1800" dirty="0">
                <a:ea typeface="SimSun" pitchFamily="2" charset="-122"/>
              </a:rPr>
              <a:t>The landscape scales in </a:t>
            </a:r>
            <a:r>
              <a:rPr lang="en-US" altLang="zh-CN" sz="1800" dirty="0" err="1">
                <a:ea typeface="SimSun" pitchFamily="2" charset="-122"/>
              </a:rPr>
              <a:t>Buttimer’s</a:t>
            </a:r>
            <a:r>
              <a:rPr lang="en-US" altLang="zh-CN" sz="1800" dirty="0">
                <a:ea typeface="SimSun" pitchFamily="2" charset="-122"/>
              </a:rPr>
              <a:t> analysis differ from those in the old experiential definition of landscape (organization of the landscape in the individual observer’s mind). They extend to the organization of landscape, in reference to a group of people (locals or others). </a:t>
            </a:r>
          </a:p>
          <a:p>
            <a:pPr>
              <a:lnSpc>
                <a:spcPct val="80000"/>
              </a:lnSpc>
            </a:pPr>
            <a:endParaRPr lang="el-GR" sz="1800" dirty="0"/>
          </a:p>
        </p:txBody>
      </p:sp>
      <p:sp>
        <p:nvSpPr>
          <p:cNvPr id="14342" name="Rectangle 6"/>
          <p:cNvSpPr>
            <a:spLocks noChangeArrowheads="1"/>
          </p:cNvSpPr>
          <p:nvPr/>
        </p:nvSpPr>
        <p:spPr bwMode="auto">
          <a:xfrm>
            <a:off x="684213" y="1844675"/>
            <a:ext cx="8229600" cy="4530725"/>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800"/>
          </a:p>
        </p:txBody>
      </p:sp>
      <p:pic>
        <p:nvPicPr>
          <p:cNvPr id="10" name="Content Placeholder 9" descr="Picture6.png"/>
          <p:cNvPicPr>
            <a:picLocks noGrp="1" noChangeAspect="1"/>
          </p:cNvPicPr>
          <p:nvPr>
            <p:ph sz="quarter" idx="1"/>
          </p:nvPr>
        </p:nvPicPr>
        <p:blipFill>
          <a:blip r:embed="rId2" cstate="print"/>
          <a:stretch>
            <a:fillRect/>
          </a:stretch>
        </p:blipFill>
        <p:spPr>
          <a:xfrm>
            <a:off x="1331640" y="1628800"/>
            <a:ext cx="2909786" cy="2189163"/>
          </a:xfrm>
        </p:spPr>
      </p:pic>
      <p:pic>
        <p:nvPicPr>
          <p:cNvPr id="12" name="Content Placeholder 11" descr="Picture7.png"/>
          <p:cNvPicPr>
            <a:picLocks noGrp="1" noChangeAspect="1"/>
          </p:cNvPicPr>
          <p:nvPr>
            <p:ph sz="quarter" idx="2"/>
          </p:nvPr>
        </p:nvPicPr>
        <p:blipFill>
          <a:blip r:embed="rId3" cstate="print"/>
          <a:stretch>
            <a:fillRect/>
          </a:stretch>
        </p:blipFill>
        <p:spPr>
          <a:xfrm>
            <a:off x="4860032" y="1628800"/>
            <a:ext cx="2912580" cy="21891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4213" y="-171450"/>
            <a:ext cx="8229600" cy="1139825"/>
          </a:xfrm>
        </p:spPr>
        <p:txBody>
          <a:bodyPr/>
          <a:lstStyle/>
          <a:p>
            <a:r>
              <a:rPr lang="en-US" sz="3600"/>
              <a:t>   Landscape scale</a:t>
            </a:r>
            <a:endParaRPr lang="el-GR" sz="3600"/>
          </a:p>
        </p:txBody>
      </p:sp>
      <p:sp>
        <p:nvSpPr>
          <p:cNvPr id="49155" name="Rectangle 3"/>
          <p:cNvSpPr>
            <a:spLocks noGrp="1" noChangeArrowheads="1"/>
          </p:cNvSpPr>
          <p:nvPr>
            <p:ph type="body" sz="half" idx="2"/>
          </p:nvPr>
        </p:nvSpPr>
        <p:spPr>
          <a:xfrm>
            <a:off x="250825" y="3284538"/>
            <a:ext cx="9072563" cy="2374900"/>
          </a:xfrm>
        </p:spPr>
        <p:txBody>
          <a:bodyPr/>
          <a:lstStyle/>
          <a:p>
            <a:pPr>
              <a:lnSpc>
                <a:spcPct val="80000"/>
              </a:lnSpc>
              <a:buFont typeface="Wingdings" pitchFamily="2" charset="2"/>
              <a:buNone/>
            </a:pPr>
            <a:endParaRPr lang="en-US" altLang="zh-CN" sz="1800">
              <a:ea typeface="SimSun" pitchFamily="2" charset="-122"/>
            </a:endParaRPr>
          </a:p>
          <a:p>
            <a:pPr>
              <a:lnSpc>
                <a:spcPct val="80000"/>
              </a:lnSpc>
            </a:pPr>
            <a:r>
              <a:rPr lang="en-US" altLang="zh-CN" sz="1800">
                <a:ea typeface="SimSun" pitchFamily="2" charset="-122"/>
              </a:rPr>
              <a:t>Landscapes are </a:t>
            </a:r>
            <a:r>
              <a:rPr lang="en-US" altLang="zh-CN" sz="1800" i="1">
                <a:ea typeface="SimSun" pitchFamily="2" charset="-122"/>
              </a:rPr>
              <a:t>multifunctional </a:t>
            </a:r>
            <a:r>
              <a:rPr lang="en-US" altLang="zh-CN" sz="1800">
                <a:ea typeface="SimSun" pitchFamily="2" charset="-122"/>
              </a:rPr>
              <a:t>and their functions not only </a:t>
            </a:r>
          </a:p>
          <a:p>
            <a:pPr>
              <a:lnSpc>
                <a:spcPct val="80000"/>
              </a:lnSpc>
              <a:buFont typeface="Wingdings" pitchFamily="2" charset="2"/>
              <a:buNone/>
            </a:pPr>
            <a:r>
              <a:rPr lang="en-US" altLang="zh-CN" sz="1800">
                <a:ea typeface="SimSun" pitchFamily="2" charset="-122"/>
              </a:rPr>
              <a:t>	interweave, but interrelate with functions in other landscapes worldwide. </a:t>
            </a:r>
          </a:p>
          <a:p>
            <a:pPr>
              <a:lnSpc>
                <a:spcPct val="80000"/>
              </a:lnSpc>
            </a:pPr>
            <a:r>
              <a:rPr lang="en-US" altLang="zh-CN" sz="1800">
                <a:ea typeface="SimSun" pitchFamily="2" charset="-122"/>
              </a:rPr>
              <a:t>Options taken in one region bear implications for other regions at </a:t>
            </a:r>
          </a:p>
          <a:p>
            <a:pPr>
              <a:lnSpc>
                <a:spcPct val="80000"/>
              </a:lnSpc>
              <a:buFont typeface="Wingdings" pitchFamily="2" charset="2"/>
              <a:buNone/>
            </a:pPr>
            <a:r>
              <a:rPr lang="en-US" altLang="zh-CN" sz="1800">
                <a:ea typeface="SimSun" pitchFamily="2" charset="-122"/>
              </a:rPr>
              <a:t>	scales ranging from local to global (Buttimer, 1998: 2). </a:t>
            </a:r>
          </a:p>
          <a:p>
            <a:pPr>
              <a:lnSpc>
                <a:spcPct val="80000"/>
              </a:lnSpc>
            </a:pPr>
            <a:r>
              <a:rPr lang="en-US" altLang="zh-CN" sz="1800">
                <a:ea typeface="SimSun" pitchFamily="2" charset="-122"/>
              </a:rPr>
              <a:t>In Buttimer’s landscape analysis, these </a:t>
            </a:r>
            <a:r>
              <a:rPr lang="en-US" altLang="zh-CN" sz="1800" i="1">
                <a:ea typeface="SimSun" pitchFamily="2" charset="-122"/>
              </a:rPr>
              <a:t>middle scales</a:t>
            </a:r>
            <a:r>
              <a:rPr lang="en-US" altLang="zh-CN" sz="1800">
                <a:ea typeface="SimSun" pitchFamily="2" charset="-122"/>
              </a:rPr>
              <a:t> encompass also </a:t>
            </a:r>
          </a:p>
          <a:p>
            <a:pPr>
              <a:lnSpc>
                <a:spcPct val="80000"/>
              </a:lnSpc>
              <a:buFont typeface="Wingdings" pitchFamily="2" charset="2"/>
              <a:buNone/>
            </a:pPr>
            <a:r>
              <a:rPr lang="en-US" altLang="zh-CN" sz="1800">
                <a:ea typeface="SimSun" pitchFamily="2" charset="-122"/>
              </a:rPr>
              <a:t>	the metropolitan and the regional, scales at which most landscape analysis, policy and management have been, in effect, traditionally conducted and implemented. </a:t>
            </a:r>
          </a:p>
          <a:p>
            <a:pPr>
              <a:lnSpc>
                <a:spcPct val="80000"/>
              </a:lnSpc>
            </a:pPr>
            <a:r>
              <a:rPr lang="en-US" sz="1800" u="sng"/>
              <a:t>Symbolic/ national landscapes are constructed at the national or broader scale</a:t>
            </a:r>
            <a:r>
              <a:rPr lang="en-US" sz="1800"/>
              <a:t>. Cosgrove traces European landscape spatialities historically from local agrarian communities to landscapes of modern urban commercial life and symbolic landscapes of national identities (1998).</a:t>
            </a:r>
            <a:r>
              <a:rPr lang="en-US" altLang="zh-CN" sz="1800">
                <a:ea typeface="SimSun" pitchFamily="2" charset="-122"/>
              </a:rPr>
              <a:t> </a:t>
            </a:r>
          </a:p>
          <a:p>
            <a:pPr>
              <a:lnSpc>
                <a:spcPct val="80000"/>
              </a:lnSpc>
            </a:pPr>
            <a:endParaRPr lang="el-GR" sz="1800"/>
          </a:p>
        </p:txBody>
      </p:sp>
      <p:sp>
        <p:nvSpPr>
          <p:cNvPr id="49157" name="Rectangle 5"/>
          <p:cNvSpPr>
            <a:spLocks noChangeArrowheads="1"/>
          </p:cNvSpPr>
          <p:nvPr/>
        </p:nvSpPr>
        <p:spPr bwMode="auto">
          <a:xfrm>
            <a:off x="468313" y="3500438"/>
            <a:ext cx="8675687" cy="2232025"/>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None/>
            </a:pPr>
            <a:endParaRPr lang="el-GR" sz="2400"/>
          </a:p>
        </p:txBody>
      </p:sp>
      <p:pic>
        <p:nvPicPr>
          <p:cNvPr id="9" name="Content Placeholder 8" descr="Picture8.png"/>
          <p:cNvPicPr>
            <a:picLocks noGrp="1" noChangeAspect="1"/>
          </p:cNvPicPr>
          <p:nvPr>
            <p:ph sz="half" idx="1"/>
          </p:nvPr>
        </p:nvPicPr>
        <p:blipFill>
          <a:blip r:embed="rId2" cstate="print"/>
          <a:stretch>
            <a:fillRect/>
          </a:stretch>
        </p:blipFill>
        <p:spPr>
          <a:xfrm>
            <a:off x="1763688" y="1124744"/>
            <a:ext cx="5269392" cy="2189163"/>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95288" y="-458788"/>
            <a:ext cx="4248150" cy="3024188"/>
          </a:xfrm>
        </p:spPr>
        <p:txBody>
          <a:bodyPr/>
          <a:lstStyle/>
          <a:p>
            <a:r>
              <a:rPr lang="en-US" sz="3400"/>
              <a:t>3. Landscape and 			geography </a:t>
            </a:r>
            <a:br>
              <a:rPr lang="en-US" sz="3400"/>
            </a:br>
            <a:r>
              <a:rPr lang="en-US" sz="3400"/>
              <a:t>	b. Landscape 	conceptualization</a:t>
            </a:r>
            <a:endParaRPr lang="el-GR" sz="3400"/>
          </a:p>
        </p:txBody>
      </p:sp>
      <p:sp>
        <p:nvSpPr>
          <p:cNvPr id="53251" name="Rectangle 3"/>
          <p:cNvSpPr>
            <a:spLocks noGrp="1" noChangeArrowheads="1"/>
          </p:cNvSpPr>
          <p:nvPr>
            <p:ph type="body" sz="half" idx="2"/>
          </p:nvPr>
        </p:nvSpPr>
        <p:spPr>
          <a:xfrm>
            <a:off x="539552" y="3284984"/>
            <a:ext cx="8280400" cy="2665412"/>
          </a:xfrm>
        </p:spPr>
        <p:txBody>
          <a:bodyPr/>
          <a:lstStyle/>
          <a:p>
            <a:pPr>
              <a:lnSpc>
                <a:spcPct val="80000"/>
              </a:lnSpc>
            </a:pPr>
            <a:r>
              <a:rPr lang="en-US" sz="1800" i="1" dirty="0"/>
              <a:t>The Berkeley School of Landscape</a:t>
            </a:r>
            <a:r>
              <a:rPr lang="en-US" sz="1800" dirty="0"/>
              <a:t> (Carl O. Sauer): </a:t>
            </a:r>
            <a:r>
              <a:rPr lang="en-US" sz="1800" i="1" dirty="0"/>
              <a:t>all landscapes are cultural.</a:t>
            </a:r>
            <a:r>
              <a:rPr lang="en-US" sz="1800" dirty="0"/>
              <a:t> “Culture is the agent, the natural area is the medium, the cultural landscape is the result”. </a:t>
            </a:r>
          </a:p>
          <a:p>
            <a:pPr>
              <a:lnSpc>
                <a:spcPct val="80000"/>
              </a:lnSpc>
            </a:pPr>
            <a:r>
              <a:rPr lang="en-US" altLang="zh-CN" sz="1800" dirty="0">
                <a:ea typeface="SimSun" pitchFamily="2" charset="-122"/>
              </a:rPr>
              <a:t>Sauer (1925) argued for a science that inquired about how individual landscapes came to take on their shapes and for an analytical approach that would be rigorous but whose end result would never become some general law explaining all outcomes (</a:t>
            </a:r>
            <a:r>
              <a:rPr lang="en-US" altLang="zh-CN" sz="1800" dirty="0" err="1">
                <a:ea typeface="SimSun" pitchFamily="2" charset="-122"/>
              </a:rPr>
              <a:t>Crang</a:t>
            </a:r>
            <a:r>
              <a:rPr lang="en-US" altLang="zh-CN" sz="1800" dirty="0">
                <a:ea typeface="SimSun" pitchFamily="2" charset="-122"/>
              </a:rPr>
              <a:t>, 1998, 15).</a:t>
            </a:r>
          </a:p>
          <a:p>
            <a:pPr>
              <a:lnSpc>
                <a:spcPct val="80000"/>
              </a:lnSpc>
            </a:pPr>
            <a:r>
              <a:rPr lang="en-US" altLang="zh-CN" sz="1800" dirty="0">
                <a:ea typeface="SimSun" pitchFamily="2" charset="-122"/>
              </a:rPr>
              <a:t>The </a:t>
            </a:r>
            <a:r>
              <a:rPr lang="en-US" altLang="zh-CN" sz="1800" i="1" dirty="0">
                <a:ea typeface="SimSun" pitchFamily="2" charset="-122"/>
              </a:rPr>
              <a:t>humanistic tradition</a:t>
            </a:r>
            <a:r>
              <a:rPr lang="en-US" altLang="zh-CN" sz="1800" dirty="0">
                <a:ea typeface="SimSun" pitchFamily="2" charset="-122"/>
              </a:rPr>
              <a:t> in geography also views landscapes as synthetic realities, created through and understood by inter-subjective social—and not biological—processes, ever-transforming in space-time, reflecting all change in society.</a:t>
            </a:r>
          </a:p>
          <a:p>
            <a:pPr>
              <a:lnSpc>
                <a:spcPct val="80000"/>
              </a:lnSpc>
              <a:buFont typeface="Wingdings" pitchFamily="2" charset="2"/>
              <a:buNone/>
            </a:pPr>
            <a:r>
              <a:rPr lang="en-US" altLang="zh-CN" sz="700" dirty="0">
                <a:ea typeface="SimSun" pitchFamily="2" charset="-122"/>
              </a:rPr>
              <a:t> </a:t>
            </a:r>
          </a:p>
          <a:p>
            <a:pPr>
              <a:lnSpc>
                <a:spcPct val="80000"/>
              </a:lnSpc>
              <a:buFont typeface="Wingdings" pitchFamily="2" charset="2"/>
              <a:buNone/>
            </a:pPr>
            <a:r>
              <a:rPr lang="en-US" altLang="zh-CN" sz="300" dirty="0">
                <a:ea typeface="SimSun" pitchFamily="2" charset="-122"/>
              </a:rPr>
              <a:t> </a:t>
            </a:r>
            <a:endParaRPr lang="en-US" sz="300" dirty="0">
              <a:ea typeface="SimSun" pitchFamily="2" charset="-122"/>
            </a:endParaRPr>
          </a:p>
          <a:p>
            <a:pPr>
              <a:lnSpc>
                <a:spcPct val="80000"/>
              </a:lnSpc>
            </a:pPr>
            <a:endParaRPr lang="el-GR" sz="300" dirty="0"/>
          </a:p>
        </p:txBody>
      </p:sp>
      <p:sp>
        <p:nvSpPr>
          <p:cNvPr id="53253" name="Rectangle 5"/>
          <p:cNvSpPr>
            <a:spLocks noChangeArrowheads="1"/>
          </p:cNvSpPr>
          <p:nvPr/>
        </p:nvSpPr>
        <p:spPr bwMode="auto">
          <a:xfrm>
            <a:off x="468313" y="1628775"/>
            <a:ext cx="8229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sp>
        <p:nvSpPr>
          <p:cNvPr id="53254" name="Rectangle 6"/>
          <p:cNvSpPr>
            <a:spLocks noChangeArrowheads="1"/>
          </p:cNvSpPr>
          <p:nvPr/>
        </p:nvSpPr>
        <p:spPr bwMode="auto">
          <a:xfrm>
            <a:off x="468313" y="1628775"/>
            <a:ext cx="8229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pic>
        <p:nvPicPr>
          <p:cNvPr id="10" name="Content Placeholder 9" descr="Picture9.png"/>
          <p:cNvPicPr>
            <a:picLocks noGrp="1" noChangeAspect="1"/>
          </p:cNvPicPr>
          <p:nvPr>
            <p:ph sz="half" idx="1"/>
          </p:nvPr>
        </p:nvPicPr>
        <p:blipFill>
          <a:blip r:embed="rId2" cstate="print"/>
          <a:stretch>
            <a:fillRect/>
          </a:stretch>
        </p:blipFill>
        <p:spPr>
          <a:xfrm>
            <a:off x="5402396" y="332656"/>
            <a:ext cx="3458034" cy="2592288"/>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3600"/>
              <a:t>3. Landscape and geography</a:t>
            </a:r>
            <a:br>
              <a:rPr lang="en-US" sz="3600"/>
            </a:br>
            <a:r>
              <a:rPr lang="en-US" sz="3600"/>
              <a:t>	c. Landscape analysis</a:t>
            </a:r>
            <a:endParaRPr lang="el-GR" sz="3600"/>
          </a:p>
        </p:txBody>
      </p:sp>
      <p:sp>
        <p:nvSpPr>
          <p:cNvPr id="19459" name="Rectangle 3"/>
          <p:cNvSpPr>
            <a:spLocks noGrp="1" noChangeArrowheads="1"/>
          </p:cNvSpPr>
          <p:nvPr>
            <p:ph type="body" idx="1"/>
          </p:nvPr>
        </p:nvSpPr>
        <p:spPr>
          <a:xfrm>
            <a:off x="250825" y="1700213"/>
            <a:ext cx="8569325" cy="4359275"/>
          </a:xfrm>
        </p:spPr>
        <p:txBody>
          <a:bodyPr/>
          <a:lstStyle/>
          <a:p>
            <a:pPr>
              <a:lnSpc>
                <a:spcPct val="80000"/>
              </a:lnSpc>
            </a:pPr>
            <a:r>
              <a:rPr lang="en-US" sz="1800"/>
              <a:t>The </a:t>
            </a:r>
            <a:r>
              <a:rPr lang="en-US" sz="1800" i="1"/>
              <a:t>descriptive approach</a:t>
            </a:r>
            <a:r>
              <a:rPr lang="en-US" sz="1800"/>
              <a:t>: Sauer’s Landscape School (1920’s) to 1960’s and 1970’s </a:t>
            </a:r>
            <a:r>
              <a:rPr lang="en-US" sz="1800" i="1"/>
              <a:t>humanistic approaches</a:t>
            </a:r>
            <a:r>
              <a:rPr lang="en-US" sz="1800"/>
              <a:t> to landscape analysis.</a:t>
            </a:r>
          </a:p>
          <a:p>
            <a:pPr>
              <a:lnSpc>
                <a:spcPct val="80000"/>
              </a:lnSpc>
              <a:buFont typeface="Wingdings" pitchFamily="2" charset="2"/>
              <a:buNone/>
            </a:pPr>
            <a:endParaRPr lang="en-US" sz="1800"/>
          </a:p>
          <a:p>
            <a:pPr>
              <a:lnSpc>
                <a:spcPct val="80000"/>
              </a:lnSpc>
            </a:pPr>
            <a:r>
              <a:rPr lang="en-US" sz="1800"/>
              <a:t>From landscape as </a:t>
            </a:r>
            <a:r>
              <a:rPr lang="en-US" sz="1800" i="1"/>
              <a:t>representation</a:t>
            </a:r>
            <a:r>
              <a:rPr lang="en-US" sz="1800"/>
              <a:t> to landscape </a:t>
            </a:r>
            <a:r>
              <a:rPr lang="en-US" sz="1800" i="1"/>
              <a:t>symbolism</a:t>
            </a:r>
            <a:r>
              <a:rPr lang="en-US" sz="1800"/>
              <a:t> </a:t>
            </a:r>
            <a:r>
              <a:rPr lang="en-US" altLang="zh-CN" sz="1800">
                <a:ea typeface="SimSun" pitchFamily="2" charset="-122"/>
              </a:rPr>
              <a:t>(1980’s and early 1990’s)</a:t>
            </a:r>
            <a:r>
              <a:rPr lang="en-US" sz="1800"/>
              <a:t>: C</a:t>
            </a:r>
            <a:r>
              <a:rPr lang="en-US" altLang="zh-CN" sz="1800">
                <a:ea typeface="SimSun" pitchFamily="2" charset="-122"/>
              </a:rPr>
              <a:t>ritique applied to the Landscape School of Geography by the </a:t>
            </a:r>
            <a:r>
              <a:rPr lang="en-US" altLang="zh-CN" sz="1800" u="sng">
                <a:ea typeface="SimSun" pitchFamily="2" charset="-122"/>
              </a:rPr>
              <a:t>New Cultural Geography—that</a:t>
            </a:r>
            <a:r>
              <a:rPr lang="en-US" altLang="zh-CN" sz="1800">
                <a:ea typeface="SimSun" pitchFamily="2" charset="-122"/>
              </a:rPr>
              <a:t> draws on the humanist Marxist tradition—viewing the material and symbolic dimensions of landscape production, reproduction and representation as inextricably intertwined. </a:t>
            </a:r>
          </a:p>
          <a:p>
            <a:pPr>
              <a:lnSpc>
                <a:spcPct val="80000"/>
              </a:lnSpc>
              <a:buFont typeface="Wingdings" pitchFamily="2" charset="2"/>
              <a:buNone/>
            </a:pPr>
            <a:endParaRPr lang="en-US" altLang="zh-CN" sz="1800">
              <a:ea typeface="SimSun" pitchFamily="2" charset="-122"/>
            </a:endParaRPr>
          </a:p>
          <a:p>
            <a:pPr>
              <a:lnSpc>
                <a:spcPct val="80000"/>
              </a:lnSpc>
            </a:pPr>
            <a:r>
              <a:rPr lang="en-US" sz="1800" i="1"/>
              <a:t>Symbolic</a:t>
            </a:r>
            <a:r>
              <a:rPr lang="en-US" sz="1800"/>
              <a:t> landscape conceptualizations (Norton 1996; Olwig 1996; Stathatos 1996; Terkenli 2001b) have long drawn support for the perspective that landscape is a </a:t>
            </a:r>
            <a:r>
              <a:rPr lang="en-US" sz="1800" i="1"/>
              <a:t>form of representation</a:t>
            </a:r>
            <a:r>
              <a:rPr lang="en-US" sz="1800"/>
              <a:t> and not an empirical object (Rose 1993, 89). </a:t>
            </a:r>
          </a:p>
          <a:p>
            <a:pPr>
              <a:lnSpc>
                <a:spcPct val="80000"/>
              </a:lnSpc>
              <a:buFont typeface="Wingdings" pitchFamily="2" charset="2"/>
              <a:buNone/>
            </a:pPr>
            <a:endParaRPr lang="en-US" sz="1800"/>
          </a:p>
          <a:p>
            <a:pPr>
              <a:lnSpc>
                <a:spcPct val="80000"/>
              </a:lnSpc>
            </a:pPr>
            <a:r>
              <a:rPr lang="en-US" altLang="zh-CN" sz="1800">
                <a:ea typeface="SimSun" pitchFamily="2" charset="-122"/>
              </a:rPr>
              <a:t>Accordingly, landscape is viewed not as a material expression of a particular relationship between land and humans, observable in the field through an objective gaze, but </a:t>
            </a:r>
            <a:r>
              <a:rPr lang="en-US" altLang="zh-CN" sz="1800" i="1">
                <a:ea typeface="SimSun" pitchFamily="2" charset="-122"/>
              </a:rPr>
              <a:t>rather as a way of seeing, «a cultural image, a pictorial way of representing, structuring or symbolizing surroundings»</a:t>
            </a:r>
            <a:r>
              <a:rPr lang="en-US" altLang="zh-CN" sz="1800">
                <a:ea typeface="SimSun" pitchFamily="2" charset="-122"/>
              </a:rPr>
              <a:t> (Daniels and Cosgrove, 1988, 1).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3600"/>
              <a:t>Landscape analysis</a:t>
            </a:r>
            <a:endParaRPr lang="el-GR" sz="3600"/>
          </a:p>
        </p:txBody>
      </p:sp>
      <p:sp>
        <p:nvSpPr>
          <p:cNvPr id="56323" name="Rectangle 3"/>
          <p:cNvSpPr>
            <a:spLocks noGrp="1" noChangeArrowheads="1"/>
          </p:cNvSpPr>
          <p:nvPr>
            <p:ph type="body" sz="half" idx="1"/>
          </p:nvPr>
        </p:nvSpPr>
        <p:spPr>
          <a:xfrm>
            <a:off x="323850" y="1628775"/>
            <a:ext cx="4038600" cy="4530725"/>
          </a:xfrm>
        </p:spPr>
        <p:txBody>
          <a:bodyPr/>
          <a:lstStyle/>
          <a:p>
            <a:pPr>
              <a:lnSpc>
                <a:spcPct val="80000"/>
              </a:lnSpc>
            </a:pPr>
            <a:r>
              <a:rPr lang="en-US" sz="1800"/>
              <a:t>Recently, a shift from recomposed landscape geographies as conceived or symbolic images of place and space to </a:t>
            </a:r>
            <a:r>
              <a:rPr lang="en-US" sz="1800" i="1"/>
              <a:t>more-than-representational, enacted</a:t>
            </a:r>
            <a:r>
              <a:rPr lang="en-US" sz="1800"/>
              <a:t> landscape realities (Dewsbury et al 2002; Ingold 1993; Lorimer 2005; Rose 2002; Wiley 2005, 2002). Landscape is viewed as enacted, inhabited and processed.</a:t>
            </a:r>
          </a:p>
          <a:p>
            <a:pPr>
              <a:lnSpc>
                <a:spcPct val="80000"/>
              </a:lnSpc>
              <a:buFont typeface="Wingdings" pitchFamily="2" charset="2"/>
              <a:buNone/>
            </a:pPr>
            <a:r>
              <a:rPr lang="en-US" sz="1800"/>
              <a:t> </a:t>
            </a:r>
          </a:p>
          <a:p>
            <a:pPr>
              <a:lnSpc>
                <a:spcPct val="80000"/>
              </a:lnSpc>
            </a:pPr>
            <a:r>
              <a:rPr lang="en-US" sz="1800"/>
              <a:t>They highlight the </a:t>
            </a:r>
            <a:r>
              <a:rPr lang="en-US" sz="1800" i="1"/>
              <a:t>unfolding nature</a:t>
            </a:r>
            <a:r>
              <a:rPr lang="en-US" sz="1800"/>
              <a:t> of landscape and the </a:t>
            </a:r>
            <a:r>
              <a:rPr lang="en-US" sz="1800" i="1"/>
              <a:t>relational</a:t>
            </a:r>
            <a:r>
              <a:rPr lang="en-US" sz="1800"/>
              <a:t> means of landscape constitution prevailing between the two sides, the subject and the world, thus highlighting the relational constitution of the landscape.</a:t>
            </a:r>
          </a:p>
          <a:p>
            <a:pPr>
              <a:lnSpc>
                <a:spcPct val="80000"/>
              </a:lnSpc>
              <a:buFont typeface="Wingdings" pitchFamily="2" charset="2"/>
              <a:buNone/>
            </a:pPr>
            <a:endParaRPr lang="el-GR" sz="1800"/>
          </a:p>
          <a:p>
            <a:pPr>
              <a:lnSpc>
                <a:spcPct val="80000"/>
              </a:lnSpc>
            </a:pPr>
            <a:endParaRPr lang="el-GR" sz="1800"/>
          </a:p>
        </p:txBody>
      </p:sp>
      <p:sp>
        <p:nvSpPr>
          <p:cNvPr id="56325" name="Rectangle 5"/>
          <p:cNvSpPr>
            <a:spLocks noChangeArrowheads="1"/>
          </p:cNvSpPr>
          <p:nvPr/>
        </p:nvSpPr>
        <p:spPr bwMode="auto">
          <a:xfrm>
            <a:off x="4643438" y="1628775"/>
            <a:ext cx="4038600" cy="4530725"/>
          </a:xfrm>
          <a:prstGeom prst="rect">
            <a:avLst/>
          </a:prstGeom>
          <a:noFill/>
          <a:ln w="9525">
            <a:noFill/>
            <a:miter lim="800000"/>
            <a:headEnd/>
            <a:tailEnd/>
          </a:ln>
          <a:effectLst/>
        </p:spPr>
        <p:txBody>
          <a:bodyPr/>
          <a:lstStyle/>
          <a:p>
            <a:pPr marL="342900" indent="-342900">
              <a:lnSpc>
                <a:spcPct val="80000"/>
              </a:lnSpc>
              <a:spcBef>
                <a:spcPct val="20000"/>
              </a:spcBef>
              <a:buClr>
                <a:schemeClr val="bg2"/>
              </a:buClr>
              <a:buSzPct val="75000"/>
              <a:buFont typeface="Wingdings" pitchFamily="2" charset="2"/>
              <a:buChar char="p"/>
            </a:pPr>
            <a:endParaRPr lang="el-GR" sz="1000"/>
          </a:p>
        </p:txBody>
      </p:sp>
      <p:sp>
        <p:nvSpPr>
          <p:cNvPr id="56326" name="Rectangle 6"/>
          <p:cNvSpPr>
            <a:spLocks noChangeArrowheads="1"/>
          </p:cNvSpPr>
          <p:nvPr/>
        </p:nvSpPr>
        <p:spPr bwMode="auto">
          <a:xfrm>
            <a:off x="4643438" y="1628775"/>
            <a:ext cx="4038600" cy="4530725"/>
          </a:xfrm>
          <a:prstGeom prst="rect">
            <a:avLst/>
          </a:prstGeom>
          <a:noFill/>
          <a:ln w="9525">
            <a:noFill/>
            <a:miter lim="800000"/>
            <a:headEnd/>
            <a:tailEnd/>
          </a:ln>
          <a:effectLst/>
        </p:spPr>
        <p:txBody>
          <a:bodyPr/>
          <a:lstStyle/>
          <a:p>
            <a:pPr marL="342900" indent="-342900">
              <a:lnSpc>
                <a:spcPct val="80000"/>
              </a:lnSpc>
              <a:spcBef>
                <a:spcPct val="20000"/>
              </a:spcBef>
              <a:buClr>
                <a:schemeClr val="bg2"/>
              </a:buClr>
              <a:buSzPct val="75000"/>
              <a:buFont typeface="Wingdings" pitchFamily="2" charset="2"/>
              <a:buChar char="p"/>
            </a:pPr>
            <a:endParaRPr lang="el-GR" sz="1000"/>
          </a:p>
        </p:txBody>
      </p:sp>
      <p:sp>
        <p:nvSpPr>
          <p:cNvPr id="56327" name="Rectangle 7"/>
          <p:cNvSpPr>
            <a:spLocks noChangeArrowheads="1"/>
          </p:cNvSpPr>
          <p:nvPr/>
        </p:nvSpPr>
        <p:spPr bwMode="auto">
          <a:xfrm>
            <a:off x="4643438" y="1628775"/>
            <a:ext cx="4038600" cy="4530725"/>
          </a:xfrm>
          <a:prstGeom prst="rect">
            <a:avLst/>
          </a:prstGeom>
          <a:noFill/>
          <a:ln w="9525">
            <a:noFill/>
            <a:miter lim="800000"/>
            <a:headEnd/>
            <a:tailEnd/>
          </a:ln>
          <a:effectLst/>
        </p:spPr>
        <p:txBody>
          <a:bodyPr/>
          <a:lstStyle/>
          <a:p>
            <a:pPr marL="342900" indent="-342900">
              <a:lnSpc>
                <a:spcPct val="80000"/>
              </a:lnSpc>
              <a:spcBef>
                <a:spcPct val="20000"/>
              </a:spcBef>
              <a:buClr>
                <a:schemeClr val="bg2"/>
              </a:buClr>
              <a:buSzPct val="75000"/>
              <a:buFont typeface="Wingdings" pitchFamily="2" charset="2"/>
              <a:buChar char="p"/>
            </a:pPr>
            <a:endParaRPr lang="el-GR" sz="1000"/>
          </a:p>
        </p:txBody>
      </p:sp>
      <p:sp>
        <p:nvSpPr>
          <p:cNvPr id="56328" name="Rectangle 8"/>
          <p:cNvSpPr>
            <a:spLocks noChangeArrowheads="1"/>
          </p:cNvSpPr>
          <p:nvPr/>
        </p:nvSpPr>
        <p:spPr bwMode="auto">
          <a:xfrm>
            <a:off x="4643438" y="1628775"/>
            <a:ext cx="4038600" cy="4530725"/>
          </a:xfrm>
          <a:prstGeom prst="rect">
            <a:avLst/>
          </a:prstGeom>
          <a:noFill/>
          <a:ln w="9525">
            <a:noFill/>
            <a:miter lim="800000"/>
            <a:headEnd/>
            <a:tailEnd/>
          </a:ln>
          <a:effectLst/>
        </p:spPr>
        <p:txBody>
          <a:bodyPr/>
          <a:lstStyle/>
          <a:p>
            <a:pPr marL="342900" indent="-342900">
              <a:lnSpc>
                <a:spcPct val="80000"/>
              </a:lnSpc>
              <a:spcBef>
                <a:spcPct val="20000"/>
              </a:spcBef>
              <a:buClr>
                <a:schemeClr val="bg2"/>
              </a:buClr>
              <a:buSzPct val="75000"/>
              <a:buFont typeface="Wingdings" pitchFamily="2" charset="2"/>
              <a:buChar char="p"/>
            </a:pPr>
            <a:endParaRPr lang="el-GR" sz="1000"/>
          </a:p>
        </p:txBody>
      </p:sp>
      <p:pic>
        <p:nvPicPr>
          <p:cNvPr id="12" name="Content Placeholder 11" descr="Picture10.png"/>
          <p:cNvPicPr>
            <a:picLocks noGrp="1" noChangeAspect="1"/>
          </p:cNvPicPr>
          <p:nvPr>
            <p:ph sz="half" idx="2"/>
          </p:nvPr>
        </p:nvPicPr>
        <p:blipFill>
          <a:blip r:embed="rId2" cstate="print"/>
          <a:stretch>
            <a:fillRect/>
          </a:stretch>
        </p:blipFill>
        <p:spPr>
          <a:xfrm>
            <a:off x="5050409" y="1600200"/>
            <a:ext cx="3234182" cy="4530725"/>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3600"/>
              <a:t>4. A Mediterranean cultural landscape: the landscape of the Aegean islands, Greece</a:t>
            </a:r>
            <a:endParaRPr lang="el-GR" sz="3600"/>
          </a:p>
        </p:txBody>
      </p:sp>
      <p:sp>
        <p:nvSpPr>
          <p:cNvPr id="24579" name="Rectangle 3"/>
          <p:cNvSpPr>
            <a:spLocks noGrp="1" noChangeArrowheads="1"/>
          </p:cNvSpPr>
          <p:nvPr>
            <p:ph type="body" sz="half" idx="3"/>
          </p:nvPr>
        </p:nvSpPr>
        <p:spPr>
          <a:xfrm>
            <a:off x="395288" y="4077072"/>
            <a:ext cx="8496300" cy="2404691"/>
          </a:xfrm>
        </p:spPr>
        <p:txBody>
          <a:bodyPr/>
          <a:lstStyle/>
          <a:p>
            <a:pPr>
              <a:lnSpc>
                <a:spcPct val="80000"/>
              </a:lnSpc>
            </a:pPr>
            <a:r>
              <a:rPr lang="en-US" altLang="zh-CN" sz="1800" dirty="0">
                <a:ea typeface="SimSun" pitchFamily="2" charset="-122"/>
              </a:rPr>
              <a:t>Mediterranean  landscapes may be regarded as the visible and symbolic expressions of human-environment relationships formed over a historical period of millennia, through a pronounced and sustained degree of interaction between the physical and the human realms of life (King, 1997, 6). </a:t>
            </a:r>
          </a:p>
          <a:p>
            <a:pPr>
              <a:lnSpc>
                <a:spcPct val="80000"/>
              </a:lnSpc>
            </a:pPr>
            <a:r>
              <a:rPr lang="en-US" altLang="zh-CN" sz="1800" dirty="0">
                <a:ea typeface="SimSun" pitchFamily="2" charset="-122"/>
              </a:rPr>
              <a:t>These have been eloquently engraved in present-day landscapes in unique, variable and elaborate patterns of environmental/ natural resource perception, evaluation and management by the human groups that have inhabited them since prehistory—thus, essentially constituting the Aegean/ Mediterranean cultural landscapes.</a:t>
            </a:r>
            <a:r>
              <a:rPr lang="en-US" altLang="zh-CN" sz="1500" dirty="0">
                <a:ea typeface="SimSun" pitchFamily="2" charset="-122"/>
              </a:rPr>
              <a:t>  </a:t>
            </a:r>
          </a:p>
        </p:txBody>
      </p:sp>
      <p:sp>
        <p:nvSpPr>
          <p:cNvPr id="24582" name="Rectangle 6"/>
          <p:cNvSpPr>
            <a:spLocks noChangeArrowheads="1"/>
          </p:cNvSpPr>
          <p:nvPr/>
        </p:nvSpPr>
        <p:spPr bwMode="auto">
          <a:xfrm>
            <a:off x="468313"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24583" name="Rectangle 7"/>
          <p:cNvSpPr>
            <a:spLocks noChangeArrowheads="1"/>
          </p:cNvSpPr>
          <p:nvPr/>
        </p:nvSpPr>
        <p:spPr bwMode="auto">
          <a:xfrm>
            <a:off x="468313"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24584" name="Rectangle 8"/>
          <p:cNvSpPr>
            <a:spLocks noChangeArrowheads="1"/>
          </p:cNvSpPr>
          <p:nvPr/>
        </p:nvSpPr>
        <p:spPr bwMode="auto">
          <a:xfrm>
            <a:off x="468313"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24585" name="Rectangle 9"/>
          <p:cNvSpPr>
            <a:spLocks noChangeArrowheads="1"/>
          </p:cNvSpPr>
          <p:nvPr/>
        </p:nvSpPr>
        <p:spPr bwMode="auto">
          <a:xfrm>
            <a:off x="468313"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24586" name="Rectangle 10"/>
          <p:cNvSpPr>
            <a:spLocks noChangeArrowheads="1"/>
          </p:cNvSpPr>
          <p:nvPr/>
        </p:nvSpPr>
        <p:spPr bwMode="auto">
          <a:xfrm>
            <a:off x="468313"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24588" name="Rectangle 12"/>
          <p:cNvSpPr>
            <a:spLocks noChangeArrowheads="1"/>
          </p:cNvSpPr>
          <p:nvPr/>
        </p:nvSpPr>
        <p:spPr bwMode="auto">
          <a:xfrm>
            <a:off x="4643438"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24589" name="Rectangle 13"/>
          <p:cNvSpPr>
            <a:spLocks noChangeArrowheads="1"/>
          </p:cNvSpPr>
          <p:nvPr/>
        </p:nvSpPr>
        <p:spPr bwMode="auto">
          <a:xfrm>
            <a:off x="4643438"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24590" name="Rectangle 14"/>
          <p:cNvSpPr>
            <a:spLocks noChangeArrowheads="1"/>
          </p:cNvSpPr>
          <p:nvPr/>
        </p:nvSpPr>
        <p:spPr bwMode="auto">
          <a:xfrm>
            <a:off x="4643438"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pic>
        <p:nvPicPr>
          <p:cNvPr id="17" name="Content Placeholder 16" descr="Picture11.jpg"/>
          <p:cNvPicPr>
            <a:picLocks noGrp="1" noChangeAspect="1"/>
          </p:cNvPicPr>
          <p:nvPr>
            <p:ph sz="quarter" idx="1"/>
          </p:nvPr>
        </p:nvPicPr>
        <p:blipFill>
          <a:blip r:embed="rId2" cstate="print"/>
          <a:stretch>
            <a:fillRect/>
          </a:stretch>
        </p:blipFill>
        <p:spPr>
          <a:xfrm>
            <a:off x="849064" y="1600200"/>
            <a:ext cx="3254871" cy="2189163"/>
          </a:xfrm>
        </p:spPr>
      </p:pic>
      <p:pic>
        <p:nvPicPr>
          <p:cNvPr id="19" name="Content Placeholder 18" descr="Picture12.png"/>
          <p:cNvPicPr>
            <a:picLocks noGrp="1" noChangeAspect="1"/>
          </p:cNvPicPr>
          <p:nvPr>
            <p:ph sz="quarter" idx="2"/>
          </p:nvPr>
        </p:nvPicPr>
        <p:blipFill>
          <a:blip r:embed="rId3" cstate="print"/>
          <a:stretch>
            <a:fillRect/>
          </a:stretch>
        </p:blipFill>
        <p:spPr>
          <a:xfrm>
            <a:off x="5208924" y="1600200"/>
            <a:ext cx="2917151" cy="2189163"/>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3600"/>
              <a:t>The context of this presentation</a:t>
            </a:r>
            <a:endParaRPr lang="el-GR" sz="3600"/>
          </a:p>
        </p:txBody>
      </p:sp>
      <p:sp>
        <p:nvSpPr>
          <p:cNvPr id="8195" name="Rectangle 3"/>
          <p:cNvSpPr>
            <a:spLocks noGrp="1" noChangeArrowheads="1"/>
          </p:cNvSpPr>
          <p:nvPr>
            <p:ph type="body" idx="1"/>
          </p:nvPr>
        </p:nvSpPr>
        <p:spPr>
          <a:xfrm>
            <a:off x="468313" y="1700213"/>
            <a:ext cx="8229600" cy="4530725"/>
          </a:xfrm>
        </p:spPr>
        <p:txBody>
          <a:bodyPr/>
          <a:lstStyle/>
          <a:p>
            <a:pPr>
              <a:lnSpc>
                <a:spcPct val="80000"/>
              </a:lnSpc>
            </a:pPr>
            <a:r>
              <a:rPr lang="en-US" sz="1800"/>
              <a:t>ALL LANDSCAPES ARE CULTURAL: </a:t>
            </a:r>
          </a:p>
          <a:p>
            <a:pPr>
              <a:lnSpc>
                <a:spcPct val="80000"/>
              </a:lnSpc>
              <a:buFont typeface="Wingdings" pitchFamily="2" charset="2"/>
              <a:buNone/>
            </a:pPr>
            <a:r>
              <a:rPr lang="en-US" sz="1800"/>
              <a:t>	the premise of geography and basic assumption of this talk.</a:t>
            </a:r>
          </a:p>
          <a:p>
            <a:pPr>
              <a:lnSpc>
                <a:spcPct val="80000"/>
              </a:lnSpc>
            </a:pPr>
            <a:r>
              <a:rPr lang="en-US" sz="1800"/>
              <a:t>Unique cultural experiences of a half-millennium of social and environmental modernization have yielded characteristically </a:t>
            </a:r>
            <a:r>
              <a:rPr lang="en-US" sz="1800" i="1"/>
              <a:t>European </a:t>
            </a:r>
            <a:r>
              <a:rPr lang="en-US" sz="1800"/>
              <a:t>ideas, experiences and expressions of landscape, with associated design and planning principles, by which landscapes around the world have come to be recognized and evaluated (Cosgrove, 1998, 65).  </a:t>
            </a:r>
          </a:p>
          <a:p>
            <a:pPr>
              <a:lnSpc>
                <a:spcPct val="80000"/>
              </a:lnSpc>
            </a:pPr>
            <a:r>
              <a:rPr lang="en-US" sz="1800"/>
              <a:t>Recent trends of spatial re-organization (i.e. globalization, the explosion of information/ communication technologies, the boom in recreation and travel, etc), coupled with the credit/economic and climatic/ environmental crisis have been altering the face of the land worldwide.  </a:t>
            </a:r>
          </a:p>
          <a:p>
            <a:pPr>
              <a:lnSpc>
                <a:spcPct val="80000"/>
              </a:lnSpc>
            </a:pPr>
            <a:r>
              <a:rPr lang="en-US" sz="1800"/>
              <a:t>Landscapes around the world, old or new, highly-prized or ordinary, prominent or mundane, are increasingly calling for acknowledgment/ recording, preservation, management and/ or development. Some are under threat of being irreparably lost.</a:t>
            </a:r>
          </a:p>
          <a:p>
            <a:pPr>
              <a:lnSpc>
                <a:spcPct val="80000"/>
              </a:lnSpc>
            </a:pPr>
            <a:r>
              <a:rPr lang="en-US" sz="1800" i="1"/>
              <a:t>What is the role and meaning of landscape for human societies and lives in times of change?</a:t>
            </a:r>
            <a:endParaRPr lang="el-GR" sz="18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9750" y="1412875"/>
            <a:ext cx="8604250" cy="1296988"/>
          </a:xfrm>
        </p:spPr>
        <p:txBody>
          <a:bodyPr/>
          <a:lstStyle/>
          <a:p>
            <a:r>
              <a:rPr lang="en-US" sz="3600"/>
              <a:t>				    The landscape of the 				  	    Aegean islands, Greece</a:t>
            </a:r>
            <a:endParaRPr lang="el-GR" sz="3600"/>
          </a:p>
        </p:txBody>
      </p:sp>
      <p:sp>
        <p:nvSpPr>
          <p:cNvPr id="58371" name="Rectangle 3"/>
          <p:cNvSpPr>
            <a:spLocks noGrp="1" noChangeArrowheads="1"/>
          </p:cNvSpPr>
          <p:nvPr>
            <p:ph type="body" sz="half" idx="2"/>
          </p:nvPr>
        </p:nvSpPr>
        <p:spPr>
          <a:xfrm>
            <a:off x="250825" y="3573463"/>
            <a:ext cx="8496300" cy="2260600"/>
          </a:xfrm>
        </p:spPr>
        <p:txBody>
          <a:bodyPr/>
          <a:lstStyle/>
          <a:p>
            <a:pPr>
              <a:lnSpc>
                <a:spcPct val="80000"/>
              </a:lnSpc>
              <a:buFont typeface="Wingdings" pitchFamily="2" charset="2"/>
              <a:buNone/>
            </a:pPr>
            <a:r>
              <a:rPr lang="en-US" sz="1800" dirty="0"/>
              <a:t>Defining characteristics of the cultural landscape of the Aegean:</a:t>
            </a:r>
          </a:p>
          <a:p>
            <a:pPr>
              <a:lnSpc>
                <a:spcPct val="80000"/>
              </a:lnSpc>
            </a:pPr>
            <a:r>
              <a:rPr lang="en-US" sz="1800" u="sng" dirty="0"/>
              <a:t>a) a long tradition of urban life</a:t>
            </a:r>
            <a:r>
              <a:rPr lang="en-US" sz="1800" dirty="0"/>
              <a:t>, characterized by political/ ideological and cultural progressivism and a strong orientation towards commerce and maritime mercantilism, in contrast to </a:t>
            </a:r>
          </a:p>
          <a:p>
            <a:pPr>
              <a:lnSpc>
                <a:spcPct val="80000"/>
              </a:lnSpc>
            </a:pPr>
            <a:r>
              <a:rPr lang="en-US" sz="1800" u="sng" dirty="0"/>
              <a:t>b) the harsh conditions of rural life</a:t>
            </a:r>
            <a:r>
              <a:rPr lang="en-US" sz="1800" dirty="0"/>
              <a:t>, characterized by inwardness and meager self-sufficiency, typified in the rural landscapes of olive groves and </a:t>
            </a:r>
            <a:r>
              <a:rPr lang="en-US" sz="1800" dirty="0" err="1"/>
              <a:t>maquis</a:t>
            </a:r>
            <a:r>
              <a:rPr lang="en-US" sz="1800" dirty="0"/>
              <a:t> grazing lands—and, secondarily, cereal farming and vineyards. In the islands of the Aegean, these two aspects of the humanized Aegean landscape come together in the </a:t>
            </a:r>
          </a:p>
          <a:p>
            <a:pPr>
              <a:lnSpc>
                <a:spcPct val="80000"/>
              </a:lnSpc>
            </a:pPr>
            <a:r>
              <a:rPr lang="en-US" sz="1800" u="sng" dirty="0"/>
              <a:t>c) dry, barren, underdeveloped coastal</a:t>
            </a:r>
            <a:r>
              <a:rPr lang="en-US" sz="1800" dirty="0"/>
              <a:t> landscape, where livelihoods have traditionally depended on fishing and which now represents the cultural landscape of Greek island tourism, the pure expression of the </a:t>
            </a:r>
            <a:r>
              <a:rPr lang="en-US" sz="1800" u="sng" dirty="0"/>
              <a:t>3S’s</a:t>
            </a:r>
            <a:r>
              <a:rPr lang="en-US" sz="1800" dirty="0"/>
              <a:t> in tourism attraction.</a:t>
            </a:r>
            <a:r>
              <a:rPr lang="en-US" sz="1600" dirty="0"/>
              <a:t> </a:t>
            </a:r>
            <a:endParaRPr lang="el-GR" sz="1600" dirty="0"/>
          </a:p>
          <a:p>
            <a:pPr>
              <a:lnSpc>
                <a:spcPct val="80000"/>
              </a:lnSpc>
            </a:pPr>
            <a:endParaRPr lang="el-GR" sz="1600" dirty="0"/>
          </a:p>
        </p:txBody>
      </p:sp>
      <p:sp>
        <p:nvSpPr>
          <p:cNvPr id="58373" name="Rectangle 5"/>
          <p:cNvSpPr>
            <a:spLocks noChangeArrowheads="1"/>
          </p:cNvSpPr>
          <p:nvPr/>
        </p:nvSpPr>
        <p:spPr bwMode="auto">
          <a:xfrm>
            <a:off x="468313" y="1628775"/>
            <a:ext cx="8229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pic>
        <p:nvPicPr>
          <p:cNvPr id="9" name="Content Placeholder 8" descr="Picture13.png"/>
          <p:cNvPicPr>
            <a:picLocks noGrp="1" noChangeAspect="1"/>
          </p:cNvPicPr>
          <p:nvPr>
            <p:ph sz="half" idx="1"/>
          </p:nvPr>
        </p:nvPicPr>
        <p:blipFill>
          <a:blip r:embed="rId2" cstate="print"/>
          <a:stretch>
            <a:fillRect/>
          </a:stretch>
        </p:blipFill>
        <p:spPr>
          <a:xfrm>
            <a:off x="395536" y="260648"/>
            <a:ext cx="3960440" cy="297481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3600"/>
              <a:t>4. A Mediterranean cultural landscape: </a:t>
            </a:r>
            <a:br>
              <a:rPr lang="en-US" sz="3600"/>
            </a:br>
            <a:r>
              <a:rPr lang="en-US" sz="3600"/>
              <a:t>the plurality of Aegean landscapes</a:t>
            </a:r>
            <a:endParaRPr lang="el-GR" sz="3600"/>
          </a:p>
        </p:txBody>
      </p:sp>
      <p:sp>
        <p:nvSpPr>
          <p:cNvPr id="25603" name="Rectangle 3"/>
          <p:cNvSpPr>
            <a:spLocks noGrp="1" noChangeArrowheads="1"/>
          </p:cNvSpPr>
          <p:nvPr>
            <p:ph type="body" sz="half" idx="3"/>
          </p:nvPr>
        </p:nvSpPr>
        <p:spPr>
          <a:xfrm>
            <a:off x="4643438" y="1700213"/>
            <a:ext cx="4038600" cy="4530725"/>
          </a:xfrm>
        </p:spPr>
        <p:txBody>
          <a:bodyPr/>
          <a:lstStyle/>
          <a:p>
            <a:pPr>
              <a:lnSpc>
                <a:spcPct val="80000"/>
              </a:lnSpc>
            </a:pPr>
            <a:r>
              <a:rPr lang="en-US" sz="1800" dirty="0"/>
              <a:t>A series of cultural/ symbolic Aegean landscapes, illustrating the relational characteristic of landscape. For example: </a:t>
            </a:r>
          </a:p>
          <a:p>
            <a:pPr>
              <a:lnSpc>
                <a:spcPct val="80000"/>
              </a:lnSpc>
            </a:pPr>
            <a:r>
              <a:rPr lang="en-US" sz="1800" dirty="0"/>
              <a:t>The Aegean landscape may be conceived as a </a:t>
            </a:r>
            <a:r>
              <a:rPr lang="en-US" sz="1800" u="sng" dirty="0"/>
              <a:t>cultural image of tourist consumption</a:t>
            </a:r>
            <a:r>
              <a:rPr lang="en-US" sz="1800" dirty="0"/>
              <a:t> for the visitors, as a home ridden with problems for the local populations, or as a cultural hearth for the rest of the Greeks. </a:t>
            </a:r>
          </a:p>
          <a:p>
            <a:pPr>
              <a:lnSpc>
                <a:spcPct val="80000"/>
              </a:lnSpc>
            </a:pPr>
            <a:r>
              <a:rPr lang="en-US" sz="1800" dirty="0"/>
              <a:t>The Aegean landscape as </a:t>
            </a:r>
            <a:r>
              <a:rPr lang="en-US" sz="1800" u="sng" dirty="0"/>
              <a:t>a national symbol and as a cultural and family hearth</a:t>
            </a:r>
            <a:r>
              <a:rPr lang="en-US" sz="1800" dirty="0"/>
              <a:t> is constructed in collective Greek imagination with an orientation towards a historical past—turning it into an anachronistic construct.</a:t>
            </a:r>
            <a:r>
              <a:rPr lang="en-US" sz="1500" dirty="0"/>
              <a:t>  </a:t>
            </a:r>
          </a:p>
        </p:txBody>
      </p:sp>
      <p:sp>
        <p:nvSpPr>
          <p:cNvPr id="25606" name="Rectangle 6"/>
          <p:cNvSpPr>
            <a:spLocks noChangeArrowheads="1"/>
          </p:cNvSpPr>
          <p:nvPr/>
        </p:nvSpPr>
        <p:spPr bwMode="auto">
          <a:xfrm>
            <a:off x="468313"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25608" name="Rectangle 8"/>
          <p:cNvSpPr>
            <a:spLocks noChangeArrowheads="1"/>
          </p:cNvSpPr>
          <p:nvPr/>
        </p:nvSpPr>
        <p:spPr bwMode="auto">
          <a:xfrm>
            <a:off x="468313" y="393382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pic>
        <p:nvPicPr>
          <p:cNvPr id="12" name="Content Placeholder 11" descr="Picture14.jpg"/>
          <p:cNvPicPr>
            <a:picLocks noGrp="1" noChangeAspect="1"/>
          </p:cNvPicPr>
          <p:nvPr>
            <p:ph sz="quarter" idx="1"/>
          </p:nvPr>
        </p:nvPicPr>
        <p:blipFill>
          <a:blip r:embed="rId2" cstate="print"/>
          <a:stretch>
            <a:fillRect/>
          </a:stretch>
        </p:blipFill>
        <p:spPr>
          <a:xfrm>
            <a:off x="895746" y="1600200"/>
            <a:ext cx="3161507" cy="2189163"/>
          </a:xfrm>
        </p:spPr>
      </p:pic>
      <p:pic>
        <p:nvPicPr>
          <p:cNvPr id="14" name="Content Placeholder 13" descr="Picture15.png"/>
          <p:cNvPicPr>
            <a:picLocks noGrp="1" noChangeAspect="1"/>
          </p:cNvPicPr>
          <p:nvPr>
            <p:ph sz="quarter" idx="2"/>
          </p:nvPr>
        </p:nvPicPr>
        <p:blipFill>
          <a:blip r:embed="rId3" cstate="print"/>
          <a:stretch>
            <a:fillRect/>
          </a:stretch>
        </p:blipFill>
        <p:spPr>
          <a:xfrm>
            <a:off x="899592" y="3941762"/>
            <a:ext cx="3168352" cy="2377656"/>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3600"/>
              <a:t>The plurality of Aegean </a:t>
            </a:r>
            <a:br>
              <a:rPr lang="en-US" sz="3600"/>
            </a:br>
            <a:r>
              <a:rPr lang="en-US" sz="3600"/>
              <a:t>landscapes</a:t>
            </a:r>
            <a:endParaRPr lang="el-GR" sz="3600"/>
          </a:p>
        </p:txBody>
      </p:sp>
      <p:sp>
        <p:nvSpPr>
          <p:cNvPr id="61443" name="Rectangle 3"/>
          <p:cNvSpPr>
            <a:spLocks noGrp="1" noChangeArrowheads="1"/>
          </p:cNvSpPr>
          <p:nvPr>
            <p:ph type="body" sz="half" idx="2"/>
          </p:nvPr>
        </p:nvSpPr>
        <p:spPr>
          <a:xfrm>
            <a:off x="3851275" y="1484313"/>
            <a:ext cx="5041900" cy="5040312"/>
          </a:xfrm>
        </p:spPr>
        <p:txBody>
          <a:bodyPr/>
          <a:lstStyle/>
          <a:p>
            <a:pPr>
              <a:lnSpc>
                <a:spcPct val="80000"/>
              </a:lnSpc>
            </a:pPr>
            <a:r>
              <a:rPr lang="en-US" sz="1800" dirty="0"/>
              <a:t>Myth: an essentially uninhabited landscape during the best part of the year, while, during holidays, it becomes ‘vacationland’—the playground of both Greek and international tourism.  </a:t>
            </a:r>
          </a:p>
          <a:p>
            <a:pPr>
              <a:lnSpc>
                <a:spcPct val="80000"/>
              </a:lnSpc>
            </a:pPr>
            <a:r>
              <a:rPr lang="en-US" sz="1800" dirty="0"/>
              <a:t>As a landscape of tourism, it embodies stereotypes woven into the myth of ‘</a:t>
            </a:r>
            <a:r>
              <a:rPr lang="en-US" sz="1800" dirty="0" err="1"/>
              <a:t>Aegeanity</a:t>
            </a:r>
            <a:r>
              <a:rPr lang="en-US" sz="1800" dirty="0"/>
              <a:t>’: ‘perfect’ climate (warm, sunny); ancient history and long-standing ‘traditional’ ways of life, and hospitable, friendly people inviting visitors to an easy way of life.  </a:t>
            </a:r>
          </a:p>
          <a:p>
            <a:pPr>
              <a:lnSpc>
                <a:spcPct val="80000"/>
              </a:lnSpc>
            </a:pPr>
            <a:r>
              <a:rPr lang="en-US" sz="1800" dirty="0"/>
              <a:t>For the locals, the Aegean landscape is the quintessential representation of ‘home’--feeding on social networks, family roots and bonds to place and ‘traditional’</a:t>
            </a:r>
            <a:r>
              <a:rPr lang="en-US" sz="1800" i="1" dirty="0"/>
              <a:t> </a:t>
            </a:r>
            <a:r>
              <a:rPr lang="en-US" sz="1800" dirty="0"/>
              <a:t>ways of life.  </a:t>
            </a:r>
          </a:p>
          <a:p>
            <a:pPr>
              <a:lnSpc>
                <a:spcPct val="80000"/>
              </a:lnSpc>
            </a:pPr>
            <a:r>
              <a:rPr lang="en-US" sz="1800" dirty="0"/>
              <a:t>Tourism folklore aside, however, ‘</a:t>
            </a:r>
            <a:r>
              <a:rPr lang="en-US" sz="1800" dirty="0" err="1"/>
              <a:t>traditionality</a:t>
            </a:r>
            <a:r>
              <a:rPr lang="en-US" sz="1800" dirty="0"/>
              <a:t>’</a:t>
            </a:r>
            <a:r>
              <a:rPr lang="en-US" sz="1800" i="1" dirty="0"/>
              <a:t> </a:t>
            </a:r>
            <a:r>
              <a:rPr lang="en-US" sz="1800" dirty="0"/>
              <a:t>translates into marginality, articulated on the basis of insularity and underdevelopment. </a:t>
            </a:r>
            <a:endParaRPr lang="el-GR" sz="1800" dirty="0"/>
          </a:p>
          <a:p>
            <a:pPr>
              <a:lnSpc>
                <a:spcPct val="80000"/>
              </a:lnSpc>
            </a:pPr>
            <a:endParaRPr lang="el-GR" sz="1800" dirty="0"/>
          </a:p>
        </p:txBody>
      </p:sp>
      <p:sp>
        <p:nvSpPr>
          <p:cNvPr id="61445" name="Rectangle 5"/>
          <p:cNvSpPr>
            <a:spLocks noChangeArrowheads="1"/>
          </p:cNvSpPr>
          <p:nvPr/>
        </p:nvSpPr>
        <p:spPr bwMode="auto">
          <a:xfrm>
            <a:off x="468313" y="1628775"/>
            <a:ext cx="4038600" cy="4530725"/>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pic>
        <p:nvPicPr>
          <p:cNvPr id="61446" name="Picture 6" descr="crete3"/>
          <p:cNvPicPr>
            <a:picLocks noChangeAspect="1" noChangeArrowheads="1"/>
          </p:cNvPicPr>
          <p:nvPr>
            <p:ph sz="half" idx="1"/>
          </p:nvPr>
        </p:nvPicPr>
        <p:blipFill>
          <a:blip r:embed="rId2" cstate="print">
            <a:lum contrast="12000"/>
          </a:blip>
          <a:srcRect/>
          <a:stretch>
            <a:fillRect/>
          </a:stretch>
        </p:blipFill>
        <p:spPr>
          <a:xfrm>
            <a:off x="468313" y="1557338"/>
            <a:ext cx="3287712" cy="4824412"/>
          </a:xfrm>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z="3600" dirty="0"/>
              <a:t>4. A Mediterranean cultural landscape: towards landscape analysis and assessment</a:t>
            </a:r>
            <a:endParaRPr lang="el-GR" sz="3600" dirty="0"/>
          </a:p>
        </p:txBody>
      </p:sp>
      <p:sp>
        <p:nvSpPr>
          <p:cNvPr id="11267" name="Rectangle 3"/>
          <p:cNvSpPr>
            <a:spLocks noGrp="1" noChangeArrowheads="1"/>
          </p:cNvSpPr>
          <p:nvPr>
            <p:ph type="body" idx="1"/>
          </p:nvPr>
        </p:nvSpPr>
        <p:spPr>
          <a:xfrm>
            <a:off x="323850" y="1341438"/>
            <a:ext cx="8507413" cy="4646612"/>
          </a:xfrm>
        </p:spPr>
        <p:txBody>
          <a:bodyPr/>
          <a:lstStyle/>
          <a:p>
            <a:pPr>
              <a:lnSpc>
                <a:spcPct val="80000"/>
              </a:lnSpc>
            </a:pPr>
            <a:endParaRPr lang="en-US" sz="800" dirty="0"/>
          </a:p>
          <a:p>
            <a:pPr>
              <a:lnSpc>
                <a:spcPct val="80000"/>
              </a:lnSpc>
            </a:pPr>
            <a:r>
              <a:rPr lang="en-US" altLang="zh-CN" sz="1800" dirty="0">
                <a:ea typeface="SimSun" pitchFamily="2" charset="-122"/>
              </a:rPr>
              <a:t>Obviously, each landscape variable requires a different methodological approach/ measurement/ assessment—appropriate to the specific goals and frameworks of landscape analysis. </a:t>
            </a:r>
          </a:p>
          <a:p>
            <a:pPr>
              <a:lnSpc>
                <a:spcPct val="80000"/>
              </a:lnSpc>
            </a:pPr>
            <a:r>
              <a:rPr lang="en-US" altLang="zh-CN" sz="1800" u="sng" dirty="0">
                <a:ea typeface="SimSun" pitchFamily="2" charset="-122"/>
              </a:rPr>
              <a:t>CASE STUDY</a:t>
            </a:r>
            <a:r>
              <a:rPr lang="en-US" altLang="zh-CN" sz="1800" dirty="0">
                <a:ea typeface="SimSun" pitchFamily="2" charset="-122"/>
              </a:rPr>
              <a:t>: The first and most immediate cultural image of place identity to a visitor is in the landscape’s visual composition and articulation. Preservation efforts have, at least nominally, sought to protect the unique visual character of the Greek island landscape.  </a:t>
            </a:r>
          </a:p>
          <a:p>
            <a:pPr>
              <a:lnSpc>
                <a:spcPct val="80000"/>
              </a:lnSpc>
            </a:pPr>
            <a:r>
              <a:rPr lang="en-US" altLang="zh-CN" sz="1800" dirty="0">
                <a:ea typeface="SimSun" pitchFamily="2" charset="-122"/>
              </a:rPr>
              <a:t>Based on a typology of ‘vernacular’ elements of  Cycladic domestic and townscape architecture (</a:t>
            </a:r>
            <a:r>
              <a:rPr lang="en-US" altLang="zh-CN" sz="1800" dirty="0" err="1">
                <a:ea typeface="SimSun" pitchFamily="2" charset="-122"/>
              </a:rPr>
              <a:t>Terkenli</a:t>
            </a:r>
            <a:r>
              <a:rPr lang="en-US" altLang="zh-CN" sz="1800" dirty="0">
                <a:ea typeface="SimSun" pitchFamily="2" charset="-122"/>
              </a:rPr>
              <a:t> 1986), an architectural survey of such elements was undertaken on </a:t>
            </a:r>
            <a:r>
              <a:rPr lang="en-US" altLang="zh-CN" sz="1800" dirty="0" err="1">
                <a:ea typeface="SimSun" pitchFamily="2" charset="-122"/>
              </a:rPr>
              <a:t>Serifos</a:t>
            </a:r>
            <a:r>
              <a:rPr lang="en-US" altLang="zh-CN" sz="1800" dirty="0">
                <a:ea typeface="SimSun" pitchFamily="2" charset="-122"/>
              </a:rPr>
              <a:t> (Cyclades), Greece</a:t>
            </a:r>
            <a:r>
              <a:rPr lang="en-US" altLang="zh-CN" sz="1800" dirty="0" smtClean="0">
                <a:ea typeface="SimSun" pitchFamily="2" charset="-122"/>
              </a:rPr>
              <a:t>.</a:t>
            </a:r>
            <a:endParaRPr lang="en-US" altLang="zh-CN" sz="1800" dirty="0">
              <a:ea typeface="SimSun" pitchFamily="2" charset="-122"/>
            </a:endParaRPr>
          </a:p>
          <a:p>
            <a:pPr>
              <a:lnSpc>
                <a:spcPct val="80000"/>
              </a:lnSpc>
            </a:pPr>
            <a:r>
              <a:rPr lang="en-US" altLang="zh-CN" sz="1800" dirty="0">
                <a:ea typeface="SimSun" pitchFamily="2" charset="-122"/>
              </a:rPr>
              <a:t>This comparative survey between the more ‘traditional’ hilltop community (</a:t>
            </a:r>
            <a:r>
              <a:rPr lang="en-US" altLang="zh-CN" sz="1800" dirty="0" err="1">
                <a:ea typeface="SimSun" pitchFamily="2" charset="-122"/>
              </a:rPr>
              <a:t>Hora</a:t>
            </a:r>
            <a:r>
              <a:rPr lang="en-US" altLang="zh-CN" sz="1800" dirty="0">
                <a:ea typeface="SimSun" pitchFamily="2" charset="-122"/>
              </a:rPr>
              <a:t>)  and the modern, touristy port community (</a:t>
            </a:r>
            <a:r>
              <a:rPr lang="en-US" altLang="zh-CN" sz="1800" dirty="0" err="1">
                <a:ea typeface="SimSun" pitchFamily="2" charset="-122"/>
              </a:rPr>
              <a:t>Livadi</a:t>
            </a:r>
            <a:r>
              <a:rPr lang="en-US" altLang="zh-CN" sz="1800" dirty="0">
                <a:ea typeface="SimSun" pitchFamily="2" charset="-122"/>
              </a:rPr>
              <a:t>) reveals a marked emphasis, in the domestic architecture and the townscape of </a:t>
            </a:r>
            <a:r>
              <a:rPr lang="en-US" altLang="zh-CN" sz="1800" dirty="0" err="1">
                <a:ea typeface="SimSun" pitchFamily="2" charset="-122"/>
              </a:rPr>
              <a:t>Livadi</a:t>
            </a:r>
            <a:r>
              <a:rPr lang="en-US" altLang="zh-CN" sz="1800" dirty="0">
                <a:ea typeface="SimSun" pitchFamily="2" charset="-122"/>
              </a:rPr>
              <a:t>, on visual landscape elements that seemingly preserve the character of the local landscape, still preserved in </a:t>
            </a:r>
            <a:r>
              <a:rPr lang="en-US" altLang="zh-CN" sz="1800" dirty="0" err="1">
                <a:ea typeface="SimSun" pitchFamily="2" charset="-122"/>
              </a:rPr>
              <a:t>Hora</a:t>
            </a:r>
            <a:r>
              <a:rPr lang="en-US" altLang="zh-CN" sz="1800" dirty="0">
                <a:ea typeface="SimSun" pitchFamily="2" charset="-122"/>
              </a:rPr>
              <a:t> (forms, functions, construction techniques and materials, layout of streets, semi-public private spaces etc).</a:t>
            </a:r>
          </a:p>
          <a:p>
            <a:pPr>
              <a:lnSpc>
                <a:spcPct val="80000"/>
              </a:lnSpc>
            </a:pPr>
            <a:r>
              <a:rPr lang="en-US" altLang="zh-CN" sz="1800" dirty="0">
                <a:ea typeface="SimSun" pitchFamily="2" charset="-122"/>
              </a:rPr>
              <a:t>Also, a behavioral analysis of regular everyday activity in open urban spaces (</a:t>
            </a:r>
            <a:r>
              <a:rPr lang="en-US" altLang="zh-CN" sz="1800" dirty="0" err="1">
                <a:ea typeface="SimSun" pitchFamily="2" charset="-122"/>
              </a:rPr>
              <a:t>Sancar</a:t>
            </a:r>
            <a:r>
              <a:rPr lang="en-US" altLang="zh-CN" sz="1800" dirty="0">
                <a:ea typeface="SimSun" pitchFamily="2" charset="-122"/>
              </a:rPr>
              <a:t> and Koop, 1995) points to a differentiation of spaces touched by modern tourism in </a:t>
            </a:r>
            <a:r>
              <a:rPr lang="en-US" altLang="zh-CN" sz="1800" dirty="0" err="1">
                <a:ea typeface="SimSun" pitchFamily="2" charset="-122"/>
              </a:rPr>
              <a:t>Livadi</a:t>
            </a:r>
            <a:r>
              <a:rPr lang="en-US" altLang="zh-CN" sz="1800" dirty="0">
                <a:ea typeface="SimSun" pitchFamily="2" charset="-122"/>
              </a:rPr>
              <a:t>, in contrast to the ones in </a:t>
            </a:r>
            <a:r>
              <a:rPr lang="en-US" altLang="zh-CN" sz="1800" dirty="0" err="1">
                <a:ea typeface="SimSun" pitchFamily="2" charset="-122"/>
              </a:rPr>
              <a:t>Hora</a:t>
            </a:r>
            <a:r>
              <a:rPr lang="en-US" altLang="zh-CN" sz="1800" dirty="0">
                <a:ea typeface="SimSun" pitchFamily="2" charset="-122"/>
              </a:rPr>
              <a:t>, which continued to exhibit more ‘traditional’ behavior patterns.</a:t>
            </a:r>
            <a:r>
              <a:rPr lang="en-US" altLang="zh-CN" sz="800" dirty="0">
                <a:ea typeface="SimSun" pitchFamily="2" charset="-122"/>
              </a:rPr>
              <a:t>   </a:t>
            </a:r>
            <a:endParaRPr lang="el-GR" sz="800" dirty="0">
              <a:ea typeface="SimSun"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11188" y="260350"/>
            <a:ext cx="8229600" cy="1139825"/>
          </a:xfrm>
        </p:spPr>
        <p:txBody>
          <a:bodyPr/>
          <a:lstStyle/>
          <a:p>
            <a:r>
              <a:rPr lang="en-US" sz="3600"/>
              <a:t>5. Landscapes of a new cultural economy of space: the context</a:t>
            </a:r>
            <a:endParaRPr lang="el-GR" sz="3600"/>
          </a:p>
        </p:txBody>
      </p:sp>
      <p:sp>
        <p:nvSpPr>
          <p:cNvPr id="12291" name="Rectangle 3"/>
          <p:cNvSpPr>
            <a:spLocks noGrp="1" noChangeArrowheads="1"/>
          </p:cNvSpPr>
          <p:nvPr>
            <p:ph type="body" sz="half" idx="1"/>
          </p:nvPr>
        </p:nvSpPr>
        <p:spPr>
          <a:xfrm>
            <a:off x="395288" y="1628775"/>
            <a:ext cx="4248150" cy="4824413"/>
          </a:xfrm>
        </p:spPr>
        <p:txBody>
          <a:bodyPr/>
          <a:lstStyle/>
          <a:p>
            <a:pPr>
              <a:lnSpc>
                <a:spcPct val="80000"/>
              </a:lnSpc>
            </a:pPr>
            <a:r>
              <a:rPr lang="en-US" sz="1800"/>
              <a:t>Forces of globalization have been transforming spatial organization, through processes of ‘</a:t>
            </a:r>
            <a:r>
              <a:rPr lang="en-US" sz="1800" i="1"/>
              <a:t>a new cultural economy of space</a:t>
            </a:r>
            <a:r>
              <a:rPr lang="en-US" sz="1800"/>
              <a:t>’. </a:t>
            </a:r>
          </a:p>
          <a:p>
            <a:pPr>
              <a:lnSpc>
                <a:spcPct val="80000"/>
              </a:lnSpc>
            </a:pPr>
            <a:r>
              <a:rPr lang="en-US" sz="1800"/>
              <a:t>Occurring at a much more rapid pace than in the past, this re-organization of space and landscape is developing forms, functions and meanings of spatial organization that transcend pre-existing interconnections among scales and sectors of human activity.  </a:t>
            </a:r>
          </a:p>
          <a:p>
            <a:pPr>
              <a:lnSpc>
                <a:spcPct val="80000"/>
              </a:lnSpc>
            </a:pPr>
            <a:r>
              <a:rPr lang="en-US" sz="1800"/>
              <a:t>These processes assume distinctive political economic, historical and cultural references and articulations—some familiar, some new. </a:t>
            </a:r>
          </a:p>
          <a:p>
            <a:pPr>
              <a:lnSpc>
                <a:spcPct val="80000"/>
              </a:lnSpc>
            </a:pPr>
            <a:endParaRPr lang="en-US" sz="1800"/>
          </a:p>
          <a:p>
            <a:pPr>
              <a:lnSpc>
                <a:spcPct val="80000"/>
              </a:lnSpc>
            </a:pPr>
            <a:endParaRPr lang="el-GR" sz="1800"/>
          </a:p>
        </p:txBody>
      </p:sp>
      <p:sp>
        <p:nvSpPr>
          <p:cNvPr id="12294" name="Rectangle 6"/>
          <p:cNvSpPr>
            <a:spLocks noChangeArrowheads="1"/>
          </p:cNvSpPr>
          <p:nvPr/>
        </p:nvSpPr>
        <p:spPr bwMode="auto">
          <a:xfrm>
            <a:off x="4643438" y="162877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sp>
        <p:nvSpPr>
          <p:cNvPr id="12296" name="Rectangle 8"/>
          <p:cNvSpPr>
            <a:spLocks noChangeArrowheads="1"/>
          </p:cNvSpPr>
          <p:nvPr/>
        </p:nvSpPr>
        <p:spPr bwMode="auto">
          <a:xfrm>
            <a:off x="4643438" y="3933825"/>
            <a:ext cx="4038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000"/>
          </a:p>
        </p:txBody>
      </p:sp>
      <p:pic>
        <p:nvPicPr>
          <p:cNvPr id="12297" name="Picture 9" descr="Neza_ASTIKH2"/>
          <p:cNvPicPr>
            <a:picLocks noChangeAspect="1" noChangeArrowheads="1"/>
          </p:cNvPicPr>
          <p:nvPr>
            <p:ph sz="quarter" idx="3"/>
          </p:nvPr>
        </p:nvPicPr>
        <p:blipFill>
          <a:blip r:embed="rId2" cstate="print"/>
          <a:srcRect/>
          <a:stretch>
            <a:fillRect/>
          </a:stretch>
        </p:blipFill>
        <p:spPr>
          <a:xfrm>
            <a:off x="4859338" y="4019550"/>
            <a:ext cx="3890962" cy="2344738"/>
          </a:xfrm>
          <a:noFill/>
          <a:ln/>
        </p:spPr>
      </p:pic>
      <p:pic>
        <p:nvPicPr>
          <p:cNvPr id="13" name="Content Placeholder 12" descr="Picture16.png"/>
          <p:cNvPicPr>
            <a:picLocks noGrp="1" noChangeAspect="1"/>
          </p:cNvPicPr>
          <p:nvPr>
            <p:ph sz="quarter" idx="2"/>
          </p:nvPr>
        </p:nvPicPr>
        <p:blipFill>
          <a:blip r:embed="rId3" cstate="print"/>
          <a:stretch>
            <a:fillRect/>
          </a:stretch>
        </p:blipFill>
        <p:spPr>
          <a:xfrm>
            <a:off x="5109931" y="1484784"/>
            <a:ext cx="3206485" cy="2404864"/>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3600"/>
              <a:t>  The context</a:t>
            </a:r>
            <a:endParaRPr lang="el-GR" sz="3600"/>
          </a:p>
        </p:txBody>
      </p:sp>
      <p:sp>
        <p:nvSpPr>
          <p:cNvPr id="66563" name="Rectangle 3"/>
          <p:cNvSpPr>
            <a:spLocks noGrp="1" noChangeArrowheads="1"/>
          </p:cNvSpPr>
          <p:nvPr>
            <p:ph type="body" sz="half" idx="2"/>
          </p:nvPr>
        </p:nvSpPr>
        <p:spPr>
          <a:xfrm>
            <a:off x="395288" y="2924175"/>
            <a:ext cx="8229600" cy="2189163"/>
          </a:xfrm>
        </p:spPr>
        <p:txBody>
          <a:bodyPr/>
          <a:lstStyle/>
          <a:p>
            <a:pPr>
              <a:lnSpc>
                <a:spcPct val="80000"/>
              </a:lnSpc>
            </a:pPr>
            <a:r>
              <a:rPr lang="en-US" sz="1800" dirty="0"/>
              <a:t>This transformation increasingly affects </a:t>
            </a:r>
            <a:r>
              <a:rPr lang="en-US" sz="1800" i="1" dirty="0"/>
              <a:t>all of the world</a:t>
            </a:r>
            <a:r>
              <a:rPr lang="en-US" sz="1800" dirty="0"/>
              <a:t>, albeit very unevenly, as capital seeks ever more locations where to raise profits. Thus, though it is conceptualized as a </a:t>
            </a:r>
            <a:r>
              <a:rPr lang="en-US" sz="1800" i="1" dirty="0"/>
              <a:t>cultural</a:t>
            </a:r>
            <a:r>
              <a:rPr lang="en-US" sz="1800" dirty="0"/>
              <a:t>, it is still very much a profit motivated—in the broader sense of the term—renegotiation of space.</a:t>
            </a:r>
          </a:p>
          <a:p>
            <a:pPr>
              <a:lnSpc>
                <a:spcPct val="80000"/>
              </a:lnSpc>
            </a:pPr>
            <a:r>
              <a:rPr lang="en-US" sz="1800" dirty="0"/>
              <a:t>Conscious or unconscious application and expression of such transformation in human contexts of life becomes most direct, eloquent and discernible in their landscapes.</a:t>
            </a:r>
          </a:p>
          <a:p>
            <a:pPr>
              <a:lnSpc>
                <a:spcPct val="80000"/>
              </a:lnSpc>
            </a:pPr>
            <a:r>
              <a:rPr lang="en-US" sz="1800" dirty="0"/>
              <a:t>Its basic characteristics include: a) the breakdown of geographical barriers of distance and of place and of distinctions among (public-private etc) spheres of life, b)</a:t>
            </a:r>
            <a:r>
              <a:rPr lang="el-GR" sz="1800" dirty="0"/>
              <a:t> </a:t>
            </a:r>
            <a:r>
              <a:rPr lang="en-US" sz="1800" dirty="0"/>
              <a:t>the de-segregation of the realm of leisure from the realms of home and work life</a:t>
            </a:r>
            <a:r>
              <a:rPr lang="el-GR" sz="1800" dirty="0"/>
              <a:t> </a:t>
            </a:r>
            <a:r>
              <a:rPr lang="en-US" sz="1800" dirty="0"/>
              <a:t>and c) the rapid exchange/ communication of symbolic goods (flows of money, ideas, trends, information, images, etc), through variable global processes of networking where visual media predominate over textual media.</a:t>
            </a:r>
            <a:endParaRPr lang="el-GR" sz="1800" dirty="0"/>
          </a:p>
        </p:txBody>
      </p:sp>
      <p:sp>
        <p:nvSpPr>
          <p:cNvPr id="66565" name="Rectangle 5"/>
          <p:cNvSpPr>
            <a:spLocks noChangeArrowheads="1"/>
          </p:cNvSpPr>
          <p:nvPr/>
        </p:nvSpPr>
        <p:spPr bwMode="auto">
          <a:xfrm>
            <a:off x="468313" y="1628775"/>
            <a:ext cx="8229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pic>
        <p:nvPicPr>
          <p:cNvPr id="66566" name="Picture 6" descr="CentralAbast_Oikonomikio"/>
          <p:cNvPicPr>
            <a:picLocks noChangeAspect="1" noChangeArrowheads="1"/>
          </p:cNvPicPr>
          <p:nvPr>
            <p:ph sz="half" idx="1"/>
          </p:nvPr>
        </p:nvPicPr>
        <p:blipFill>
          <a:blip r:embed="rId2" cstate="print"/>
          <a:srcRect/>
          <a:stretch>
            <a:fillRect/>
          </a:stretch>
        </p:blipFill>
        <p:spPr>
          <a:xfrm>
            <a:off x="4067175" y="450850"/>
            <a:ext cx="3600450" cy="2303463"/>
          </a:xfrm>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z="3600"/>
              <a:t>5. Landscapes of a new cultural economy of space: the processes </a:t>
            </a:r>
            <a:endParaRPr lang="el-GR" sz="3600"/>
          </a:p>
        </p:txBody>
      </p:sp>
      <p:sp>
        <p:nvSpPr>
          <p:cNvPr id="26627" name="Rectangle 3"/>
          <p:cNvSpPr>
            <a:spLocks noGrp="1" noChangeArrowheads="1"/>
          </p:cNvSpPr>
          <p:nvPr>
            <p:ph type="body" idx="1"/>
          </p:nvPr>
        </p:nvSpPr>
        <p:spPr>
          <a:xfrm>
            <a:off x="539750" y="1628775"/>
            <a:ext cx="8064500" cy="4464050"/>
          </a:xfrm>
        </p:spPr>
        <p:txBody>
          <a:bodyPr/>
          <a:lstStyle/>
          <a:p>
            <a:pPr>
              <a:lnSpc>
                <a:spcPct val="80000"/>
              </a:lnSpc>
            </a:pPr>
            <a:r>
              <a:rPr lang="en-US" sz="1800"/>
              <a:t>A) A selective </a:t>
            </a:r>
            <a:r>
              <a:rPr lang="en-US" sz="1800" i="1"/>
              <a:t>compression and condensation</a:t>
            </a:r>
            <a:r>
              <a:rPr lang="en-US" sz="1800"/>
              <a:t> of geographically distinct versions of the world into single landscapes, simulating a multitude of various other landscapes, with the aim to create competitive poles of consumption, attraction and spectacle: shopping malls, tourist markets, theme parks, etc. This first set of processes signals the geographical </a:t>
            </a:r>
            <a:r>
              <a:rPr lang="en-US" sz="1800" i="1"/>
              <a:t>transferability and encompassing</a:t>
            </a:r>
            <a:r>
              <a:rPr lang="en-US" sz="1800"/>
              <a:t> of previously existing worlds and all possible amenities, attractions and privileges in single, seductive landscapes. Example: Las Vegas. </a:t>
            </a:r>
          </a:p>
          <a:p>
            <a:pPr>
              <a:lnSpc>
                <a:spcPct val="80000"/>
              </a:lnSpc>
              <a:buFont typeface="Wingdings" pitchFamily="2" charset="2"/>
              <a:buNone/>
            </a:pPr>
            <a:endParaRPr lang="en-US" sz="1800"/>
          </a:p>
          <a:p>
            <a:pPr>
              <a:lnSpc>
                <a:spcPct val="80000"/>
              </a:lnSpc>
            </a:pPr>
            <a:r>
              <a:rPr lang="en-US" sz="1800"/>
              <a:t>B) Such processes often lead to the </a:t>
            </a:r>
            <a:r>
              <a:rPr lang="en-US" sz="1800" i="1"/>
              <a:t>loss</a:t>
            </a:r>
            <a:r>
              <a:rPr lang="en-US" sz="1800"/>
              <a:t> </a:t>
            </a:r>
            <a:r>
              <a:rPr lang="en-US" sz="1800" i="1"/>
              <a:t>of pre-existing place and landscape identity</a:t>
            </a:r>
            <a:r>
              <a:rPr lang="en-US" sz="1800"/>
              <a:t>, blurring the boundaries between nature and culture, dissolving geographical particularity and sense of place/ landscape attachment, as in Disneylands and Casino-lands. They install ‘inauthenticity’ (MacCannell, 1973; Taylor, 2001) and ‘placelessness’ (Relph, 1976) or the loss of a sense of home (Terkenli, 1995): a dissipation of all stable relations and ties to local physical and cultural geography (Sorkin, 1992).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a:xfrm>
            <a:off x="684213" y="260350"/>
            <a:ext cx="8229600" cy="1139825"/>
          </a:xfrm>
        </p:spPr>
        <p:txBody>
          <a:bodyPr/>
          <a:lstStyle/>
          <a:p>
            <a:r>
              <a:rPr lang="en-US" sz="3600"/>
              <a:t> The processes </a:t>
            </a:r>
            <a:br>
              <a:rPr lang="en-US" sz="3600"/>
            </a:br>
            <a:r>
              <a:rPr lang="en-US" sz="3600"/>
              <a:t>of the new cultural economy of space</a:t>
            </a:r>
            <a:endParaRPr lang="el-GR" sz="3600"/>
          </a:p>
        </p:txBody>
      </p:sp>
      <p:pic>
        <p:nvPicPr>
          <p:cNvPr id="69640" name="Picture 8" descr="P1010102"/>
          <p:cNvPicPr>
            <a:picLocks noChangeAspect="1" noChangeArrowheads="1"/>
          </p:cNvPicPr>
          <p:nvPr>
            <p:ph sz="quarter" idx="1"/>
          </p:nvPr>
        </p:nvPicPr>
        <p:blipFill>
          <a:blip r:embed="rId2" cstate="print">
            <a:lum bright="18000" contrast="12000"/>
          </a:blip>
          <a:srcRect l="15234" t="2902" r="12950"/>
          <a:stretch>
            <a:fillRect/>
          </a:stretch>
        </p:blipFill>
        <p:spPr>
          <a:xfrm>
            <a:off x="971550" y="1700213"/>
            <a:ext cx="3600450" cy="2700337"/>
          </a:xfrm>
          <a:noFill/>
          <a:ln>
            <a:solidFill>
              <a:schemeClr val="tx1"/>
            </a:solidFill>
          </a:ln>
        </p:spPr>
      </p:pic>
      <p:pic>
        <p:nvPicPr>
          <p:cNvPr id="69645" name="Picture 13" descr="P1010121"/>
          <p:cNvPicPr>
            <a:picLocks noChangeAspect="1" noChangeArrowheads="1"/>
          </p:cNvPicPr>
          <p:nvPr>
            <p:ph sz="quarter" idx="2"/>
          </p:nvPr>
        </p:nvPicPr>
        <p:blipFill>
          <a:blip r:embed="rId3" cstate="print">
            <a:lum bright="12000" contrast="-6000"/>
          </a:blip>
          <a:srcRect l="25029" t="20023" r="5006" b="29019"/>
          <a:stretch>
            <a:fillRect/>
          </a:stretch>
        </p:blipFill>
        <p:spPr>
          <a:xfrm>
            <a:off x="4716463" y="1773238"/>
            <a:ext cx="3495675" cy="2620962"/>
          </a:xfrm>
          <a:noFill/>
          <a:ln>
            <a:solidFill>
              <a:schemeClr val="tx1"/>
            </a:solidFill>
          </a:ln>
        </p:spPr>
      </p:pic>
      <p:sp>
        <p:nvSpPr>
          <p:cNvPr id="69646" name="Rectangle 14"/>
          <p:cNvSpPr>
            <a:spLocks noGrp="1" noChangeArrowheads="1"/>
          </p:cNvSpPr>
          <p:nvPr>
            <p:ph type="body" sz="half" idx="3"/>
          </p:nvPr>
        </p:nvSpPr>
        <p:spPr>
          <a:xfrm>
            <a:off x="468313" y="4668838"/>
            <a:ext cx="8229600" cy="2189162"/>
          </a:xfrm>
        </p:spPr>
        <p:txBody>
          <a:bodyPr/>
          <a:lstStyle/>
          <a:p>
            <a:pPr>
              <a:lnSpc>
                <a:spcPct val="90000"/>
              </a:lnSpc>
            </a:pPr>
            <a:r>
              <a:rPr lang="en-US" sz="1800"/>
              <a:t>C) These processes often lapse into the </a:t>
            </a:r>
            <a:r>
              <a:rPr lang="en-US" sz="1800" i="1"/>
              <a:t>creation of fictitious, commercialized, ephemeral, incongruous, disposable and staged worlds</a:t>
            </a:r>
            <a:r>
              <a:rPr lang="en-US" sz="1800"/>
              <a:t> of recyclable and expendable illusion, deliberately blurring the real with the artificial and the imaginary. Products of </a:t>
            </a:r>
            <a:r>
              <a:rPr lang="en-US" sz="1800" i="1"/>
              <a:t>landscape deconstruction and redefinition</a:t>
            </a:r>
            <a:r>
              <a:rPr lang="en-US" sz="1800"/>
              <a:t>, they effectuate escape into the world of fantasy and life as spectacle or style (Debord 1984), i.e. tabloid realities</a:t>
            </a:r>
          </a:p>
          <a:p>
            <a:pPr>
              <a:lnSpc>
                <a:spcPct val="90000"/>
              </a:lnSpc>
            </a:pPr>
            <a:endParaRPr lang="el-GR" sz="1800"/>
          </a:p>
        </p:txBody>
      </p:sp>
      <p:sp>
        <p:nvSpPr>
          <p:cNvPr id="69639" name="Rectangle 7"/>
          <p:cNvSpPr>
            <a:spLocks noChangeArrowheads="1"/>
          </p:cNvSpPr>
          <p:nvPr/>
        </p:nvSpPr>
        <p:spPr bwMode="auto">
          <a:xfrm>
            <a:off x="468313" y="1628775"/>
            <a:ext cx="4038600" cy="4530725"/>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sp>
        <p:nvSpPr>
          <p:cNvPr id="69641" name="Rectangle 9"/>
          <p:cNvSpPr>
            <a:spLocks noChangeArrowheads="1"/>
          </p:cNvSpPr>
          <p:nvPr/>
        </p:nvSpPr>
        <p:spPr bwMode="auto">
          <a:xfrm>
            <a:off x="4643438" y="1628775"/>
            <a:ext cx="4038600" cy="4530725"/>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sp>
        <p:nvSpPr>
          <p:cNvPr id="69642" name="Rectangle 10"/>
          <p:cNvSpPr>
            <a:spLocks noChangeArrowheads="1"/>
          </p:cNvSpPr>
          <p:nvPr/>
        </p:nvSpPr>
        <p:spPr bwMode="auto">
          <a:xfrm>
            <a:off x="4643438" y="1628775"/>
            <a:ext cx="4038600" cy="4530725"/>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3600"/>
              <a:t>5. Landscapes of a new cultural economy of space: the processes (cont.)</a:t>
            </a:r>
            <a:endParaRPr lang="el-GR" sz="3600"/>
          </a:p>
        </p:txBody>
      </p:sp>
      <p:sp>
        <p:nvSpPr>
          <p:cNvPr id="27651" name="Rectangle 3"/>
          <p:cNvSpPr>
            <a:spLocks noGrp="1" noChangeArrowheads="1"/>
          </p:cNvSpPr>
          <p:nvPr>
            <p:ph type="body" idx="1"/>
          </p:nvPr>
        </p:nvSpPr>
        <p:spPr>
          <a:xfrm>
            <a:off x="395288" y="1557338"/>
            <a:ext cx="8137525" cy="4464050"/>
          </a:xfrm>
        </p:spPr>
        <p:txBody>
          <a:bodyPr/>
          <a:lstStyle/>
          <a:p>
            <a:pPr>
              <a:lnSpc>
                <a:spcPct val="80000"/>
              </a:lnSpc>
            </a:pPr>
            <a:r>
              <a:rPr lang="en-US" sz="1800"/>
              <a:t>D) These commoditized landscape wonderlands are constantly </a:t>
            </a:r>
            <a:r>
              <a:rPr lang="en-US" sz="1800" i="1"/>
              <a:t>reproduced, promoted, and disseminated around the world</a:t>
            </a:r>
            <a:r>
              <a:rPr lang="en-US" sz="1800"/>
              <a:t> through actual, virtual or imaginary connections and flows. The </a:t>
            </a:r>
            <a:r>
              <a:rPr lang="en-US" sz="1800" i="1"/>
              <a:t>vast proliferation of media—</a:t>
            </a:r>
            <a:r>
              <a:rPr lang="en-US" sz="1800"/>
              <a:t>and</a:t>
            </a:r>
            <a:r>
              <a:rPr lang="en-US" sz="1800" i="1"/>
              <a:t> </a:t>
            </a:r>
            <a:r>
              <a:rPr lang="en-US" sz="1800"/>
              <a:t>especially</a:t>
            </a:r>
            <a:r>
              <a:rPr lang="en-US" sz="1800" i="1"/>
              <a:t> visual media</a:t>
            </a:r>
            <a:r>
              <a:rPr lang="en-US" sz="1800"/>
              <a:t> (Rodaway, 1995)--plays a large role in the ways that the dissemination of images, texts and sounds create new types of landscapes in our information economy and network society (Castells, 1996): electronic, ephemeral, mediated, standardized, detached and instantaneous. </a:t>
            </a:r>
          </a:p>
          <a:p>
            <a:pPr>
              <a:lnSpc>
                <a:spcPct val="80000"/>
              </a:lnSpc>
              <a:buFont typeface="Wingdings" pitchFamily="2" charset="2"/>
              <a:buNone/>
            </a:pPr>
            <a:endParaRPr lang="en-US" sz="1800"/>
          </a:p>
          <a:p>
            <a:pPr>
              <a:lnSpc>
                <a:spcPct val="80000"/>
              </a:lnSpc>
            </a:pPr>
            <a:r>
              <a:rPr lang="en-US" sz="1800"/>
              <a:t>E) Such trends and associated developments cut across much of the more traditional landscape typologies, forming </a:t>
            </a:r>
            <a:r>
              <a:rPr lang="en-US" sz="1800" i="1"/>
              <a:t>new types of landscapes.</a:t>
            </a:r>
            <a:r>
              <a:rPr lang="en-US" sz="1800"/>
              <a:t> One outcome is that landscape becomes a product, produced for the purpose of wholesale </a:t>
            </a:r>
            <a:r>
              <a:rPr lang="en-US" sz="1800" i="1"/>
              <a:t>consumption </a:t>
            </a:r>
            <a:r>
              <a:rPr lang="en-US" sz="1800"/>
              <a:t>in all of its dimensions: visual/ aesthetic, functional/experiential, symbolic. </a:t>
            </a:r>
          </a:p>
          <a:p>
            <a:pPr>
              <a:lnSpc>
                <a:spcPct val="80000"/>
              </a:lnSpc>
              <a:buFont typeface="Wingdings" pitchFamily="2" charset="2"/>
              <a:buNone/>
            </a:pPr>
            <a:endParaRPr lang="en-US" sz="1800"/>
          </a:p>
          <a:p>
            <a:pPr>
              <a:lnSpc>
                <a:spcPct val="80000"/>
              </a:lnSpc>
            </a:pPr>
            <a:r>
              <a:rPr lang="en-US" sz="1800"/>
              <a:t>These processes, moreover, are further reinforced and accelerated by the emergence of a </a:t>
            </a:r>
            <a:r>
              <a:rPr lang="en-US" sz="1800" i="1"/>
              <a:t>symbolic economy</a:t>
            </a:r>
            <a:r>
              <a:rPr lang="en-US" sz="1800"/>
              <a:t> (Zukin,1995), calling for new cultural apprehensions of space and landscape, suggesting the need to think of space and landscape in terms of global flows and connections rather than of localized constructs and activities.</a:t>
            </a:r>
          </a:p>
          <a:p>
            <a:pPr>
              <a:lnSpc>
                <a:spcPct val="80000"/>
              </a:lnSpc>
              <a:buFont typeface="Wingdings" pitchFamily="2" charset="2"/>
              <a:buNone/>
            </a:pPr>
            <a:endParaRPr lang="el-GR" sz="1800"/>
          </a:p>
          <a:p>
            <a:pPr>
              <a:lnSpc>
                <a:spcPct val="80000"/>
              </a:lnSpc>
              <a:buFont typeface="Wingdings" pitchFamily="2" charset="2"/>
              <a:buNone/>
            </a:pPr>
            <a:endParaRPr lang="el-GR" sz="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55650" y="333375"/>
            <a:ext cx="8229600" cy="1139825"/>
          </a:xfrm>
        </p:spPr>
        <p:txBody>
          <a:bodyPr/>
          <a:lstStyle/>
          <a:p>
            <a:r>
              <a:rPr lang="en-US" sz="3600"/>
              <a:t>The processes </a:t>
            </a:r>
            <a:br>
              <a:rPr lang="en-US" sz="3600"/>
            </a:br>
            <a:r>
              <a:rPr lang="en-US" sz="3600"/>
              <a:t>of the new cultural economy of space</a:t>
            </a:r>
            <a:endParaRPr lang="el-GR" sz="3600"/>
          </a:p>
        </p:txBody>
      </p:sp>
      <p:sp>
        <p:nvSpPr>
          <p:cNvPr id="71690" name="Rectangle 10"/>
          <p:cNvSpPr>
            <a:spLocks noGrp="1" noChangeArrowheads="1"/>
          </p:cNvSpPr>
          <p:nvPr>
            <p:ph type="body" sz="half" idx="3"/>
          </p:nvPr>
        </p:nvSpPr>
        <p:spPr>
          <a:xfrm>
            <a:off x="323850" y="1772816"/>
            <a:ext cx="9001125" cy="4320009"/>
          </a:xfrm>
        </p:spPr>
        <p:txBody>
          <a:bodyPr/>
          <a:lstStyle/>
          <a:p>
            <a:pPr>
              <a:lnSpc>
                <a:spcPct val="80000"/>
              </a:lnSpc>
            </a:pPr>
            <a:r>
              <a:rPr lang="en-US" sz="1800" dirty="0"/>
              <a:t>Nonetheless, actual world circumstances are complex, geographically and historically differentiated.  </a:t>
            </a:r>
          </a:p>
          <a:p>
            <a:pPr>
              <a:lnSpc>
                <a:spcPct val="80000"/>
              </a:lnSpc>
            </a:pPr>
            <a:r>
              <a:rPr lang="en-US" sz="1800" i="1" dirty="0"/>
              <a:t>Complexity</a:t>
            </a:r>
            <a:r>
              <a:rPr lang="en-US" sz="1800" dirty="0"/>
              <a:t> in the human-environment relationship today seems to be more technologically sophisticated, developed and intensified, creating new ways of relating to the landscape that are much more fluid, complex, and creative than in the past.</a:t>
            </a:r>
          </a:p>
          <a:p>
            <a:pPr>
              <a:lnSpc>
                <a:spcPct val="80000"/>
              </a:lnSpc>
            </a:pPr>
            <a:r>
              <a:rPr lang="en-US" sz="1800" dirty="0"/>
              <a:t>Key aspirations to </a:t>
            </a:r>
            <a:r>
              <a:rPr lang="en-US" sz="1800" i="1" dirty="0"/>
              <a:t>European political agendas</a:t>
            </a:r>
            <a:r>
              <a:rPr lang="en-US" sz="1800" dirty="0"/>
              <a:t> including neighborliness, quality of life, cultural/economic/environmental sustainability and heritage, stem from the universality of landscape as a human value and a social good, as well as from its environmental context (ESF, 2010).</a:t>
            </a:r>
          </a:p>
          <a:p>
            <a:pPr>
              <a:lnSpc>
                <a:spcPct val="80000"/>
              </a:lnSpc>
            </a:pPr>
            <a:r>
              <a:rPr lang="en-US" sz="1800" i="1" dirty="0"/>
              <a:t>Bottom-up initiatives of participatory governance</a:t>
            </a:r>
            <a:r>
              <a:rPr lang="en-US" sz="1800" dirty="0"/>
              <a:t> emerging in 21</a:t>
            </a:r>
            <a:r>
              <a:rPr lang="en-US" sz="1800" baseline="30000" dirty="0"/>
              <a:t>st</a:t>
            </a:r>
            <a:r>
              <a:rPr lang="en-US" sz="1800" dirty="0"/>
              <a:t> century conditions of crisis, i.e. city parks initiatives. </a:t>
            </a:r>
          </a:p>
          <a:p>
            <a:pPr>
              <a:lnSpc>
                <a:spcPct val="80000"/>
              </a:lnSpc>
              <a:buFont typeface="Wingdings" pitchFamily="2" charset="2"/>
              <a:buNone/>
            </a:pPr>
            <a:endParaRPr lang="en-US" sz="1800" dirty="0"/>
          </a:p>
          <a:p>
            <a:pPr>
              <a:lnSpc>
                <a:spcPct val="80000"/>
              </a:lnSpc>
            </a:pPr>
            <a:endParaRPr lang="el-GR"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Grp="1" noChangeArrowheads="1"/>
          </p:cNvSpPr>
          <p:nvPr>
            <p:ph type="title"/>
          </p:nvPr>
        </p:nvSpPr>
        <p:spPr>
          <a:xfrm>
            <a:off x="468313" y="1916113"/>
            <a:ext cx="8374062" cy="1295400"/>
          </a:xfrm>
        </p:spPr>
        <p:txBody>
          <a:bodyPr/>
          <a:lstStyle/>
          <a:p>
            <a:r>
              <a:rPr lang="en-US" sz="3500"/>
              <a:t>Scope </a:t>
            </a:r>
            <a:br>
              <a:rPr lang="en-US" sz="3500"/>
            </a:br>
            <a:r>
              <a:rPr lang="en-US" sz="3500"/>
              <a:t>and significance </a:t>
            </a:r>
            <a:br>
              <a:rPr lang="en-US" sz="3500"/>
            </a:br>
            <a:r>
              <a:rPr lang="en-US" sz="3500"/>
              <a:t>of this presentation</a:t>
            </a:r>
            <a:endParaRPr lang="el-GR" sz="3500"/>
          </a:p>
        </p:txBody>
      </p:sp>
      <p:sp>
        <p:nvSpPr>
          <p:cNvPr id="81927" name="Rectangle 7"/>
          <p:cNvSpPr>
            <a:spLocks noGrp="1" noChangeArrowheads="1"/>
          </p:cNvSpPr>
          <p:nvPr>
            <p:ph type="body" sz="half" idx="2"/>
          </p:nvPr>
        </p:nvSpPr>
        <p:spPr>
          <a:xfrm>
            <a:off x="468313" y="4076700"/>
            <a:ext cx="8291512" cy="2582863"/>
          </a:xfrm>
        </p:spPr>
        <p:txBody>
          <a:bodyPr/>
          <a:lstStyle/>
          <a:p>
            <a:pPr>
              <a:lnSpc>
                <a:spcPct val="80000"/>
              </a:lnSpc>
            </a:pPr>
            <a:r>
              <a:rPr lang="en-US" altLang="zh-CN" sz="1800">
                <a:ea typeface="SimSun" pitchFamily="2" charset="-122"/>
              </a:rPr>
              <a:t>At the basis of any human-environment interrelationship lie ideologically and symbolically charged conceptions of space.  </a:t>
            </a:r>
          </a:p>
          <a:p>
            <a:pPr>
              <a:lnSpc>
                <a:spcPct val="80000"/>
              </a:lnSpc>
            </a:pPr>
            <a:r>
              <a:rPr lang="en-US" altLang="zh-CN" sz="1800">
                <a:ea typeface="SimSun" pitchFamily="2" charset="-122"/>
              </a:rPr>
              <a:t>Such conceptions grow out of humanity’s quest for meaning and identity and point to the </a:t>
            </a:r>
            <a:r>
              <a:rPr lang="en-US" altLang="zh-CN" sz="1800" i="1">
                <a:ea typeface="SimSun" pitchFamily="2" charset="-122"/>
              </a:rPr>
              <a:t>centrality of culture</a:t>
            </a:r>
            <a:r>
              <a:rPr lang="en-US" altLang="zh-CN" sz="1800">
                <a:ea typeface="SimSun" pitchFamily="2" charset="-122"/>
              </a:rPr>
              <a:t> in the articulation of space through time</a:t>
            </a:r>
            <a:r>
              <a:rPr lang="en-US" altLang="zh-CN" sz="2000">
                <a:ea typeface="SimSun" pitchFamily="2" charset="-122"/>
              </a:rPr>
              <a:t>.</a:t>
            </a:r>
          </a:p>
          <a:p>
            <a:pPr>
              <a:lnSpc>
                <a:spcPct val="80000"/>
              </a:lnSpc>
            </a:pPr>
            <a:r>
              <a:rPr lang="en-US" sz="1800"/>
              <a:t>Our lives are filled with landscapes; they are carried out and assume their meanings through landscapes. </a:t>
            </a:r>
          </a:p>
          <a:p>
            <a:pPr>
              <a:lnSpc>
                <a:spcPct val="80000"/>
              </a:lnSpc>
            </a:pPr>
            <a:r>
              <a:rPr lang="en-US" sz="1800"/>
              <a:t>Landscape also belongs to everybody (a common good) and everybody has something to say about it, and thus carries a responsibility towards it.</a:t>
            </a:r>
            <a:endParaRPr lang="el-GR"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z="3600" dirty="0"/>
              <a:t>6.  Landscape planning and management: towards a conclusion. a) The concerns.</a:t>
            </a:r>
            <a:endParaRPr lang="el-GR" sz="3600" dirty="0"/>
          </a:p>
        </p:txBody>
      </p:sp>
      <p:sp>
        <p:nvSpPr>
          <p:cNvPr id="29699" name="Rectangle 3"/>
          <p:cNvSpPr>
            <a:spLocks noGrp="1" noChangeArrowheads="1"/>
          </p:cNvSpPr>
          <p:nvPr>
            <p:ph type="body" sz="half" idx="1"/>
          </p:nvPr>
        </p:nvSpPr>
        <p:spPr>
          <a:xfrm>
            <a:off x="250825" y="1628775"/>
            <a:ext cx="5329287" cy="4752975"/>
          </a:xfrm>
        </p:spPr>
        <p:txBody>
          <a:bodyPr/>
          <a:lstStyle/>
          <a:p>
            <a:pPr>
              <a:lnSpc>
                <a:spcPct val="80000"/>
              </a:lnSpc>
            </a:pPr>
            <a:r>
              <a:rPr lang="en-US" sz="1800" dirty="0"/>
              <a:t>Despite recent advances in landscape science and technology, </a:t>
            </a:r>
            <a:r>
              <a:rPr lang="en-US" sz="1800" i="1" dirty="0" err="1"/>
              <a:t>multifunctionality</a:t>
            </a:r>
            <a:r>
              <a:rPr lang="en-US" sz="1800" dirty="0"/>
              <a:t> and </a:t>
            </a:r>
            <a:r>
              <a:rPr lang="en-US" sz="1800" i="1" dirty="0"/>
              <a:t>sustainability</a:t>
            </a:r>
            <a:r>
              <a:rPr lang="en-US" sz="1800" dirty="0"/>
              <a:t>—qualities inherent in the cultural landscape for the best part of human history are now both endangered. </a:t>
            </a:r>
            <a:endParaRPr lang="en-US" sz="1800" dirty="0" smtClean="0"/>
          </a:p>
          <a:p>
            <a:pPr>
              <a:lnSpc>
                <a:spcPct val="80000"/>
              </a:lnSpc>
            </a:pPr>
            <a:endParaRPr lang="en-US" sz="1800" dirty="0"/>
          </a:p>
          <a:p>
            <a:pPr>
              <a:lnSpc>
                <a:spcPct val="80000"/>
              </a:lnSpc>
            </a:pPr>
            <a:r>
              <a:rPr lang="en-US" sz="1800" dirty="0"/>
              <a:t>So far, greater proliferation of landscape types and internal spatial differentiation have been accompanied by increasing specialization and loss of variety and complexity of landscape meanings and values, but also activities and functions.  </a:t>
            </a:r>
            <a:endParaRPr lang="en-US" sz="1800" dirty="0" smtClean="0"/>
          </a:p>
          <a:p>
            <a:pPr>
              <a:lnSpc>
                <a:spcPct val="80000"/>
              </a:lnSpc>
            </a:pPr>
            <a:endParaRPr lang="en-US" sz="1800" dirty="0"/>
          </a:p>
          <a:p>
            <a:pPr>
              <a:lnSpc>
                <a:spcPct val="80000"/>
              </a:lnSpc>
            </a:pPr>
            <a:r>
              <a:rPr lang="en-US" sz="1800" dirty="0"/>
              <a:t>Loss (in both natural and cultural aspects of landscape) is presently acquiring an irreversible quality, necessitating fast and concerted action</a:t>
            </a:r>
            <a:r>
              <a:rPr lang="en-US" sz="1800" dirty="0" smtClean="0"/>
              <a:t>.</a:t>
            </a:r>
          </a:p>
          <a:p>
            <a:pPr>
              <a:lnSpc>
                <a:spcPct val="80000"/>
              </a:lnSpc>
              <a:buNone/>
            </a:pPr>
            <a:endParaRPr lang="en-US" sz="1800" dirty="0"/>
          </a:p>
          <a:p>
            <a:pPr>
              <a:lnSpc>
                <a:spcPct val="80000"/>
              </a:lnSpc>
            </a:pPr>
            <a:r>
              <a:rPr lang="en-US" sz="1800" dirty="0"/>
              <a:t>Current crises pose greater risk to the European landscape, due to economic re-prioritizing and social pressures for its resources.</a:t>
            </a:r>
            <a:endParaRPr lang="en-US" sz="1500" dirty="0"/>
          </a:p>
        </p:txBody>
      </p:sp>
      <p:pic>
        <p:nvPicPr>
          <p:cNvPr id="29701" name="Picture 5" descr="C:\Users\athinian\Desktop\Picture20.png"/>
          <p:cNvPicPr>
            <a:picLocks noChangeAspect="1" noChangeArrowheads="1"/>
          </p:cNvPicPr>
          <p:nvPr/>
        </p:nvPicPr>
        <p:blipFill>
          <a:blip r:embed="rId2" cstate="print"/>
          <a:srcRect/>
          <a:stretch>
            <a:fillRect/>
          </a:stretch>
        </p:blipFill>
        <p:spPr bwMode="auto">
          <a:xfrm>
            <a:off x="5580112" y="1700808"/>
            <a:ext cx="3413125" cy="4546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914400" y="188913"/>
            <a:ext cx="8229600" cy="1139825"/>
          </a:xfrm>
        </p:spPr>
        <p:txBody>
          <a:bodyPr/>
          <a:lstStyle/>
          <a:p>
            <a:r>
              <a:rPr lang="en-US" sz="3600"/>
              <a:t>The concerns</a:t>
            </a:r>
            <a:endParaRPr lang="el-GR" sz="3600"/>
          </a:p>
        </p:txBody>
      </p:sp>
      <p:sp>
        <p:nvSpPr>
          <p:cNvPr id="74755" name="Rectangle 3"/>
          <p:cNvSpPr>
            <a:spLocks noGrp="1" noChangeArrowheads="1"/>
          </p:cNvSpPr>
          <p:nvPr>
            <p:ph type="body" sz="half" idx="2"/>
          </p:nvPr>
        </p:nvSpPr>
        <p:spPr>
          <a:xfrm>
            <a:off x="250825" y="3500438"/>
            <a:ext cx="8640763" cy="2262187"/>
          </a:xfrm>
        </p:spPr>
        <p:txBody>
          <a:bodyPr/>
          <a:lstStyle/>
          <a:p>
            <a:pPr>
              <a:lnSpc>
                <a:spcPct val="80000"/>
              </a:lnSpc>
            </a:pPr>
            <a:r>
              <a:rPr lang="en-US" sz="1800" u="sng"/>
              <a:t>Sustainable, integrated landscape management</a:t>
            </a:r>
            <a:r>
              <a:rPr lang="en-US" sz="1800"/>
              <a:t>, thus, now more urgently than ever before, needs to address, combine and connect a large number of diverse landscape functions, such as ecological stability, economic viability, expression of place identity, recreational activity, historical dynamics and so on.</a:t>
            </a:r>
            <a:endParaRPr lang="en-US" altLang="zh-CN" sz="1800">
              <a:ea typeface="SimSun" pitchFamily="2" charset="-122"/>
            </a:endParaRPr>
          </a:p>
          <a:p>
            <a:pPr>
              <a:lnSpc>
                <a:spcPct val="80000"/>
              </a:lnSpc>
            </a:pPr>
            <a:r>
              <a:rPr lang="en-US" altLang="zh-CN" sz="1800">
                <a:ea typeface="SimSun" pitchFamily="2" charset="-122"/>
              </a:rPr>
              <a:t>This remains quite a daunting task--offering, nonetheless, exciting challenges for all related disciplines and practitioners at all levels.  </a:t>
            </a:r>
          </a:p>
          <a:p>
            <a:pPr>
              <a:lnSpc>
                <a:spcPct val="80000"/>
              </a:lnSpc>
            </a:pPr>
            <a:r>
              <a:rPr lang="en-US" altLang="zh-CN" sz="1800">
                <a:ea typeface="SimSun" pitchFamily="2" charset="-122"/>
              </a:rPr>
              <a:t>What are harder to negotiate, however, are </a:t>
            </a:r>
            <a:r>
              <a:rPr lang="en-US" altLang="zh-CN" sz="1800" u="sng">
                <a:ea typeface="SimSun" pitchFamily="2" charset="-122"/>
              </a:rPr>
              <a:t>human ways of thought and action</a:t>
            </a:r>
            <a:r>
              <a:rPr lang="en-US" altLang="zh-CN" sz="1800">
                <a:ea typeface="SimSun" pitchFamily="2" charset="-122"/>
              </a:rPr>
              <a:t>, central and foremost to any landscape change or articulation (lay </a:t>
            </a:r>
            <a:r>
              <a:rPr lang="en-US" altLang="zh-CN" sz="1800" i="1">
                <a:ea typeface="SimSun" pitchFamily="2" charset="-122"/>
              </a:rPr>
              <a:t>landscape conscience</a:t>
            </a:r>
            <a:r>
              <a:rPr lang="en-US" altLang="zh-CN" sz="1800">
                <a:ea typeface="SimSun" pitchFamily="2" charset="-122"/>
              </a:rPr>
              <a:t>): more difficult to adjust than changes in the landscape itself, especially at a time when changes are occurring at a global scale and at long-term time-frames beyond individual grasp and local or national control.</a:t>
            </a:r>
            <a:endParaRPr lang="el-GR" sz="1800"/>
          </a:p>
          <a:p>
            <a:pPr>
              <a:lnSpc>
                <a:spcPct val="80000"/>
              </a:lnSpc>
            </a:pPr>
            <a:endParaRPr lang="el-GR" sz="1800"/>
          </a:p>
        </p:txBody>
      </p:sp>
      <p:pic>
        <p:nvPicPr>
          <p:cNvPr id="8" name="Content Placeholder 7" descr="Picture17.png"/>
          <p:cNvPicPr>
            <a:picLocks noGrp="1" noChangeAspect="1"/>
          </p:cNvPicPr>
          <p:nvPr>
            <p:ph sz="half" idx="1"/>
          </p:nvPr>
        </p:nvPicPr>
        <p:blipFill>
          <a:blip r:embed="rId2" cstate="print"/>
          <a:stretch>
            <a:fillRect/>
          </a:stretch>
        </p:blipFill>
        <p:spPr>
          <a:xfrm>
            <a:off x="4788024" y="188640"/>
            <a:ext cx="3834426" cy="288032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z="3600"/>
              <a:t>6.  Landscape planning and management: towards a conclusion. b) The issues.</a:t>
            </a:r>
            <a:endParaRPr lang="el-GR" sz="3600"/>
          </a:p>
        </p:txBody>
      </p:sp>
      <p:sp>
        <p:nvSpPr>
          <p:cNvPr id="17411" name="Rectangle 3"/>
          <p:cNvSpPr>
            <a:spLocks noGrp="1" noChangeArrowheads="1"/>
          </p:cNvSpPr>
          <p:nvPr>
            <p:ph type="body" idx="1"/>
          </p:nvPr>
        </p:nvSpPr>
        <p:spPr>
          <a:xfrm>
            <a:off x="323850" y="1412875"/>
            <a:ext cx="8507413" cy="4646613"/>
          </a:xfrm>
        </p:spPr>
        <p:txBody>
          <a:bodyPr/>
          <a:lstStyle/>
          <a:p>
            <a:pPr>
              <a:lnSpc>
                <a:spcPct val="80000"/>
              </a:lnSpc>
              <a:buFont typeface="Wingdings" pitchFamily="2" charset="2"/>
              <a:buNone/>
            </a:pPr>
            <a:endParaRPr lang="en-US" sz="1400" dirty="0"/>
          </a:p>
          <a:p>
            <a:pPr>
              <a:lnSpc>
                <a:spcPct val="80000"/>
              </a:lnSpc>
            </a:pPr>
            <a:r>
              <a:rPr lang="en-US" sz="1800" dirty="0"/>
              <a:t>Landscape content and character have hitherto not generally been seen in relation to </a:t>
            </a:r>
            <a:r>
              <a:rPr lang="en-US" sz="1800" u="sng" dirty="0"/>
              <a:t>regional planning and development</a:t>
            </a:r>
            <a:r>
              <a:rPr lang="en-US" sz="1800" dirty="0"/>
              <a:t>. Nonetheless, they represent an area of increasing interest.  </a:t>
            </a:r>
          </a:p>
          <a:p>
            <a:pPr>
              <a:lnSpc>
                <a:spcPct val="80000"/>
              </a:lnSpc>
            </a:pPr>
            <a:r>
              <a:rPr lang="en-US" sz="1800" dirty="0"/>
              <a:t>Moreover, as a matter of practice, the term landscape is used by planners and developers indiscriminately or interchangeably with the term </a:t>
            </a:r>
            <a:r>
              <a:rPr lang="en-US" sz="1800" i="1" dirty="0"/>
              <a:t>environment</a:t>
            </a:r>
            <a:r>
              <a:rPr lang="en-US" sz="1800" dirty="0"/>
              <a:t>.  It has been routinely used with a leaning exclusively towards its material and tangible aspects and with a lack of theoretical substantiation, merely as a tool of environmental policy formulation and implementation.</a:t>
            </a:r>
          </a:p>
          <a:p>
            <a:pPr>
              <a:lnSpc>
                <a:spcPct val="80000"/>
              </a:lnSpc>
            </a:pPr>
            <a:r>
              <a:rPr lang="en-US" altLang="zh-CN" sz="1800" dirty="0">
                <a:ea typeface="SimSun" pitchFamily="2" charset="-122"/>
              </a:rPr>
              <a:t>In conclusion, </a:t>
            </a:r>
            <a:r>
              <a:rPr lang="en-US" altLang="zh-CN" sz="1800" u="sng" dirty="0">
                <a:ea typeface="SimSun" pitchFamily="2" charset="-122"/>
              </a:rPr>
              <a:t>interest in the landscape, landscape identity and landscape studies</a:t>
            </a:r>
            <a:r>
              <a:rPr lang="en-US" altLang="zh-CN" sz="1800" dirty="0">
                <a:ea typeface="SimSun" pitchFamily="2" charset="-122"/>
              </a:rPr>
              <a:t> has recently skyrocketed in, at least, Europe. However, no all encompassing </a:t>
            </a:r>
            <a:r>
              <a:rPr lang="en-US" altLang="zh-CN" sz="1800" i="1" dirty="0">
                <a:ea typeface="SimSun" pitchFamily="2" charset="-122"/>
              </a:rPr>
              <a:t>theory or analytical framework</a:t>
            </a:r>
            <a:r>
              <a:rPr lang="en-US" altLang="zh-CN" sz="1800" dirty="0">
                <a:ea typeface="SimSun" pitchFamily="2" charset="-122"/>
              </a:rPr>
              <a:t> has been thus far formulated that adequately addresses the study of landscape.  </a:t>
            </a:r>
          </a:p>
          <a:p>
            <a:pPr>
              <a:lnSpc>
                <a:spcPct val="80000"/>
              </a:lnSpc>
            </a:pPr>
            <a:r>
              <a:rPr lang="en-US" altLang="zh-CN" sz="1800" dirty="0">
                <a:ea typeface="SimSun" pitchFamily="2" charset="-122"/>
              </a:rPr>
              <a:t>Almost </a:t>
            </a:r>
            <a:r>
              <a:rPr lang="en-US" altLang="zh-CN" sz="1800" i="1" dirty="0">
                <a:ea typeface="SimSun" pitchFamily="2" charset="-122"/>
              </a:rPr>
              <a:t>all existing theoretical frameworks of analysis, as well as methodological tools</a:t>
            </a:r>
            <a:r>
              <a:rPr lang="en-US" altLang="zh-CN" sz="1800" dirty="0">
                <a:ea typeface="SimSun" pitchFamily="2" charset="-122"/>
              </a:rPr>
              <a:t>, have some application in landscape study, planning, use or policy implementation. </a:t>
            </a:r>
          </a:p>
          <a:p>
            <a:pPr>
              <a:lnSpc>
                <a:spcPct val="80000"/>
              </a:lnSpc>
            </a:pPr>
            <a:r>
              <a:rPr lang="en-US" altLang="zh-CN" sz="1800" u="sng" dirty="0">
                <a:ea typeface="SimSun" pitchFamily="2" charset="-122"/>
              </a:rPr>
              <a:t>Enriched landscape research can offer itself as a fundamental, integrated research field for studying perceptions as well as materiality, culture as well as nature and long-term historic transformations as well as present states</a:t>
            </a:r>
            <a:r>
              <a:rPr lang="en-US" altLang="zh-CN" sz="1600" u="sng" dirty="0">
                <a:ea typeface="SimSun" pitchFamily="2" charset="-122"/>
              </a:rPr>
              <a:t> (ESF 2010)</a:t>
            </a:r>
            <a:endParaRPr lang="el-GR" sz="1600" u="sng"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3600" dirty="0"/>
              <a:t>6.  Landscape planning and management: towards a conclusion. c) The prospects.</a:t>
            </a:r>
            <a:endParaRPr lang="el-GR" sz="3600" dirty="0"/>
          </a:p>
        </p:txBody>
      </p:sp>
      <p:sp>
        <p:nvSpPr>
          <p:cNvPr id="28675" name="Rectangle 3"/>
          <p:cNvSpPr>
            <a:spLocks noGrp="1" noChangeArrowheads="1"/>
          </p:cNvSpPr>
          <p:nvPr>
            <p:ph type="body" sz="half" idx="1"/>
          </p:nvPr>
        </p:nvSpPr>
        <p:spPr>
          <a:xfrm>
            <a:off x="250825" y="1628775"/>
            <a:ext cx="4897239" cy="4679950"/>
          </a:xfrm>
        </p:spPr>
        <p:txBody>
          <a:bodyPr/>
          <a:lstStyle/>
          <a:p>
            <a:pPr>
              <a:lnSpc>
                <a:spcPct val="80000"/>
              </a:lnSpc>
            </a:pPr>
            <a:r>
              <a:rPr lang="en-US" sz="1800" u="sng" dirty="0"/>
              <a:t>Recently</a:t>
            </a:r>
            <a:r>
              <a:rPr lang="en-US" sz="1800" dirty="0"/>
              <a:t>: a resurgence of </a:t>
            </a:r>
            <a:r>
              <a:rPr lang="en-US" sz="1800" i="1" dirty="0"/>
              <a:t>interest in the general landscape</a:t>
            </a:r>
            <a:r>
              <a:rPr lang="en-US" sz="1800" dirty="0"/>
              <a:t>, an urgency for change in attitudes towards it, and a preoccupation with its essentially cultural nature, have been evident in </a:t>
            </a:r>
            <a:r>
              <a:rPr lang="en-US" sz="1800" i="1" dirty="0"/>
              <a:t>various contexts</a:t>
            </a:r>
            <a:r>
              <a:rPr lang="en-US" sz="1800" dirty="0"/>
              <a:t> (i.e. environmental consultants and researchers, academics, administrators and various sorts of managers, the mass media, etc). </a:t>
            </a:r>
            <a:endParaRPr lang="en-US" sz="1800" dirty="0" smtClean="0"/>
          </a:p>
          <a:p>
            <a:pPr>
              <a:lnSpc>
                <a:spcPct val="80000"/>
              </a:lnSpc>
              <a:buNone/>
            </a:pPr>
            <a:endParaRPr lang="en-US" sz="1800" dirty="0"/>
          </a:p>
          <a:p>
            <a:pPr>
              <a:lnSpc>
                <a:spcPct val="80000"/>
              </a:lnSpc>
            </a:pPr>
            <a:r>
              <a:rPr lang="en-US" sz="1800" dirty="0"/>
              <a:t>By aspiring to integrate natural and cultural values in </a:t>
            </a:r>
            <a:r>
              <a:rPr lang="en-US" sz="1800" u="sng" dirty="0"/>
              <a:t>preservation contexts,</a:t>
            </a:r>
            <a:r>
              <a:rPr lang="en-US" sz="1800" dirty="0"/>
              <a:t> modern preservation work has been recently oriented to </a:t>
            </a:r>
            <a:r>
              <a:rPr lang="en-US" sz="1800" i="1" dirty="0"/>
              <a:t>areas</a:t>
            </a:r>
            <a:r>
              <a:rPr lang="en-US" sz="1800" dirty="0"/>
              <a:t> instead of to </a:t>
            </a:r>
            <a:r>
              <a:rPr lang="en-US" sz="1800" dirty="0" err="1"/>
              <a:t>objects:an</a:t>
            </a:r>
            <a:r>
              <a:rPr lang="en-US" sz="1800" dirty="0"/>
              <a:t> alternative approach, to start from a landscape </a:t>
            </a:r>
            <a:r>
              <a:rPr lang="en-US" sz="1800" i="1" dirty="0"/>
              <a:t>totality</a:t>
            </a:r>
            <a:r>
              <a:rPr lang="en-US" sz="1800" dirty="0"/>
              <a:t> and then study its various parts, on the basis of their relevance for the whole.</a:t>
            </a:r>
          </a:p>
        </p:txBody>
      </p:sp>
      <p:pic>
        <p:nvPicPr>
          <p:cNvPr id="28677" name="Picture 5" descr="C:\Users\athinian\Desktop\Picture18.png"/>
          <p:cNvPicPr>
            <a:picLocks noChangeAspect="1" noChangeArrowheads="1"/>
          </p:cNvPicPr>
          <p:nvPr/>
        </p:nvPicPr>
        <p:blipFill>
          <a:blip r:embed="rId2" cstate="print"/>
          <a:srcRect/>
          <a:stretch>
            <a:fillRect/>
          </a:stretch>
        </p:blipFill>
        <p:spPr bwMode="auto">
          <a:xfrm>
            <a:off x="5364088" y="1700808"/>
            <a:ext cx="3413125" cy="4541837"/>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55650" y="1341439"/>
            <a:ext cx="8229600" cy="719410"/>
          </a:xfrm>
        </p:spPr>
        <p:txBody>
          <a:bodyPr/>
          <a:lstStyle/>
          <a:p>
            <a:r>
              <a:rPr lang="en-US" sz="3600" dirty="0"/>
              <a:t>  The prospects</a:t>
            </a:r>
            <a:endParaRPr lang="el-GR" sz="3600" dirty="0"/>
          </a:p>
        </p:txBody>
      </p:sp>
      <p:sp>
        <p:nvSpPr>
          <p:cNvPr id="77827" name="Rectangle 3"/>
          <p:cNvSpPr>
            <a:spLocks noGrp="1" noChangeArrowheads="1"/>
          </p:cNvSpPr>
          <p:nvPr>
            <p:ph type="body" sz="half" idx="2"/>
          </p:nvPr>
        </p:nvSpPr>
        <p:spPr>
          <a:xfrm>
            <a:off x="395536" y="3140968"/>
            <a:ext cx="8497887" cy="3528392"/>
          </a:xfrm>
        </p:spPr>
        <p:txBody>
          <a:bodyPr/>
          <a:lstStyle/>
          <a:p>
            <a:pPr>
              <a:lnSpc>
                <a:spcPct val="80000"/>
              </a:lnSpc>
            </a:pPr>
            <a:r>
              <a:rPr lang="en-US" sz="1800" i="1" dirty="0"/>
              <a:t>Common global potentialities and threats point to the necessity for concerted and well-orchestrated interregional measures of landscape protection, development and sustainable management</a:t>
            </a:r>
            <a:r>
              <a:rPr lang="en-US" sz="1800" dirty="0"/>
              <a:t>:</a:t>
            </a:r>
          </a:p>
          <a:p>
            <a:pPr>
              <a:lnSpc>
                <a:spcPct val="80000"/>
              </a:lnSpc>
              <a:buFont typeface="Wingdings" pitchFamily="2" charset="2"/>
              <a:buNone/>
            </a:pPr>
            <a:r>
              <a:rPr lang="en-US" sz="1800" dirty="0"/>
              <a:t>1. as repositories of collective meaning and symbolism through time </a:t>
            </a:r>
          </a:p>
          <a:p>
            <a:pPr>
              <a:lnSpc>
                <a:spcPct val="80000"/>
              </a:lnSpc>
              <a:buFont typeface="Wingdings" pitchFamily="2" charset="2"/>
              <a:buNone/>
            </a:pPr>
            <a:r>
              <a:rPr lang="en-US" sz="1800" dirty="0"/>
              <a:t>2. as integral  parts of our natural and cultural heritage </a:t>
            </a:r>
          </a:p>
          <a:p>
            <a:pPr>
              <a:lnSpc>
                <a:spcPct val="80000"/>
              </a:lnSpc>
              <a:buFont typeface="Wingdings" pitchFamily="2" charset="2"/>
              <a:buNone/>
            </a:pPr>
            <a:r>
              <a:rPr lang="en-US" sz="1800" dirty="0"/>
              <a:t>3. as policy-relevant issues in contemporary urban and regional planning and resource management</a:t>
            </a:r>
          </a:p>
          <a:p>
            <a:pPr>
              <a:lnSpc>
                <a:spcPct val="80000"/>
              </a:lnSpc>
              <a:buFont typeface="Wingdings" pitchFamily="2" charset="2"/>
              <a:buNone/>
            </a:pPr>
            <a:r>
              <a:rPr lang="en-US" sz="1800" dirty="0"/>
              <a:t>4. as complex realities developing in historical time and thus embodying and exhibiting place identity, useful in place promotion</a:t>
            </a:r>
          </a:p>
          <a:p>
            <a:pPr>
              <a:lnSpc>
                <a:spcPct val="80000"/>
              </a:lnSpc>
              <a:buFont typeface="Wingdings" pitchFamily="2" charset="2"/>
              <a:buNone/>
            </a:pPr>
            <a:r>
              <a:rPr lang="en-US" sz="1800" dirty="0"/>
              <a:t>5. as systems of energy, material and information flows, interwoven in harmonious environmental wholes and</a:t>
            </a:r>
          </a:p>
          <a:p>
            <a:pPr>
              <a:lnSpc>
                <a:spcPct val="80000"/>
              </a:lnSpc>
              <a:buFont typeface="Wingdings" pitchFamily="2" charset="2"/>
              <a:buNone/>
            </a:pPr>
            <a:r>
              <a:rPr lang="en-US" sz="1800" dirty="0"/>
              <a:t>6. as material constructions, reflective of the basic organization of society/ culture/ economy, supporting local ways of life and knowledge</a:t>
            </a:r>
            <a:endParaRPr lang="el-GR" sz="1800" dirty="0"/>
          </a:p>
          <a:p>
            <a:pPr>
              <a:lnSpc>
                <a:spcPct val="80000"/>
              </a:lnSpc>
              <a:buFont typeface="Wingdings" pitchFamily="2" charset="2"/>
              <a:buNone/>
            </a:pPr>
            <a:endParaRPr lang="el-GR" sz="1800" dirty="0"/>
          </a:p>
        </p:txBody>
      </p:sp>
      <p:pic>
        <p:nvPicPr>
          <p:cNvPr id="77836" name="Picture 12" descr="C:\Users\athinian\Desktop\Picture19.png"/>
          <p:cNvPicPr>
            <a:picLocks noChangeAspect="1" noChangeArrowheads="1"/>
          </p:cNvPicPr>
          <p:nvPr/>
        </p:nvPicPr>
        <p:blipFill>
          <a:blip r:embed="rId2" cstate="print"/>
          <a:srcRect/>
          <a:stretch>
            <a:fillRect/>
          </a:stretch>
        </p:blipFill>
        <p:spPr bwMode="auto">
          <a:xfrm>
            <a:off x="5076056" y="260647"/>
            <a:ext cx="3528392" cy="2644819"/>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sz="3600"/>
              <a:t>Landscape in a changing world</a:t>
            </a:r>
            <a:endParaRPr lang="el-GR" sz="3600"/>
          </a:p>
        </p:txBody>
      </p:sp>
      <p:sp>
        <p:nvSpPr>
          <p:cNvPr id="106499" name="Rectangle 3"/>
          <p:cNvSpPr>
            <a:spLocks noGrp="1" noChangeArrowheads="1"/>
          </p:cNvSpPr>
          <p:nvPr>
            <p:ph type="body" idx="1"/>
          </p:nvPr>
        </p:nvSpPr>
        <p:spPr/>
        <p:txBody>
          <a:bodyPr/>
          <a:lstStyle/>
          <a:p>
            <a:pPr>
              <a:lnSpc>
                <a:spcPct val="80000"/>
              </a:lnSpc>
            </a:pPr>
            <a:r>
              <a:rPr lang="en-US" sz="1800"/>
              <a:t>Not only does the extraction of all means for life come from the landscape, but also all we humans are constituted of the landscape. “</a:t>
            </a:r>
            <a:r>
              <a:rPr lang="en-US" sz="1800" i="1"/>
              <a:t>We are the landscape</a:t>
            </a:r>
            <a:r>
              <a:rPr lang="en-US" sz="1800"/>
              <a:t>”.</a:t>
            </a:r>
          </a:p>
          <a:p>
            <a:pPr>
              <a:lnSpc>
                <a:spcPct val="80000"/>
              </a:lnSpc>
            </a:pPr>
            <a:r>
              <a:rPr lang="en-US" sz="1800" u="sng"/>
              <a:t>The major grand challenges facing our society</a:t>
            </a:r>
            <a:r>
              <a:rPr lang="en-US" sz="1800"/>
              <a:t> are embedded in landscape: climate change, energy needs, health and safety, food security, urbanization and migration, loss of biodiversity and cultural heritage, rural exodus, lifestyle changes, etc.</a:t>
            </a:r>
          </a:p>
          <a:p>
            <a:pPr>
              <a:lnSpc>
                <a:spcPct val="80000"/>
              </a:lnSpc>
            </a:pPr>
            <a:r>
              <a:rPr lang="en-US" sz="1800"/>
              <a:t>Likewise, </a:t>
            </a:r>
            <a:r>
              <a:rPr lang="en-US" sz="1800" u="sng"/>
              <a:t>many of the solutions to these problems and challenges</a:t>
            </a:r>
            <a:r>
              <a:rPr lang="en-US" sz="1800"/>
              <a:t> that contemporary societies face stem from the landscape: ‘green development’, creation of employment, local (physical and cultural) resource sustainability, educational opportunities, scientific growth, tourism and recreation.  </a:t>
            </a:r>
          </a:p>
          <a:p>
            <a:pPr>
              <a:lnSpc>
                <a:spcPct val="80000"/>
              </a:lnSpc>
            </a:pPr>
            <a:r>
              <a:rPr lang="en-US" sz="1800"/>
              <a:t>“Many of the social, economic and environmental decisions facing Europe and the wider world concern the cultural uses and meanings of the land. Their spatial dimensions can be addressed through the idea of landscape, which comes into being wherever land and people come together” (ESF, 2010:2).</a:t>
            </a:r>
          </a:p>
          <a:p>
            <a:pPr>
              <a:lnSpc>
                <a:spcPct val="80000"/>
              </a:lnSpc>
            </a:pPr>
            <a:r>
              <a:rPr lang="en-US" sz="1800"/>
              <a:t>“Thus, enriched landscape research can offer itself as a fundamental, integrated research field for studying perceptions, as well as materiality, culture as well as nature and long-term historic transformations, as well as present states” (ESF, 2010:2).  </a:t>
            </a:r>
          </a:p>
          <a:p>
            <a:pPr>
              <a:lnSpc>
                <a:spcPct val="80000"/>
              </a:lnSpc>
            </a:pPr>
            <a:endParaRPr lang="el-G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0"/>
            <a:ext cx="8229600" cy="1139825"/>
          </a:xfrm>
        </p:spPr>
        <p:txBody>
          <a:bodyPr/>
          <a:lstStyle/>
          <a:p>
            <a:r>
              <a:rPr lang="en-US" sz="3600"/>
              <a:t>Objective and parts of this presentation</a:t>
            </a:r>
            <a:endParaRPr lang="el-GR" sz="3600"/>
          </a:p>
        </p:txBody>
      </p:sp>
      <p:sp>
        <p:nvSpPr>
          <p:cNvPr id="15363" name="Rectangle 3"/>
          <p:cNvSpPr>
            <a:spLocks noGrp="1" noChangeArrowheads="1"/>
          </p:cNvSpPr>
          <p:nvPr>
            <p:ph type="body" sz="half" idx="1"/>
          </p:nvPr>
        </p:nvSpPr>
        <p:spPr>
          <a:xfrm>
            <a:off x="250825" y="1557338"/>
            <a:ext cx="8497639" cy="4824412"/>
          </a:xfrm>
        </p:spPr>
        <p:txBody>
          <a:bodyPr/>
          <a:lstStyle/>
          <a:p>
            <a:pPr>
              <a:lnSpc>
                <a:spcPct val="80000"/>
              </a:lnSpc>
            </a:pPr>
            <a:r>
              <a:rPr lang="en-US" sz="1800" u="sng" dirty="0"/>
              <a:t>Objectives</a:t>
            </a:r>
          </a:p>
          <a:p>
            <a:pPr>
              <a:lnSpc>
                <a:spcPct val="80000"/>
              </a:lnSpc>
              <a:buFont typeface="Wingdings" pitchFamily="2" charset="2"/>
              <a:buNone/>
            </a:pPr>
            <a:r>
              <a:rPr lang="en-US" sz="1800" dirty="0"/>
              <a:t>To revisit ‘landscape’ and explore the perspectives, arguments, tensions, understandings, interpretations, and potentials that belie it as a concept, as a construct and as conduct, in the context of contemporary life.</a:t>
            </a:r>
          </a:p>
          <a:p>
            <a:pPr>
              <a:lnSpc>
                <a:spcPct val="80000"/>
              </a:lnSpc>
              <a:buFont typeface="Wingdings" pitchFamily="2" charset="2"/>
              <a:buNone/>
            </a:pPr>
            <a:r>
              <a:rPr lang="en-US" sz="1800" dirty="0"/>
              <a:t>To question how and why landscapes are changing and position ourselves not only </a:t>
            </a:r>
            <a:r>
              <a:rPr lang="en-US" sz="1800" dirty="0" err="1"/>
              <a:t>vis</a:t>
            </a:r>
            <a:r>
              <a:rPr lang="en-US" sz="1800" dirty="0"/>
              <a:t>-a-</a:t>
            </a:r>
            <a:r>
              <a:rPr lang="en-US" sz="1800" dirty="0" err="1"/>
              <a:t>vis</a:t>
            </a:r>
            <a:r>
              <a:rPr lang="en-US" sz="1800" dirty="0"/>
              <a:t> decision-making concerning our landscapes, but also in building futures in/on/ through them. </a:t>
            </a:r>
          </a:p>
          <a:p>
            <a:pPr>
              <a:lnSpc>
                <a:spcPct val="80000"/>
              </a:lnSpc>
            </a:pPr>
            <a:r>
              <a:rPr lang="en-US" sz="1800" u="sng" dirty="0"/>
              <a:t>Parts of this presentation</a:t>
            </a:r>
          </a:p>
          <a:p>
            <a:pPr>
              <a:lnSpc>
                <a:spcPct val="80000"/>
              </a:lnSpc>
              <a:buFont typeface="Wingdings" pitchFamily="2" charset="2"/>
              <a:buNone/>
            </a:pPr>
            <a:r>
              <a:rPr lang="en-US" sz="1800" dirty="0"/>
              <a:t>	1. What is landscape? </a:t>
            </a:r>
          </a:p>
          <a:p>
            <a:pPr>
              <a:lnSpc>
                <a:spcPct val="80000"/>
              </a:lnSpc>
              <a:buFont typeface="Wingdings" pitchFamily="2" charset="2"/>
              <a:buNone/>
            </a:pPr>
            <a:r>
              <a:rPr lang="en-US" sz="1800" dirty="0"/>
              <a:t>	2. Landscape dimensions/characteristics</a:t>
            </a:r>
          </a:p>
          <a:p>
            <a:pPr>
              <a:lnSpc>
                <a:spcPct val="80000"/>
              </a:lnSpc>
              <a:buFont typeface="Wingdings" pitchFamily="2" charset="2"/>
              <a:buNone/>
            </a:pPr>
            <a:r>
              <a:rPr lang="en-US" sz="1800" dirty="0"/>
              <a:t>	3. Landscape and geography</a:t>
            </a:r>
          </a:p>
          <a:p>
            <a:pPr>
              <a:lnSpc>
                <a:spcPct val="80000"/>
              </a:lnSpc>
              <a:buFont typeface="Wingdings" pitchFamily="2" charset="2"/>
              <a:buNone/>
            </a:pPr>
            <a:r>
              <a:rPr lang="en-US" sz="1800" dirty="0"/>
              <a:t>	4. A Mediterranean landscape</a:t>
            </a:r>
          </a:p>
          <a:p>
            <a:pPr>
              <a:lnSpc>
                <a:spcPct val="80000"/>
              </a:lnSpc>
              <a:buFont typeface="Wingdings" pitchFamily="2" charset="2"/>
              <a:buNone/>
            </a:pPr>
            <a:r>
              <a:rPr lang="en-US" sz="1800" dirty="0"/>
              <a:t>	5. Landscapes of a new </a:t>
            </a:r>
            <a:r>
              <a:rPr lang="en-US" sz="1800" dirty="0" smtClean="0"/>
              <a:t>cultural economy </a:t>
            </a:r>
            <a:r>
              <a:rPr lang="en-US" sz="1800" dirty="0"/>
              <a:t>of space</a:t>
            </a:r>
          </a:p>
          <a:p>
            <a:pPr>
              <a:lnSpc>
                <a:spcPct val="80000"/>
              </a:lnSpc>
              <a:buFont typeface="Wingdings" pitchFamily="2" charset="2"/>
              <a:buNone/>
            </a:pPr>
            <a:r>
              <a:rPr lang="en-US" sz="1800" dirty="0"/>
              <a:t>	6. Landscape planning and management: </a:t>
            </a:r>
            <a:r>
              <a:rPr lang="en-US" sz="1800" dirty="0" smtClean="0"/>
              <a:t>towards </a:t>
            </a:r>
            <a:r>
              <a:rPr lang="en-US" sz="1800" dirty="0"/>
              <a:t>a conclusion</a:t>
            </a:r>
          </a:p>
          <a:p>
            <a:pPr>
              <a:lnSpc>
                <a:spcPct val="80000"/>
              </a:lnSpc>
              <a:buFont typeface="Wingdings" pitchFamily="2" charset="2"/>
              <a:buNone/>
            </a:pPr>
            <a:r>
              <a:rPr lang="en-US" sz="400" dirty="0"/>
              <a:t>	</a:t>
            </a:r>
            <a:endParaRPr lang="el-GR" sz="400" dirty="0"/>
          </a:p>
        </p:txBody>
      </p:sp>
      <p:sp>
        <p:nvSpPr>
          <p:cNvPr id="15365" name="Rectangle 5"/>
          <p:cNvSpPr>
            <a:spLocks noChangeArrowheads="1"/>
          </p:cNvSpPr>
          <p:nvPr/>
        </p:nvSpPr>
        <p:spPr bwMode="auto">
          <a:xfrm>
            <a:off x="4643438" y="1628775"/>
            <a:ext cx="4038600" cy="4530725"/>
          </a:xfrm>
          <a:prstGeom prst="rect">
            <a:avLst/>
          </a:prstGeom>
          <a:noFill/>
          <a:ln w="9525">
            <a:noFill/>
            <a:miter lim="800000"/>
            <a:headEnd/>
            <a:tailEnd/>
          </a:ln>
          <a:effectLst/>
        </p:spPr>
        <p:txBody>
          <a:bodyPr/>
          <a:lstStyle/>
          <a:p>
            <a:pPr marL="342900" indent="-342900">
              <a:lnSpc>
                <a:spcPct val="80000"/>
              </a:lnSpc>
              <a:spcBef>
                <a:spcPct val="20000"/>
              </a:spcBef>
              <a:buClr>
                <a:schemeClr val="bg2"/>
              </a:buClr>
              <a:buSzPct val="75000"/>
              <a:buFont typeface="Wingdings" pitchFamily="2" charset="2"/>
              <a:buChar char="p"/>
            </a:pPr>
            <a:endParaRPr lang="el-GR" sz="1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188913"/>
            <a:ext cx="8229600" cy="1139825"/>
          </a:xfrm>
        </p:spPr>
        <p:txBody>
          <a:bodyPr/>
          <a:lstStyle/>
          <a:p>
            <a:pPr marL="838200" indent="-838200"/>
            <a:r>
              <a:rPr lang="en-US" sz="3600"/>
              <a:t>1. What is landscape? </a:t>
            </a:r>
            <a:br>
              <a:rPr lang="en-US" sz="3600"/>
            </a:br>
            <a:r>
              <a:rPr lang="en-US" sz="3600"/>
              <a:t>	a. The ELC</a:t>
            </a:r>
            <a:endParaRPr lang="el-GR" sz="3600"/>
          </a:p>
        </p:txBody>
      </p:sp>
      <p:sp>
        <p:nvSpPr>
          <p:cNvPr id="9219" name="Rectangle 3"/>
          <p:cNvSpPr>
            <a:spLocks noGrp="1" noChangeArrowheads="1"/>
          </p:cNvSpPr>
          <p:nvPr>
            <p:ph type="body" sz="half" idx="1"/>
          </p:nvPr>
        </p:nvSpPr>
        <p:spPr>
          <a:xfrm>
            <a:off x="395288" y="1557338"/>
            <a:ext cx="8569325" cy="2303462"/>
          </a:xfrm>
        </p:spPr>
        <p:txBody>
          <a:bodyPr/>
          <a:lstStyle/>
          <a:p>
            <a:pPr>
              <a:lnSpc>
                <a:spcPct val="80000"/>
              </a:lnSpc>
            </a:pPr>
            <a:r>
              <a:rPr lang="en-US" sz="1800" u="sng"/>
              <a:t>European Landscape Convention (Florence 2000):</a:t>
            </a:r>
          </a:p>
          <a:p>
            <a:pPr>
              <a:lnSpc>
                <a:spcPct val="80000"/>
              </a:lnSpc>
              <a:buFont typeface="Wingdings" pitchFamily="2" charset="2"/>
              <a:buNone/>
            </a:pPr>
            <a:endParaRPr lang="en-US" sz="1700"/>
          </a:p>
          <a:p>
            <a:pPr>
              <a:lnSpc>
                <a:spcPct val="80000"/>
              </a:lnSpc>
              <a:buFont typeface="Wingdings" pitchFamily="2" charset="2"/>
              <a:buNone/>
            </a:pPr>
            <a:r>
              <a:rPr lang="en-US" sz="1700"/>
              <a:t>	</a:t>
            </a:r>
            <a:r>
              <a:rPr lang="el-GR" sz="1800"/>
              <a:t>Landscape is defined as a zone or area</a:t>
            </a:r>
            <a:r>
              <a:rPr lang="en-US" sz="1800"/>
              <a:t>,</a:t>
            </a:r>
            <a:r>
              <a:rPr lang="el-GR" sz="1800"/>
              <a:t> as perceived by local people or visitors, whose visual features and character are the result of the action of natural and/or cultural (that is, human) factors. This definition reflects the idea that landscapes evolve through time, as a result of being acted upon by natural forces and human beings. It also underlines that a landscape forms a whole, whose natural and cultural components are taken together, not separately.</a:t>
            </a:r>
            <a:endParaRPr lang="en-US" sz="1800"/>
          </a:p>
          <a:p>
            <a:pPr>
              <a:lnSpc>
                <a:spcPct val="80000"/>
              </a:lnSpc>
              <a:buFont typeface="Wingdings" pitchFamily="2" charset="2"/>
              <a:buNone/>
            </a:pPr>
            <a:endParaRPr lang="en-US" sz="1800"/>
          </a:p>
          <a:p>
            <a:pPr>
              <a:lnSpc>
                <a:spcPct val="80000"/>
              </a:lnSpc>
              <a:buFont typeface="Wingdings" pitchFamily="2" charset="2"/>
              <a:buNone/>
            </a:pPr>
            <a:r>
              <a:rPr lang="en-US" sz="1800"/>
              <a:t>The ELC was adopted under the auspices of the Council of Europe, with the aim of promoting the protection, management and planning of European landscape and organizing European co-operation in this area. It is the first international treaty covering all aspects of landscape.</a:t>
            </a:r>
          </a:p>
          <a:p>
            <a:pPr>
              <a:lnSpc>
                <a:spcPct val="80000"/>
              </a:lnSpc>
              <a:buFont typeface="Wingdings" pitchFamily="2" charset="2"/>
              <a:buNone/>
            </a:pPr>
            <a:r>
              <a:rPr lang="en-US" sz="1800"/>
              <a:t>It applies to the entire territory of the contracting parties and covers natural, rural, urban and peri-urban areas. It concerns landscapes that might be considered outstanding, commonplace or deteriorated. </a:t>
            </a:r>
          </a:p>
          <a:p>
            <a:pPr>
              <a:lnSpc>
                <a:spcPct val="80000"/>
              </a:lnSpc>
              <a:buFont typeface="Wingdings" pitchFamily="2" charset="2"/>
              <a:buNone/>
            </a:pPr>
            <a:r>
              <a:rPr lang="en-US" sz="1800"/>
              <a:t>By taking into account landscape, culture and nature, the Council of Europe seeks to protect </a:t>
            </a:r>
            <a:r>
              <a:rPr lang="en-US" sz="1800" i="1"/>
              <a:t>the quality of life and well-being</a:t>
            </a:r>
            <a:r>
              <a:rPr lang="en-US" sz="1800"/>
              <a:t> of Europeans in a sustainable development perspective.</a:t>
            </a:r>
          </a:p>
          <a:p>
            <a:pPr>
              <a:lnSpc>
                <a:spcPct val="80000"/>
              </a:lnSpc>
              <a:buFont typeface="Wingdings" pitchFamily="2" charset="2"/>
              <a:buNone/>
            </a:pPr>
            <a:endParaRPr lang="en-US" sz="1800"/>
          </a:p>
          <a:p>
            <a:pPr>
              <a:lnSpc>
                <a:spcPct val="80000"/>
              </a:lnSpc>
              <a:buFont typeface="Wingdings" pitchFamily="2" charset="2"/>
              <a:buNone/>
            </a:pPr>
            <a:r>
              <a:rPr lang="el-GR" sz="1700"/>
              <a:t> </a:t>
            </a:r>
            <a:endParaRPr lang="en-US" sz="1700"/>
          </a:p>
        </p:txBody>
      </p:sp>
      <p:sp>
        <p:nvSpPr>
          <p:cNvPr id="9221" name="Rectangle 5"/>
          <p:cNvSpPr>
            <a:spLocks noChangeArrowheads="1"/>
          </p:cNvSpPr>
          <p:nvPr/>
        </p:nvSpPr>
        <p:spPr bwMode="auto">
          <a:xfrm>
            <a:off x="468313" y="3933825"/>
            <a:ext cx="8229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3" name="Rectangle 7"/>
          <p:cNvSpPr>
            <a:spLocks noGrp="1" noChangeArrowheads="1"/>
          </p:cNvSpPr>
          <p:nvPr>
            <p:ph type="title"/>
          </p:nvPr>
        </p:nvSpPr>
        <p:spPr>
          <a:xfrm>
            <a:off x="611188" y="908050"/>
            <a:ext cx="8229600" cy="1139825"/>
          </a:xfrm>
        </p:spPr>
        <p:txBody>
          <a:bodyPr/>
          <a:lstStyle/>
          <a:p>
            <a:r>
              <a:rPr lang="en-US" sz="3200" dirty="0"/>
              <a:t>Landscape </a:t>
            </a:r>
            <a:br>
              <a:rPr lang="en-US" sz="3200" dirty="0"/>
            </a:br>
            <a:r>
              <a:rPr lang="en-US" sz="3200" dirty="0"/>
              <a:t>and Europeans</a:t>
            </a:r>
            <a:endParaRPr lang="el-GR" sz="3200" dirty="0"/>
          </a:p>
        </p:txBody>
      </p:sp>
      <p:sp>
        <p:nvSpPr>
          <p:cNvPr id="101384" name="Rectangle 8"/>
          <p:cNvSpPr>
            <a:spLocks noGrp="1" noChangeArrowheads="1"/>
          </p:cNvSpPr>
          <p:nvPr>
            <p:ph type="body" sz="half" idx="2"/>
          </p:nvPr>
        </p:nvSpPr>
        <p:spPr>
          <a:xfrm>
            <a:off x="250825" y="2636912"/>
            <a:ext cx="8893175" cy="3887787"/>
          </a:xfrm>
        </p:spPr>
        <p:txBody>
          <a:bodyPr/>
          <a:lstStyle/>
          <a:p>
            <a:r>
              <a:rPr lang="en-US" sz="1800" dirty="0"/>
              <a:t>ESF: “Landscape is a powerful, diverse and dynamic cultural resource for people in Europe. In many ways, it sits at the heart of European culture as a key genre of literature, art, design and mass media. Whereas the environment is the inescapable physical setting for human existence, landscape, both urban and rural, offers more. It provides a concept of ‘place’ linked to community, an ability to transform perceptions of the world across physical and psychological borders, a frame for people’s lifestyles and identities (which in the past shaped nationhood but now contributes to emerging sub- and supra-national identities), and an interface (through concepts such as biodiversity) between people and nature” (2010:3).</a:t>
            </a:r>
          </a:p>
          <a:p>
            <a:endParaRPr lang="en-US" sz="2400" dirty="0"/>
          </a:p>
          <a:p>
            <a:endParaRPr lang="el-GR"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r>
              <a:rPr lang="en-US" sz="3600"/>
              <a:t>Cultural landscape definitions</a:t>
            </a:r>
            <a:endParaRPr lang="el-GR" sz="3600"/>
          </a:p>
        </p:txBody>
      </p:sp>
      <p:sp>
        <p:nvSpPr>
          <p:cNvPr id="32771" name="Rectangle 3"/>
          <p:cNvSpPr>
            <a:spLocks noGrp="1" noChangeArrowheads="1"/>
          </p:cNvSpPr>
          <p:nvPr>
            <p:ph type="body" sz="half" idx="2"/>
          </p:nvPr>
        </p:nvSpPr>
        <p:spPr>
          <a:xfrm>
            <a:off x="4427538" y="1628775"/>
            <a:ext cx="4392612" cy="4681538"/>
          </a:xfrm>
        </p:spPr>
        <p:txBody>
          <a:bodyPr/>
          <a:lstStyle/>
          <a:p>
            <a:pPr>
              <a:lnSpc>
                <a:spcPct val="80000"/>
              </a:lnSpc>
            </a:pPr>
            <a:r>
              <a:rPr lang="en-US" altLang="zh-CN" sz="1800" dirty="0">
                <a:ea typeface="SimSun" pitchFamily="2" charset="-122"/>
              </a:rPr>
              <a:t>The original, three-hundred-year-old definition of the cultural landscape: «a portion of land which the eye can comprehend at a glance» (Jackson, 1984, 3), a visible expression of the humanized environment perceived mainly through sensory, and particularly </a:t>
            </a:r>
            <a:r>
              <a:rPr lang="en-US" altLang="zh-CN" sz="1800" i="1" dirty="0">
                <a:ea typeface="SimSun" pitchFamily="2" charset="-122"/>
              </a:rPr>
              <a:t>visual</a:t>
            </a:r>
            <a:r>
              <a:rPr lang="en-US" altLang="zh-CN" sz="1800" dirty="0">
                <a:ea typeface="SimSun" pitchFamily="2" charset="-122"/>
              </a:rPr>
              <a:t>, as well as </a:t>
            </a:r>
            <a:r>
              <a:rPr lang="en-US" altLang="zh-CN" sz="1800" i="1" dirty="0">
                <a:ea typeface="SimSun" pitchFamily="2" charset="-122"/>
              </a:rPr>
              <a:t>cognitive</a:t>
            </a:r>
            <a:r>
              <a:rPr lang="en-US" altLang="zh-CN" sz="1800" dirty="0">
                <a:ea typeface="SimSun" pitchFamily="2" charset="-122"/>
              </a:rPr>
              <a:t> processes.</a:t>
            </a:r>
            <a:r>
              <a:rPr lang="el-GR" altLang="zh-CN" sz="1800" dirty="0"/>
              <a:t>  </a:t>
            </a:r>
            <a:endParaRPr lang="en-US" altLang="zh-CN" sz="1800" dirty="0">
              <a:ea typeface="SimSun" pitchFamily="2" charset="-122"/>
            </a:endParaRPr>
          </a:p>
          <a:p>
            <a:pPr>
              <a:lnSpc>
                <a:spcPct val="80000"/>
              </a:lnSpc>
              <a:buFont typeface="Wingdings" pitchFamily="2" charset="2"/>
              <a:buNone/>
            </a:pPr>
            <a:endParaRPr lang="en-US" altLang="zh-CN" sz="1800" dirty="0">
              <a:ea typeface="SimSun" pitchFamily="2" charset="-122"/>
            </a:endParaRPr>
          </a:p>
          <a:p>
            <a:pPr>
              <a:lnSpc>
                <a:spcPct val="80000"/>
              </a:lnSpc>
            </a:pPr>
            <a:r>
              <a:rPr lang="en-US" altLang="zh-CN" sz="1800" dirty="0">
                <a:ea typeface="SimSun" pitchFamily="2" charset="-122"/>
              </a:rPr>
              <a:t>Another element?? The enduring intensity of </a:t>
            </a:r>
            <a:r>
              <a:rPr lang="en-US" altLang="zh-CN" sz="1800" i="1" dirty="0">
                <a:ea typeface="SimSun" pitchFamily="2" charset="-122"/>
              </a:rPr>
              <a:t>pleasure</a:t>
            </a:r>
            <a:r>
              <a:rPr lang="en-US" altLang="zh-CN" sz="1800" dirty="0">
                <a:ea typeface="SimSun" pitchFamily="2" charset="-122"/>
              </a:rPr>
              <a:t> sought and found in landscape, since the Renaissance, in the context of an emerging European bourgeoisie, expresses something profound and constant about the human condition (Daniels in Rose 1996, 345), ‘something’ that links landscape and pleasure or attraction inextricably together.</a:t>
            </a:r>
            <a:r>
              <a:rPr lang="el-GR" altLang="zh-CN" sz="1800" dirty="0"/>
              <a:t> </a:t>
            </a:r>
            <a:endParaRPr lang="en-US" sz="1800" dirty="0"/>
          </a:p>
          <a:p>
            <a:pPr>
              <a:lnSpc>
                <a:spcPct val="80000"/>
              </a:lnSpc>
            </a:pPr>
            <a:endParaRPr lang="el-GR" sz="1800" dirty="0"/>
          </a:p>
        </p:txBody>
      </p:sp>
      <p:sp>
        <p:nvSpPr>
          <p:cNvPr id="32774" name="Rectangle 6"/>
          <p:cNvSpPr>
            <a:spLocks noChangeArrowheads="1"/>
          </p:cNvSpPr>
          <p:nvPr/>
        </p:nvSpPr>
        <p:spPr bwMode="auto">
          <a:xfrm>
            <a:off x="468313" y="1628775"/>
            <a:ext cx="4038600" cy="4530725"/>
          </a:xfrm>
          <a:prstGeom prst="rect">
            <a:avLst/>
          </a:prstGeom>
          <a:noFill/>
          <a:ln w="9525">
            <a:noFill/>
            <a:miter lim="800000"/>
            <a:headEnd/>
            <a:tailEnd/>
          </a:ln>
          <a:effectLst/>
        </p:spPr>
        <p:txBody>
          <a:bodyPr/>
          <a:lstStyle/>
          <a:p>
            <a:pPr marL="342900" indent="-342900">
              <a:lnSpc>
                <a:spcPct val="80000"/>
              </a:lnSpc>
              <a:spcBef>
                <a:spcPct val="20000"/>
              </a:spcBef>
              <a:buClr>
                <a:schemeClr val="bg2"/>
              </a:buClr>
              <a:buSzPct val="75000"/>
              <a:buFont typeface="Wingdings" pitchFamily="2" charset="2"/>
              <a:buChar char="p"/>
            </a:pPr>
            <a:endParaRPr lang="el-GR" sz="800"/>
          </a:p>
        </p:txBody>
      </p:sp>
      <p:sp>
        <p:nvSpPr>
          <p:cNvPr id="32775" name="Rectangle 7"/>
          <p:cNvSpPr>
            <a:spLocks noChangeArrowheads="1"/>
          </p:cNvSpPr>
          <p:nvPr/>
        </p:nvSpPr>
        <p:spPr bwMode="auto">
          <a:xfrm>
            <a:off x="468313" y="1628775"/>
            <a:ext cx="4038600" cy="4530725"/>
          </a:xfrm>
          <a:prstGeom prst="rect">
            <a:avLst/>
          </a:prstGeom>
          <a:noFill/>
          <a:ln w="9525">
            <a:noFill/>
            <a:miter lim="800000"/>
            <a:headEnd/>
            <a:tailEnd/>
          </a:ln>
          <a:effectLst/>
        </p:spPr>
        <p:txBody>
          <a:bodyPr/>
          <a:lstStyle/>
          <a:p>
            <a:pPr marL="342900" indent="-342900">
              <a:lnSpc>
                <a:spcPct val="80000"/>
              </a:lnSpc>
              <a:spcBef>
                <a:spcPct val="20000"/>
              </a:spcBef>
              <a:buClr>
                <a:schemeClr val="bg2"/>
              </a:buClr>
              <a:buSzPct val="75000"/>
              <a:buFont typeface="Wingdings" pitchFamily="2" charset="2"/>
              <a:buChar char="p"/>
            </a:pPr>
            <a:endParaRPr lang="el-GR" sz="800"/>
          </a:p>
        </p:txBody>
      </p:sp>
      <p:pic>
        <p:nvPicPr>
          <p:cNvPr id="12" name="Content Placeholder 11" descr="Picture1.png"/>
          <p:cNvPicPr>
            <a:picLocks noGrp="1" noChangeAspect="1"/>
          </p:cNvPicPr>
          <p:nvPr>
            <p:ph sz="half" idx="1"/>
          </p:nvPr>
        </p:nvPicPr>
        <p:blipFill>
          <a:blip r:embed="rId3" cstate="print"/>
          <a:stretch>
            <a:fillRect/>
          </a:stretch>
        </p:blipFill>
        <p:spPr>
          <a:xfrm>
            <a:off x="776051" y="1600200"/>
            <a:ext cx="3400897" cy="453072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z="3600"/>
              <a:t>1.  What is landscape? </a:t>
            </a:r>
            <a:br>
              <a:rPr lang="en-US" sz="3600"/>
            </a:br>
            <a:r>
              <a:rPr lang="en-US" sz="3600"/>
              <a:t>	b. Geography and the cultural landscape</a:t>
            </a:r>
            <a:endParaRPr lang="el-GR" sz="3600"/>
          </a:p>
        </p:txBody>
      </p:sp>
      <p:sp>
        <p:nvSpPr>
          <p:cNvPr id="22531" name="Rectangle 3"/>
          <p:cNvSpPr>
            <a:spLocks noGrp="1" noChangeArrowheads="1"/>
          </p:cNvSpPr>
          <p:nvPr>
            <p:ph type="body" sz="half" idx="3"/>
          </p:nvPr>
        </p:nvSpPr>
        <p:spPr>
          <a:xfrm>
            <a:off x="323528" y="2276872"/>
            <a:ext cx="8640763" cy="3240360"/>
          </a:xfrm>
        </p:spPr>
        <p:txBody>
          <a:bodyPr/>
          <a:lstStyle/>
          <a:p>
            <a:pPr>
              <a:lnSpc>
                <a:spcPct val="80000"/>
              </a:lnSpc>
            </a:pPr>
            <a:r>
              <a:rPr lang="en-US" sz="1800" dirty="0"/>
              <a:t>Geographers have been traditionally arguing for a </a:t>
            </a:r>
            <a:r>
              <a:rPr lang="en-US" sz="1800" i="1" dirty="0"/>
              <a:t>cultural definition</a:t>
            </a:r>
            <a:r>
              <a:rPr lang="en-US" sz="1800" dirty="0"/>
              <a:t> of the landscape. Moreover, in the last few years, the cultural constitution of the landscape has been gaining ground in </a:t>
            </a:r>
            <a:r>
              <a:rPr lang="en-US" sz="1800" i="1" dirty="0"/>
              <a:t>all scientific fields pertaining to the landscape</a:t>
            </a:r>
            <a:r>
              <a:rPr lang="en-US" sz="1800" dirty="0"/>
              <a:t> (Tress and Tress, 2001). </a:t>
            </a:r>
            <a:endParaRPr lang="en-US" sz="1800" dirty="0" smtClean="0"/>
          </a:p>
          <a:p>
            <a:pPr>
              <a:lnSpc>
                <a:spcPct val="80000"/>
              </a:lnSpc>
            </a:pPr>
            <a:endParaRPr lang="en-US" sz="1800" dirty="0"/>
          </a:p>
          <a:p>
            <a:pPr>
              <a:lnSpc>
                <a:spcPct val="80000"/>
              </a:lnSpc>
            </a:pPr>
            <a:r>
              <a:rPr lang="en-US" sz="1800" dirty="0"/>
              <a:t>Thus, the landscape may be conceptualized </a:t>
            </a:r>
            <a:r>
              <a:rPr lang="en-US" sz="1800" u="sng" dirty="0"/>
              <a:t>as an actual and a metaphorical image of the humanized environment</a:t>
            </a:r>
            <a:r>
              <a:rPr lang="en-US" sz="1800" dirty="0"/>
              <a:t> (</a:t>
            </a:r>
            <a:r>
              <a:rPr lang="en-US" sz="1800" dirty="0" err="1"/>
              <a:t>Urry</a:t>
            </a:r>
            <a:r>
              <a:rPr lang="en-US" sz="1800" dirty="0"/>
              <a:t>, 1995; Daniels and Cosgrove, 1988; Cosgrove, 1998). It represents both a medium and an outcome of human perception, experience and action</a:t>
            </a:r>
            <a:r>
              <a:rPr lang="en-US" sz="1800" dirty="0" smtClean="0"/>
              <a:t>.</a:t>
            </a:r>
          </a:p>
          <a:p>
            <a:pPr>
              <a:lnSpc>
                <a:spcPct val="80000"/>
              </a:lnSpc>
              <a:buNone/>
            </a:pPr>
            <a:r>
              <a:rPr lang="en-US" sz="1800" dirty="0" smtClean="0"/>
              <a:t> </a:t>
            </a:r>
            <a:endParaRPr lang="en-US" sz="1800" dirty="0"/>
          </a:p>
          <a:p>
            <a:pPr>
              <a:lnSpc>
                <a:spcPct val="80000"/>
              </a:lnSpc>
            </a:pPr>
            <a:r>
              <a:rPr lang="en-US" sz="1800" dirty="0"/>
              <a:t>Conversely, landscapes are created by human action and experience inscribed in place through time, in order to enhance and uphold human livelihoods. The case of the island of </a:t>
            </a:r>
            <a:r>
              <a:rPr lang="en-US" sz="1800" dirty="0" err="1"/>
              <a:t>Yali</a:t>
            </a:r>
            <a:r>
              <a:rPr lang="en-US" sz="1800" dirty="0"/>
              <a:t>, Greece</a:t>
            </a:r>
            <a:endParaRPr lang="el-GR" sz="1800" dirty="0"/>
          </a:p>
        </p:txBody>
      </p:sp>
      <p:sp>
        <p:nvSpPr>
          <p:cNvPr id="22533" name="Rectangle 5"/>
          <p:cNvSpPr>
            <a:spLocks noChangeArrowheads="1"/>
          </p:cNvSpPr>
          <p:nvPr/>
        </p:nvSpPr>
        <p:spPr bwMode="auto">
          <a:xfrm>
            <a:off x="468313" y="3933825"/>
            <a:ext cx="8229600" cy="2189163"/>
          </a:xfrm>
          <a:prstGeom prst="rect">
            <a:avLst/>
          </a:prstGeom>
          <a:noFill/>
          <a:ln w="9525">
            <a:noFill/>
            <a:miter lim="800000"/>
            <a:headEnd/>
            <a:tailEnd/>
          </a:ln>
          <a:effectLst/>
        </p:spPr>
        <p:txBody>
          <a:bodyPr/>
          <a:lstStyle/>
          <a:p>
            <a:pPr marL="342900" indent="-342900">
              <a:spcBef>
                <a:spcPct val="20000"/>
              </a:spcBef>
              <a:buClr>
                <a:schemeClr val="bg2"/>
              </a:buClr>
              <a:buSzPct val="75000"/>
              <a:buFont typeface="Wingdings" pitchFamily="2" charset="2"/>
              <a:buChar char="p"/>
            </a:pPr>
            <a:endParaRPr lang="el-GR" sz="2400"/>
          </a:p>
        </p:txBody>
      </p:sp>
    </p:spTree>
  </p:cSld>
  <p:clrMapOvr>
    <a:masterClrMapping/>
  </p:clrMapOvr>
</p:sld>
</file>

<file path=ppt/theme/theme1.xml><?xml version="1.0" encoding="utf-8"?>
<a:theme xmlns:a="http://schemas.openxmlformats.org/drawingml/2006/main" name="Level">
  <a:themeElements>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fontScheme name="Level">
      <a:majorFont>
        <a:latin typeface="Garamond"/>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6699"/>
        </a:dk1>
        <a:lt1>
          <a:srgbClr val="99FF99"/>
        </a:lt1>
        <a:dk2>
          <a:srgbClr val="000000"/>
        </a:dk2>
        <a:lt2>
          <a:srgbClr val="99FF99"/>
        </a:lt2>
        <a:accent1>
          <a:srgbClr val="00CC99"/>
        </a:accent1>
        <a:accent2>
          <a:srgbClr val="009999"/>
        </a:accent2>
        <a:accent3>
          <a:srgbClr val="AAAAAA"/>
        </a:accent3>
        <a:accent4>
          <a:srgbClr val="82DA82"/>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Level</Template>
  <TotalTime>1531</TotalTime>
  <Words>4200</Words>
  <Application>Microsoft Office PowerPoint</Application>
  <PresentationFormat>On-screen Show (4:3)</PresentationFormat>
  <Paragraphs>203</Paragraphs>
  <Slides>34</Slides>
  <Notes>11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Garamond</vt:lpstr>
      <vt:lpstr>Times New Roman</vt:lpstr>
      <vt:lpstr>Verdana</vt:lpstr>
      <vt:lpstr>Wingdings</vt:lpstr>
      <vt:lpstr>Calibri</vt:lpstr>
      <vt:lpstr>Century Gothic</vt:lpstr>
      <vt:lpstr>Tahoma</vt:lpstr>
      <vt:lpstr>SimSun</vt:lpstr>
      <vt:lpstr>Level</vt:lpstr>
      <vt:lpstr>Picture</vt:lpstr>
      <vt:lpstr>      Landscape  in/for Society in times of Change   </vt:lpstr>
      <vt:lpstr>The context of this presentation</vt:lpstr>
      <vt:lpstr>Scope  and significance  of this presentation</vt:lpstr>
      <vt:lpstr>Landscape in a changing world</vt:lpstr>
      <vt:lpstr>Objective and parts of this presentation</vt:lpstr>
      <vt:lpstr>1. What is landscape?   a. The ELC</vt:lpstr>
      <vt:lpstr>Landscape  and Europeans</vt:lpstr>
      <vt:lpstr>Cultural landscape definitions</vt:lpstr>
      <vt:lpstr>1.  What is landscape?   b. Geography and the cultural landscape</vt:lpstr>
      <vt:lpstr>1. What is landscape?   c. Landscape and place: the visual </vt:lpstr>
      <vt:lpstr>Landscape and place: the relational and experiential</vt:lpstr>
      <vt:lpstr>2. Landscape dimensions and characteristics</vt:lpstr>
      <vt:lpstr>2. Landscape dimensions and characteristics  Landscape identity</vt:lpstr>
      <vt:lpstr>3. Landscape and geography   a. Landscape scale</vt:lpstr>
      <vt:lpstr>   Landscape scale</vt:lpstr>
      <vt:lpstr>3. Landscape and    geography   b. Landscape  conceptualization</vt:lpstr>
      <vt:lpstr>3. Landscape and geography  c. Landscape analysis</vt:lpstr>
      <vt:lpstr>Landscape analysis</vt:lpstr>
      <vt:lpstr>4. A Mediterranean cultural landscape: the landscape of the Aegean islands, Greece</vt:lpstr>
      <vt:lpstr>        The landscape of the            Aegean islands, Greece</vt:lpstr>
      <vt:lpstr>4. A Mediterranean cultural landscape:  the plurality of Aegean landscapes</vt:lpstr>
      <vt:lpstr>The plurality of Aegean  landscapes</vt:lpstr>
      <vt:lpstr>4. A Mediterranean cultural landscape: towards landscape analysis and assessment</vt:lpstr>
      <vt:lpstr>5. Landscapes of a new cultural economy of space: the context</vt:lpstr>
      <vt:lpstr>  The context</vt:lpstr>
      <vt:lpstr>5. Landscapes of a new cultural economy of space: the processes </vt:lpstr>
      <vt:lpstr> The processes  of the new cultural economy of space</vt:lpstr>
      <vt:lpstr>5. Landscapes of a new cultural economy of space: the processes (cont.)</vt:lpstr>
      <vt:lpstr>The processes  of the new cultural economy of space</vt:lpstr>
      <vt:lpstr>6.  Landscape planning and management: towards a conclusion. a) The concerns.</vt:lpstr>
      <vt:lpstr>The concerns</vt:lpstr>
      <vt:lpstr>6.  Landscape planning and management: towards a conclusion. b) The issues.</vt:lpstr>
      <vt:lpstr>6.  Landscape planning and management: towards a conclusion. c) The prospects.</vt:lpstr>
      <vt:lpstr>  The prospects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Landscapes of the Maltese Islands: Maintaining Character in the Face of Change, Malta   Understanding Cultural Landscapes</dc:title>
  <dc:creator>theano</dc:creator>
  <cp:lastModifiedBy>epavlis</cp:lastModifiedBy>
  <cp:revision>92</cp:revision>
  <dcterms:created xsi:type="dcterms:W3CDTF">2008-11-07T12:56:37Z</dcterms:created>
  <dcterms:modified xsi:type="dcterms:W3CDTF">2012-09-23T18:57:48Z</dcterms:modified>
</cp:coreProperties>
</file>