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28" r:id="rId4"/>
  </p:sldMasterIdLst>
  <p:notesMasterIdLst>
    <p:notesMasterId r:id="rId9"/>
  </p:notesMasterIdLst>
  <p:handoutMasterIdLst>
    <p:handoutMasterId r:id="rId10"/>
  </p:handoutMasterIdLst>
  <p:sldIdLst>
    <p:sldId id="333" r:id="rId5"/>
    <p:sldId id="904" r:id="rId6"/>
    <p:sldId id="1000" r:id="rId7"/>
    <p:sldId id="997" r:id="rId8"/>
  </p:sldIdLst>
  <p:sldSz cx="12192000" cy="68580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549F"/>
    <a:srgbClr val="70AC2E"/>
    <a:srgbClr val="E0A602"/>
    <a:srgbClr val="FDC82F"/>
    <a:srgbClr val="B24034"/>
    <a:srgbClr val="00705C"/>
    <a:srgbClr val="594947"/>
    <a:srgbClr val="FF7C80"/>
    <a:srgbClr val="00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F8B60-3843-4EF9-AA2D-0B19FDF75F75}" v="6" dt="2022-03-17T06:34:45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0" autoAdjust="0"/>
    <p:restoredTop sz="86531" autoAdjust="0"/>
  </p:normalViewPr>
  <p:slideViewPr>
    <p:cSldViewPr snapToGrid="0">
      <p:cViewPr varScale="1">
        <p:scale>
          <a:sx n="139" d="100"/>
          <a:sy n="139" d="100"/>
        </p:scale>
        <p:origin x="21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96" tIns="46298" rIns="92596" bIns="46298" numCol="1" anchor="t" anchorCtr="0" compatLnSpc="1">
            <a:prstTxWarp prst="textNoShape">
              <a:avLst/>
            </a:prstTxWarp>
          </a:bodyPr>
          <a:lstStyle>
            <a:lvl1pPr defTabSz="924026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2" y="0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96" tIns="46298" rIns="92596" bIns="46298" numCol="1" anchor="t" anchorCtr="0" compatLnSpc="1">
            <a:prstTxWarp prst="textNoShape">
              <a:avLst/>
            </a:prstTxWarp>
          </a:bodyPr>
          <a:lstStyle>
            <a:lvl1pPr algn="r" defTabSz="924026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952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96" tIns="46298" rIns="92596" bIns="46298" numCol="1" anchor="b" anchorCtr="0" compatLnSpc="1">
            <a:prstTxWarp prst="textNoShape">
              <a:avLst/>
            </a:prstTxWarp>
          </a:bodyPr>
          <a:lstStyle>
            <a:lvl1pPr defTabSz="924026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2" y="9428952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96" tIns="46298" rIns="92596" bIns="46298" numCol="1" anchor="b" anchorCtr="0" compatLnSpc="1">
            <a:prstTxWarp prst="textNoShape">
              <a:avLst/>
            </a:prstTxWarp>
          </a:bodyPr>
          <a:lstStyle>
            <a:lvl1pPr algn="r" defTabSz="924026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900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t" anchorCtr="0" compatLnSpc="1">
            <a:prstTxWarp prst="textNoShape">
              <a:avLst/>
            </a:prstTxWarp>
          </a:bodyPr>
          <a:lstStyle>
            <a:lvl1pPr defTabSz="892787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484" y="0"/>
            <a:ext cx="2917899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t" anchorCtr="0" compatLnSpc="1">
            <a:prstTxWarp prst="textNoShape">
              <a:avLst/>
            </a:prstTxWarp>
          </a:bodyPr>
          <a:lstStyle>
            <a:lvl1pPr algn="r" defTabSz="892787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3/28/2024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39775"/>
            <a:ext cx="6567487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5831" y="4729712"/>
            <a:ext cx="5033721" cy="44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423"/>
            <a:ext cx="2917900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b" anchorCtr="0" compatLnSpc="1">
            <a:prstTxWarp prst="textNoShape">
              <a:avLst/>
            </a:prstTxWarp>
          </a:bodyPr>
          <a:lstStyle>
            <a:lvl1pPr defTabSz="892787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484" y="9459423"/>
            <a:ext cx="2917899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b" anchorCtr="0" compatLnSpc="1">
            <a:prstTxWarp prst="textNoShape">
              <a:avLst/>
            </a:prstTxWarp>
          </a:bodyPr>
          <a:lstStyle>
            <a:lvl1pPr algn="r" defTabSz="892787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463" y="739775"/>
            <a:ext cx="6567487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7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19148" y="3886200"/>
            <a:ext cx="10598400" cy="4191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395968" y="5849829"/>
            <a:ext cx="668866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221243" y="6504478"/>
            <a:ext cx="1176637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3168" y="2574925"/>
            <a:ext cx="10596033" cy="579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noProof="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00" y="162000"/>
            <a:ext cx="95664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00" y="864000"/>
            <a:ext cx="11664000" cy="533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00" y="162000"/>
            <a:ext cx="95664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DG"/>
          <p:cNvSpPr txBox="1">
            <a:spLocks noChangeArrowheads="1"/>
          </p:cNvSpPr>
          <p:nvPr userDrawn="1"/>
        </p:nvSpPr>
        <p:spPr bwMode="auto">
          <a:xfrm>
            <a:off x="770885" y="335523"/>
            <a:ext cx="668866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4" name="Text Box 34"/>
          <p:cNvSpPr txBox="1">
            <a:spLocks noChangeAspect="1" noChangeArrowheads="1"/>
          </p:cNvSpPr>
          <p:nvPr userDrawn="1"/>
        </p:nvSpPr>
        <p:spPr bwMode="auto">
          <a:xfrm>
            <a:off x="10703155" y="6523021"/>
            <a:ext cx="132183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 baseline="0" noProof="1">
                <a:solidFill>
                  <a:schemeClr val="tx1"/>
                </a:solidFill>
              </a:rPr>
              <a:t>Oct </a:t>
            </a:r>
            <a:r>
              <a:rPr lang="it-IT" sz="900" noProof="1">
                <a:solidFill>
                  <a:schemeClr val="tx1"/>
                </a:solidFill>
              </a:rPr>
              <a:t>2021 | Slide  </a:t>
            </a:r>
            <a:fld id="{7D10836D-B863-44CD-9E4A-3D1E8FE22247}" type="slidenum">
              <a:rPr lang="it-IT" sz="900" noProof="1" smtClean="0">
                <a:solidFill>
                  <a:schemeClr val="tx1"/>
                </a:solidFill>
              </a:rPr>
              <a:t>‹#›</a:t>
            </a:fld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783" y="113476"/>
            <a:ext cx="9566461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Rectangle 2"/>
          <p:cNvSpPr/>
          <p:nvPr userDrawn="1"/>
        </p:nvSpPr>
        <p:spPr>
          <a:xfrm>
            <a:off x="230400" y="864000"/>
            <a:ext cx="11664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4" name="Picture 36" descr="PPT_Header01" hidden="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PPT_Header02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signature" hidden="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63"/>
          <a:stretch>
            <a:fillRect/>
          </a:stretch>
        </p:blipFill>
        <p:spPr bwMode="auto">
          <a:xfrm>
            <a:off x="10274302" y="6391276"/>
            <a:ext cx="1917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230400" y="864000"/>
            <a:ext cx="11664000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1243" y="6504478"/>
            <a:ext cx="11766372" cy="0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4" r:id="rId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8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810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</a:defRPr>
      </a:lvl2pPr>
      <a:lvl3pPr marL="1407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3pPr>
      <a:lvl4pPr marL="2005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4pPr>
      <a:lvl5pPr marL="2602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7687" y="2364066"/>
            <a:ext cx="11436626" cy="1169551"/>
          </a:xfrm>
        </p:spPr>
        <p:txBody>
          <a:bodyPr/>
          <a:lstStyle/>
          <a:p>
            <a:pPr algn="ctr"/>
            <a:r>
              <a:rPr lang="el-GR" sz="2500" dirty="0">
                <a:solidFill>
                  <a:srgbClr val="0070C0"/>
                </a:solidFill>
              </a:rPr>
              <a:t>ΕΙΣΑΓΩΓΗ ΣΤΗ ΘΑΛΑΣΣΙΑ ΤΗΛΕΠΙΣΚΟΠΗΣΗ</a:t>
            </a:r>
            <a:br>
              <a:rPr lang="en-US" sz="2500" dirty="0">
                <a:solidFill>
                  <a:srgbClr val="0070C0"/>
                </a:solidFill>
              </a:rPr>
            </a:br>
            <a:br>
              <a:rPr lang="en-US" sz="2500" dirty="0">
                <a:solidFill>
                  <a:srgbClr val="0070C0"/>
                </a:solidFill>
              </a:rPr>
            </a:br>
            <a:r>
              <a:rPr lang="en-US" sz="2000" b="1" cap="small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l-GR" sz="2000" b="1" cap="small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Εισαγωγή στο SNAP με τη χρήση δορυφορικής εικόνας Sentinel - 2</a:t>
            </a:r>
            <a:r>
              <a:rPr lang="el-GR" sz="2000" b="1" cap="small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5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734" y="6168005"/>
            <a:ext cx="5116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16-17 December 2020 – internal ESA workshop</a:t>
            </a:r>
          </a:p>
        </p:txBody>
      </p:sp>
      <p:sp>
        <p:nvSpPr>
          <p:cNvPr id="2" name="Rectangle 1"/>
          <p:cNvSpPr/>
          <p:nvPr/>
        </p:nvSpPr>
        <p:spPr>
          <a:xfrm>
            <a:off x="9648497" y="68035"/>
            <a:ext cx="2449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Discovery Element</a:t>
            </a:r>
          </a:p>
          <a:p>
            <a:pPr algn="r"/>
            <a:r>
              <a:rPr lang="en-US" i="1" dirty="0">
                <a:solidFill>
                  <a:schemeClr val="bg1"/>
                </a:solidFill>
              </a:rPr>
              <a:t>ESA Basic Activities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DEC0D-97F7-4933-A3F0-41548DD74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550" y="521504"/>
            <a:ext cx="2449889" cy="9684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C9E846-DBEB-459D-B0F4-7353312F1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779" y="714366"/>
            <a:ext cx="6002021" cy="8006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DBA2CD8-372B-47AE-983E-2959C5F54DDA}"/>
              </a:ext>
            </a:extLst>
          </p:cNvPr>
          <p:cNvSpPr/>
          <p:nvPr/>
        </p:nvSpPr>
        <p:spPr>
          <a:xfrm>
            <a:off x="4475510" y="4783207"/>
            <a:ext cx="324098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olidFill>
                  <a:schemeClr val="bg2"/>
                </a:solidFill>
                <a:latin typeface="+mn-lt"/>
              </a:rPr>
              <a:t>Σταμάτης Παναγιώτης </a:t>
            </a:r>
            <a:endParaRPr lang="en-US" sz="1600" dirty="0">
              <a:solidFill>
                <a:schemeClr val="bg2"/>
              </a:solidFill>
              <a:latin typeface="+mn-lt"/>
            </a:endParaRPr>
          </a:p>
          <a:p>
            <a:pPr algn="ctr"/>
            <a:endParaRPr lang="el-GR" sz="1600" dirty="0">
              <a:solidFill>
                <a:schemeClr val="bg2"/>
              </a:solidFill>
              <a:latin typeface="+mn-lt"/>
            </a:endParaRPr>
          </a:p>
          <a:p>
            <a:pPr algn="ctr"/>
            <a:r>
              <a:rPr lang="el-GR" sz="1400" dirty="0">
                <a:solidFill>
                  <a:schemeClr val="bg2"/>
                </a:solidFill>
                <a:latin typeface="+mn-lt"/>
              </a:rPr>
              <a:t>Υποψήφιος Διδάκτορας</a:t>
            </a:r>
          </a:p>
          <a:p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404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4799CA-D76D-4690-849B-5C2408B9D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Επιλογή κατάλληλης δορυφορικής εικόνας </a:t>
            </a: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Sentinel</a:t>
            </a:r>
            <a:r>
              <a:rPr lang="el-GR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-2 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l-GR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Εξοικείωση με το περιβάλλον του λογισμικού </a:t>
            </a: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SNAP</a:t>
            </a:r>
            <a:r>
              <a:rPr lang="el-GR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εισαγωγή δορυφορικής εικόνας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l-GR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Έλεγχος των χαρακτηριστικών της εικόνας - οπτική ερμηνεία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l-GR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Δημιουργία διανυσματικών στοιχείων (σημείο, τομή, πολύγωνο) για την εξαγωγή πληροφορίας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l-GR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Υπολογισμός στατιστικών χαρακτηριστικών  </a:t>
            </a:r>
          </a:p>
          <a:p>
            <a:endParaRPr lang="el-GR" sz="5600" dirty="0"/>
          </a:p>
          <a:p>
            <a:endParaRPr lang="el-GR" sz="5600" dirty="0"/>
          </a:p>
          <a:p>
            <a:endParaRPr lang="el-GR" sz="5600" dirty="0"/>
          </a:p>
          <a:p>
            <a:endParaRPr lang="el-GR" sz="5600" dirty="0"/>
          </a:p>
          <a:p>
            <a:endParaRPr lang="el-GR" dirty="0"/>
          </a:p>
          <a:p>
            <a:endParaRPr lang="el-GR" dirty="0"/>
          </a:p>
          <a:p>
            <a:endParaRPr lang="el-GR" u="sng" dirty="0"/>
          </a:p>
          <a:p>
            <a:endParaRPr lang="el-GR" u="sng" dirty="0"/>
          </a:p>
          <a:p>
            <a:endParaRPr lang="el-GR" u="sng" dirty="0"/>
          </a:p>
          <a:p>
            <a:endParaRPr lang="el-GR" u="sng" dirty="0"/>
          </a:p>
          <a:p>
            <a:r>
              <a:rPr lang="el-GR" sz="4800" u="sng" dirty="0"/>
              <a:t>Εκφωνήσεις</a:t>
            </a:r>
            <a:r>
              <a:rPr lang="el-GR" sz="4800" dirty="0"/>
              <a:t>: «Έγγραφα» </a:t>
            </a:r>
            <a:r>
              <a:rPr lang="en-US" sz="4800" dirty="0" err="1"/>
              <a:t>eClass</a:t>
            </a:r>
            <a:r>
              <a:rPr lang="en-US" sz="4800" dirty="0"/>
              <a:t> – </a:t>
            </a:r>
            <a:r>
              <a:rPr lang="el-GR" sz="4800" dirty="0"/>
              <a:t>Φάκελος «Εκφωνήσεις Εργαστηρίων»</a:t>
            </a:r>
          </a:p>
          <a:p>
            <a:r>
              <a:rPr lang="el-GR" sz="4800" u="sng" dirty="0"/>
              <a:t>Δεδομένα</a:t>
            </a:r>
            <a:r>
              <a:rPr lang="el-GR" sz="4800" dirty="0"/>
              <a:t>: «Έγγραφα» </a:t>
            </a:r>
            <a:r>
              <a:rPr lang="en-US" sz="4800" dirty="0" err="1"/>
              <a:t>eClass</a:t>
            </a:r>
            <a:r>
              <a:rPr lang="el-GR" sz="4800" dirty="0"/>
              <a:t>– Φάκελος «Εργαστήριο [</a:t>
            </a:r>
            <a:r>
              <a:rPr lang="en-US" sz="4800" dirty="0"/>
              <a:t>1</a:t>
            </a:r>
            <a:r>
              <a:rPr lang="el-GR" sz="4800" dirty="0"/>
              <a:t>]»</a:t>
            </a:r>
          </a:p>
          <a:p>
            <a:r>
              <a:rPr lang="el-GR" sz="4800" u="sng" dirty="0"/>
              <a:t>Βίντεο - </a:t>
            </a:r>
            <a:r>
              <a:rPr lang="en-US" sz="4800" u="sng" dirty="0"/>
              <a:t>Tutorials</a:t>
            </a:r>
            <a:r>
              <a:rPr lang="el-GR" sz="4800" dirty="0"/>
              <a:t>: </a:t>
            </a:r>
            <a:r>
              <a:rPr lang="en-US" sz="4800" dirty="0"/>
              <a:t>\\marine-server.aegean.gr\Users\StudentNotes\Undergraduate\</a:t>
            </a:r>
            <a:r>
              <a:rPr lang="el-GR" sz="4800" dirty="0"/>
              <a:t>Θαλάσσια Τηλεπισκόπηση και Δορυφορική Ωκεανογραφία</a:t>
            </a:r>
            <a:endParaRPr lang="en-US" sz="4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FE4B65-C137-4BE2-94E9-BA3FC4F6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7" y="372967"/>
            <a:ext cx="9566400" cy="477054"/>
          </a:xfrm>
        </p:spPr>
        <p:txBody>
          <a:bodyPr/>
          <a:lstStyle/>
          <a:p>
            <a:r>
              <a:rPr lang="el-GR" sz="2500" dirty="0"/>
              <a:t>Σκοπός - Στόχοι</a:t>
            </a:r>
          </a:p>
        </p:txBody>
      </p:sp>
    </p:spTree>
    <p:extLst>
      <p:ext uri="{BB962C8B-B14F-4D97-AF65-F5344CB8AC3E}">
        <p14:creationId xmlns:p14="http://schemas.microsoft.com/office/powerpoint/2010/main" val="75555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0820-1A98-41DE-A1C0-4B730256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7" y="372967"/>
            <a:ext cx="9566400" cy="477054"/>
          </a:xfrm>
        </p:spPr>
        <p:txBody>
          <a:bodyPr/>
          <a:lstStyle/>
          <a:p>
            <a:r>
              <a:rPr lang="el-GR" sz="2500" dirty="0"/>
              <a:t>Επεξεργασία - Αποτελέσματα</a:t>
            </a:r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0B16471A-C309-4E75-899C-F3ABE1B05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3402"/>
              </p:ext>
            </p:extLst>
          </p:nvPr>
        </p:nvGraphicFramePr>
        <p:xfrm>
          <a:off x="3770959" y="1263956"/>
          <a:ext cx="4650082" cy="4282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1091">
                  <a:extLst>
                    <a:ext uri="{9D8B030D-6E8A-4147-A177-3AD203B41FA5}">
                      <a16:colId xmlns:a16="http://schemas.microsoft.com/office/drawing/2014/main" val="4188941355"/>
                    </a:ext>
                  </a:extLst>
                </a:gridCol>
                <a:gridCol w="1530233">
                  <a:extLst>
                    <a:ext uri="{9D8B030D-6E8A-4147-A177-3AD203B41FA5}">
                      <a16:colId xmlns:a16="http://schemas.microsoft.com/office/drawing/2014/main" val="3528894583"/>
                    </a:ext>
                  </a:extLst>
                </a:gridCol>
                <a:gridCol w="858758">
                  <a:extLst>
                    <a:ext uri="{9D8B030D-6E8A-4147-A177-3AD203B41FA5}">
                      <a16:colId xmlns:a16="http://schemas.microsoft.com/office/drawing/2014/main" val="3234243890"/>
                    </a:ext>
                  </a:extLst>
                </a:gridCol>
              </a:tblGrid>
              <a:tr h="603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Sentinel-2 Bands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Central Wavelength (μm) 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Resolution (m) 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6686695"/>
                  </a:ext>
                </a:extLst>
              </a:tr>
              <a:tr h="2314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Band 1 - Coastal aerosol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0.443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8167085"/>
                  </a:ext>
                </a:extLst>
              </a:tr>
              <a:tr h="2314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Band 2 - Blue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0.490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0518984"/>
                  </a:ext>
                </a:extLst>
              </a:tr>
              <a:tr h="2314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Band 3 - Green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0.560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0794758"/>
                  </a:ext>
                </a:extLst>
              </a:tr>
              <a:tr h="2314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Band 4 - Red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0.665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endParaRPr lang="el-GR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6709155"/>
                  </a:ext>
                </a:extLst>
              </a:tr>
              <a:tr h="3989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Band 5 - Vegetation Red Edge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0.705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6862378"/>
                  </a:ext>
                </a:extLst>
              </a:tr>
              <a:tr h="3989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Band 6 - Vegetation Red Edge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0.740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396050"/>
                  </a:ext>
                </a:extLst>
              </a:tr>
              <a:tr h="3989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Band 7 - Vegetation Red Edge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0.783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9416728"/>
                  </a:ext>
                </a:extLst>
              </a:tr>
              <a:tr h="2314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Band 8 - NIR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0.842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278763"/>
                  </a:ext>
                </a:extLst>
              </a:tr>
              <a:tr h="3989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Band 8A - Vegetation Red Edge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0.865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112997"/>
                  </a:ext>
                </a:extLst>
              </a:tr>
              <a:tr h="2314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Band 9 - Water vapour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0.945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7896784"/>
                  </a:ext>
                </a:extLst>
              </a:tr>
              <a:tr h="2314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Band 10 - SWIR - Cirrus 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1.375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6710898"/>
                  </a:ext>
                </a:extLst>
              </a:tr>
              <a:tr h="2314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Band 11 - SWIR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1.610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0081791"/>
                  </a:ext>
                </a:extLst>
              </a:tr>
              <a:tr h="2314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Band 12 - SWIR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2.190</a:t>
                      </a:r>
                      <a:endParaRPr lang="el-GR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20</a:t>
                      </a:r>
                      <a:endParaRPr lang="el-GR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78336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7552842-20FE-EB9D-BCA2-D7873A380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549" y="878506"/>
            <a:ext cx="7548372" cy="5606527"/>
          </a:xfrm>
          <a:prstGeom prst="rect">
            <a:avLst/>
          </a:prstGeom>
        </p:spPr>
      </p:pic>
      <p:sp>
        <p:nvSpPr>
          <p:cNvPr id="7" name="Οβάλ 6">
            <a:extLst>
              <a:ext uri="{FF2B5EF4-FFF2-40B4-BE49-F238E27FC236}">
                <a16:creationId xmlns:a16="http://schemas.microsoft.com/office/drawing/2014/main" id="{B255941B-F1E4-4649-98B4-151A95A798D1}"/>
              </a:ext>
            </a:extLst>
          </p:cNvPr>
          <p:cNvSpPr/>
          <p:nvPr/>
        </p:nvSpPr>
        <p:spPr>
          <a:xfrm>
            <a:off x="1819813" y="3555655"/>
            <a:ext cx="2336135" cy="16701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FD9AAA3C-0A46-4490-83A0-7E3C87047EA1}"/>
              </a:ext>
            </a:extLst>
          </p:cNvPr>
          <p:cNvSpPr/>
          <p:nvPr/>
        </p:nvSpPr>
        <p:spPr>
          <a:xfrm>
            <a:off x="1911097" y="1263956"/>
            <a:ext cx="2276856" cy="969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84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0820-1A98-41DE-A1C0-4B730256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7" y="330740"/>
            <a:ext cx="9566400" cy="467564"/>
          </a:xfrm>
        </p:spPr>
        <p:txBody>
          <a:bodyPr/>
          <a:lstStyle/>
          <a:p>
            <a:pPr marL="0" marR="0">
              <a:lnSpc>
                <a:spcPct val="107000"/>
              </a:lnSpc>
            </a:pPr>
            <a:r>
              <a:rPr lang="el-GR" sz="2500" dirty="0"/>
              <a:t>Άσκηση</a:t>
            </a:r>
            <a:r>
              <a:rPr lang="en-US" sz="2500" dirty="0"/>
              <a:t> – </a:t>
            </a:r>
            <a:r>
              <a:rPr lang="el-GR" sz="2500" dirty="0"/>
              <a:t>Παραδοτέα</a:t>
            </a:r>
            <a:endParaRPr lang="en-US" sz="25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885C62-9FFD-4F2B-B496-5723F9197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Απαντήστε στις ερωτήσεις πολλαπλής επιλογής στο 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el-G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Ασκήσεις – Εργαστήριο 1</a:t>
            </a:r>
            <a:endParaRPr lang="en-US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Δημιουργήστε ένα αρχείο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el-GR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με τα στοιχεία σας στην επικεφαλίδα </a:t>
            </a:r>
          </a:p>
          <a:p>
            <a:pPr marL="34290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Απαντήστε στην ερώτηση που υπάρχει στο αρχείο εκφώνησης του εργαστηρίου 1</a:t>
            </a:r>
          </a:p>
          <a:p>
            <a:pPr marL="34290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Μετατρέψτε το  αρχείο σε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pdf (File – Export – Create PDF) </a:t>
            </a:r>
            <a:r>
              <a:rPr lang="el-GR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και ανεβάστε το στο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e-class</a:t>
            </a:r>
            <a:endParaRPr lang="el-GR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l-G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</a:rPr>
              <a:t>	</a:t>
            </a:r>
          </a:p>
          <a:p>
            <a:endParaRPr lang="el-GR" sz="1800" dirty="0">
              <a:latin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LcPeriod"/>
            </a:pPr>
            <a:endParaRPr lang="el-GR" sz="1800" dirty="0">
              <a:latin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LcPeriod"/>
            </a:pPr>
            <a:endParaRPr lang="en-US" sz="1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ESA Presentation.potx" id="{DB15AC66-F376-4FDA-AEBD-2A4AA3085F07}" vid="{CEDCDA6D-37EF-4B74-B511-B725DAE7821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CA8FF7C293CD7E42B374552866FCFF00" ma:contentTypeVersion="13" ma:contentTypeDescription="Δημιουργία νέου εγγράφου" ma:contentTypeScope="" ma:versionID="6d8640cd37f071fd189cbe59112d6372">
  <xsd:schema xmlns:xsd="http://www.w3.org/2001/XMLSchema" xmlns:xs="http://www.w3.org/2001/XMLSchema" xmlns:p="http://schemas.microsoft.com/office/2006/metadata/properties" xmlns:ns3="b8745a3a-456e-421c-ba6c-25e7905705e7" xmlns:ns4="0e23db05-0cd2-43f9-a6d5-f3036f2aed17" targetNamespace="http://schemas.microsoft.com/office/2006/metadata/properties" ma:root="true" ma:fieldsID="c53f22b9dd770ac6ad9cc3bf7a0e21c5" ns3:_="" ns4:_="">
    <xsd:import namespace="b8745a3a-456e-421c-ba6c-25e7905705e7"/>
    <xsd:import namespace="0e23db05-0cd2-43f9-a6d5-f3036f2aed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45a3a-456e-421c-ba6c-25e7905705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Κοινή χρήση κατακερματισμού υπόδειξης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23db05-0cd2-43f9-a6d5-f3036f2aed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640003-7352-4231-B42D-97183D19B4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D25412-9407-4416-8FAA-4C4E5D69416E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e23db05-0cd2-43f9-a6d5-f3036f2aed17"/>
    <ds:schemaRef ds:uri="http://purl.org/dc/terms/"/>
    <ds:schemaRef ds:uri="b8745a3a-456e-421c-ba6c-25e7905705e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F4D7F7-9BFC-4AB5-A7A2-FB836FE194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745a3a-456e-421c-ba6c-25e7905705e7"/>
    <ds:schemaRef ds:uri="0e23db05-0cd2-43f9-a6d5-f3036f2aed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0</TotalTime>
  <Words>290</Words>
  <Application>Microsoft Office PowerPoint</Application>
  <PresentationFormat>Widescreen</PresentationFormat>
  <Paragraphs>87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Symbol</vt:lpstr>
      <vt:lpstr>Times New Roman</vt:lpstr>
      <vt:lpstr>Verdana</vt:lpstr>
      <vt:lpstr>Esa presentation</vt:lpstr>
      <vt:lpstr>ΕΙΣΑΓΩΓΗ ΣΤΗ ΘΑΛΑΣΣΙΑ ΤΗΛΕΠΙΣΚΟΠΗΣΗ  1. Εισαγωγή στο SNAP με τη χρήση δορυφορικής εικόνας Sentinel - 2 </vt:lpstr>
      <vt:lpstr>Σκοπός - Στόχοι</vt:lpstr>
      <vt:lpstr>Επεξεργασία - Αποτελέσματα</vt:lpstr>
      <vt:lpstr>Άσκηση – Παραδοτέα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2020-12-08T13:04:01Z</dcterms:created>
  <dcterms:modified xsi:type="dcterms:W3CDTF">2024-03-28T08:52:33Z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0x010100CA8FF7C293CD7E42B374552866FCFF00</vt:lpwstr>
  </property>
</Properties>
</file>