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3" r:id="rId17"/>
    <p:sldId id="275"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782"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05234-64BE-4B42-AC1A-CE29710A096E}"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28971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09370C-F636-4511-98BB-7B59673BF427}"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80738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4B436-02BA-43AC-A612-0FA2C3CDCCF2}"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20792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l-GR"/>
              <a:t>Κάντε κλικ για να επεξεργαστείτε τον τίτλο υποδείγματος</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62091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4F2EC"/>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dirty="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3585986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26923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301636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912601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51448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188950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61844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l-GR"/>
              <a:t>Κάντε κλικ για να επεξεργαστείτε τον τίτλο υποδείγματος</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638430-EED6-47A1-B4DD-F7718F2A9BA4}" type="datetime1">
              <a:rPr kumimoji="0" lang="en-US" sz="1050" b="0" i="0" u="none" strike="noStrike" kern="1200" cap="none" spc="50" normalizeH="0" baseline="0" noProof="0" smtClean="0">
                <a:ln>
                  <a:noFill/>
                </a:ln>
                <a:solidFill>
                  <a:srgbClr val="F4F2EC"/>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dirty="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2533515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454987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484063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18410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42C1C-3316-476F-B048-894AE089E67F}"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410506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1FB32A-955D-454D-BD64-B4ECEF733BAA}"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12190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AF2954-A0DC-4992-A862-FDE697F807FB}"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87458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EC850-A5BF-4436-82B6-5BAD8C760032}"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04339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A7D45-9EAB-45EA-8A78-6365EFC107B5}"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74790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52F61A-F0CF-472E-91CB-76B7CBFE43F8}"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206089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35DA3-D7ED-4BE0-811A-A49D01DF0D63}"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a:ln>
                <a:noFill/>
              </a:ln>
              <a:solidFill>
                <a:srgbClr val="FFFFFF"/>
              </a:solidFill>
              <a:effectLst/>
              <a:uLnTx/>
              <a:uFillTx/>
              <a:latin typeface="Arial Nova Light"/>
              <a:ea typeface="+mn-ea"/>
              <a:cs typeface="+mn-cs"/>
            </a:endParaRP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23250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E6E53B-C563-4E9B-A0E0-FB9F5BACBDCA}" type="datetime1">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1/3/2022</a:t>
            </a:fld>
            <a:endParaRPr kumimoji="0" lang="en-US" sz="1050" b="0" i="0" u="none" strike="noStrike" kern="1200" cap="none" spc="50" normalizeH="0" baseline="0" noProof="0" dirty="0">
              <a:ln>
                <a:noFill/>
              </a:ln>
              <a:solidFill>
                <a:srgbClr val="FFFFFF"/>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32953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4F2EC"/>
              </a:solidFill>
              <a:effectLst/>
              <a:uLnTx/>
              <a:uFillTx/>
              <a:latin typeface="Arial Nova Light"/>
              <a:ea typeface="+mn-ea"/>
              <a:cs typeface="+mn-cs"/>
            </a:endParaRPr>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50" normalizeH="0" baseline="0" noProof="0">
              <a:ln>
                <a:noFill/>
              </a:ln>
              <a:solidFill>
                <a:srgbClr val="18818C"/>
              </a:solidFill>
              <a:effectLst/>
              <a:uLnTx/>
              <a:uFillTx/>
              <a:latin typeface="Arial Nova Light"/>
              <a:ea typeface="+mn-ea"/>
              <a:cs typeface="+mn-cs"/>
            </a:endParaRP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637B58-87C1-446D-BDA9-B06F4BCF7782}" type="datetimeFigureOut">
              <a:rPr kumimoji="0" lang="en-US" sz="1050" b="0" i="0" u="none" strike="noStrike" kern="1200" cap="none" spc="50" normalizeH="0" baseline="0" noProof="0" smtClean="0">
                <a:ln>
                  <a:noFill/>
                </a:ln>
                <a:solidFill>
                  <a:srgbClr val="FFFFFF"/>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1/4/2022</a:t>
            </a:fld>
            <a:endParaRPr kumimoji="0" lang="en-US" sz="1050" b="0" i="0" u="none" strike="noStrike" kern="1200" cap="none" spc="50" normalizeH="0" baseline="0" noProof="0" dirty="0">
              <a:ln>
                <a:noFill/>
              </a:ln>
              <a:solidFill>
                <a:srgbClr val="FFFFFF"/>
              </a:solidFill>
              <a:effectLst/>
              <a:uLnTx/>
              <a:uFillTx/>
              <a:latin typeface="Arial Nova Light"/>
              <a:ea typeface="+mn-ea"/>
              <a:cs typeface="+mn-cs"/>
            </a:endParaRP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FFFFF"/>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FFFFF"/>
              </a:solidFill>
              <a:effectLst/>
              <a:uLnTx/>
              <a:uFillTx/>
              <a:latin typeface="Elephant"/>
              <a:ea typeface="+mn-ea"/>
              <a:cs typeface="+mn-cs"/>
            </a:endParaRPr>
          </a:p>
        </p:txBody>
      </p:sp>
    </p:spTree>
    <p:extLst>
      <p:ext uri="{BB962C8B-B14F-4D97-AF65-F5344CB8AC3E}">
        <p14:creationId xmlns:p14="http://schemas.microsoft.com/office/powerpoint/2010/main" val="1305709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B5B09F67-0226-4836-9B22-AFF94EF63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0" name="Freeform: Shape 10">
            <a:extLst>
              <a:ext uri="{FF2B5EF4-FFF2-40B4-BE49-F238E27FC236}">
                <a16:creationId xmlns:a16="http://schemas.microsoft.com/office/drawing/2014/main" id="{EF6D18FB-3D39-4747-9ED8-42C5DFAB8A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1" y="1"/>
            <a:ext cx="5199156" cy="6857999"/>
          </a:xfrm>
          <a:custGeom>
            <a:avLst/>
            <a:gdLst>
              <a:gd name="connsiteX0" fmla="*/ 0 w 5199156"/>
              <a:gd name="connsiteY0" fmla="*/ 0 h 6857999"/>
              <a:gd name="connsiteX1" fmla="*/ 5199156 w 5199156"/>
              <a:gd name="connsiteY1" fmla="*/ 0 h 6857999"/>
              <a:gd name="connsiteX2" fmla="*/ 5199156 w 5199156"/>
              <a:gd name="connsiteY2" fmla="*/ 4404241 h 6857999"/>
              <a:gd name="connsiteX3" fmla="*/ 2996280 w 5199156"/>
              <a:gd name="connsiteY3" fmla="*/ 6845331 h 6857999"/>
              <a:gd name="connsiteX4" fmla="*/ 2762435 w 5199156"/>
              <a:gd name="connsiteY4" fmla="*/ 6857139 h 6857999"/>
              <a:gd name="connsiteX5" fmla="*/ 2762435 w 5199156"/>
              <a:gd name="connsiteY5" fmla="*/ 6857999 h 6857999"/>
              <a:gd name="connsiteX6" fmla="*/ 2745398 w 5199156"/>
              <a:gd name="connsiteY6" fmla="*/ 6857999 h 6857999"/>
              <a:gd name="connsiteX7" fmla="*/ 0 w 5199156"/>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156" h="6857999">
                <a:moveTo>
                  <a:pt x="0" y="0"/>
                </a:moveTo>
                <a:lnTo>
                  <a:pt x="5199156" y="0"/>
                </a:lnTo>
                <a:lnTo>
                  <a:pt x="5199156" y="4404241"/>
                </a:lnTo>
                <a:cubicBezTo>
                  <a:pt x="5199156" y="5674715"/>
                  <a:pt x="4233603" y="6719673"/>
                  <a:pt x="2996280" y="6845331"/>
                </a:cubicBezTo>
                <a:lnTo>
                  <a:pt x="2762435" y="6857139"/>
                </a:lnTo>
                <a:lnTo>
                  <a:pt x="2762435" y="6857999"/>
                </a:lnTo>
                <a:lnTo>
                  <a:pt x="2745398" y="6857999"/>
                </a:lnTo>
                <a:lnTo>
                  <a:pt x="0" y="685799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1" name="Freeform: Shape 12">
            <a:extLst>
              <a:ext uri="{FF2B5EF4-FFF2-40B4-BE49-F238E27FC236}">
                <a16:creationId xmlns:a16="http://schemas.microsoft.com/office/drawing/2014/main" id="{EDCDD4D4-ADBD-45B9-944B-E77CC25842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34" y="-39394"/>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4F2EC"/>
              </a:solidFill>
              <a:effectLst/>
              <a:uLnTx/>
              <a:uFillTx/>
              <a:latin typeface="Arial Nova Light"/>
              <a:ea typeface="+mn-ea"/>
              <a:cs typeface="+mn-cs"/>
            </a:endParaRPr>
          </a:p>
        </p:txBody>
      </p:sp>
      <p:sp>
        <p:nvSpPr>
          <p:cNvPr id="2" name="Τίτλος 1">
            <a:extLst>
              <a:ext uri="{FF2B5EF4-FFF2-40B4-BE49-F238E27FC236}">
                <a16:creationId xmlns:a16="http://schemas.microsoft.com/office/drawing/2014/main" id="{3E62EABA-CF1D-4375-AC8D-E201F03C2134}"/>
              </a:ext>
            </a:extLst>
          </p:cNvPr>
          <p:cNvSpPr>
            <a:spLocks noGrp="1"/>
          </p:cNvSpPr>
          <p:nvPr>
            <p:ph type="ctrTitle"/>
          </p:nvPr>
        </p:nvSpPr>
        <p:spPr>
          <a:xfrm>
            <a:off x="914400" y="1122362"/>
            <a:ext cx="3814549" cy="3354104"/>
          </a:xfrm>
        </p:spPr>
        <p:txBody>
          <a:bodyPr>
            <a:normAutofit/>
          </a:bodyPr>
          <a:lstStyle/>
          <a:p>
            <a:r>
              <a:rPr lang="el-GR" sz="4400" dirty="0">
                <a:solidFill>
                  <a:srgbClr val="FFFFFF"/>
                </a:solidFill>
                <a:latin typeface="Times New Roman" panose="02020603050405020304" pitchFamily="18" charset="0"/>
                <a:cs typeface="Times New Roman" panose="02020603050405020304" pitchFamily="18" charset="0"/>
              </a:rPr>
              <a:t>Υγιεινή Τροφίμων &amp; Συμπεριφορά Καταναλωτή</a:t>
            </a:r>
          </a:p>
        </p:txBody>
      </p:sp>
      <p:pic>
        <p:nvPicPr>
          <p:cNvPr id="4" name="Εικόνα 3">
            <a:extLst>
              <a:ext uri="{FF2B5EF4-FFF2-40B4-BE49-F238E27FC236}">
                <a16:creationId xmlns:a16="http://schemas.microsoft.com/office/drawing/2014/main" id="{AA956C38-0538-4E87-BB3F-5856C3B1BEBE}"/>
              </a:ext>
            </a:extLst>
          </p:cNvPr>
          <p:cNvPicPr>
            <a:picLocks noChangeAspect="1"/>
          </p:cNvPicPr>
          <p:nvPr/>
        </p:nvPicPr>
        <p:blipFill>
          <a:blip r:embed="rId2"/>
          <a:stretch>
            <a:fillRect/>
          </a:stretch>
        </p:blipFill>
        <p:spPr>
          <a:xfrm>
            <a:off x="7143750" y="228744"/>
            <a:ext cx="4324350" cy="2523982"/>
          </a:xfrm>
          <a:prstGeom prst="rect">
            <a:avLst/>
          </a:prstGeom>
        </p:spPr>
      </p:pic>
      <p:sp>
        <p:nvSpPr>
          <p:cNvPr id="14" name="TextBox 13">
            <a:extLst>
              <a:ext uri="{FF2B5EF4-FFF2-40B4-BE49-F238E27FC236}">
                <a16:creationId xmlns:a16="http://schemas.microsoft.com/office/drawing/2014/main" id="{B08AA6E2-1848-44B6-8AE8-6EF682783B37}"/>
              </a:ext>
            </a:extLst>
          </p:cNvPr>
          <p:cNvSpPr txBox="1"/>
          <p:nvPr/>
        </p:nvSpPr>
        <p:spPr>
          <a:xfrm>
            <a:off x="7143750" y="4219386"/>
            <a:ext cx="4324350" cy="24468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Διάλεξη </a:t>
            </a:r>
            <a:r>
              <a:rPr kumimoji="0" lang="el-GR"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l-GR" sz="1800" b="0" i="0" u="none" strike="noStrike" kern="1200" cap="none" spc="0" normalizeH="0" baseline="3000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η</a:t>
            </a:r>
            <a:endParaRPr kumimoji="0" lang="el-GR" sz="1800" b="0"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Παλαιογεώργου Αναστασία-Μαρίνα</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M.Sc., Ph.D.</a:t>
            </a: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Πανεπιστημιακή</a:t>
            </a:r>
            <a:r>
              <a:rPr kumimoji="0" lang="el-GR" sz="1800" b="0" i="0" u="none" strike="noStrike" kern="1200" cap="none" spc="0" normalizeH="0" baseline="0" noProof="0" dirty="0">
                <a:ln>
                  <a:noFill/>
                </a:ln>
                <a:solidFill>
                  <a:prstClr val="black"/>
                </a:solidFill>
                <a:effectLst/>
                <a:uLnTx/>
                <a:uFillTx/>
                <a:latin typeface="Arial Nova Light"/>
                <a:ea typeface="+mn-ea"/>
                <a:cs typeface="+mn-cs"/>
              </a:rPr>
              <a:t> </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υπότροφος</a:t>
            </a:r>
          </a:p>
        </p:txBody>
      </p:sp>
    </p:spTree>
    <p:extLst>
      <p:ext uri="{BB962C8B-B14F-4D97-AF65-F5344CB8AC3E}">
        <p14:creationId xmlns:p14="http://schemas.microsoft.com/office/powerpoint/2010/main" val="388217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89" y="137607"/>
            <a:ext cx="9914859" cy="493065"/>
          </a:xfrm>
        </p:spPr>
        <p:txBody>
          <a:bodyPr>
            <a:normAutofit/>
          </a:bodyPr>
          <a:lstStyle/>
          <a:p>
            <a:r>
              <a:rPr lang="el-GR" sz="2000" b="1" dirty="0">
                <a:latin typeface="Times New Roman" panose="02020603050405020304" pitchFamily="18" charset="0"/>
                <a:cs typeface="Times New Roman" panose="02020603050405020304" pitchFamily="18" charset="0"/>
              </a:rPr>
              <a:t>Αντιλήψεις καταναλωτών &amp; πρακτικές ασφάλειας τροφίμων (Ελλάδα, 2015) </a:t>
            </a:r>
          </a:p>
        </p:txBody>
      </p:sp>
      <p:sp>
        <p:nvSpPr>
          <p:cNvPr id="3" name="Content Placeholder 2"/>
          <p:cNvSpPr>
            <a:spLocks noGrp="1"/>
          </p:cNvSpPr>
          <p:nvPr>
            <p:ph idx="1"/>
          </p:nvPr>
        </p:nvSpPr>
        <p:spPr>
          <a:xfrm>
            <a:off x="236389" y="630672"/>
            <a:ext cx="11848024" cy="4123318"/>
          </a:xfrm>
        </p:spPr>
        <p:txBody>
          <a:bodyPr>
            <a:noAutofit/>
          </a:bodyPr>
          <a:lstStyle/>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Το </a:t>
            </a:r>
            <a:r>
              <a:rPr lang="el-GR" dirty="0">
                <a:latin typeface="Times New Roman" panose="02020603050405020304" pitchFamily="18" charset="0"/>
                <a:cs typeface="Times New Roman" panose="02020603050405020304" pitchFamily="18" charset="0"/>
              </a:rPr>
              <a:t>πλέον γνωστό τροφιμογενές παθογόνο βακτήριο είναι η σαλμονέλλα (99,7%),το E. coli (73,9%) και η λιστέρια (58,4%). </a:t>
            </a:r>
            <a:endParaRPr lang="el-GR"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Το </a:t>
            </a:r>
            <a:r>
              <a:rPr lang="el-GR" dirty="0">
                <a:latin typeface="Times New Roman" panose="02020603050405020304" pitchFamily="18" charset="0"/>
                <a:cs typeface="Times New Roman" panose="02020603050405020304" pitchFamily="18" charset="0"/>
              </a:rPr>
              <a:t>μέσο επίπεδο γνώσης σχετικά με την ασφάλεια τροφίμων κρίνεται ικανοποιητικό (Μ.Ο. απαντήσεων ερωτηματολογίου 33/45</a:t>
            </a:r>
            <a:r>
              <a:rPr lang="el-GR" dirty="0" smtClean="0">
                <a:latin typeface="Times New Roman" panose="02020603050405020304" pitchFamily="18" charset="0"/>
                <a:cs typeface="Times New Roman" panose="02020603050405020304" pitchFamily="18" charset="0"/>
              </a:rPr>
              <a:t>).</a:t>
            </a: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 Δεν </a:t>
            </a:r>
            <a:r>
              <a:rPr lang="el-GR" dirty="0">
                <a:latin typeface="Times New Roman" panose="02020603050405020304" pitchFamily="18" charset="0"/>
                <a:cs typeface="Times New Roman" panose="02020603050405020304" pitchFamily="18" charset="0"/>
              </a:rPr>
              <a:t>παρατηρήθηκαν σημαντικές αποκλίσεις στο επίπεδο γνώσης σχετικά με την ασφάλεια τροφίμων αναφορικά με το φύλο, την ηλικία ή την εμφάνιση τροφιμογενούς νόσου τους τελευταίους 12 μήνες. </a:t>
            </a:r>
            <a:endParaRPr lang="el-GR"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γνώση και η ευαισθητοποίηση σχετικά με τις πρακτικές ασφαλούς διαχείρισης των τροφίμων παρουσιάστηκε ενισχυμένη στους καταναλωτές που είχαν λάβει τριτοβάθμια εκπαίδευση, ενώ οι παραδοσιακές νοικοκυρές βρέθηκε να έχουν ελλείψεις. </a:t>
            </a:r>
            <a:endParaRPr lang="el-GR" dirty="0" smtClean="0">
              <a:latin typeface="Times New Roman" panose="02020603050405020304" pitchFamily="18" charset="0"/>
              <a:cs typeface="Times New Roman" panose="02020603050405020304" pitchFamily="18" charset="0"/>
            </a:endParaRPr>
          </a:p>
          <a:p>
            <a:pPr marL="0" indent="0">
              <a:buNone/>
            </a:pPr>
            <a:endParaRPr lang="el-GR"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
        <p:nvSpPr>
          <p:cNvPr id="5" name="Rectangle 4"/>
          <p:cNvSpPr/>
          <p:nvPr/>
        </p:nvSpPr>
        <p:spPr>
          <a:xfrm>
            <a:off x="457199" y="5693756"/>
            <a:ext cx="10219267" cy="553998"/>
          </a:xfrm>
          <a:prstGeom prst="rect">
            <a:avLst/>
          </a:prstGeom>
        </p:spPr>
        <p:txBody>
          <a:bodyPr wrap="square">
            <a:spAutoFit/>
          </a:bodyPr>
          <a:lstStyle/>
          <a:p>
            <a:r>
              <a:rPr lang="en-US" sz="1500" dirty="0" err="1" smtClean="0">
                <a:latin typeface="Times New Roman" panose="02020603050405020304" pitchFamily="18" charset="0"/>
                <a:cs typeface="Times New Roman" panose="02020603050405020304" pitchFamily="18" charset="0"/>
              </a:rPr>
              <a:t>Πηγή</a:t>
            </a:r>
            <a:r>
              <a:rPr lang="en-US" sz="1500" dirty="0" smtClean="0">
                <a:latin typeface="Times New Roman" panose="02020603050405020304" pitchFamily="18" charset="0"/>
                <a:cs typeface="Times New Roman" panose="02020603050405020304" pitchFamily="18" charset="0"/>
              </a:rPr>
              <a:t>: </a:t>
            </a:r>
            <a:r>
              <a:rPr lang="en-US" sz="1500" dirty="0" err="1" smtClean="0">
                <a:latin typeface="Times New Roman" panose="02020603050405020304" pitchFamily="18" charset="0"/>
                <a:cs typeface="Times New Roman" panose="02020603050405020304" pitchFamily="18" charset="0"/>
              </a:rPr>
              <a:t>Gkana</a:t>
            </a:r>
            <a:r>
              <a:rPr lang="en-US" sz="1500" dirty="0" smtClean="0">
                <a:latin typeface="Times New Roman" panose="02020603050405020304" pitchFamily="18" charset="0"/>
                <a:cs typeface="Times New Roman" panose="02020603050405020304" pitchFamily="18" charset="0"/>
              </a:rPr>
              <a:t> &amp; </a:t>
            </a:r>
            <a:r>
              <a:rPr lang="en-US" sz="1500" dirty="0" err="1" smtClean="0">
                <a:latin typeface="Times New Roman" panose="02020603050405020304" pitchFamily="18" charset="0"/>
                <a:cs typeface="Times New Roman" panose="02020603050405020304" pitchFamily="18" charset="0"/>
              </a:rPr>
              <a:t>Nychas</a:t>
            </a:r>
            <a:r>
              <a:rPr lang="en-US" sz="1500" dirty="0" smtClean="0">
                <a:latin typeface="Times New Roman" panose="02020603050405020304" pitchFamily="18" charset="0"/>
                <a:cs typeface="Times New Roman" panose="02020603050405020304" pitchFamily="18" charset="0"/>
              </a:rPr>
              <a:t> (2017). Consumer food safety perceptions and self-reported practices in Greece. International Journal of Consumer Studies, 42, 27-34. </a:t>
            </a:r>
            <a:endParaRPr lang="el-G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30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Κατανομή θερμοκρασιών οικιακών ψυγείων (Λήμνος, 2018, n = 70)</a:t>
            </a:r>
          </a:p>
        </p:txBody>
      </p:sp>
      <p:pic>
        <p:nvPicPr>
          <p:cNvPr id="5" name="Content Placeholder 4"/>
          <p:cNvPicPr>
            <a:picLocks noGrp="1" noChangeAspect="1"/>
          </p:cNvPicPr>
          <p:nvPr>
            <p:ph idx="1"/>
          </p:nvPr>
        </p:nvPicPr>
        <p:blipFill rotWithShape="1">
          <a:blip r:embed="rId2">
            <a:duotone>
              <a:prstClr val="black"/>
              <a:schemeClr val="accent2">
                <a:tint val="45000"/>
                <a:satMod val="400000"/>
              </a:schemeClr>
            </a:duotone>
          </a:blip>
          <a:srcRect l="28573" t="48101" r="29741" b="15563"/>
          <a:stretch/>
        </p:blipFill>
        <p:spPr>
          <a:xfrm>
            <a:off x="2709092" y="1735666"/>
            <a:ext cx="6307185" cy="334433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
        <p:nvSpPr>
          <p:cNvPr id="6" name="Rectangle 5"/>
          <p:cNvSpPr/>
          <p:nvPr/>
        </p:nvSpPr>
        <p:spPr>
          <a:xfrm>
            <a:off x="567266" y="5418666"/>
            <a:ext cx="10049933" cy="1089594"/>
          </a:xfrm>
          <a:prstGeom prst="rect">
            <a:avLst/>
          </a:prstGeom>
        </p:spPr>
        <p:txBody>
          <a:bodyPr wrap="square">
            <a:spAutoFit/>
          </a:bodyPr>
          <a:lstStyle/>
          <a:p>
            <a:pPr algn="just">
              <a:lnSpc>
                <a:spcPct val="150000"/>
              </a:lnSpc>
            </a:pPr>
            <a:r>
              <a:rPr lang="el-GR" sz="1500" dirty="0" smtClean="0">
                <a:latin typeface="Times New Roman" panose="02020603050405020304" pitchFamily="18" charset="0"/>
                <a:cs typeface="Times New Roman" panose="02020603050405020304" pitchFamily="18" charset="0"/>
              </a:rPr>
              <a:t>Πηγή: Στασινού, Β., Τσερόλας, Δ., Ανδρίτσος, Ν., &amp; Γκιαούρης, Ε. (2019). Έρευνα πεδίου για τη θερμοκρασιακή κατανομή και την υγιειονολογική κατάσταση των οικιακών ψυγείων στη Λήμνο. 6ο Πανελλήνιο Συνέδριο για το Κρέας και τα Προϊόντα του, σελ. 309-317</a:t>
            </a:r>
            <a:endParaRPr lang="el-G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18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Κατανομή θερμοκρασιών οικιακών ψυγείων (Λήμνος, n = 70)</a:t>
            </a:r>
          </a:p>
        </p:txBody>
      </p:sp>
      <p:pic>
        <p:nvPicPr>
          <p:cNvPr id="5" name="Content Placeholder 4"/>
          <p:cNvPicPr>
            <a:picLocks noGrp="1" noChangeAspect="1"/>
          </p:cNvPicPr>
          <p:nvPr>
            <p:ph idx="1"/>
          </p:nvPr>
        </p:nvPicPr>
        <p:blipFill rotWithShape="1">
          <a:blip r:embed="rId2"/>
          <a:srcRect l="27881" t="39890" r="27316" b="23159"/>
          <a:stretch/>
        </p:blipFill>
        <p:spPr>
          <a:xfrm>
            <a:off x="2404292" y="1710266"/>
            <a:ext cx="6916785" cy="2997200"/>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
        <p:nvSpPr>
          <p:cNvPr id="7" name="Rectangle 6"/>
          <p:cNvSpPr/>
          <p:nvPr/>
        </p:nvSpPr>
        <p:spPr>
          <a:xfrm>
            <a:off x="905256" y="5561931"/>
            <a:ext cx="9559544" cy="1131079"/>
          </a:xfrm>
          <a:prstGeom prst="rect">
            <a:avLst/>
          </a:prstGeom>
        </p:spPr>
        <p:txBody>
          <a:bodyPr wrap="square">
            <a:spAutoFit/>
          </a:bodyPr>
          <a:lstStyle/>
          <a:p>
            <a:pPr algn="just">
              <a:lnSpc>
                <a:spcPct val="150000"/>
              </a:lnSpc>
            </a:pPr>
            <a:r>
              <a:rPr lang="el-GR" sz="1500" dirty="0" smtClean="0">
                <a:latin typeface="Times New Roman" panose="02020603050405020304" pitchFamily="18" charset="0"/>
                <a:cs typeface="Times New Roman" panose="02020603050405020304" pitchFamily="18" charset="0"/>
              </a:rPr>
              <a:t>Πηγή: Στασινού, Β., Τσερόλας, Δ., Ανδρίτσος, Ν., &amp; Γκιαούρης, Ε. (2019). Έρευνα πεδίου για τη θερμοκρασιακή κατανομή και την υγιειονολογική κατάσταση των οικιακών ψυγείων στη Λήμνο. 6ο Πανελλήνιο Συνέδριο για το Κρέας και τα Προϊόντα του, σελ. 309-317. </a:t>
            </a:r>
            <a:endParaRPr lang="el-G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45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Τοποθέτηση τροφίμων σε οικιακά ψυγεία (Λήμνος, n = 70) </a:t>
            </a:r>
          </a:p>
        </p:txBody>
      </p:sp>
      <p:pic>
        <p:nvPicPr>
          <p:cNvPr id="5" name="Content Placeholder 4"/>
          <p:cNvPicPr>
            <a:picLocks noGrp="1" noChangeAspect="1"/>
          </p:cNvPicPr>
          <p:nvPr>
            <p:ph idx="1"/>
          </p:nvPr>
        </p:nvPicPr>
        <p:blipFill rotWithShape="1">
          <a:blip r:embed="rId2"/>
          <a:srcRect l="26610" t="37979" r="28933" b="19874"/>
          <a:stretch/>
        </p:blipFill>
        <p:spPr>
          <a:xfrm>
            <a:off x="2829742" y="1545722"/>
            <a:ext cx="6065885" cy="368667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
        <p:nvSpPr>
          <p:cNvPr id="6" name="Rectangle 5"/>
          <p:cNvSpPr/>
          <p:nvPr/>
        </p:nvSpPr>
        <p:spPr>
          <a:xfrm>
            <a:off x="905256" y="5652055"/>
            <a:ext cx="9085411" cy="1089594"/>
          </a:xfrm>
          <a:prstGeom prst="rect">
            <a:avLst/>
          </a:prstGeom>
        </p:spPr>
        <p:txBody>
          <a:bodyPr wrap="square">
            <a:spAutoFit/>
          </a:bodyPr>
          <a:lstStyle/>
          <a:p>
            <a:pPr algn="just">
              <a:lnSpc>
                <a:spcPct val="150000"/>
              </a:lnSpc>
            </a:pPr>
            <a:r>
              <a:rPr lang="el-GR" sz="1500" dirty="0" smtClean="0">
                <a:latin typeface="Times New Roman" panose="02020603050405020304" pitchFamily="18" charset="0"/>
                <a:cs typeface="Times New Roman" panose="02020603050405020304" pitchFamily="18" charset="0"/>
              </a:rPr>
              <a:t>Πηγή: Στασινού, Β., Τσερόλας, Δ., Ανδρίτσος, Ν., &amp; Γκιαούρης, Ε. (2019). Έρευνα πεδίου για τη θερμοκρασιακή κατανομή και την υγιειονολογική κατάσταση των οικιακών ψυγείων στη Λήμνο. 6ο Πανελλήνιο Συνέδριο για το Κρέας και τα Προϊόντα του, σελ. 309-317</a:t>
            </a:r>
            <a:endParaRPr lang="el-GR"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9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989" y="277401"/>
            <a:ext cx="9914859" cy="780932"/>
          </a:xfrm>
        </p:spPr>
        <p:txBody>
          <a:bodyPr>
            <a:normAutofit/>
          </a:bodyPr>
          <a:lstStyle/>
          <a:p>
            <a:r>
              <a:rPr lang="el-GR" sz="2000" b="1" dirty="0">
                <a:latin typeface="Times New Roman" panose="02020603050405020304" pitchFamily="18" charset="0"/>
                <a:cs typeface="Times New Roman" panose="02020603050405020304" pitchFamily="18" charset="0"/>
              </a:rPr>
              <a:t>Κατανάλωση τροφίμων σε χώρους μαζικής εστίασης</a:t>
            </a:r>
          </a:p>
        </p:txBody>
      </p:sp>
      <p:sp>
        <p:nvSpPr>
          <p:cNvPr id="3" name="Content Placeholder 2"/>
          <p:cNvSpPr>
            <a:spLocks noGrp="1"/>
          </p:cNvSpPr>
          <p:nvPr>
            <p:ph idx="1"/>
          </p:nvPr>
        </p:nvSpPr>
        <p:spPr>
          <a:xfrm>
            <a:off x="718989" y="937539"/>
            <a:ext cx="10795678" cy="5395527"/>
          </a:xfrm>
        </p:spPr>
        <p:txBody>
          <a:bodyPr>
            <a:normAutofit/>
          </a:bodyPr>
          <a:lstStyle/>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Επιλογή </a:t>
            </a:r>
            <a:r>
              <a:rPr lang="el-GR" dirty="0">
                <a:latin typeface="Times New Roman" panose="02020603050405020304" pitchFamily="18" charset="0"/>
                <a:cs typeface="Times New Roman" panose="02020603050405020304" pitchFamily="18" charset="0"/>
              </a:rPr>
              <a:t>εστιατορίων και υπηρεσιών εστίασης (catering) που εφαρμόζουν GMP/GHP και πληρούν τα απαραίτητα μέτρα υγιεινής για την ασφάλεια των τροφίμων (καθαροί χώροι και εγκαταστάσεις, καθαρές τουαλέτες, καθαρά ρούχα εργασίας του προσωπικού &amp; τραπεζομάντιλα κ.λπ.). </a:t>
            </a:r>
            <a:endParaRPr lang="el-GR" dirty="0" smtClean="0">
              <a:latin typeface="Times New Roman" panose="02020603050405020304" pitchFamily="18" charset="0"/>
              <a:cs typeface="Times New Roman" panose="02020603050405020304" pitchFamily="18" charset="0"/>
            </a:endParaRPr>
          </a:p>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Αποφυγή </a:t>
            </a:r>
            <a:r>
              <a:rPr lang="el-GR" dirty="0">
                <a:latin typeface="Times New Roman" panose="02020603050405020304" pitchFamily="18" charset="0"/>
                <a:cs typeface="Times New Roman" panose="02020603050405020304" pitchFamily="18" charset="0"/>
              </a:rPr>
              <a:t>κατανάλωσης τροφίμων που έχουν ύποπτο χρώμα και ασυνήθιστη οσμή ή και γεύση. </a:t>
            </a:r>
            <a:endParaRPr lang="el-GR" dirty="0" smtClean="0">
              <a:latin typeface="Times New Roman" panose="02020603050405020304" pitchFamily="18" charset="0"/>
              <a:cs typeface="Times New Roman" panose="02020603050405020304" pitchFamily="18" charset="0"/>
            </a:endParaRPr>
          </a:p>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κρέατα, πουλερικά και ψάρια να ζητείται πάντα να είναι καλοψημένα</a:t>
            </a:r>
            <a:r>
              <a:rPr lang="el-GR" dirty="0" smtClean="0">
                <a:latin typeface="Times New Roman" panose="02020603050405020304" pitchFamily="18" charset="0"/>
                <a:cs typeface="Times New Roman" panose="02020603050405020304" pitchFamily="18" charset="0"/>
              </a:rPr>
              <a:t>.</a:t>
            </a:r>
          </a:p>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Να </a:t>
            </a:r>
            <a:r>
              <a:rPr lang="el-GR" dirty="0">
                <a:latin typeface="Times New Roman" panose="02020603050405020304" pitchFamily="18" charset="0"/>
                <a:cs typeface="Times New Roman" panose="02020603050405020304" pitchFamily="18" charset="0"/>
              </a:rPr>
              <a:t>μην καταναλώνονται λαχανικά που φαίνεται ότι δεν έχουν πλυθεί καλά. </a:t>
            </a:r>
            <a:endParaRPr lang="el-GR" dirty="0" smtClean="0">
              <a:latin typeface="Times New Roman" panose="02020603050405020304" pitchFamily="18" charset="0"/>
              <a:cs typeface="Times New Roman" panose="02020603050405020304" pitchFamily="18" charset="0"/>
            </a:endParaRPr>
          </a:p>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Προτιμούνται </a:t>
            </a:r>
            <a:r>
              <a:rPr lang="el-GR" dirty="0">
                <a:latin typeface="Times New Roman" panose="02020603050405020304" pitchFamily="18" charset="0"/>
                <a:cs typeface="Times New Roman" panose="02020603050405020304" pitchFamily="18" charset="0"/>
              </a:rPr>
              <a:t>τα φαγητά της ώρας. </a:t>
            </a:r>
            <a:endParaRPr lang="el-GR" dirty="0" smtClean="0">
              <a:latin typeface="Times New Roman" panose="02020603050405020304" pitchFamily="18" charset="0"/>
              <a:cs typeface="Times New Roman" panose="02020603050405020304" pitchFamily="18" charset="0"/>
            </a:endParaRPr>
          </a:p>
          <a:p>
            <a:pPr algn="just">
              <a:lnSpc>
                <a:spcPct val="16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Τρόφιμα </a:t>
            </a:r>
            <a:r>
              <a:rPr lang="el-GR" dirty="0">
                <a:latin typeface="Times New Roman" panose="02020603050405020304" pitchFamily="18" charset="0"/>
                <a:cs typeface="Times New Roman" panose="02020603050405020304" pitchFamily="18" charset="0"/>
              </a:rPr>
              <a:t>τα οποία δεν καταναλώθηκαν εντός 2 ωρών από την παρασκευή τους και δεν διατηρήθηκαν στο ψυγείο πρέπει να απορρίπτονται.</a:t>
            </a:r>
          </a:p>
          <a:p>
            <a:pPr>
              <a:lnSpc>
                <a:spcPct val="160000"/>
              </a:lnSpc>
            </a:pPr>
            <a:endParaRPr lang="el-G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3694802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92" y="232808"/>
            <a:ext cx="9914859" cy="721665"/>
          </a:xfrm>
        </p:spPr>
        <p:txBody>
          <a:bodyPr>
            <a:normAutofit/>
          </a:bodyPr>
          <a:lstStyle/>
          <a:p>
            <a:r>
              <a:rPr lang="el-GR" sz="2000" b="1" dirty="0">
                <a:latin typeface="Times New Roman" panose="02020603050405020304" pitchFamily="18" charset="0"/>
                <a:cs typeface="Times New Roman" panose="02020603050405020304" pitchFamily="18" charset="0"/>
              </a:rPr>
              <a:t>Κατανάλωση τροφίμων σε fast foods</a:t>
            </a:r>
          </a:p>
        </p:txBody>
      </p:sp>
      <p:sp>
        <p:nvSpPr>
          <p:cNvPr id="3" name="Content Placeholder 2"/>
          <p:cNvSpPr>
            <a:spLocks noGrp="1"/>
          </p:cNvSpPr>
          <p:nvPr>
            <p:ph idx="1"/>
          </p:nvPr>
        </p:nvSpPr>
        <p:spPr>
          <a:xfrm>
            <a:off x="127392" y="954473"/>
            <a:ext cx="10701867" cy="4123318"/>
          </a:xfrm>
        </p:spPr>
        <p:txBody>
          <a:bodyPr>
            <a:noAutofit/>
          </a:bodyPr>
          <a:lstStyle/>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Επιλογή </a:t>
            </a:r>
            <a:r>
              <a:rPr lang="el-GR" dirty="0">
                <a:latin typeface="Times New Roman" panose="02020603050405020304" pitchFamily="18" charset="0"/>
                <a:cs typeface="Times New Roman" panose="02020603050405020304" pitchFamily="18" charset="0"/>
              </a:rPr>
              <a:t>καταστημάτων που φαίνεται ότι εφαρμόζουν </a:t>
            </a:r>
            <a:r>
              <a:rPr lang="el-GR" dirty="0" smtClean="0">
                <a:latin typeface="Times New Roman" panose="02020603050405020304" pitchFamily="18" charset="0"/>
                <a:cs typeface="Times New Roman" panose="02020603050405020304" pitchFamily="18" charset="0"/>
              </a:rPr>
              <a:t>τα απαραίτητα </a:t>
            </a:r>
            <a:r>
              <a:rPr lang="el-GR" dirty="0">
                <a:latin typeface="Times New Roman" panose="02020603050405020304" pitchFamily="18" charset="0"/>
                <a:cs typeface="Times New Roman" panose="02020603050405020304" pitchFamily="18" charset="0"/>
              </a:rPr>
              <a:t>μέτρα υγιεινής για την ασφάλεια των τροφίμων.</a:t>
            </a: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ΕΠΚ </a:t>
            </a:r>
            <a:r>
              <a:rPr lang="el-GR" dirty="0">
                <a:latin typeface="Times New Roman" panose="02020603050405020304" pitchFamily="18" charset="0"/>
                <a:cs typeface="Times New Roman" panose="02020603050405020304" pitchFamily="18" charset="0"/>
              </a:rPr>
              <a:t>σάντουιτς (με αλλαντικά, τυρί, αυγά, σαλάτες, </a:t>
            </a:r>
            <a:r>
              <a:rPr lang="el-GR" dirty="0" smtClean="0">
                <a:latin typeface="Times New Roman" panose="02020603050405020304" pitchFamily="18" charset="0"/>
                <a:cs typeface="Times New Roman" panose="02020603050405020304" pitchFamily="18" charset="0"/>
              </a:rPr>
              <a:t>σάλτσες, σως </a:t>
            </a:r>
            <a:r>
              <a:rPr lang="el-GR" dirty="0">
                <a:latin typeface="Times New Roman" panose="02020603050405020304" pitchFamily="18" charset="0"/>
                <a:cs typeface="Times New Roman" panose="02020603050405020304" pitchFamily="18" charset="0"/>
              </a:rPr>
              <a:t>κ.λπ.) θα πρέπει να διατηρούνται υπό ψύξη (&lt;5°C).</a:t>
            </a: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ΕΠΚ </a:t>
            </a:r>
            <a:r>
              <a:rPr lang="el-GR" dirty="0">
                <a:latin typeface="Times New Roman" panose="02020603050405020304" pitchFamily="18" charset="0"/>
                <a:cs typeface="Times New Roman" panose="02020603050405020304" pitchFamily="18" charset="0"/>
              </a:rPr>
              <a:t>γεύματα ή σφολιατοειδή (π.χ. πίτσες, τυρόπιτες) πρέπει </a:t>
            </a:r>
            <a:r>
              <a:rPr lang="el-GR" dirty="0" smtClean="0">
                <a:latin typeface="Times New Roman" panose="02020603050405020304" pitchFamily="18" charset="0"/>
                <a:cs typeface="Times New Roman" panose="02020603050405020304" pitchFamily="18" charset="0"/>
              </a:rPr>
              <a:t>να διατηρούνται </a:t>
            </a:r>
            <a:r>
              <a:rPr lang="el-GR" dirty="0">
                <a:latin typeface="Times New Roman" panose="02020603050405020304" pitchFamily="18" charset="0"/>
                <a:cs typeface="Times New Roman" panose="02020603050405020304" pitchFamily="18" charset="0"/>
              </a:rPr>
              <a:t>σε θερμοκρασία μεγαλύτερη των </a:t>
            </a:r>
            <a:r>
              <a:rPr lang="el-GR" dirty="0" smtClean="0">
                <a:latin typeface="Times New Roman" panose="02020603050405020304" pitchFamily="18" charset="0"/>
                <a:cs typeface="Times New Roman" panose="02020603050405020304" pitchFamily="18" charset="0"/>
              </a:rPr>
              <a:t>63°C (θερμοθάλαμος</a:t>
            </a:r>
            <a:r>
              <a:rPr lang="el-GR" dirty="0">
                <a:latin typeface="Times New Roman" panose="02020603050405020304" pitchFamily="18" charset="0"/>
                <a:cs typeface="Times New Roman" panose="02020603050405020304" pitchFamily="18" charset="0"/>
              </a:rPr>
              <a:t>).</a:t>
            </a: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Σαλάτες </a:t>
            </a:r>
            <a:r>
              <a:rPr lang="el-GR" dirty="0">
                <a:latin typeface="Times New Roman" panose="02020603050405020304" pitchFamily="18" charset="0"/>
                <a:cs typeface="Times New Roman" panose="02020603050405020304" pitchFamily="18" charset="0"/>
              </a:rPr>
              <a:t>που διατίθενται σε salad bar πρέπει να </a:t>
            </a:r>
            <a:r>
              <a:rPr lang="el-GR" dirty="0" smtClean="0">
                <a:latin typeface="Times New Roman" panose="02020603050405020304" pitchFamily="18" charset="0"/>
                <a:cs typeface="Times New Roman" panose="02020603050405020304" pitchFamily="18" charset="0"/>
              </a:rPr>
              <a:t>διατηρούνται υπό </a:t>
            </a:r>
            <a:r>
              <a:rPr lang="el-GR" dirty="0">
                <a:latin typeface="Times New Roman" panose="02020603050405020304" pitchFamily="18" charset="0"/>
                <a:cs typeface="Times New Roman" panose="02020603050405020304" pitchFamily="18" charset="0"/>
              </a:rPr>
              <a:t>ψύξη και σε ειδικές προθήκες</a:t>
            </a:r>
            <a:r>
              <a:rPr lang="el-GR" dirty="0" smtClean="0">
                <a:latin typeface="Times New Roman" panose="02020603050405020304" pitchFamily="18" charset="0"/>
                <a:cs typeface="Times New Roman" panose="02020603050405020304" pitchFamily="18" charset="0"/>
              </a:rPr>
              <a:t>.</a:t>
            </a: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ψυγεία με αναψυκτικά και εμφιαλωμένα νερά να μην </a:t>
            </a:r>
            <a:r>
              <a:rPr lang="el-GR" dirty="0" smtClean="0">
                <a:latin typeface="Times New Roman" panose="02020603050405020304" pitchFamily="18" charset="0"/>
                <a:cs typeface="Times New Roman" panose="02020603050405020304" pitchFamily="18" charset="0"/>
              </a:rPr>
              <a:t>είναι εκτεθειμένα </a:t>
            </a:r>
            <a:r>
              <a:rPr lang="el-GR" dirty="0">
                <a:latin typeface="Times New Roman" panose="02020603050405020304" pitchFamily="18" charset="0"/>
                <a:cs typeface="Times New Roman" panose="02020603050405020304" pitchFamily="18" charset="0"/>
              </a:rPr>
              <a:t>στον ήλιο και να έχουν την </a:t>
            </a:r>
            <a:r>
              <a:rPr lang="el-GR" dirty="0" smtClean="0">
                <a:latin typeface="Times New Roman" panose="02020603050405020304" pitchFamily="18" charset="0"/>
                <a:cs typeface="Times New Roman" panose="02020603050405020304" pitchFamily="18" charset="0"/>
              </a:rPr>
              <a:t>κατάλληλη θερμοκρασία </a:t>
            </a:r>
            <a:r>
              <a:rPr lang="el-GR" dirty="0">
                <a:latin typeface="Times New Roman" panose="02020603050405020304" pitchFamily="18" charset="0"/>
                <a:cs typeface="Times New Roman" panose="02020603050405020304" pitchFamily="18" charset="0"/>
              </a:rPr>
              <a:t>(&lt;7°C).</a:t>
            </a: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προθήκες (βιτρίνες) με χύμα παγωτά οφείλουν να έχουν </a:t>
            </a:r>
            <a:r>
              <a:rPr lang="el-GR" dirty="0" smtClean="0">
                <a:latin typeface="Times New Roman" panose="02020603050405020304" pitchFamily="18" charset="0"/>
                <a:cs typeface="Times New Roman" panose="02020603050405020304" pitchFamily="18" charset="0"/>
              </a:rPr>
              <a:t>την κατάλληλη </a:t>
            </a:r>
            <a:r>
              <a:rPr lang="el-GR" dirty="0">
                <a:latin typeface="Times New Roman" panose="02020603050405020304" pitchFamily="18" charset="0"/>
                <a:cs typeface="Times New Roman" panose="02020603050405020304" pitchFamily="18" charset="0"/>
              </a:rPr>
              <a:t>θερμοκρασία και η υφή των παγωτών να </a:t>
            </a:r>
            <a:r>
              <a:rPr lang="el-GR" dirty="0" smtClean="0">
                <a:latin typeface="Times New Roman" panose="02020603050405020304" pitchFamily="18" charset="0"/>
                <a:cs typeface="Times New Roman" panose="02020603050405020304" pitchFamily="18" charset="0"/>
              </a:rPr>
              <a:t>είναι σκληρή.</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278340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C508F6-F2BE-4953-8BC0-62C6613D9DC8}"/>
              </a:ext>
            </a:extLst>
          </p:cNvPr>
          <p:cNvSpPr>
            <a:spLocks noGrp="1"/>
          </p:cNvSpPr>
          <p:nvPr>
            <p:ph idx="1"/>
          </p:nvPr>
        </p:nvSpPr>
        <p:spPr/>
        <p:txBody>
          <a:bodyPr>
            <a:normAutofit/>
          </a:bodyPr>
          <a:lstStyle/>
          <a:p>
            <a:pPr marL="0" indent="0" algn="ctr">
              <a:buNone/>
            </a:pPr>
            <a:r>
              <a:rPr lang="el-GR" sz="2800" dirty="0">
                <a:latin typeface="Times New Roman" panose="02020603050405020304" pitchFamily="18" charset="0"/>
                <a:cs typeface="Times New Roman" panose="02020603050405020304" pitchFamily="18" charset="0"/>
              </a:rPr>
              <a:t>Ευχαριστώ!!!</a:t>
            </a:r>
          </a:p>
          <a:p>
            <a:pPr marL="0" indent="0" algn="ctr">
              <a:buNone/>
            </a:pPr>
            <a:r>
              <a:rPr lang="en-US" sz="2800" dirty="0">
                <a:latin typeface="Times New Roman" panose="02020603050405020304" pitchFamily="18" charset="0"/>
                <a:cs typeface="Times New Roman" panose="02020603050405020304" pitchFamily="18" charset="0"/>
              </a:rPr>
              <a:t>palaio_n@aegean.gr</a:t>
            </a:r>
            <a:endParaRPr lang="el-G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726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smtClean="0">
                <a:latin typeface="Times New Roman" panose="02020603050405020304" pitchFamily="18" charset="0"/>
                <a:cs typeface="Times New Roman" panose="02020603050405020304" pitchFamily="18" charset="0"/>
              </a:rPr>
              <a:t>Συμπεριφορά και εκπαίδευση </a:t>
            </a:r>
            <a:r>
              <a:rPr lang="el-GR" sz="2000" b="1" dirty="0">
                <a:latin typeface="Times New Roman" panose="02020603050405020304" pitchFamily="18" charset="0"/>
                <a:cs typeface="Times New Roman" panose="02020603050405020304" pitchFamily="18" charset="0"/>
              </a:rPr>
              <a:t>καταναλωτή τροφίμων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5" name="Picture 4"/>
          <p:cNvPicPr>
            <a:picLocks noChangeAspect="1"/>
          </p:cNvPicPr>
          <p:nvPr/>
        </p:nvPicPr>
        <p:blipFill>
          <a:blip r:embed="rId2"/>
          <a:stretch>
            <a:fillRect/>
          </a:stretch>
        </p:blipFill>
        <p:spPr>
          <a:xfrm>
            <a:off x="2316844" y="1919672"/>
            <a:ext cx="7091682" cy="3807687"/>
          </a:xfrm>
          <a:prstGeom prst="rect">
            <a:avLst/>
          </a:prstGeom>
        </p:spPr>
      </p:pic>
    </p:spTree>
    <p:extLst>
      <p:ext uri="{BB962C8B-B14F-4D97-AF65-F5344CB8AC3E}">
        <p14:creationId xmlns:p14="http://schemas.microsoft.com/office/powerpoint/2010/main" val="415371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Οικιακή κατανάλωση τροφίμων</a:t>
            </a:r>
          </a:p>
        </p:txBody>
      </p:sp>
      <p:sp>
        <p:nvSpPr>
          <p:cNvPr id="3" name="Content Placeholder 2"/>
          <p:cNvSpPr>
            <a:spLocks noGrp="1"/>
          </p:cNvSpPr>
          <p:nvPr>
            <p:ph idx="1"/>
          </p:nvPr>
        </p:nvSpPr>
        <p:spPr/>
        <p:txBody>
          <a:bodyPr/>
          <a:lstStyle/>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Προσοχή </a:t>
            </a:r>
            <a:r>
              <a:rPr lang="el-GR" dirty="0">
                <a:latin typeface="Times New Roman" panose="02020603050405020304" pitchFamily="18" charset="0"/>
                <a:cs typeface="Times New Roman" panose="02020603050405020304" pitchFamily="18" charset="0"/>
              </a:rPr>
              <a:t>στις ετικέτες των τροφίμων!!! </a:t>
            </a:r>
            <a:endParaRPr lang="en-US" dirty="0" smtClean="0">
              <a:latin typeface="Times New Roman" panose="02020603050405020304" pitchFamily="18" charset="0"/>
              <a:cs typeface="Times New Roman" panose="02020603050405020304" pitchFamily="18" charset="0"/>
            </a:endParaRP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Αποφεύγουμε </a:t>
            </a:r>
            <a:r>
              <a:rPr lang="el-GR" dirty="0">
                <a:latin typeface="Times New Roman" panose="02020603050405020304" pitchFamily="18" charset="0"/>
                <a:cs typeface="Times New Roman" panose="02020603050405020304" pitchFamily="18" charset="0"/>
              </a:rPr>
              <a:t>την αγορά τροφίμων κοντά στην ημερομηνία λήξης </a:t>
            </a:r>
            <a:r>
              <a:rPr lang="el-GR" dirty="0" smtClean="0">
                <a:latin typeface="Times New Roman" panose="02020603050405020304" pitchFamily="18" charset="0"/>
                <a:cs typeface="Times New Roman" panose="02020603050405020304" pitchFamily="18" charset="0"/>
              </a:rPr>
              <a:t>τους. </a:t>
            </a:r>
            <a:endParaRPr lang="en-US" dirty="0" smtClean="0">
              <a:latin typeface="Times New Roman" panose="02020603050405020304" pitchFamily="18" charset="0"/>
              <a:cs typeface="Times New Roman" panose="02020603050405020304" pitchFamily="18" charset="0"/>
            </a:endParaRP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Προσοχή </a:t>
            </a:r>
            <a:r>
              <a:rPr lang="el-GR" dirty="0">
                <a:latin typeface="Times New Roman" panose="02020603050405020304" pitchFamily="18" charset="0"/>
                <a:cs typeface="Times New Roman" panose="02020603050405020304" pitchFamily="18" charset="0"/>
              </a:rPr>
              <a:t>στην οποιαδήποτε μεταβολή των συνήθων οργανοληπτικών χαρακτηριστικών των τροφίμων (π.χ. οσμή, χρώμα, υφή</a:t>
            </a:r>
            <a:r>
              <a:rPr lang="el-G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Προτίμηση </a:t>
            </a:r>
            <a:r>
              <a:rPr lang="el-GR" dirty="0">
                <a:latin typeface="Times New Roman" panose="02020603050405020304" pitchFamily="18" charset="0"/>
                <a:cs typeface="Times New Roman" panose="02020603050405020304" pitchFamily="18" charset="0"/>
              </a:rPr>
              <a:t>στην αγορά τροφίμων από επίσημα και ελεγχόμενα σημεία πώλησης και διάθεσης τροφίμων (αποφυγή πλανόδιων πωλητών)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185272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Ερώτημα έρευνας συμπεριφοράς οικιακών καταναλωτών</a:t>
            </a:r>
          </a:p>
        </p:txBody>
      </p:sp>
      <p:sp>
        <p:nvSpPr>
          <p:cNvPr id="3" name="Content Placeholder 2"/>
          <p:cNvSpPr>
            <a:spLocks noGrp="1"/>
          </p:cNvSpPr>
          <p:nvPr>
            <p:ph idx="1"/>
          </p:nvPr>
        </p:nvSpPr>
        <p:spPr>
          <a:xfrm>
            <a:off x="914400" y="1919673"/>
            <a:ext cx="408432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“Γενικά, πότε θα καθαρίζατε τον πάγκο της κουζίνας σας ή άλλη επιφάνεια της κουζίνας στην οποία προετοιμάζετε φαγητό ή χειρίζεστε τρόφιμο;”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5" name="Picture 4"/>
          <p:cNvPicPr>
            <a:picLocks noChangeAspect="1"/>
          </p:cNvPicPr>
          <p:nvPr/>
        </p:nvPicPr>
        <p:blipFill>
          <a:blip r:embed="rId2"/>
          <a:stretch>
            <a:fillRect/>
          </a:stretch>
        </p:blipFill>
        <p:spPr>
          <a:xfrm>
            <a:off x="6331131" y="1919672"/>
            <a:ext cx="3518263" cy="2893423"/>
          </a:xfrm>
          <a:prstGeom prst="rect">
            <a:avLst/>
          </a:prstGeom>
        </p:spPr>
      </p:pic>
    </p:spTree>
    <p:extLst>
      <p:ext uri="{BB962C8B-B14F-4D97-AF65-F5344CB8AC3E}">
        <p14:creationId xmlns:p14="http://schemas.microsoft.com/office/powerpoint/2010/main" val="181755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5" y="233617"/>
            <a:ext cx="9914859" cy="1329004"/>
          </a:xfrm>
        </p:spPr>
        <p:txBody>
          <a:bodyPr>
            <a:normAutofit/>
          </a:bodyPr>
          <a:lstStyle/>
          <a:p>
            <a:r>
              <a:rPr lang="el-GR" sz="2000" b="1" dirty="0">
                <a:latin typeface="Times New Roman" panose="02020603050405020304" pitchFamily="18" charset="0"/>
                <a:cs typeface="Times New Roman" panose="02020603050405020304" pitchFamily="18" charset="0"/>
              </a:rPr>
              <a:t>Διαδικτυακή έρευνα οικιακών καταναλωτών (10 ευρωπαϊκές χώρες, n = 9996, 2018-19) </a:t>
            </a:r>
          </a:p>
        </p:txBody>
      </p:sp>
      <p:pic>
        <p:nvPicPr>
          <p:cNvPr id="5" name="Content Placeholder 4"/>
          <p:cNvPicPr>
            <a:picLocks noGrp="1" noChangeAspect="1"/>
          </p:cNvPicPr>
          <p:nvPr>
            <p:ph idx="1"/>
          </p:nvPr>
        </p:nvPicPr>
        <p:blipFill rotWithShape="1">
          <a:blip r:embed="rId2"/>
          <a:srcRect l="22538" t="26311" r="23539" b="17101"/>
          <a:stretch/>
        </p:blipFill>
        <p:spPr>
          <a:xfrm>
            <a:off x="2017851" y="1501660"/>
            <a:ext cx="7689668" cy="4514852"/>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379545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000" b="1" dirty="0">
                <a:latin typeface="Times New Roman" panose="02020603050405020304" pitchFamily="18" charset="0"/>
                <a:cs typeface="Times New Roman" panose="02020603050405020304" pitchFamily="18" charset="0"/>
              </a:rPr>
              <a:t>Καθαρισμός στην κουζίνα</a:t>
            </a:r>
          </a:p>
        </p:txBody>
      </p:sp>
      <p:sp>
        <p:nvSpPr>
          <p:cNvPr id="3" name="Content Placeholder 2"/>
          <p:cNvSpPr>
            <a:spLocks noGrp="1"/>
          </p:cNvSpPr>
          <p:nvPr>
            <p:ph idx="1"/>
          </p:nvPr>
        </p:nvSpPr>
        <p:spPr>
          <a:xfrm>
            <a:off x="6062133" y="1919672"/>
            <a:ext cx="4885267" cy="4123318"/>
          </a:xfrm>
        </p:spPr>
        <p:txBody>
          <a:bodyPr/>
          <a:lstStyle/>
          <a:p>
            <a:pPr>
              <a:lnSpc>
                <a:spcPct val="150000"/>
              </a:lnSpc>
              <a:buClr>
                <a:schemeClr val="accent2"/>
              </a:buClr>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Αισθητικοί λόγοι </a:t>
            </a:r>
            <a:endParaRPr lang="en-US"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Αντιμετώπιση </a:t>
            </a:r>
            <a:r>
              <a:rPr lang="el-GR" dirty="0">
                <a:latin typeface="Times New Roman" panose="02020603050405020304" pitchFamily="18" charset="0"/>
                <a:cs typeface="Times New Roman" panose="02020603050405020304" pitchFamily="18" charset="0"/>
              </a:rPr>
              <a:t>του ορατού ρύπου/ακαθαρσίας (π.χ. λάσπη, χώμα, κηλίδες υγρών, έντομα, γλίτσα) </a:t>
            </a:r>
            <a:endParaRPr lang="en-US"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Λόγοι </a:t>
            </a:r>
            <a:r>
              <a:rPr lang="el-GR" dirty="0">
                <a:latin typeface="Times New Roman" panose="02020603050405020304" pitchFamily="18" charset="0"/>
                <a:cs typeface="Times New Roman" panose="02020603050405020304" pitchFamily="18" charset="0"/>
              </a:rPr>
              <a:t>υγιεινής (παρεμπόδιση της μετάδοσης επιβλαβών μικροοργανισμών)</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5" name="Picture 4"/>
          <p:cNvPicPr>
            <a:picLocks noChangeAspect="1"/>
          </p:cNvPicPr>
          <p:nvPr/>
        </p:nvPicPr>
        <p:blipFill rotWithShape="1">
          <a:blip r:embed="rId2"/>
          <a:srcRect l="55917" t="22000" r="25083" b="56963"/>
          <a:stretch/>
        </p:blipFill>
        <p:spPr>
          <a:xfrm>
            <a:off x="777971" y="1919672"/>
            <a:ext cx="3650096" cy="3030551"/>
          </a:xfrm>
          <a:prstGeom prst="rect">
            <a:avLst/>
          </a:prstGeom>
        </p:spPr>
      </p:pic>
    </p:spTree>
    <p:extLst>
      <p:ext uri="{BB962C8B-B14F-4D97-AF65-F5344CB8AC3E}">
        <p14:creationId xmlns:p14="http://schemas.microsoft.com/office/powerpoint/2010/main" val="354051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468"/>
            <a:ext cx="9914859" cy="1329004"/>
          </a:xfrm>
        </p:spPr>
        <p:txBody>
          <a:bodyPr>
            <a:normAutofit/>
          </a:bodyPr>
          <a:lstStyle/>
          <a:p>
            <a:r>
              <a:rPr lang="el-GR" sz="2000" b="1" dirty="0">
                <a:latin typeface="Times New Roman" panose="02020603050405020304" pitchFamily="18" charset="0"/>
                <a:cs typeface="Times New Roman" panose="02020603050405020304" pitchFamily="18" charset="0"/>
              </a:rPr>
              <a:t>Ρύπος &amp; μικροβιακή παρουσία σε επιφάνειες τροφίμων</a:t>
            </a:r>
          </a:p>
        </p:txBody>
      </p:sp>
      <p:sp>
        <p:nvSpPr>
          <p:cNvPr id="3" name="Content Placeholder 2"/>
          <p:cNvSpPr>
            <a:spLocks noGrp="1"/>
          </p:cNvSpPr>
          <p:nvPr>
            <p:ph idx="1"/>
          </p:nvPr>
        </p:nvSpPr>
        <p:spPr>
          <a:xfrm>
            <a:off x="914400" y="1301606"/>
            <a:ext cx="9914860" cy="4123318"/>
          </a:xfrm>
        </p:spPr>
        <p:txBody>
          <a:bodyPr/>
          <a:lstStyle/>
          <a:p>
            <a:pPr marL="0" indent="0" algn="just">
              <a:lnSpc>
                <a:spcPct val="150000"/>
              </a:lnSpc>
              <a:buNone/>
            </a:pPr>
            <a:r>
              <a:rPr lang="el-GR" dirty="0">
                <a:latin typeface="Times New Roman" panose="02020603050405020304" pitchFamily="18" charset="0"/>
                <a:cs typeface="Times New Roman" panose="02020603050405020304" pitchFamily="18" charset="0"/>
              </a:rPr>
              <a:t>Γενικά, η παρουσία ρύπου σε μια επιφάνεια μπορεί να παρακινήσει τον καταναλωτή να καθαρίσει, μειώνοντας έτσι το μικροβιακό φορτίο και πιθανά παθογόνα μικρόβια επί της επιφάνειας, αλλά ταυτόχρονα και να μειώσει την πιθανότητα επιβίωσης παθογόνων, ωστόσο σημαντική για την ασφάλεια του τροφίμου παραμένει η συνήθεια για καθαρισμό μετά τον χειρισμό του τροφίμου.</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Tree>
    <p:extLst>
      <p:ext uri="{BB962C8B-B14F-4D97-AF65-F5344CB8AC3E}">
        <p14:creationId xmlns:p14="http://schemas.microsoft.com/office/powerpoint/2010/main" val="128311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9668"/>
            <a:ext cx="9914859" cy="1329004"/>
          </a:xfrm>
        </p:spPr>
        <p:txBody>
          <a:bodyPr>
            <a:normAutofit/>
          </a:bodyPr>
          <a:lstStyle/>
          <a:p>
            <a:r>
              <a:rPr lang="el-GR" sz="2000" b="1" dirty="0">
                <a:latin typeface="Times New Roman" panose="02020603050405020304" pitchFamily="18" charset="0"/>
                <a:cs typeface="Times New Roman" panose="02020603050405020304" pitchFamily="18" charset="0"/>
              </a:rPr>
              <a:t>Οικιακά προϊόντα για χρήση έναντι τροφιμογενών παθογόνων</a:t>
            </a:r>
          </a:p>
        </p:txBody>
      </p:sp>
      <p:sp>
        <p:nvSpPr>
          <p:cNvPr id="3" name="Content Placeholder 2"/>
          <p:cNvSpPr>
            <a:spLocks noGrp="1"/>
          </p:cNvSpPr>
          <p:nvPr>
            <p:ph idx="1"/>
          </p:nvPr>
        </p:nvSpPr>
        <p:spPr>
          <a:xfrm>
            <a:off x="914399" y="1225406"/>
            <a:ext cx="9914860" cy="4123318"/>
          </a:xfrm>
        </p:spPr>
        <p:txBody>
          <a:bodyPr/>
          <a:lstStyle/>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Ξύδι </a:t>
            </a:r>
            <a:r>
              <a:rPr lang="el-GR" dirty="0">
                <a:latin typeface="Times New Roman" panose="02020603050405020304" pitchFamily="18" charset="0"/>
                <a:cs typeface="Times New Roman" panose="02020603050405020304" pitchFamily="18" charset="0"/>
              </a:rPr>
              <a:t>άσπρο [5% κ.ό. (</a:t>
            </a:r>
            <a:r>
              <a:rPr lang="en-US" dirty="0">
                <a:latin typeface="Times New Roman" panose="02020603050405020304" pitchFamily="18" charset="0"/>
                <a:cs typeface="Times New Roman" panose="02020603050405020304" pitchFamily="18" charset="0"/>
              </a:rPr>
              <a:t>v/v) </a:t>
            </a:r>
            <a:r>
              <a:rPr lang="el-GR" dirty="0">
                <a:latin typeface="Times New Roman" panose="02020603050405020304" pitchFamily="18" charset="0"/>
                <a:cs typeface="Times New Roman" panose="02020603050405020304" pitchFamily="18" charset="0"/>
              </a:rPr>
              <a:t>οξικό οξύ: αδιάλυτο] </a:t>
            </a:r>
            <a:endParaRPr lang="en-US"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Μαγειρική </a:t>
            </a:r>
            <a:r>
              <a:rPr lang="el-GR" dirty="0">
                <a:latin typeface="Times New Roman" panose="02020603050405020304" pitchFamily="18" charset="0"/>
                <a:cs typeface="Times New Roman" panose="02020603050405020304" pitchFamily="18" charset="0"/>
              </a:rPr>
              <a:t>σόδα [50% κ.ό. (</a:t>
            </a:r>
            <a:r>
              <a:rPr lang="en-US" dirty="0">
                <a:latin typeface="Times New Roman" panose="02020603050405020304" pitchFamily="18" charset="0"/>
                <a:cs typeface="Times New Roman" panose="02020603050405020304" pitchFamily="18" charset="0"/>
              </a:rPr>
              <a:t>w/v) </a:t>
            </a:r>
            <a:r>
              <a:rPr lang="el-GR" dirty="0">
                <a:latin typeface="Times New Roman" panose="02020603050405020304" pitchFamily="18" charset="0"/>
                <a:cs typeface="Times New Roman" panose="02020603050405020304" pitchFamily="18" charset="0"/>
              </a:rPr>
              <a:t>διττανθρακικό νάτριο: 1 κούπα σόδας, 240 </a:t>
            </a:r>
            <a:r>
              <a:rPr lang="en-US" dirty="0">
                <a:latin typeface="Times New Roman" panose="02020603050405020304" pitchFamily="18" charset="0"/>
                <a:cs typeface="Times New Roman" panose="02020603050405020304" pitchFamily="18" charset="0"/>
              </a:rPr>
              <a:t>g + 1 </a:t>
            </a:r>
            <a:r>
              <a:rPr lang="el-GR" dirty="0">
                <a:latin typeface="Times New Roman" panose="02020603050405020304" pitchFamily="18" charset="0"/>
                <a:cs typeface="Times New Roman" panose="02020603050405020304" pitchFamily="18" charset="0"/>
              </a:rPr>
              <a:t>κούπα νερού, 240 </a:t>
            </a:r>
            <a:r>
              <a:rPr lang="en-US" dirty="0">
                <a:latin typeface="Times New Roman" panose="02020603050405020304" pitchFamily="18" charset="0"/>
                <a:cs typeface="Times New Roman" panose="02020603050405020304" pitchFamily="18" charset="0"/>
              </a:rPr>
              <a:t>ml] </a:t>
            </a:r>
            <a:endParaRPr lang="en-US"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Οικιακή </a:t>
            </a:r>
            <a:r>
              <a:rPr lang="el-GR" dirty="0">
                <a:latin typeface="Times New Roman" panose="02020603050405020304" pitchFamily="18" charset="0"/>
                <a:cs typeface="Times New Roman" panose="02020603050405020304" pitchFamily="18" charset="0"/>
              </a:rPr>
              <a:t>χλωρίνη [~5% κ.ό. (</a:t>
            </a:r>
            <a:r>
              <a:rPr lang="en-US" dirty="0">
                <a:latin typeface="Times New Roman" panose="02020603050405020304" pitchFamily="18" charset="0"/>
                <a:cs typeface="Times New Roman" panose="02020603050405020304" pitchFamily="18" charset="0"/>
              </a:rPr>
              <a:t>v/v) </a:t>
            </a:r>
            <a:r>
              <a:rPr lang="el-GR" dirty="0">
                <a:latin typeface="Times New Roman" panose="02020603050405020304" pitchFamily="18" charset="0"/>
                <a:cs typeface="Times New Roman" panose="02020603050405020304" pitchFamily="18" charset="0"/>
              </a:rPr>
              <a:t>υποχλωριώδες νάτριο: σύμφωνα με οδηγίες] </a:t>
            </a:r>
            <a:endParaRPr lang="en-US" dirty="0" smtClean="0">
              <a:latin typeface="Times New Roman" panose="02020603050405020304" pitchFamily="18" charset="0"/>
              <a:cs typeface="Times New Roman" panose="02020603050405020304" pitchFamily="18" charset="0"/>
            </a:endParaRPr>
          </a:p>
          <a:p>
            <a:pPr>
              <a:lnSpc>
                <a:spcPct val="150000"/>
              </a:lnSpc>
              <a:buClr>
                <a:schemeClr val="accent2"/>
              </a:buClr>
              <a:buFont typeface="Wingdings" panose="05000000000000000000" pitchFamily="2" charset="2"/>
              <a:buChar char="ü"/>
            </a:pPr>
            <a:r>
              <a:rPr lang="el-GR" dirty="0" smtClean="0">
                <a:latin typeface="Times New Roman" panose="02020603050405020304" pitchFamily="18" charset="0"/>
                <a:cs typeface="Times New Roman" panose="02020603050405020304" pitchFamily="18" charset="0"/>
              </a:rPr>
              <a:t>Οξυζενέ </a:t>
            </a:r>
            <a:r>
              <a:rPr lang="el-GR" dirty="0">
                <a:latin typeface="Times New Roman" panose="02020603050405020304" pitchFamily="18" charset="0"/>
                <a:cs typeface="Times New Roman" panose="02020603050405020304" pitchFamily="18" charset="0"/>
              </a:rPr>
              <a:t>[3% κ.ό. (</a:t>
            </a:r>
            <a:r>
              <a:rPr lang="en-US" dirty="0">
                <a:latin typeface="Times New Roman" panose="02020603050405020304" pitchFamily="18" charset="0"/>
                <a:cs typeface="Times New Roman" panose="02020603050405020304" pitchFamily="18" charset="0"/>
              </a:rPr>
              <a:t>v/v) </a:t>
            </a:r>
            <a:r>
              <a:rPr lang="el-GR" dirty="0">
                <a:latin typeface="Times New Roman" panose="02020603050405020304" pitchFamily="18" charset="0"/>
                <a:cs typeface="Times New Roman" panose="02020603050405020304" pitchFamily="18" charset="0"/>
              </a:rPr>
              <a:t>υπεροξείδιο του υδρογόνου: αδιάλυτο]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pic>
        <p:nvPicPr>
          <p:cNvPr id="5" name="Picture 4"/>
          <p:cNvPicPr>
            <a:picLocks noChangeAspect="1"/>
          </p:cNvPicPr>
          <p:nvPr/>
        </p:nvPicPr>
        <p:blipFill rotWithShape="1">
          <a:blip r:embed="rId2"/>
          <a:srcRect l="13556" t="2296" r="12815" b="4222"/>
          <a:stretch/>
        </p:blipFill>
        <p:spPr>
          <a:xfrm>
            <a:off x="1415142" y="4481285"/>
            <a:ext cx="1212743" cy="2039258"/>
          </a:xfrm>
          <a:prstGeom prst="rect">
            <a:avLst/>
          </a:prstGeom>
        </p:spPr>
      </p:pic>
      <p:pic>
        <p:nvPicPr>
          <p:cNvPr id="6" name="Picture 5"/>
          <p:cNvPicPr>
            <a:picLocks noChangeAspect="1"/>
          </p:cNvPicPr>
          <p:nvPr/>
        </p:nvPicPr>
        <p:blipFill>
          <a:blip r:embed="rId3"/>
          <a:stretch>
            <a:fillRect/>
          </a:stretch>
        </p:blipFill>
        <p:spPr>
          <a:xfrm>
            <a:off x="4478867" y="4481285"/>
            <a:ext cx="2108200" cy="1883177"/>
          </a:xfrm>
          <a:prstGeom prst="rect">
            <a:avLst/>
          </a:prstGeom>
        </p:spPr>
      </p:pic>
      <p:pic>
        <p:nvPicPr>
          <p:cNvPr id="7" name="Picture 6"/>
          <p:cNvPicPr>
            <a:picLocks noChangeAspect="1"/>
          </p:cNvPicPr>
          <p:nvPr/>
        </p:nvPicPr>
        <p:blipFill>
          <a:blip r:embed="rId4"/>
          <a:stretch>
            <a:fillRect/>
          </a:stretch>
        </p:blipFill>
        <p:spPr>
          <a:xfrm>
            <a:off x="8627533" y="3691466"/>
            <a:ext cx="2083701" cy="2286001"/>
          </a:xfrm>
          <a:prstGeom prst="rect">
            <a:avLst/>
          </a:prstGeom>
        </p:spPr>
      </p:pic>
    </p:spTree>
    <p:extLst>
      <p:ext uri="{BB962C8B-B14F-4D97-AF65-F5344CB8AC3E}">
        <p14:creationId xmlns:p14="http://schemas.microsoft.com/office/powerpoint/2010/main" val="407114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70BE-1769-45B8-85A6-0C837432C7E6}" type="slidenum">
              <a:rPr kumimoji="0" lang="en-US" sz="2000" b="0" i="0" u="none" strike="noStrike" kern="1200" cap="none" spc="0" normalizeH="0" baseline="0" noProof="0" smtClean="0">
                <a:ln>
                  <a:noFill/>
                </a:ln>
                <a:solidFill>
                  <a:srgbClr val="F4F2EC"/>
                </a:solidFill>
                <a:effectLst/>
                <a:uLnTx/>
                <a:uFillTx/>
                <a:latin typeface="Elepha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2000" b="0" i="0" u="none" strike="noStrike" kern="1200" cap="none" spc="0" normalizeH="0" baseline="0" noProof="0">
              <a:ln>
                <a:noFill/>
              </a:ln>
              <a:solidFill>
                <a:srgbClr val="F4F2EC"/>
              </a:solidFill>
              <a:effectLst/>
              <a:uLnTx/>
              <a:uFillTx/>
              <a:latin typeface="Elephant"/>
              <a:ea typeface="+mn-ea"/>
              <a:cs typeface="+mn-cs"/>
            </a:endParaRPr>
          </a:p>
        </p:txBody>
      </p:sp>
      <p:sp>
        <p:nvSpPr>
          <p:cNvPr id="2" name="Content Placeholder 1"/>
          <p:cNvSpPr>
            <a:spLocks noGrp="1"/>
          </p:cNvSpPr>
          <p:nvPr>
            <p:ph idx="1"/>
          </p:nvPr>
        </p:nvSpPr>
        <p:spPr>
          <a:xfrm>
            <a:off x="931333" y="3141134"/>
            <a:ext cx="9914860" cy="482600"/>
          </a:xfrm>
        </p:spPr>
        <p:txBody>
          <a:bodyPr/>
          <a:lstStyle/>
          <a:p>
            <a:pPr marL="0" indent="0" algn="ctr">
              <a:buNone/>
            </a:pPr>
            <a:r>
              <a:rPr lang="el-GR" dirty="0">
                <a:solidFill>
                  <a:schemeClr val="bg2"/>
                </a:solidFill>
                <a:latin typeface="Times New Roman" panose="02020603050405020304" pitchFamily="18" charset="0"/>
                <a:cs typeface="Times New Roman" panose="02020603050405020304" pitchFamily="18" charset="0"/>
              </a:rPr>
              <a:t>Οικιακή χλωρίνη&gt; οξυζενέ &gt; ξύδι &gt; μαγειρική σόδα</a:t>
            </a:r>
          </a:p>
        </p:txBody>
      </p:sp>
      <p:sp>
        <p:nvSpPr>
          <p:cNvPr id="4" name="Rectangle 3"/>
          <p:cNvSpPr/>
          <p:nvPr/>
        </p:nvSpPr>
        <p:spPr>
          <a:xfrm>
            <a:off x="694267" y="850668"/>
            <a:ext cx="9990666" cy="960328"/>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l-GR" sz="2000" dirty="0" smtClean="0">
                <a:solidFill>
                  <a:schemeClr val="bg2"/>
                </a:solidFill>
                <a:latin typeface="Times New Roman" panose="02020603050405020304" pitchFamily="18" charset="0"/>
                <a:cs typeface="Times New Roman" panose="02020603050405020304" pitchFamily="18" charset="0"/>
              </a:rPr>
              <a:t>Εξεταζόμενα τροφιμογενή παθογόνα: λιστέρια, σαλμονέλλα, E. coli O157:H7 </a:t>
            </a:r>
          </a:p>
          <a:p>
            <a:pPr marL="285750" indent="-285750" algn="just">
              <a:lnSpc>
                <a:spcPct val="150000"/>
              </a:lnSpc>
              <a:buFont typeface="Wingdings" panose="05000000000000000000" pitchFamily="2" charset="2"/>
              <a:buChar char="ü"/>
            </a:pPr>
            <a:r>
              <a:rPr lang="el-GR" sz="2000" dirty="0" smtClean="0">
                <a:solidFill>
                  <a:schemeClr val="bg2"/>
                </a:solidFill>
                <a:latin typeface="Times New Roman" panose="02020603050405020304" pitchFamily="18" charset="0"/>
                <a:cs typeface="Times New Roman" panose="02020603050405020304" pitchFamily="18" charset="0"/>
              </a:rPr>
              <a:t>Θερμοκρασία και χρόνος εφαρμογής των προϊόντων: 25°C για 1 min</a:t>
            </a:r>
            <a:endParaRPr lang="el-GR" sz="2000" dirty="0">
              <a:solidFill>
                <a:schemeClr val="bg2"/>
              </a:solidFill>
              <a:latin typeface="Times New Roman" panose="02020603050405020304" pitchFamily="18" charset="0"/>
              <a:cs typeface="Times New Roman" panose="02020603050405020304" pitchFamily="18" charset="0"/>
            </a:endParaRPr>
          </a:p>
        </p:txBody>
      </p:sp>
      <p:sp>
        <p:nvSpPr>
          <p:cNvPr id="7" name="Rectangle 6"/>
          <p:cNvSpPr/>
          <p:nvPr/>
        </p:nvSpPr>
        <p:spPr>
          <a:xfrm>
            <a:off x="5818231" y="2142151"/>
            <a:ext cx="441147" cy="905056"/>
          </a:xfrm>
          <a:prstGeom prst="rect">
            <a:avLst/>
          </a:prstGeom>
        </p:spPr>
        <p:txBody>
          <a:bodyPr wrap="none">
            <a:spAutoFit/>
          </a:bodyPr>
          <a:lstStyle/>
          <a:p>
            <a:pPr algn="ctr">
              <a:lnSpc>
                <a:spcPct val="150000"/>
              </a:lnSpc>
            </a:pPr>
            <a:r>
              <a:rPr lang="el-GR" sz="4000" b="1" dirty="0">
                <a:solidFill>
                  <a:schemeClr val="bg2"/>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rotWithShape="1">
          <a:blip r:embed="rId2">
            <a:duotone>
              <a:prstClr val="black"/>
              <a:schemeClr val="accent2">
                <a:tint val="45000"/>
                <a:satMod val="400000"/>
              </a:schemeClr>
            </a:duotone>
          </a:blip>
          <a:srcRect l="28083" t="60519" r="28833" b="25473"/>
          <a:stretch/>
        </p:blipFill>
        <p:spPr>
          <a:xfrm>
            <a:off x="3409762" y="3891013"/>
            <a:ext cx="4559676" cy="1441027"/>
          </a:xfrm>
          <a:prstGeom prst="rect">
            <a:avLst/>
          </a:prstGeom>
        </p:spPr>
      </p:pic>
      <p:sp>
        <p:nvSpPr>
          <p:cNvPr id="9" name="Rectangle 8"/>
          <p:cNvSpPr/>
          <p:nvPr/>
        </p:nvSpPr>
        <p:spPr>
          <a:xfrm>
            <a:off x="372533" y="5880526"/>
            <a:ext cx="10312400" cy="553998"/>
          </a:xfrm>
          <a:prstGeom prst="rect">
            <a:avLst/>
          </a:prstGeom>
        </p:spPr>
        <p:txBody>
          <a:bodyPr wrap="square">
            <a:spAutoFit/>
          </a:bodyPr>
          <a:lstStyle/>
          <a:p>
            <a:r>
              <a:rPr lang="el-GR" sz="1500" dirty="0" smtClean="0">
                <a:solidFill>
                  <a:schemeClr val="bg2"/>
                </a:solidFill>
                <a:latin typeface="Times New Roman" panose="02020603050405020304" pitchFamily="18" charset="0"/>
                <a:cs typeface="Times New Roman" panose="02020603050405020304" pitchFamily="18" charset="0"/>
              </a:rPr>
              <a:t>Πηγή: </a:t>
            </a:r>
            <a:r>
              <a:rPr lang="en-US" sz="1500" dirty="0" smtClean="0">
                <a:solidFill>
                  <a:schemeClr val="bg2"/>
                </a:solidFill>
                <a:latin typeface="Times New Roman" panose="02020603050405020304" pitchFamily="18" charset="0"/>
                <a:cs typeface="Times New Roman" panose="02020603050405020304" pitchFamily="18" charset="0"/>
              </a:rPr>
              <a:t>Yang </a:t>
            </a:r>
            <a:r>
              <a:rPr lang="el-GR" sz="1500" dirty="0" smtClean="0">
                <a:solidFill>
                  <a:schemeClr val="bg2"/>
                </a:solidFill>
                <a:latin typeface="Times New Roman" panose="02020603050405020304" pitchFamily="18" charset="0"/>
                <a:cs typeface="Times New Roman" panose="02020603050405020304" pitchFamily="18" charset="0"/>
              </a:rPr>
              <a:t>και συν. (2009). </a:t>
            </a:r>
            <a:r>
              <a:rPr lang="en-US" sz="1500" dirty="0" smtClean="0">
                <a:solidFill>
                  <a:schemeClr val="bg2"/>
                </a:solidFill>
                <a:latin typeface="Times New Roman" panose="02020603050405020304" pitchFamily="18" charset="0"/>
                <a:cs typeface="Times New Roman" panose="02020603050405020304" pitchFamily="18" charset="0"/>
              </a:rPr>
              <a:t>Inactivation of Listeria </a:t>
            </a:r>
            <a:r>
              <a:rPr lang="en-US" sz="1500" dirty="0" err="1" smtClean="0">
                <a:solidFill>
                  <a:schemeClr val="bg2"/>
                </a:solidFill>
                <a:latin typeface="Times New Roman" panose="02020603050405020304" pitchFamily="18" charset="0"/>
                <a:cs typeface="Times New Roman" panose="02020603050405020304" pitchFamily="18" charset="0"/>
              </a:rPr>
              <a:t>monocytogenes</a:t>
            </a:r>
            <a:r>
              <a:rPr lang="en-US" sz="1500" dirty="0" smtClean="0">
                <a:solidFill>
                  <a:schemeClr val="bg2"/>
                </a:solidFill>
                <a:latin typeface="Times New Roman" panose="02020603050405020304" pitchFamily="18" charset="0"/>
                <a:cs typeface="Times New Roman" panose="02020603050405020304" pitchFamily="18" charset="0"/>
              </a:rPr>
              <a:t>, Escherichia coli O157:H7, and Salmonella </a:t>
            </a:r>
            <a:r>
              <a:rPr lang="en-US" sz="1500" dirty="0" err="1" smtClean="0">
                <a:solidFill>
                  <a:schemeClr val="bg2"/>
                </a:solidFill>
                <a:latin typeface="Times New Roman" panose="02020603050405020304" pitchFamily="18" charset="0"/>
                <a:cs typeface="Times New Roman" panose="02020603050405020304" pitchFamily="18" charset="0"/>
              </a:rPr>
              <a:t>Typhimurium</a:t>
            </a:r>
            <a:r>
              <a:rPr lang="en-US" sz="1500" dirty="0" smtClean="0">
                <a:solidFill>
                  <a:schemeClr val="bg2"/>
                </a:solidFill>
                <a:latin typeface="Times New Roman" panose="02020603050405020304" pitchFamily="18" charset="0"/>
                <a:cs typeface="Times New Roman" panose="02020603050405020304" pitchFamily="18" charset="0"/>
              </a:rPr>
              <a:t> with compounds available in households. Journal of Food Protection, 72, 1201-1208.</a:t>
            </a:r>
            <a:endParaRPr lang="el-GR" sz="15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01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2_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153</TotalTime>
  <Words>962</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Nova Light</vt:lpstr>
      <vt:lpstr>Elephant</vt:lpstr>
      <vt:lpstr>Times New Roman</vt:lpstr>
      <vt:lpstr>Wingdings</vt:lpstr>
      <vt:lpstr>ModOverlayVTI</vt:lpstr>
      <vt:lpstr>2_ModOverlayVTI</vt:lpstr>
      <vt:lpstr>Υγιεινή Τροφίμων &amp; Συμπεριφορά Καταναλωτή</vt:lpstr>
      <vt:lpstr>Συμπεριφορά και εκπαίδευση καταναλωτή τροφίμων</vt:lpstr>
      <vt:lpstr>Οικιακή κατανάλωση τροφίμων</vt:lpstr>
      <vt:lpstr>Ερώτημα έρευνας συμπεριφοράς οικιακών καταναλωτών</vt:lpstr>
      <vt:lpstr>Διαδικτυακή έρευνα οικιακών καταναλωτών (10 ευρωπαϊκές χώρες, n = 9996, 2018-19) </vt:lpstr>
      <vt:lpstr>Καθαρισμός στην κουζίνα</vt:lpstr>
      <vt:lpstr>Ρύπος &amp; μικροβιακή παρουσία σε επιφάνειες τροφίμων</vt:lpstr>
      <vt:lpstr>Οικιακά προϊόντα για χρήση έναντι τροφιμογενών παθογόνων</vt:lpstr>
      <vt:lpstr>PowerPoint Presentation</vt:lpstr>
      <vt:lpstr>Αντιλήψεις καταναλωτών &amp; πρακτικές ασφάλειας τροφίμων (Ελλάδα, 2015) </vt:lpstr>
      <vt:lpstr>Κατανομή θερμοκρασιών οικιακών ψυγείων (Λήμνος, 2018, n = 70)</vt:lpstr>
      <vt:lpstr>Κατανομή θερμοκρασιών οικιακών ψυγείων (Λήμνος, n = 70)</vt:lpstr>
      <vt:lpstr>Τοποθέτηση τροφίμων σε οικιακά ψυγεία (Λήμνος, n = 70) </vt:lpstr>
      <vt:lpstr>Κατανάλωση τροφίμων σε χώρους μαζικής εστίασης</vt:lpstr>
      <vt:lpstr>Κατανάλωση τροφίμων σε fast foods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Νατάσα Παλαιογεώργου</dc:creator>
  <cp:lastModifiedBy>Νατάσα Παλαιογεώργου</cp:lastModifiedBy>
  <cp:revision>27</cp:revision>
  <dcterms:created xsi:type="dcterms:W3CDTF">2022-01-03T20:38:41Z</dcterms:created>
  <dcterms:modified xsi:type="dcterms:W3CDTF">2022-01-03T23:11:53Z</dcterms:modified>
</cp:coreProperties>
</file>