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9" r:id="rId2"/>
    <p:sldId id="258" r:id="rId3"/>
    <p:sldId id="260" r:id="rId4"/>
    <p:sldId id="271" r:id="rId5"/>
    <p:sldId id="262" r:id="rId6"/>
    <p:sldId id="261" r:id="rId7"/>
    <p:sldId id="265" r:id="rId8"/>
    <p:sldId id="268" r:id="rId9"/>
    <p:sldId id="267" r:id="rId10"/>
    <p:sldId id="263" r:id="rId11"/>
    <p:sldId id="264" r:id="rId12"/>
    <p:sldId id="276" r:id="rId13"/>
    <p:sldId id="269" r:id="rId14"/>
    <p:sldId id="270" r:id="rId15"/>
    <p:sldId id="272" r:id="rId16"/>
    <p:sldId id="273" r:id="rId17"/>
    <p:sldId id="275"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4343"/>
    <a:srgbClr val="D0B07F"/>
    <a:srgbClr val="E4D7C7"/>
    <a:srgbClr val="EBC2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41" autoAdjust="0"/>
    <p:restoredTop sz="94660"/>
  </p:normalViewPr>
  <p:slideViewPr>
    <p:cSldViewPr snapToGrid="0">
      <p:cViewPr varScale="1">
        <p:scale>
          <a:sx n="111" d="100"/>
          <a:sy n="111" d="100"/>
        </p:scale>
        <p:origin x="132" y="4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5D4B15-46DF-411F-8B7D-95391EAAD858}" type="datetimeFigureOut">
              <a:rPr lang="en-US" smtClean="0"/>
              <a:t>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98B77E-A75F-4029-AD0B-F546A135F3E5}" type="slidenum">
              <a:rPr lang="en-US" smtClean="0"/>
              <a:t>‹#›</a:t>
            </a:fld>
            <a:endParaRPr lang="en-US"/>
          </a:p>
        </p:txBody>
      </p:sp>
    </p:spTree>
    <p:extLst>
      <p:ext uri="{BB962C8B-B14F-4D97-AF65-F5344CB8AC3E}">
        <p14:creationId xmlns:p14="http://schemas.microsoft.com/office/powerpoint/2010/main" val="3039998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7dd9381ee3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7dd9381ee3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7dd9381ee3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7dd9381ee3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Αντί για Manchester να βάλουμε πόλη του εσωτερικού ή εξωτερικού (Αλεξάνδρεια, Κωνσταντινούπολη, Λεμεσό).</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424A7-0406-4B42-BB87-AC2A29031C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31F452-62E9-4C48-895B-B96A2A0251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325841-CA77-455F-BCB2-5011DB7A315E}"/>
              </a:ext>
            </a:extLst>
          </p:cNvPr>
          <p:cNvSpPr>
            <a:spLocks noGrp="1"/>
          </p:cNvSpPr>
          <p:nvPr>
            <p:ph type="dt" sz="half" idx="10"/>
          </p:nvPr>
        </p:nvSpPr>
        <p:spPr/>
        <p:txBody>
          <a:bodyPr/>
          <a:lstStyle/>
          <a:p>
            <a:fld id="{54297BDA-1934-4D5B-992D-5FAFC50AEFD5}" type="datetime1">
              <a:rPr lang="en-US" smtClean="0"/>
              <a:t>2/6/2020</a:t>
            </a:fld>
            <a:endParaRPr lang="en-US"/>
          </a:p>
        </p:txBody>
      </p:sp>
      <p:sp>
        <p:nvSpPr>
          <p:cNvPr id="5" name="Footer Placeholder 4">
            <a:extLst>
              <a:ext uri="{FF2B5EF4-FFF2-40B4-BE49-F238E27FC236}">
                <a16:creationId xmlns:a16="http://schemas.microsoft.com/office/drawing/2014/main" id="{8069B3B0-CFEC-4FBD-9032-4B3357E9A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7865E-70C4-4612-A74C-97195BEA48DD}"/>
              </a:ext>
            </a:extLst>
          </p:cNvPr>
          <p:cNvSpPr>
            <a:spLocks noGrp="1"/>
          </p:cNvSpPr>
          <p:nvPr>
            <p:ph type="sldNum" sz="quarter" idx="12"/>
          </p:nvPr>
        </p:nvSpPr>
        <p:spPr/>
        <p:txBody>
          <a:bodyPr/>
          <a:lstStyle/>
          <a:p>
            <a:fld id="{4BAFDEB5-E504-4AD5-8F53-B5D1574FE72C}" type="slidenum">
              <a:rPr lang="en-US" smtClean="0"/>
              <a:t>‹#›</a:t>
            </a:fld>
            <a:endParaRPr lang="en-US"/>
          </a:p>
        </p:txBody>
      </p:sp>
    </p:spTree>
    <p:extLst>
      <p:ext uri="{BB962C8B-B14F-4D97-AF65-F5344CB8AC3E}">
        <p14:creationId xmlns:p14="http://schemas.microsoft.com/office/powerpoint/2010/main" val="1818338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6775D-089D-48CE-8DE8-4164564755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E4FC7B-8093-4A7C-B6EA-5198C81FC0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B67B5-7625-4778-8E19-65BACC0013AF}"/>
              </a:ext>
            </a:extLst>
          </p:cNvPr>
          <p:cNvSpPr>
            <a:spLocks noGrp="1"/>
          </p:cNvSpPr>
          <p:nvPr>
            <p:ph type="dt" sz="half" idx="10"/>
          </p:nvPr>
        </p:nvSpPr>
        <p:spPr/>
        <p:txBody>
          <a:bodyPr/>
          <a:lstStyle/>
          <a:p>
            <a:fld id="{3BA45F27-0C4D-4990-AC3D-6F6CBDB5D68B}" type="datetime1">
              <a:rPr lang="en-US" smtClean="0"/>
              <a:t>2/6/2020</a:t>
            </a:fld>
            <a:endParaRPr lang="en-US"/>
          </a:p>
        </p:txBody>
      </p:sp>
      <p:sp>
        <p:nvSpPr>
          <p:cNvPr id="5" name="Footer Placeholder 4">
            <a:extLst>
              <a:ext uri="{FF2B5EF4-FFF2-40B4-BE49-F238E27FC236}">
                <a16:creationId xmlns:a16="http://schemas.microsoft.com/office/drawing/2014/main" id="{E14951CA-DFA4-4B7B-B4BC-94A1A47B7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6DAF7-5553-48C0-9F3C-06191BA6404F}"/>
              </a:ext>
            </a:extLst>
          </p:cNvPr>
          <p:cNvSpPr>
            <a:spLocks noGrp="1"/>
          </p:cNvSpPr>
          <p:nvPr>
            <p:ph type="sldNum" sz="quarter" idx="12"/>
          </p:nvPr>
        </p:nvSpPr>
        <p:spPr/>
        <p:txBody>
          <a:bodyPr/>
          <a:lstStyle/>
          <a:p>
            <a:fld id="{4BAFDEB5-E504-4AD5-8F53-B5D1574FE72C}" type="slidenum">
              <a:rPr lang="en-US" smtClean="0"/>
              <a:t>‹#›</a:t>
            </a:fld>
            <a:endParaRPr lang="en-US"/>
          </a:p>
        </p:txBody>
      </p:sp>
    </p:spTree>
    <p:extLst>
      <p:ext uri="{BB962C8B-B14F-4D97-AF65-F5344CB8AC3E}">
        <p14:creationId xmlns:p14="http://schemas.microsoft.com/office/powerpoint/2010/main" val="756591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90478E-3B30-4427-9B2B-87B7BF3D46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7F3F16-7FBD-4D23-BCE4-0EDD43F0BB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BA7537-CFEA-409D-BE30-537F38BD2476}"/>
              </a:ext>
            </a:extLst>
          </p:cNvPr>
          <p:cNvSpPr>
            <a:spLocks noGrp="1"/>
          </p:cNvSpPr>
          <p:nvPr>
            <p:ph type="dt" sz="half" idx="10"/>
          </p:nvPr>
        </p:nvSpPr>
        <p:spPr/>
        <p:txBody>
          <a:bodyPr/>
          <a:lstStyle/>
          <a:p>
            <a:fld id="{5CB3F11B-D124-44DB-9F40-13999F555E16}" type="datetime1">
              <a:rPr lang="en-US" smtClean="0"/>
              <a:t>2/6/2020</a:t>
            </a:fld>
            <a:endParaRPr lang="en-US"/>
          </a:p>
        </p:txBody>
      </p:sp>
      <p:sp>
        <p:nvSpPr>
          <p:cNvPr id="5" name="Footer Placeholder 4">
            <a:extLst>
              <a:ext uri="{FF2B5EF4-FFF2-40B4-BE49-F238E27FC236}">
                <a16:creationId xmlns:a16="http://schemas.microsoft.com/office/drawing/2014/main" id="{8F4AACA3-304B-472A-968F-2C9421724E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6B7C1-9386-4607-8120-BCCF407DF529}"/>
              </a:ext>
            </a:extLst>
          </p:cNvPr>
          <p:cNvSpPr>
            <a:spLocks noGrp="1"/>
          </p:cNvSpPr>
          <p:nvPr>
            <p:ph type="sldNum" sz="quarter" idx="12"/>
          </p:nvPr>
        </p:nvSpPr>
        <p:spPr/>
        <p:txBody>
          <a:bodyPr/>
          <a:lstStyle/>
          <a:p>
            <a:fld id="{4BAFDEB5-E504-4AD5-8F53-B5D1574FE72C}" type="slidenum">
              <a:rPr lang="en-US" smtClean="0"/>
              <a:t>‹#›</a:t>
            </a:fld>
            <a:endParaRPr lang="en-US"/>
          </a:p>
        </p:txBody>
      </p:sp>
    </p:spTree>
    <p:extLst>
      <p:ext uri="{BB962C8B-B14F-4D97-AF65-F5344CB8AC3E}">
        <p14:creationId xmlns:p14="http://schemas.microsoft.com/office/powerpoint/2010/main" val="102225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l" smtClean="0"/>
              <a:pPr/>
              <a:t>‹#›</a:t>
            </a:fld>
            <a:endParaRPr lang="el"/>
          </a:p>
        </p:txBody>
      </p:sp>
    </p:spTree>
    <p:extLst>
      <p:ext uri="{BB962C8B-B14F-4D97-AF65-F5344CB8AC3E}">
        <p14:creationId xmlns:p14="http://schemas.microsoft.com/office/powerpoint/2010/main" val="2496771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AAD9-FA33-431E-9D86-F2C674BFB9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63756-4BBA-479A-8AC4-607EA617D3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3AE93-DDBE-40BB-A279-D0616A035776}"/>
              </a:ext>
            </a:extLst>
          </p:cNvPr>
          <p:cNvSpPr>
            <a:spLocks noGrp="1"/>
          </p:cNvSpPr>
          <p:nvPr>
            <p:ph type="dt" sz="half" idx="10"/>
          </p:nvPr>
        </p:nvSpPr>
        <p:spPr/>
        <p:txBody>
          <a:bodyPr/>
          <a:lstStyle/>
          <a:p>
            <a:fld id="{355CCFCE-613E-4FE4-8732-CFC8B537F0E8}" type="datetime1">
              <a:rPr lang="en-US" smtClean="0"/>
              <a:t>2/6/2020</a:t>
            </a:fld>
            <a:endParaRPr lang="en-US"/>
          </a:p>
        </p:txBody>
      </p:sp>
      <p:sp>
        <p:nvSpPr>
          <p:cNvPr id="5" name="Footer Placeholder 4">
            <a:extLst>
              <a:ext uri="{FF2B5EF4-FFF2-40B4-BE49-F238E27FC236}">
                <a16:creationId xmlns:a16="http://schemas.microsoft.com/office/drawing/2014/main" id="{02825F16-74FA-48BA-AF95-29C4E030C8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3CB2B-E8D0-4253-B1A5-63E1DDD2EF2E}"/>
              </a:ext>
            </a:extLst>
          </p:cNvPr>
          <p:cNvSpPr>
            <a:spLocks noGrp="1"/>
          </p:cNvSpPr>
          <p:nvPr>
            <p:ph type="sldNum" sz="quarter" idx="12"/>
          </p:nvPr>
        </p:nvSpPr>
        <p:spPr/>
        <p:txBody>
          <a:bodyPr/>
          <a:lstStyle/>
          <a:p>
            <a:fld id="{4BAFDEB5-E504-4AD5-8F53-B5D1574FE72C}" type="slidenum">
              <a:rPr lang="en-US" smtClean="0"/>
              <a:t>‹#›</a:t>
            </a:fld>
            <a:endParaRPr lang="en-US"/>
          </a:p>
        </p:txBody>
      </p:sp>
    </p:spTree>
    <p:extLst>
      <p:ext uri="{BB962C8B-B14F-4D97-AF65-F5344CB8AC3E}">
        <p14:creationId xmlns:p14="http://schemas.microsoft.com/office/powerpoint/2010/main" val="1821487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D4F29-31B0-47CA-A44F-ACCFA5C79E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20A84E-D40F-4A4B-B676-3CB631A9AE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B9EDEA-0BFF-4B11-A14E-8CD72E7049CF}"/>
              </a:ext>
            </a:extLst>
          </p:cNvPr>
          <p:cNvSpPr>
            <a:spLocks noGrp="1"/>
          </p:cNvSpPr>
          <p:nvPr>
            <p:ph type="dt" sz="half" idx="10"/>
          </p:nvPr>
        </p:nvSpPr>
        <p:spPr/>
        <p:txBody>
          <a:bodyPr/>
          <a:lstStyle/>
          <a:p>
            <a:fld id="{0F8C82ED-4281-492B-AAAC-78EB34653BCA}" type="datetime1">
              <a:rPr lang="en-US" smtClean="0"/>
              <a:t>2/6/2020</a:t>
            </a:fld>
            <a:endParaRPr lang="en-US"/>
          </a:p>
        </p:txBody>
      </p:sp>
      <p:sp>
        <p:nvSpPr>
          <p:cNvPr id="5" name="Footer Placeholder 4">
            <a:extLst>
              <a:ext uri="{FF2B5EF4-FFF2-40B4-BE49-F238E27FC236}">
                <a16:creationId xmlns:a16="http://schemas.microsoft.com/office/drawing/2014/main" id="{0AE4A0F3-5774-49FB-BAA0-E21F4E8DC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7159E-6B47-4BBE-932A-DC8ACEFB35E1}"/>
              </a:ext>
            </a:extLst>
          </p:cNvPr>
          <p:cNvSpPr>
            <a:spLocks noGrp="1"/>
          </p:cNvSpPr>
          <p:nvPr>
            <p:ph type="sldNum" sz="quarter" idx="12"/>
          </p:nvPr>
        </p:nvSpPr>
        <p:spPr/>
        <p:txBody>
          <a:bodyPr/>
          <a:lstStyle/>
          <a:p>
            <a:fld id="{4BAFDEB5-E504-4AD5-8F53-B5D1574FE72C}" type="slidenum">
              <a:rPr lang="en-US" smtClean="0"/>
              <a:t>‹#›</a:t>
            </a:fld>
            <a:endParaRPr lang="en-US"/>
          </a:p>
        </p:txBody>
      </p:sp>
    </p:spTree>
    <p:extLst>
      <p:ext uri="{BB962C8B-B14F-4D97-AF65-F5344CB8AC3E}">
        <p14:creationId xmlns:p14="http://schemas.microsoft.com/office/powerpoint/2010/main" val="2550927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F2F7-90FB-429F-9B45-455131BCA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743F3E-4361-4B3A-956E-72DB304EB9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35D9C9-D1EC-4825-96DF-B62E8CCE90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61E287-1260-4E3C-AEE2-4F4FA6022770}"/>
              </a:ext>
            </a:extLst>
          </p:cNvPr>
          <p:cNvSpPr>
            <a:spLocks noGrp="1"/>
          </p:cNvSpPr>
          <p:nvPr>
            <p:ph type="dt" sz="half" idx="10"/>
          </p:nvPr>
        </p:nvSpPr>
        <p:spPr/>
        <p:txBody>
          <a:bodyPr/>
          <a:lstStyle/>
          <a:p>
            <a:fld id="{E80E69E6-5C25-451B-94C8-83E7C5CD150B}" type="datetime1">
              <a:rPr lang="en-US" smtClean="0"/>
              <a:t>2/6/2020</a:t>
            </a:fld>
            <a:endParaRPr lang="en-US"/>
          </a:p>
        </p:txBody>
      </p:sp>
      <p:sp>
        <p:nvSpPr>
          <p:cNvPr id="6" name="Footer Placeholder 5">
            <a:extLst>
              <a:ext uri="{FF2B5EF4-FFF2-40B4-BE49-F238E27FC236}">
                <a16:creationId xmlns:a16="http://schemas.microsoft.com/office/drawing/2014/main" id="{E2F2B1BA-39DC-49DE-8E98-2024483F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8F4D7B-03D3-4CE5-8C7E-E93942C2E9E3}"/>
              </a:ext>
            </a:extLst>
          </p:cNvPr>
          <p:cNvSpPr>
            <a:spLocks noGrp="1"/>
          </p:cNvSpPr>
          <p:nvPr>
            <p:ph type="sldNum" sz="quarter" idx="12"/>
          </p:nvPr>
        </p:nvSpPr>
        <p:spPr/>
        <p:txBody>
          <a:bodyPr/>
          <a:lstStyle/>
          <a:p>
            <a:fld id="{4BAFDEB5-E504-4AD5-8F53-B5D1574FE72C}" type="slidenum">
              <a:rPr lang="en-US" smtClean="0"/>
              <a:t>‹#›</a:t>
            </a:fld>
            <a:endParaRPr lang="en-US"/>
          </a:p>
        </p:txBody>
      </p:sp>
    </p:spTree>
    <p:extLst>
      <p:ext uri="{BB962C8B-B14F-4D97-AF65-F5344CB8AC3E}">
        <p14:creationId xmlns:p14="http://schemas.microsoft.com/office/powerpoint/2010/main" val="1577007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B3BAF-C21B-4467-8BE5-92E6F1C9BC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6C70D6-EEF5-42BB-AD5F-F47F065A93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2FF859-91C7-4275-9BF8-454550C37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74C629-013B-4F79-A58E-1D8C7E5AD9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AD78E1-1740-4B03-BBA8-31819CDC46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5C6E28-3A17-4443-B9EC-C5943B19E01D}"/>
              </a:ext>
            </a:extLst>
          </p:cNvPr>
          <p:cNvSpPr>
            <a:spLocks noGrp="1"/>
          </p:cNvSpPr>
          <p:nvPr>
            <p:ph type="dt" sz="half" idx="10"/>
          </p:nvPr>
        </p:nvSpPr>
        <p:spPr/>
        <p:txBody>
          <a:bodyPr/>
          <a:lstStyle/>
          <a:p>
            <a:fld id="{E7874A32-0D09-4104-A678-CAD309E59A3C}" type="datetime1">
              <a:rPr lang="en-US" smtClean="0"/>
              <a:t>2/6/2020</a:t>
            </a:fld>
            <a:endParaRPr lang="en-US"/>
          </a:p>
        </p:txBody>
      </p:sp>
      <p:sp>
        <p:nvSpPr>
          <p:cNvPr id="8" name="Footer Placeholder 7">
            <a:extLst>
              <a:ext uri="{FF2B5EF4-FFF2-40B4-BE49-F238E27FC236}">
                <a16:creationId xmlns:a16="http://schemas.microsoft.com/office/drawing/2014/main" id="{7AF633F8-EC3D-4CEF-B4E7-45DCBD6C14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8B2C21-56F8-4151-B500-6E49920A6E2B}"/>
              </a:ext>
            </a:extLst>
          </p:cNvPr>
          <p:cNvSpPr>
            <a:spLocks noGrp="1"/>
          </p:cNvSpPr>
          <p:nvPr>
            <p:ph type="sldNum" sz="quarter" idx="12"/>
          </p:nvPr>
        </p:nvSpPr>
        <p:spPr/>
        <p:txBody>
          <a:bodyPr/>
          <a:lstStyle/>
          <a:p>
            <a:fld id="{4BAFDEB5-E504-4AD5-8F53-B5D1574FE72C}" type="slidenum">
              <a:rPr lang="en-US" smtClean="0"/>
              <a:t>‹#›</a:t>
            </a:fld>
            <a:endParaRPr lang="en-US"/>
          </a:p>
        </p:txBody>
      </p:sp>
    </p:spTree>
    <p:extLst>
      <p:ext uri="{BB962C8B-B14F-4D97-AF65-F5344CB8AC3E}">
        <p14:creationId xmlns:p14="http://schemas.microsoft.com/office/powerpoint/2010/main" val="2056273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16AD2-DD28-4E0A-B3D4-EF2641BCC3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32454B-8DC2-4509-8EAA-D2614BBFDD75}"/>
              </a:ext>
            </a:extLst>
          </p:cNvPr>
          <p:cNvSpPr>
            <a:spLocks noGrp="1"/>
          </p:cNvSpPr>
          <p:nvPr>
            <p:ph type="dt" sz="half" idx="10"/>
          </p:nvPr>
        </p:nvSpPr>
        <p:spPr/>
        <p:txBody>
          <a:bodyPr/>
          <a:lstStyle/>
          <a:p>
            <a:fld id="{49B8258B-AD27-4891-8B61-E7C6B215B320}" type="datetime1">
              <a:rPr lang="en-US" smtClean="0"/>
              <a:t>2/6/2020</a:t>
            </a:fld>
            <a:endParaRPr lang="en-US"/>
          </a:p>
        </p:txBody>
      </p:sp>
      <p:sp>
        <p:nvSpPr>
          <p:cNvPr id="4" name="Footer Placeholder 3">
            <a:extLst>
              <a:ext uri="{FF2B5EF4-FFF2-40B4-BE49-F238E27FC236}">
                <a16:creationId xmlns:a16="http://schemas.microsoft.com/office/drawing/2014/main" id="{201DD45B-30C0-4219-8E3D-2E0AA8CDF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97BA0A-0F02-42CC-8FCC-88E11121263E}"/>
              </a:ext>
            </a:extLst>
          </p:cNvPr>
          <p:cNvSpPr>
            <a:spLocks noGrp="1"/>
          </p:cNvSpPr>
          <p:nvPr>
            <p:ph type="sldNum" sz="quarter" idx="12"/>
          </p:nvPr>
        </p:nvSpPr>
        <p:spPr/>
        <p:txBody>
          <a:bodyPr/>
          <a:lstStyle/>
          <a:p>
            <a:fld id="{4BAFDEB5-E504-4AD5-8F53-B5D1574FE72C}" type="slidenum">
              <a:rPr lang="en-US" smtClean="0"/>
              <a:t>‹#›</a:t>
            </a:fld>
            <a:endParaRPr lang="en-US"/>
          </a:p>
        </p:txBody>
      </p:sp>
    </p:spTree>
    <p:extLst>
      <p:ext uri="{BB962C8B-B14F-4D97-AF65-F5344CB8AC3E}">
        <p14:creationId xmlns:p14="http://schemas.microsoft.com/office/powerpoint/2010/main" val="1485948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2F7A42-228F-4752-8E32-A33F5E9913C5}"/>
              </a:ext>
            </a:extLst>
          </p:cNvPr>
          <p:cNvSpPr>
            <a:spLocks noGrp="1"/>
          </p:cNvSpPr>
          <p:nvPr>
            <p:ph type="dt" sz="half" idx="10"/>
          </p:nvPr>
        </p:nvSpPr>
        <p:spPr/>
        <p:txBody>
          <a:bodyPr/>
          <a:lstStyle/>
          <a:p>
            <a:fld id="{5714318E-8AF3-499D-A82C-5FE2F635028D}" type="datetime1">
              <a:rPr lang="en-US" smtClean="0"/>
              <a:t>2/6/2020</a:t>
            </a:fld>
            <a:endParaRPr lang="en-US"/>
          </a:p>
        </p:txBody>
      </p:sp>
      <p:sp>
        <p:nvSpPr>
          <p:cNvPr id="3" name="Footer Placeholder 2">
            <a:extLst>
              <a:ext uri="{FF2B5EF4-FFF2-40B4-BE49-F238E27FC236}">
                <a16:creationId xmlns:a16="http://schemas.microsoft.com/office/drawing/2014/main" id="{7BAA71B2-B81C-46ED-BFE6-35B6FFC443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83B87B-6BC5-4B51-8188-43CC45E3AA81}"/>
              </a:ext>
            </a:extLst>
          </p:cNvPr>
          <p:cNvSpPr>
            <a:spLocks noGrp="1"/>
          </p:cNvSpPr>
          <p:nvPr>
            <p:ph type="sldNum" sz="quarter" idx="12"/>
          </p:nvPr>
        </p:nvSpPr>
        <p:spPr/>
        <p:txBody>
          <a:bodyPr/>
          <a:lstStyle/>
          <a:p>
            <a:fld id="{4BAFDEB5-E504-4AD5-8F53-B5D1574FE72C}" type="slidenum">
              <a:rPr lang="en-US" smtClean="0"/>
              <a:t>‹#›</a:t>
            </a:fld>
            <a:endParaRPr lang="en-US"/>
          </a:p>
        </p:txBody>
      </p:sp>
    </p:spTree>
    <p:extLst>
      <p:ext uri="{BB962C8B-B14F-4D97-AF65-F5344CB8AC3E}">
        <p14:creationId xmlns:p14="http://schemas.microsoft.com/office/powerpoint/2010/main" val="798736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49FFD-214C-4F55-ABBE-9E70DCD2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AC8FD1-7460-4ED4-937C-CF2A6A55B1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A75A69-BE70-46D6-BE22-E11894DA65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137181-DF3B-4077-9B64-3E6BB3A85DB2}"/>
              </a:ext>
            </a:extLst>
          </p:cNvPr>
          <p:cNvSpPr>
            <a:spLocks noGrp="1"/>
          </p:cNvSpPr>
          <p:nvPr>
            <p:ph type="dt" sz="half" idx="10"/>
          </p:nvPr>
        </p:nvSpPr>
        <p:spPr/>
        <p:txBody>
          <a:bodyPr/>
          <a:lstStyle/>
          <a:p>
            <a:fld id="{88ADC588-DD80-4ADB-8C18-C5735F84D15C}" type="datetime1">
              <a:rPr lang="en-US" smtClean="0"/>
              <a:t>2/6/2020</a:t>
            </a:fld>
            <a:endParaRPr lang="en-US"/>
          </a:p>
        </p:txBody>
      </p:sp>
      <p:sp>
        <p:nvSpPr>
          <p:cNvPr id="6" name="Footer Placeholder 5">
            <a:extLst>
              <a:ext uri="{FF2B5EF4-FFF2-40B4-BE49-F238E27FC236}">
                <a16:creationId xmlns:a16="http://schemas.microsoft.com/office/drawing/2014/main" id="{06BA3673-2990-402C-8237-73362D281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B362F3-50AA-4C0C-8CD9-5C59F54412A3}"/>
              </a:ext>
            </a:extLst>
          </p:cNvPr>
          <p:cNvSpPr>
            <a:spLocks noGrp="1"/>
          </p:cNvSpPr>
          <p:nvPr>
            <p:ph type="sldNum" sz="quarter" idx="12"/>
          </p:nvPr>
        </p:nvSpPr>
        <p:spPr/>
        <p:txBody>
          <a:bodyPr/>
          <a:lstStyle/>
          <a:p>
            <a:fld id="{4BAFDEB5-E504-4AD5-8F53-B5D1574FE72C}" type="slidenum">
              <a:rPr lang="en-US" smtClean="0"/>
              <a:t>‹#›</a:t>
            </a:fld>
            <a:endParaRPr lang="en-US"/>
          </a:p>
        </p:txBody>
      </p:sp>
    </p:spTree>
    <p:extLst>
      <p:ext uri="{BB962C8B-B14F-4D97-AF65-F5344CB8AC3E}">
        <p14:creationId xmlns:p14="http://schemas.microsoft.com/office/powerpoint/2010/main" val="3264375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D6783-8BD8-42E5-8332-1F0437199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103A74-6A5B-4E55-B4D0-3BEA9F69E7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430474-E7E3-4FEA-BB58-BD4F52AF4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9B6B58-08FA-4B6D-A996-D695275AE45E}"/>
              </a:ext>
            </a:extLst>
          </p:cNvPr>
          <p:cNvSpPr>
            <a:spLocks noGrp="1"/>
          </p:cNvSpPr>
          <p:nvPr>
            <p:ph type="dt" sz="half" idx="10"/>
          </p:nvPr>
        </p:nvSpPr>
        <p:spPr/>
        <p:txBody>
          <a:bodyPr/>
          <a:lstStyle/>
          <a:p>
            <a:fld id="{CB77297B-50C3-47BE-8520-A81A11FDF76A}" type="datetime1">
              <a:rPr lang="en-US" smtClean="0"/>
              <a:t>2/6/2020</a:t>
            </a:fld>
            <a:endParaRPr lang="en-US"/>
          </a:p>
        </p:txBody>
      </p:sp>
      <p:sp>
        <p:nvSpPr>
          <p:cNvPr id="6" name="Footer Placeholder 5">
            <a:extLst>
              <a:ext uri="{FF2B5EF4-FFF2-40B4-BE49-F238E27FC236}">
                <a16:creationId xmlns:a16="http://schemas.microsoft.com/office/drawing/2014/main" id="{BDD78439-C35C-41DA-AE40-44FFF0F89A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9215F-1769-4285-9A9F-903EA8986EE4}"/>
              </a:ext>
            </a:extLst>
          </p:cNvPr>
          <p:cNvSpPr>
            <a:spLocks noGrp="1"/>
          </p:cNvSpPr>
          <p:nvPr>
            <p:ph type="sldNum" sz="quarter" idx="12"/>
          </p:nvPr>
        </p:nvSpPr>
        <p:spPr/>
        <p:txBody>
          <a:bodyPr/>
          <a:lstStyle/>
          <a:p>
            <a:fld id="{4BAFDEB5-E504-4AD5-8F53-B5D1574FE72C}" type="slidenum">
              <a:rPr lang="en-US" smtClean="0"/>
              <a:t>‹#›</a:t>
            </a:fld>
            <a:endParaRPr lang="en-US"/>
          </a:p>
        </p:txBody>
      </p:sp>
    </p:spTree>
    <p:extLst>
      <p:ext uri="{BB962C8B-B14F-4D97-AF65-F5344CB8AC3E}">
        <p14:creationId xmlns:p14="http://schemas.microsoft.com/office/powerpoint/2010/main" val="1086725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12BC5F-6F1A-4BD9-B58E-EBD68850B0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442EFB-AD46-4139-9A40-E967EAB2A2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19255-AAD2-47B1-8AEC-F632D028DA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32A2B-0A37-44FC-A0DE-39DB0F7764B7}" type="datetime1">
              <a:rPr lang="en-US" smtClean="0"/>
              <a:t>2/6/2020</a:t>
            </a:fld>
            <a:endParaRPr lang="en-US"/>
          </a:p>
        </p:txBody>
      </p:sp>
      <p:sp>
        <p:nvSpPr>
          <p:cNvPr id="5" name="Footer Placeholder 4">
            <a:extLst>
              <a:ext uri="{FF2B5EF4-FFF2-40B4-BE49-F238E27FC236}">
                <a16:creationId xmlns:a16="http://schemas.microsoft.com/office/drawing/2014/main" id="{18027FAB-56A2-4411-9F97-C6E42D55CB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1D8894-AF3B-489A-A539-F4890076BB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AFDEB5-E504-4AD5-8F53-B5D1574FE72C}" type="slidenum">
              <a:rPr lang="en-US" smtClean="0"/>
              <a:t>‹#›</a:t>
            </a:fld>
            <a:endParaRPr lang="en-US"/>
          </a:p>
        </p:txBody>
      </p:sp>
    </p:spTree>
    <p:extLst>
      <p:ext uri="{BB962C8B-B14F-4D97-AF65-F5344CB8AC3E}">
        <p14:creationId xmlns:p14="http://schemas.microsoft.com/office/powerpoint/2010/main" val="3333090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g"/><Relationship Id="rId4" Type="http://schemas.openxmlformats.org/officeDocument/2006/relationships/image" Target="../media/image8.jpeg"/><Relationship Id="rId9" Type="http://schemas.openxmlformats.org/officeDocument/2006/relationships/image" Target="../media/image13.jpg"/><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g"/><Relationship Id="rId4" Type="http://schemas.openxmlformats.org/officeDocument/2006/relationships/image" Target="../media/image8.jpeg"/><Relationship Id="rId9" Type="http://schemas.openxmlformats.org/officeDocument/2006/relationships/image" Target="../media/image13.jp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people standing in a room&#10;&#10;Description automatically generated">
            <a:extLst>
              <a:ext uri="{FF2B5EF4-FFF2-40B4-BE49-F238E27FC236}">
                <a16:creationId xmlns:a16="http://schemas.microsoft.com/office/drawing/2014/main" id="{9EC7F927-6C32-4ADC-8B05-CFEEF218D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808" y="952767"/>
            <a:ext cx="8804383" cy="4952465"/>
          </a:xfrm>
          <a:prstGeom prst="rect">
            <a:avLst/>
          </a:prstGeom>
        </p:spPr>
      </p:pic>
      <p:sp>
        <p:nvSpPr>
          <p:cNvPr id="4" name="Rectangle 3">
            <a:extLst>
              <a:ext uri="{FF2B5EF4-FFF2-40B4-BE49-F238E27FC236}">
                <a16:creationId xmlns:a16="http://schemas.microsoft.com/office/drawing/2014/main" id="{B763C95A-A860-438B-AEC7-E225B2461A4A}"/>
              </a:ext>
            </a:extLst>
          </p:cNvPr>
          <p:cNvSpPr/>
          <p:nvPr/>
        </p:nvSpPr>
        <p:spPr>
          <a:xfrm>
            <a:off x="1693808" y="952767"/>
            <a:ext cx="8804383" cy="4952465"/>
          </a:xfrm>
          <a:prstGeom prst="rect">
            <a:avLst/>
          </a:prstGeom>
          <a:solidFill>
            <a:srgbClr val="E4D7C7">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C253"/>
              </a:solidFill>
            </a:endParaRPr>
          </a:p>
        </p:txBody>
      </p:sp>
      <p:sp>
        <p:nvSpPr>
          <p:cNvPr id="2" name="Title 1">
            <a:extLst>
              <a:ext uri="{FF2B5EF4-FFF2-40B4-BE49-F238E27FC236}">
                <a16:creationId xmlns:a16="http://schemas.microsoft.com/office/drawing/2014/main" id="{0A00ACD0-AADD-4E72-8A02-D9AA02A1600F}"/>
              </a:ext>
            </a:extLst>
          </p:cNvPr>
          <p:cNvSpPr>
            <a:spLocks noGrp="1"/>
          </p:cNvSpPr>
          <p:nvPr>
            <p:ph type="title"/>
          </p:nvPr>
        </p:nvSpPr>
        <p:spPr>
          <a:xfrm>
            <a:off x="619776" y="4463102"/>
            <a:ext cx="10515600" cy="1325563"/>
          </a:xfrm>
        </p:spPr>
        <p:txBody>
          <a:bodyPr>
            <a:normAutofit/>
          </a:bodyPr>
          <a:lstStyle/>
          <a:p>
            <a:r>
              <a:rPr lang="el-GR" sz="8800" dirty="0">
                <a:solidFill>
                  <a:srgbClr val="434343"/>
                </a:solidFill>
                <a:latin typeface="Verdana" panose="020B0604030504040204" pitchFamily="34" charset="0"/>
                <a:ea typeface="Verdana" panose="020B0604030504040204" pitchFamily="34" charset="0"/>
              </a:rPr>
              <a:t>Στούντιο 7α</a:t>
            </a:r>
            <a:endParaRPr lang="en-US" sz="8800" dirty="0">
              <a:solidFill>
                <a:srgbClr val="434343"/>
              </a:solidFill>
              <a:latin typeface="Verdana" panose="020B0604030504040204" pitchFamily="34" charset="0"/>
              <a:ea typeface="Verdana" panose="020B0604030504040204" pitchFamily="34" charset="0"/>
            </a:endParaRPr>
          </a:p>
        </p:txBody>
      </p:sp>
      <p:sp>
        <p:nvSpPr>
          <p:cNvPr id="27" name="TextBox 26">
            <a:extLst>
              <a:ext uri="{FF2B5EF4-FFF2-40B4-BE49-F238E27FC236}">
                <a16:creationId xmlns:a16="http://schemas.microsoft.com/office/drawing/2014/main" id="{50B14706-CA93-43FC-A20D-18A53B4F0F5A}"/>
              </a:ext>
            </a:extLst>
          </p:cNvPr>
          <p:cNvSpPr txBox="1"/>
          <p:nvPr/>
        </p:nvSpPr>
        <p:spPr>
          <a:xfrm>
            <a:off x="7602730" y="1078355"/>
            <a:ext cx="2714625" cy="2862322"/>
          </a:xfrm>
          <a:prstGeom prst="rect">
            <a:avLst/>
          </a:prstGeom>
          <a:noFill/>
        </p:spPr>
        <p:txBody>
          <a:bodyPr wrap="square" rtlCol="0">
            <a:spAutoFit/>
          </a:bodyPr>
          <a:lstStyle/>
          <a:p>
            <a:pPr algn="r"/>
            <a:r>
              <a:rPr lang="el-GR" sz="1600" dirty="0">
                <a:solidFill>
                  <a:srgbClr val="434343"/>
                </a:solidFill>
              </a:rPr>
              <a:t>Ομάδα 4</a:t>
            </a:r>
            <a:br>
              <a:rPr lang="el-GR" sz="1600" dirty="0">
                <a:solidFill>
                  <a:srgbClr val="434343"/>
                </a:solidFill>
              </a:rPr>
            </a:br>
            <a:r>
              <a:rPr lang="el-GR" sz="1600" dirty="0" err="1">
                <a:solidFill>
                  <a:srgbClr val="434343"/>
                </a:solidFill>
              </a:rPr>
              <a:t>Κατσακιώρης</a:t>
            </a:r>
            <a:r>
              <a:rPr lang="el-GR" sz="1600" dirty="0">
                <a:solidFill>
                  <a:srgbClr val="434343"/>
                </a:solidFill>
              </a:rPr>
              <a:t> Δημήτρη </a:t>
            </a:r>
            <a:r>
              <a:rPr lang="el-GR" sz="1600" b="1" dirty="0">
                <a:solidFill>
                  <a:srgbClr val="434343"/>
                </a:solidFill>
              </a:rPr>
              <a:t>dpsd15043</a:t>
            </a:r>
            <a:endParaRPr lang="el-GR" sz="1600" b="1" dirty="0">
              <a:solidFill>
                <a:srgbClr val="434343"/>
              </a:solidFill>
              <a:effectLst/>
            </a:endParaRPr>
          </a:p>
          <a:p>
            <a:pPr algn="r"/>
            <a:br>
              <a:rPr lang="el-GR" sz="1600" b="0" dirty="0">
                <a:solidFill>
                  <a:srgbClr val="434343"/>
                </a:solidFill>
                <a:effectLst/>
              </a:rPr>
            </a:br>
            <a:r>
              <a:rPr lang="el-GR" sz="1600" dirty="0" err="1">
                <a:solidFill>
                  <a:srgbClr val="434343"/>
                </a:solidFill>
              </a:rPr>
              <a:t>Μπόστα</a:t>
            </a:r>
            <a:r>
              <a:rPr lang="el-GR" sz="1600" dirty="0">
                <a:solidFill>
                  <a:srgbClr val="434343"/>
                </a:solidFill>
              </a:rPr>
              <a:t> Αθηνά</a:t>
            </a:r>
            <a:br>
              <a:rPr lang="el-GR" sz="1600" dirty="0">
                <a:solidFill>
                  <a:srgbClr val="434343"/>
                </a:solidFill>
              </a:rPr>
            </a:br>
            <a:r>
              <a:rPr lang="el-GR" sz="1600" b="1" dirty="0">
                <a:solidFill>
                  <a:srgbClr val="434343"/>
                </a:solidFill>
              </a:rPr>
              <a:t>dpsd16068</a:t>
            </a:r>
            <a:endParaRPr lang="el-GR" sz="1600" b="1" dirty="0">
              <a:solidFill>
                <a:srgbClr val="434343"/>
              </a:solidFill>
              <a:effectLst/>
            </a:endParaRPr>
          </a:p>
          <a:p>
            <a:pPr algn="r"/>
            <a:br>
              <a:rPr lang="el-GR" sz="1600" b="0" dirty="0">
                <a:solidFill>
                  <a:srgbClr val="434343"/>
                </a:solidFill>
                <a:effectLst/>
              </a:rPr>
            </a:br>
            <a:r>
              <a:rPr lang="el-GR" sz="1600" dirty="0" err="1">
                <a:solidFill>
                  <a:srgbClr val="434343"/>
                </a:solidFill>
              </a:rPr>
              <a:t>Νικολαράκης</a:t>
            </a:r>
            <a:r>
              <a:rPr lang="el-GR" sz="1600" dirty="0">
                <a:solidFill>
                  <a:srgbClr val="434343"/>
                </a:solidFill>
              </a:rPr>
              <a:t> Αντρέας </a:t>
            </a:r>
            <a:r>
              <a:rPr lang="el-GR" sz="1600" b="1" dirty="0">
                <a:solidFill>
                  <a:srgbClr val="434343"/>
                </a:solidFill>
              </a:rPr>
              <a:t>dpsd15083</a:t>
            </a:r>
            <a:endParaRPr lang="el-GR" sz="1600" b="1" dirty="0">
              <a:solidFill>
                <a:srgbClr val="434343"/>
              </a:solidFill>
              <a:effectLst/>
            </a:endParaRPr>
          </a:p>
          <a:p>
            <a:pPr algn="r"/>
            <a:br>
              <a:rPr lang="el-GR" dirty="0"/>
            </a:br>
            <a:endParaRPr lang="en-US" dirty="0"/>
          </a:p>
        </p:txBody>
      </p:sp>
      <p:sp>
        <p:nvSpPr>
          <p:cNvPr id="29" name="Slide Number Placeholder 28">
            <a:extLst>
              <a:ext uri="{FF2B5EF4-FFF2-40B4-BE49-F238E27FC236}">
                <a16:creationId xmlns:a16="http://schemas.microsoft.com/office/drawing/2014/main" id="{CEC2611B-9529-46FE-8CE9-6FAC2ADC7756}"/>
              </a:ext>
            </a:extLst>
          </p:cNvPr>
          <p:cNvSpPr>
            <a:spLocks noGrp="1"/>
          </p:cNvSpPr>
          <p:nvPr>
            <p:ph type="sldNum" sz="quarter" idx="12"/>
          </p:nvPr>
        </p:nvSpPr>
        <p:spPr/>
        <p:txBody>
          <a:bodyPr/>
          <a:lstStyle/>
          <a:p>
            <a:fld id="{4BAFDEB5-E504-4AD5-8F53-B5D1574FE72C}" type="slidenum">
              <a:rPr lang="en-US" smtClean="0"/>
              <a:t>1</a:t>
            </a:fld>
            <a:endParaRPr lang="en-US"/>
          </a:p>
        </p:txBody>
      </p:sp>
    </p:spTree>
    <p:extLst>
      <p:ext uri="{BB962C8B-B14F-4D97-AF65-F5344CB8AC3E}">
        <p14:creationId xmlns:p14="http://schemas.microsoft.com/office/powerpoint/2010/main" val="19730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8DBB38B-5F1F-4E6A-85B2-CA5BC7348D72}"/>
              </a:ext>
            </a:extLst>
          </p:cNvPr>
          <p:cNvSpPr/>
          <p:nvPr/>
        </p:nvSpPr>
        <p:spPr>
          <a:xfrm>
            <a:off x="-2" y="2651762"/>
            <a:ext cx="12191993" cy="3613146"/>
          </a:xfrm>
          <a:prstGeom prst="rect">
            <a:avLst/>
          </a:prstGeom>
          <a:solidFill>
            <a:srgbClr val="E4D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Slide Number Placeholder 3">
            <a:extLst>
              <a:ext uri="{FF2B5EF4-FFF2-40B4-BE49-F238E27FC236}">
                <a16:creationId xmlns:a16="http://schemas.microsoft.com/office/drawing/2014/main" id="{AFAF9402-3444-44A5-9A8B-B79576FF9963}"/>
              </a:ext>
            </a:extLst>
          </p:cNvPr>
          <p:cNvSpPr>
            <a:spLocks noGrp="1"/>
          </p:cNvSpPr>
          <p:nvPr>
            <p:ph type="sldNum" sz="quarter" idx="12"/>
          </p:nvPr>
        </p:nvSpPr>
        <p:spPr/>
        <p:txBody>
          <a:bodyPr/>
          <a:lstStyle/>
          <a:p>
            <a:fld id="{4BAFDEB5-E504-4AD5-8F53-B5D1574FE72C}" type="slidenum">
              <a:rPr lang="en-US" smtClean="0"/>
              <a:t>10</a:t>
            </a:fld>
            <a:endParaRPr lang="en-US"/>
          </a:p>
        </p:txBody>
      </p:sp>
      <p:sp>
        <p:nvSpPr>
          <p:cNvPr id="13" name="Title 1">
            <a:extLst>
              <a:ext uri="{FF2B5EF4-FFF2-40B4-BE49-F238E27FC236}">
                <a16:creationId xmlns:a16="http://schemas.microsoft.com/office/drawing/2014/main" id="{140B9D69-810E-4274-B2F5-273FE1E95699}"/>
              </a:ext>
            </a:extLst>
          </p:cNvPr>
          <p:cNvSpPr>
            <a:spLocks noGrp="1"/>
          </p:cNvSpPr>
          <p:nvPr>
            <p:ph type="title"/>
          </p:nvPr>
        </p:nvSpPr>
        <p:spPr>
          <a:xfrm>
            <a:off x="513136" y="460507"/>
            <a:ext cx="10515600" cy="682493"/>
          </a:xfrm>
        </p:spPr>
        <p:txBody>
          <a:bodyPr>
            <a:normAutofit/>
          </a:bodyPr>
          <a:lstStyle/>
          <a:p>
            <a:r>
              <a:rPr lang="el-GR" sz="3200" dirty="0">
                <a:solidFill>
                  <a:srgbClr val="434343"/>
                </a:solidFill>
                <a:latin typeface="Verdana" panose="020B0604030504040204" pitchFamily="34" charset="0"/>
                <a:ea typeface="Verdana" panose="020B0604030504040204" pitchFamily="34" charset="0"/>
              </a:rPr>
              <a:t>Σχεδίαση</a:t>
            </a:r>
            <a:endParaRPr lang="en-US" sz="3200" dirty="0">
              <a:solidFill>
                <a:srgbClr val="434343"/>
              </a:solidFill>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E295F0EC-BDA4-4339-9554-BD7BEA9A4A67}"/>
              </a:ext>
            </a:extLst>
          </p:cNvPr>
          <p:cNvSpPr txBox="1"/>
          <p:nvPr/>
        </p:nvSpPr>
        <p:spPr>
          <a:xfrm>
            <a:off x="513136" y="1107709"/>
            <a:ext cx="5334000" cy="553998"/>
          </a:xfrm>
          <a:prstGeom prst="rect">
            <a:avLst/>
          </a:prstGeom>
          <a:noFill/>
        </p:spPr>
        <p:txBody>
          <a:bodyPr wrap="square" rtlCol="0">
            <a:spAutoFit/>
          </a:bodyPr>
          <a:lstStyle/>
          <a:p>
            <a:r>
              <a:rPr lang="el-GR" sz="1200" dirty="0">
                <a:latin typeface="Verdana" panose="020B0604030504040204" pitchFamily="34" charset="0"/>
                <a:ea typeface="Verdana" panose="020B0604030504040204" pitchFamily="34" charset="0"/>
              </a:rPr>
              <a:t>Εφαρμογή παρουσίασης </a:t>
            </a:r>
            <a:r>
              <a:rPr lang="en-US" sz="1200" dirty="0">
                <a:latin typeface="Verdana" panose="020B0604030504040204" pitchFamily="34" charset="0"/>
                <a:ea typeface="Verdana" panose="020B0604030504040204" pitchFamily="34" charset="0"/>
              </a:rPr>
              <a:t>Video </a:t>
            </a:r>
            <a:endParaRPr lang="el-GR" sz="1200" dirty="0">
              <a:latin typeface="Verdana" panose="020B0604030504040204" pitchFamily="34" charset="0"/>
              <a:ea typeface="Verdana" panose="020B0604030504040204" pitchFamily="34" charset="0"/>
            </a:endParaRPr>
          </a:p>
          <a:p>
            <a:endParaRPr lang="en-US" dirty="0"/>
          </a:p>
        </p:txBody>
      </p:sp>
      <p:sp>
        <p:nvSpPr>
          <p:cNvPr id="15" name="Rectangle 14">
            <a:extLst>
              <a:ext uri="{FF2B5EF4-FFF2-40B4-BE49-F238E27FC236}">
                <a16:creationId xmlns:a16="http://schemas.microsoft.com/office/drawing/2014/main" id="{F890BB85-0003-4C41-AB3C-94EE524E7205}"/>
              </a:ext>
            </a:extLst>
          </p:cNvPr>
          <p:cNvSpPr/>
          <p:nvPr/>
        </p:nvSpPr>
        <p:spPr>
          <a:xfrm rot="16200000">
            <a:off x="1729741" y="-664358"/>
            <a:ext cx="45719" cy="3505203"/>
          </a:xfrm>
          <a:prstGeom prst="rect">
            <a:avLst/>
          </a:prstGeom>
          <a:solidFill>
            <a:srgbClr val="D0B0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19" name="Group 18">
            <a:extLst>
              <a:ext uri="{FF2B5EF4-FFF2-40B4-BE49-F238E27FC236}">
                <a16:creationId xmlns:a16="http://schemas.microsoft.com/office/drawing/2014/main" id="{1F295DCB-E995-4310-9934-DE28A3F9C097}"/>
              </a:ext>
            </a:extLst>
          </p:cNvPr>
          <p:cNvGrpSpPr/>
          <p:nvPr/>
        </p:nvGrpSpPr>
        <p:grpSpPr>
          <a:xfrm>
            <a:off x="5192018" y="801753"/>
            <a:ext cx="6161782" cy="3913935"/>
            <a:chOff x="5121914" y="965432"/>
            <a:chExt cx="6161782" cy="3913935"/>
          </a:xfrm>
        </p:grpSpPr>
        <p:sp>
          <p:nvSpPr>
            <p:cNvPr id="18" name="Rectangle 17">
              <a:extLst>
                <a:ext uri="{FF2B5EF4-FFF2-40B4-BE49-F238E27FC236}">
                  <a16:creationId xmlns:a16="http://schemas.microsoft.com/office/drawing/2014/main" id="{2C1BDE80-FF11-4B44-A027-448E0AFB8B12}"/>
                </a:ext>
              </a:extLst>
            </p:cNvPr>
            <p:cNvSpPr/>
            <p:nvPr/>
          </p:nvSpPr>
          <p:spPr>
            <a:xfrm>
              <a:off x="5121914" y="965432"/>
              <a:ext cx="5334000" cy="3189530"/>
            </a:xfrm>
            <a:prstGeom prst="rect">
              <a:avLst/>
            </a:prstGeom>
            <a:noFill/>
            <a:ln>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17" name="Rectangle 16">
              <a:extLst>
                <a:ext uri="{FF2B5EF4-FFF2-40B4-BE49-F238E27FC236}">
                  <a16:creationId xmlns:a16="http://schemas.microsoft.com/office/drawing/2014/main" id="{00246C19-1541-406E-94CF-A551B75B1763}"/>
                </a:ext>
              </a:extLst>
            </p:cNvPr>
            <p:cNvSpPr/>
            <p:nvPr/>
          </p:nvSpPr>
          <p:spPr>
            <a:xfrm>
              <a:off x="6025896" y="1689837"/>
              <a:ext cx="5257800" cy="3189530"/>
            </a:xfrm>
            <a:prstGeom prst="rect">
              <a:avLst/>
            </a:prstGeom>
            <a:noFill/>
            <a:ln>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grpSp>
          <p:nvGrpSpPr>
            <p:cNvPr id="6" name="Group 5">
              <a:extLst>
                <a:ext uri="{FF2B5EF4-FFF2-40B4-BE49-F238E27FC236}">
                  <a16:creationId xmlns:a16="http://schemas.microsoft.com/office/drawing/2014/main" id="{40E2BB59-C51C-4327-9431-21CFF5B70CB4}"/>
                </a:ext>
              </a:extLst>
            </p:cNvPr>
            <p:cNvGrpSpPr/>
            <p:nvPr/>
          </p:nvGrpSpPr>
          <p:grpSpPr>
            <a:xfrm>
              <a:off x="5340298" y="1180315"/>
              <a:ext cx="5725014" cy="3493690"/>
              <a:chOff x="12158397" y="3226646"/>
              <a:chExt cx="2590071" cy="1580591"/>
            </a:xfrm>
          </p:grpSpPr>
          <p:pic>
            <p:nvPicPr>
              <p:cNvPr id="7" name="Picture 6" descr="A screenshot of a computer screen&#10;&#10;Description automatically generated">
                <a:extLst>
                  <a:ext uri="{FF2B5EF4-FFF2-40B4-BE49-F238E27FC236}">
                    <a16:creationId xmlns:a16="http://schemas.microsoft.com/office/drawing/2014/main" id="{FF5E0755-A48B-4FCA-8F2E-4DEC79F1CBA4}"/>
                  </a:ext>
                </a:extLst>
              </p:cNvPr>
              <p:cNvPicPr>
                <a:picLocks noChangeAspect="1"/>
              </p:cNvPicPr>
              <p:nvPr/>
            </p:nvPicPr>
            <p:blipFill rotWithShape="1">
              <a:blip r:embed="rId2">
                <a:extLst>
                  <a:ext uri="{28A0092B-C50C-407E-A947-70E740481C1C}">
                    <a14:useLocalDpi xmlns:a14="http://schemas.microsoft.com/office/drawing/2010/main" val="0"/>
                  </a:ext>
                </a:extLst>
              </a:blip>
              <a:srcRect l="5576" t="5507" r="5380"/>
              <a:stretch/>
            </p:blipFill>
            <p:spPr>
              <a:xfrm>
                <a:off x="12158397" y="3329904"/>
                <a:ext cx="2590071" cy="1477333"/>
              </a:xfrm>
              <a:prstGeom prst="rect">
                <a:avLst/>
              </a:prstGeom>
              <a:ln>
                <a:noFill/>
              </a:ln>
              <a:effectLst/>
            </p:spPr>
          </p:pic>
          <p:pic>
            <p:nvPicPr>
              <p:cNvPr id="8" name="Picture 7" descr="A person that is standing in the water&#10;&#10;Description automatically generated">
                <a:extLst>
                  <a:ext uri="{FF2B5EF4-FFF2-40B4-BE49-F238E27FC236}">
                    <a16:creationId xmlns:a16="http://schemas.microsoft.com/office/drawing/2014/main" id="{71E94969-1A70-4944-865E-1DA8C74A2556}"/>
                  </a:ext>
                </a:extLst>
              </p:cNvPr>
              <p:cNvPicPr>
                <a:picLocks noChangeAspect="1"/>
              </p:cNvPicPr>
              <p:nvPr/>
            </p:nvPicPr>
            <p:blipFill rotWithShape="1">
              <a:blip r:embed="rId3">
                <a:extLst>
                  <a:ext uri="{28A0092B-C50C-407E-A947-70E740481C1C}">
                    <a14:useLocalDpi xmlns:a14="http://schemas.microsoft.com/office/drawing/2010/main" val="0"/>
                  </a:ext>
                </a:extLst>
              </a:blip>
              <a:srcRect l="4909" t="4343" r="4951" b="2224"/>
              <a:stretch/>
            </p:blipFill>
            <p:spPr>
              <a:xfrm>
                <a:off x="12158398" y="3226646"/>
                <a:ext cx="2590070" cy="1442985"/>
              </a:xfrm>
              <a:prstGeom prst="rect">
                <a:avLst/>
              </a:prstGeom>
              <a:ln>
                <a:noFill/>
              </a:ln>
              <a:effectLst/>
            </p:spPr>
          </p:pic>
        </p:grpSp>
      </p:grpSp>
      <p:sp>
        <p:nvSpPr>
          <p:cNvPr id="21" name="Rectangle 20">
            <a:extLst>
              <a:ext uri="{FF2B5EF4-FFF2-40B4-BE49-F238E27FC236}">
                <a16:creationId xmlns:a16="http://schemas.microsoft.com/office/drawing/2014/main" id="{7716F489-7596-4918-84D0-33835C229626}"/>
              </a:ext>
            </a:extLst>
          </p:cNvPr>
          <p:cNvSpPr/>
          <p:nvPr/>
        </p:nvSpPr>
        <p:spPr>
          <a:xfrm>
            <a:off x="838200" y="1967663"/>
            <a:ext cx="3970526" cy="3139321"/>
          </a:xfrm>
          <a:prstGeom prst="rect">
            <a:avLst/>
          </a:prstGeom>
        </p:spPr>
        <p:txBody>
          <a:bodyPr wrap="square">
            <a:spAutoFit/>
          </a:bodyPr>
          <a:lstStyle/>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cs typeface="Comfortaa"/>
                <a:sym typeface="Comfortaa"/>
              </a:rPr>
              <a:t>Ενεργοποίηση με την τοποθέτηση</a:t>
            </a:r>
            <a:r>
              <a:rPr lang="en-US" dirty="0">
                <a:solidFill>
                  <a:srgbClr val="434343"/>
                </a:solidFill>
                <a:latin typeface="Verdana" panose="020B0604030504040204" pitchFamily="34" charset="0"/>
                <a:ea typeface="Verdana" panose="020B0604030504040204" pitchFamily="34" charset="0"/>
                <a:cs typeface="Comfortaa"/>
                <a:sym typeface="Comfortaa"/>
              </a:rPr>
              <a:t> </a:t>
            </a:r>
            <a:r>
              <a:rPr lang="el-GR" dirty="0">
                <a:solidFill>
                  <a:srgbClr val="434343"/>
                </a:solidFill>
                <a:latin typeface="Verdana" panose="020B0604030504040204" pitchFamily="34" charset="0"/>
                <a:ea typeface="Verdana" panose="020B0604030504040204" pitchFamily="34" charset="0"/>
                <a:cs typeface="Comfortaa"/>
                <a:sym typeface="Comfortaa"/>
              </a:rPr>
              <a:t>ενός </a:t>
            </a:r>
            <a:r>
              <a:rPr lang="en-US" dirty="0">
                <a:solidFill>
                  <a:srgbClr val="434343"/>
                </a:solidFill>
                <a:latin typeface="Verdana" panose="020B0604030504040204" pitchFamily="34" charset="0"/>
                <a:ea typeface="Verdana" panose="020B0604030504040204" pitchFamily="34" charset="0"/>
                <a:cs typeface="Comfortaa"/>
                <a:sym typeface="Comfortaa"/>
              </a:rPr>
              <a:t>Minigame</a:t>
            </a:r>
            <a:br>
              <a:rPr lang="el-GR" dirty="0">
                <a:solidFill>
                  <a:srgbClr val="434343"/>
                </a:solidFill>
                <a:latin typeface="Verdana" panose="020B0604030504040204" pitchFamily="34" charset="0"/>
                <a:ea typeface="Verdana" panose="020B0604030504040204" pitchFamily="34" charset="0"/>
                <a:cs typeface="Comfortaa"/>
                <a:sym typeface="Comfortaa"/>
              </a:rPr>
            </a:br>
            <a:endParaRPr lang="el-GR" dirty="0">
              <a:solidFill>
                <a:srgbClr val="434343"/>
              </a:solidFill>
              <a:latin typeface="Verdana" panose="020B0604030504040204" pitchFamily="34" charset="0"/>
              <a:ea typeface="Verdana" panose="020B0604030504040204" pitchFamily="34" charset="0"/>
              <a:cs typeface="Comfortaa"/>
              <a:sym typeface="Comfortaa"/>
            </a:endParaRPr>
          </a:p>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sym typeface="Comfortaa"/>
              </a:rPr>
              <a:t>Τέσσερα θεματικά βίντεο</a:t>
            </a:r>
            <a:br>
              <a:rPr lang="el-GR" dirty="0">
                <a:solidFill>
                  <a:srgbClr val="434343"/>
                </a:solidFill>
                <a:latin typeface="Verdana" panose="020B0604030504040204" pitchFamily="34" charset="0"/>
                <a:ea typeface="Verdana" panose="020B0604030504040204" pitchFamily="34" charset="0"/>
                <a:sym typeface="Comfortaa"/>
              </a:rPr>
            </a:br>
            <a:endParaRPr lang="el-GR" dirty="0">
              <a:solidFill>
                <a:srgbClr val="434343"/>
              </a:solidFill>
              <a:latin typeface="Verdana" panose="020B0604030504040204" pitchFamily="34" charset="0"/>
              <a:ea typeface="Verdana" panose="020B0604030504040204" pitchFamily="34" charset="0"/>
              <a:sym typeface="Comfortaa"/>
            </a:endParaRPr>
          </a:p>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cs typeface="Comfortaa"/>
                <a:sym typeface="Comfortaa"/>
              </a:rPr>
              <a:t>Ενημερωτικό υλικό</a:t>
            </a:r>
            <a:br>
              <a:rPr lang="el-GR" dirty="0">
                <a:solidFill>
                  <a:srgbClr val="434343"/>
                </a:solidFill>
                <a:latin typeface="Verdana" panose="020B0604030504040204" pitchFamily="34" charset="0"/>
                <a:ea typeface="Verdana" panose="020B0604030504040204" pitchFamily="34" charset="0"/>
                <a:sym typeface="Comfortaa"/>
              </a:rPr>
            </a:br>
            <a:endParaRPr lang="el-GR" dirty="0">
              <a:solidFill>
                <a:srgbClr val="434343"/>
              </a:solidFill>
              <a:latin typeface="Verdana" panose="020B0604030504040204" pitchFamily="34" charset="0"/>
              <a:ea typeface="Verdana" panose="020B0604030504040204" pitchFamily="34" charset="0"/>
              <a:sym typeface="Comfortaa"/>
            </a:endParaRPr>
          </a:p>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rPr>
              <a:t>Χαρακτήρας αφήγησης</a:t>
            </a:r>
            <a:br>
              <a:rPr lang="el-GR" dirty="0">
                <a:solidFill>
                  <a:srgbClr val="434343"/>
                </a:solidFill>
                <a:latin typeface="Verdana" panose="020B0604030504040204" pitchFamily="34" charset="0"/>
                <a:ea typeface="Verdana" panose="020B0604030504040204" pitchFamily="34" charset="0"/>
                <a:sym typeface="Comfortaa"/>
              </a:rPr>
            </a:br>
            <a:endParaRPr lang="el-GR" dirty="0">
              <a:solidFill>
                <a:srgbClr val="434343"/>
              </a:solidFill>
              <a:latin typeface="Verdana" panose="020B0604030504040204" pitchFamily="34" charset="0"/>
              <a:ea typeface="Verdana" panose="020B0604030504040204" pitchFamily="34" charset="0"/>
              <a:sym typeface="Comfortaa"/>
            </a:endParaRPr>
          </a:p>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sym typeface="Comfortaa"/>
              </a:rPr>
              <a:t>Έπεται της συζήτησης με τα παιδιά </a:t>
            </a:r>
            <a:endParaRPr lang="en-US" dirty="0">
              <a:solidFill>
                <a:srgbClr val="434343"/>
              </a:solidFill>
            </a:endParaRPr>
          </a:p>
        </p:txBody>
      </p:sp>
    </p:spTree>
    <p:extLst>
      <p:ext uri="{BB962C8B-B14F-4D97-AF65-F5344CB8AC3E}">
        <p14:creationId xmlns:p14="http://schemas.microsoft.com/office/powerpoint/2010/main" val="3129560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8" name="Rectangle 7">
            <a:extLst>
              <a:ext uri="{FF2B5EF4-FFF2-40B4-BE49-F238E27FC236}">
                <a16:creationId xmlns:a16="http://schemas.microsoft.com/office/drawing/2014/main" id="{D71AD7DB-CDD4-4449-A545-F522C10F0F6D}"/>
              </a:ext>
            </a:extLst>
          </p:cNvPr>
          <p:cNvSpPr/>
          <p:nvPr/>
        </p:nvSpPr>
        <p:spPr>
          <a:xfrm>
            <a:off x="-9282" y="919703"/>
            <a:ext cx="12191993" cy="3646588"/>
          </a:xfrm>
          <a:prstGeom prst="rect">
            <a:avLst/>
          </a:prstGeom>
          <a:solidFill>
            <a:srgbClr val="E4D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ψ</a:t>
            </a:r>
            <a:endParaRPr lang="en-US" sz="2400" dirty="0"/>
          </a:p>
        </p:txBody>
      </p:sp>
      <p:sp>
        <p:nvSpPr>
          <p:cNvPr id="108" name="Google Shape;108;p19"/>
          <p:cNvSpPr txBox="1"/>
          <p:nvPr/>
        </p:nvSpPr>
        <p:spPr>
          <a:xfrm>
            <a:off x="30212" y="1578819"/>
            <a:ext cx="2262411" cy="1270132"/>
          </a:xfrm>
          <a:prstGeom prst="rect">
            <a:avLst/>
          </a:prstGeom>
          <a:noFill/>
          <a:ln>
            <a:noFill/>
          </a:ln>
        </p:spPr>
        <p:txBody>
          <a:bodyPr spcFirstLastPara="1" wrap="square" lIns="121900" tIns="121900" rIns="121900" bIns="121900" anchor="t" anchorCtr="0">
            <a:noAutofit/>
          </a:bodyPr>
          <a:lstStyle/>
          <a:p>
            <a:pPr algn="ctr"/>
            <a:r>
              <a:rPr lang="el" sz="1200" dirty="0">
                <a:latin typeface="Verdana" panose="020B0604030504040204" pitchFamily="34" charset="0"/>
                <a:ea typeface="Verdana" panose="020B0604030504040204" pitchFamily="34" charset="0"/>
                <a:cs typeface="Comfortaa"/>
                <a:sym typeface="Comfortaa"/>
              </a:rPr>
              <a:t>Ο Λαδόπουλος </a:t>
            </a:r>
            <a:r>
              <a:rPr lang="el-GR" sz="1200" dirty="0">
                <a:latin typeface="Verdana" panose="020B0604030504040204" pitchFamily="34" charset="0"/>
                <a:ea typeface="Verdana" panose="020B0604030504040204" pitchFamily="34" charset="0"/>
                <a:cs typeface="Comfortaa"/>
                <a:sym typeface="Comfortaa"/>
              </a:rPr>
              <a:t>προσκαλεί τα παιδιά στο μουσείο να τον βοηθήσουν με το πρόβλημα που αντιμετωπίζει</a:t>
            </a:r>
            <a:endParaRPr sz="1200" dirty="0">
              <a:latin typeface="Verdana" panose="020B0604030504040204" pitchFamily="34" charset="0"/>
              <a:ea typeface="Verdana" panose="020B0604030504040204" pitchFamily="34" charset="0"/>
              <a:cs typeface="Comfortaa"/>
              <a:sym typeface="Comfortaa"/>
            </a:endParaRPr>
          </a:p>
          <a:p>
            <a:endParaRPr sz="1333" dirty="0">
              <a:latin typeface="Verdana" panose="020B0604030504040204" pitchFamily="34" charset="0"/>
              <a:ea typeface="Verdana" panose="020B0604030504040204" pitchFamily="34" charset="0"/>
              <a:cs typeface="Comfortaa"/>
              <a:sym typeface="Comfortaa"/>
            </a:endParaRPr>
          </a:p>
        </p:txBody>
      </p:sp>
      <p:cxnSp>
        <p:nvCxnSpPr>
          <p:cNvPr id="110" name="Google Shape;110;p19"/>
          <p:cNvCxnSpPr>
            <a:cxnSpLocks/>
          </p:cNvCxnSpPr>
          <p:nvPr/>
        </p:nvCxnSpPr>
        <p:spPr>
          <a:xfrm flipV="1">
            <a:off x="1088068" y="3009411"/>
            <a:ext cx="0" cy="990312"/>
          </a:xfrm>
          <a:prstGeom prst="straightConnector1">
            <a:avLst/>
          </a:prstGeom>
          <a:noFill/>
          <a:ln w="19050" cap="flat" cmpd="sng">
            <a:solidFill>
              <a:srgbClr val="A3542F"/>
            </a:solidFill>
            <a:prstDash val="solid"/>
            <a:round/>
            <a:headEnd type="none" w="med" len="med"/>
            <a:tailEnd type="oval" w="med" len="med"/>
          </a:ln>
        </p:spPr>
      </p:cxnSp>
      <p:cxnSp>
        <p:nvCxnSpPr>
          <p:cNvPr id="111" name="Google Shape;111;p19"/>
          <p:cNvCxnSpPr>
            <a:cxnSpLocks/>
          </p:cNvCxnSpPr>
          <p:nvPr/>
        </p:nvCxnSpPr>
        <p:spPr>
          <a:xfrm>
            <a:off x="2439329" y="3999701"/>
            <a:ext cx="0" cy="474433"/>
          </a:xfrm>
          <a:prstGeom prst="straightConnector1">
            <a:avLst/>
          </a:prstGeom>
          <a:noFill/>
          <a:ln w="19050" cap="flat" cmpd="sng">
            <a:solidFill>
              <a:srgbClr val="A3542F"/>
            </a:solidFill>
            <a:prstDash val="solid"/>
            <a:round/>
            <a:headEnd type="none" w="med" len="med"/>
            <a:tailEnd type="oval" w="med" len="med"/>
          </a:ln>
        </p:spPr>
      </p:cxnSp>
      <p:sp>
        <p:nvSpPr>
          <p:cNvPr id="112" name="Google Shape;112;p19"/>
          <p:cNvSpPr txBox="1"/>
          <p:nvPr/>
        </p:nvSpPr>
        <p:spPr>
          <a:xfrm>
            <a:off x="1361319" y="4506831"/>
            <a:ext cx="2188800" cy="1440816"/>
          </a:xfrm>
          <a:prstGeom prst="rect">
            <a:avLst/>
          </a:prstGeom>
          <a:noFill/>
          <a:ln>
            <a:noFill/>
          </a:ln>
        </p:spPr>
        <p:txBody>
          <a:bodyPr spcFirstLastPara="1" wrap="square" lIns="121900" tIns="121900" rIns="121900" bIns="121900" anchor="t" anchorCtr="0">
            <a:noAutofit/>
          </a:bodyPr>
          <a:lstStyle/>
          <a:p>
            <a:pPr algn="ctr"/>
            <a:r>
              <a:rPr lang="el" sz="1200" dirty="0">
                <a:latin typeface="Verdana" panose="020B0604030504040204" pitchFamily="34" charset="0"/>
                <a:ea typeface="Verdana" panose="020B0604030504040204" pitchFamily="34" charset="0"/>
                <a:cs typeface="Comfortaa"/>
                <a:sym typeface="Comfortaa"/>
              </a:rPr>
              <a:t>Ο Λαδόπουλος ζητά από τα παιδιά να τον βοηθήσουν να δημιουργήσει ένα νέο εργοστάσιο κλωστοϋφαντουργίας. </a:t>
            </a:r>
            <a:endParaRPr sz="1200" dirty="0">
              <a:latin typeface="Verdana" panose="020B0604030504040204" pitchFamily="34" charset="0"/>
              <a:ea typeface="Verdana" panose="020B0604030504040204" pitchFamily="34" charset="0"/>
              <a:cs typeface="Comfortaa"/>
              <a:sym typeface="Comfortaa"/>
            </a:endParaRPr>
          </a:p>
          <a:p>
            <a:pPr algn="ctr"/>
            <a:endParaRPr sz="1333" dirty="0">
              <a:latin typeface="Verdana" panose="020B0604030504040204" pitchFamily="34" charset="0"/>
              <a:ea typeface="Verdana" panose="020B0604030504040204" pitchFamily="34" charset="0"/>
              <a:cs typeface="Comfortaa"/>
              <a:sym typeface="Comfortaa"/>
            </a:endParaRPr>
          </a:p>
        </p:txBody>
      </p:sp>
      <p:cxnSp>
        <p:nvCxnSpPr>
          <p:cNvPr id="113" name="Google Shape;113;p19"/>
          <p:cNvCxnSpPr>
            <a:cxnSpLocks/>
          </p:cNvCxnSpPr>
          <p:nvPr/>
        </p:nvCxnSpPr>
        <p:spPr>
          <a:xfrm flipV="1">
            <a:off x="2289831" y="1257300"/>
            <a:ext cx="0" cy="2768773"/>
          </a:xfrm>
          <a:prstGeom prst="straightConnector1">
            <a:avLst/>
          </a:prstGeom>
          <a:noFill/>
          <a:ln w="9525" cap="flat" cmpd="sng">
            <a:solidFill>
              <a:srgbClr val="434343"/>
            </a:solidFill>
            <a:prstDash val="lgDash"/>
            <a:round/>
            <a:headEnd type="none" w="med" len="med"/>
            <a:tailEnd type="none" w="med" len="med"/>
          </a:ln>
        </p:spPr>
      </p:cxnSp>
      <p:cxnSp>
        <p:nvCxnSpPr>
          <p:cNvPr id="116" name="Google Shape;116;p19"/>
          <p:cNvCxnSpPr/>
          <p:nvPr/>
        </p:nvCxnSpPr>
        <p:spPr>
          <a:xfrm rot="10800000">
            <a:off x="3313427" y="3090333"/>
            <a:ext cx="0" cy="918800"/>
          </a:xfrm>
          <a:prstGeom prst="straightConnector1">
            <a:avLst/>
          </a:prstGeom>
          <a:ln w="19050">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17" name="Google Shape;117;p19"/>
          <p:cNvSpPr txBox="1"/>
          <p:nvPr/>
        </p:nvSpPr>
        <p:spPr>
          <a:xfrm>
            <a:off x="2178345" y="2476941"/>
            <a:ext cx="2262411" cy="785779"/>
          </a:xfrm>
          <a:prstGeom prst="rect">
            <a:avLst/>
          </a:prstGeom>
          <a:noFill/>
          <a:ln>
            <a:noFill/>
          </a:ln>
        </p:spPr>
        <p:txBody>
          <a:bodyPr spcFirstLastPara="1" wrap="square" lIns="121900" tIns="121900" rIns="121900" bIns="121900" anchor="t" anchorCtr="0">
            <a:noAutofit/>
          </a:bodyPr>
          <a:lstStyle/>
          <a:p>
            <a:pPr algn="ctr"/>
            <a:r>
              <a:rPr lang="el-GR" sz="1133" dirty="0">
                <a:latin typeface="Verdana" panose="020B0604030504040204" pitchFamily="34" charset="0"/>
                <a:ea typeface="Verdana" panose="020B0604030504040204" pitchFamily="34" charset="0"/>
                <a:cs typeface="Comfortaa"/>
                <a:sym typeface="Comfortaa"/>
              </a:rPr>
              <a:t>Παραγόμενο Αντικείμενο</a:t>
            </a:r>
          </a:p>
          <a:p>
            <a:pPr algn="ctr"/>
            <a:r>
              <a:rPr lang="el-GR" sz="1133" dirty="0">
                <a:latin typeface="Verdana" panose="020B0604030504040204" pitchFamily="34" charset="0"/>
                <a:ea typeface="Verdana" panose="020B0604030504040204" pitchFamily="34" charset="0"/>
                <a:cs typeface="Comfortaa"/>
                <a:sym typeface="Comfortaa"/>
              </a:rPr>
              <a:t>Επιταγή</a:t>
            </a:r>
            <a:endParaRPr sz="1133" dirty="0">
              <a:latin typeface="Verdana" panose="020B0604030504040204" pitchFamily="34" charset="0"/>
              <a:ea typeface="Verdana" panose="020B0604030504040204" pitchFamily="34" charset="0"/>
              <a:cs typeface="Comfortaa"/>
              <a:sym typeface="Comfortaa"/>
            </a:endParaRPr>
          </a:p>
        </p:txBody>
      </p:sp>
      <p:cxnSp>
        <p:nvCxnSpPr>
          <p:cNvPr id="118" name="Google Shape;118;p19"/>
          <p:cNvCxnSpPr/>
          <p:nvPr/>
        </p:nvCxnSpPr>
        <p:spPr>
          <a:xfrm>
            <a:off x="3697965" y="3999700"/>
            <a:ext cx="14000" cy="1852400"/>
          </a:xfrm>
          <a:prstGeom prst="straightConnector1">
            <a:avLst/>
          </a:prstGeom>
          <a:noFill/>
          <a:ln w="19050" cap="flat" cmpd="sng">
            <a:solidFill>
              <a:srgbClr val="434343"/>
            </a:solidFill>
            <a:prstDash val="solid"/>
            <a:round/>
            <a:headEnd type="none" w="med" len="med"/>
            <a:tailEnd type="oval" w="med" len="med"/>
          </a:ln>
        </p:spPr>
      </p:cxnSp>
      <p:sp>
        <p:nvSpPr>
          <p:cNvPr id="119" name="Google Shape;119;p19"/>
          <p:cNvSpPr txBox="1"/>
          <p:nvPr/>
        </p:nvSpPr>
        <p:spPr>
          <a:xfrm>
            <a:off x="2662896" y="5860748"/>
            <a:ext cx="2113200" cy="589985"/>
          </a:xfrm>
          <a:prstGeom prst="rect">
            <a:avLst/>
          </a:prstGeom>
          <a:noFill/>
          <a:ln>
            <a:noFill/>
          </a:ln>
        </p:spPr>
        <p:txBody>
          <a:bodyPr spcFirstLastPara="1" wrap="square" lIns="121900" tIns="121900" rIns="121900" bIns="121900" anchor="t" anchorCtr="0">
            <a:noAutofit/>
          </a:bodyPr>
          <a:lstStyle/>
          <a:p>
            <a:pPr algn="ctr"/>
            <a:r>
              <a:rPr lang="el-GR" sz="1200" dirty="0">
                <a:latin typeface="Verdana" panose="020B0604030504040204" pitchFamily="34" charset="0"/>
                <a:ea typeface="Verdana" panose="020B0604030504040204" pitchFamily="34" charset="0"/>
                <a:cs typeface="Comfortaa"/>
                <a:sym typeface="Comfortaa"/>
              </a:rPr>
              <a:t>Εύρεση και επιλογή μηχανημάτων</a:t>
            </a:r>
          </a:p>
          <a:p>
            <a:pPr algn="ctr"/>
            <a:endParaRPr sz="1333" dirty="0">
              <a:latin typeface="Verdana" panose="020B0604030504040204" pitchFamily="34" charset="0"/>
              <a:ea typeface="Verdana" panose="020B0604030504040204" pitchFamily="34" charset="0"/>
              <a:cs typeface="Comfortaa"/>
              <a:sym typeface="Comfortaa"/>
            </a:endParaRPr>
          </a:p>
        </p:txBody>
      </p:sp>
      <p:cxnSp>
        <p:nvCxnSpPr>
          <p:cNvPr id="120" name="Google Shape;120;p19"/>
          <p:cNvCxnSpPr/>
          <p:nvPr/>
        </p:nvCxnSpPr>
        <p:spPr>
          <a:xfrm rot="10800000">
            <a:off x="4856372" y="2515933"/>
            <a:ext cx="0" cy="1508400"/>
          </a:xfrm>
          <a:prstGeom prst="straightConnector1">
            <a:avLst/>
          </a:prstGeom>
          <a:ln w="19050">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1" name="Google Shape;121;p19"/>
          <p:cNvCxnSpPr/>
          <p:nvPr/>
        </p:nvCxnSpPr>
        <p:spPr>
          <a:xfrm>
            <a:off x="4583185" y="3992333"/>
            <a:ext cx="0" cy="963600"/>
          </a:xfrm>
          <a:prstGeom prst="straightConnector1">
            <a:avLst/>
          </a:prstGeom>
          <a:noFill/>
          <a:ln w="19050" cap="flat" cmpd="sng">
            <a:solidFill>
              <a:srgbClr val="434343"/>
            </a:solidFill>
            <a:prstDash val="solid"/>
            <a:round/>
            <a:headEnd type="none" w="med" len="med"/>
            <a:tailEnd type="oval" w="med" len="med"/>
          </a:ln>
        </p:spPr>
      </p:cxnSp>
      <p:sp>
        <p:nvSpPr>
          <p:cNvPr id="124" name="Google Shape;124;p19"/>
          <p:cNvSpPr txBox="1"/>
          <p:nvPr/>
        </p:nvSpPr>
        <p:spPr>
          <a:xfrm>
            <a:off x="7024692" y="1954089"/>
            <a:ext cx="2113200" cy="1007600"/>
          </a:xfrm>
          <a:prstGeom prst="rect">
            <a:avLst/>
          </a:prstGeom>
          <a:noFill/>
          <a:ln>
            <a:noFill/>
          </a:ln>
        </p:spPr>
        <p:txBody>
          <a:bodyPr spcFirstLastPara="1" wrap="square" lIns="121900" tIns="121900" rIns="121900" bIns="121900" anchor="t" anchorCtr="0">
            <a:noAutofit/>
          </a:bodyPr>
          <a:lstStyle/>
          <a:p>
            <a:pPr algn="ctr"/>
            <a:r>
              <a:rPr lang="el-GR" sz="1200" dirty="0">
                <a:latin typeface="Verdana" panose="020B0604030504040204" pitchFamily="34" charset="0"/>
                <a:ea typeface="Verdana" panose="020B0604030504040204" pitchFamily="34" charset="0"/>
                <a:cs typeface="Comfortaa"/>
                <a:sym typeface="Comfortaa"/>
              </a:rPr>
              <a:t>Ψηφοφορία</a:t>
            </a:r>
          </a:p>
          <a:p>
            <a:pPr algn="ctr"/>
            <a:r>
              <a:rPr lang="el" sz="1200" dirty="0">
                <a:latin typeface="Verdana" panose="020B0604030504040204" pitchFamily="34" charset="0"/>
                <a:ea typeface="Verdana" panose="020B0604030504040204" pitchFamily="34" charset="0"/>
                <a:cs typeface="Comfortaa"/>
                <a:sym typeface="Comfortaa"/>
              </a:rPr>
              <a:t>Επιλογή παραγόμενων προϊόντων </a:t>
            </a:r>
            <a:endParaRPr sz="1333" dirty="0">
              <a:latin typeface="Verdana" panose="020B0604030504040204" pitchFamily="34" charset="0"/>
              <a:ea typeface="Verdana" panose="020B0604030504040204" pitchFamily="34" charset="0"/>
              <a:cs typeface="Comfortaa"/>
              <a:sym typeface="Comfortaa"/>
            </a:endParaRPr>
          </a:p>
        </p:txBody>
      </p:sp>
      <p:cxnSp>
        <p:nvCxnSpPr>
          <p:cNvPr id="125" name="Google Shape;125;p19"/>
          <p:cNvCxnSpPr>
            <a:cxnSpLocks/>
          </p:cNvCxnSpPr>
          <p:nvPr/>
        </p:nvCxnSpPr>
        <p:spPr>
          <a:xfrm flipV="1">
            <a:off x="6734749" y="3474568"/>
            <a:ext cx="0" cy="517765"/>
          </a:xfrm>
          <a:prstGeom prst="straightConnector1">
            <a:avLst/>
          </a:prstGeom>
          <a:ln w="19050">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7" name="Google Shape;127;p19"/>
          <p:cNvCxnSpPr>
            <a:cxnSpLocks/>
          </p:cNvCxnSpPr>
          <p:nvPr/>
        </p:nvCxnSpPr>
        <p:spPr>
          <a:xfrm flipV="1">
            <a:off x="8042556" y="2753467"/>
            <a:ext cx="0" cy="1270868"/>
          </a:xfrm>
          <a:prstGeom prst="straightConnector1">
            <a:avLst/>
          </a:prstGeom>
          <a:noFill/>
          <a:ln w="19050" cap="flat" cmpd="sng">
            <a:solidFill>
              <a:srgbClr val="EBC253"/>
            </a:solidFill>
            <a:prstDash val="solid"/>
            <a:round/>
            <a:headEnd type="none" w="med" len="med"/>
            <a:tailEnd type="oval" w="med" len="med"/>
          </a:ln>
        </p:spPr>
      </p:cxnSp>
      <p:cxnSp>
        <p:nvCxnSpPr>
          <p:cNvPr id="128" name="Google Shape;128;p19"/>
          <p:cNvCxnSpPr/>
          <p:nvPr/>
        </p:nvCxnSpPr>
        <p:spPr>
          <a:xfrm rot="10800000">
            <a:off x="9829733" y="3292333"/>
            <a:ext cx="0" cy="732000"/>
          </a:xfrm>
          <a:prstGeom prst="straightConnector1">
            <a:avLst/>
          </a:prstGeom>
          <a:ln w="19050">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0" name="Google Shape;130;p19"/>
          <p:cNvCxnSpPr/>
          <p:nvPr/>
        </p:nvCxnSpPr>
        <p:spPr>
          <a:xfrm>
            <a:off x="9026667" y="3999700"/>
            <a:ext cx="0" cy="1203200"/>
          </a:xfrm>
          <a:prstGeom prst="straightConnector1">
            <a:avLst/>
          </a:prstGeom>
          <a:noFill/>
          <a:ln w="19050" cap="flat" cmpd="sng">
            <a:solidFill>
              <a:srgbClr val="434343"/>
            </a:solidFill>
            <a:prstDash val="solid"/>
            <a:round/>
            <a:headEnd type="none" w="med" len="med"/>
            <a:tailEnd type="oval" w="med" len="med"/>
          </a:ln>
        </p:spPr>
      </p:cxnSp>
      <p:sp>
        <p:nvSpPr>
          <p:cNvPr id="133" name="Google Shape;133;p19"/>
          <p:cNvSpPr txBox="1"/>
          <p:nvPr/>
        </p:nvSpPr>
        <p:spPr>
          <a:xfrm>
            <a:off x="10118270" y="4506832"/>
            <a:ext cx="2101927" cy="2078169"/>
          </a:xfrm>
          <a:prstGeom prst="rect">
            <a:avLst/>
          </a:prstGeom>
          <a:noFill/>
          <a:ln>
            <a:noFill/>
          </a:ln>
        </p:spPr>
        <p:txBody>
          <a:bodyPr spcFirstLastPara="1" wrap="square" lIns="121900" tIns="121900" rIns="121900" bIns="121900" anchor="t" anchorCtr="0">
            <a:noAutofit/>
          </a:bodyPr>
          <a:lstStyle/>
          <a:p>
            <a:pPr algn="ctr"/>
            <a:r>
              <a:rPr lang="el" sz="1200" dirty="0">
                <a:latin typeface="Verdana" panose="020B0604030504040204" pitchFamily="34" charset="0"/>
                <a:ea typeface="Verdana" panose="020B0604030504040204" pitchFamily="34" charset="0"/>
                <a:cs typeface="Comfortaa"/>
                <a:sym typeface="Comfortaa"/>
              </a:rPr>
              <a:t>Ο Λαδόπουλος ευχαριστεί τους μαθητές για την πολύτιμη βοήθειά τους </a:t>
            </a:r>
            <a:r>
              <a:rPr lang="el-GR" sz="1200" dirty="0">
                <a:latin typeface="Verdana" panose="020B0604030504040204" pitchFamily="34" charset="0"/>
                <a:ea typeface="Verdana" panose="020B0604030504040204" pitchFamily="34" charset="0"/>
                <a:cs typeface="Comfortaa"/>
                <a:sym typeface="Comfortaa"/>
              </a:rPr>
              <a:t>και εμφανίζεται η τελική ιστορία με τις επιλογές που έκαναν τα παιδιά</a:t>
            </a:r>
            <a:endParaRPr sz="1333" dirty="0">
              <a:latin typeface="Verdana" panose="020B0604030504040204" pitchFamily="34" charset="0"/>
              <a:ea typeface="Verdana" panose="020B0604030504040204" pitchFamily="34" charset="0"/>
              <a:cs typeface="Comfortaa"/>
              <a:sym typeface="Comfortaa"/>
            </a:endParaRPr>
          </a:p>
        </p:txBody>
      </p:sp>
      <p:pic>
        <p:nvPicPr>
          <p:cNvPr id="134" name="Google Shape;134;p19"/>
          <p:cNvPicPr preferRelativeResize="0"/>
          <p:nvPr/>
        </p:nvPicPr>
        <p:blipFill>
          <a:blip r:embed="rId3">
            <a:alphaModFix/>
          </a:blip>
          <a:stretch>
            <a:fillRect/>
          </a:stretch>
        </p:blipFill>
        <p:spPr>
          <a:xfrm>
            <a:off x="4601571" y="1481164"/>
            <a:ext cx="509600" cy="509600"/>
          </a:xfrm>
          <a:prstGeom prst="rect">
            <a:avLst/>
          </a:prstGeom>
          <a:noFill/>
          <a:ln>
            <a:noFill/>
          </a:ln>
        </p:spPr>
      </p:pic>
      <p:pic>
        <p:nvPicPr>
          <p:cNvPr id="135" name="Google Shape;135;p19"/>
          <p:cNvPicPr preferRelativeResize="0"/>
          <p:nvPr/>
        </p:nvPicPr>
        <p:blipFill>
          <a:blip r:embed="rId4">
            <a:alphaModFix/>
          </a:blip>
          <a:stretch>
            <a:fillRect/>
          </a:stretch>
        </p:blipFill>
        <p:spPr>
          <a:xfrm>
            <a:off x="6509749" y="2499811"/>
            <a:ext cx="450000" cy="509600"/>
          </a:xfrm>
          <a:prstGeom prst="rect">
            <a:avLst/>
          </a:prstGeom>
          <a:noFill/>
          <a:ln>
            <a:noFill/>
          </a:ln>
        </p:spPr>
      </p:pic>
      <p:pic>
        <p:nvPicPr>
          <p:cNvPr id="136" name="Google Shape;136;p19"/>
          <p:cNvPicPr preferRelativeResize="0"/>
          <p:nvPr/>
        </p:nvPicPr>
        <p:blipFill>
          <a:blip r:embed="rId5">
            <a:alphaModFix/>
          </a:blip>
          <a:stretch>
            <a:fillRect/>
          </a:stretch>
        </p:blipFill>
        <p:spPr>
          <a:xfrm>
            <a:off x="9604733" y="2303467"/>
            <a:ext cx="450000" cy="450000"/>
          </a:xfrm>
          <a:prstGeom prst="rect">
            <a:avLst/>
          </a:prstGeom>
          <a:noFill/>
          <a:ln>
            <a:noFill/>
          </a:ln>
        </p:spPr>
      </p:pic>
      <p:cxnSp>
        <p:nvCxnSpPr>
          <p:cNvPr id="138" name="Google Shape;138;p19"/>
          <p:cNvCxnSpPr/>
          <p:nvPr/>
        </p:nvCxnSpPr>
        <p:spPr>
          <a:xfrm>
            <a:off x="6351639" y="3993933"/>
            <a:ext cx="0" cy="450000"/>
          </a:xfrm>
          <a:prstGeom prst="straightConnector1">
            <a:avLst/>
          </a:prstGeom>
          <a:noFill/>
          <a:ln w="19050" cap="flat" cmpd="sng">
            <a:solidFill>
              <a:srgbClr val="434343"/>
            </a:solidFill>
            <a:prstDash val="solid"/>
            <a:round/>
            <a:headEnd type="none" w="med" len="med"/>
            <a:tailEnd type="oval" w="med" len="med"/>
          </a:ln>
        </p:spPr>
      </p:cxnSp>
      <p:pic>
        <p:nvPicPr>
          <p:cNvPr id="141" name="Google Shape;141;p19"/>
          <p:cNvPicPr preferRelativeResize="0"/>
          <p:nvPr/>
        </p:nvPicPr>
        <p:blipFill>
          <a:blip r:embed="rId6">
            <a:alphaModFix/>
          </a:blip>
          <a:stretch>
            <a:fillRect/>
          </a:stretch>
        </p:blipFill>
        <p:spPr>
          <a:xfrm>
            <a:off x="3119311" y="2127300"/>
            <a:ext cx="450000" cy="450000"/>
          </a:xfrm>
          <a:prstGeom prst="rect">
            <a:avLst/>
          </a:prstGeom>
          <a:noFill/>
          <a:ln>
            <a:noFill/>
          </a:ln>
        </p:spPr>
      </p:pic>
      <p:sp>
        <p:nvSpPr>
          <p:cNvPr id="37" name="Google Shape;117;p19">
            <a:extLst>
              <a:ext uri="{FF2B5EF4-FFF2-40B4-BE49-F238E27FC236}">
                <a16:creationId xmlns:a16="http://schemas.microsoft.com/office/drawing/2014/main" id="{F3A2EC40-3661-4826-983A-7F2CDA101005}"/>
              </a:ext>
            </a:extLst>
          </p:cNvPr>
          <p:cNvSpPr txBox="1"/>
          <p:nvPr/>
        </p:nvSpPr>
        <p:spPr>
          <a:xfrm>
            <a:off x="3805819" y="1937265"/>
            <a:ext cx="2262411" cy="785779"/>
          </a:xfrm>
          <a:prstGeom prst="rect">
            <a:avLst/>
          </a:prstGeom>
          <a:noFill/>
          <a:ln>
            <a:noFill/>
          </a:ln>
        </p:spPr>
        <p:txBody>
          <a:bodyPr spcFirstLastPara="1" wrap="square" lIns="121900" tIns="121900" rIns="121900" bIns="121900" anchor="t" anchorCtr="0">
            <a:noAutofit/>
          </a:bodyPr>
          <a:lstStyle/>
          <a:p>
            <a:pPr algn="ctr"/>
            <a:r>
              <a:rPr lang="el-GR" sz="1133" dirty="0">
                <a:latin typeface="Verdana" panose="020B0604030504040204" pitchFamily="34" charset="0"/>
                <a:ea typeface="Verdana" panose="020B0604030504040204" pitchFamily="34" charset="0"/>
                <a:cs typeface="Comfortaa"/>
                <a:sym typeface="Comfortaa"/>
              </a:rPr>
              <a:t>Παραγόμενο Αντικείμενο</a:t>
            </a:r>
          </a:p>
          <a:p>
            <a:pPr algn="ctr"/>
            <a:r>
              <a:rPr lang="el-GR" sz="1133" dirty="0">
                <a:latin typeface="Verdana" panose="020B0604030504040204" pitchFamily="34" charset="0"/>
                <a:ea typeface="Verdana" panose="020B0604030504040204" pitchFamily="34" charset="0"/>
                <a:cs typeface="Comfortaa"/>
                <a:sym typeface="Comfortaa"/>
              </a:rPr>
              <a:t>Δίπλωμα Μηχανικού</a:t>
            </a:r>
            <a:endParaRPr sz="1133" dirty="0">
              <a:latin typeface="Verdana" panose="020B0604030504040204" pitchFamily="34" charset="0"/>
              <a:ea typeface="Verdana" panose="020B0604030504040204" pitchFamily="34" charset="0"/>
              <a:cs typeface="Comfortaa"/>
              <a:sym typeface="Comfortaa"/>
            </a:endParaRPr>
          </a:p>
        </p:txBody>
      </p:sp>
      <p:sp>
        <p:nvSpPr>
          <p:cNvPr id="38" name="Google Shape;117;p19">
            <a:extLst>
              <a:ext uri="{FF2B5EF4-FFF2-40B4-BE49-F238E27FC236}">
                <a16:creationId xmlns:a16="http://schemas.microsoft.com/office/drawing/2014/main" id="{478797CD-B0F4-4AD2-949D-70006DADA693}"/>
              </a:ext>
            </a:extLst>
          </p:cNvPr>
          <p:cNvSpPr txBox="1"/>
          <p:nvPr/>
        </p:nvSpPr>
        <p:spPr>
          <a:xfrm>
            <a:off x="5629148" y="2900723"/>
            <a:ext cx="2262411" cy="785779"/>
          </a:xfrm>
          <a:prstGeom prst="rect">
            <a:avLst/>
          </a:prstGeom>
          <a:noFill/>
          <a:ln>
            <a:noFill/>
          </a:ln>
        </p:spPr>
        <p:txBody>
          <a:bodyPr spcFirstLastPara="1" wrap="square" lIns="121900" tIns="121900" rIns="121900" bIns="121900" anchor="t" anchorCtr="0">
            <a:noAutofit/>
          </a:bodyPr>
          <a:lstStyle/>
          <a:p>
            <a:pPr algn="ctr"/>
            <a:r>
              <a:rPr lang="el-GR" sz="1133" dirty="0">
                <a:latin typeface="Verdana" panose="020B0604030504040204" pitchFamily="34" charset="0"/>
                <a:ea typeface="Verdana" panose="020B0604030504040204" pitchFamily="34" charset="0"/>
                <a:cs typeface="Comfortaa"/>
                <a:sym typeface="Comfortaa"/>
              </a:rPr>
              <a:t>Παραγόμενο Αντικείμενο</a:t>
            </a:r>
          </a:p>
          <a:p>
            <a:pPr algn="ctr"/>
            <a:r>
              <a:rPr lang="el-GR" sz="1133" dirty="0">
                <a:latin typeface="Verdana" panose="020B0604030504040204" pitchFamily="34" charset="0"/>
                <a:ea typeface="Verdana" panose="020B0604030504040204" pitchFamily="34" charset="0"/>
                <a:cs typeface="Comfortaa"/>
                <a:sym typeface="Comfortaa"/>
              </a:rPr>
              <a:t>Εφημερίδα</a:t>
            </a:r>
          </a:p>
          <a:p>
            <a:pPr algn="ctr"/>
            <a:endParaRPr sz="1133" dirty="0">
              <a:latin typeface="Verdana" panose="020B0604030504040204" pitchFamily="34" charset="0"/>
              <a:ea typeface="Verdana" panose="020B0604030504040204" pitchFamily="34" charset="0"/>
              <a:cs typeface="Comfortaa"/>
              <a:sym typeface="Comfortaa"/>
            </a:endParaRPr>
          </a:p>
        </p:txBody>
      </p:sp>
      <p:sp>
        <p:nvSpPr>
          <p:cNvPr id="39" name="Google Shape;117;p19">
            <a:extLst>
              <a:ext uri="{FF2B5EF4-FFF2-40B4-BE49-F238E27FC236}">
                <a16:creationId xmlns:a16="http://schemas.microsoft.com/office/drawing/2014/main" id="{2202F172-028F-4FEA-841D-9C660BA7A3E1}"/>
              </a:ext>
            </a:extLst>
          </p:cNvPr>
          <p:cNvSpPr txBox="1"/>
          <p:nvPr/>
        </p:nvSpPr>
        <p:spPr>
          <a:xfrm>
            <a:off x="8698528" y="2688789"/>
            <a:ext cx="2262411" cy="785779"/>
          </a:xfrm>
          <a:prstGeom prst="rect">
            <a:avLst/>
          </a:prstGeom>
          <a:noFill/>
          <a:ln>
            <a:noFill/>
          </a:ln>
        </p:spPr>
        <p:txBody>
          <a:bodyPr spcFirstLastPara="1" wrap="square" lIns="121900" tIns="121900" rIns="121900" bIns="121900" anchor="t" anchorCtr="0">
            <a:noAutofit/>
          </a:bodyPr>
          <a:lstStyle/>
          <a:p>
            <a:pPr algn="ctr"/>
            <a:r>
              <a:rPr lang="el-GR" sz="1133" dirty="0">
                <a:latin typeface="Verdana" panose="020B0604030504040204" pitchFamily="34" charset="0"/>
                <a:ea typeface="Verdana" panose="020B0604030504040204" pitchFamily="34" charset="0"/>
                <a:cs typeface="Comfortaa"/>
                <a:sym typeface="Comfortaa"/>
              </a:rPr>
              <a:t>Παραγόμενο Αντικείμενο</a:t>
            </a:r>
          </a:p>
          <a:p>
            <a:pPr algn="ctr"/>
            <a:r>
              <a:rPr lang="el-GR" sz="1133" dirty="0">
                <a:latin typeface="Verdana" panose="020B0604030504040204" pitchFamily="34" charset="0"/>
                <a:ea typeface="Verdana" panose="020B0604030504040204" pitchFamily="34" charset="0"/>
                <a:cs typeface="Comfortaa"/>
                <a:sym typeface="Comfortaa"/>
              </a:rPr>
              <a:t>Παραγγελία</a:t>
            </a:r>
            <a:endParaRPr sz="1133" dirty="0">
              <a:latin typeface="Verdana" panose="020B0604030504040204" pitchFamily="34" charset="0"/>
              <a:ea typeface="Verdana" panose="020B0604030504040204" pitchFamily="34" charset="0"/>
              <a:cs typeface="Comfortaa"/>
              <a:sym typeface="Comfortaa"/>
            </a:endParaRPr>
          </a:p>
        </p:txBody>
      </p:sp>
      <p:sp>
        <p:nvSpPr>
          <p:cNvPr id="40" name="Google Shape;119;p19">
            <a:extLst>
              <a:ext uri="{FF2B5EF4-FFF2-40B4-BE49-F238E27FC236}">
                <a16:creationId xmlns:a16="http://schemas.microsoft.com/office/drawing/2014/main" id="{4B0766E0-1AA3-442C-81FF-52110138EA97}"/>
              </a:ext>
            </a:extLst>
          </p:cNvPr>
          <p:cNvSpPr txBox="1"/>
          <p:nvPr/>
        </p:nvSpPr>
        <p:spPr>
          <a:xfrm>
            <a:off x="3544971" y="4955934"/>
            <a:ext cx="2113200" cy="736977"/>
          </a:xfrm>
          <a:prstGeom prst="rect">
            <a:avLst/>
          </a:prstGeom>
          <a:noFill/>
          <a:ln>
            <a:noFill/>
          </a:ln>
        </p:spPr>
        <p:txBody>
          <a:bodyPr spcFirstLastPara="1" wrap="square" lIns="121900" tIns="121900" rIns="121900" bIns="121900" anchor="t" anchorCtr="0">
            <a:noAutofit/>
          </a:bodyPr>
          <a:lstStyle/>
          <a:p>
            <a:pPr algn="ctr"/>
            <a:r>
              <a:rPr lang="el-GR" sz="1200" dirty="0">
                <a:latin typeface="Verdana" panose="020B0604030504040204" pitchFamily="34" charset="0"/>
                <a:ea typeface="Verdana" panose="020B0604030504040204" pitchFamily="34" charset="0"/>
                <a:cs typeface="Comfortaa"/>
                <a:sym typeface="Comfortaa"/>
              </a:rPr>
              <a:t>Εύρεση και επιλογή χειρωνακτικών εργαλείων</a:t>
            </a:r>
          </a:p>
          <a:p>
            <a:pPr algn="ctr"/>
            <a:endParaRPr sz="1333" dirty="0">
              <a:latin typeface="Verdana" panose="020B0604030504040204" pitchFamily="34" charset="0"/>
              <a:ea typeface="Verdana" panose="020B0604030504040204" pitchFamily="34" charset="0"/>
              <a:cs typeface="Comfortaa"/>
              <a:sym typeface="Comfortaa"/>
            </a:endParaRPr>
          </a:p>
        </p:txBody>
      </p:sp>
      <p:sp>
        <p:nvSpPr>
          <p:cNvPr id="41" name="Google Shape;119;p19">
            <a:extLst>
              <a:ext uri="{FF2B5EF4-FFF2-40B4-BE49-F238E27FC236}">
                <a16:creationId xmlns:a16="http://schemas.microsoft.com/office/drawing/2014/main" id="{8DB8177E-0ADE-46D2-9871-FF0B2DF0D338}"/>
              </a:ext>
            </a:extLst>
          </p:cNvPr>
          <p:cNvSpPr txBox="1"/>
          <p:nvPr/>
        </p:nvSpPr>
        <p:spPr>
          <a:xfrm>
            <a:off x="5295039" y="4482493"/>
            <a:ext cx="2113200" cy="589985"/>
          </a:xfrm>
          <a:prstGeom prst="rect">
            <a:avLst/>
          </a:prstGeom>
          <a:noFill/>
          <a:ln>
            <a:noFill/>
          </a:ln>
        </p:spPr>
        <p:txBody>
          <a:bodyPr spcFirstLastPara="1" wrap="square" lIns="121900" tIns="121900" rIns="121900" bIns="121900" anchor="t" anchorCtr="0">
            <a:noAutofit/>
          </a:bodyPr>
          <a:lstStyle/>
          <a:p>
            <a:pPr lvl="0" algn="ctr"/>
            <a:r>
              <a:rPr lang="el-GR" sz="1200" dirty="0">
                <a:latin typeface="Verdana" panose="020B0604030504040204" pitchFamily="34" charset="0"/>
                <a:ea typeface="Verdana" panose="020B0604030504040204" pitchFamily="34" charset="0"/>
                <a:cs typeface="Comfortaa"/>
                <a:sym typeface="Comfortaa"/>
              </a:rPr>
              <a:t>Εύρεση και επιλογή προσωπικού</a:t>
            </a:r>
          </a:p>
          <a:p>
            <a:pPr algn="ctr"/>
            <a:endParaRPr sz="1333" dirty="0">
              <a:latin typeface="Verdana" panose="020B0604030504040204" pitchFamily="34" charset="0"/>
              <a:ea typeface="Verdana" panose="020B0604030504040204" pitchFamily="34" charset="0"/>
              <a:cs typeface="Comfortaa"/>
              <a:sym typeface="Comfortaa"/>
            </a:endParaRPr>
          </a:p>
        </p:txBody>
      </p:sp>
      <p:sp>
        <p:nvSpPr>
          <p:cNvPr id="44" name="Google Shape;119;p19">
            <a:extLst>
              <a:ext uri="{FF2B5EF4-FFF2-40B4-BE49-F238E27FC236}">
                <a16:creationId xmlns:a16="http://schemas.microsoft.com/office/drawing/2014/main" id="{5A14CBBB-B90D-4957-B89F-AB415323E0F3}"/>
              </a:ext>
            </a:extLst>
          </p:cNvPr>
          <p:cNvSpPr txBox="1"/>
          <p:nvPr/>
        </p:nvSpPr>
        <p:spPr>
          <a:xfrm>
            <a:off x="7973667" y="5226986"/>
            <a:ext cx="2113200" cy="589985"/>
          </a:xfrm>
          <a:prstGeom prst="rect">
            <a:avLst/>
          </a:prstGeom>
          <a:noFill/>
          <a:ln>
            <a:noFill/>
          </a:ln>
        </p:spPr>
        <p:txBody>
          <a:bodyPr spcFirstLastPara="1" wrap="square" lIns="121900" tIns="121900" rIns="121900" bIns="121900" anchor="t" anchorCtr="0">
            <a:noAutofit/>
          </a:bodyPr>
          <a:lstStyle/>
          <a:p>
            <a:pPr lvl="0" algn="ctr"/>
            <a:r>
              <a:rPr lang="el-GR" sz="1200" dirty="0">
                <a:latin typeface="Verdana" panose="020B0604030504040204" pitchFamily="34" charset="0"/>
                <a:ea typeface="Verdana" panose="020B0604030504040204" pitchFamily="34" charset="0"/>
                <a:cs typeface="Comfortaa"/>
                <a:sym typeface="Comfortaa"/>
              </a:rPr>
              <a:t>Εύρεση και επιλογή πλοίων</a:t>
            </a:r>
          </a:p>
          <a:p>
            <a:pPr algn="ctr"/>
            <a:endParaRPr sz="1333" dirty="0">
              <a:latin typeface="Verdana" panose="020B0604030504040204" pitchFamily="34" charset="0"/>
              <a:ea typeface="Verdana" panose="020B0604030504040204" pitchFamily="34" charset="0"/>
              <a:cs typeface="Comfortaa"/>
              <a:sym typeface="Comfortaa"/>
            </a:endParaRPr>
          </a:p>
        </p:txBody>
      </p:sp>
      <p:cxnSp>
        <p:nvCxnSpPr>
          <p:cNvPr id="109" name="Google Shape;109;p19"/>
          <p:cNvCxnSpPr>
            <a:cxnSpLocks/>
          </p:cNvCxnSpPr>
          <p:nvPr/>
        </p:nvCxnSpPr>
        <p:spPr>
          <a:xfrm>
            <a:off x="0" y="4009133"/>
            <a:ext cx="11191400" cy="0"/>
          </a:xfrm>
          <a:prstGeom prst="straightConnector1">
            <a:avLst/>
          </a:prstGeom>
          <a:noFill/>
          <a:ln w="38100" cap="flat" cmpd="sng">
            <a:solidFill>
              <a:srgbClr val="434343"/>
            </a:solidFill>
            <a:prstDash val="solid"/>
            <a:round/>
            <a:headEnd type="none" w="med" len="med"/>
            <a:tailEnd type="none" w="med" len="med"/>
          </a:ln>
        </p:spPr>
      </p:cxnSp>
      <p:sp>
        <p:nvSpPr>
          <p:cNvPr id="17" name="Oval 16">
            <a:extLst>
              <a:ext uri="{FF2B5EF4-FFF2-40B4-BE49-F238E27FC236}">
                <a16:creationId xmlns:a16="http://schemas.microsoft.com/office/drawing/2014/main" id="{1565E1DA-53F4-4986-9CA0-2BE356561E77}"/>
              </a:ext>
            </a:extLst>
          </p:cNvPr>
          <p:cNvSpPr/>
          <p:nvPr/>
        </p:nvSpPr>
        <p:spPr>
          <a:xfrm>
            <a:off x="11007106" y="3815406"/>
            <a:ext cx="368591" cy="368591"/>
          </a:xfrm>
          <a:prstGeom prst="ellipse">
            <a:avLst/>
          </a:prstGeom>
          <a:solidFill>
            <a:srgbClr val="A3542F"/>
          </a:solidFill>
          <a:ln w="38100">
            <a:solidFill>
              <a:srgbClr val="43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Title 1">
            <a:extLst>
              <a:ext uri="{FF2B5EF4-FFF2-40B4-BE49-F238E27FC236}">
                <a16:creationId xmlns:a16="http://schemas.microsoft.com/office/drawing/2014/main" id="{3DF9E2E7-9AB8-4959-8B4C-63578C600F05}"/>
              </a:ext>
            </a:extLst>
          </p:cNvPr>
          <p:cNvSpPr>
            <a:spLocks noGrp="1"/>
          </p:cNvSpPr>
          <p:nvPr>
            <p:ph type="title"/>
          </p:nvPr>
        </p:nvSpPr>
        <p:spPr>
          <a:xfrm>
            <a:off x="513136" y="460507"/>
            <a:ext cx="10515600" cy="1325563"/>
          </a:xfrm>
        </p:spPr>
        <p:txBody>
          <a:bodyPr>
            <a:normAutofit/>
          </a:bodyPr>
          <a:lstStyle/>
          <a:p>
            <a:r>
              <a:rPr lang="el-GR" sz="3200" dirty="0">
                <a:solidFill>
                  <a:srgbClr val="434343"/>
                </a:solidFill>
                <a:latin typeface="Verdana" panose="020B0604030504040204" pitchFamily="34" charset="0"/>
                <a:ea typeface="Verdana" panose="020B0604030504040204" pitchFamily="34" charset="0"/>
              </a:rPr>
              <a:t>Σχεδίαση</a:t>
            </a:r>
            <a:br>
              <a:rPr lang="el-GR" sz="3200" dirty="0">
                <a:solidFill>
                  <a:srgbClr val="434343"/>
                </a:solidFill>
                <a:latin typeface="Verdana" panose="020B0604030504040204" pitchFamily="34" charset="0"/>
                <a:ea typeface="Verdana" panose="020B0604030504040204" pitchFamily="34" charset="0"/>
              </a:rPr>
            </a:br>
            <a:r>
              <a:rPr lang="el-GR" sz="1100" dirty="0">
                <a:solidFill>
                  <a:srgbClr val="434343"/>
                </a:solidFill>
                <a:latin typeface="Verdana" panose="020B0604030504040204" pitchFamily="34" charset="0"/>
                <a:ea typeface="Verdana" panose="020B0604030504040204" pitchFamily="34" charset="0"/>
              </a:rPr>
              <a:t>μουσείο</a:t>
            </a:r>
            <a:endParaRPr lang="en-US" sz="1100" dirty="0">
              <a:solidFill>
                <a:srgbClr val="434343"/>
              </a:solidFill>
              <a:latin typeface="Verdana" panose="020B0604030504040204" pitchFamily="34" charset="0"/>
              <a:ea typeface="Verdana" panose="020B060403050404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AF9402-3444-44A5-9A8B-B79576FF9963}"/>
              </a:ext>
            </a:extLst>
          </p:cNvPr>
          <p:cNvSpPr>
            <a:spLocks noGrp="1"/>
          </p:cNvSpPr>
          <p:nvPr>
            <p:ph type="sldNum" sz="quarter" idx="12"/>
          </p:nvPr>
        </p:nvSpPr>
        <p:spPr/>
        <p:txBody>
          <a:bodyPr/>
          <a:lstStyle/>
          <a:p>
            <a:fld id="{4BAFDEB5-E504-4AD5-8F53-B5D1574FE72C}" type="slidenum">
              <a:rPr lang="en-US" smtClean="0"/>
              <a:t>12</a:t>
            </a:fld>
            <a:endParaRPr lang="en-US"/>
          </a:p>
        </p:txBody>
      </p:sp>
      <p:sp>
        <p:nvSpPr>
          <p:cNvPr id="13" name="Title 1">
            <a:extLst>
              <a:ext uri="{FF2B5EF4-FFF2-40B4-BE49-F238E27FC236}">
                <a16:creationId xmlns:a16="http://schemas.microsoft.com/office/drawing/2014/main" id="{140B9D69-810E-4274-B2F5-273FE1E95699}"/>
              </a:ext>
            </a:extLst>
          </p:cNvPr>
          <p:cNvSpPr>
            <a:spLocks noGrp="1"/>
          </p:cNvSpPr>
          <p:nvPr>
            <p:ph type="title"/>
          </p:nvPr>
        </p:nvSpPr>
        <p:spPr>
          <a:xfrm>
            <a:off x="513136" y="460507"/>
            <a:ext cx="10515600" cy="682493"/>
          </a:xfrm>
        </p:spPr>
        <p:txBody>
          <a:bodyPr>
            <a:normAutofit/>
          </a:bodyPr>
          <a:lstStyle/>
          <a:p>
            <a:r>
              <a:rPr lang="el-GR" sz="3200" dirty="0">
                <a:solidFill>
                  <a:srgbClr val="434343"/>
                </a:solidFill>
                <a:latin typeface="Verdana" panose="020B0604030504040204" pitchFamily="34" charset="0"/>
                <a:ea typeface="Verdana" panose="020B0604030504040204" pitchFamily="34" charset="0"/>
              </a:rPr>
              <a:t>Σχεδίαση</a:t>
            </a:r>
            <a:endParaRPr lang="en-US" sz="3200" dirty="0">
              <a:solidFill>
                <a:srgbClr val="434343"/>
              </a:solidFill>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E295F0EC-BDA4-4339-9554-BD7BEA9A4A67}"/>
              </a:ext>
            </a:extLst>
          </p:cNvPr>
          <p:cNvSpPr txBox="1"/>
          <p:nvPr/>
        </p:nvSpPr>
        <p:spPr>
          <a:xfrm>
            <a:off x="513136" y="1107709"/>
            <a:ext cx="5334000" cy="553998"/>
          </a:xfrm>
          <a:prstGeom prst="rect">
            <a:avLst/>
          </a:prstGeom>
          <a:noFill/>
        </p:spPr>
        <p:txBody>
          <a:bodyPr wrap="square" rtlCol="0">
            <a:spAutoFit/>
          </a:bodyPr>
          <a:lstStyle/>
          <a:p>
            <a:r>
              <a:rPr lang="el-GR" sz="1200" dirty="0">
                <a:latin typeface="Verdana" panose="020B0604030504040204" pitchFamily="34" charset="0"/>
                <a:ea typeface="Verdana" panose="020B0604030504040204" pitchFamily="34" charset="0"/>
              </a:rPr>
              <a:t>Παιχνίδι στο μουσείο</a:t>
            </a:r>
            <a:endParaRPr lang="en-US" sz="1200" dirty="0">
              <a:latin typeface="Verdana" panose="020B0604030504040204" pitchFamily="34" charset="0"/>
              <a:ea typeface="Verdana" panose="020B0604030504040204" pitchFamily="34" charset="0"/>
            </a:endParaRPr>
          </a:p>
          <a:p>
            <a:endParaRPr lang="en-US" dirty="0"/>
          </a:p>
        </p:txBody>
      </p:sp>
      <p:sp>
        <p:nvSpPr>
          <p:cNvPr id="15" name="Rectangle 14">
            <a:extLst>
              <a:ext uri="{FF2B5EF4-FFF2-40B4-BE49-F238E27FC236}">
                <a16:creationId xmlns:a16="http://schemas.microsoft.com/office/drawing/2014/main" id="{F890BB85-0003-4C41-AB3C-94EE524E7205}"/>
              </a:ext>
            </a:extLst>
          </p:cNvPr>
          <p:cNvSpPr/>
          <p:nvPr/>
        </p:nvSpPr>
        <p:spPr>
          <a:xfrm rot="16200000">
            <a:off x="1729741" y="-664358"/>
            <a:ext cx="45719" cy="3505203"/>
          </a:xfrm>
          <a:prstGeom prst="rect">
            <a:avLst/>
          </a:prstGeom>
          <a:solidFill>
            <a:srgbClr val="D0B0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Rectangle 20">
            <a:extLst>
              <a:ext uri="{FF2B5EF4-FFF2-40B4-BE49-F238E27FC236}">
                <a16:creationId xmlns:a16="http://schemas.microsoft.com/office/drawing/2014/main" id="{7716F489-7596-4918-84D0-33835C229626}"/>
              </a:ext>
            </a:extLst>
          </p:cNvPr>
          <p:cNvSpPr/>
          <p:nvPr/>
        </p:nvSpPr>
        <p:spPr>
          <a:xfrm>
            <a:off x="1602196" y="2015288"/>
            <a:ext cx="3970526" cy="3970318"/>
          </a:xfrm>
          <a:prstGeom prst="rect">
            <a:avLst/>
          </a:prstGeom>
        </p:spPr>
        <p:txBody>
          <a:bodyPr wrap="square">
            <a:spAutoFit/>
          </a:bodyPr>
          <a:lstStyle/>
          <a:p>
            <a:pPr marL="285750" indent="-285750">
              <a:buFont typeface="Wingdings" panose="05000000000000000000" pitchFamily="2" charset="2"/>
              <a:buChar char="§"/>
            </a:pPr>
            <a:r>
              <a:rPr lang="en-US" dirty="0">
                <a:solidFill>
                  <a:srgbClr val="434343"/>
                </a:solidFill>
                <a:latin typeface="Verdana" panose="020B0604030504040204" pitchFamily="34" charset="0"/>
                <a:ea typeface="Verdana" panose="020B0604030504040204" pitchFamily="34" charset="0"/>
                <a:cs typeface="Comfortaa"/>
                <a:sym typeface="Comfortaa"/>
              </a:rPr>
              <a:t>O reader </a:t>
            </a:r>
            <a:r>
              <a:rPr lang="el-GR" dirty="0">
                <a:solidFill>
                  <a:srgbClr val="434343"/>
                </a:solidFill>
                <a:latin typeface="Verdana" panose="020B0604030504040204" pitchFamily="34" charset="0"/>
                <a:ea typeface="Verdana" panose="020B0604030504040204" pitchFamily="34" charset="0"/>
                <a:cs typeface="Comfortaa"/>
                <a:sym typeface="Comfortaa"/>
              </a:rPr>
              <a:t>διαβάζει τις ετικέτες των εκθεμάτων</a:t>
            </a:r>
            <a:br>
              <a:rPr lang="el-GR" dirty="0">
                <a:solidFill>
                  <a:srgbClr val="434343"/>
                </a:solidFill>
                <a:latin typeface="Verdana" panose="020B0604030504040204" pitchFamily="34" charset="0"/>
                <a:ea typeface="Verdana" panose="020B0604030504040204" pitchFamily="34" charset="0"/>
                <a:cs typeface="Comfortaa"/>
                <a:sym typeface="Comfortaa"/>
              </a:rPr>
            </a:br>
            <a:endParaRPr lang="el-GR" dirty="0">
              <a:solidFill>
                <a:srgbClr val="434343"/>
              </a:solidFill>
              <a:latin typeface="Verdana" panose="020B0604030504040204" pitchFamily="34" charset="0"/>
              <a:ea typeface="Verdana" panose="020B0604030504040204" pitchFamily="34" charset="0"/>
              <a:cs typeface="Comfortaa"/>
              <a:sym typeface="Comfortaa"/>
            </a:endParaRPr>
          </a:p>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cs typeface="Comfortaa"/>
                <a:sym typeface="Comfortaa"/>
              </a:rPr>
              <a:t>Τοποθετείται πάνω στην ένδειξη της </a:t>
            </a:r>
            <a:r>
              <a:rPr lang="el-GR" dirty="0" err="1">
                <a:solidFill>
                  <a:srgbClr val="434343"/>
                </a:solidFill>
                <a:latin typeface="Verdana" panose="020B0604030504040204" pitchFamily="34" charset="0"/>
                <a:ea typeface="Verdana" panose="020B0604030504040204" pitchFamily="34" charset="0"/>
                <a:cs typeface="Comfortaa"/>
                <a:sym typeface="Comfortaa"/>
              </a:rPr>
              <a:t>Μουσειοσκευής</a:t>
            </a:r>
            <a:r>
              <a:rPr lang="el-GR" dirty="0">
                <a:solidFill>
                  <a:srgbClr val="434343"/>
                </a:solidFill>
                <a:latin typeface="Verdana" panose="020B0604030504040204" pitchFamily="34" charset="0"/>
                <a:ea typeface="Verdana" panose="020B0604030504040204" pitchFamily="34" charset="0"/>
                <a:cs typeface="Comfortaa"/>
                <a:sym typeface="Comfortaa"/>
              </a:rPr>
              <a:t> και μεταφέρει τα εκθέματα στο παιχνίδι του μουσείου</a:t>
            </a:r>
          </a:p>
          <a:p>
            <a:pPr marL="285750" indent="-285750">
              <a:buFont typeface="Wingdings" panose="05000000000000000000" pitchFamily="2" charset="2"/>
              <a:buChar char="§"/>
            </a:pPr>
            <a:endParaRPr lang="el-GR" dirty="0">
              <a:solidFill>
                <a:srgbClr val="434343"/>
              </a:solidFill>
              <a:latin typeface="Verdana" panose="020B0604030504040204" pitchFamily="34" charset="0"/>
              <a:ea typeface="Verdana" panose="020B0604030504040204" pitchFamily="34" charset="0"/>
              <a:cs typeface="Comfortaa"/>
              <a:sym typeface="Comfortaa"/>
            </a:endParaRPr>
          </a:p>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cs typeface="Comfortaa"/>
                <a:sym typeface="Comfortaa"/>
              </a:rPr>
              <a:t>Διαθέτει 5 </a:t>
            </a:r>
            <a:r>
              <a:rPr lang="en-US" dirty="0">
                <a:solidFill>
                  <a:srgbClr val="434343"/>
                </a:solidFill>
                <a:latin typeface="Verdana" panose="020B0604030504040204" pitchFamily="34" charset="0"/>
                <a:ea typeface="Verdana" panose="020B0604030504040204" pitchFamily="34" charset="0"/>
                <a:cs typeface="Comfortaa"/>
                <a:sym typeface="Comfortaa"/>
              </a:rPr>
              <a:t>LED</a:t>
            </a:r>
            <a:endParaRPr lang="el-GR" dirty="0">
              <a:solidFill>
                <a:srgbClr val="434343"/>
              </a:solidFill>
              <a:latin typeface="Verdana" panose="020B0604030504040204" pitchFamily="34" charset="0"/>
              <a:ea typeface="Verdana" panose="020B0604030504040204" pitchFamily="34" charset="0"/>
              <a:cs typeface="Comfortaa"/>
              <a:sym typeface="Comfortaa"/>
            </a:endParaRPr>
          </a:p>
          <a:p>
            <a:pPr marL="285750" indent="-285750">
              <a:buFont typeface="Wingdings" panose="05000000000000000000" pitchFamily="2" charset="2"/>
              <a:buChar char="§"/>
            </a:pPr>
            <a:endParaRPr lang="el-GR" dirty="0">
              <a:solidFill>
                <a:srgbClr val="434343"/>
              </a:solidFill>
              <a:latin typeface="Verdana" panose="020B0604030504040204" pitchFamily="34" charset="0"/>
              <a:ea typeface="Verdana" panose="020B0604030504040204" pitchFamily="34" charset="0"/>
              <a:cs typeface="Comfortaa"/>
              <a:sym typeface="Comfortaa"/>
            </a:endParaRPr>
          </a:p>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cs typeface="Comfortaa"/>
                <a:sym typeface="Comfortaa"/>
              </a:rPr>
              <a:t>Κάθε </a:t>
            </a:r>
            <a:r>
              <a:rPr lang="en-US" dirty="0">
                <a:solidFill>
                  <a:srgbClr val="434343"/>
                </a:solidFill>
                <a:latin typeface="Verdana" panose="020B0604030504040204" pitchFamily="34" charset="0"/>
                <a:ea typeface="Verdana" panose="020B0604030504040204" pitchFamily="34" charset="0"/>
                <a:cs typeface="Comfortaa"/>
                <a:sym typeface="Comfortaa"/>
              </a:rPr>
              <a:t>LED </a:t>
            </a:r>
            <a:r>
              <a:rPr lang="el-GR" dirty="0">
                <a:solidFill>
                  <a:srgbClr val="434343"/>
                </a:solidFill>
                <a:latin typeface="Verdana" panose="020B0604030504040204" pitchFamily="34" charset="0"/>
                <a:ea typeface="Verdana" panose="020B0604030504040204" pitchFamily="34" charset="0"/>
                <a:cs typeface="Comfortaa"/>
                <a:sym typeface="Comfortaa"/>
              </a:rPr>
              <a:t>ενεργοποιείται μετά το </a:t>
            </a:r>
            <a:r>
              <a:rPr lang="el-GR" dirty="0" err="1">
                <a:solidFill>
                  <a:srgbClr val="434343"/>
                </a:solidFill>
                <a:latin typeface="Verdana" panose="020B0604030504040204" pitchFamily="34" charset="0"/>
                <a:ea typeface="Verdana" panose="020B0604030504040204" pitchFamily="34" charset="0"/>
                <a:cs typeface="Comfortaa"/>
                <a:sym typeface="Comfortaa"/>
              </a:rPr>
              <a:t>σκανάρισμα</a:t>
            </a:r>
            <a:r>
              <a:rPr lang="el-GR" dirty="0">
                <a:solidFill>
                  <a:srgbClr val="434343"/>
                </a:solidFill>
                <a:latin typeface="Verdana" panose="020B0604030504040204" pitchFamily="34" charset="0"/>
                <a:ea typeface="Verdana" panose="020B0604030504040204" pitchFamily="34" charset="0"/>
                <a:cs typeface="Comfortaa"/>
                <a:sym typeface="Comfortaa"/>
              </a:rPr>
              <a:t> ενός εκθέματος</a:t>
            </a:r>
            <a:br>
              <a:rPr lang="el-GR" dirty="0">
                <a:solidFill>
                  <a:srgbClr val="434343"/>
                </a:solidFill>
                <a:latin typeface="Verdana" panose="020B0604030504040204" pitchFamily="34" charset="0"/>
                <a:ea typeface="Verdana" panose="020B0604030504040204" pitchFamily="34" charset="0"/>
                <a:cs typeface="Comfortaa"/>
                <a:sym typeface="Comfortaa"/>
              </a:rPr>
            </a:br>
            <a:endParaRPr lang="en-US" dirty="0">
              <a:solidFill>
                <a:srgbClr val="434343"/>
              </a:solidFill>
            </a:endParaRPr>
          </a:p>
        </p:txBody>
      </p:sp>
      <p:grpSp>
        <p:nvGrpSpPr>
          <p:cNvPr id="5" name="Group 4">
            <a:extLst>
              <a:ext uri="{FF2B5EF4-FFF2-40B4-BE49-F238E27FC236}">
                <a16:creationId xmlns:a16="http://schemas.microsoft.com/office/drawing/2014/main" id="{C90302D9-E990-426B-8790-120084DAD507}"/>
              </a:ext>
            </a:extLst>
          </p:cNvPr>
          <p:cNvGrpSpPr/>
          <p:nvPr/>
        </p:nvGrpSpPr>
        <p:grpSpPr>
          <a:xfrm>
            <a:off x="6888659" y="579272"/>
            <a:ext cx="3596281" cy="5013656"/>
            <a:chOff x="7297333" y="798580"/>
            <a:chExt cx="3328398" cy="4640194"/>
          </a:xfrm>
        </p:grpSpPr>
        <p:sp>
          <p:nvSpPr>
            <p:cNvPr id="18" name="Rectangle 17">
              <a:extLst>
                <a:ext uri="{FF2B5EF4-FFF2-40B4-BE49-F238E27FC236}">
                  <a16:creationId xmlns:a16="http://schemas.microsoft.com/office/drawing/2014/main" id="{2C1BDE80-FF11-4B44-A027-448E0AFB8B12}"/>
                </a:ext>
              </a:extLst>
            </p:cNvPr>
            <p:cNvSpPr/>
            <p:nvPr/>
          </p:nvSpPr>
          <p:spPr>
            <a:xfrm>
              <a:off x="7297333" y="798580"/>
              <a:ext cx="2509248" cy="4111174"/>
            </a:xfrm>
            <a:prstGeom prst="rect">
              <a:avLst/>
            </a:prstGeom>
            <a:noFill/>
            <a:ln>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17" name="Rectangle 16">
              <a:extLst>
                <a:ext uri="{FF2B5EF4-FFF2-40B4-BE49-F238E27FC236}">
                  <a16:creationId xmlns:a16="http://schemas.microsoft.com/office/drawing/2014/main" id="{00246C19-1541-406E-94CF-A551B75B1763}"/>
                </a:ext>
              </a:extLst>
            </p:cNvPr>
            <p:cNvSpPr/>
            <p:nvPr/>
          </p:nvSpPr>
          <p:spPr>
            <a:xfrm>
              <a:off x="8246920" y="1446723"/>
              <a:ext cx="2378811" cy="3992051"/>
            </a:xfrm>
            <a:prstGeom prst="rect">
              <a:avLst/>
            </a:prstGeom>
            <a:noFill/>
            <a:ln>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pic>
          <p:nvPicPr>
            <p:cNvPr id="3" name="Picture 2" descr="A close up of electronics&#10;&#10;Description automatically generated">
              <a:extLst>
                <a:ext uri="{FF2B5EF4-FFF2-40B4-BE49-F238E27FC236}">
                  <a16:creationId xmlns:a16="http://schemas.microsoft.com/office/drawing/2014/main" id="{CB2533AD-4709-49D2-AB27-AA9D1A68A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6683" y="1065383"/>
              <a:ext cx="2740783" cy="4111175"/>
            </a:xfrm>
            <a:prstGeom prst="rect">
              <a:avLst/>
            </a:prstGeom>
          </p:spPr>
        </p:pic>
      </p:grpSp>
      <p:sp>
        <p:nvSpPr>
          <p:cNvPr id="9" name="Rectangle 8">
            <a:extLst>
              <a:ext uri="{FF2B5EF4-FFF2-40B4-BE49-F238E27FC236}">
                <a16:creationId xmlns:a16="http://schemas.microsoft.com/office/drawing/2014/main" id="{A734DB02-0382-4B98-A08D-0287FAFE08F6}"/>
              </a:ext>
            </a:extLst>
          </p:cNvPr>
          <p:cNvSpPr/>
          <p:nvPr/>
        </p:nvSpPr>
        <p:spPr>
          <a:xfrm>
            <a:off x="7285192" y="5888235"/>
            <a:ext cx="3002745" cy="469359"/>
          </a:xfrm>
          <a:prstGeom prst="rect">
            <a:avLst/>
          </a:prstGeom>
        </p:spPr>
        <p:txBody>
          <a:bodyPr wrap="none">
            <a:spAutoFit/>
          </a:bodyPr>
          <a:lstStyle/>
          <a:p>
            <a:pPr algn="ctr"/>
            <a:r>
              <a:rPr lang="el-GR" sz="1400" dirty="0">
                <a:solidFill>
                  <a:srgbClr val="434343"/>
                </a:solidFill>
                <a:latin typeface="Verdana" panose="020B0604030504040204" pitchFamily="34" charset="0"/>
                <a:ea typeface="Verdana" panose="020B0604030504040204" pitchFamily="34" charset="0"/>
              </a:rPr>
              <a:t>Συσκευή Συλλογής Εκθεμάτων </a:t>
            </a:r>
            <a:br>
              <a:rPr lang="el-GR" sz="1400" dirty="0">
                <a:solidFill>
                  <a:srgbClr val="434343"/>
                </a:solidFill>
                <a:latin typeface="Verdana" panose="020B0604030504040204" pitchFamily="34" charset="0"/>
                <a:ea typeface="Verdana" panose="020B0604030504040204" pitchFamily="34" charset="0"/>
              </a:rPr>
            </a:br>
            <a:r>
              <a:rPr lang="el-GR" sz="1050" dirty="0">
                <a:solidFill>
                  <a:srgbClr val="434343"/>
                </a:solidFill>
                <a:latin typeface="Verdana" panose="020B0604030504040204" pitchFamily="34" charset="0"/>
                <a:ea typeface="Verdana" panose="020B0604030504040204" pitchFamily="34" charset="0"/>
              </a:rPr>
              <a:t>(</a:t>
            </a:r>
            <a:r>
              <a:rPr lang="en-US" sz="1050" dirty="0">
                <a:solidFill>
                  <a:srgbClr val="434343"/>
                </a:solidFill>
                <a:latin typeface="Verdana" panose="020B0604030504040204" pitchFamily="34" charset="0"/>
                <a:ea typeface="Verdana" panose="020B0604030504040204" pitchFamily="34" charset="0"/>
              </a:rPr>
              <a:t>Reader</a:t>
            </a:r>
            <a:r>
              <a:rPr lang="el-GR" sz="1050" dirty="0">
                <a:solidFill>
                  <a:srgbClr val="434343"/>
                </a:solidFill>
                <a:latin typeface="Verdana" panose="020B0604030504040204" pitchFamily="34" charset="0"/>
                <a:ea typeface="Verdana" panose="020B0604030504040204" pitchFamily="34" charset="0"/>
              </a:rPr>
              <a:t>)</a:t>
            </a:r>
            <a:endParaRPr lang="en-US" sz="1400" dirty="0">
              <a:solidFill>
                <a:srgbClr val="434343"/>
              </a:solidFill>
            </a:endParaRPr>
          </a:p>
        </p:txBody>
      </p:sp>
    </p:spTree>
    <p:extLst>
      <p:ext uri="{BB962C8B-B14F-4D97-AF65-F5344CB8AC3E}">
        <p14:creationId xmlns:p14="http://schemas.microsoft.com/office/powerpoint/2010/main" val="2411682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565B0671-5A6A-454F-A6D9-3246F5244351}"/>
              </a:ext>
            </a:extLst>
          </p:cNvPr>
          <p:cNvSpPr/>
          <p:nvPr/>
        </p:nvSpPr>
        <p:spPr>
          <a:xfrm>
            <a:off x="2598900" y="1443192"/>
            <a:ext cx="5653147" cy="3223519"/>
          </a:xfrm>
          <a:prstGeom prst="rect">
            <a:avLst/>
          </a:prstGeom>
          <a:noFill/>
          <a:ln w="19050">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78" name="Rectangle 77">
            <a:extLst>
              <a:ext uri="{FF2B5EF4-FFF2-40B4-BE49-F238E27FC236}">
                <a16:creationId xmlns:a16="http://schemas.microsoft.com/office/drawing/2014/main" id="{528B0239-3ACF-4770-A524-2691D49DA885}"/>
              </a:ext>
            </a:extLst>
          </p:cNvPr>
          <p:cNvSpPr/>
          <p:nvPr/>
        </p:nvSpPr>
        <p:spPr>
          <a:xfrm>
            <a:off x="4061933" y="2109779"/>
            <a:ext cx="6003661" cy="3777872"/>
          </a:xfrm>
          <a:prstGeom prst="rect">
            <a:avLst/>
          </a:prstGeom>
          <a:noFill/>
          <a:ln w="19050">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4" name="Slide Number Placeholder 3">
            <a:extLst>
              <a:ext uri="{FF2B5EF4-FFF2-40B4-BE49-F238E27FC236}">
                <a16:creationId xmlns:a16="http://schemas.microsoft.com/office/drawing/2014/main" id="{AFAF9402-3444-44A5-9A8B-B79576FF9963}"/>
              </a:ext>
            </a:extLst>
          </p:cNvPr>
          <p:cNvSpPr>
            <a:spLocks noGrp="1"/>
          </p:cNvSpPr>
          <p:nvPr>
            <p:ph type="sldNum" sz="quarter" idx="12"/>
          </p:nvPr>
        </p:nvSpPr>
        <p:spPr/>
        <p:txBody>
          <a:bodyPr/>
          <a:lstStyle/>
          <a:p>
            <a:fld id="{4BAFDEB5-E504-4AD5-8F53-B5D1574FE72C}" type="slidenum">
              <a:rPr lang="en-US" smtClean="0"/>
              <a:t>13</a:t>
            </a:fld>
            <a:endParaRPr lang="en-US"/>
          </a:p>
        </p:txBody>
      </p:sp>
      <p:sp>
        <p:nvSpPr>
          <p:cNvPr id="13" name="Title 1">
            <a:extLst>
              <a:ext uri="{FF2B5EF4-FFF2-40B4-BE49-F238E27FC236}">
                <a16:creationId xmlns:a16="http://schemas.microsoft.com/office/drawing/2014/main" id="{140B9D69-810E-4274-B2F5-273FE1E95699}"/>
              </a:ext>
            </a:extLst>
          </p:cNvPr>
          <p:cNvSpPr>
            <a:spLocks noGrp="1"/>
          </p:cNvSpPr>
          <p:nvPr>
            <p:ph type="title"/>
          </p:nvPr>
        </p:nvSpPr>
        <p:spPr>
          <a:xfrm>
            <a:off x="513136" y="460507"/>
            <a:ext cx="10515600" cy="682493"/>
          </a:xfrm>
        </p:spPr>
        <p:txBody>
          <a:bodyPr>
            <a:normAutofit/>
          </a:bodyPr>
          <a:lstStyle/>
          <a:p>
            <a:r>
              <a:rPr lang="el-GR" sz="3200" dirty="0">
                <a:solidFill>
                  <a:srgbClr val="434343"/>
                </a:solidFill>
                <a:latin typeface="Verdana" panose="020B0604030504040204" pitchFamily="34" charset="0"/>
                <a:ea typeface="Verdana" panose="020B0604030504040204" pitchFamily="34" charset="0"/>
              </a:rPr>
              <a:t>Σχεδίαση</a:t>
            </a:r>
            <a:endParaRPr lang="en-US" sz="3200" dirty="0">
              <a:solidFill>
                <a:srgbClr val="434343"/>
              </a:solidFill>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E295F0EC-BDA4-4339-9554-BD7BEA9A4A67}"/>
              </a:ext>
            </a:extLst>
          </p:cNvPr>
          <p:cNvSpPr txBox="1"/>
          <p:nvPr/>
        </p:nvSpPr>
        <p:spPr>
          <a:xfrm>
            <a:off x="513136" y="1107709"/>
            <a:ext cx="5334000" cy="553998"/>
          </a:xfrm>
          <a:prstGeom prst="rect">
            <a:avLst/>
          </a:prstGeom>
          <a:noFill/>
        </p:spPr>
        <p:txBody>
          <a:bodyPr wrap="square" rtlCol="0">
            <a:spAutoFit/>
          </a:bodyPr>
          <a:lstStyle/>
          <a:p>
            <a:r>
              <a:rPr lang="el-GR" sz="1200" dirty="0">
                <a:latin typeface="Verdana" panose="020B0604030504040204" pitchFamily="34" charset="0"/>
                <a:ea typeface="Verdana" panose="020B0604030504040204" pitchFamily="34" charset="0"/>
              </a:rPr>
              <a:t>Παιχνίδι στο μουσείο</a:t>
            </a:r>
            <a:endParaRPr lang="en-US" sz="1200" dirty="0">
              <a:latin typeface="Verdana" panose="020B0604030504040204" pitchFamily="34" charset="0"/>
              <a:ea typeface="Verdana" panose="020B0604030504040204" pitchFamily="34" charset="0"/>
            </a:endParaRPr>
          </a:p>
          <a:p>
            <a:endParaRPr lang="en-US" dirty="0"/>
          </a:p>
        </p:txBody>
      </p:sp>
      <p:sp>
        <p:nvSpPr>
          <p:cNvPr id="15" name="Rectangle 14">
            <a:extLst>
              <a:ext uri="{FF2B5EF4-FFF2-40B4-BE49-F238E27FC236}">
                <a16:creationId xmlns:a16="http://schemas.microsoft.com/office/drawing/2014/main" id="{F890BB85-0003-4C41-AB3C-94EE524E7205}"/>
              </a:ext>
            </a:extLst>
          </p:cNvPr>
          <p:cNvSpPr/>
          <p:nvPr/>
        </p:nvSpPr>
        <p:spPr>
          <a:xfrm rot="16200000">
            <a:off x="1729741" y="-664358"/>
            <a:ext cx="45719" cy="3505203"/>
          </a:xfrm>
          <a:prstGeom prst="rect">
            <a:avLst/>
          </a:prstGeom>
          <a:solidFill>
            <a:srgbClr val="D0B0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 name="Picture 2" descr="A screenshot of a social media post&#10;&#10;Description automatically generated">
            <a:extLst>
              <a:ext uri="{FF2B5EF4-FFF2-40B4-BE49-F238E27FC236}">
                <a16:creationId xmlns:a16="http://schemas.microsoft.com/office/drawing/2014/main" id="{C556F2EB-EBDE-4CD8-9394-FE6AAEBCF937}"/>
              </a:ext>
            </a:extLst>
          </p:cNvPr>
          <p:cNvPicPr>
            <a:picLocks noChangeAspect="1"/>
          </p:cNvPicPr>
          <p:nvPr/>
        </p:nvPicPr>
        <p:blipFill rotWithShape="1">
          <a:blip r:embed="rId2">
            <a:extLst>
              <a:ext uri="{28A0092B-C50C-407E-A947-70E740481C1C}">
                <a14:useLocalDpi xmlns:a14="http://schemas.microsoft.com/office/drawing/2010/main" val="0"/>
              </a:ext>
            </a:extLst>
          </a:blip>
          <a:srcRect l="4800" t="4701" r="4750"/>
          <a:stretch/>
        </p:blipFill>
        <p:spPr>
          <a:xfrm>
            <a:off x="2897824" y="1704033"/>
            <a:ext cx="6926956" cy="3922776"/>
          </a:xfrm>
          <a:prstGeom prst="rect">
            <a:avLst/>
          </a:prstGeom>
        </p:spPr>
      </p:pic>
      <p:cxnSp>
        <p:nvCxnSpPr>
          <p:cNvPr id="16" name="Google Shape;85;p18">
            <a:extLst>
              <a:ext uri="{FF2B5EF4-FFF2-40B4-BE49-F238E27FC236}">
                <a16:creationId xmlns:a16="http://schemas.microsoft.com/office/drawing/2014/main" id="{9D7AB12E-FBAC-457B-82FA-A90EE53C6DC2}"/>
              </a:ext>
            </a:extLst>
          </p:cNvPr>
          <p:cNvCxnSpPr>
            <a:cxnSpLocks/>
          </p:cNvCxnSpPr>
          <p:nvPr/>
        </p:nvCxnSpPr>
        <p:spPr>
          <a:xfrm flipH="1">
            <a:off x="1985886" y="5352188"/>
            <a:ext cx="1397395" cy="0"/>
          </a:xfrm>
          <a:prstGeom prst="straightConnector1">
            <a:avLst/>
          </a:prstGeom>
          <a:solidFill>
            <a:srgbClr val="434343"/>
          </a:solidFill>
          <a:ln w="19050" cap="flat" cmpd="sng">
            <a:solidFill>
              <a:srgbClr val="434343"/>
            </a:solidFill>
            <a:prstDash val="solid"/>
            <a:round/>
            <a:headEnd type="none" w="med" len="med"/>
            <a:tailEnd type="oval" w="med" len="med"/>
          </a:ln>
        </p:spPr>
      </p:cxnSp>
      <p:cxnSp>
        <p:nvCxnSpPr>
          <p:cNvPr id="22" name="Google Shape;85;p18">
            <a:extLst>
              <a:ext uri="{FF2B5EF4-FFF2-40B4-BE49-F238E27FC236}">
                <a16:creationId xmlns:a16="http://schemas.microsoft.com/office/drawing/2014/main" id="{AED1CC69-C19A-4B83-8768-B377335EA1EE}"/>
              </a:ext>
            </a:extLst>
          </p:cNvPr>
          <p:cNvCxnSpPr>
            <a:cxnSpLocks/>
          </p:cNvCxnSpPr>
          <p:nvPr/>
        </p:nvCxnSpPr>
        <p:spPr>
          <a:xfrm flipH="1">
            <a:off x="1752600" y="2627276"/>
            <a:ext cx="1243586" cy="0"/>
          </a:xfrm>
          <a:prstGeom prst="straightConnector1">
            <a:avLst/>
          </a:prstGeom>
          <a:solidFill>
            <a:srgbClr val="434343"/>
          </a:solidFill>
          <a:ln w="19050" cap="flat" cmpd="sng">
            <a:solidFill>
              <a:srgbClr val="434343"/>
            </a:solidFill>
            <a:prstDash val="solid"/>
            <a:round/>
            <a:headEnd type="none" w="med" len="med"/>
            <a:tailEnd type="oval" w="med" len="med"/>
          </a:ln>
        </p:spPr>
      </p:cxnSp>
      <p:cxnSp>
        <p:nvCxnSpPr>
          <p:cNvPr id="23" name="Google Shape;85;p18">
            <a:extLst>
              <a:ext uri="{FF2B5EF4-FFF2-40B4-BE49-F238E27FC236}">
                <a16:creationId xmlns:a16="http://schemas.microsoft.com/office/drawing/2014/main" id="{93B5396E-1ACD-4213-AA2F-08890EB115EB}"/>
              </a:ext>
            </a:extLst>
          </p:cNvPr>
          <p:cNvCxnSpPr>
            <a:cxnSpLocks/>
          </p:cNvCxnSpPr>
          <p:nvPr/>
        </p:nvCxnSpPr>
        <p:spPr>
          <a:xfrm flipH="1">
            <a:off x="1598789" y="2005484"/>
            <a:ext cx="1479692" cy="0"/>
          </a:xfrm>
          <a:prstGeom prst="straightConnector1">
            <a:avLst/>
          </a:prstGeom>
          <a:solidFill>
            <a:srgbClr val="434343"/>
          </a:solidFill>
          <a:ln w="19050" cap="flat" cmpd="sng">
            <a:solidFill>
              <a:srgbClr val="434343"/>
            </a:solidFill>
            <a:prstDash val="solid"/>
            <a:round/>
            <a:headEnd type="none" w="med" len="med"/>
            <a:tailEnd type="oval" w="med" len="med"/>
          </a:ln>
        </p:spPr>
      </p:cxnSp>
      <p:cxnSp>
        <p:nvCxnSpPr>
          <p:cNvPr id="24" name="Google Shape;85;p18">
            <a:extLst>
              <a:ext uri="{FF2B5EF4-FFF2-40B4-BE49-F238E27FC236}">
                <a16:creationId xmlns:a16="http://schemas.microsoft.com/office/drawing/2014/main" id="{961A13E5-1564-414D-A420-2BFCCA0680BB}"/>
              </a:ext>
            </a:extLst>
          </p:cNvPr>
          <p:cNvCxnSpPr>
            <a:cxnSpLocks/>
          </p:cNvCxnSpPr>
          <p:nvPr/>
        </p:nvCxnSpPr>
        <p:spPr>
          <a:xfrm flipH="1">
            <a:off x="1752600" y="2816252"/>
            <a:ext cx="1243585" cy="0"/>
          </a:xfrm>
          <a:prstGeom prst="straightConnector1">
            <a:avLst/>
          </a:prstGeom>
          <a:solidFill>
            <a:srgbClr val="434343"/>
          </a:solidFill>
          <a:ln w="19050" cap="flat" cmpd="sng">
            <a:solidFill>
              <a:srgbClr val="434343"/>
            </a:solidFill>
            <a:prstDash val="solid"/>
            <a:round/>
            <a:headEnd type="none" w="med" len="med"/>
            <a:tailEnd type="oval" w="med" len="med"/>
          </a:ln>
        </p:spPr>
      </p:cxnSp>
      <p:cxnSp>
        <p:nvCxnSpPr>
          <p:cNvPr id="25" name="Google Shape;85;p18">
            <a:extLst>
              <a:ext uri="{FF2B5EF4-FFF2-40B4-BE49-F238E27FC236}">
                <a16:creationId xmlns:a16="http://schemas.microsoft.com/office/drawing/2014/main" id="{F1CEAC91-A98D-4A76-ACD6-FA0AF65BC7E0}"/>
              </a:ext>
            </a:extLst>
          </p:cNvPr>
          <p:cNvCxnSpPr>
            <a:cxnSpLocks/>
          </p:cNvCxnSpPr>
          <p:nvPr/>
        </p:nvCxnSpPr>
        <p:spPr>
          <a:xfrm flipV="1">
            <a:off x="6786509" y="1088244"/>
            <a:ext cx="0" cy="725316"/>
          </a:xfrm>
          <a:prstGeom prst="straightConnector1">
            <a:avLst/>
          </a:prstGeom>
          <a:solidFill>
            <a:srgbClr val="434343"/>
          </a:solidFill>
          <a:ln w="19050" cap="flat" cmpd="sng">
            <a:solidFill>
              <a:srgbClr val="434343"/>
            </a:solidFill>
            <a:prstDash val="solid"/>
            <a:round/>
            <a:headEnd type="none" w="med" len="med"/>
            <a:tailEnd type="oval" w="med" len="med"/>
          </a:ln>
        </p:spPr>
      </p:cxnSp>
      <p:cxnSp>
        <p:nvCxnSpPr>
          <p:cNvPr id="26" name="Google Shape;85;p18">
            <a:extLst>
              <a:ext uri="{FF2B5EF4-FFF2-40B4-BE49-F238E27FC236}">
                <a16:creationId xmlns:a16="http://schemas.microsoft.com/office/drawing/2014/main" id="{5994DE33-1779-4253-8D92-AA9DA8FAE20B}"/>
              </a:ext>
            </a:extLst>
          </p:cNvPr>
          <p:cNvCxnSpPr>
            <a:cxnSpLocks/>
          </p:cNvCxnSpPr>
          <p:nvPr/>
        </p:nvCxnSpPr>
        <p:spPr>
          <a:xfrm>
            <a:off x="9564919" y="2627276"/>
            <a:ext cx="799083" cy="0"/>
          </a:xfrm>
          <a:prstGeom prst="straightConnector1">
            <a:avLst/>
          </a:prstGeom>
          <a:solidFill>
            <a:srgbClr val="434343"/>
          </a:solidFill>
          <a:ln w="19050" cap="flat" cmpd="sng">
            <a:solidFill>
              <a:srgbClr val="434343"/>
            </a:solidFill>
            <a:prstDash val="solid"/>
            <a:round/>
            <a:headEnd type="none" w="med" len="med"/>
            <a:tailEnd type="oval" w="med" len="med"/>
          </a:ln>
        </p:spPr>
      </p:cxnSp>
      <p:cxnSp>
        <p:nvCxnSpPr>
          <p:cNvPr id="27" name="Google Shape;85;p18">
            <a:extLst>
              <a:ext uri="{FF2B5EF4-FFF2-40B4-BE49-F238E27FC236}">
                <a16:creationId xmlns:a16="http://schemas.microsoft.com/office/drawing/2014/main" id="{809499E6-2510-429F-BFD1-A436486370EB}"/>
              </a:ext>
            </a:extLst>
          </p:cNvPr>
          <p:cNvCxnSpPr>
            <a:cxnSpLocks/>
          </p:cNvCxnSpPr>
          <p:nvPr/>
        </p:nvCxnSpPr>
        <p:spPr>
          <a:xfrm>
            <a:off x="9743599" y="3644467"/>
            <a:ext cx="470249" cy="0"/>
          </a:xfrm>
          <a:prstGeom prst="straightConnector1">
            <a:avLst/>
          </a:prstGeom>
          <a:solidFill>
            <a:srgbClr val="434343"/>
          </a:solidFill>
          <a:ln w="19050" cap="flat" cmpd="sng">
            <a:solidFill>
              <a:srgbClr val="434343"/>
            </a:solidFill>
            <a:prstDash val="solid"/>
            <a:round/>
            <a:headEnd type="none" w="med" len="med"/>
            <a:tailEnd type="oval" w="med" len="med"/>
          </a:ln>
        </p:spPr>
      </p:cxnSp>
      <p:cxnSp>
        <p:nvCxnSpPr>
          <p:cNvPr id="28" name="Google Shape;85;p18">
            <a:extLst>
              <a:ext uri="{FF2B5EF4-FFF2-40B4-BE49-F238E27FC236}">
                <a16:creationId xmlns:a16="http://schemas.microsoft.com/office/drawing/2014/main" id="{66EF42D9-3E3A-4095-9B55-D64ED94B65DE}"/>
              </a:ext>
            </a:extLst>
          </p:cNvPr>
          <p:cNvCxnSpPr>
            <a:cxnSpLocks/>
          </p:cNvCxnSpPr>
          <p:nvPr/>
        </p:nvCxnSpPr>
        <p:spPr>
          <a:xfrm>
            <a:off x="8071399" y="4123844"/>
            <a:ext cx="2252177" cy="0"/>
          </a:xfrm>
          <a:prstGeom prst="straightConnector1">
            <a:avLst/>
          </a:prstGeom>
          <a:solidFill>
            <a:srgbClr val="434343"/>
          </a:solidFill>
          <a:ln w="19050" cap="flat" cmpd="sng">
            <a:solidFill>
              <a:srgbClr val="434343"/>
            </a:solidFill>
            <a:prstDash val="solid"/>
            <a:round/>
            <a:headEnd type="none" w="med" len="med"/>
            <a:tailEnd type="oval" w="med" len="med"/>
          </a:ln>
        </p:spPr>
      </p:cxnSp>
      <p:cxnSp>
        <p:nvCxnSpPr>
          <p:cNvPr id="30" name="Google Shape;85;p18">
            <a:extLst>
              <a:ext uri="{FF2B5EF4-FFF2-40B4-BE49-F238E27FC236}">
                <a16:creationId xmlns:a16="http://schemas.microsoft.com/office/drawing/2014/main" id="{8AE3AD70-3791-4BD1-9267-7143CB0DE53A}"/>
              </a:ext>
            </a:extLst>
          </p:cNvPr>
          <p:cNvCxnSpPr>
            <a:cxnSpLocks/>
          </p:cNvCxnSpPr>
          <p:nvPr/>
        </p:nvCxnSpPr>
        <p:spPr>
          <a:xfrm>
            <a:off x="7931191" y="4614572"/>
            <a:ext cx="2282657" cy="0"/>
          </a:xfrm>
          <a:prstGeom prst="straightConnector1">
            <a:avLst/>
          </a:prstGeom>
          <a:solidFill>
            <a:srgbClr val="434343"/>
          </a:solidFill>
          <a:ln w="19050" cap="flat" cmpd="sng">
            <a:solidFill>
              <a:srgbClr val="434343"/>
            </a:solidFill>
            <a:prstDash val="solid"/>
            <a:round/>
            <a:headEnd type="none" w="med" len="med"/>
            <a:tailEnd type="oval" w="med" len="med"/>
          </a:ln>
        </p:spPr>
      </p:cxnSp>
      <p:cxnSp>
        <p:nvCxnSpPr>
          <p:cNvPr id="32" name="Google Shape;85;p18">
            <a:extLst>
              <a:ext uri="{FF2B5EF4-FFF2-40B4-BE49-F238E27FC236}">
                <a16:creationId xmlns:a16="http://schemas.microsoft.com/office/drawing/2014/main" id="{F752074C-7A05-43F3-9176-5BAB2F394F3C}"/>
              </a:ext>
            </a:extLst>
          </p:cNvPr>
          <p:cNvCxnSpPr>
            <a:cxnSpLocks/>
          </p:cNvCxnSpPr>
          <p:nvPr/>
        </p:nvCxnSpPr>
        <p:spPr>
          <a:xfrm flipH="1">
            <a:off x="1985886" y="4858412"/>
            <a:ext cx="2906154" cy="0"/>
          </a:xfrm>
          <a:prstGeom prst="straightConnector1">
            <a:avLst/>
          </a:prstGeom>
          <a:solidFill>
            <a:srgbClr val="434343"/>
          </a:solidFill>
          <a:ln w="19050" cap="flat" cmpd="sng">
            <a:solidFill>
              <a:srgbClr val="434343"/>
            </a:solidFill>
            <a:prstDash val="solid"/>
            <a:round/>
            <a:headEnd type="none" w="med" len="med"/>
            <a:tailEnd type="oval" w="med" len="med"/>
          </a:ln>
        </p:spPr>
      </p:cxnSp>
      <p:cxnSp>
        <p:nvCxnSpPr>
          <p:cNvPr id="33" name="Google Shape;85;p18">
            <a:extLst>
              <a:ext uri="{FF2B5EF4-FFF2-40B4-BE49-F238E27FC236}">
                <a16:creationId xmlns:a16="http://schemas.microsoft.com/office/drawing/2014/main" id="{C45264B4-D78E-452C-8DB9-6887D1A944E4}"/>
              </a:ext>
            </a:extLst>
          </p:cNvPr>
          <p:cNvCxnSpPr>
            <a:cxnSpLocks/>
          </p:cNvCxnSpPr>
          <p:nvPr/>
        </p:nvCxnSpPr>
        <p:spPr>
          <a:xfrm>
            <a:off x="5271704" y="5469021"/>
            <a:ext cx="0" cy="559140"/>
          </a:xfrm>
          <a:prstGeom prst="straightConnector1">
            <a:avLst/>
          </a:prstGeom>
          <a:solidFill>
            <a:srgbClr val="434343"/>
          </a:solidFill>
          <a:ln w="19050" cap="flat" cmpd="sng">
            <a:solidFill>
              <a:srgbClr val="434343"/>
            </a:solidFill>
            <a:prstDash val="solid"/>
            <a:round/>
            <a:headEnd type="none" w="med" len="med"/>
            <a:tailEnd type="oval" w="med" len="med"/>
          </a:ln>
        </p:spPr>
      </p:cxnSp>
      <p:sp>
        <p:nvSpPr>
          <p:cNvPr id="48" name="TextBox 47">
            <a:extLst>
              <a:ext uri="{FF2B5EF4-FFF2-40B4-BE49-F238E27FC236}">
                <a16:creationId xmlns:a16="http://schemas.microsoft.com/office/drawing/2014/main" id="{7387704E-4188-4A28-A155-588825A42C96}"/>
              </a:ext>
            </a:extLst>
          </p:cNvPr>
          <p:cNvSpPr txBox="1"/>
          <p:nvPr/>
        </p:nvSpPr>
        <p:spPr>
          <a:xfrm>
            <a:off x="5770936" y="697493"/>
            <a:ext cx="2086808" cy="553998"/>
          </a:xfrm>
          <a:prstGeom prst="rect">
            <a:avLst/>
          </a:prstGeom>
          <a:noFill/>
        </p:spPr>
        <p:txBody>
          <a:bodyPr wrap="square" rtlCol="0">
            <a:spAutoFit/>
          </a:bodyPr>
          <a:lstStyle/>
          <a:p>
            <a:pPr algn="ctr"/>
            <a:r>
              <a:rPr lang="el-GR" sz="1200" dirty="0">
                <a:latin typeface="Verdana" panose="020B0604030504040204" pitchFamily="34" charset="0"/>
                <a:ea typeface="Verdana" panose="020B0604030504040204" pitchFamily="34" charset="0"/>
              </a:rPr>
              <a:t>Κείμενο αφήγησης</a:t>
            </a:r>
            <a:endParaRPr lang="en-US" sz="1200" dirty="0">
              <a:latin typeface="Verdana" panose="020B0604030504040204" pitchFamily="34" charset="0"/>
              <a:ea typeface="Verdana" panose="020B0604030504040204" pitchFamily="34" charset="0"/>
            </a:endParaRPr>
          </a:p>
          <a:p>
            <a:endParaRPr lang="en-US" dirty="0"/>
          </a:p>
        </p:txBody>
      </p:sp>
      <p:sp>
        <p:nvSpPr>
          <p:cNvPr id="49" name="TextBox 48">
            <a:extLst>
              <a:ext uri="{FF2B5EF4-FFF2-40B4-BE49-F238E27FC236}">
                <a16:creationId xmlns:a16="http://schemas.microsoft.com/office/drawing/2014/main" id="{EEDC5933-1A3D-419F-A87A-95A91D458AB3}"/>
              </a:ext>
            </a:extLst>
          </p:cNvPr>
          <p:cNvSpPr txBox="1"/>
          <p:nvPr/>
        </p:nvSpPr>
        <p:spPr>
          <a:xfrm>
            <a:off x="9853874" y="2464996"/>
            <a:ext cx="2086808" cy="553998"/>
          </a:xfrm>
          <a:prstGeom prst="rect">
            <a:avLst/>
          </a:prstGeom>
          <a:noFill/>
        </p:spPr>
        <p:txBody>
          <a:bodyPr wrap="square" rtlCol="0">
            <a:spAutoFit/>
          </a:bodyPr>
          <a:lstStyle/>
          <a:p>
            <a:pPr algn="ctr"/>
            <a:r>
              <a:rPr lang="el-GR" sz="1200" dirty="0">
                <a:latin typeface="Verdana" panose="020B0604030504040204" pitchFamily="34" charset="0"/>
                <a:ea typeface="Verdana" panose="020B0604030504040204" pitchFamily="34" charset="0"/>
              </a:rPr>
              <a:t>Αφηγητής</a:t>
            </a:r>
            <a:endParaRPr lang="en-US" sz="1200" dirty="0">
              <a:latin typeface="Verdana" panose="020B0604030504040204" pitchFamily="34" charset="0"/>
              <a:ea typeface="Verdana" panose="020B0604030504040204" pitchFamily="34" charset="0"/>
            </a:endParaRPr>
          </a:p>
          <a:p>
            <a:endParaRPr lang="en-US" dirty="0"/>
          </a:p>
        </p:txBody>
      </p:sp>
      <p:sp>
        <p:nvSpPr>
          <p:cNvPr id="50" name="TextBox 49">
            <a:extLst>
              <a:ext uri="{FF2B5EF4-FFF2-40B4-BE49-F238E27FC236}">
                <a16:creationId xmlns:a16="http://schemas.microsoft.com/office/drawing/2014/main" id="{8D650FF1-2F40-4883-83A7-0A0AC691F6AB}"/>
              </a:ext>
            </a:extLst>
          </p:cNvPr>
          <p:cNvSpPr txBox="1"/>
          <p:nvPr/>
        </p:nvSpPr>
        <p:spPr>
          <a:xfrm>
            <a:off x="9964460" y="3498370"/>
            <a:ext cx="2086808" cy="553998"/>
          </a:xfrm>
          <a:prstGeom prst="rect">
            <a:avLst/>
          </a:prstGeom>
          <a:noFill/>
        </p:spPr>
        <p:txBody>
          <a:bodyPr wrap="square" rtlCol="0">
            <a:spAutoFit/>
          </a:bodyPr>
          <a:lstStyle/>
          <a:p>
            <a:pPr algn="ctr"/>
            <a:r>
              <a:rPr lang="el-GR" sz="1200" dirty="0">
                <a:latin typeface="Verdana" panose="020B0604030504040204" pitchFamily="34" charset="0"/>
                <a:ea typeface="Verdana" panose="020B0604030504040204" pitchFamily="34" charset="0"/>
              </a:rPr>
              <a:t>Ένδειξη επόμενου</a:t>
            </a:r>
            <a:endParaRPr lang="en-US" sz="1200" dirty="0">
              <a:latin typeface="Verdana" panose="020B0604030504040204" pitchFamily="34" charset="0"/>
              <a:ea typeface="Verdana" panose="020B0604030504040204" pitchFamily="34" charset="0"/>
            </a:endParaRPr>
          </a:p>
          <a:p>
            <a:endParaRPr lang="en-US" dirty="0"/>
          </a:p>
        </p:txBody>
      </p:sp>
      <p:sp>
        <p:nvSpPr>
          <p:cNvPr id="52" name="TextBox 51">
            <a:extLst>
              <a:ext uri="{FF2B5EF4-FFF2-40B4-BE49-F238E27FC236}">
                <a16:creationId xmlns:a16="http://schemas.microsoft.com/office/drawing/2014/main" id="{6EF769F3-A1F9-4CAC-98E7-1F569A76187F}"/>
              </a:ext>
            </a:extLst>
          </p:cNvPr>
          <p:cNvSpPr txBox="1"/>
          <p:nvPr/>
        </p:nvSpPr>
        <p:spPr>
          <a:xfrm>
            <a:off x="10336042" y="3971658"/>
            <a:ext cx="2086808" cy="738664"/>
          </a:xfrm>
          <a:prstGeom prst="rect">
            <a:avLst/>
          </a:prstGeom>
          <a:noFill/>
        </p:spPr>
        <p:txBody>
          <a:bodyPr wrap="square" rtlCol="0">
            <a:spAutoFit/>
          </a:bodyPr>
          <a:lstStyle/>
          <a:p>
            <a:r>
              <a:rPr lang="el-GR" sz="1200" dirty="0">
                <a:latin typeface="Verdana" panose="020B0604030504040204" pitchFamily="34" charset="0"/>
                <a:ea typeface="Verdana" panose="020B0604030504040204" pitchFamily="34" charset="0"/>
              </a:rPr>
              <a:t>Πληροφορίες κάθε εκθέματος</a:t>
            </a:r>
            <a:endParaRPr lang="en-US" sz="1200" dirty="0">
              <a:latin typeface="Verdana" panose="020B0604030504040204" pitchFamily="34" charset="0"/>
              <a:ea typeface="Verdana" panose="020B0604030504040204" pitchFamily="34" charset="0"/>
            </a:endParaRPr>
          </a:p>
          <a:p>
            <a:endParaRPr lang="en-US" dirty="0"/>
          </a:p>
        </p:txBody>
      </p:sp>
      <p:sp>
        <p:nvSpPr>
          <p:cNvPr id="54" name="TextBox 53">
            <a:extLst>
              <a:ext uri="{FF2B5EF4-FFF2-40B4-BE49-F238E27FC236}">
                <a16:creationId xmlns:a16="http://schemas.microsoft.com/office/drawing/2014/main" id="{543B353A-DDDB-43BB-B276-EC34BFCE4080}"/>
              </a:ext>
            </a:extLst>
          </p:cNvPr>
          <p:cNvSpPr txBox="1"/>
          <p:nvPr/>
        </p:nvSpPr>
        <p:spPr>
          <a:xfrm>
            <a:off x="10226314" y="4452513"/>
            <a:ext cx="2086808" cy="738664"/>
          </a:xfrm>
          <a:prstGeom prst="rect">
            <a:avLst/>
          </a:prstGeom>
          <a:noFill/>
        </p:spPr>
        <p:txBody>
          <a:bodyPr wrap="square" rtlCol="0">
            <a:spAutoFit/>
          </a:bodyPr>
          <a:lstStyle/>
          <a:p>
            <a:r>
              <a:rPr lang="el-GR" sz="1200" dirty="0">
                <a:latin typeface="Verdana" panose="020B0604030504040204" pitchFamily="34" charset="0"/>
                <a:ea typeface="Verdana" panose="020B0604030504040204" pitchFamily="34" charset="0"/>
              </a:rPr>
              <a:t>Ένδειξη παροχής πληροφοριών</a:t>
            </a:r>
            <a:endParaRPr lang="en-US" sz="1200" dirty="0">
              <a:latin typeface="Verdana" panose="020B0604030504040204" pitchFamily="34" charset="0"/>
              <a:ea typeface="Verdana" panose="020B0604030504040204" pitchFamily="34" charset="0"/>
            </a:endParaRPr>
          </a:p>
          <a:p>
            <a:endParaRPr lang="en-US" dirty="0"/>
          </a:p>
        </p:txBody>
      </p:sp>
      <p:sp>
        <p:nvSpPr>
          <p:cNvPr id="55" name="TextBox 54">
            <a:extLst>
              <a:ext uri="{FF2B5EF4-FFF2-40B4-BE49-F238E27FC236}">
                <a16:creationId xmlns:a16="http://schemas.microsoft.com/office/drawing/2014/main" id="{61B5B606-0EAF-47C3-8B14-E38506B00AAD}"/>
              </a:ext>
            </a:extLst>
          </p:cNvPr>
          <p:cNvSpPr txBox="1"/>
          <p:nvPr/>
        </p:nvSpPr>
        <p:spPr>
          <a:xfrm>
            <a:off x="50069" y="1820682"/>
            <a:ext cx="1479692" cy="738664"/>
          </a:xfrm>
          <a:prstGeom prst="rect">
            <a:avLst/>
          </a:prstGeom>
          <a:noFill/>
        </p:spPr>
        <p:txBody>
          <a:bodyPr wrap="square" rtlCol="0">
            <a:spAutoFit/>
          </a:bodyPr>
          <a:lstStyle/>
          <a:p>
            <a:pPr algn="r"/>
            <a:r>
              <a:rPr lang="el-GR" sz="1200" dirty="0">
                <a:latin typeface="Verdana" panose="020B0604030504040204" pitchFamily="34" charset="0"/>
                <a:ea typeface="Verdana" panose="020B0604030504040204" pitchFamily="34" charset="0"/>
              </a:rPr>
              <a:t>Λογότυπο εργοστασίου</a:t>
            </a:r>
            <a:endParaRPr lang="en-US" sz="1200" dirty="0">
              <a:latin typeface="Verdana" panose="020B0604030504040204" pitchFamily="34" charset="0"/>
              <a:ea typeface="Verdana" panose="020B0604030504040204" pitchFamily="34" charset="0"/>
            </a:endParaRPr>
          </a:p>
          <a:p>
            <a:endParaRPr lang="en-US" dirty="0"/>
          </a:p>
        </p:txBody>
      </p:sp>
      <p:sp>
        <p:nvSpPr>
          <p:cNvPr id="56" name="TextBox 55">
            <a:extLst>
              <a:ext uri="{FF2B5EF4-FFF2-40B4-BE49-F238E27FC236}">
                <a16:creationId xmlns:a16="http://schemas.microsoft.com/office/drawing/2014/main" id="{5CCE2395-C320-4CFE-B5EB-84870EBA9CCB}"/>
              </a:ext>
            </a:extLst>
          </p:cNvPr>
          <p:cNvSpPr txBox="1"/>
          <p:nvPr/>
        </p:nvSpPr>
        <p:spPr>
          <a:xfrm>
            <a:off x="-186573" y="2464996"/>
            <a:ext cx="1939173" cy="553998"/>
          </a:xfrm>
          <a:prstGeom prst="rect">
            <a:avLst/>
          </a:prstGeom>
          <a:noFill/>
        </p:spPr>
        <p:txBody>
          <a:bodyPr wrap="square" rtlCol="0">
            <a:spAutoFit/>
          </a:bodyPr>
          <a:lstStyle/>
          <a:p>
            <a:pPr algn="r"/>
            <a:r>
              <a:rPr lang="el-GR" sz="1200" dirty="0">
                <a:latin typeface="Verdana" panose="020B0604030504040204" pitchFamily="34" charset="0"/>
                <a:ea typeface="Verdana" panose="020B0604030504040204" pitchFamily="34" charset="0"/>
              </a:rPr>
              <a:t>Χρήματα παικτών</a:t>
            </a:r>
            <a:endParaRPr lang="en-US" sz="1200" dirty="0">
              <a:latin typeface="Verdana" panose="020B0604030504040204" pitchFamily="34" charset="0"/>
              <a:ea typeface="Verdana" panose="020B0604030504040204" pitchFamily="34" charset="0"/>
            </a:endParaRPr>
          </a:p>
          <a:p>
            <a:endParaRPr lang="en-US" dirty="0"/>
          </a:p>
        </p:txBody>
      </p:sp>
      <p:sp>
        <p:nvSpPr>
          <p:cNvPr id="57" name="TextBox 56">
            <a:extLst>
              <a:ext uri="{FF2B5EF4-FFF2-40B4-BE49-F238E27FC236}">
                <a16:creationId xmlns:a16="http://schemas.microsoft.com/office/drawing/2014/main" id="{85EA3955-34F5-4375-97AD-7790AF146455}"/>
              </a:ext>
            </a:extLst>
          </p:cNvPr>
          <p:cNvSpPr txBox="1"/>
          <p:nvPr/>
        </p:nvSpPr>
        <p:spPr>
          <a:xfrm>
            <a:off x="-186573" y="2665011"/>
            <a:ext cx="1939173" cy="553998"/>
          </a:xfrm>
          <a:prstGeom prst="rect">
            <a:avLst/>
          </a:prstGeom>
          <a:noFill/>
        </p:spPr>
        <p:txBody>
          <a:bodyPr wrap="square" rtlCol="0">
            <a:spAutoFit/>
          </a:bodyPr>
          <a:lstStyle/>
          <a:p>
            <a:pPr algn="r"/>
            <a:r>
              <a:rPr lang="el-GR" sz="1200" dirty="0">
                <a:latin typeface="Verdana" panose="020B0604030504040204" pitchFamily="34" charset="0"/>
                <a:ea typeface="Verdana" panose="020B0604030504040204" pitchFamily="34" charset="0"/>
              </a:rPr>
              <a:t>Φήμη παικτών</a:t>
            </a:r>
            <a:endParaRPr lang="en-US" sz="1200" dirty="0">
              <a:latin typeface="Verdana" panose="020B0604030504040204" pitchFamily="34" charset="0"/>
              <a:ea typeface="Verdana" panose="020B0604030504040204" pitchFamily="34" charset="0"/>
            </a:endParaRPr>
          </a:p>
          <a:p>
            <a:endParaRPr lang="en-US" dirty="0"/>
          </a:p>
        </p:txBody>
      </p:sp>
      <p:cxnSp>
        <p:nvCxnSpPr>
          <p:cNvPr id="59" name="Google Shape;85;p18">
            <a:extLst>
              <a:ext uri="{FF2B5EF4-FFF2-40B4-BE49-F238E27FC236}">
                <a16:creationId xmlns:a16="http://schemas.microsoft.com/office/drawing/2014/main" id="{27CD0253-0188-4DAB-A82E-27997B766B62}"/>
              </a:ext>
            </a:extLst>
          </p:cNvPr>
          <p:cNvCxnSpPr>
            <a:cxnSpLocks/>
          </p:cNvCxnSpPr>
          <p:nvPr/>
        </p:nvCxnSpPr>
        <p:spPr>
          <a:xfrm flipH="1">
            <a:off x="1598789" y="3775369"/>
            <a:ext cx="1551207" cy="0"/>
          </a:xfrm>
          <a:prstGeom prst="straightConnector1">
            <a:avLst/>
          </a:prstGeom>
          <a:solidFill>
            <a:srgbClr val="434343"/>
          </a:solidFill>
          <a:ln w="19050" cap="flat" cmpd="sng">
            <a:solidFill>
              <a:srgbClr val="434343"/>
            </a:solidFill>
            <a:prstDash val="solid"/>
            <a:round/>
            <a:headEnd type="none" w="med" len="med"/>
            <a:tailEnd type="oval" w="med" len="med"/>
          </a:ln>
        </p:spPr>
      </p:cxnSp>
      <p:sp>
        <p:nvSpPr>
          <p:cNvPr id="65" name="TextBox 64">
            <a:extLst>
              <a:ext uri="{FF2B5EF4-FFF2-40B4-BE49-F238E27FC236}">
                <a16:creationId xmlns:a16="http://schemas.microsoft.com/office/drawing/2014/main" id="{5985B409-94ED-4DD0-A921-A951C8B2C0D7}"/>
              </a:ext>
            </a:extLst>
          </p:cNvPr>
          <p:cNvSpPr txBox="1"/>
          <p:nvPr/>
        </p:nvSpPr>
        <p:spPr>
          <a:xfrm>
            <a:off x="54834" y="3631150"/>
            <a:ext cx="1519626" cy="738664"/>
          </a:xfrm>
          <a:prstGeom prst="rect">
            <a:avLst/>
          </a:prstGeom>
          <a:noFill/>
        </p:spPr>
        <p:txBody>
          <a:bodyPr wrap="square" rtlCol="0">
            <a:spAutoFit/>
          </a:bodyPr>
          <a:lstStyle/>
          <a:p>
            <a:pPr algn="r"/>
            <a:r>
              <a:rPr lang="el-GR" sz="1200" dirty="0">
                <a:latin typeface="Verdana" panose="020B0604030504040204" pitchFamily="34" charset="0"/>
                <a:ea typeface="Verdana" panose="020B0604030504040204" pitchFamily="34" charset="0"/>
              </a:rPr>
              <a:t>Επιλεγόμενα εκθέματα</a:t>
            </a:r>
            <a:endParaRPr lang="en-US" sz="1200" dirty="0">
              <a:latin typeface="Verdana" panose="020B0604030504040204" pitchFamily="34" charset="0"/>
              <a:ea typeface="Verdana" panose="020B0604030504040204" pitchFamily="34" charset="0"/>
            </a:endParaRPr>
          </a:p>
          <a:p>
            <a:endParaRPr lang="en-US" dirty="0"/>
          </a:p>
        </p:txBody>
      </p:sp>
      <p:sp>
        <p:nvSpPr>
          <p:cNvPr id="66" name="TextBox 65">
            <a:extLst>
              <a:ext uri="{FF2B5EF4-FFF2-40B4-BE49-F238E27FC236}">
                <a16:creationId xmlns:a16="http://schemas.microsoft.com/office/drawing/2014/main" id="{E52219C7-ED0A-4AE1-B505-2D99E6BF8E7E}"/>
              </a:ext>
            </a:extLst>
          </p:cNvPr>
          <p:cNvSpPr txBox="1"/>
          <p:nvPr/>
        </p:nvSpPr>
        <p:spPr>
          <a:xfrm>
            <a:off x="417618" y="4695465"/>
            <a:ext cx="1519626" cy="738664"/>
          </a:xfrm>
          <a:prstGeom prst="rect">
            <a:avLst/>
          </a:prstGeom>
          <a:noFill/>
        </p:spPr>
        <p:txBody>
          <a:bodyPr wrap="square" rtlCol="0">
            <a:spAutoFit/>
          </a:bodyPr>
          <a:lstStyle/>
          <a:p>
            <a:pPr algn="r"/>
            <a:r>
              <a:rPr lang="el-GR" sz="1200" dirty="0">
                <a:latin typeface="Verdana" panose="020B0604030504040204" pitchFamily="34" charset="0"/>
                <a:ea typeface="Verdana" panose="020B0604030504040204" pitchFamily="34" charset="0"/>
              </a:rPr>
              <a:t>Εκθέματα που έχουν συλλεχθεί</a:t>
            </a:r>
            <a:endParaRPr lang="en-US" sz="1200" dirty="0">
              <a:latin typeface="Verdana" panose="020B0604030504040204" pitchFamily="34" charset="0"/>
              <a:ea typeface="Verdana" panose="020B0604030504040204" pitchFamily="34" charset="0"/>
            </a:endParaRPr>
          </a:p>
          <a:p>
            <a:endParaRPr lang="en-US" dirty="0"/>
          </a:p>
        </p:txBody>
      </p:sp>
      <p:sp>
        <p:nvSpPr>
          <p:cNvPr id="67" name="TextBox 66">
            <a:extLst>
              <a:ext uri="{FF2B5EF4-FFF2-40B4-BE49-F238E27FC236}">
                <a16:creationId xmlns:a16="http://schemas.microsoft.com/office/drawing/2014/main" id="{D6BB730A-FFDD-4CEE-8D21-EC1F7C3E377D}"/>
              </a:ext>
            </a:extLst>
          </p:cNvPr>
          <p:cNvSpPr txBox="1"/>
          <p:nvPr/>
        </p:nvSpPr>
        <p:spPr>
          <a:xfrm>
            <a:off x="417618" y="5191177"/>
            <a:ext cx="1519626" cy="923330"/>
          </a:xfrm>
          <a:prstGeom prst="rect">
            <a:avLst/>
          </a:prstGeom>
          <a:noFill/>
        </p:spPr>
        <p:txBody>
          <a:bodyPr wrap="square" rtlCol="0">
            <a:spAutoFit/>
          </a:bodyPr>
          <a:lstStyle/>
          <a:p>
            <a:pPr algn="r"/>
            <a:r>
              <a:rPr lang="el-GR" sz="1200" dirty="0">
                <a:latin typeface="Verdana" panose="020B0604030504040204" pitchFamily="34" charset="0"/>
                <a:ea typeface="Verdana" panose="020B0604030504040204" pitchFamily="34" charset="0"/>
              </a:rPr>
              <a:t>Περιοχή συλλογής εκθεμάτων</a:t>
            </a:r>
            <a:endParaRPr lang="en-US" sz="1200" dirty="0">
              <a:latin typeface="Verdana" panose="020B0604030504040204" pitchFamily="34" charset="0"/>
              <a:ea typeface="Verdana" panose="020B0604030504040204" pitchFamily="34" charset="0"/>
            </a:endParaRPr>
          </a:p>
          <a:p>
            <a:endParaRPr lang="en-US" dirty="0"/>
          </a:p>
        </p:txBody>
      </p:sp>
      <p:sp>
        <p:nvSpPr>
          <p:cNvPr id="68" name="TextBox 67">
            <a:extLst>
              <a:ext uri="{FF2B5EF4-FFF2-40B4-BE49-F238E27FC236}">
                <a16:creationId xmlns:a16="http://schemas.microsoft.com/office/drawing/2014/main" id="{7D9F904B-FFEF-43A2-9410-D9B40B1CFF2B}"/>
              </a:ext>
            </a:extLst>
          </p:cNvPr>
          <p:cNvSpPr txBox="1"/>
          <p:nvPr/>
        </p:nvSpPr>
        <p:spPr>
          <a:xfrm>
            <a:off x="4180365" y="6100168"/>
            <a:ext cx="2182678" cy="738664"/>
          </a:xfrm>
          <a:prstGeom prst="rect">
            <a:avLst/>
          </a:prstGeom>
          <a:noFill/>
        </p:spPr>
        <p:txBody>
          <a:bodyPr wrap="square" rtlCol="0">
            <a:spAutoFit/>
          </a:bodyPr>
          <a:lstStyle/>
          <a:p>
            <a:pPr algn="ctr"/>
            <a:r>
              <a:rPr lang="el-GR" sz="1200" dirty="0">
                <a:latin typeface="Verdana" panose="020B0604030504040204" pitchFamily="34" charset="0"/>
                <a:ea typeface="Verdana" panose="020B0604030504040204" pitchFamily="34" charset="0"/>
              </a:rPr>
              <a:t>Στοιχεία κόστους και φήμης εκθέματος</a:t>
            </a:r>
            <a:endParaRPr lang="en-US" sz="1200" dirty="0">
              <a:latin typeface="Verdana" panose="020B0604030504040204" pitchFamily="34" charset="0"/>
              <a:ea typeface="Verdana" panose="020B0604030504040204" pitchFamily="34" charset="0"/>
            </a:endParaRPr>
          </a:p>
          <a:p>
            <a:endParaRPr lang="en-US" dirty="0"/>
          </a:p>
        </p:txBody>
      </p:sp>
      <p:cxnSp>
        <p:nvCxnSpPr>
          <p:cNvPr id="69" name="Google Shape;85;p18">
            <a:extLst>
              <a:ext uri="{FF2B5EF4-FFF2-40B4-BE49-F238E27FC236}">
                <a16:creationId xmlns:a16="http://schemas.microsoft.com/office/drawing/2014/main" id="{1093D39B-DEF3-439C-86B4-773A16F85DB3}"/>
              </a:ext>
            </a:extLst>
          </p:cNvPr>
          <p:cNvCxnSpPr>
            <a:cxnSpLocks/>
          </p:cNvCxnSpPr>
          <p:nvPr/>
        </p:nvCxnSpPr>
        <p:spPr>
          <a:xfrm>
            <a:off x="9197487" y="3174084"/>
            <a:ext cx="1166515" cy="0"/>
          </a:xfrm>
          <a:prstGeom prst="straightConnector1">
            <a:avLst/>
          </a:prstGeom>
          <a:solidFill>
            <a:srgbClr val="434343"/>
          </a:solidFill>
          <a:ln w="19050" cap="flat" cmpd="sng">
            <a:solidFill>
              <a:srgbClr val="434343"/>
            </a:solidFill>
            <a:prstDash val="solid"/>
            <a:round/>
            <a:headEnd type="none" w="med" len="med"/>
            <a:tailEnd type="oval" w="med" len="med"/>
          </a:ln>
        </p:spPr>
      </p:cxnSp>
      <p:sp>
        <p:nvSpPr>
          <p:cNvPr id="72" name="TextBox 71">
            <a:extLst>
              <a:ext uri="{FF2B5EF4-FFF2-40B4-BE49-F238E27FC236}">
                <a16:creationId xmlns:a16="http://schemas.microsoft.com/office/drawing/2014/main" id="{7E1234D3-BA4F-4FA9-A59B-92E07B221819}"/>
              </a:ext>
            </a:extLst>
          </p:cNvPr>
          <p:cNvSpPr txBox="1"/>
          <p:nvPr/>
        </p:nvSpPr>
        <p:spPr>
          <a:xfrm>
            <a:off x="10399481" y="2816380"/>
            <a:ext cx="1519626" cy="923330"/>
          </a:xfrm>
          <a:prstGeom prst="rect">
            <a:avLst/>
          </a:prstGeom>
          <a:noFill/>
        </p:spPr>
        <p:txBody>
          <a:bodyPr wrap="square" rtlCol="0">
            <a:spAutoFit/>
          </a:bodyPr>
          <a:lstStyle/>
          <a:p>
            <a:r>
              <a:rPr lang="el-GR" sz="1200" dirty="0">
                <a:latin typeface="Verdana" panose="020B0604030504040204" pitchFamily="34" charset="0"/>
                <a:ea typeface="Verdana" panose="020B0604030504040204" pitchFamily="34" charset="0"/>
              </a:rPr>
              <a:t>Περιοχή επιλεγμένων εκθεμάτων</a:t>
            </a:r>
            <a:endParaRPr lang="en-US" sz="1200" dirty="0">
              <a:latin typeface="Verdana" panose="020B0604030504040204" pitchFamily="34" charset="0"/>
              <a:ea typeface="Verdana" panose="020B0604030504040204" pitchFamily="34" charset="0"/>
            </a:endParaRPr>
          </a:p>
          <a:p>
            <a:endParaRPr lang="en-US" dirty="0"/>
          </a:p>
        </p:txBody>
      </p:sp>
    </p:spTree>
    <p:extLst>
      <p:ext uri="{BB962C8B-B14F-4D97-AF65-F5344CB8AC3E}">
        <p14:creationId xmlns:p14="http://schemas.microsoft.com/office/powerpoint/2010/main" val="3704543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565B0671-5A6A-454F-A6D9-3246F5244351}"/>
              </a:ext>
            </a:extLst>
          </p:cNvPr>
          <p:cNvSpPr/>
          <p:nvPr/>
        </p:nvSpPr>
        <p:spPr>
          <a:xfrm>
            <a:off x="2819400" y="1627198"/>
            <a:ext cx="5791200" cy="3621078"/>
          </a:xfrm>
          <a:prstGeom prst="rect">
            <a:avLst/>
          </a:prstGeom>
          <a:noFill/>
          <a:ln w="19050">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78" name="Rectangle 77">
            <a:extLst>
              <a:ext uri="{FF2B5EF4-FFF2-40B4-BE49-F238E27FC236}">
                <a16:creationId xmlns:a16="http://schemas.microsoft.com/office/drawing/2014/main" id="{528B0239-3ACF-4770-A524-2691D49DA885}"/>
              </a:ext>
            </a:extLst>
          </p:cNvPr>
          <p:cNvSpPr/>
          <p:nvPr/>
        </p:nvSpPr>
        <p:spPr>
          <a:xfrm>
            <a:off x="3181351" y="1958331"/>
            <a:ext cx="6066288" cy="3863354"/>
          </a:xfrm>
          <a:prstGeom prst="rect">
            <a:avLst/>
          </a:prstGeom>
          <a:noFill/>
          <a:ln w="19050">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4" name="Slide Number Placeholder 3">
            <a:extLst>
              <a:ext uri="{FF2B5EF4-FFF2-40B4-BE49-F238E27FC236}">
                <a16:creationId xmlns:a16="http://schemas.microsoft.com/office/drawing/2014/main" id="{AFAF9402-3444-44A5-9A8B-B79576FF9963}"/>
              </a:ext>
            </a:extLst>
          </p:cNvPr>
          <p:cNvSpPr>
            <a:spLocks noGrp="1"/>
          </p:cNvSpPr>
          <p:nvPr>
            <p:ph type="sldNum" sz="quarter" idx="12"/>
          </p:nvPr>
        </p:nvSpPr>
        <p:spPr/>
        <p:txBody>
          <a:bodyPr/>
          <a:lstStyle/>
          <a:p>
            <a:fld id="{4BAFDEB5-E504-4AD5-8F53-B5D1574FE72C}" type="slidenum">
              <a:rPr lang="en-US" smtClean="0"/>
              <a:t>14</a:t>
            </a:fld>
            <a:endParaRPr lang="en-US"/>
          </a:p>
        </p:txBody>
      </p:sp>
      <p:sp>
        <p:nvSpPr>
          <p:cNvPr id="13" name="Title 1">
            <a:extLst>
              <a:ext uri="{FF2B5EF4-FFF2-40B4-BE49-F238E27FC236}">
                <a16:creationId xmlns:a16="http://schemas.microsoft.com/office/drawing/2014/main" id="{140B9D69-810E-4274-B2F5-273FE1E95699}"/>
              </a:ext>
            </a:extLst>
          </p:cNvPr>
          <p:cNvSpPr>
            <a:spLocks noGrp="1"/>
          </p:cNvSpPr>
          <p:nvPr>
            <p:ph type="title"/>
          </p:nvPr>
        </p:nvSpPr>
        <p:spPr>
          <a:xfrm>
            <a:off x="513136" y="460507"/>
            <a:ext cx="10515600" cy="682493"/>
          </a:xfrm>
        </p:spPr>
        <p:txBody>
          <a:bodyPr>
            <a:normAutofit/>
          </a:bodyPr>
          <a:lstStyle/>
          <a:p>
            <a:r>
              <a:rPr lang="el-GR" sz="3200" dirty="0">
                <a:solidFill>
                  <a:srgbClr val="434343"/>
                </a:solidFill>
                <a:latin typeface="Verdana" panose="020B0604030504040204" pitchFamily="34" charset="0"/>
                <a:ea typeface="Verdana" panose="020B0604030504040204" pitchFamily="34" charset="0"/>
              </a:rPr>
              <a:t>Σχεδίαση</a:t>
            </a:r>
            <a:endParaRPr lang="en-US" sz="3200" dirty="0">
              <a:solidFill>
                <a:srgbClr val="434343"/>
              </a:solidFill>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E295F0EC-BDA4-4339-9554-BD7BEA9A4A67}"/>
              </a:ext>
            </a:extLst>
          </p:cNvPr>
          <p:cNvSpPr txBox="1"/>
          <p:nvPr/>
        </p:nvSpPr>
        <p:spPr>
          <a:xfrm>
            <a:off x="513136" y="1107709"/>
            <a:ext cx="5334000" cy="553998"/>
          </a:xfrm>
          <a:prstGeom prst="rect">
            <a:avLst/>
          </a:prstGeom>
          <a:noFill/>
        </p:spPr>
        <p:txBody>
          <a:bodyPr wrap="square" rtlCol="0">
            <a:spAutoFit/>
          </a:bodyPr>
          <a:lstStyle/>
          <a:p>
            <a:r>
              <a:rPr lang="el-GR" sz="1200" dirty="0">
                <a:latin typeface="Verdana" panose="020B0604030504040204" pitchFamily="34" charset="0"/>
                <a:ea typeface="Verdana" panose="020B0604030504040204" pitchFamily="34" charset="0"/>
              </a:rPr>
              <a:t>Παιχνίδι στο μουσείο</a:t>
            </a:r>
            <a:endParaRPr lang="en-US" sz="1200" dirty="0">
              <a:latin typeface="Verdana" panose="020B0604030504040204" pitchFamily="34" charset="0"/>
              <a:ea typeface="Verdana" panose="020B0604030504040204" pitchFamily="34" charset="0"/>
            </a:endParaRPr>
          </a:p>
          <a:p>
            <a:endParaRPr lang="en-US" dirty="0"/>
          </a:p>
        </p:txBody>
      </p:sp>
      <p:sp>
        <p:nvSpPr>
          <p:cNvPr id="15" name="Rectangle 14">
            <a:extLst>
              <a:ext uri="{FF2B5EF4-FFF2-40B4-BE49-F238E27FC236}">
                <a16:creationId xmlns:a16="http://schemas.microsoft.com/office/drawing/2014/main" id="{F890BB85-0003-4C41-AB3C-94EE524E7205}"/>
              </a:ext>
            </a:extLst>
          </p:cNvPr>
          <p:cNvSpPr/>
          <p:nvPr/>
        </p:nvSpPr>
        <p:spPr>
          <a:xfrm rot="16200000">
            <a:off x="1729741" y="-664358"/>
            <a:ext cx="45719" cy="3505203"/>
          </a:xfrm>
          <a:prstGeom prst="rect">
            <a:avLst/>
          </a:prstGeom>
          <a:solidFill>
            <a:srgbClr val="D0B0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9" name="TextBox 48">
            <a:extLst>
              <a:ext uri="{FF2B5EF4-FFF2-40B4-BE49-F238E27FC236}">
                <a16:creationId xmlns:a16="http://schemas.microsoft.com/office/drawing/2014/main" id="{EEDC5933-1A3D-419F-A87A-95A91D458AB3}"/>
              </a:ext>
            </a:extLst>
          </p:cNvPr>
          <p:cNvSpPr txBox="1"/>
          <p:nvPr/>
        </p:nvSpPr>
        <p:spPr>
          <a:xfrm>
            <a:off x="10234874" y="-377663"/>
            <a:ext cx="2086808" cy="553998"/>
          </a:xfrm>
          <a:prstGeom prst="rect">
            <a:avLst/>
          </a:prstGeom>
          <a:noFill/>
        </p:spPr>
        <p:txBody>
          <a:bodyPr wrap="square" rtlCol="0">
            <a:spAutoFit/>
          </a:bodyPr>
          <a:lstStyle/>
          <a:p>
            <a:pPr algn="ctr"/>
            <a:r>
              <a:rPr lang="el-GR" sz="1200" dirty="0">
                <a:latin typeface="Verdana" panose="020B0604030504040204" pitchFamily="34" charset="0"/>
                <a:ea typeface="Verdana" panose="020B0604030504040204" pitchFamily="34" charset="0"/>
              </a:rPr>
              <a:t>Αφηγητής</a:t>
            </a:r>
            <a:endParaRPr lang="en-US" sz="1200" dirty="0">
              <a:latin typeface="Verdana" panose="020B0604030504040204" pitchFamily="34" charset="0"/>
              <a:ea typeface="Verdana" panose="020B0604030504040204" pitchFamily="34" charset="0"/>
            </a:endParaRPr>
          </a:p>
          <a:p>
            <a:endParaRPr lang="en-US" dirty="0"/>
          </a:p>
        </p:txBody>
      </p:sp>
      <p:pic>
        <p:nvPicPr>
          <p:cNvPr id="9" name="Picture 8" descr="A screenshot of a cell phone&#10;&#10;Description automatically generated">
            <a:extLst>
              <a:ext uri="{FF2B5EF4-FFF2-40B4-BE49-F238E27FC236}">
                <a16:creationId xmlns:a16="http://schemas.microsoft.com/office/drawing/2014/main" id="{8D634161-CD99-4CD5-AD7F-58E6F0180956}"/>
              </a:ext>
            </a:extLst>
          </p:cNvPr>
          <p:cNvPicPr>
            <a:picLocks noChangeAspect="1"/>
          </p:cNvPicPr>
          <p:nvPr/>
        </p:nvPicPr>
        <p:blipFill rotWithShape="1">
          <a:blip r:embed="rId2">
            <a:extLst>
              <a:ext uri="{28A0092B-C50C-407E-A947-70E740481C1C}">
                <a14:useLocalDpi xmlns:a14="http://schemas.microsoft.com/office/drawing/2010/main" val="0"/>
              </a:ext>
            </a:extLst>
          </a:blip>
          <a:srcRect l="4922" t="5530" r="3202"/>
          <a:stretch/>
        </p:blipFill>
        <p:spPr>
          <a:xfrm>
            <a:off x="5905289" y="1083586"/>
            <a:ext cx="5143656" cy="2851169"/>
          </a:xfrm>
          <a:prstGeom prst="rect">
            <a:avLst/>
          </a:prstGeom>
          <a:ln>
            <a:noFill/>
          </a:ln>
          <a:effectLst/>
        </p:spPr>
      </p:pic>
      <p:pic>
        <p:nvPicPr>
          <p:cNvPr id="5" name="Picture 4" descr="A screenshot of a cell phone&#10;&#10;Description automatically generated">
            <a:extLst>
              <a:ext uri="{FF2B5EF4-FFF2-40B4-BE49-F238E27FC236}">
                <a16:creationId xmlns:a16="http://schemas.microsoft.com/office/drawing/2014/main" id="{532EFF55-40CC-4967-A776-0E91F1CF9C01}"/>
              </a:ext>
            </a:extLst>
          </p:cNvPr>
          <p:cNvPicPr>
            <a:picLocks noChangeAspect="1"/>
          </p:cNvPicPr>
          <p:nvPr/>
        </p:nvPicPr>
        <p:blipFill rotWithShape="1">
          <a:blip r:embed="rId3">
            <a:extLst>
              <a:ext uri="{28A0092B-C50C-407E-A947-70E740481C1C}">
                <a14:useLocalDpi xmlns:a14="http://schemas.microsoft.com/office/drawing/2010/main" val="0"/>
              </a:ext>
            </a:extLst>
          </a:blip>
          <a:srcRect l="5000" t="4834" r="5000"/>
          <a:stretch/>
        </p:blipFill>
        <p:spPr>
          <a:xfrm>
            <a:off x="2302546" y="2639602"/>
            <a:ext cx="5048483" cy="2877750"/>
          </a:xfrm>
          <a:prstGeom prst="rect">
            <a:avLst/>
          </a:prstGeom>
          <a:ln>
            <a:noFill/>
          </a:ln>
          <a:effectLst/>
        </p:spPr>
      </p:pic>
      <p:cxnSp>
        <p:nvCxnSpPr>
          <p:cNvPr id="28" name="Google Shape;85;p18">
            <a:extLst>
              <a:ext uri="{FF2B5EF4-FFF2-40B4-BE49-F238E27FC236}">
                <a16:creationId xmlns:a16="http://schemas.microsoft.com/office/drawing/2014/main" id="{66EF42D9-3E3A-4095-9B55-D64ED94B65DE}"/>
              </a:ext>
            </a:extLst>
          </p:cNvPr>
          <p:cNvCxnSpPr>
            <a:cxnSpLocks/>
          </p:cNvCxnSpPr>
          <p:nvPr/>
        </p:nvCxnSpPr>
        <p:spPr>
          <a:xfrm>
            <a:off x="10514022" y="3485864"/>
            <a:ext cx="0" cy="897782"/>
          </a:xfrm>
          <a:prstGeom prst="straightConnector1">
            <a:avLst/>
          </a:prstGeom>
          <a:solidFill>
            <a:srgbClr val="434343"/>
          </a:solidFill>
          <a:ln w="19050" cap="flat" cmpd="sng">
            <a:solidFill>
              <a:srgbClr val="434343"/>
            </a:solidFill>
            <a:prstDash val="solid"/>
            <a:round/>
            <a:headEnd type="none" w="med" len="med"/>
            <a:tailEnd type="oval" w="med" len="med"/>
          </a:ln>
        </p:spPr>
      </p:cxnSp>
      <p:cxnSp>
        <p:nvCxnSpPr>
          <p:cNvPr id="43" name="Google Shape;85;p18">
            <a:extLst>
              <a:ext uri="{FF2B5EF4-FFF2-40B4-BE49-F238E27FC236}">
                <a16:creationId xmlns:a16="http://schemas.microsoft.com/office/drawing/2014/main" id="{34BBE18F-0733-48C3-BA71-7E6A91874031}"/>
              </a:ext>
            </a:extLst>
          </p:cNvPr>
          <p:cNvCxnSpPr>
            <a:cxnSpLocks/>
          </p:cNvCxnSpPr>
          <p:nvPr/>
        </p:nvCxnSpPr>
        <p:spPr>
          <a:xfrm flipH="1">
            <a:off x="1762125" y="3840721"/>
            <a:ext cx="762001" cy="0"/>
          </a:xfrm>
          <a:prstGeom prst="straightConnector1">
            <a:avLst/>
          </a:prstGeom>
          <a:solidFill>
            <a:srgbClr val="434343"/>
          </a:solidFill>
          <a:ln w="19050" cap="flat" cmpd="sng">
            <a:solidFill>
              <a:srgbClr val="434343"/>
            </a:solidFill>
            <a:prstDash val="solid"/>
            <a:round/>
            <a:headEnd type="none" w="med" len="med"/>
            <a:tailEnd type="oval" w="med" len="med"/>
          </a:ln>
        </p:spPr>
      </p:cxnSp>
      <p:sp>
        <p:nvSpPr>
          <p:cNvPr id="46" name="TextBox 45">
            <a:extLst>
              <a:ext uri="{FF2B5EF4-FFF2-40B4-BE49-F238E27FC236}">
                <a16:creationId xmlns:a16="http://schemas.microsoft.com/office/drawing/2014/main" id="{3174A29A-D2F7-4D44-A378-13255D9210C7}"/>
              </a:ext>
            </a:extLst>
          </p:cNvPr>
          <p:cNvSpPr txBox="1"/>
          <p:nvPr/>
        </p:nvSpPr>
        <p:spPr>
          <a:xfrm>
            <a:off x="9470618" y="4328622"/>
            <a:ext cx="2086808" cy="461665"/>
          </a:xfrm>
          <a:prstGeom prst="rect">
            <a:avLst/>
          </a:prstGeom>
          <a:noFill/>
        </p:spPr>
        <p:txBody>
          <a:bodyPr wrap="square" rtlCol="0">
            <a:spAutoFit/>
          </a:bodyPr>
          <a:lstStyle/>
          <a:p>
            <a:pPr algn="ctr"/>
            <a:endParaRPr lang="en-US" sz="1200" dirty="0">
              <a:latin typeface="Verdana" panose="020B0604030504040204" pitchFamily="34" charset="0"/>
              <a:ea typeface="Verdana" panose="020B0604030504040204" pitchFamily="34" charset="0"/>
            </a:endParaRPr>
          </a:p>
          <a:p>
            <a:pPr algn="ctr"/>
            <a:r>
              <a:rPr lang="el-GR" sz="1200" dirty="0">
                <a:latin typeface="Verdana" panose="020B0604030504040204" pitchFamily="34" charset="0"/>
                <a:ea typeface="Verdana" panose="020B0604030504040204" pitchFamily="34" charset="0"/>
              </a:rPr>
              <a:t>Οθόνη ψηφοφορίας</a:t>
            </a:r>
            <a:endParaRPr lang="en-US" sz="1200" dirty="0">
              <a:latin typeface="Verdana" panose="020B0604030504040204" pitchFamily="34" charset="0"/>
              <a:ea typeface="Verdana" panose="020B0604030504040204" pitchFamily="34" charset="0"/>
            </a:endParaRPr>
          </a:p>
        </p:txBody>
      </p:sp>
      <p:sp>
        <p:nvSpPr>
          <p:cNvPr id="47" name="TextBox 46">
            <a:extLst>
              <a:ext uri="{FF2B5EF4-FFF2-40B4-BE49-F238E27FC236}">
                <a16:creationId xmlns:a16="http://schemas.microsoft.com/office/drawing/2014/main" id="{9F73957A-74A8-4FCE-9FD2-68BDCD83BC48}"/>
              </a:ext>
            </a:extLst>
          </p:cNvPr>
          <p:cNvSpPr txBox="1"/>
          <p:nvPr/>
        </p:nvSpPr>
        <p:spPr>
          <a:xfrm>
            <a:off x="238232" y="3493071"/>
            <a:ext cx="1439745" cy="830997"/>
          </a:xfrm>
          <a:prstGeom prst="rect">
            <a:avLst/>
          </a:prstGeom>
          <a:noFill/>
        </p:spPr>
        <p:txBody>
          <a:bodyPr wrap="square" rtlCol="0">
            <a:spAutoFit/>
          </a:bodyPr>
          <a:lstStyle/>
          <a:p>
            <a:pPr algn="ctr"/>
            <a:endParaRPr lang="en-US" sz="1200" dirty="0">
              <a:latin typeface="Verdana" panose="020B0604030504040204" pitchFamily="34" charset="0"/>
              <a:ea typeface="Verdana" panose="020B0604030504040204" pitchFamily="34" charset="0"/>
            </a:endParaRPr>
          </a:p>
          <a:p>
            <a:pPr algn="r"/>
            <a:r>
              <a:rPr lang="el-GR" sz="1200" dirty="0">
                <a:latin typeface="Verdana" panose="020B0604030504040204" pitchFamily="34" charset="0"/>
                <a:ea typeface="Verdana" panose="020B0604030504040204" pitchFamily="34" charset="0"/>
              </a:rPr>
              <a:t>Οθόνη παραγόμενου αντικειμένου</a:t>
            </a:r>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95143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528B0239-3ACF-4770-A524-2691D49DA885}"/>
              </a:ext>
            </a:extLst>
          </p:cNvPr>
          <p:cNvSpPr/>
          <p:nvPr/>
        </p:nvSpPr>
        <p:spPr>
          <a:xfrm>
            <a:off x="4061933" y="2109779"/>
            <a:ext cx="6003661" cy="3777872"/>
          </a:xfrm>
          <a:prstGeom prst="rect">
            <a:avLst/>
          </a:prstGeom>
          <a:noFill/>
          <a:ln w="19050">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76" name="Rectangle 75">
            <a:extLst>
              <a:ext uri="{FF2B5EF4-FFF2-40B4-BE49-F238E27FC236}">
                <a16:creationId xmlns:a16="http://schemas.microsoft.com/office/drawing/2014/main" id="{565B0671-5A6A-454F-A6D9-3246F5244351}"/>
              </a:ext>
            </a:extLst>
          </p:cNvPr>
          <p:cNvSpPr/>
          <p:nvPr/>
        </p:nvSpPr>
        <p:spPr>
          <a:xfrm>
            <a:off x="2598900" y="1443192"/>
            <a:ext cx="5653147" cy="3223519"/>
          </a:xfrm>
          <a:prstGeom prst="rect">
            <a:avLst/>
          </a:prstGeom>
          <a:noFill/>
          <a:ln w="19050">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pic>
        <p:nvPicPr>
          <p:cNvPr id="5" name="Picture 4" descr="A screenshot of a social media post&#10;&#10;Description automatically generated">
            <a:extLst>
              <a:ext uri="{FF2B5EF4-FFF2-40B4-BE49-F238E27FC236}">
                <a16:creationId xmlns:a16="http://schemas.microsoft.com/office/drawing/2014/main" id="{E55CD884-A587-4CEF-A37D-08E3D6D45BB1}"/>
              </a:ext>
            </a:extLst>
          </p:cNvPr>
          <p:cNvPicPr>
            <a:picLocks noChangeAspect="1"/>
          </p:cNvPicPr>
          <p:nvPr/>
        </p:nvPicPr>
        <p:blipFill rotWithShape="1">
          <a:blip r:embed="rId2">
            <a:extLst>
              <a:ext uri="{28A0092B-C50C-407E-A947-70E740481C1C}">
                <a14:useLocalDpi xmlns:a14="http://schemas.microsoft.com/office/drawing/2010/main" val="0"/>
              </a:ext>
            </a:extLst>
          </a:blip>
          <a:srcRect l="4844" t="5530" r="4209"/>
          <a:stretch/>
        </p:blipFill>
        <p:spPr>
          <a:xfrm>
            <a:off x="2882684" y="1733714"/>
            <a:ext cx="6921056" cy="3875522"/>
          </a:xfrm>
          <a:prstGeom prst="rect">
            <a:avLst/>
          </a:prstGeom>
        </p:spPr>
      </p:pic>
      <p:sp>
        <p:nvSpPr>
          <p:cNvPr id="4" name="Slide Number Placeholder 3">
            <a:extLst>
              <a:ext uri="{FF2B5EF4-FFF2-40B4-BE49-F238E27FC236}">
                <a16:creationId xmlns:a16="http://schemas.microsoft.com/office/drawing/2014/main" id="{AFAF9402-3444-44A5-9A8B-B79576FF9963}"/>
              </a:ext>
            </a:extLst>
          </p:cNvPr>
          <p:cNvSpPr>
            <a:spLocks noGrp="1"/>
          </p:cNvSpPr>
          <p:nvPr>
            <p:ph type="sldNum" sz="quarter" idx="12"/>
          </p:nvPr>
        </p:nvSpPr>
        <p:spPr/>
        <p:txBody>
          <a:bodyPr/>
          <a:lstStyle/>
          <a:p>
            <a:fld id="{4BAFDEB5-E504-4AD5-8F53-B5D1574FE72C}" type="slidenum">
              <a:rPr lang="en-US" smtClean="0"/>
              <a:t>15</a:t>
            </a:fld>
            <a:endParaRPr lang="en-US"/>
          </a:p>
        </p:txBody>
      </p:sp>
      <p:sp>
        <p:nvSpPr>
          <p:cNvPr id="13" name="Title 1">
            <a:extLst>
              <a:ext uri="{FF2B5EF4-FFF2-40B4-BE49-F238E27FC236}">
                <a16:creationId xmlns:a16="http://schemas.microsoft.com/office/drawing/2014/main" id="{140B9D69-810E-4274-B2F5-273FE1E95699}"/>
              </a:ext>
            </a:extLst>
          </p:cNvPr>
          <p:cNvSpPr>
            <a:spLocks noGrp="1"/>
          </p:cNvSpPr>
          <p:nvPr>
            <p:ph type="title"/>
          </p:nvPr>
        </p:nvSpPr>
        <p:spPr>
          <a:xfrm>
            <a:off x="513136" y="460507"/>
            <a:ext cx="10515600" cy="682493"/>
          </a:xfrm>
        </p:spPr>
        <p:txBody>
          <a:bodyPr>
            <a:normAutofit/>
          </a:bodyPr>
          <a:lstStyle/>
          <a:p>
            <a:r>
              <a:rPr lang="el-GR" sz="3200" dirty="0">
                <a:solidFill>
                  <a:srgbClr val="434343"/>
                </a:solidFill>
                <a:latin typeface="Verdana" panose="020B0604030504040204" pitchFamily="34" charset="0"/>
                <a:ea typeface="Verdana" panose="020B0604030504040204" pitchFamily="34" charset="0"/>
              </a:rPr>
              <a:t>Σχεδίαση</a:t>
            </a:r>
            <a:endParaRPr lang="en-US" sz="3200" dirty="0">
              <a:solidFill>
                <a:srgbClr val="434343"/>
              </a:solidFill>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E295F0EC-BDA4-4339-9554-BD7BEA9A4A67}"/>
              </a:ext>
            </a:extLst>
          </p:cNvPr>
          <p:cNvSpPr txBox="1"/>
          <p:nvPr/>
        </p:nvSpPr>
        <p:spPr>
          <a:xfrm>
            <a:off x="513136" y="1107709"/>
            <a:ext cx="5334000" cy="553998"/>
          </a:xfrm>
          <a:prstGeom prst="rect">
            <a:avLst/>
          </a:prstGeom>
          <a:noFill/>
        </p:spPr>
        <p:txBody>
          <a:bodyPr wrap="square" rtlCol="0">
            <a:spAutoFit/>
          </a:bodyPr>
          <a:lstStyle/>
          <a:p>
            <a:r>
              <a:rPr lang="el-GR" sz="1200" dirty="0">
                <a:latin typeface="Verdana" panose="020B0604030504040204" pitchFamily="34" charset="0"/>
                <a:ea typeface="Verdana" panose="020B0604030504040204" pitchFamily="34" charset="0"/>
              </a:rPr>
              <a:t>Παιχνίδι στο μουσείο</a:t>
            </a:r>
            <a:endParaRPr lang="en-US" sz="1200" dirty="0">
              <a:latin typeface="Verdana" panose="020B0604030504040204" pitchFamily="34" charset="0"/>
              <a:ea typeface="Verdana" panose="020B0604030504040204" pitchFamily="34" charset="0"/>
            </a:endParaRPr>
          </a:p>
          <a:p>
            <a:endParaRPr lang="en-US" dirty="0"/>
          </a:p>
        </p:txBody>
      </p:sp>
      <p:sp>
        <p:nvSpPr>
          <p:cNvPr id="15" name="Rectangle 14">
            <a:extLst>
              <a:ext uri="{FF2B5EF4-FFF2-40B4-BE49-F238E27FC236}">
                <a16:creationId xmlns:a16="http://schemas.microsoft.com/office/drawing/2014/main" id="{F890BB85-0003-4C41-AB3C-94EE524E7205}"/>
              </a:ext>
            </a:extLst>
          </p:cNvPr>
          <p:cNvSpPr/>
          <p:nvPr/>
        </p:nvSpPr>
        <p:spPr>
          <a:xfrm rot="16200000">
            <a:off x="1729741" y="-664358"/>
            <a:ext cx="45719" cy="3505203"/>
          </a:xfrm>
          <a:prstGeom prst="rect">
            <a:avLst/>
          </a:prstGeom>
          <a:solidFill>
            <a:srgbClr val="D0B0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27" name="Google Shape;85;p18">
            <a:extLst>
              <a:ext uri="{FF2B5EF4-FFF2-40B4-BE49-F238E27FC236}">
                <a16:creationId xmlns:a16="http://schemas.microsoft.com/office/drawing/2014/main" id="{809499E6-2510-429F-BFD1-A436486370EB}"/>
              </a:ext>
            </a:extLst>
          </p:cNvPr>
          <p:cNvCxnSpPr>
            <a:cxnSpLocks/>
          </p:cNvCxnSpPr>
          <p:nvPr/>
        </p:nvCxnSpPr>
        <p:spPr>
          <a:xfrm>
            <a:off x="9756065" y="4215967"/>
            <a:ext cx="470249" cy="0"/>
          </a:xfrm>
          <a:prstGeom prst="straightConnector1">
            <a:avLst/>
          </a:prstGeom>
          <a:solidFill>
            <a:srgbClr val="434343"/>
          </a:solidFill>
          <a:ln w="19050" cap="flat" cmpd="sng">
            <a:solidFill>
              <a:srgbClr val="434343"/>
            </a:solidFill>
            <a:prstDash val="solid"/>
            <a:round/>
            <a:headEnd type="none" w="med" len="med"/>
            <a:tailEnd type="oval" w="med" len="med"/>
          </a:ln>
        </p:spPr>
      </p:cxnSp>
      <p:cxnSp>
        <p:nvCxnSpPr>
          <p:cNvPr id="33" name="Google Shape;85;p18">
            <a:extLst>
              <a:ext uri="{FF2B5EF4-FFF2-40B4-BE49-F238E27FC236}">
                <a16:creationId xmlns:a16="http://schemas.microsoft.com/office/drawing/2014/main" id="{C45264B4-D78E-452C-8DB9-6887D1A944E4}"/>
              </a:ext>
            </a:extLst>
          </p:cNvPr>
          <p:cNvCxnSpPr>
            <a:cxnSpLocks/>
          </p:cNvCxnSpPr>
          <p:nvPr/>
        </p:nvCxnSpPr>
        <p:spPr>
          <a:xfrm>
            <a:off x="5425473" y="5421396"/>
            <a:ext cx="0" cy="559140"/>
          </a:xfrm>
          <a:prstGeom prst="straightConnector1">
            <a:avLst/>
          </a:prstGeom>
          <a:solidFill>
            <a:srgbClr val="434343"/>
          </a:solidFill>
          <a:ln w="19050" cap="flat" cmpd="sng">
            <a:solidFill>
              <a:srgbClr val="434343"/>
            </a:solidFill>
            <a:prstDash val="solid"/>
            <a:round/>
            <a:headEnd type="none" w="med" len="med"/>
            <a:tailEnd type="oval" w="med" len="med"/>
          </a:ln>
        </p:spPr>
      </p:cxnSp>
      <p:sp>
        <p:nvSpPr>
          <p:cNvPr id="52" name="TextBox 51">
            <a:extLst>
              <a:ext uri="{FF2B5EF4-FFF2-40B4-BE49-F238E27FC236}">
                <a16:creationId xmlns:a16="http://schemas.microsoft.com/office/drawing/2014/main" id="{6EF769F3-A1F9-4CAC-98E7-1F569A76187F}"/>
              </a:ext>
            </a:extLst>
          </p:cNvPr>
          <p:cNvSpPr txBox="1"/>
          <p:nvPr/>
        </p:nvSpPr>
        <p:spPr>
          <a:xfrm>
            <a:off x="10264354" y="4044555"/>
            <a:ext cx="2086808" cy="738664"/>
          </a:xfrm>
          <a:prstGeom prst="rect">
            <a:avLst/>
          </a:prstGeom>
          <a:noFill/>
        </p:spPr>
        <p:txBody>
          <a:bodyPr wrap="square" rtlCol="0">
            <a:spAutoFit/>
          </a:bodyPr>
          <a:lstStyle/>
          <a:p>
            <a:r>
              <a:rPr lang="el-GR" sz="1200" dirty="0">
                <a:latin typeface="Verdana" panose="020B0604030504040204" pitchFamily="34" charset="0"/>
                <a:ea typeface="Verdana" panose="020B0604030504040204" pitchFamily="34" charset="0"/>
              </a:rPr>
              <a:t>Ένδειξη εκτύπωσης ιστορίας</a:t>
            </a:r>
            <a:endParaRPr lang="en-US" sz="1200" dirty="0">
              <a:latin typeface="Verdana" panose="020B0604030504040204" pitchFamily="34" charset="0"/>
              <a:ea typeface="Verdana" panose="020B0604030504040204" pitchFamily="34" charset="0"/>
            </a:endParaRPr>
          </a:p>
          <a:p>
            <a:endParaRPr lang="en-US" dirty="0"/>
          </a:p>
        </p:txBody>
      </p:sp>
      <p:sp>
        <p:nvSpPr>
          <p:cNvPr id="68" name="TextBox 67">
            <a:extLst>
              <a:ext uri="{FF2B5EF4-FFF2-40B4-BE49-F238E27FC236}">
                <a16:creationId xmlns:a16="http://schemas.microsoft.com/office/drawing/2014/main" id="{7D9F904B-FFEF-43A2-9410-D9B40B1CFF2B}"/>
              </a:ext>
            </a:extLst>
          </p:cNvPr>
          <p:cNvSpPr txBox="1"/>
          <p:nvPr/>
        </p:nvSpPr>
        <p:spPr>
          <a:xfrm>
            <a:off x="4124457" y="6061022"/>
            <a:ext cx="2602032" cy="738664"/>
          </a:xfrm>
          <a:prstGeom prst="rect">
            <a:avLst/>
          </a:prstGeom>
          <a:noFill/>
        </p:spPr>
        <p:txBody>
          <a:bodyPr wrap="square" rtlCol="0">
            <a:spAutoFit/>
          </a:bodyPr>
          <a:lstStyle/>
          <a:p>
            <a:pPr algn="ctr"/>
            <a:r>
              <a:rPr lang="el-GR" sz="1200" dirty="0">
                <a:latin typeface="Verdana" panose="020B0604030504040204" pitchFamily="34" charset="0"/>
                <a:ea typeface="Verdana" panose="020B0604030504040204" pitchFamily="34" charset="0"/>
              </a:rPr>
              <a:t>Ιστορία που δημιουργήθηκε από τις επιλογές των μαθητών</a:t>
            </a:r>
            <a:endParaRPr lang="en-US" sz="1200" dirty="0">
              <a:latin typeface="Verdana" panose="020B0604030504040204" pitchFamily="34" charset="0"/>
              <a:ea typeface="Verdana" panose="020B0604030504040204" pitchFamily="34" charset="0"/>
            </a:endParaRPr>
          </a:p>
          <a:p>
            <a:endParaRPr lang="en-US" dirty="0"/>
          </a:p>
        </p:txBody>
      </p:sp>
    </p:spTree>
    <p:extLst>
      <p:ext uri="{BB962C8B-B14F-4D97-AF65-F5344CB8AC3E}">
        <p14:creationId xmlns:p14="http://schemas.microsoft.com/office/powerpoint/2010/main" val="224699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BC14FC-C1B5-4711-BB2F-C426A192FFA3}"/>
              </a:ext>
            </a:extLst>
          </p:cNvPr>
          <p:cNvSpPr/>
          <p:nvPr/>
        </p:nvSpPr>
        <p:spPr>
          <a:xfrm>
            <a:off x="-9282" y="0"/>
            <a:ext cx="11688145" cy="6857999"/>
          </a:xfrm>
          <a:prstGeom prst="rect">
            <a:avLst/>
          </a:prstGeom>
          <a:solidFill>
            <a:srgbClr val="E4D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Slide Number Placeholder 3">
            <a:extLst>
              <a:ext uri="{FF2B5EF4-FFF2-40B4-BE49-F238E27FC236}">
                <a16:creationId xmlns:a16="http://schemas.microsoft.com/office/drawing/2014/main" id="{F22B84C4-C5E0-4D93-B97F-A6230D737091}"/>
              </a:ext>
            </a:extLst>
          </p:cNvPr>
          <p:cNvSpPr>
            <a:spLocks noGrp="1"/>
          </p:cNvSpPr>
          <p:nvPr>
            <p:ph type="sldNum" sz="quarter" idx="12"/>
          </p:nvPr>
        </p:nvSpPr>
        <p:spPr/>
        <p:txBody>
          <a:bodyPr/>
          <a:lstStyle/>
          <a:p>
            <a:fld id="{4BAFDEB5-E504-4AD5-8F53-B5D1574FE72C}" type="slidenum">
              <a:rPr lang="en-US" smtClean="0"/>
              <a:t>16</a:t>
            </a:fld>
            <a:endParaRPr lang="en-US"/>
          </a:p>
        </p:txBody>
      </p:sp>
      <p:sp>
        <p:nvSpPr>
          <p:cNvPr id="5" name="Title 1">
            <a:extLst>
              <a:ext uri="{FF2B5EF4-FFF2-40B4-BE49-F238E27FC236}">
                <a16:creationId xmlns:a16="http://schemas.microsoft.com/office/drawing/2014/main" id="{F1A3F3FD-79FB-4E2B-8BD9-C14D5A97FC44}"/>
              </a:ext>
            </a:extLst>
          </p:cNvPr>
          <p:cNvSpPr>
            <a:spLocks noGrp="1"/>
          </p:cNvSpPr>
          <p:nvPr>
            <p:ph type="title"/>
          </p:nvPr>
        </p:nvSpPr>
        <p:spPr>
          <a:xfrm>
            <a:off x="513136" y="460507"/>
            <a:ext cx="10515600" cy="682493"/>
          </a:xfrm>
        </p:spPr>
        <p:txBody>
          <a:bodyPr>
            <a:normAutofit/>
          </a:bodyPr>
          <a:lstStyle/>
          <a:p>
            <a:r>
              <a:rPr lang="el-GR" sz="3200" dirty="0">
                <a:solidFill>
                  <a:srgbClr val="434343"/>
                </a:solidFill>
                <a:latin typeface="Verdana" panose="020B0604030504040204" pitchFamily="34" charset="0"/>
                <a:ea typeface="Verdana" panose="020B0604030504040204" pitchFamily="34" charset="0"/>
              </a:rPr>
              <a:t>Αξιολόγηση</a:t>
            </a:r>
            <a:endParaRPr lang="en-US" sz="3200" dirty="0">
              <a:solidFill>
                <a:srgbClr val="434343"/>
              </a:solidFill>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C5D93A8F-09CD-480B-8EAD-12BFB5DC01AF}"/>
              </a:ext>
            </a:extLst>
          </p:cNvPr>
          <p:cNvSpPr/>
          <p:nvPr/>
        </p:nvSpPr>
        <p:spPr>
          <a:xfrm>
            <a:off x="979861" y="1410691"/>
            <a:ext cx="3970526" cy="4247317"/>
          </a:xfrm>
          <a:prstGeom prst="rect">
            <a:avLst/>
          </a:prstGeom>
        </p:spPr>
        <p:txBody>
          <a:bodyPr wrap="square">
            <a:spAutoFit/>
          </a:bodyPr>
          <a:lstStyle/>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cs typeface="Comfortaa"/>
                <a:sym typeface="Comfortaa"/>
              </a:rPr>
              <a:t>Δύο φάσεις: τάξη, μουσείο</a:t>
            </a:r>
            <a:br>
              <a:rPr lang="el-GR" dirty="0">
                <a:solidFill>
                  <a:srgbClr val="434343"/>
                </a:solidFill>
                <a:latin typeface="Verdana" panose="020B0604030504040204" pitchFamily="34" charset="0"/>
                <a:ea typeface="Verdana" panose="020B0604030504040204" pitchFamily="34" charset="0"/>
                <a:cs typeface="Comfortaa"/>
                <a:sym typeface="Comfortaa"/>
              </a:rPr>
            </a:br>
            <a:endParaRPr lang="el-GR" dirty="0">
              <a:solidFill>
                <a:srgbClr val="434343"/>
              </a:solidFill>
              <a:latin typeface="Verdana" panose="020B0604030504040204" pitchFamily="34" charset="0"/>
              <a:ea typeface="Verdana" panose="020B0604030504040204" pitchFamily="34" charset="0"/>
              <a:cs typeface="Comfortaa"/>
              <a:sym typeface="Comfortaa"/>
            </a:endParaRPr>
          </a:p>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sym typeface="Comfortaa"/>
              </a:rPr>
              <a:t>5 συμμετέχοντες</a:t>
            </a:r>
            <a:br>
              <a:rPr lang="el-GR" dirty="0">
                <a:solidFill>
                  <a:srgbClr val="434343"/>
                </a:solidFill>
                <a:latin typeface="Verdana" panose="020B0604030504040204" pitchFamily="34" charset="0"/>
                <a:ea typeface="Verdana" panose="020B0604030504040204" pitchFamily="34" charset="0"/>
                <a:sym typeface="Comfortaa"/>
              </a:rPr>
            </a:br>
            <a:endParaRPr lang="el-GR" dirty="0">
              <a:solidFill>
                <a:srgbClr val="434343"/>
              </a:solidFill>
              <a:latin typeface="Verdana" panose="020B0604030504040204" pitchFamily="34" charset="0"/>
              <a:ea typeface="Verdana" panose="020B0604030504040204" pitchFamily="34" charset="0"/>
              <a:sym typeface="Comfortaa"/>
            </a:endParaRPr>
          </a:p>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rPr>
              <a:t>Αναδρομική διερεύνηση και Πρωτόκολλο συνεργατικής ανακάλυψης</a:t>
            </a:r>
            <a:br>
              <a:rPr lang="el-GR" dirty="0">
                <a:solidFill>
                  <a:srgbClr val="434343"/>
                </a:solidFill>
                <a:latin typeface="Verdana" panose="020B0604030504040204" pitchFamily="34" charset="0"/>
                <a:ea typeface="Verdana" panose="020B0604030504040204" pitchFamily="34" charset="0"/>
                <a:sym typeface="Comfortaa"/>
              </a:rPr>
            </a:br>
            <a:endParaRPr lang="el-GR" dirty="0">
              <a:solidFill>
                <a:srgbClr val="434343"/>
              </a:solidFill>
              <a:latin typeface="Verdana" panose="020B0604030504040204" pitchFamily="34" charset="0"/>
              <a:ea typeface="Verdana" panose="020B0604030504040204" pitchFamily="34" charset="0"/>
              <a:sym typeface="Comfortaa"/>
            </a:endParaRPr>
          </a:p>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sym typeface="Comfortaa"/>
              </a:rPr>
              <a:t>Ερωτηματολόγια και ημιδομημένες συνεντεύξεις</a:t>
            </a:r>
            <a:br>
              <a:rPr lang="el-GR" dirty="0">
                <a:solidFill>
                  <a:srgbClr val="434343"/>
                </a:solidFill>
                <a:latin typeface="Verdana" panose="020B0604030504040204" pitchFamily="34" charset="0"/>
                <a:ea typeface="Verdana" panose="020B0604030504040204" pitchFamily="34" charset="0"/>
                <a:sym typeface="Comfortaa"/>
              </a:rPr>
            </a:br>
            <a:endParaRPr lang="el-GR" dirty="0">
              <a:solidFill>
                <a:srgbClr val="434343"/>
              </a:solidFill>
              <a:latin typeface="Verdana" panose="020B0604030504040204" pitchFamily="34" charset="0"/>
              <a:ea typeface="Verdana" panose="020B0604030504040204" pitchFamily="34" charset="0"/>
              <a:sym typeface="Comfortaa"/>
            </a:endParaRPr>
          </a:p>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sym typeface="Comfortaa"/>
              </a:rPr>
              <a:t>Προσομοίωση της </a:t>
            </a:r>
            <a:r>
              <a:rPr lang="el-GR" dirty="0" err="1">
                <a:solidFill>
                  <a:srgbClr val="434343"/>
                </a:solidFill>
                <a:latin typeface="Verdana" panose="020B0604030504040204" pitchFamily="34" charset="0"/>
                <a:ea typeface="Verdana" panose="020B0604030504040204" pitchFamily="34" charset="0"/>
                <a:sym typeface="Comfortaa"/>
              </a:rPr>
              <a:t>Μουσειοσκευής</a:t>
            </a:r>
            <a:br>
              <a:rPr lang="el-GR" dirty="0">
                <a:solidFill>
                  <a:srgbClr val="434343"/>
                </a:solidFill>
                <a:latin typeface="Verdana" panose="020B0604030504040204" pitchFamily="34" charset="0"/>
                <a:ea typeface="Verdana" panose="020B0604030504040204" pitchFamily="34" charset="0"/>
                <a:sym typeface="Comfortaa"/>
              </a:rPr>
            </a:br>
            <a:endParaRPr lang="el-GR" dirty="0">
              <a:solidFill>
                <a:srgbClr val="434343"/>
              </a:solidFill>
              <a:latin typeface="Verdana" panose="020B0604030504040204" pitchFamily="34" charset="0"/>
              <a:ea typeface="Verdana" panose="020B0604030504040204" pitchFamily="34" charset="0"/>
              <a:sym typeface="Comfortaa"/>
            </a:endParaRPr>
          </a:p>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sym typeface="Comfortaa"/>
              </a:rPr>
              <a:t>Παρατηρήσεις/Σχόλια</a:t>
            </a:r>
          </a:p>
        </p:txBody>
      </p:sp>
      <p:pic>
        <p:nvPicPr>
          <p:cNvPr id="6146" name="Picture 2">
            <a:extLst>
              <a:ext uri="{FF2B5EF4-FFF2-40B4-BE49-F238E27FC236}">
                <a16:creationId xmlns:a16="http://schemas.microsoft.com/office/drawing/2014/main" id="{32E4DA7C-AFAF-4A39-8451-F7162E3CC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896" y="516284"/>
            <a:ext cx="4573915" cy="25756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EBD1FFBE-87B2-4A59-B28C-0A3429DAB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896" y="3450734"/>
            <a:ext cx="4588732" cy="3041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974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2B84C4-C5E0-4D93-B97F-A6230D737091}"/>
              </a:ext>
            </a:extLst>
          </p:cNvPr>
          <p:cNvSpPr>
            <a:spLocks noGrp="1"/>
          </p:cNvSpPr>
          <p:nvPr>
            <p:ph type="sldNum" sz="quarter" idx="12"/>
          </p:nvPr>
        </p:nvSpPr>
        <p:spPr/>
        <p:txBody>
          <a:bodyPr/>
          <a:lstStyle/>
          <a:p>
            <a:fld id="{4BAFDEB5-E504-4AD5-8F53-B5D1574FE72C}" type="slidenum">
              <a:rPr lang="en-US" smtClean="0"/>
              <a:t>17</a:t>
            </a:fld>
            <a:endParaRPr lang="en-US"/>
          </a:p>
        </p:txBody>
      </p:sp>
      <p:sp>
        <p:nvSpPr>
          <p:cNvPr id="5" name="Title 1">
            <a:extLst>
              <a:ext uri="{FF2B5EF4-FFF2-40B4-BE49-F238E27FC236}">
                <a16:creationId xmlns:a16="http://schemas.microsoft.com/office/drawing/2014/main" id="{F1A3F3FD-79FB-4E2B-8BD9-C14D5A97FC44}"/>
              </a:ext>
            </a:extLst>
          </p:cNvPr>
          <p:cNvSpPr>
            <a:spLocks noGrp="1"/>
          </p:cNvSpPr>
          <p:nvPr>
            <p:ph type="title"/>
          </p:nvPr>
        </p:nvSpPr>
        <p:spPr>
          <a:xfrm>
            <a:off x="513136" y="460507"/>
            <a:ext cx="10515600" cy="682493"/>
          </a:xfrm>
        </p:spPr>
        <p:txBody>
          <a:bodyPr>
            <a:normAutofit/>
          </a:bodyPr>
          <a:lstStyle/>
          <a:p>
            <a:r>
              <a:rPr lang="el-GR" sz="3200" dirty="0">
                <a:solidFill>
                  <a:srgbClr val="434343"/>
                </a:solidFill>
                <a:latin typeface="Verdana" panose="020B0604030504040204" pitchFamily="34" charset="0"/>
                <a:ea typeface="Verdana" panose="020B0604030504040204" pitchFamily="34" charset="0"/>
              </a:rPr>
              <a:t>Συμπεράσματα</a:t>
            </a:r>
            <a:endParaRPr lang="en-US" sz="3200" dirty="0">
              <a:solidFill>
                <a:srgbClr val="434343"/>
              </a:solidFill>
              <a:latin typeface="Verdana" panose="020B0604030504040204" pitchFamily="34" charset="0"/>
              <a:ea typeface="Verdana" panose="020B0604030504040204" pitchFamily="34" charset="0"/>
            </a:endParaRPr>
          </a:p>
        </p:txBody>
      </p:sp>
      <p:sp>
        <p:nvSpPr>
          <p:cNvPr id="6" name="Rectangle 5">
            <a:extLst>
              <a:ext uri="{FF2B5EF4-FFF2-40B4-BE49-F238E27FC236}">
                <a16:creationId xmlns:a16="http://schemas.microsoft.com/office/drawing/2014/main" id="{F0C2CF0D-A4A9-4283-B0C8-2042C99EF2D3}"/>
              </a:ext>
            </a:extLst>
          </p:cNvPr>
          <p:cNvSpPr/>
          <p:nvPr/>
        </p:nvSpPr>
        <p:spPr>
          <a:xfrm rot="16200000" flipH="1">
            <a:off x="1777365" y="-666264"/>
            <a:ext cx="45719" cy="3600451"/>
          </a:xfrm>
          <a:prstGeom prst="rect">
            <a:avLst/>
          </a:prstGeom>
          <a:solidFill>
            <a:srgbClr val="D0B0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Rectangle 1">
            <a:extLst>
              <a:ext uri="{FF2B5EF4-FFF2-40B4-BE49-F238E27FC236}">
                <a16:creationId xmlns:a16="http://schemas.microsoft.com/office/drawing/2014/main" id="{74CF8020-AB17-445D-B1C0-BAF3C00D0CB3}"/>
              </a:ext>
            </a:extLst>
          </p:cNvPr>
          <p:cNvSpPr/>
          <p:nvPr/>
        </p:nvSpPr>
        <p:spPr>
          <a:xfrm>
            <a:off x="3062287" y="1997839"/>
            <a:ext cx="6096000" cy="2862322"/>
          </a:xfrm>
          <a:prstGeom prst="rect">
            <a:avLst/>
          </a:prstGeom>
        </p:spPr>
        <p:txBody>
          <a:bodyPr>
            <a:spAutoFit/>
          </a:bodyPr>
          <a:lstStyle/>
          <a:p>
            <a:pPr marL="171450" indent="-171450">
              <a:buFont typeface="Wingdings" panose="05000000000000000000" pitchFamily="2" charset="2"/>
              <a:buChar char="§"/>
            </a:pPr>
            <a:r>
              <a:rPr lang="el-GR" sz="1200" dirty="0">
                <a:solidFill>
                  <a:srgbClr val="000000"/>
                </a:solidFill>
                <a:latin typeface="Verdana" panose="020B0604030504040204" pitchFamily="34" charset="0"/>
                <a:ea typeface="Verdana" panose="020B0604030504040204" pitchFamily="34" charset="0"/>
              </a:rPr>
              <a:t>Νέος τρόπος προσέγγισης του Βιομηχανικού Μουσείου Ερμούπολης</a:t>
            </a:r>
            <a:endParaRPr lang="en-US" sz="1200" dirty="0">
              <a:solidFill>
                <a:srgbClr val="000000"/>
              </a:solidFill>
              <a:latin typeface="Verdana" panose="020B0604030504040204" pitchFamily="34" charset="0"/>
              <a:ea typeface="Verdana" panose="020B0604030504040204" pitchFamily="34" charset="0"/>
            </a:endParaRPr>
          </a:p>
          <a:p>
            <a:endParaRPr lang="el-GR" sz="1200" dirty="0">
              <a:solidFill>
                <a:srgbClr val="000000"/>
              </a:solidFill>
              <a:latin typeface="Verdana" panose="020B0604030504040204" pitchFamily="34" charset="0"/>
              <a:ea typeface="Verdana" panose="020B0604030504040204" pitchFamily="34" charset="0"/>
            </a:endParaRPr>
          </a:p>
          <a:p>
            <a:pPr marL="171450" indent="-171450">
              <a:buFont typeface="Wingdings" panose="05000000000000000000" pitchFamily="2" charset="2"/>
              <a:buChar char="§"/>
            </a:pPr>
            <a:r>
              <a:rPr lang="en-US" sz="1200" dirty="0">
                <a:solidFill>
                  <a:srgbClr val="000000"/>
                </a:solidFill>
                <a:latin typeface="Verdana" panose="020B0604030504040204" pitchFamily="34" charset="0"/>
                <a:ea typeface="Verdana" panose="020B0604030504040204" pitchFamily="34" charset="0"/>
              </a:rPr>
              <a:t>E</a:t>
            </a:r>
            <a:r>
              <a:rPr lang="el-GR" sz="1200" dirty="0">
                <a:solidFill>
                  <a:srgbClr val="000000"/>
                </a:solidFill>
                <a:latin typeface="Verdana" panose="020B0604030504040204" pitchFamily="34" charset="0"/>
                <a:ea typeface="Verdana" panose="020B0604030504040204" pitchFamily="34" charset="0"/>
              </a:rPr>
              <a:t>πιλογή προτυποποίησης 2 εκ των τεσσάρων </a:t>
            </a:r>
            <a:r>
              <a:rPr lang="en-US" sz="1200" dirty="0">
                <a:solidFill>
                  <a:srgbClr val="000000"/>
                </a:solidFill>
                <a:latin typeface="Verdana" panose="020B0604030504040204" pitchFamily="34" charset="0"/>
                <a:ea typeface="Verdana" panose="020B0604030504040204" pitchFamily="34" charset="0"/>
              </a:rPr>
              <a:t>minigame</a:t>
            </a:r>
            <a:r>
              <a:rPr lang="el-GR" sz="1200" dirty="0">
                <a:solidFill>
                  <a:srgbClr val="000000"/>
                </a:solidFill>
                <a:latin typeface="Verdana" panose="020B0604030504040204" pitchFamily="34" charset="0"/>
                <a:ea typeface="Verdana" panose="020B0604030504040204" pitchFamily="34" charset="0"/>
              </a:rPr>
              <a:t> επέτρεψε την καλύτερη διαχείριση του χρόνου</a:t>
            </a:r>
            <a:br>
              <a:rPr lang="el-GR" sz="1200" dirty="0">
                <a:solidFill>
                  <a:srgbClr val="000000"/>
                </a:solidFill>
                <a:latin typeface="Verdana" panose="020B0604030504040204" pitchFamily="34" charset="0"/>
                <a:ea typeface="Verdana" panose="020B0604030504040204" pitchFamily="34" charset="0"/>
              </a:rPr>
            </a:br>
            <a:endParaRPr lang="el-GR" sz="1200" dirty="0">
              <a:solidFill>
                <a:srgbClr val="000000"/>
              </a:solidFill>
              <a:latin typeface="Verdana" panose="020B0604030504040204" pitchFamily="34" charset="0"/>
              <a:ea typeface="Verdana" panose="020B0604030504040204" pitchFamily="34" charset="0"/>
            </a:endParaRPr>
          </a:p>
          <a:p>
            <a:pPr marL="171450" indent="-171450">
              <a:buFont typeface="Wingdings" panose="05000000000000000000" pitchFamily="2" charset="2"/>
              <a:buChar char="§"/>
            </a:pPr>
            <a:r>
              <a:rPr lang="el-GR" sz="1200" dirty="0">
                <a:solidFill>
                  <a:srgbClr val="000000"/>
                </a:solidFill>
                <a:latin typeface="Verdana" panose="020B0604030504040204" pitchFamily="34" charset="0"/>
                <a:ea typeface="Verdana" panose="020B0604030504040204" pitchFamily="34" charset="0"/>
              </a:rPr>
              <a:t>Φέρουμε εις πέρας όλο το κομμάτι της σχεδιαστικής διαδικασίας που επιθυμούσαμε</a:t>
            </a:r>
            <a:br>
              <a:rPr lang="el-GR" sz="1200" dirty="0">
                <a:solidFill>
                  <a:srgbClr val="000000"/>
                </a:solidFill>
                <a:latin typeface="Verdana" panose="020B0604030504040204" pitchFamily="34" charset="0"/>
                <a:ea typeface="Verdana" panose="020B0604030504040204" pitchFamily="34" charset="0"/>
              </a:rPr>
            </a:br>
            <a:endParaRPr lang="el-GR" sz="1200" dirty="0">
              <a:solidFill>
                <a:srgbClr val="000000"/>
              </a:solidFill>
              <a:latin typeface="Verdana" panose="020B0604030504040204" pitchFamily="34" charset="0"/>
              <a:ea typeface="Verdana" panose="020B0604030504040204" pitchFamily="34" charset="0"/>
            </a:endParaRPr>
          </a:p>
          <a:p>
            <a:pPr marL="171450" indent="-171450">
              <a:buFont typeface="Wingdings" panose="05000000000000000000" pitchFamily="2" charset="2"/>
              <a:buChar char="§"/>
            </a:pPr>
            <a:r>
              <a:rPr lang="el-GR" sz="1200" dirty="0">
                <a:solidFill>
                  <a:srgbClr val="000000"/>
                </a:solidFill>
                <a:latin typeface="Verdana" panose="020B0604030504040204" pitchFamily="34" charset="0"/>
                <a:ea typeface="Verdana" panose="020B0604030504040204" pitchFamily="34" charset="0"/>
              </a:rPr>
              <a:t>Οι </a:t>
            </a:r>
            <a:r>
              <a:rPr lang="el-GR" sz="1200" dirty="0" err="1">
                <a:solidFill>
                  <a:srgbClr val="000000"/>
                </a:solidFill>
                <a:latin typeface="Verdana" panose="020B0604030504040204" pitchFamily="34" charset="0"/>
                <a:ea typeface="Verdana" panose="020B0604030504040204" pitchFamily="34" charset="0"/>
              </a:rPr>
              <a:t>διαδράσεις</a:t>
            </a:r>
            <a:r>
              <a:rPr lang="el-GR" sz="1200" dirty="0">
                <a:solidFill>
                  <a:srgbClr val="000000"/>
                </a:solidFill>
                <a:latin typeface="Verdana" panose="020B0604030504040204" pitchFamily="34" charset="0"/>
                <a:ea typeface="Verdana" panose="020B0604030504040204" pitchFamily="34" charset="0"/>
              </a:rPr>
              <a:t> με τα υποσυστήματά του, προσέλκυσαν το ενδιαφέρον των συμμετεχόντων της αξιολόγησης</a:t>
            </a:r>
            <a:br>
              <a:rPr lang="el-GR" sz="1200" dirty="0">
                <a:solidFill>
                  <a:srgbClr val="000000"/>
                </a:solidFill>
                <a:latin typeface="Verdana" panose="020B0604030504040204" pitchFamily="34" charset="0"/>
                <a:ea typeface="Verdana" panose="020B0604030504040204" pitchFamily="34" charset="0"/>
              </a:rPr>
            </a:br>
            <a:endParaRPr lang="el-GR" sz="1200" dirty="0">
              <a:solidFill>
                <a:srgbClr val="000000"/>
              </a:solidFill>
              <a:latin typeface="Verdana" panose="020B0604030504040204" pitchFamily="34" charset="0"/>
              <a:ea typeface="Verdana" panose="020B0604030504040204" pitchFamily="34" charset="0"/>
            </a:endParaRPr>
          </a:p>
          <a:p>
            <a:pPr marL="171450" indent="-171450">
              <a:buFont typeface="Wingdings" panose="05000000000000000000" pitchFamily="2" charset="2"/>
              <a:buChar char="§"/>
            </a:pPr>
            <a:r>
              <a:rPr lang="el-GR" sz="1200" dirty="0">
                <a:solidFill>
                  <a:srgbClr val="000000"/>
                </a:solidFill>
                <a:latin typeface="Verdana" panose="020B0604030504040204" pitchFamily="34" charset="0"/>
                <a:ea typeface="Verdana" panose="020B0604030504040204" pitchFamily="34" charset="0"/>
              </a:rPr>
              <a:t>Περιορισμός: προσομοίωση της τάξης στην αξιολόγηση καθώς και η συμμετοχή περιορισμένων παιδιών σε αυτή</a:t>
            </a:r>
            <a:br>
              <a:rPr lang="el-GR" sz="1200" dirty="0">
                <a:solidFill>
                  <a:srgbClr val="000000"/>
                </a:solidFill>
                <a:latin typeface="Verdana" panose="020B0604030504040204" pitchFamily="34" charset="0"/>
                <a:ea typeface="Verdana" panose="020B0604030504040204" pitchFamily="34" charset="0"/>
              </a:rPr>
            </a:br>
            <a:endParaRPr lang="el-GR" sz="1200" dirty="0">
              <a:solidFill>
                <a:srgbClr val="000000"/>
              </a:solidFill>
              <a:latin typeface="Verdana" panose="020B0604030504040204" pitchFamily="34" charset="0"/>
              <a:ea typeface="Verdana" panose="020B0604030504040204" pitchFamily="34" charset="0"/>
            </a:endParaRPr>
          </a:p>
          <a:p>
            <a:pPr marL="171450" indent="-171450">
              <a:buFont typeface="Wingdings" panose="05000000000000000000" pitchFamily="2" charset="2"/>
              <a:buChar char="§"/>
            </a:pPr>
            <a:r>
              <a:rPr lang="el-GR" sz="1200" dirty="0">
                <a:solidFill>
                  <a:srgbClr val="000000"/>
                </a:solidFill>
                <a:latin typeface="Verdana" panose="020B0604030504040204" pitchFamily="34" charset="0"/>
                <a:ea typeface="Verdana" panose="020B0604030504040204" pitchFamily="34" charset="0"/>
              </a:rPr>
              <a:t>Αποκλίσεις στα φυσικά αντικείμενα από τις σχεδιαστικές μας προθέσεις </a:t>
            </a:r>
            <a:endParaRPr lang="en-US" sz="1200" dirty="0">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E54CAE48-A39F-4097-95C8-91594D0F637F}"/>
              </a:ext>
            </a:extLst>
          </p:cNvPr>
          <p:cNvSpPr/>
          <p:nvPr/>
        </p:nvSpPr>
        <p:spPr>
          <a:xfrm>
            <a:off x="-104776" y="1685925"/>
            <a:ext cx="12430126" cy="3745229"/>
          </a:xfrm>
          <a:prstGeom prst="rect">
            <a:avLst/>
          </a:prstGeom>
          <a:noFill/>
          <a:ln w="19050">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Tree>
    <p:extLst>
      <p:ext uri="{BB962C8B-B14F-4D97-AF65-F5344CB8AC3E}">
        <p14:creationId xmlns:p14="http://schemas.microsoft.com/office/powerpoint/2010/main" val="517597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E39708C-9E17-42E2-8757-C630E9F1444D}"/>
              </a:ext>
            </a:extLst>
          </p:cNvPr>
          <p:cNvGrpSpPr/>
          <p:nvPr/>
        </p:nvGrpSpPr>
        <p:grpSpPr>
          <a:xfrm rot="1800000">
            <a:off x="8213566" y="2650863"/>
            <a:ext cx="3104910" cy="1894771"/>
            <a:chOff x="12158397" y="3226646"/>
            <a:chExt cx="2590071" cy="1580591"/>
          </a:xfrm>
        </p:grpSpPr>
        <p:pic>
          <p:nvPicPr>
            <p:cNvPr id="13" name="Picture 12" descr="A screenshot of a computer screen&#10;&#10;Description automatically generated">
              <a:extLst>
                <a:ext uri="{FF2B5EF4-FFF2-40B4-BE49-F238E27FC236}">
                  <a16:creationId xmlns:a16="http://schemas.microsoft.com/office/drawing/2014/main" id="{C8C25408-DC63-479E-A315-FE0D8455AFAB}"/>
                </a:ext>
              </a:extLst>
            </p:cNvPr>
            <p:cNvPicPr>
              <a:picLocks noChangeAspect="1"/>
            </p:cNvPicPr>
            <p:nvPr/>
          </p:nvPicPr>
          <p:blipFill rotWithShape="1">
            <a:blip r:embed="rId2">
              <a:extLst>
                <a:ext uri="{28A0092B-C50C-407E-A947-70E740481C1C}">
                  <a14:useLocalDpi xmlns:a14="http://schemas.microsoft.com/office/drawing/2010/main" val="0"/>
                </a:ext>
              </a:extLst>
            </a:blip>
            <a:srcRect l="5576" t="5507" r="5380"/>
            <a:stretch/>
          </p:blipFill>
          <p:spPr>
            <a:xfrm>
              <a:off x="12158397" y="3329904"/>
              <a:ext cx="2590071" cy="1477333"/>
            </a:xfrm>
            <a:prstGeom prst="rect">
              <a:avLst/>
            </a:prstGeom>
            <a:ln>
              <a:noFill/>
            </a:ln>
            <a:effectLst>
              <a:outerShdw blurRad="292100" dist="139700" dir="2700000" algn="tl" rotWithShape="0">
                <a:srgbClr val="333333">
                  <a:alpha val="65000"/>
                </a:srgbClr>
              </a:outerShdw>
            </a:effectLst>
          </p:spPr>
        </p:pic>
        <p:pic>
          <p:nvPicPr>
            <p:cNvPr id="15" name="Picture 14" descr="A person that is standing in the water&#10;&#10;Description automatically generated">
              <a:extLst>
                <a:ext uri="{FF2B5EF4-FFF2-40B4-BE49-F238E27FC236}">
                  <a16:creationId xmlns:a16="http://schemas.microsoft.com/office/drawing/2014/main" id="{E8B9FC7C-76A2-418A-92BA-B9009CE5167D}"/>
                </a:ext>
              </a:extLst>
            </p:cNvPr>
            <p:cNvPicPr>
              <a:picLocks noChangeAspect="1"/>
            </p:cNvPicPr>
            <p:nvPr/>
          </p:nvPicPr>
          <p:blipFill rotWithShape="1">
            <a:blip r:embed="rId3">
              <a:extLst>
                <a:ext uri="{28A0092B-C50C-407E-A947-70E740481C1C}">
                  <a14:useLocalDpi xmlns:a14="http://schemas.microsoft.com/office/drawing/2010/main" val="0"/>
                </a:ext>
              </a:extLst>
            </a:blip>
            <a:srcRect l="4909" t="4343" r="4951" b="2224"/>
            <a:stretch/>
          </p:blipFill>
          <p:spPr>
            <a:xfrm>
              <a:off x="12158398" y="3226646"/>
              <a:ext cx="2590070" cy="1442985"/>
            </a:xfrm>
            <a:prstGeom prst="rect">
              <a:avLst/>
            </a:prstGeom>
          </p:spPr>
        </p:pic>
      </p:grpSp>
      <p:pic>
        <p:nvPicPr>
          <p:cNvPr id="19" name="Picture 18" descr="A close up of a device&#10;&#10;Description automatically generated">
            <a:extLst>
              <a:ext uri="{FF2B5EF4-FFF2-40B4-BE49-F238E27FC236}">
                <a16:creationId xmlns:a16="http://schemas.microsoft.com/office/drawing/2014/main" id="{8C612D51-9FA7-40EC-9E0C-E062F55C69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58118">
            <a:off x="6858703" y="882535"/>
            <a:ext cx="1756859" cy="976440"/>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90A938E3-CB31-46AA-BF61-F8C1DF90853C}"/>
              </a:ext>
            </a:extLst>
          </p:cNvPr>
          <p:cNvSpPr>
            <a:spLocks noGrp="1"/>
          </p:cNvSpPr>
          <p:nvPr>
            <p:ph type="sldNum" sz="quarter" idx="12"/>
          </p:nvPr>
        </p:nvSpPr>
        <p:spPr/>
        <p:txBody>
          <a:bodyPr/>
          <a:lstStyle/>
          <a:p>
            <a:fld id="{4BAFDEB5-E504-4AD5-8F53-B5D1574FE72C}" type="slidenum">
              <a:rPr lang="en-US" smtClean="0"/>
              <a:t>18</a:t>
            </a:fld>
            <a:endParaRPr lang="en-US"/>
          </a:p>
        </p:txBody>
      </p:sp>
      <p:pic>
        <p:nvPicPr>
          <p:cNvPr id="7" name="Picture 6" descr="A screenshot of a social media post&#10;&#10;Description automatically generated">
            <a:extLst>
              <a:ext uri="{FF2B5EF4-FFF2-40B4-BE49-F238E27FC236}">
                <a16:creationId xmlns:a16="http://schemas.microsoft.com/office/drawing/2014/main" id="{5B6EBF00-FE9F-4D9E-B807-2828752BA5A8}"/>
              </a:ext>
            </a:extLst>
          </p:cNvPr>
          <p:cNvPicPr>
            <a:picLocks noChangeAspect="1"/>
          </p:cNvPicPr>
          <p:nvPr/>
        </p:nvPicPr>
        <p:blipFill rotWithShape="1">
          <a:blip r:embed="rId5">
            <a:extLst>
              <a:ext uri="{28A0092B-C50C-407E-A947-70E740481C1C}">
                <a14:useLocalDpi xmlns:a14="http://schemas.microsoft.com/office/drawing/2010/main" val="0"/>
              </a:ext>
            </a:extLst>
          </a:blip>
          <a:srcRect l="4787" t="5500" r="3431"/>
          <a:stretch/>
        </p:blipFill>
        <p:spPr>
          <a:xfrm rot="20700000">
            <a:off x="-101367" y="112571"/>
            <a:ext cx="3411532" cy="1893574"/>
          </a:xfrm>
          <a:prstGeom prst="rect">
            <a:avLst/>
          </a:prstGeom>
          <a:ln>
            <a:noFill/>
          </a:ln>
          <a:effectLst>
            <a:outerShdw blurRad="292100" dist="139700" dir="2700000" algn="tl" rotWithShape="0">
              <a:srgbClr val="333333">
                <a:alpha val="65000"/>
              </a:srgbClr>
            </a:outerShdw>
          </a:effectLst>
        </p:spPr>
      </p:pic>
      <p:pic>
        <p:nvPicPr>
          <p:cNvPr id="11" name="Picture 10" descr="A screenshot of a cell phone&#10;&#10;Description automatically generated">
            <a:extLst>
              <a:ext uri="{FF2B5EF4-FFF2-40B4-BE49-F238E27FC236}">
                <a16:creationId xmlns:a16="http://schemas.microsoft.com/office/drawing/2014/main" id="{A811A7B2-2D93-41CF-8729-71563D7311CC}"/>
              </a:ext>
            </a:extLst>
          </p:cNvPr>
          <p:cNvPicPr>
            <a:picLocks noChangeAspect="1"/>
          </p:cNvPicPr>
          <p:nvPr/>
        </p:nvPicPr>
        <p:blipFill rotWithShape="1">
          <a:blip r:embed="rId6">
            <a:extLst>
              <a:ext uri="{28A0092B-C50C-407E-A947-70E740481C1C}">
                <a14:useLocalDpi xmlns:a14="http://schemas.microsoft.com/office/drawing/2010/main" val="0"/>
              </a:ext>
            </a:extLst>
          </a:blip>
          <a:srcRect l="4677" t="5195" r="4545"/>
          <a:stretch/>
        </p:blipFill>
        <p:spPr>
          <a:xfrm>
            <a:off x="8515375" y="4742916"/>
            <a:ext cx="3410738" cy="1920244"/>
          </a:xfrm>
          <a:prstGeom prst="rect">
            <a:avLst/>
          </a:prstGeom>
          <a:ln>
            <a:noFill/>
          </a:ln>
          <a:effectLst>
            <a:outerShdw blurRad="292100" dist="139700" dir="2700000" algn="tl" rotWithShape="0">
              <a:srgbClr val="333333">
                <a:alpha val="65000"/>
              </a:srgbClr>
            </a:outerShdw>
          </a:effectLst>
        </p:spPr>
      </p:pic>
      <p:pic>
        <p:nvPicPr>
          <p:cNvPr id="21" name="Picture 20" descr="A close up of a piece of paper&#10;&#10;Description automatically generated">
            <a:extLst>
              <a:ext uri="{FF2B5EF4-FFF2-40B4-BE49-F238E27FC236}">
                <a16:creationId xmlns:a16="http://schemas.microsoft.com/office/drawing/2014/main" id="{B74269D2-644A-4D86-92F8-AE0D442315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00000">
            <a:off x="2292528" y="4742839"/>
            <a:ext cx="3181024" cy="2120682"/>
          </a:xfrm>
          <a:prstGeom prst="rect">
            <a:avLst/>
          </a:prstGeom>
          <a:ln>
            <a:noFill/>
          </a:ln>
          <a:effectLst>
            <a:outerShdw blurRad="292100" dist="139700" dir="2700000" algn="tl" rotWithShape="0">
              <a:srgbClr val="333333">
                <a:alpha val="65000"/>
              </a:srgbClr>
            </a:outerShdw>
          </a:effectLst>
        </p:spPr>
      </p:pic>
      <p:pic>
        <p:nvPicPr>
          <p:cNvPr id="23" name="Picture 22" descr="A close up of a piece of paper&#10;&#10;Description automatically generated">
            <a:extLst>
              <a:ext uri="{FF2B5EF4-FFF2-40B4-BE49-F238E27FC236}">
                <a16:creationId xmlns:a16="http://schemas.microsoft.com/office/drawing/2014/main" id="{98880699-1993-4507-970B-F703B960FE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00000">
            <a:off x="2948657" y="202481"/>
            <a:ext cx="2962070" cy="1974713"/>
          </a:xfrm>
          <a:prstGeom prst="rect">
            <a:avLst/>
          </a:prstGeom>
          <a:ln>
            <a:noFill/>
          </a:ln>
          <a:effectLst>
            <a:outerShdw blurRad="292100" dist="139700" dir="2700000" algn="tl" rotWithShape="0">
              <a:srgbClr val="333333">
                <a:alpha val="65000"/>
              </a:srgbClr>
            </a:outerShdw>
          </a:effectLst>
        </p:spPr>
      </p:pic>
      <p:pic>
        <p:nvPicPr>
          <p:cNvPr id="25" name="Picture 24" descr="A picture containing table, wooden, sitting, box&#10;&#10;Description automatically generated">
            <a:extLst>
              <a:ext uri="{FF2B5EF4-FFF2-40B4-BE49-F238E27FC236}">
                <a16:creationId xmlns:a16="http://schemas.microsoft.com/office/drawing/2014/main" id="{22A3848C-6078-484A-B650-E6941C6D7A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661" y="5321739"/>
            <a:ext cx="2997535" cy="1998356"/>
          </a:xfrm>
          <a:prstGeom prst="rect">
            <a:avLst/>
          </a:prstGeom>
          <a:ln>
            <a:noFill/>
          </a:ln>
          <a:effectLst>
            <a:outerShdw blurRad="292100" dist="139700" dir="2700000" algn="tl" rotWithShape="0">
              <a:srgbClr val="333333">
                <a:alpha val="65000"/>
              </a:srgbClr>
            </a:outerShdw>
          </a:effectLst>
        </p:spPr>
      </p:pic>
      <p:pic>
        <p:nvPicPr>
          <p:cNvPr id="27" name="Picture 26" descr="A close up of electronics&#10;&#10;Description automatically generated">
            <a:extLst>
              <a:ext uri="{FF2B5EF4-FFF2-40B4-BE49-F238E27FC236}">
                <a16:creationId xmlns:a16="http://schemas.microsoft.com/office/drawing/2014/main" id="{4322F1C2-6835-4734-9C0E-EB8AA51FB9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641" y="1777639"/>
            <a:ext cx="1541334" cy="2312002"/>
          </a:xfrm>
          <a:prstGeom prst="rect">
            <a:avLst/>
          </a:prstGeom>
          <a:ln>
            <a:noFill/>
          </a:ln>
          <a:effectLst>
            <a:outerShdw blurRad="292100" dist="139700" dir="2700000" algn="tl" rotWithShape="0">
              <a:srgbClr val="333333">
                <a:alpha val="65000"/>
              </a:srgbClr>
            </a:outerShdw>
          </a:effectLst>
        </p:spPr>
      </p:pic>
      <p:pic>
        <p:nvPicPr>
          <p:cNvPr id="29" name="Picture 28" descr="A screenshot of a social media post&#10;&#10;Description automatically generated">
            <a:extLst>
              <a:ext uri="{FF2B5EF4-FFF2-40B4-BE49-F238E27FC236}">
                <a16:creationId xmlns:a16="http://schemas.microsoft.com/office/drawing/2014/main" id="{D6B66B1C-9A67-4E4D-86BC-BD2936149C2E}"/>
              </a:ext>
            </a:extLst>
          </p:cNvPr>
          <p:cNvPicPr>
            <a:picLocks noChangeAspect="1"/>
          </p:cNvPicPr>
          <p:nvPr/>
        </p:nvPicPr>
        <p:blipFill rotWithShape="1">
          <a:blip r:embed="rId11">
            <a:extLst>
              <a:ext uri="{28A0092B-C50C-407E-A947-70E740481C1C}">
                <a14:useLocalDpi xmlns:a14="http://schemas.microsoft.com/office/drawing/2010/main" val="0"/>
              </a:ext>
            </a:extLst>
          </a:blip>
          <a:srcRect l="4628" t="5096" r="4814"/>
          <a:stretch/>
        </p:blipFill>
        <p:spPr>
          <a:xfrm rot="21380457">
            <a:off x="8229412" y="218243"/>
            <a:ext cx="3695014" cy="2081341"/>
          </a:xfrm>
          <a:prstGeom prst="rect">
            <a:avLst/>
          </a:prstGeom>
          <a:ln>
            <a:noFill/>
          </a:ln>
          <a:effectLst>
            <a:outerShdw blurRad="292100" dist="139700" dir="2700000" algn="tl" rotWithShape="0">
              <a:srgbClr val="333333">
                <a:alpha val="65000"/>
              </a:srgbClr>
            </a:outerShdw>
          </a:effectLst>
        </p:spPr>
      </p:pic>
      <p:pic>
        <p:nvPicPr>
          <p:cNvPr id="17" name="Picture 16" descr="A picture containing table, bed&#10;&#10;Description automatically generated">
            <a:extLst>
              <a:ext uri="{FF2B5EF4-FFF2-40B4-BE49-F238E27FC236}">
                <a16:creationId xmlns:a16="http://schemas.microsoft.com/office/drawing/2014/main" id="{539F9901-82F9-45A2-AF55-E493745985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700000">
            <a:off x="9422052" y="2268525"/>
            <a:ext cx="2713394" cy="1526285"/>
          </a:xfrm>
          <a:prstGeom prst="rect">
            <a:avLst/>
          </a:prstGeom>
          <a:ln>
            <a:noFill/>
          </a:ln>
          <a:effectLst>
            <a:outerShdw blurRad="292100" dist="139700" dir="2700000" algn="tl" rotWithShape="0">
              <a:srgbClr val="333333">
                <a:alpha val="65000"/>
              </a:srgbClr>
            </a:outerShdw>
          </a:effectLst>
        </p:spPr>
      </p:pic>
      <p:pic>
        <p:nvPicPr>
          <p:cNvPr id="9" name="Picture 8" descr="A screenshot of a social media post&#10;&#10;Description automatically generated">
            <a:extLst>
              <a:ext uri="{FF2B5EF4-FFF2-40B4-BE49-F238E27FC236}">
                <a16:creationId xmlns:a16="http://schemas.microsoft.com/office/drawing/2014/main" id="{FB587DBA-AA4D-4A34-A008-35EC8A9E0F09}"/>
              </a:ext>
            </a:extLst>
          </p:cNvPr>
          <p:cNvPicPr>
            <a:picLocks noChangeAspect="1"/>
          </p:cNvPicPr>
          <p:nvPr/>
        </p:nvPicPr>
        <p:blipFill rotWithShape="1">
          <a:blip r:embed="rId13">
            <a:extLst>
              <a:ext uri="{28A0092B-C50C-407E-A947-70E740481C1C}">
                <a14:useLocalDpi xmlns:a14="http://schemas.microsoft.com/office/drawing/2010/main" val="0"/>
              </a:ext>
            </a:extLst>
          </a:blip>
          <a:srcRect l="4737" t="5353" r="4543"/>
          <a:stretch/>
        </p:blipFill>
        <p:spPr>
          <a:xfrm rot="900000">
            <a:off x="476258" y="4023293"/>
            <a:ext cx="2882520" cy="1621190"/>
          </a:xfrm>
          <a:prstGeom prst="rect">
            <a:avLst/>
          </a:prstGeom>
          <a:ln>
            <a:noFill/>
          </a:ln>
          <a:effectLst>
            <a:outerShdw blurRad="292100" dist="139700" dir="2700000" algn="tl" rotWithShape="0">
              <a:srgbClr val="333333">
                <a:alpha val="65000"/>
              </a:srgbClr>
            </a:outerShdw>
          </a:effectLst>
        </p:spPr>
      </p:pic>
      <p:sp>
        <p:nvSpPr>
          <p:cNvPr id="31" name="Rectangle 30">
            <a:extLst>
              <a:ext uri="{FF2B5EF4-FFF2-40B4-BE49-F238E27FC236}">
                <a16:creationId xmlns:a16="http://schemas.microsoft.com/office/drawing/2014/main" id="{F0A5E129-0C3A-4A53-938B-1473B53BE043}"/>
              </a:ext>
            </a:extLst>
          </p:cNvPr>
          <p:cNvSpPr/>
          <p:nvPr/>
        </p:nvSpPr>
        <p:spPr>
          <a:xfrm>
            <a:off x="-25444" y="0"/>
            <a:ext cx="12217444" cy="6858000"/>
          </a:xfrm>
          <a:prstGeom prst="rect">
            <a:avLst/>
          </a:prstGeom>
          <a:solidFill>
            <a:srgbClr val="E4D7C7">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pic>
        <p:nvPicPr>
          <p:cNvPr id="5" name="Picture 4" descr="A close up of a logo&#10;&#10;Description automatically generated">
            <a:extLst>
              <a:ext uri="{FF2B5EF4-FFF2-40B4-BE49-F238E27FC236}">
                <a16:creationId xmlns:a16="http://schemas.microsoft.com/office/drawing/2014/main" id="{AA7B5E5F-F650-481C-B62E-543182107472}"/>
              </a:ext>
            </a:extLst>
          </p:cNvPr>
          <p:cNvPicPr>
            <a:picLocks noChangeAspect="1"/>
          </p:cNvPicPr>
          <p:nvPr/>
        </p:nvPicPr>
        <p:blipFill rotWithShape="1">
          <a:blip r:embed="rId14">
            <a:extLst>
              <a:ext uri="{28A0092B-C50C-407E-A947-70E740481C1C}">
                <a14:useLocalDpi xmlns:a14="http://schemas.microsoft.com/office/drawing/2010/main" val="0"/>
              </a:ext>
            </a:extLst>
          </a:blip>
          <a:srcRect l="24240" r="25785"/>
          <a:stretch/>
        </p:blipFill>
        <p:spPr>
          <a:xfrm>
            <a:off x="3479276" y="741097"/>
            <a:ext cx="5233448" cy="5520807"/>
          </a:xfrm>
          <a:prstGeom prst="rect">
            <a:avLst/>
          </a:prstGeom>
        </p:spPr>
      </p:pic>
    </p:spTree>
    <p:extLst>
      <p:ext uri="{BB962C8B-B14F-4D97-AF65-F5344CB8AC3E}">
        <p14:creationId xmlns:p14="http://schemas.microsoft.com/office/powerpoint/2010/main" val="2586669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0C6514-CF84-4129-BBAE-0EB62579FD56}"/>
              </a:ext>
            </a:extLst>
          </p:cNvPr>
          <p:cNvSpPr/>
          <p:nvPr/>
        </p:nvSpPr>
        <p:spPr>
          <a:xfrm>
            <a:off x="6121444" y="0"/>
            <a:ext cx="6096000" cy="6858000"/>
          </a:xfrm>
          <a:prstGeom prst="rect">
            <a:avLst/>
          </a:prstGeom>
          <a:solidFill>
            <a:srgbClr val="E4D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7" name="Title 1">
            <a:extLst>
              <a:ext uri="{FF2B5EF4-FFF2-40B4-BE49-F238E27FC236}">
                <a16:creationId xmlns:a16="http://schemas.microsoft.com/office/drawing/2014/main" id="{C49ACD09-30FB-4B78-B51A-C85BBCC4C3E4}"/>
              </a:ext>
            </a:extLst>
          </p:cNvPr>
          <p:cNvSpPr>
            <a:spLocks noGrp="1"/>
          </p:cNvSpPr>
          <p:nvPr>
            <p:ph type="title"/>
          </p:nvPr>
        </p:nvSpPr>
        <p:spPr>
          <a:xfrm>
            <a:off x="6947610" y="3433862"/>
            <a:ext cx="1560352" cy="482163"/>
          </a:xfrm>
        </p:spPr>
        <p:txBody>
          <a:bodyPr>
            <a:noAutofit/>
          </a:bodyPr>
          <a:lstStyle/>
          <a:p>
            <a:r>
              <a:rPr lang="en-US" sz="3600" dirty="0">
                <a:solidFill>
                  <a:schemeClr val="bg1"/>
                </a:solidFill>
                <a:latin typeface="Verdana" panose="020B0604030504040204" pitchFamily="34" charset="0"/>
                <a:ea typeface="Verdana" panose="020B0604030504040204" pitchFamily="34" charset="0"/>
              </a:rPr>
              <a:t>Brief</a:t>
            </a:r>
          </a:p>
        </p:txBody>
      </p:sp>
      <p:sp>
        <p:nvSpPr>
          <p:cNvPr id="9" name="TextBox 8">
            <a:extLst>
              <a:ext uri="{FF2B5EF4-FFF2-40B4-BE49-F238E27FC236}">
                <a16:creationId xmlns:a16="http://schemas.microsoft.com/office/drawing/2014/main" id="{8FD2DE37-C561-4BA6-A657-53F46E7F406E}"/>
              </a:ext>
            </a:extLst>
          </p:cNvPr>
          <p:cNvSpPr txBox="1"/>
          <p:nvPr/>
        </p:nvSpPr>
        <p:spPr>
          <a:xfrm>
            <a:off x="1080359" y="943704"/>
            <a:ext cx="3986168" cy="4970591"/>
          </a:xfrm>
          <a:prstGeom prst="rect">
            <a:avLst/>
          </a:prstGeom>
          <a:noFill/>
        </p:spPr>
        <p:txBody>
          <a:bodyPr wrap="square" rtlCol="0">
            <a:spAutoFit/>
          </a:bodyPr>
          <a:lstStyle/>
          <a:p>
            <a:r>
              <a:rPr lang="el-GR" sz="1600" b="1" dirty="0" err="1">
                <a:solidFill>
                  <a:srgbClr val="434343"/>
                </a:solidFill>
                <a:latin typeface="Verdana" panose="020B0604030504040204" pitchFamily="34" charset="0"/>
                <a:ea typeface="Verdana" panose="020B0604030504040204" pitchFamily="34" charset="0"/>
              </a:rPr>
              <a:t>Mουσειοσκευή</a:t>
            </a:r>
            <a:br>
              <a:rPr lang="en-US" sz="1600" dirty="0">
                <a:solidFill>
                  <a:srgbClr val="434343"/>
                </a:solidFill>
                <a:latin typeface="Verdana" panose="020B0604030504040204" pitchFamily="34" charset="0"/>
                <a:ea typeface="Verdana" panose="020B0604030504040204" pitchFamily="34" charset="0"/>
              </a:rPr>
            </a:br>
            <a:endParaRPr lang="el-GR" sz="1600" dirty="0">
              <a:solidFill>
                <a:srgbClr val="434343"/>
              </a:solidFill>
              <a:latin typeface="Verdana" panose="020B0604030504040204" pitchFamily="34" charset="0"/>
              <a:ea typeface="Verdana" panose="020B0604030504040204" pitchFamily="34" charset="0"/>
            </a:endParaRPr>
          </a:p>
          <a:p>
            <a:pPr algn="just"/>
            <a:r>
              <a:rPr lang="el-GR" sz="1500" dirty="0">
                <a:solidFill>
                  <a:srgbClr val="434343"/>
                </a:solidFill>
                <a:latin typeface="Verdana" panose="020B0604030504040204" pitchFamily="34" charset="0"/>
                <a:ea typeface="Verdana" panose="020B0604030504040204" pitchFamily="34" charset="0"/>
              </a:rPr>
              <a:t>Σχεδίαση </a:t>
            </a:r>
            <a:r>
              <a:rPr lang="el-GR" sz="1500" dirty="0" err="1">
                <a:solidFill>
                  <a:srgbClr val="434343"/>
                </a:solidFill>
                <a:latin typeface="Verdana" panose="020B0604030504040204" pitchFamily="34" charset="0"/>
                <a:ea typeface="Verdana" panose="020B0604030504040204" pitchFamily="34" charset="0"/>
              </a:rPr>
              <a:t>διαδραστικού</a:t>
            </a:r>
            <a:r>
              <a:rPr lang="el-GR" sz="1500" dirty="0">
                <a:solidFill>
                  <a:srgbClr val="434343"/>
                </a:solidFill>
                <a:latin typeface="Verdana" panose="020B0604030504040204" pitchFamily="34" charset="0"/>
                <a:ea typeface="Verdana" panose="020B0604030504040204" pitchFamily="34" charset="0"/>
              </a:rPr>
              <a:t> συστήματος παιγνιώδους μάθησης για το Βιομηχανικού Μουσείου Ερμούπολης. Θα χρησιμοποιείται, αρχικά, στη σχολική τάξη και έπειτα στο μουσείο. Απευθύνεται σε μαθητές ηλικίας 8-12 ετών (εντός και εκτός Σύρου) με τον διδάσκοντα να έχει ρόλο </a:t>
            </a:r>
            <a:r>
              <a:rPr lang="el-GR" sz="1500" dirty="0" err="1">
                <a:solidFill>
                  <a:srgbClr val="434343"/>
                </a:solidFill>
                <a:latin typeface="Verdana" panose="020B0604030504040204" pitchFamily="34" charset="0"/>
                <a:ea typeface="Verdana" panose="020B0604030504040204" pitchFamily="34" charset="0"/>
              </a:rPr>
              <a:t>game</a:t>
            </a:r>
            <a:r>
              <a:rPr lang="el-GR" sz="1500" dirty="0">
                <a:solidFill>
                  <a:srgbClr val="434343"/>
                </a:solidFill>
                <a:latin typeface="Verdana" panose="020B0604030504040204" pitchFamily="34" charset="0"/>
                <a:ea typeface="Verdana" panose="020B0604030504040204" pitchFamily="34" charset="0"/>
              </a:rPr>
              <a:t> </a:t>
            </a:r>
            <a:r>
              <a:rPr lang="el-GR" sz="1500" dirty="0" err="1">
                <a:solidFill>
                  <a:srgbClr val="434343"/>
                </a:solidFill>
                <a:latin typeface="Verdana" panose="020B0604030504040204" pitchFamily="34" charset="0"/>
                <a:ea typeface="Verdana" panose="020B0604030504040204" pitchFamily="34" charset="0"/>
              </a:rPr>
              <a:t>master</a:t>
            </a:r>
            <a:r>
              <a:rPr lang="el-GR" sz="1500" dirty="0">
                <a:solidFill>
                  <a:srgbClr val="434343"/>
                </a:solidFill>
                <a:latin typeface="Verdana" panose="020B0604030504040204" pitchFamily="34" charset="0"/>
                <a:ea typeface="Verdana" panose="020B0604030504040204" pitchFamily="34" charset="0"/>
              </a:rPr>
              <a:t>. Οι στόχοι της </a:t>
            </a:r>
            <a:r>
              <a:rPr lang="el-GR" sz="1500" dirty="0" err="1">
                <a:solidFill>
                  <a:srgbClr val="434343"/>
                </a:solidFill>
                <a:latin typeface="Verdana" panose="020B0604030504040204" pitchFamily="34" charset="0"/>
                <a:ea typeface="Verdana" panose="020B0604030504040204" pitchFamily="34" charset="0"/>
              </a:rPr>
              <a:t>μουσειοσκευής</a:t>
            </a:r>
            <a:r>
              <a:rPr lang="el-GR" sz="1500" dirty="0">
                <a:solidFill>
                  <a:srgbClr val="434343"/>
                </a:solidFill>
                <a:latin typeface="Verdana" panose="020B0604030504040204" pitchFamily="34" charset="0"/>
                <a:ea typeface="Verdana" panose="020B0604030504040204" pitchFamily="34" charset="0"/>
              </a:rPr>
              <a:t> είναι να προετοιμάσει τους μαθητές για την επικείμενη επίσκεψή τους στο μουσείο, διαμορφώνοντας το κατάλληλο γνωστικό υπόβαθρο (αναφορικά με τις θεματικές του ενότητες), και να εμπλουτίσει την μουσειακή εμπειρία. Τα φυσικά αντικείμενα της </a:t>
            </a:r>
            <a:r>
              <a:rPr lang="el-GR" sz="1500" dirty="0" err="1">
                <a:solidFill>
                  <a:srgbClr val="434343"/>
                </a:solidFill>
                <a:latin typeface="Verdana" panose="020B0604030504040204" pitchFamily="34" charset="0"/>
                <a:ea typeface="Verdana" panose="020B0604030504040204" pitchFamily="34" charset="0"/>
              </a:rPr>
              <a:t>μουσειοσκευής</a:t>
            </a:r>
            <a:r>
              <a:rPr lang="el-GR" sz="1500" dirty="0">
                <a:solidFill>
                  <a:srgbClr val="434343"/>
                </a:solidFill>
                <a:latin typeface="Verdana" panose="020B0604030504040204" pitchFamily="34" charset="0"/>
                <a:ea typeface="Verdana" panose="020B0604030504040204" pitchFamily="34" charset="0"/>
              </a:rPr>
              <a:t> θα επηρεάζουν το ψηφιακό μέρος, παραμένοντας ωστόσο το κύριο πεδίο </a:t>
            </a:r>
            <a:r>
              <a:rPr lang="el-GR" sz="1500" dirty="0" err="1">
                <a:solidFill>
                  <a:srgbClr val="434343"/>
                </a:solidFill>
                <a:latin typeface="Verdana" panose="020B0604030504040204" pitchFamily="34" charset="0"/>
                <a:ea typeface="Verdana" panose="020B0604030504040204" pitchFamily="34" charset="0"/>
              </a:rPr>
              <a:t>διαδράσεων</a:t>
            </a:r>
            <a:r>
              <a:rPr lang="el-GR" sz="1500" dirty="0">
                <a:solidFill>
                  <a:srgbClr val="434343"/>
                </a:solidFill>
                <a:latin typeface="Verdana" panose="020B0604030504040204" pitchFamily="34" charset="0"/>
                <a:ea typeface="Verdana" panose="020B0604030504040204" pitchFamily="34" charset="0"/>
              </a:rPr>
              <a:t>.</a:t>
            </a:r>
            <a:endParaRPr lang="en-US" sz="1500" dirty="0">
              <a:solidFill>
                <a:srgbClr val="434343"/>
              </a:solidFill>
            </a:endParaRPr>
          </a:p>
        </p:txBody>
      </p:sp>
      <p:pic>
        <p:nvPicPr>
          <p:cNvPr id="12" name="Picture 2">
            <a:extLst>
              <a:ext uri="{FF2B5EF4-FFF2-40B4-BE49-F238E27FC236}">
                <a16:creationId xmlns:a16="http://schemas.microsoft.com/office/drawing/2014/main" id="{518A478D-C1B6-4267-82CF-CFACA82D81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67" r="1271"/>
          <a:stretch/>
        </p:blipFill>
        <p:spPr bwMode="auto">
          <a:xfrm>
            <a:off x="6121445" y="5651770"/>
            <a:ext cx="6096000" cy="12062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AC4BE75-CAF9-4976-A3CE-6C2B5B429C06}"/>
              </a:ext>
            </a:extLst>
          </p:cNvPr>
          <p:cNvSpPr/>
          <p:nvPr/>
        </p:nvSpPr>
        <p:spPr>
          <a:xfrm>
            <a:off x="6121443" y="5651770"/>
            <a:ext cx="6083280" cy="1206231"/>
          </a:xfrm>
          <a:prstGeom prst="rect">
            <a:avLst/>
          </a:prstGeom>
          <a:solidFill>
            <a:srgbClr val="E4D7C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25" name="Slide Number Placeholder 24">
            <a:extLst>
              <a:ext uri="{FF2B5EF4-FFF2-40B4-BE49-F238E27FC236}">
                <a16:creationId xmlns:a16="http://schemas.microsoft.com/office/drawing/2014/main" id="{5D9B1987-9CCF-4E0C-85D9-3CA95250F645}"/>
              </a:ext>
            </a:extLst>
          </p:cNvPr>
          <p:cNvSpPr>
            <a:spLocks noGrp="1"/>
          </p:cNvSpPr>
          <p:nvPr>
            <p:ph type="sldNum" sz="quarter" idx="12"/>
          </p:nvPr>
        </p:nvSpPr>
        <p:spPr/>
        <p:txBody>
          <a:bodyPr/>
          <a:lstStyle/>
          <a:p>
            <a:fld id="{4BAFDEB5-E504-4AD5-8F53-B5D1574FE72C}" type="slidenum">
              <a:rPr lang="en-US" smtClean="0">
                <a:solidFill>
                  <a:schemeClr val="bg1"/>
                </a:solidFill>
              </a:rPr>
              <a:t>2</a:t>
            </a:fld>
            <a:endParaRPr lang="en-US" dirty="0">
              <a:solidFill>
                <a:schemeClr val="bg1"/>
              </a:solidFill>
            </a:endParaRPr>
          </a:p>
        </p:txBody>
      </p:sp>
    </p:spTree>
    <p:extLst>
      <p:ext uri="{BB962C8B-B14F-4D97-AF65-F5344CB8AC3E}">
        <p14:creationId xmlns:p14="http://schemas.microsoft.com/office/powerpoint/2010/main" val="3631239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E3A904-3792-41AF-B386-86668AB5F570}"/>
              </a:ext>
            </a:extLst>
          </p:cNvPr>
          <p:cNvGrpSpPr/>
          <p:nvPr/>
        </p:nvGrpSpPr>
        <p:grpSpPr>
          <a:xfrm>
            <a:off x="946013" y="2721791"/>
            <a:ext cx="4248555" cy="3686783"/>
            <a:chOff x="7277101" y="1907834"/>
            <a:chExt cx="3810000" cy="2949916"/>
          </a:xfrm>
        </p:grpSpPr>
        <p:pic>
          <p:nvPicPr>
            <p:cNvPr id="8" name="Picture 7" descr="A close up of a logo&#10;&#10;Description automatically generated">
              <a:extLst>
                <a:ext uri="{FF2B5EF4-FFF2-40B4-BE49-F238E27FC236}">
                  <a16:creationId xmlns:a16="http://schemas.microsoft.com/office/drawing/2014/main" id="{A02BB9D7-DF88-496A-8480-7BE051E58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101" y="1907834"/>
              <a:ext cx="3810000" cy="2857500"/>
            </a:xfrm>
            <a:prstGeom prst="rect">
              <a:avLst/>
            </a:prstGeom>
          </p:spPr>
        </p:pic>
        <p:sp>
          <p:nvSpPr>
            <p:cNvPr id="9" name="Rectangle 8">
              <a:extLst>
                <a:ext uri="{FF2B5EF4-FFF2-40B4-BE49-F238E27FC236}">
                  <a16:creationId xmlns:a16="http://schemas.microsoft.com/office/drawing/2014/main" id="{2940857E-47CC-4C72-9D01-D69D966DCFC0}"/>
                </a:ext>
              </a:extLst>
            </p:cNvPr>
            <p:cNvSpPr/>
            <p:nvPr/>
          </p:nvSpPr>
          <p:spPr>
            <a:xfrm>
              <a:off x="7277101" y="2000250"/>
              <a:ext cx="3810000" cy="2857500"/>
            </a:xfrm>
            <a:prstGeom prst="rect">
              <a:avLst/>
            </a:prstGeom>
            <a:solidFill>
              <a:srgbClr val="E4D7C7">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grpSp>
      <p:sp>
        <p:nvSpPr>
          <p:cNvPr id="4" name="Rectangle 3">
            <a:extLst>
              <a:ext uri="{FF2B5EF4-FFF2-40B4-BE49-F238E27FC236}">
                <a16:creationId xmlns:a16="http://schemas.microsoft.com/office/drawing/2014/main" id="{512878B2-A455-4E38-97F2-148D634F56D3}"/>
              </a:ext>
            </a:extLst>
          </p:cNvPr>
          <p:cNvSpPr/>
          <p:nvPr/>
        </p:nvSpPr>
        <p:spPr>
          <a:xfrm>
            <a:off x="946014" y="460508"/>
            <a:ext cx="4248556" cy="2145782"/>
          </a:xfrm>
          <a:prstGeom prst="rect">
            <a:avLst/>
          </a:prstGeom>
          <a:solidFill>
            <a:srgbClr val="E4D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2" name="Title 1">
            <a:extLst>
              <a:ext uri="{FF2B5EF4-FFF2-40B4-BE49-F238E27FC236}">
                <a16:creationId xmlns:a16="http://schemas.microsoft.com/office/drawing/2014/main" id="{6176A364-3511-4765-B840-9470DF79AC5E}"/>
              </a:ext>
            </a:extLst>
          </p:cNvPr>
          <p:cNvSpPr>
            <a:spLocks noGrp="1"/>
          </p:cNvSpPr>
          <p:nvPr>
            <p:ph type="title"/>
          </p:nvPr>
        </p:nvSpPr>
        <p:spPr>
          <a:xfrm>
            <a:off x="513136" y="460507"/>
            <a:ext cx="10515600" cy="1325563"/>
          </a:xfrm>
        </p:spPr>
        <p:txBody>
          <a:bodyPr>
            <a:normAutofit/>
          </a:bodyPr>
          <a:lstStyle/>
          <a:p>
            <a:r>
              <a:rPr lang="el-GR" sz="3200" dirty="0">
                <a:solidFill>
                  <a:srgbClr val="434343"/>
                </a:solidFill>
                <a:latin typeface="Verdana" panose="020B0604030504040204" pitchFamily="34" charset="0"/>
                <a:ea typeface="Verdana" panose="020B0604030504040204" pitchFamily="34" charset="0"/>
              </a:rPr>
              <a:t>Στάδια Σχεδιαστικής Διαδικασίας</a:t>
            </a:r>
            <a:endParaRPr lang="en-US" sz="3200" dirty="0">
              <a:solidFill>
                <a:srgbClr val="434343"/>
              </a:solidFill>
              <a:latin typeface="Verdana" panose="020B060403050404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C49A5E19-67E9-46B0-98F1-CC5BF66B8F41}"/>
              </a:ext>
            </a:extLst>
          </p:cNvPr>
          <p:cNvSpPr txBox="1"/>
          <p:nvPr/>
        </p:nvSpPr>
        <p:spPr>
          <a:xfrm>
            <a:off x="5567736" y="1819691"/>
            <a:ext cx="2846958" cy="4462760"/>
          </a:xfrm>
          <a:prstGeom prst="rect">
            <a:avLst/>
          </a:prstGeom>
          <a:noFill/>
        </p:spPr>
        <p:txBody>
          <a:bodyPr wrap="square" rtlCol="0">
            <a:spAutoFit/>
          </a:bodyPr>
          <a:lstStyle/>
          <a:p>
            <a:pPr marL="285750" indent="-285750">
              <a:buFont typeface="Wingdings" panose="05000000000000000000" pitchFamily="2" charset="2"/>
              <a:buChar char="§"/>
            </a:pPr>
            <a:r>
              <a:rPr lang="el-GR" sz="2400" dirty="0">
                <a:solidFill>
                  <a:srgbClr val="434343"/>
                </a:solidFill>
                <a:latin typeface="Verdana" panose="020B0604030504040204" pitchFamily="34" charset="0"/>
                <a:ea typeface="Verdana" panose="020B0604030504040204" pitchFamily="34" charset="0"/>
              </a:rPr>
              <a:t>Έρευνα</a:t>
            </a:r>
            <a:endParaRPr lang="el-GR" dirty="0">
              <a:solidFill>
                <a:srgbClr val="434343"/>
              </a:solidFill>
              <a:latin typeface="Verdana" panose="020B0604030504040204" pitchFamily="34" charset="0"/>
              <a:ea typeface="Verdana" panose="020B0604030504040204" pitchFamily="34" charset="0"/>
            </a:endParaRPr>
          </a:p>
          <a:p>
            <a:pPr marL="742950" lvl="1" indent="-285750">
              <a:buFont typeface="Wingdings" panose="05000000000000000000" pitchFamily="2" charset="2"/>
              <a:buChar char="§"/>
            </a:pPr>
            <a:r>
              <a:rPr lang="el-GR" sz="1600" dirty="0">
                <a:solidFill>
                  <a:srgbClr val="434343"/>
                </a:solidFill>
                <a:latin typeface="Verdana" panose="020B0604030504040204" pitchFamily="34" charset="0"/>
                <a:ea typeface="Verdana" panose="020B0604030504040204" pitchFamily="34" charset="0"/>
              </a:rPr>
              <a:t>Βιβλιογραφική</a:t>
            </a:r>
          </a:p>
          <a:p>
            <a:pPr marL="742950" lvl="1" indent="-285750">
              <a:buFont typeface="Wingdings" panose="05000000000000000000" pitchFamily="2" charset="2"/>
              <a:buChar char="§"/>
            </a:pPr>
            <a:r>
              <a:rPr lang="el-GR" sz="1600" dirty="0">
                <a:solidFill>
                  <a:srgbClr val="434343"/>
                </a:solidFill>
                <a:latin typeface="Verdana" panose="020B0604030504040204" pitchFamily="34" charset="0"/>
                <a:ea typeface="Verdana" panose="020B0604030504040204" pitchFamily="34" charset="0"/>
              </a:rPr>
              <a:t>Πεδίου</a:t>
            </a:r>
            <a:br>
              <a:rPr lang="el-GR" sz="1100" dirty="0">
                <a:solidFill>
                  <a:srgbClr val="434343"/>
                </a:solidFill>
                <a:latin typeface="Verdana" panose="020B0604030504040204" pitchFamily="34" charset="0"/>
                <a:ea typeface="Verdana" panose="020B0604030504040204" pitchFamily="34" charset="0"/>
              </a:rPr>
            </a:br>
            <a:endParaRPr lang="el-GR" sz="1100" dirty="0">
              <a:solidFill>
                <a:srgbClr val="434343"/>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
            </a:pPr>
            <a:r>
              <a:rPr lang="el-GR" sz="2400" dirty="0">
                <a:solidFill>
                  <a:srgbClr val="434343"/>
                </a:solidFill>
                <a:latin typeface="Verdana" panose="020B0604030504040204" pitchFamily="34" charset="0"/>
                <a:ea typeface="Verdana" panose="020B0604030504040204" pitchFamily="34" charset="0"/>
              </a:rPr>
              <a:t>Σχεδίαση</a:t>
            </a:r>
            <a:endParaRPr lang="el-GR" dirty="0">
              <a:solidFill>
                <a:srgbClr val="434343"/>
              </a:solidFill>
              <a:latin typeface="Verdana" panose="020B0604030504040204" pitchFamily="34" charset="0"/>
              <a:ea typeface="Verdana" panose="020B0604030504040204" pitchFamily="34" charset="0"/>
            </a:endParaRPr>
          </a:p>
          <a:p>
            <a:pPr marL="742950" lvl="1" indent="-285750">
              <a:buFont typeface="Wingdings" panose="05000000000000000000" pitchFamily="2" charset="2"/>
              <a:buChar char="§"/>
            </a:pPr>
            <a:r>
              <a:rPr lang="el-GR" sz="1600" dirty="0">
                <a:solidFill>
                  <a:srgbClr val="434343"/>
                </a:solidFill>
                <a:latin typeface="Verdana" panose="020B0604030504040204" pitchFamily="34" charset="0"/>
                <a:ea typeface="Verdana" panose="020B0604030504040204" pitchFamily="34" charset="0"/>
              </a:rPr>
              <a:t>Προκαταρτική</a:t>
            </a:r>
          </a:p>
          <a:p>
            <a:pPr marL="742950" lvl="1" indent="-285750">
              <a:buFont typeface="Wingdings" panose="05000000000000000000" pitchFamily="2" charset="2"/>
              <a:buChar char="§"/>
            </a:pPr>
            <a:r>
              <a:rPr lang="el-GR" sz="1600" dirty="0">
                <a:solidFill>
                  <a:srgbClr val="434343"/>
                </a:solidFill>
                <a:latin typeface="Verdana" panose="020B0604030504040204" pitchFamily="34" charset="0"/>
                <a:ea typeface="Verdana" panose="020B0604030504040204" pitchFamily="34" charset="0"/>
              </a:rPr>
              <a:t>Λεπτομερειακή</a:t>
            </a:r>
            <a:br>
              <a:rPr lang="el-GR" sz="1100" dirty="0">
                <a:solidFill>
                  <a:srgbClr val="434343"/>
                </a:solidFill>
                <a:latin typeface="Verdana" panose="020B0604030504040204" pitchFamily="34" charset="0"/>
                <a:ea typeface="Verdana" panose="020B0604030504040204" pitchFamily="34" charset="0"/>
              </a:rPr>
            </a:br>
            <a:endParaRPr lang="el-GR" sz="1100" dirty="0">
              <a:solidFill>
                <a:srgbClr val="434343"/>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
            </a:pPr>
            <a:r>
              <a:rPr lang="el-GR" sz="2400" dirty="0">
                <a:solidFill>
                  <a:srgbClr val="434343"/>
                </a:solidFill>
                <a:latin typeface="Verdana" panose="020B0604030504040204" pitchFamily="34" charset="0"/>
                <a:ea typeface="Verdana" panose="020B0604030504040204" pitchFamily="34" charset="0"/>
              </a:rPr>
              <a:t>Αξιολόγηση</a:t>
            </a:r>
          </a:p>
          <a:p>
            <a:pPr marL="742950" lvl="1" indent="-285750">
              <a:buFont typeface="Wingdings" panose="05000000000000000000" pitchFamily="2" charset="2"/>
              <a:buChar char="§"/>
            </a:pPr>
            <a:r>
              <a:rPr lang="el-GR" sz="1600" dirty="0">
                <a:solidFill>
                  <a:srgbClr val="434343"/>
                </a:solidFill>
                <a:latin typeface="Verdana" panose="020B0604030504040204" pitchFamily="34" charset="0"/>
                <a:ea typeface="Verdana" panose="020B0604030504040204" pitchFamily="34" charset="0"/>
              </a:rPr>
              <a:t>Στην Τάξη και στο Μουσείο</a:t>
            </a:r>
          </a:p>
          <a:p>
            <a:pPr marL="742950" lvl="1" indent="-285750">
              <a:buFont typeface="Wingdings" panose="05000000000000000000" pitchFamily="2" charset="2"/>
              <a:buChar char="§"/>
            </a:pPr>
            <a:r>
              <a:rPr lang="el-GR" sz="1600" dirty="0">
                <a:solidFill>
                  <a:srgbClr val="434343"/>
                </a:solidFill>
                <a:latin typeface="Verdana" panose="020B0604030504040204" pitchFamily="34" charset="0"/>
                <a:ea typeface="Verdana" panose="020B0604030504040204" pitchFamily="34" charset="0"/>
              </a:rPr>
              <a:t>Παρατηρήσεις</a:t>
            </a:r>
          </a:p>
          <a:p>
            <a:pPr marL="742950" lvl="1" indent="-285750">
              <a:buFont typeface="Wingdings" panose="05000000000000000000" pitchFamily="2" charset="2"/>
              <a:buChar char="§"/>
            </a:pPr>
            <a:r>
              <a:rPr lang="el-GR" sz="1600" dirty="0">
                <a:solidFill>
                  <a:srgbClr val="434343"/>
                </a:solidFill>
                <a:latin typeface="Verdana" panose="020B0604030504040204" pitchFamily="34" charset="0"/>
                <a:ea typeface="Verdana" panose="020B0604030504040204" pitchFamily="34" charset="0"/>
              </a:rPr>
              <a:t>Σχόλια</a:t>
            </a:r>
          </a:p>
          <a:p>
            <a:pPr marL="742950" lvl="1" indent="-285750">
              <a:buFont typeface="Wingdings" panose="05000000000000000000" pitchFamily="2" charset="2"/>
              <a:buChar char="§"/>
            </a:pPr>
            <a:r>
              <a:rPr lang="el-GR" sz="1600" dirty="0">
                <a:solidFill>
                  <a:srgbClr val="434343"/>
                </a:solidFill>
                <a:latin typeface="Verdana" panose="020B0604030504040204" pitchFamily="34" charset="0"/>
                <a:ea typeface="Verdana" panose="020B0604030504040204" pitchFamily="34" charset="0"/>
              </a:rPr>
              <a:t>Βελτιώσεις</a:t>
            </a:r>
          </a:p>
          <a:p>
            <a:pPr marL="742950" lvl="1" indent="-285750">
              <a:buFont typeface="Wingdings" panose="05000000000000000000" pitchFamily="2" charset="2"/>
              <a:buChar char="§"/>
            </a:pPr>
            <a:endParaRPr lang="el-GR" dirty="0">
              <a:latin typeface="Verdana" panose="020B0604030504040204" pitchFamily="34" charset="0"/>
              <a:ea typeface="Verdana" panose="020B0604030504040204" pitchFamily="34" charset="0"/>
            </a:endParaRPr>
          </a:p>
          <a:p>
            <a:r>
              <a:rPr lang="el-GR" dirty="0">
                <a:latin typeface="Verdana" panose="020B0604030504040204" pitchFamily="34" charset="0"/>
                <a:ea typeface="Verdana" panose="020B0604030504040204" pitchFamily="34" charset="0"/>
              </a:rPr>
              <a:t>	</a:t>
            </a:r>
            <a:endParaRPr lang="en-US" dirty="0">
              <a:latin typeface="Verdana" panose="020B0604030504040204" pitchFamily="34" charset="0"/>
              <a:ea typeface="Verdana" panose="020B0604030504040204" pitchFamily="34" charset="0"/>
            </a:endParaRPr>
          </a:p>
        </p:txBody>
      </p:sp>
      <p:pic>
        <p:nvPicPr>
          <p:cNvPr id="2050" name="Picture 2">
            <a:extLst>
              <a:ext uri="{FF2B5EF4-FFF2-40B4-BE49-F238E27FC236}">
                <a16:creationId xmlns:a16="http://schemas.microsoft.com/office/drawing/2014/main" id="{86515902-FF5C-431D-8AF9-AA75BC6489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390"/>
          <a:stretch/>
        </p:blipFill>
        <p:spPr bwMode="auto">
          <a:xfrm>
            <a:off x="8628706" y="3322953"/>
            <a:ext cx="2740160" cy="24844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3FAECF9-C47C-4C4C-A9E8-18739542E2C3}"/>
              </a:ext>
            </a:extLst>
          </p:cNvPr>
          <p:cNvSpPr txBox="1"/>
          <p:nvPr/>
        </p:nvSpPr>
        <p:spPr>
          <a:xfrm>
            <a:off x="8339847" y="1819227"/>
            <a:ext cx="3135817" cy="707886"/>
          </a:xfrm>
          <a:prstGeom prst="rect">
            <a:avLst/>
          </a:prstGeom>
          <a:noFill/>
        </p:spPr>
        <p:txBody>
          <a:bodyPr wrap="square" rtlCol="0">
            <a:spAutoFit/>
          </a:bodyPr>
          <a:lstStyle/>
          <a:p>
            <a:pPr algn="ctr"/>
            <a:r>
              <a:rPr lang="el-GR" sz="2000" dirty="0">
                <a:solidFill>
                  <a:srgbClr val="434343"/>
                </a:solidFill>
                <a:latin typeface="Verdana" panose="020B0604030504040204" pitchFamily="34" charset="0"/>
                <a:ea typeface="Verdana" panose="020B0604030504040204" pitchFamily="34" charset="0"/>
              </a:rPr>
              <a:t>Εκπαιδευτικό μοντέλο σχεδίασης</a:t>
            </a:r>
            <a:r>
              <a:rPr lang="en-US" sz="2000" dirty="0">
                <a:solidFill>
                  <a:srgbClr val="434343"/>
                </a:solidFill>
                <a:latin typeface="Verdana" panose="020B0604030504040204" pitchFamily="34" charset="0"/>
                <a:ea typeface="Verdana" panose="020B0604030504040204" pitchFamily="34" charset="0"/>
              </a:rPr>
              <a:t>:</a:t>
            </a:r>
          </a:p>
        </p:txBody>
      </p:sp>
      <p:sp>
        <p:nvSpPr>
          <p:cNvPr id="16" name="TextBox 15">
            <a:extLst>
              <a:ext uri="{FF2B5EF4-FFF2-40B4-BE49-F238E27FC236}">
                <a16:creationId xmlns:a16="http://schemas.microsoft.com/office/drawing/2014/main" id="{871E046E-92CA-4B2D-BD1D-6CC6B0A5E608}"/>
              </a:ext>
            </a:extLst>
          </p:cNvPr>
          <p:cNvSpPr txBox="1"/>
          <p:nvPr/>
        </p:nvSpPr>
        <p:spPr>
          <a:xfrm>
            <a:off x="8414694" y="2534489"/>
            <a:ext cx="3135817" cy="861774"/>
          </a:xfrm>
          <a:prstGeom prst="rect">
            <a:avLst/>
          </a:prstGeom>
          <a:noFill/>
        </p:spPr>
        <p:txBody>
          <a:bodyPr wrap="square" rtlCol="0">
            <a:spAutoFit/>
          </a:bodyPr>
          <a:lstStyle/>
          <a:p>
            <a:pPr algn="ctr"/>
            <a:r>
              <a:rPr lang="en-US" b="1" dirty="0">
                <a:solidFill>
                  <a:srgbClr val="434343"/>
                </a:solidFill>
                <a:latin typeface="Verdana" panose="020B0604030504040204" pitchFamily="34" charset="0"/>
                <a:ea typeface="Verdana" panose="020B0604030504040204" pitchFamily="34" charset="0"/>
              </a:rPr>
              <a:t>TPACK</a:t>
            </a:r>
            <a:br>
              <a:rPr lang="en-US" dirty="0">
                <a:solidFill>
                  <a:srgbClr val="434343"/>
                </a:solidFill>
                <a:latin typeface="Verdana" panose="020B0604030504040204" pitchFamily="34" charset="0"/>
                <a:ea typeface="Verdana" panose="020B0604030504040204" pitchFamily="34" charset="0"/>
              </a:rPr>
            </a:br>
            <a:r>
              <a:rPr lang="en-US" dirty="0">
                <a:solidFill>
                  <a:srgbClr val="434343"/>
                </a:solidFill>
                <a:latin typeface="Verdana" panose="020B0604030504040204" pitchFamily="34" charset="0"/>
                <a:ea typeface="Verdana" panose="020B0604030504040204" pitchFamily="34" charset="0"/>
              </a:rPr>
              <a:t> </a:t>
            </a:r>
            <a:r>
              <a:rPr lang="en-US" sz="1400" dirty="0">
                <a:solidFill>
                  <a:srgbClr val="434343"/>
                </a:solidFill>
                <a:latin typeface="Verdana" panose="020B0604030504040204" pitchFamily="34" charset="0"/>
                <a:ea typeface="Verdana" panose="020B0604030504040204" pitchFamily="34" charset="0"/>
              </a:rPr>
              <a:t>(Technology, Pedagogy and Content knowledge)</a:t>
            </a:r>
            <a:endParaRPr lang="en-US" sz="1600" dirty="0">
              <a:solidFill>
                <a:srgbClr val="434343"/>
              </a:solidFill>
              <a:latin typeface="Verdana" panose="020B0604030504040204" pitchFamily="34" charset="0"/>
              <a:ea typeface="Verdana" panose="020B0604030504040204" pitchFamily="34" charset="0"/>
            </a:endParaRPr>
          </a:p>
        </p:txBody>
      </p:sp>
      <p:sp>
        <p:nvSpPr>
          <p:cNvPr id="15" name="Slide Number Placeholder 14">
            <a:extLst>
              <a:ext uri="{FF2B5EF4-FFF2-40B4-BE49-F238E27FC236}">
                <a16:creationId xmlns:a16="http://schemas.microsoft.com/office/drawing/2014/main" id="{B0F0A9D3-93AB-411D-9D26-BED7F87C3AC9}"/>
              </a:ext>
            </a:extLst>
          </p:cNvPr>
          <p:cNvSpPr>
            <a:spLocks noGrp="1"/>
          </p:cNvSpPr>
          <p:nvPr>
            <p:ph type="sldNum" sz="quarter" idx="12"/>
          </p:nvPr>
        </p:nvSpPr>
        <p:spPr/>
        <p:txBody>
          <a:bodyPr/>
          <a:lstStyle/>
          <a:p>
            <a:fld id="{4BAFDEB5-E504-4AD5-8F53-B5D1574FE72C}" type="slidenum">
              <a:rPr lang="en-US" smtClean="0"/>
              <a:t>3</a:t>
            </a:fld>
            <a:endParaRPr lang="en-US"/>
          </a:p>
        </p:txBody>
      </p:sp>
    </p:spTree>
    <p:extLst>
      <p:ext uri="{BB962C8B-B14F-4D97-AF65-F5344CB8AC3E}">
        <p14:creationId xmlns:p14="http://schemas.microsoft.com/office/powerpoint/2010/main" val="3386797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8E01AF-54E2-4359-98E0-C3A000ED30B9}"/>
              </a:ext>
            </a:extLst>
          </p:cNvPr>
          <p:cNvSpPr/>
          <p:nvPr/>
        </p:nvSpPr>
        <p:spPr>
          <a:xfrm>
            <a:off x="9808464" y="-3087802"/>
            <a:ext cx="5937496" cy="4439088"/>
          </a:xfrm>
          <a:prstGeom prst="rect">
            <a:avLst/>
          </a:prstGeom>
          <a:noFill/>
          <a:ln>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5" name="Rectangle 4">
            <a:extLst>
              <a:ext uri="{FF2B5EF4-FFF2-40B4-BE49-F238E27FC236}">
                <a16:creationId xmlns:a16="http://schemas.microsoft.com/office/drawing/2014/main" id="{89151690-A0AE-4CD1-8341-194EE1B2E8F7}"/>
              </a:ext>
            </a:extLst>
          </p:cNvPr>
          <p:cNvSpPr/>
          <p:nvPr/>
        </p:nvSpPr>
        <p:spPr>
          <a:xfrm>
            <a:off x="0" y="4553711"/>
            <a:ext cx="12192000" cy="2304289"/>
          </a:xfrm>
          <a:prstGeom prst="rect">
            <a:avLst/>
          </a:prstGeom>
          <a:solidFill>
            <a:srgbClr val="E4D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4" name="Slide Number Placeholder 3">
            <a:extLst>
              <a:ext uri="{FF2B5EF4-FFF2-40B4-BE49-F238E27FC236}">
                <a16:creationId xmlns:a16="http://schemas.microsoft.com/office/drawing/2014/main" id="{807A2BDF-A864-4A09-B147-B5095C61513C}"/>
              </a:ext>
            </a:extLst>
          </p:cNvPr>
          <p:cNvSpPr>
            <a:spLocks noGrp="1"/>
          </p:cNvSpPr>
          <p:nvPr>
            <p:ph type="sldNum" sz="quarter" idx="12"/>
          </p:nvPr>
        </p:nvSpPr>
        <p:spPr/>
        <p:txBody>
          <a:bodyPr/>
          <a:lstStyle/>
          <a:p>
            <a:fld id="{4BAFDEB5-E504-4AD5-8F53-B5D1574FE72C}" type="slidenum">
              <a:rPr lang="en-US" smtClean="0"/>
              <a:t>4</a:t>
            </a:fld>
            <a:endParaRPr lang="en-US"/>
          </a:p>
        </p:txBody>
      </p:sp>
      <p:sp>
        <p:nvSpPr>
          <p:cNvPr id="6" name="Title 1">
            <a:extLst>
              <a:ext uri="{FF2B5EF4-FFF2-40B4-BE49-F238E27FC236}">
                <a16:creationId xmlns:a16="http://schemas.microsoft.com/office/drawing/2014/main" id="{BD6AF91F-0739-4B70-98B3-27747BAD171F}"/>
              </a:ext>
            </a:extLst>
          </p:cNvPr>
          <p:cNvSpPr>
            <a:spLocks noGrp="1"/>
          </p:cNvSpPr>
          <p:nvPr>
            <p:ph type="title"/>
          </p:nvPr>
        </p:nvSpPr>
        <p:spPr>
          <a:xfrm>
            <a:off x="375531" y="140111"/>
            <a:ext cx="10515600" cy="1325563"/>
          </a:xfrm>
        </p:spPr>
        <p:txBody>
          <a:bodyPr>
            <a:normAutofit/>
          </a:bodyPr>
          <a:lstStyle/>
          <a:p>
            <a:r>
              <a:rPr lang="el-GR" sz="3200" dirty="0">
                <a:solidFill>
                  <a:srgbClr val="434343"/>
                </a:solidFill>
                <a:latin typeface="Verdana" panose="020B0604030504040204" pitchFamily="34" charset="0"/>
                <a:ea typeface="Verdana" panose="020B0604030504040204" pitchFamily="34" charset="0"/>
              </a:rPr>
              <a:t>Αρχιτεκτονική Συστήματος</a:t>
            </a:r>
            <a:endParaRPr lang="en-US" sz="3200" dirty="0">
              <a:solidFill>
                <a:srgbClr val="434343"/>
              </a:solidFill>
              <a:latin typeface="Verdana" panose="020B0604030504040204" pitchFamily="34" charset="0"/>
              <a:ea typeface="Verdana" panose="020B0604030504040204" pitchFamily="34" charset="0"/>
            </a:endParaRPr>
          </a:p>
        </p:txBody>
      </p:sp>
      <p:grpSp>
        <p:nvGrpSpPr>
          <p:cNvPr id="11" name="Group 10">
            <a:extLst>
              <a:ext uri="{FF2B5EF4-FFF2-40B4-BE49-F238E27FC236}">
                <a16:creationId xmlns:a16="http://schemas.microsoft.com/office/drawing/2014/main" id="{BDD4C6ED-4322-49EB-BCA0-52D72CA03EF3}"/>
              </a:ext>
            </a:extLst>
          </p:cNvPr>
          <p:cNvGrpSpPr/>
          <p:nvPr/>
        </p:nvGrpSpPr>
        <p:grpSpPr>
          <a:xfrm>
            <a:off x="2643697" y="1513275"/>
            <a:ext cx="7155242" cy="4931911"/>
            <a:chOff x="2826958" y="1470158"/>
            <a:chExt cx="7155242" cy="4931911"/>
          </a:xfrm>
        </p:grpSpPr>
        <p:pic>
          <p:nvPicPr>
            <p:cNvPr id="8" name="Picture 7" descr="A screenshot of a cell phone&#10;&#10;Description automatically generated">
              <a:extLst>
                <a:ext uri="{FF2B5EF4-FFF2-40B4-BE49-F238E27FC236}">
                  <a16:creationId xmlns:a16="http://schemas.microsoft.com/office/drawing/2014/main" id="{596F9C46-1C20-4E80-8932-2458DCB95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6958" y="1470158"/>
              <a:ext cx="7155242" cy="4886192"/>
            </a:xfrm>
            <a:prstGeom prst="rect">
              <a:avLst/>
            </a:prstGeom>
          </p:spPr>
        </p:pic>
        <p:sp>
          <p:nvSpPr>
            <p:cNvPr id="9" name="Rectangle 8">
              <a:extLst>
                <a:ext uri="{FF2B5EF4-FFF2-40B4-BE49-F238E27FC236}">
                  <a16:creationId xmlns:a16="http://schemas.microsoft.com/office/drawing/2014/main" id="{E9CE12C9-52E8-4875-9DEC-E3F3B120B3BC}"/>
                </a:ext>
              </a:extLst>
            </p:cNvPr>
            <p:cNvSpPr/>
            <p:nvPr/>
          </p:nvSpPr>
          <p:spPr>
            <a:xfrm>
              <a:off x="2826958" y="6356350"/>
              <a:ext cx="715524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48E43889-3F49-438C-8478-644D58F30727}"/>
              </a:ext>
            </a:extLst>
          </p:cNvPr>
          <p:cNvSpPr/>
          <p:nvPr/>
        </p:nvSpPr>
        <p:spPr>
          <a:xfrm>
            <a:off x="10200074" y="-2351202"/>
            <a:ext cx="5937496" cy="4439088"/>
          </a:xfrm>
          <a:prstGeom prst="rect">
            <a:avLst/>
          </a:prstGeom>
          <a:noFill/>
          <a:ln>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14" name="Rectangle 13">
            <a:extLst>
              <a:ext uri="{FF2B5EF4-FFF2-40B4-BE49-F238E27FC236}">
                <a16:creationId xmlns:a16="http://schemas.microsoft.com/office/drawing/2014/main" id="{800EDF02-6808-438D-AE5D-4B15302A3289}"/>
              </a:ext>
            </a:extLst>
          </p:cNvPr>
          <p:cNvSpPr/>
          <p:nvPr/>
        </p:nvSpPr>
        <p:spPr>
          <a:xfrm>
            <a:off x="10614405" y="-3389618"/>
            <a:ext cx="5937496" cy="4439088"/>
          </a:xfrm>
          <a:prstGeom prst="rect">
            <a:avLst/>
          </a:prstGeom>
          <a:noFill/>
          <a:ln>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15" name="Rectangle 14">
            <a:extLst>
              <a:ext uri="{FF2B5EF4-FFF2-40B4-BE49-F238E27FC236}">
                <a16:creationId xmlns:a16="http://schemas.microsoft.com/office/drawing/2014/main" id="{9CD32586-B059-40DA-8B02-74453D8D8B56}"/>
              </a:ext>
            </a:extLst>
          </p:cNvPr>
          <p:cNvSpPr/>
          <p:nvPr/>
        </p:nvSpPr>
        <p:spPr>
          <a:xfrm rot="16200000">
            <a:off x="1729741" y="-664358"/>
            <a:ext cx="45719" cy="3505203"/>
          </a:xfrm>
          <a:prstGeom prst="rect">
            <a:avLst/>
          </a:prstGeom>
          <a:solidFill>
            <a:srgbClr val="D0B0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Rectangle 15">
            <a:extLst>
              <a:ext uri="{FF2B5EF4-FFF2-40B4-BE49-F238E27FC236}">
                <a16:creationId xmlns:a16="http://schemas.microsoft.com/office/drawing/2014/main" id="{8F2F7628-59AE-4FE5-8A53-283C1F76601A}"/>
              </a:ext>
            </a:extLst>
          </p:cNvPr>
          <p:cNvSpPr/>
          <p:nvPr/>
        </p:nvSpPr>
        <p:spPr>
          <a:xfrm>
            <a:off x="4171950" y="2171700"/>
            <a:ext cx="476250" cy="132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0D14AB-B7E9-41BE-8E7B-AFF04B23A190}"/>
              </a:ext>
            </a:extLst>
          </p:cNvPr>
          <p:cNvSpPr/>
          <p:nvPr/>
        </p:nvSpPr>
        <p:spPr>
          <a:xfrm>
            <a:off x="6396037" y="2171700"/>
            <a:ext cx="476250" cy="132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C8A4E1-3F18-45CA-9A5B-EA67C4E6411C}"/>
              </a:ext>
            </a:extLst>
          </p:cNvPr>
          <p:cNvSpPr/>
          <p:nvPr/>
        </p:nvSpPr>
        <p:spPr>
          <a:xfrm>
            <a:off x="7558088" y="3291300"/>
            <a:ext cx="476250" cy="132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8CEF0D7-799D-462A-ADE9-433584663B43}"/>
              </a:ext>
            </a:extLst>
          </p:cNvPr>
          <p:cNvSpPr/>
          <p:nvPr/>
        </p:nvSpPr>
        <p:spPr>
          <a:xfrm>
            <a:off x="3090862" y="3225005"/>
            <a:ext cx="476250" cy="132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1967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E39708C-9E17-42E2-8757-C630E9F1444D}"/>
              </a:ext>
            </a:extLst>
          </p:cNvPr>
          <p:cNvGrpSpPr/>
          <p:nvPr/>
        </p:nvGrpSpPr>
        <p:grpSpPr>
          <a:xfrm rot="1800000">
            <a:off x="8213566" y="2650863"/>
            <a:ext cx="3104910" cy="1894771"/>
            <a:chOff x="12158397" y="3226646"/>
            <a:chExt cx="2590071" cy="1580591"/>
          </a:xfrm>
        </p:grpSpPr>
        <p:pic>
          <p:nvPicPr>
            <p:cNvPr id="13" name="Picture 12" descr="A screenshot of a computer screen&#10;&#10;Description automatically generated">
              <a:extLst>
                <a:ext uri="{FF2B5EF4-FFF2-40B4-BE49-F238E27FC236}">
                  <a16:creationId xmlns:a16="http://schemas.microsoft.com/office/drawing/2014/main" id="{C8C25408-DC63-479E-A315-FE0D8455AFAB}"/>
                </a:ext>
              </a:extLst>
            </p:cNvPr>
            <p:cNvPicPr>
              <a:picLocks noChangeAspect="1"/>
            </p:cNvPicPr>
            <p:nvPr/>
          </p:nvPicPr>
          <p:blipFill rotWithShape="1">
            <a:blip r:embed="rId2">
              <a:extLst>
                <a:ext uri="{28A0092B-C50C-407E-A947-70E740481C1C}">
                  <a14:useLocalDpi xmlns:a14="http://schemas.microsoft.com/office/drawing/2010/main" val="0"/>
                </a:ext>
              </a:extLst>
            </a:blip>
            <a:srcRect l="5576" t="5507" r="5380"/>
            <a:stretch/>
          </p:blipFill>
          <p:spPr>
            <a:xfrm>
              <a:off x="12158397" y="3329904"/>
              <a:ext cx="2590071" cy="1477333"/>
            </a:xfrm>
            <a:prstGeom prst="rect">
              <a:avLst/>
            </a:prstGeom>
            <a:ln>
              <a:noFill/>
            </a:ln>
            <a:effectLst>
              <a:outerShdw blurRad="292100" dist="139700" dir="2700000" algn="tl" rotWithShape="0">
                <a:srgbClr val="333333">
                  <a:alpha val="65000"/>
                </a:srgbClr>
              </a:outerShdw>
            </a:effectLst>
          </p:spPr>
        </p:pic>
        <p:pic>
          <p:nvPicPr>
            <p:cNvPr id="15" name="Picture 14" descr="A person that is standing in the water&#10;&#10;Description automatically generated">
              <a:extLst>
                <a:ext uri="{FF2B5EF4-FFF2-40B4-BE49-F238E27FC236}">
                  <a16:creationId xmlns:a16="http://schemas.microsoft.com/office/drawing/2014/main" id="{E8B9FC7C-76A2-418A-92BA-B9009CE5167D}"/>
                </a:ext>
              </a:extLst>
            </p:cNvPr>
            <p:cNvPicPr>
              <a:picLocks noChangeAspect="1"/>
            </p:cNvPicPr>
            <p:nvPr/>
          </p:nvPicPr>
          <p:blipFill rotWithShape="1">
            <a:blip r:embed="rId3">
              <a:extLst>
                <a:ext uri="{28A0092B-C50C-407E-A947-70E740481C1C}">
                  <a14:useLocalDpi xmlns:a14="http://schemas.microsoft.com/office/drawing/2010/main" val="0"/>
                </a:ext>
              </a:extLst>
            </a:blip>
            <a:srcRect l="4909" t="4343" r="4951" b="2224"/>
            <a:stretch/>
          </p:blipFill>
          <p:spPr>
            <a:xfrm>
              <a:off x="12158398" y="3226646"/>
              <a:ext cx="2590070" cy="1442985"/>
            </a:xfrm>
            <a:prstGeom prst="rect">
              <a:avLst/>
            </a:prstGeom>
          </p:spPr>
        </p:pic>
      </p:grpSp>
      <p:pic>
        <p:nvPicPr>
          <p:cNvPr id="19" name="Picture 18" descr="A close up of a device&#10;&#10;Description automatically generated">
            <a:extLst>
              <a:ext uri="{FF2B5EF4-FFF2-40B4-BE49-F238E27FC236}">
                <a16:creationId xmlns:a16="http://schemas.microsoft.com/office/drawing/2014/main" id="{8C612D51-9FA7-40EC-9E0C-E062F55C69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58118">
            <a:off x="6858703" y="882535"/>
            <a:ext cx="1756859" cy="976440"/>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90A938E3-CB31-46AA-BF61-F8C1DF90853C}"/>
              </a:ext>
            </a:extLst>
          </p:cNvPr>
          <p:cNvSpPr>
            <a:spLocks noGrp="1"/>
          </p:cNvSpPr>
          <p:nvPr>
            <p:ph type="sldNum" sz="quarter" idx="12"/>
          </p:nvPr>
        </p:nvSpPr>
        <p:spPr/>
        <p:txBody>
          <a:bodyPr/>
          <a:lstStyle/>
          <a:p>
            <a:fld id="{4BAFDEB5-E504-4AD5-8F53-B5D1574FE72C}" type="slidenum">
              <a:rPr lang="en-US" smtClean="0"/>
              <a:t>5</a:t>
            </a:fld>
            <a:endParaRPr lang="en-US"/>
          </a:p>
        </p:txBody>
      </p:sp>
      <p:pic>
        <p:nvPicPr>
          <p:cNvPr id="7" name="Picture 6" descr="A screenshot of a social media post&#10;&#10;Description automatically generated">
            <a:extLst>
              <a:ext uri="{FF2B5EF4-FFF2-40B4-BE49-F238E27FC236}">
                <a16:creationId xmlns:a16="http://schemas.microsoft.com/office/drawing/2014/main" id="{5B6EBF00-FE9F-4D9E-B807-2828752BA5A8}"/>
              </a:ext>
            </a:extLst>
          </p:cNvPr>
          <p:cNvPicPr>
            <a:picLocks noChangeAspect="1"/>
          </p:cNvPicPr>
          <p:nvPr/>
        </p:nvPicPr>
        <p:blipFill rotWithShape="1">
          <a:blip r:embed="rId5">
            <a:extLst>
              <a:ext uri="{28A0092B-C50C-407E-A947-70E740481C1C}">
                <a14:useLocalDpi xmlns:a14="http://schemas.microsoft.com/office/drawing/2010/main" val="0"/>
              </a:ext>
            </a:extLst>
          </a:blip>
          <a:srcRect l="4787" t="5500" r="3431"/>
          <a:stretch/>
        </p:blipFill>
        <p:spPr>
          <a:xfrm rot="20700000">
            <a:off x="-101367" y="112571"/>
            <a:ext cx="3411532" cy="1893574"/>
          </a:xfrm>
          <a:prstGeom prst="rect">
            <a:avLst/>
          </a:prstGeom>
          <a:ln>
            <a:noFill/>
          </a:ln>
          <a:effectLst>
            <a:outerShdw blurRad="292100" dist="139700" dir="2700000" algn="tl" rotWithShape="0">
              <a:srgbClr val="333333">
                <a:alpha val="65000"/>
              </a:srgbClr>
            </a:outerShdw>
          </a:effectLst>
        </p:spPr>
      </p:pic>
      <p:pic>
        <p:nvPicPr>
          <p:cNvPr id="11" name="Picture 10" descr="A screenshot of a cell phone&#10;&#10;Description automatically generated">
            <a:extLst>
              <a:ext uri="{FF2B5EF4-FFF2-40B4-BE49-F238E27FC236}">
                <a16:creationId xmlns:a16="http://schemas.microsoft.com/office/drawing/2014/main" id="{A811A7B2-2D93-41CF-8729-71563D7311CC}"/>
              </a:ext>
            </a:extLst>
          </p:cNvPr>
          <p:cNvPicPr>
            <a:picLocks noChangeAspect="1"/>
          </p:cNvPicPr>
          <p:nvPr/>
        </p:nvPicPr>
        <p:blipFill rotWithShape="1">
          <a:blip r:embed="rId6">
            <a:extLst>
              <a:ext uri="{28A0092B-C50C-407E-A947-70E740481C1C}">
                <a14:useLocalDpi xmlns:a14="http://schemas.microsoft.com/office/drawing/2010/main" val="0"/>
              </a:ext>
            </a:extLst>
          </a:blip>
          <a:srcRect l="4677" t="5195" r="4545"/>
          <a:stretch/>
        </p:blipFill>
        <p:spPr>
          <a:xfrm>
            <a:off x="8515375" y="4742916"/>
            <a:ext cx="3410738" cy="1920244"/>
          </a:xfrm>
          <a:prstGeom prst="rect">
            <a:avLst/>
          </a:prstGeom>
          <a:ln>
            <a:noFill/>
          </a:ln>
          <a:effectLst>
            <a:outerShdw blurRad="292100" dist="139700" dir="2700000" algn="tl" rotWithShape="0">
              <a:srgbClr val="333333">
                <a:alpha val="65000"/>
              </a:srgbClr>
            </a:outerShdw>
          </a:effectLst>
        </p:spPr>
      </p:pic>
      <p:pic>
        <p:nvPicPr>
          <p:cNvPr id="21" name="Picture 20" descr="A close up of a piece of paper&#10;&#10;Description automatically generated">
            <a:extLst>
              <a:ext uri="{FF2B5EF4-FFF2-40B4-BE49-F238E27FC236}">
                <a16:creationId xmlns:a16="http://schemas.microsoft.com/office/drawing/2014/main" id="{B74269D2-644A-4D86-92F8-AE0D442315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00000">
            <a:off x="2292528" y="4742839"/>
            <a:ext cx="3181024" cy="2120682"/>
          </a:xfrm>
          <a:prstGeom prst="rect">
            <a:avLst/>
          </a:prstGeom>
          <a:ln>
            <a:noFill/>
          </a:ln>
          <a:effectLst>
            <a:outerShdw blurRad="292100" dist="139700" dir="2700000" algn="tl" rotWithShape="0">
              <a:srgbClr val="333333">
                <a:alpha val="65000"/>
              </a:srgbClr>
            </a:outerShdw>
          </a:effectLst>
        </p:spPr>
      </p:pic>
      <p:pic>
        <p:nvPicPr>
          <p:cNvPr id="23" name="Picture 22" descr="A close up of a piece of paper&#10;&#10;Description automatically generated">
            <a:extLst>
              <a:ext uri="{FF2B5EF4-FFF2-40B4-BE49-F238E27FC236}">
                <a16:creationId xmlns:a16="http://schemas.microsoft.com/office/drawing/2014/main" id="{98880699-1993-4507-970B-F703B960FE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00000">
            <a:off x="2948657" y="202481"/>
            <a:ext cx="2962070" cy="1974713"/>
          </a:xfrm>
          <a:prstGeom prst="rect">
            <a:avLst/>
          </a:prstGeom>
          <a:ln>
            <a:noFill/>
          </a:ln>
          <a:effectLst>
            <a:outerShdw blurRad="292100" dist="139700" dir="2700000" algn="tl" rotWithShape="0">
              <a:srgbClr val="333333">
                <a:alpha val="65000"/>
              </a:srgbClr>
            </a:outerShdw>
          </a:effectLst>
        </p:spPr>
      </p:pic>
      <p:pic>
        <p:nvPicPr>
          <p:cNvPr id="25" name="Picture 24" descr="A picture containing table, wooden, sitting, box&#10;&#10;Description automatically generated">
            <a:extLst>
              <a:ext uri="{FF2B5EF4-FFF2-40B4-BE49-F238E27FC236}">
                <a16:creationId xmlns:a16="http://schemas.microsoft.com/office/drawing/2014/main" id="{22A3848C-6078-484A-B650-E6941C6D7A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661" y="5321739"/>
            <a:ext cx="2997535" cy="1998356"/>
          </a:xfrm>
          <a:prstGeom prst="rect">
            <a:avLst/>
          </a:prstGeom>
          <a:ln>
            <a:noFill/>
          </a:ln>
          <a:effectLst>
            <a:outerShdw blurRad="292100" dist="139700" dir="2700000" algn="tl" rotWithShape="0">
              <a:srgbClr val="333333">
                <a:alpha val="65000"/>
              </a:srgbClr>
            </a:outerShdw>
          </a:effectLst>
        </p:spPr>
      </p:pic>
      <p:pic>
        <p:nvPicPr>
          <p:cNvPr id="27" name="Picture 26" descr="A close up of electronics&#10;&#10;Description automatically generated">
            <a:extLst>
              <a:ext uri="{FF2B5EF4-FFF2-40B4-BE49-F238E27FC236}">
                <a16:creationId xmlns:a16="http://schemas.microsoft.com/office/drawing/2014/main" id="{4322F1C2-6835-4734-9C0E-EB8AA51FB9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641" y="1777639"/>
            <a:ext cx="1541334" cy="2312002"/>
          </a:xfrm>
          <a:prstGeom prst="rect">
            <a:avLst/>
          </a:prstGeom>
          <a:ln>
            <a:noFill/>
          </a:ln>
          <a:effectLst>
            <a:outerShdw blurRad="292100" dist="139700" dir="2700000" algn="tl" rotWithShape="0">
              <a:srgbClr val="333333">
                <a:alpha val="65000"/>
              </a:srgbClr>
            </a:outerShdw>
          </a:effectLst>
        </p:spPr>
      </p:pic>
      <p:pic>
        <p:nvPicPr>
          <p:cNvPr id="29" name="Picture 28" descr="A screenshot of a social media post&#10;&#10;Description automatically generated">
            <a:extLst>
              <a:ext uri="{FF2B5EF4-FFF2-40B4-BE49-F238E27FC236}">
                <a16:creationId xmlns:a16="http://schemas.microsoft.com/office/drawing/2014/main" id="{D6B66B1C-9A67-4E4D-86BC-BD2936149C2E}"/>
              </a:ext>
            </a:extLst>
          </p:cNvPr>
          <p:cNvPicPr>
            <a:picLocks noChangeAspect="1"/>
          </p:cNvPicPr>
          <p:nvPr/>
        </p:nvPicPr>
        <p:blipFill rotWithShape="1">
          <a:blip r:embed="rId11">
            <a:extLst>
              <a:ext uri="{28A0092B-C50C-407E-A947-70E740481C1C}">
                <a14:useLocalDpi xmlns:a14="http://schemas.microsoft.com/office/drawing/2010/main" val="0"/>
              </a:ext>
            </a:extLst>
          </a:blip>
          <a:srcRect l="4628" t="5096" r="4814"/>
          <a:stretch/>
        </p:blipFill>
        <p:spPr>
          <a:xfrm rot="21380457">
            <a:off x="8229412" y="218243"/>
            <a:ext cx="3695014" cy="2081341"/>
          </a:xfrm>
          <a:prstGeom prst="rect">
            <a:avLst/>
          </a:prstGeom>
          <a:ln>
            <a:noFill/>
          </a:ln>
          <a:effectLst>
            <a:outerShdw blurRad="292100" dist="139700" dir="2700000" algn="tl" rotWithShape="0">
              <a:srgbClr val="333333">
                <a:alpha val="65000"/>
              </a:srgbClr>
            </a:outerShdw>
          </a:effectLst>
        </p:spPr>
      </p:pic>
      <p:pic>
        <p:nvPicPr>
          <p:cNvPr id="17" name="Picture 16" descr="A picture containing table, bed&#10;&#10;Description automatically generated">
            <a:extLst>
              <a:ext uri="{FF2B5EF4-FFF2-40B4-BE49-F238E27FC236}">
                <a16:creationId xmlns:a16="http://schemas.microsoft.com/office/drawing/2014/main" id="{539F9901-82F9-45A2-AF55-E493745985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700000">
            <a:off x="9422052" y="2268525"/>
            <a:ext cx="2713394" cy="1526285"/>
          </a:xfrm>
          <a:prstGeom prst="rect">
            <a:avLst/>
          </a:prstGeom>
          <a:ln>
            <a:noFill/>
          </a:ln>
          <a:effectLst>
            <a:outerShdw blurRad="292100" dist="139700" dir="2700000" algn="tl" rotWithShape="0">
              <a:srgbClr val="333333">
                <a:alpha val="65000"/>
              </a:srgbClr>
            </a:outerShdw>
          </a:effectLst>
        </p:spPr>
      </p:pic>
      <p:pic>
        <p:nvPicPr>
          <p:cNvPr id="9" name="Picture 8" descr="A screenshot of a social media post&#10;&#10;Description automatically generated">
            <a:extLst>
              <a:ext uri="{FF2B5EF4-FFF2-40B4-BE49-F238E27FC236}">
                <a16:creationId xmlns:a16="http://schemas.microsoft.com/office/drawing/2014/main" id="{FB587DBA-AA4D-4A34-A008-35EC8A9E0F09}"/>
              </a:ext>
            </a:extLst>
          </p:cNvPr>
          <p:cNvPicPr>
            <a:picLocks noChangeAspect="1"/>
          </p:cNvPicPr>
          <p:nvPr/>
        </p:nvPicPr>
        <p:blipFill rotWithShape="1">
          <a:blip r:embed="rId13">
            <a:extLst>
              <a:ext uri="{28A0092B-C50C-407E-A947-70E740481C1C}">
                <a14:useLocalDpi xmlns:a14="http://schemas.microsoft.com/office/drawing/2010/main" val="0"/>
              </a:ext>
            </a:extLst>
          </a:blip>
          <a:srcRect l="4737" t="5353" r="4543"/>
          <a:stretch/>
        </p:blipFill>
        <p:spPr>
          <a:xfrm rot="900000">
            <a:off x="476258" y="4023293"/>
            <a:ext cx="2882520" cy="1621190"/>
          </a:xfrm>
          <a:prstGeom prst="rect">
            <a:avLst/>
          </a:prstGeom>
          <a:ln>
            <a:noFill/>
          </a:ln>
          <a:effectLst>
            <a:outerShdw blurRad="292100" dist="139700" dir="2700000" algn="tl" rotWithShape="0">
              <a:srgbClr val="333333">
                <a:alpha val="65000"/>
              </a:srgbClr>
            </a:outerShdw>
          </a:effectLst>
        </p:spPr>
      </p:pic>
      <p:sp>
        <p:nvSpPr>
          <p:cNvPr id="31" name="Rectangle 30">
            <a:extLst>
              <a:ext uri="{FF2B5EF4-FFF2-40B4-BE49-F238E27FC236}">
                <a16:creationId xmlns:a16="http://schemas.microsoft.com/office/drawing/2014/main" id="{F0A5E129-0C3A-4A53-938B-1473B53BE043}"/>
              </a:ext>
            </a:extLst>
          </p:cNvPr>
          <p:cNvSpPr/>
          <p:nvPr/>
        </p:nvSpPr>
        <p:spPr>
          <a:xfrm>
            <a:off x="-25444" y="0"/>
            <a:ext cx="12217444" cy="6858000"/>
          </a:xfrm>
          <a:prstGeom prst="rect">
            <a:avLst/>
          </a:prstGeom>
          <a:solidFill>
            <a:srgbClr val="E4D7C7">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pic>
        <p:nvPicPr>
          <p:cNvPr id="5" name="Picture 4" descr="A close up of a logo&#10;&#10;Description automatically generated">
            <a:extLst>
              <a:ext uri="{FF2B5EF4-FFF2-40B4-BE49-F238E27FC236}">
                <a16:creationId xmlns:a16="http://schemas.microsoft.com/office/drawing/2014/main" id="{AA7B5E5F-F650-481C-B62E-543182107472}"/>
              </a:ext>
            </a:extLst>
          </p:cNvPr>
          <p:cNvPicPr>
            <a:picLocks noChangeAspect="1"/>
          </p:cNvPicPr>
          <p:nvPr/>
        </p:nvPicPr>
        <p:blipFill rotWithShape="1">
          <a:blip r:embed="rId14">
            <a:extLst>
              <a:ext uri="{28A0092B-C50C-407E-A947-70E740481C1C}">
                <a14:useLocalDpi xmlns:a14="http://schemas.microsoft.com/office/drawing/2010/main" val="0"/>
              </a:ext>
            </a:extLst>
          </a:blip>
          <a:srcRect l="24240" r="25785"/>
          <a:stretch/>
        </p:blipFill>
        <p:spPr>
          <a:xfrm>
            <a:off x="3479276" y="741097"/>
            <a:ext cx="5233448" cy="5520807"/>
          </a:xfrm>
          <a:prstGeom prst="rect">
            <a:avLst/>
          </a:prstGeom>
        </p:spPr>
      </p:pic>
    </p:spTree>
    <p:extLst>
      <p:ext uri="{BB962C8B-B14F-4D97-AF65-F5344CB8AC3E}">
        <p14:creationId xmlns:p14="http://schemas.microsoft.com/office/powerpoint/2010/main" val="3199114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9" name="Rectangle 28">
            <a:extLst>
              <a:ext uri="{FF2B5EF4-FFF2-40B4-BE49-F238E27FC236}">
                <a16:creationId xmlns:a16="http://schemas.microsoft.com/office/drawing/2014/main" id="{913F25C4-10FD-4A43-9647-837570ACBFB9}"/>
              </a:ext>
            </a:extLst>
          </p:cNvPr>
          <p:cNvSpPr/>
          <p:nvPr/>
        </p:nvSpPr>
        <p:spPr>
          <a:xfrm>
            <a:off x="-317" y="919703"/>
            <a:ext cx="12191993" cy="3646588"/>
          </a:xfrm>
          <a:prstGeom prst="rect">
            <a:avLst/>
          </a:prstGeom>
          <a:solidFill>
            <a:srgbClr val="E4D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82" name="Google Shape;82;p18"/>
          <p:cNvCxnSpPr>
            <a:cxnSpLocks/>
          </p:cNvCxnSpPr>
          <p:nvPr/>
        </p:nvCxnSpPr>
        <p:spPr>
          <a:xfrm>
            <a:off x="1021568" y="4009133"/>
            <a:ext cx="11194433" cy="0"/>
          </a:xfrm>
          <a:prstGeom prst="straightConnector1">
            <a:avLst/>
          </a:prstGeom>
          <a:noFill/>
          <a:ln w="38100" cap="flat" cmpd="sng">
            <a:solidFill>
              <a:srgbClr val="434343"/>
            </a:solidFill>
            <a:prstDash val="solid"/>
            <a:round/>
            <a:headEnd type="none" w="med" len="med"/>
            <a:tailEnd type="none" w="med" len="med"/>
          </a:ln>
        </p:spPr>
      </p:cxnSp>
      <p:sp>
        <p:nvSpPr>
          <p:cNvPr id="83" name="Google Shape;83;p18"/>
          <p:cNvSpPr txBox="1"/>
          <p:nvPr/>
        </p:nvSpPr>
        <p:spPr>
          <a:xfrm>
            <a:off x="1312967" y="2329333"/>
            <a:ext cx="2734000" cy="1429982"/>
          </a:xfrm>
          <a:prstGeom prst="rect">
            <a:avLst/>
          </a:prstGeom>
          <a:noFill/>
          <a:ln>
            <a:noFill/>
          </a:ln>
        </p:spPr>
        <p:txBody>
          <a:bodyPr spcFirstLastPara="1" wrap="square" lIns="121900" tIns="121900" rIns="121900" bIns="121900" anchor="t" anchorCtr="0">
            <a:noAutofit/>
          </a:bodyPr>
          <a:lstStyle/>
          <a:p>
            <a:r>
              <a:rPr lang="el" sz="1200" b="1" dirty="0">
                <a:latin typeface="Verdana" panose="020B0604030504040204" pitchFamily="34" charset="0"/>
                <a:ea typeface="Verdana" panose="020B0604030504040204" pitchFamily="34" charset="0"/>
                <a:cs typeface="Comfortaa"/>
                <a:sym typeface="Comfortaa"/>
              </a:rPr>
              <a:t>Video </a:t>
            </a:r>
            <a:r>
              <a:rPr lang="en-US" sz="1200" b="1" dirty="0">
                <a:latin typeface="Verdana" panose="020B0604030504040204" pitchFamily="34" charset="0"/>
                <a:ea typeface="Verdana" panose="020B0604030504040204" pitchFamily="34" charset="0"/>
                <a:cs typeface="Comfortaa"/>
                <a:sym typeface="Comfortaa"/>
              </a:rPr>
              <a:t>Intro</a:t>
            </a:r>
            <a:r>
              <a:rPr lang="el" sz="1200" b="1" dirty="0">
                <a:latin typeface="Verdana" panose="020B0604030504040204" pitchFamily="34" charset="0"/>
                <a:ea typeface="Verdana" panose="020B0604030504040204" pitchFamily="34" charset="0"/>
                <a:cs typeface="Comfortaa"/>
                <a:sym typeface="Comfortaa"/>
              </a:rPr>
              <a:t>:</a:t>
            </a:r>
            <a:endParaRPr sz="1200" b="1" dirty="0">
              <a:latin typeface="Verdana" panose="020B0604030504040204" pitchFamily="34" charset="0"/>
              <a:ea typeface="Verdana" panose="020B0604030504040204" pitchFamily="34" charset="0"/>
              <a:cs typeface="Comfortaa"/>
              <a:sym typeface="Comfortaa"/>
            </a:endParaRPr>
          </a:p>
          <a:p>
            <a:pPr marL="609585" indent="-380990">
              <a:buSzPts val="900"/>
              <a:buFont typeface="Comfortaa"/>
              <a:buChar char="●"/>
            </a:pPr>
            <a:r>
              <a:rPr lang="el" sz="1200" dirty="0">
                <a:latin typeface="Verdana" panose="020B0604030504040204" pitchFamily="34" charset="0"/>
                <a:ea typeface="Verdana" panose="020B0604030504040204" pitchFamily="34" charset="0"/>
                <a:cs typeface="Comfortaa"/>
                <a:sym typeface="Comfortaa"/>
              </a:rPr>
              <a:t>Σύνδεση με το Β.Μ.Ε</a:t>
            </a:r>
            <a:endParaRPr sz="1200" dirty="0">
              <a:latin typeface="Verdana" panose="020B0604030504040204" pitchFamily="34" charset="0"/>
              <a:ea typeface="Verdana" panose="020B0604030504040204" pitchFamily="34" charset="0"/>
              <a:cs typeface="Comfortaa"/>
              <a:sym typeface="Comfortaa"/>
            </a:endParaRPr>
          </a:p>
          <a:p>
            <a:pPr marL="609585" indent="-380990">
              <a:buSzPts val="900"/>
              <a:buFont typeface="Comfortaa"/>
              <a:buChar char="●"/>
            </a:pPr>
            <a:r>
              <a:rPr lang="el" sz="1200" dirty="0">
                <a:latin typeface="Verdana" panose="020B0604030504040204" pitchFamily="34" charset="0"/>
                <a:ea typeface="Verdana" panose="020B0604030504040204" pitchFamily="34" charset="0"/>
                <a:cs typeface="Comfortaa"/>
                <a:sym typeface="Comfortaa"/>
              </a:rPr>
              <a:t>Ιστορικό περιεχόμενο</a:t>
            </a:r>
            <a:endParaRPr sz="1200" dirty="0">
              <a:latin typeface="Verdana" panose="020B0604030504040204" pitchFamily="34" charset="0"/>
              <a:ea typeface="Verdana" panose="020B0604030504040204" pitchFamily="34" charset="0"/>
              <a:cs typeface="Comfortaa"/>
              <a:sym typeface="Comfortaa"/>
            </a:endParaRPr>
          </a:p>
          <a:p>
            <a:pPr marL="609585" indent="-380990">
              <a:buSzPts val="900"/>
              <a:buFont typeface="Comfortaa"/>
              <a:buChar char="●"/>
            </a:pPr>
            <a:r>
              <a:rPr lang="el" sz="1200" dirty="0">
                <a:latin typeface="Verdana" panose="020B0604030504040204" pitchFamily="34" charset="0"/>
                <a:ea typeface="Verdana" panose="020B0604030504040204" pitchFamily="34" charset="0"/>
                <a:cs typeface="Comfortaa"/>
                <a:sym typeface="Comfortaa"/>
              </a:rPr>
              <a:t>Οδηγίες</a:t>
            </a:r>
            <a:endParaRPr sz="1200" dirty="0">
              <a:latin typeface="Verdana" panose="020B0604030504040204" pitchFamily="34" charset="0"/>
              <a:ea typeface="Verdana" panose="020B0604030504040204" pitchFamily="34" charset="0"/>
              <a:cs typeface="Comfortaa"/>
              <a:sym typeface="Comfortaa"/>
            </a:endParaRPr>
          </a:p>
        </p:txBody>
      </p:sp>
      <p:grpSp>
        <p:nvGrpSpPr>
          <p:cNvPr id="84" name="Google Shape;84;p18"/>
          <p:cNvGrpSpPr/>
          <p:nvPr/>
        </p:nvGrpSpPr>
        <p:grpSpPr>
          <a:xfrm>
            <a:off x="739132" y="2342800"/>
            <a:ext cx="582800" cy="1651133"/>
            <a:chOff x="547625" y="1757100"/>
            <a:chExt cx="437100" cy="1238350"/>
          </a:xfrm>
          <a:solidFill>
            <a:srgbClr val="434343"/>
          </a:solidFill>
        </p:grpSpPr>
        <p:cxnSp>
          <p:nvCxnSpPr>
            <p:cNvPr id="85" name="Google Shape;85;p18"/>
            <p:cNvCxnSpPr/>
            <p:nvPr/>
          </p:nvCxnSpPr>
          <p:spPr>
            <a:xfrm rot="10800000">
              <a:off x="766175" y="1857850"/>
              <a:ext cx="0" cy="1137600"/>
            </a:xfrm>
            <a:prstGeom prst="straightConnector1">
              <a:avLst/>
            </a:prstGeom>
            <a:grpFill/>
            <a:ln w="19050" cap="flat" cmpd="sng">
              <a:solidFill>
                <a:srgbClr val="434343"/>
              </a:solidFill>
              <a:prstDash val="solid"/>
              <a:round/>
              <a:headEnd type="none" w="med" len="med"/>
              <a:tailEnd type="oval" w="med" len="med"/>
            </a:ln>
          </p:spPr>
        </p:cxnSp>
        <p:sp>
          <p:nvSpPr>
            <p:cNvPr id="86" name="Google Shape;86;p18"/>
            <p:cNvSpPr/>
            <p:nvPr/>
          </p:nvSpPr>
          <p:spPr>
            <a:xfrm>
              <a:off x="547625" y="1757100"/>
              <a:ext cx="437100" cy="437100"/>
            </a:xfrm>
            <a:prstGeom prst="ellipse">
              <a:avLst/>
            </a:prstGeom>
            <a:grpFill/>
            <a:ln>
              <a:solidFill>
                <a:srgbClr val="434343"/>
              </a:solidFill>
            </a:ln>
          </p:spPr>
          <p:txBody>
            <a:bodyPr spcFirstLastPara="1" wrap="square" lIns="121900" tIns="121900" rIns="121900" bIns="121900" anchor="ctr" anchorCtr="0">
              <a:noAutofit/>
            </a:bodyPr>
            <a:lstStyle/>
            <a:p>
              <a:pPr algn="ctr"/>
              <a:r>
                <a:rPr lang="el" sz="2400" dirty="0">
                  <a:solidFill>
                    <a:schemeClr val="bg1"/>
                  </a:solidFill>
                  <a:latin typeface="Comfortaa"/>
                  <a:ea typeface="Comfortaa"/>
                  <a:cs typeface="Comfortaa"/>
                  <a:sym typeface="Comfortaa"/>
                </a:rPr>
                <a:t>1</a:t>
              </a:r>
              <a:endParaRPr sz="2400" dirty="0">
                <a:solidFill>
                  <a:schemeClr val="bg1"/>
                </a:solidFill>
                <a:latin typeface="Comfortaa"/>
                <a:ea typeface="Comfortaa"/>
                <a:cs typeface="Comfortaa"/>
                <a:sym typeface="Comfortaa"/>
              </a:endParaRPr>
            </a:p>
          </p:txBody>
        </p:sp>
      </p:grpSp>
      <p:sp>
        <p:nvSpPr>
          <p:cNvPr id="90" name="Google Shape;90;p18"/>
          <p:cNvSpPr txBox="1"/>
          <p:nvPr/>
        </p:nvSpPr>
        <p:spPr>
          <a:xfrm>
            <a:off x="2396619" y="5062564"/>
            <a:ext cx="2734000" cy="1110258"/>
          </a:xfrm>
          <a:prstGeom prst="rect">
            <a:avLst/>
          </a:prstGeom>
          <a:noFill/>
          <a:ln>
            <a:noFill/>
          </a:ln>
        </p:spPr>
        <p:txBody>
          <a:bodyPr spcFirstLastPara="1" wrap="square" lIns="121900" tIns="121900" rIns="121900" bIns="121900" anchor="t" anchorCtr="0">
            <a:noAutofit/>
          </a:bodyPr>
          <a:lstStyle/>
          <a:p>
            <a:r>
              <a:rPr lang="el" sz="1200" b="1" dirty="0">
                <a:latin typeface="Verdana" panose="020B0604030504040204" pitchFamily="34" charset="0"/>
                <a:ea typeface="Verdana" panose="020B0604030504040204" pitchFamily="34" charset="0"/>
                <a:cs typeface="Comfortaa"/>
                <a:sym typeface="Comfortaa"/>
              </a:rPr>
              <a:t>Παράδοση</a:t>
            </a:r>
            <a:r>
              <a:rPr lang="el" sz="1200" dirty="0">
                <a:latin typeface="Verdana" panose="020B0604030504040204" pitchFamily="34" charset="0"/>
                <a:ea typeface="Verdana" panose="020B0604030504040204" pitchFamily="34" charset="0"/>
                <a:cs typeface="Comfortaa"/>
                <a:sym typeface="Comfortaa"/>
              </a:rPr>
              <a:t> minigame στις ομάδες και επίλυση αυτών</a:t>
            </a:r>
            <a:endParaRPr sz="1200" dirty="0">
              <a:latin typeface="Verdana" panose="020B0604030504040204" pitchFamily="34" charset="0"/>
              <a:ea typeface="Verdana" panose="020B0604030504040204" pitchFamily="34" charset="0"/>
              <a:cs typeface="Comfortaa"/>
              <a:sym typeface="Comfortaa"/>
            </a:endParaRPr>
          </a:p>
          <a:p>
            <a:pPr marL="609585" indent="-380990">
              <a:buSzPts val="900"/>
              <a:buFont typeface="Comfortaa"/>
              <a:buChar char="●"/>
            </a:pPr>
            <a:r>
              <a:rPr lang="el" sz="1200" dirty="0">
                <a:latin typeface="Verdana" panose="020B0604030504040204" pitchFamily="34" charset="0"/>
                <a:ea typeface="Verdana" panose="020B0604030504040204" pitchFamily="34" charset="0"/>
                <a:cs typeface="Comfortaa"/>
                <a:sym typeface="Comfortaa"/>
              </a:rPr>
              <a:t>Οδηγίες βημάτων σε κάθε minigame</a:t>
            </a:r>
            <a:endParaRPr sz="1200" dirty="0">
              <a:latin typeface="Verdana" panose="020B0604030504040204" pitchFamily="34" charset="0"/>
              <a:ea typeface="Verdana" panose="020B0604030504040204" pitchFamily="34" charset="0"/>
              <a:cs typeface="Comfortaa"/>
              <a:sym typeface="Comfortaa"/>
            </a:endParaRPr>
          </a:p>
          <a:p>
            <a:endParaRPr sz="1200" dirty="0">
              <a:latin typeface="Verdana" panose="020B0604030504040204" pitchFamily="34" charset="0"/>
              <a:ea typeface="Verdana" panose="020B0604030504040204" pitchFamily="34" charset="0"/>
              <a:cs typeface="Comfortaa"/>
              <a:sym typeface="Comfortaa"/>
            </a:endParaRPr>
          </a:p>
        </p:txBody>
      </p:sp>
      <p:grpSp>
        <p:nvGrpSpPr>
          <p:cNvPr id="91" name="Google Shape;91;p18"/>
          <p:cNvGrpSpPr/>
          <p:nvPr/>
        </p:nvGrpSpPr>
        <p:grpSpPr>
          <a:xfrm>
            <a:off x="4384767" y="1672600"/>
            <a:ext cx="582800" cy="2321333"/>
            <a:chOff x="3288575" y="1254450"/>
            <a:chExt cx="437100" cy="1741000"/>
          </a:xfrm>
          <a:solidFill>
            <a:srgbClr val="434343"/>
          </a:solidFill>
        </p:grpSpPr>
        <p:cxnSp>
          <p:nvCxnSpPr>
            <p:cNvPr id="92" name="Google Shape;92;p18"/>
            <p:cNvCxnSpPr/>
            <p:nvPr/>
          </p:nvCxnSpPr>
          <p:spPr>
            <a:xfrm rot="10800000">
              <a:off x="3507125" y="1378750"/>
              <a:ext cx="0" cy="1616700"/>
            </a:xfrm>
            <a:prstGeom prst="straightConnector1">
              <a:avLst/>
            </a:prstGeom>
            <a:grpFill/>
            <a:ln w="19050" cap="flat" cmpd="sng">
              <a:solidFill>
                <a:srgbClr val="434343"/>
              </a:solidFill>
              <a:prstDash val="solid"/>
              <a:round/>
              <a:headEnd type="none" w="med" len="med"/>
              <a:tailEnd type="oval" w="med" len="med"/>
            </a:ln>
          </p:spPr>
        </p:cxnSp>
        <p:sp>
          <p:nvSpPr>
            <p:cNvPr id="93" name="Google Shape;93;p18"/>
            <p:cNvSpPr/>
            <p:nvPr/>
          </p:nvSpPr>
          <p:spPr>
            <a:xfrm>
              <a:off x="3288575" y="1254450"/>
              <a:ext cx="437100" cy="437100"/>
            </a:xfrm>
            <a:prstGeom prst="ellipse">
              <a:avLst/>
            </a:prstGeom>
            <a:grpFill/>
            <a:ln>
              <a:solidFill>
                <a:srgbClr val="434343"/>
              </a:solidFill>
            </a:ln>
          </p:spPr>
          <p:txBody>
            <a:bodyPr spcFirstLastPara="1" wrap="square" lIns="121900" tIns="121900" rIns="121900" bIns="121900" anchor="ctr" anchorCtr="0">
              <a:noAutofit/>
            </a:bodyPr>
            <a:lstStyle/>
            <a:p>
              <a:pPr algn="ctr"/>
              <a:r>
                <a:rPr lang="el" sz="2400" dirty="0">
                  <a:solidFill>
                    <a:schemeClr val="bg1"/>
                  </a:solidFill>
                  <a:latin typeface="Comfortaa"/>
                  <a:ea typeface="Comfortaa"/>
                  <a:cs typeface="Comfortaa"/>
                  <a:sym typeface="Comfortaa"/>
                </a:rPr>
                <a:t>3</a:t>
              </a:r>
              <a:endParaRPr sz="2400" dirty="0">
                <a:solidFill>
                  <a:schemeClr val="bg1"/>
                </a:solidFill>
                <a:latin typeface="Comfortaa"/>
                <a:ea typeface="Comfortaa"/>
                <a:cs typeface="Comfortaa"/>
                <a:sym typeface="Comfortaa"/>
              </a:endParaRPr>
            </a:p>
          </p:txBody>
        </p:sp>
      </p:grpSp>
      <p:sp>
        <p:nvSpPr>
          <p:cNvPr id="94" name="Google Shape;94;p18"/>
          <p:cNvSpPr txBox="1"/>
          <p:nvPr/>
        </p:nvSpPr>
        <p:spPr>
          <a:xfrm>
            <a:off x="4967567" y="1498666"/>
            <a:ext cx="2734000" cy="2451049"/>
          </a:xfrm>
          <a:prstGeom prst="rect">
            <a:avLst/>
          </a:prstGeom>
          <a:noFill/>
          <a:ln>
            <a:noFill/>
          </a:ln>
        </p:spPr>
        <p:txBody>
          <a:bodyPr spcFirstLastPara="1" wrap="square" lIns="121900" tIns="121900" rIns="121900" bIns="121900" anchor="t" anchorCtr="0">
            <a:noAutofit/>
          </a:bodyPr>
          <a:lstStyle/>
          <a:p>
            <a:r>
              <a:rPr lang="el" sz="1200" b="1" dirty="0">
                <a:latin typeface="Verdana" panose="020B0604030504040204" pitchFamily="34" charset="0"/>
                <a:ea typeface="Verdana" panose="020B0604030504040204" pitchFamily="34" charset="0"/>
                <a:cs typeface="Comfortaa"/>
                <a:sym typeface="Comfortaa"/>
              </a:rPr>
              <a:t>Όταν τελειώσουν όλες</a:t>
            </a:r>
            <a:r>
              <a:rPr lang="el" sz="1200" dirty="0">
                <a:latin typeface="Verdana" panose="020B0604030504040204" pitchFamily="34" charset="0"/>
                <a:ea typeface="Verdana" panose="020B0604030504040204" pitchFamily="34" charset="0"/>
                <a:cs typeface="Comfortaa"/>
                <a:sym typeface="Comfortaa"/>
              </a:rPr>
              <a:t> οι ομάδες, καλούνται μία μία, σε συγκεκριμένη σειρά να τοποθετήσουν το minigame στην μουσειοσκευή</a:t>
            </a:r>
            <a:endParaRPr sz="1200" dirty="0">
              <a:latin typeface="Verdana" panose="020B0604030504040204" pitchFamily="34" charset="0"/>
              <a:ea typeface="Verdana" panose="020B0604030504040204" pitchFamily="34" charset="0"/>
              <a:cs typeface="Comfortaa"/>
              <a:sym typeface="Comfortaa"/>
            </a:endParaRPr>
          </a:p>
          <a:p>
            <a:br>
              <a:rPr lang="el" sz="800" dirty="0">
                <a:latin typeface="Verdana" panose="020B0604030504040204" pitchFamily="34" charset="0"/>
                <a:ea typeface="Verdana" panose="020B0604030504040204" pitchFamily="34" charset="0"/>
                <a:cs typeface="Comfortaa"/>
                <a:sym typeface="Comfortaa"/>
              </a:rPr>
            </a:br>
            <a:r>
              <a:rPr lang="el" sz="1000" dirty="0">
                <a:latin typeface="Verdana" panose="020B0604030504040204" pitchFamily="34" charset="0"/>
                <a:ea typeface="Verdana" panose="020B0604030504040204" pitchFamily="34" charset="0"/>
                <a:cs typeface="Comfortaa"/>
                <a:sym typeface="Comfortaa"/>
              </a:rPr>
              <a:t>Σειρά παρουσίασης ομάδων:</a:t>
            </a:r>
            <a:endParaRPr sz="1000" dirty="0">
              <a:latin typeface="Verdana" panose="020B0604030504040204" pitchFamily="34" charset="0"/>
              <a:ea typeface="Verdana" panose="020B0604030504040204" pitchFamily="34" charset="0"/>
              <a:cs typeface="Comfortaa"/>
              <a:sym typeface="Comfortaa"/>
            </a:endParaRPr>
          </a:p>
          <a:p>
            <a:pPr marL="609585" indent="-355591">
              <a:buSzPts val="600"/>
              <a:buFont typeface="Comfortaa"/>
              <a:buAutoNum type="arabicPeriod"/>
            </a:pPr>
            <a:r>
              <a:rPr lang="el" sz="1000" dirty="0">
                <a:latin typeface="Verdana" panose="020B0604030504040204" pitchFamily="34" charset="0"/>
                <a:ea typeface="Verdana" panose="020B0604030504040204" pitchFamily="34" charset="0"/>
                <a:cs typeface="Comfortaa"/>
                <a:sym typeface="Comfortaa"/>
              </a:rPr>
              <a:t>Τυπογραφία -  </a:t>
            </a:r>
            <a:r>
              <a:rPr lang="el-GR" sz="1000" dirty="0">
                <a:latin typeface="Verdana" panose="020B0604030504040204" pitchFamily="34" charset="0"/>
                <a:ea typeface="Verdana" panose="020B0604030504040204" pitchFamily="34" charset="0"/>
                <a:cs typeface="Comfortaa"/>
                <a:sym typeface="Comfortaa"/>
              </a:rPr>
              <a:t>Ανάπτυξη </a:t>
            </a:r>
            <a:r>
              <a:rPr lang="el" sz="1000" dirty="0">
                <a:latin typeface="Verdana" panose="020B0604030504040204" pitchFamily="34" charset="0"/>
                <a:ea typeface="Verdana" panose="020B0604030504040204" pitchFamily="34" charset="0"/>
                <a:cs typeface="Comfortaa"/>
                <a:sym typeface="Comfortaa"/>
              </a:rPr>
              <a:t>Ερμούπολης</a:t>
            </a:r>
            <a:endParaRPr sz="1000" dirty="0">
              <a:latin typeface="Verdana" panose="020B0604030504040204" pitchFamily="34" charset="0"/>
              <a:ea typeface="Verdana" panose="020B0604030504040204" pitchFamily="34" charset="0"/>
              <a:cs typeface="Comfortaa"/>
              <a:sym typeface="Comfortaa"/>
            </a:endParaRPr>
          </a:p>
          <a:p>
            <a:pPr marL="609585" indent="-355591">
              <a:buSzPts val="600"/>
              <a:buFont typeface="Comfortaa"/>
              <a:buAutoNum type="arabicPeriod"/>
            </a:pPr>
            <a:r>
              <a:rPr lang="el" sz="1000" dirty="0">
                <a:latin typeface="Verdana" panose="020B0604030504040204" pitchFamily="34" charset="0"/>
                <a:ea typeface="Verdana" panose="020B0604030504040204" pitchFamily="34" charset="0"/>
                <a:cs typeface="Comfortaa"/>
                <a:sym typeface="Comfortaa"/>
              </a:rPr>
              <a:t>Εμπόριο</a:t>
            </a:r>
            <a:endParaRPr sz="1000" dirty="0">
              <a:latin typeface="Verdana" panose="020B0604030504040204" pitchFamily="34" charset="0"/>
              <a:ea typeface="Verdana" panose="020B0604030504040204" pitchFamily="34" charset="0"/>
              <a:cs typeface="Comfortaa"/>
              <a:sym typeface="Comfortaa"/>
            </a:endParaRPr>
          </a:p>
          <a:p>
            <a:pPr marL="609585" indent="-355591">
              <a:buSzPts val="600"/>
              <a:buFont typeface="Comfortaa"/>
              <a:buAutoNum type="arabicPeriod"/>
            </a:pPr>
            <a:r>
              <a:rPr lang="el" sz="1000" dirty="0">
                <a:latin typeface="Verdana" panose="020B0604030504040204" pitchFamily="34" charset="0"/>
                <a:ea typeface="Verdana" panose="020B0604030504040204" pitchFamily="34" charset="0"/>
                <a:cs typeface="Comfortaa"/>
                <a:sym typeface="Comfortaa"/>
              </a:rPr>
              <a:t>Ναυτιλία</a:t>
            </a:r>
            <a:endParaRPr sz="1000" dirty="0">
              <a:latin typeface="Verdana" panose="020B0604030504040204" pitchFamily="34" charset="0"/>
              <a:ea typeface="Verdana" panose="020B0604030504040204" pitchFamily="34" charset="0"/>
              <a:cs typeface="Comfortaa"/>
              <a:sym typeface="Comfortaa"/>
            </a:endParaRPr>
          </a:p>
          <a:p>
            <a:pPr marL="609585" indent="-355591">
              <a:buSzPts val="600"/>
              <a:buFont typeface="Comfortaa"/>
              <a:buAutoNum type="arabicPeriod"/>
            </a:pPr>
            <a:r>
              <a:rPr lang="el" sz="1000" dirty="0">
                <a:latin typeface="Verdana" panose="020B0604030504040204" pitchFamily="34" charset="0"/>
                <a:ea typeface="Verdana" panose="020B0604030504040204" pitchFamily="34" charset="0"/>
                <a:cs typeface="Comfortaa"/>
                <a:sym typeface="Comfortaa"/>
              </a:rPr>
              <a:t>Βιομηχανία</a:t>
            </a:r>
            <a:endParaRPr sz="1000" dirty="0">
              <a:latin typeface="Verdana" panose="020B0604030504040204" pitchFamily="34" charset="0"/>
              <a:ea typeface="Verdana" panose="020B0604030504040204" pitchFamily="34" charset="0"/>
              <a:cs typeface="Comfortaa"/>
              <a:sym typeface="Comfortaa"/>
            </a:endParaRPr>
          </a:p>
          <a:p>
            <a:endParaRPr sz="1200" dirty="0">
              <a:latin typeface="Verdana" panose="020B0604030504040204" pitchFamily="34" charset="0"/>
              <a:ea typeface="Verdana" panose="020B0604030504040204" pitchFamily="34" charset="0"/>
              <a:cs typeface="Comfortaa"/>
              <a:sym typeface="Comfortaa"/>
            </a:endParaRPr>
          </a:p>
          <a:p>
            <a:endParaRPr sz="1200" dirty="0">
              <a:latin typeface="Verdana" panose="020B0604030504040204" pitchFamily="34" charset="0"/>
              <a:ea typeface="Verdana" panose="020B0604030504040204" pitchFamily="34" charset="0"/>
              <a:cs typeface="Comfortaa"/>
              <a:sym typeface="Comfortaa"/>
            </a:endParaRPr>
          </a:p>
        </p:txBody>
      </p:sp>
      <p:grpSp>
        <p:nvGrpSpPr>
          <p:cNvPr id="95" name="Google Shape;95;p18"/>
          <p:cNvGrpSpPr/>
          <p:nvPr/>
        </p:nvGrpSpPr>
        <p:grpSpPr>
          <a:xfrm>
            <a:off x="6703215" y="3994044"/>
            <a:ext cx="582400" cy="2099067"/>
            <a:chOff x="5027411" y="2995533"/>
            <a:chExt cx="436800" cy="1574300"/>
          </a:xfrm>
          <a:solidFill>
            <a:srgbClr val="434343"/>
          </a:solidFill>
        </p:grpSpPr>
        <p:cxnSp>
          <p:nvCxnSpPr>
            <p:cNvPr id="96" name="Google Shape;96;p18"/>
            <p:cNvCxnSpPr/>
            <p:nvPr/>
          </p:nvCxnSpPr>
          <p:spPr>
            <a:xfrm>
              <a:off x="5245811" y="2995533"/>
              <a:ext cx="0" cy="1459200"/>
            </a:xfrm>
            <a:prstGeom prst="straightConnector1">
              <a:avLst/>
            </a:prstGeom>
            <a:grpFill/>
            <a:ln w="19050" cap="flat" cmpd="sng">
              <a:solidFill>
                <a:srgbClr val="434343"/>
              </a:solidFill>
              <a:prstDash val="solid"/>
              <a:round/>
              <a:headEnd type="none" w="med" len="med"/>
              <a:tailEnd type="oval" w="med" len="med"/>
            </a:ln>
          </p:spPr>
        </p:cxnSp>
        <p:sp>
          <p:nvSpPr>
            <p:cNvPr id="97" name="Google Shape;97;p18"/>
            <p:cNvSpPr/>
            <p:nvPr/>
          </p:nvSpPr>
          <p:spPr>
            <a:xfrm>
              <a:off x="5027411" y="4133033"/>
              <a:ext cx="436800" cy="436800"/>
            </a:xfrm>
            <a:prstGeom prst="ellipse">
              <a:avLst/>
            </a:prstGeom>
            <a:grpFill/>
            <a:ln>
              <a:solidFill>
                <a:srgbClr val="434343"/>
              </a:solidFill>
            </a:ln>
          </p:spPr>
          <p:txBody>
            <a:bodyPr spcFirstLastPara="1" wrap="square" lIns="121900" tIns="121900" rIns="121900" bIns="121900" anchor="ctr" anchorCtr="0">
              <a:noAutofit/>
            </a:bodyPr>
            <a:lstStyle/>
            <a:p>
              <a:pPr algn="ctr"/>
              <a:r>
                <a:rPr lang="el" sz="2400">
                  <a:solidFill>
                    <a:schemeClr val="bg1"/>
                  </a:solidFill>
                  <a:latin typeface="Comfortaa"/>
                  <a:ea typeface="Comfortaa"/>
                  <a:cs typeface="Comfortaa"/>
                  <a:sym typeface="Comfortaa"/>
                </a:rPr>
                <a:t>4</a:t>
              </a:r>
              <a:endParaRPr sz="2400">
                <a:solidFill>
                  <a:schemeClr val="bg1"/>
                </a:solidFill>
                <a:latin typeface="Comfortaa"/>
                <a:ea typeface="Comfortaa"/>
                <a:cs typeface="Comfortaa"/>
                <a:sym typeface="Comfortaa"/>
              </a:endParaRPr>
            </a:p>
          </p:txBody>
        </p:sp>
      </p:grpSp>
      <p:sp>
        <p:nvSpPr>
          <p:cNvPr id="98" name="Google Shape;98;p18"/>
          <p:cNvSpPr txBox="1"/>
          <p:nvPr/>
        </p:nvSpPr>
        <p:spPr>
          <a:xfrm>
            <a:off x="7332767" y="5198099"/>
            <a:ext cx="2734000" cy="1319833"/>
          </a:xfrm>
          <a:prstGeom prst="rect">
            <a:avLst/>
          </a:prstGeom>
          <a:noFill/>
          <a:ln>
            <a:noFill/>
          </a:ln>
        </p:spPr>
        <p:txBody>
          <a:bodyPr spcFirstLastPara="1" wrap="square" lIns="121900" tIns="121900" rIns="121900" bIns="121900" anchor="t" anchorCtr="0">
            <a:noAutofit/>
          </a:bodyPr>
          <a:lstStyle/>
          <a:p>
            <a:r>
              <a:rPr lang="el-GR" sz="1200" b="1" dirty="0">
                <a:latin typeface="Verdana" panose="020B0604030504040204" pitchFamily="34" charset="0"/>
                <a:ea typeface="Verdana" panose="020B0604030504040204" pitchFamily="34" charset="0"/>
              </a:rPr>
              <a:t>Εφαρμογή παρουσίασης </a:t>
            </a:r>
            <a:r>
              <a:rPr lang="en-US" sz="1200" b="1" dirty="0">
                <a:latin typeface="Verdana" panose="020B0604030504040204" pitchFamily="34" charset="0"/>
                <a:ea typeface="Verdana" panose="020B0604030504040204" pitchFamily="34" charset="0"/>
              </a:rPr>
              <a:t>Video:</a:t>
            </a:r>
          </a:p>
          <a:p>
            <a:r>
              <a:rPr lang="el" sz="1100" dirty="0">
                <a:latin typeface="Verdana" panose="020B0604030504040204" pitchFamily="34" charset="0"/>
                <a:ea typeface="Verdana" panose="020B0604030504040204" pitchFamily="34" charset="0"/>
                <a:cs typeface="Comfortaa"/>
                <a:sym typeface="Comfortaa"/>
              </a:rPr>
              <a:t>Εμφανίζεται μία παρουσίαση σχετική με την εκάστοτε θεματική του minigame και συμπληρώνονται στοιχεία του timeline</a:t>
            </a:r>
            <a:endParaRPr sz="1100" dirty="0">
              <a:latin typeface="Verdana" panose="020B0604030504040204" pitchFamily="34" charset="0"/>
              <a:ea typeface="Verdana" panose="020B0604030504040204" pitchFamily="34" charset="0"/>
              <a:cs typeface="Comfortaa"/>
              <a:sym typeface="Comfortaa"/>
            </a:endParaRPr>
          </a:p>
          <a:p>
            <a:endParaRPr sz="1200" dirty="0">
              <a:latin typeface="Verdana" panose="020B0604030504040204" pitchFamily="34" charset="0"/>
              <a:ea typeface="Verdana" panose="020B0604030504040204" pitchFamily="34" charset="0"/>
              <a:cs typeface="Comfortaa"/>
              <a:sym typeface="Comfortaa"/>
            </a:endParaRPr>
          </a:p>
        </p:txBody>
      </p:sp>
      <p:grpSp>
        <p:nvGrpSpPr>
          <p:cNvPr id="99" name="Google Shape;99;p18"/>
          <p:cNvGrpSpPr/>
          <p:nvPr/>
        </p:nvGrpSpPr>
        <p:grpSpPr>
          <a:xfrm>
            <a:off x="8371400" y="2188451"/>
            <a:ext cx="582800" cy="1820684"/>
            <a:chOff x="6278550" y="1641338"/>
            <a:chExt cx="437100" cy="1365513"/>
          </a:xfrm>
          <a:solidFill>
            <a:srgbClr val="434343"/>
          </a:solidFill>
        </p:grpSpPr>
        <p:cxnSp>
          <p:nvCxnSpPr>
            <p:cNvPr id="100" name="Google Shape;100;p18"/>
            <p:cNvCxnSpPr/>
            <p:nvPr/>
          </p:nvCxnSpPr>
          <p:spPr>
            <a:xfrm rot="10800000">
              <a:off x="6497100" y="1857850"/>
              <a:ext cx="0" cy="1149000"/>
            </a:xfrm>
            <a:prstGeom prst="straightConnector1">
              <a:avLst/>
            </a:prstGeom>
            <a:grpFill/>
            <a:ln w="19050" cap="flat" cmpd="sng">
              <a:solidFill>
                <a:srgbClr val="434343"/>
              </a:solidFill>
              <a:prstDash val="solid"/>
              <a:round/>
              <a:headEnd type="none" w="med" len="med"/>
              <a:tailEnd type="oval" w="med" len="med"/>
            </a:ln>
          </p:spPr>
        </p:cxnSp>
        <p:sp>
          <p:nvSpPr>
            <p:cNvPr id="101" name="Google Shape;101;p18"/>
            <p:cNvSpPr/>
            <p:nvPr/>
          </p:nvSpPr>
          <p:spPr>
            <a:xfrm>
              <a:off x="6278550" y="1641338"/>
              <a:ext cx="437100" cy="437100"/>
            </a:xfrm>
            <a:prstGeom prst="ellipse">
              <a:avLst/>
            </a:prstGeom>
            <a:grpFill/>
            <a:ln>
              <a:solidFill>
                <a:srgbClr val="434343"/>
              </a:solidFill>
            </a:ln>
          </p:spPr>
          <p:txBody>
            <a:bodyPr spcFirstLastPara="1" wrap="square" lIns="121900" tIns="121900" rIns="121900" bIns="121900" anchor="ctr" anchorCtr="0">
              <a:noAutofit/>
            </a:bodyPr>
            <a:lstStyle/>
            <a:p>
              <a:pPr algn="ctr"/>
              <a:r>
                <a:rPr lang="el" sz="2400">
                  <a:solidFill>
                    <a:schemeClr val="bg1"/>
                  </a:solidFill>
                  <a:latin typeface="Comfortaa"/>
                  <a:ea typeface="Comfortaa"/>
                  <a:cs typeface="Comfortaa"/>
                  <a:sym typeface="Comfortaa"/>
                </a:rPr>
                <a:t>5</a:t>
              </a:r>
              <a:endParaRPr sz="2400">
                <a:solidFill>
                  <a:schemeClr val="bg1"/>
                </a:solidFill>
                <a:latin typeface="Comfortaa"/>
                <a:ea typeface="Comfortaa"/>
                <a:cs typeface="Comfortaa"/>
                <a:sym typeface="Comfortaa"/>
              </a:endParaRPr>
            </a:p>
          </p:txBody>
        </p:sp>
      </p:grpSp>
      <p:sp>
        <p:nvSpPr>
          <p:cNvPr id="102" name="Google Shape;102;p18"/>
          <p:cNvSpPr txBox="1"/>
          <p:nvPr/>
        </p:nvSpPr>
        <p:spPr>
          <a:xfrm>
            <a:off x="9003900" y="1913266"/>
            <a:ext cx="2734000" cy="1547441"/>
          </a:xfrm>
          <a:prstGeom prst="rect">
            <a:avLst/>
          </a:prstGeom>
          <a:noFill/>
          <a:ln>
            <a:noFill/>
          </a:ln>
        </p:spPr>
        <p:txBody>
          <a:bodyPr spcFirstLastPara="1" wrap="square" lIns="121900" tIns="121900" rIns="121900" bIns="121900" anchor="t" anchorCtr="0">
            <a:noAutofit/>
          </a:bodyPr>
          <a:lstStyle/>
          <a:p>
            <a:r>
              <a:rPr lang="el" sz="1200" b="1" dirty="0">
                <a:latin typeface="Verdana" panose="020B0604030504040204" pitchFamily="34" charset="0"/>
                <a:ea typeface="Verdana" panose="020B0604030504040204" pitchFamily="34" charset="0"/>
                <a:cs typeface="Comfortaa"/>
                <a:sym typeface="Comfortaa"/>
              </a:rPr>
              <a:t>Video </a:t>
            </a:r>
            <a:r>
              <a:rPr lang="en-US" sz="1200" b="1" dirty="0">
                <a:latin typeface="Verdana" panose="020B0604030504040204" pitchFamily="34" charset="0"/>
                <a:ea typeface="Verdana" panose="020B0604030504040204" pitchFamily="34" charset="0"/>
                <a:cs typeface="Comfortaa"/>
                <a:sym typeface="Comfortaa"/>
              </a:rPr>
              <a:t>O</a:t>
            </a:r>
            <a:r>
              <a:rPr lang="el" sz="1200" b="1" dirty="0">
                <a:latin typeface="Verdana" panose="020B0604030504040204" pitchFamily="34" charset="0"/>
                <a:ea typeface="Verdana" panose="020B0604030504040204" pitchFamily="34" charset="0"/>
                <a:cs typeface="Comfortaa"/>
                <a:sym typeface="Comfortaa"/>
              </a:rPr>
              <a:t>utro: </a:t>
            </a:r>
            <a:endParaRPr sz="1200" b="1" dirty="0">
              <a:latin typeface="Verdana" panose="020B0604030504040204" pitchFamily="34" charset="0"/>
              <a:ea typeface="Verdana" panose="020B0604030504040204" pitchFamily="34" charset="0"/>
              <a:cs typeface="Comfortaa"/>
              <a:sym typeface="Comfortaa"/>
            </a:endParaRPr>
          </a:p>
          <a:p>
            <a:r>
              <a:rPr lang="el" sz="1200" dirty="0">
                <a:latin typeface="Verdana" panose="020B0604030504040204" pitchFamily="34" charset="0"/>
                <a:ea typeface="Verdana" panose="020B0604030504040204" pitchFamily="34" charset="0"/>
                <a:cs typeface="Comfortaa"/>
                <a:sym typeface="Comfortaa"/>
              </a:rPr>
              <a:t>Εμφανίζεται ο Λαδόπολους και αναφέρει στα παιδιά ότι θα συναντηθούν στο μουσείο ώστε να συνεργαστούν μαζί εκεί</a:t>
            </a:r>
            <a:endParaRPr sz="1200" dirty="0">
              <a:latin typeface="Verdana" panose="020B0604030504040204" pitchFamily="34" charset="0"/>
              <a:ea typeface="Verdana" panose="020B0604030504040204" pitchFamily="34" charset="0"/>
              <a:cs typeface="Comfortaa"/>
              <a:sym typeface="Comfortaa"/>
            </a:endParaRPr>
          </a:p>
          <a:p>
            <a:endParaRPr sz="1200" dirty="0">
              <a:latin typeface="Verdana" panose="020B0604030504040204" pitchFamily="34" charset="0"/>
              <a:ea typeface="Verdana" panose="020B0604030504040204" pitchFamily="34" charset="0"/>
              <a:cs typeface="Comfortaa"/>
              <a:sym typeface="Comfortaa"/>
            </a:endParaRPr>
          </a:p>
        </p:txBody>
      </p:sp>
      <p:grpSp>
        <p:nvGrpSpPr>
          <p:cNvPr id="34" name="Google Shape;95;p18">
            <a:extLst>
              <a:ext uri="{FF2B5EF4-FFF2-40B4-BE49-F238E27FC236}">
                <a16:creationId xmlns:a16="http://schemas.microsoft.com/office/drawing/2014/main" id="{24CC7AFA-5ECD-4EF1-8A27-28390C8CD09D}"/>
              </a:ext>
            </a:extLst>
          </p:cNvPr>
          <p:cNvGrpSpPr/>
          <p:nvPr/>
        </p:nvGrpSpPr>
        <p:grpSpPr>
          <a:xfrm>
            <a:off x="1977472" y="3994044"/>
            <a:ext cx="582400" cy="2099067"/>
            <a:chOff x="5027411" y="2995533"/>
            <a:chExt cx="436800" cy="1574300"/>
          </a:xfrm>
          <a:solidFill>
            <a:srgbClr val="434343"/>
          </a:solidFill>
        </p:grpSpPr>
        <p:cxnSp>
          <p:nvCxnSpPr>
            <p:cNvPr id="35" name="Google Shape;96;p18">
              <a:extLst>
                <a:ext uri="{FF2B5EF4-FFF2-40B4-BE49-F238E27FC236}">
                  <a16:creationId xmlns:a16="http://schemas.microsoft.com/office/drawing/2014/main" id="{F871586D-6E0B-4742-AB37-A28B85C5DE30}"/>
                </a:ext>
              </a:extLst>
            </p:cNvPr>
            <p:cNvCxnSpPr/>
            <p:nvPr/>
          </p:nvCxnSpPr>
          <p:spPr>
            <a:xfrm>
              <a:off x="5245811" y="2995533"/>
              <a:ext cx="0" cy="1459200"/>
            </a:xfrm>
            <a:prstGeom prst="straightConnector1">
              <a:avLst/>
            </a:prstGeom>
            <a:grpFill/>
            <a:ln w="19050" cap="flat" cmpd="sng">
              <a:solidFill>
                <a:srgbClr val="434343"/>
              </a:solidFill>
              <a:prstDash val="solid"/>
              <a:round/>
              <a:headEnd type="none" w="med" len="med"/>
              <a:tailEnd type="oval" w="med" len="med"/>
            </a:ln>
          </p:spPr>
        </p:cxnSp>
        <p:sp>
          <p:nvSpPr>
            <p:cNvPr id="36" name="Google Shape;97;p18">
              <a:extLst>
                <a:ext uri="{FF2B5EF4-FFF2-40B4-BE49-F238E27FC236}">
                  <a16:creationId xmlns:a16="http://schemas.microsoft.com/office/drawing/2014/main" id="{0CA26D3B-3EE4-449F-A1C9-06CE4A0E5C0E}"/>
                </a:ext>
              </a:extLst>
            </p:cNvPr>
            <p:cNvSpPr/>
            <p:nvPr/>
          </p:nvSpPr>
          <p:spPr>
            <a:xfrm>
              <a:off x="5027411" y="4133033"/>
              <a:ext cx="436800" cy="436800"/>
            </a:xfrm>
            <a:prstGeom prst="ellipse">
              <a:avLst/>
            </a:prstGeom>
            <a:grpFill/>
            <a:ln>
              <a:solidFill>
                <a:srgbClr val="434343"/>
              </a:solidFill>
            </a:ln>
          </p:spPr>
          <p:txBody>
            <a:bodyPr spcFirstLastPara="1" wrap="square" lIns="121900" tIns="121900" rIns="121900" bIns="121900" anchor="ctr" anchorCtr="0">
              <a:noAutofit/>
            </a:bodyPr>
            <a:lstStyle/>
            <a:p>
              <a:pPr algn="ctr"/>
              <a:r>
                <a:rPr lang="en-US" sz="2400" dirty="0">
                  <a:solidFill>
                    <a:schemeClr val="bg1"/>
                  </a:solidFill>
                  <a:latin typeface="Comfortaa"/>
                  <a:ea typeface="Comfortaa"/>
                  <a:cs typeface="Comfortaa"/>
                  <a:sym typeface="Comfortaa"/>
                </a:rPr>
                <a:t>2</a:t>
              </a:r>
              <a:endParaRPr sz="2400" dirty="0">
                <a:solidFill>
                  <a:schemeClr val="bg1"/>
                </a:solidFill>
                <a:latin typeface="Comfortaa"/>
                <a:ea typeface="Comfortaa"/>
                <a:cs typeface="Comfortaa"/>
                <a:sym typeface="Comfortaa"/>
              </a:endParaRPr>
            </a:p>
          </p:txBody>
        </p:sp>
      </p:grpSp>
      <p:sp>
        <p:nvSpPr>
          <p:cNvPr id="24" name="Title 1">
            <a:extLst>
              <a:ext uri="{FF2B5EF4-FFF2-40B4-BE49-F238E27FC236}">
                <a16:creationId xmlns:a16="http://schemas.microsoft.com/office/drawing/2014/main" id="{624EFA25-8635-4D96-9578-266415872DCC}"/>
              </a:ext>
            </a:extLst>
          </p:cNvPr>
          <p:cNvSpPr>
            <a:spLocks noGrp="1"/>
          </p:cNvSpPr>
          <p:nvPr>
            <p:ph type="title"/>
          </p:nvPr>
        </p:nvSpPr>
        <p:spPr>
          <a:xfrm>
            <a:off x="513136" y="460507"/>
            <a:ext cx="10515600" cy="1325563"/>
          </a:xfrm>
        </p:spPr>
        <p:txBody>
          <a:bodyPr>
            <a:normAutofit/>
          </a:bodyPr>
          <a:lstStyle/>
          <a:p>
            <a:r>
              <a:rPr lang="el-GR" sz="3200" dirty="0">
                <a:solidFill>
                  <a:srgbClr val="434343"/>
                </a:solidFill>
                <a:latin typeface="Verdana" panose="020B0604030504040204" pitchFamily="34" charset="0"/>
                <a:ea typeface="Verdana" panose="020B0604030504040204" pitchFamily="34" charset="0"/>
              </a:rPr>
              <a:t>Σχεδίαση</a:t>
            </a:r>
            <a:br>
              <a:rPr lang="en-US" sz="3200" dirty="0">
                <a:solidFill>
                  <a:srgbClr val="434343"/>
                </a:solidFill>
                <a:latin typeface="Verdana" panose="020B0604030504040204" pitchFamily="34" charset="0"/>
                <a:ea typeface="Verdana" panose="020B0604030504040204" pitchFamily="34" charset="0"/>
              </a:rPr>
            </a:br>
            <a:r>
              <a:rPr lang="el-GR" sz="1100" dirty="0">
                <a:solidFill>
                  <a:srgbClr val="434343"/>
                </a:solidFill>
                <a:latin typeface="Verdana" panose="020B0604030504040204" pitchFamily="34" charset="0"/>
                <a:ea typeface="Verdana" panose="020B0604030504040204" pitchFamily="34" charset="0"/>
              </a:rPr>
              <a:t>τάξη</a:t>
            </a:r>
            <a:endParaRPr lang="en-US" sz="3200" dirty="0">
              <a:solidFill>
                <a:srgbClr val="434343"/>
              </a:solidFill>
              <a:latin typeface="Verdana" panose="020B0604030504040204" pitchFamily="34" charset="0"/>
              <a:ea typeface="Verdana" panose="020B060403050404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18ACAA50-E827-4ACA-AA78-0C89DB2905DB}"/>
              </a:ext>
            </a:extLst>
          </p:cNvPr>
          <p:cNvSpPr/>
          <p:nvPr/>
        </p:nvSpPr>
        <p:spPr>
          <a:xfrm>
            <a:off x="6124318" y="0"/>
            <a:ext cx="6096000" cy="6858000"/>
          </a:xfrm>
          <a:prstGeom prst="rect">
            <a:avLst/>
          </a:prstGeom>
          <a:solidFill>
            <a:srgbClr val="E4D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47" name="Rectangle 46">
            <a:extLst>
              <a:ext uri="{FF2B5EF4-FFF2-40B4-BE49-F238E27FC236}">
                <a16:creationId xmlns:a16="http://schemas.microsoft.com/office/drawing/2014/main" id="{94FB5C2B-3223-4103-BDCB-974E24B901A9}"/>
              </a:ext>
            </a:extLst>
          </p:cNvPr>
          <p:cNvSpPr/>
          <p:nvPr/>
        </p:nvSpPr>
        <p:spPr>
          <a:xfrm>
            <a:off x="-3887625" y="2122173"/>
            <a:ext cx="7147811" cy="4356732"/>
          </a:xfrm>
          <a:prstGeom prst="rect">
            <a:avLst/>
          </a:prstGeom>
          <a:noFill/>
          <a:ln>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46" name="Rectangle 45">
            <a:extLst>
              <a:ext uri="{FF2B5EF4-FFF2-40B4-BE49-F238E27FC236}">
                <a16:creationId xmlns:a16="http://schemas.microsoft.com/office/drawing/2014/main" id="{D601BB2D-C330-43F4-B403-35210422BB34}"/>
              </a:ext>
            </a:extLst>
          </p:cNvPr>
          <p:cNvSpPr/>
          <p:nvPr/>
        </p:nvSpPr>
        <p:spPr>
          <a:xfrm>
            <a:off x="4119380" y="944752"/>
            <a:ext cx="7147811" cy="4804005"/>
          </a:xfrm>
          <a:prstGeom prst="rect">
            <a:avLst/>
          </a:prstGeom>
          <a:noFill/>
          <a:ln>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4" name="Slide Number Placeholder 3">
            <a:extLst>
              <a:ext uri="{FF2B5EF4-FFF2-40B4-BE49-F238E27FC236}">
                <a16:creationId xmlns:a16="http://schemas.microsoft.com/office/drawing/2014/main" id="{A677550E-0A4F-4602-BB56-7748173720DE}"/>
              </a:ext>
            </a:extLst>
          </p:cNvPr>
          <p:cNvSpPr>
            <a:spLocks noGrp="1"/>
          </p:cNvSpPr>
          <p:nvPr>
            <p:ph type="sldNum" idx="12"/>
          </p:nvPr>
        </p:nvSpPr>
        <p:spPr/>
        <p:txBody>
          <a:bodyPr/>
          <a:lstStyle/>
          <a:p>
            <a:fld id="{00000000-1234-1234-1234-123412341234}" type="slidenum">
              <a:rPr lang="el" smtClean="0"/>
              <a:pPr/>
              <a:t>7</a:t>
            </a:fld>
            <a:endParaRPr lang="el"/>
          </a:p>
        </p:txBody>
      </p:sp>
      <p:sp>
        <p:nvSpPr>
          <p:cNvPr id="5" name="Title 1">
            <a:extLst>
              <a:ext uri="{FF2B5EF4-FFF2-40B4-BE49-F238E27FC236}">
                <a16:creationId xmlns:a16="http://schemas.microsoft.com/office/drawing/2014/main" id="{739D26C9-F50E-461C-A853-3DE8A06477C7}"/>
              </a:ext>
            </a:extLst>
          </p:cNvPr>
          <p:cNvSpPr>
            <a:spLocks noGrp="1"/>
          </p:cNvSpPr>
          <p:nvPr>
            <p:ph type="title"/>
          </p:nvPr>
        </p:nvSpPr>
        <p:spPr>
          <a:xfrm>
            <a:off x="513136" y="460507"/>
            <a:ext cx="10515600" cy="682493"/>
          </a:xfrm>
        </p:spPr>
        <p:txBody>
          <a:bodyPr>
            <a:normAutofit/>
          </a:bodyPr>
          <a:lstStyle/>
          <a:p>
            <a:r>
              <a:rPr lang="el-GR" sz="3200" dirty="0">
                <a:solidFill>
                  <a:srgbClr val="434343"/>
                </a:solidFill>
                <a:latin typeface="Verdana" panose="020B0604030504040204" pitchFamily="34" charset="0"/>
                <a:ea typeface="Verdana" panose="020B0604030504040204" pitchFamily="34" charset="0"/>
              </a:rPr>
              <a:t>Σχεδίαση</a:t>
            </a:r>
            <a:endParaRPr lang="en-US" sz="3200" dirty="0">
              <a:solidFill>
                <a:srgbClr val="434343"/>
              </a:solidFill>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4D29482-7266-4916-83E1-28A67EA311EA}"/>
              </a:ext>
            </a:extLst>
          </p:cNvPr>
          <p:cNvSpPr txBox="1"/>
          <p:nvPr/>
        </p:nvSpPr>
        <p:spPr>
          <a:xfrm>
            <a:off x="513136" y="1107709"/>
            <a:ext cx="5334000" cy="553998"/>
          </a:xfrm>
          <a:prstGeom prst="rect">
            <a:avLst/>
          </a:prstGeom>
          <a:noFill/>
        </p:spPr>
        <p:txBody>
          <a:bodyPr wrap="square" rtlCol="0">
            <a:spAutoFit/>
          </a:bodyPr>
          <a:lstStyle/>
          <a:p>
            <a:r>
              <a:rPr lang="el-GR" sz="1200" dirty="0">
                <a:solidFill>
                  <a:srgbClr val="434343"/>
                </a:solidFill>
                <a:latin typeface="Verdana" panose="020B0604030504040204" pitchFamily="34" charset="0"/>
                <a:ea typeface="Verdana" panose="020B0604030504040204" pitchFamily="34" charset="0"/>
                <a:cs typeface="Comfortaa"/>
                <a:sym typeface="Comfortaa"/>
              </a:rPr>
              <a:t>Τυπογραφία -  Ανάπτυξη Ερμούπολης</a:t>
            </a:r>
          </a:p>
          <a:p>
            <a:endParaRPr lang="en-US" dirty="0"/>
          </a:p>
        </p:txBody>
      </p:sp>
      <p:sp>
        <p:nvSpPr>
          <p:cNvPr id="35" name="TextBox 34">
            <a:extLst>
              <a:ext uri="{FF2B5EF4-FFF2-40B4-BE49-F238E27FC236}">
                <a16:creationId xmlns:a16="http://schemas.microsoft.com/office/drawing/2014/main" id="{8CC09E3D-770C-4B72-B76B-B1D751F16CE8}"/>
              </a:ext>
            </a:extLst>
          </p:cNvPr>
          <p:cNvSpPr txBox="1"/>
          <p:nvPr/>
        </p:nvSpPr>
        <p:spPr>
          <a:xfrm>
            <a:off x="11046" y="2319869"/>
            <a:ext cx="2560264" cy="584775"/>
          </a:xfrm>
          <a:prstGeom prst="rect">
            <a:avLst/>
          </a:prstGeom>
          <a:noFill/>
        </p:spPr>
        <p:txBody>
          <a:bodyPr wrap="square" rtlCol="0">
            <a:spAutoFit/>
          </a:bodyPr>
          <a:lstStyle/>
          <a:p>
            <a:pPr algn="r"/>
            <a:r>
              <a:rPr lang="el-GR" sz="1400" dirty="0">
                <a:solidFill>
                  <a:srgbClr val="434343"/>
                </a:solidFill>
                <a:latin typeface="Verdana" panose="020B0604030504040204" pitchFamily="34" charset="0"/>
                <a:ea typeface="Verdana" panose="020B0604030504040204" pitchFamily="34" charset="0"/>
                <a:cs typeface="Comfortaa"/>
                <a:sym typeface="Comfortaa"/>
              </a:rPr>
              <a:t>Τυπογραφική Πλάκα</a:t>
            </a:r>
          </a:p>
          <a:p>
            <a:pPr algn="r"/>
            <a:endParaRPr lang="en-US" dirty="0"/>
          </a:p>
        </p:txBody>
      </p:sp>
      <p:sp>
        <p:nvSpPr>
          <p:cNvPr id="39" name="TextBox 38">
            <a:extLst>
              <a:ext uri="{FF2B5EF4-FFF2-40B4-BE49-F238E27FC236}">
                <a16:creationId xmlns:a16="http://schemas.microsoft.com/office/drawing/2014/main" id="{495106B3-F4BA-4D64-9C57-0B0149016F4F}"/>
              </a:ext>
            </a:extLst>
          </p:cNvPr>
          <p:cNvSpPr txBox="1"/>
          <p:nvPr/>
        </p:nvSpPr>
        <p:spPr>
          <a:xfrm>
            <a:off x="-7242" y="3279242"/>
            <a:ext cx="2560264" cy="584775"/>
          </a:xfrm>
          <a:prstGeom prst="rect">
            <a:avLst/>
          </a:prstGeom>
          <a:noFill/>
        </p:spPr>
        <p:txBody>
          <a:bodyPr wrap="square" rtlCol="0">
            <a:spAutoFit/>
          </a:bodyPr>
          <a:lstStyle/>
          <a:p>
            <a:pPr algn="r"/>
            <a:r>
              <a:rPr lang="el-GR" sz="1400" dirty="0">
                <a:solidFill>
                  <a:srgbClr val="434343"/>
                </a:solidFill>
                <a:latin typeface="Verdana" panose="020B0604030504040204" pitchFamily="34" charset="0"/>
                <a:ea typeface="Verdana" panose="020B0604030504040204" pitchFamily="34" charset="0"/>
                <a:cs typeface="Comfortaa"/>
                <a:sym typeface="Comfortaa"/>
              </a:rPr>
              <a:t>Πινακίδα</a:t>
            </a:r>
          </a:p>
          <a:p>
            <a:pPr algn="r"/>
            <a:endParaRPr lang="en-US" dirty="0"/>
          </a:p>
        </p:txBody>
      </p:sp>
      <p:sp>
        <p:nvSpPr>
          <p:cNvPr id="40" name="TextBox 39">
            <a:extLst>
              <a:ext uri="{FF2B5EF4-FFF2-40B4-BE49-F238E27FC236}">
                <a16:creationId xmlns:a16="http://schemas.microsoft.com/office/drawing/2014/main" id="{9F4B20DD-8F0D-4E39-AC95-2C2EE4684253}"/>
              </a:ext>
            </a:extLst>
          </p:cNvPr>
          <p:cNvSpPr txBox="1"/>
          <p:nvPr/>
        </p:nvSpPr>
        <p:spPr>
          <a:xfrm>
            <a:off x="11046" y="4026540"/>
            <a:ext cx="2560264" cy="584775"/>
          </a:xfrm>
          <a:prstGeom prst="rect">
            <a:avLst/>
          </a:prstGeom>
          <a:noFill/>
        </p:spPr>
        <p:txBody>
          <a:bodyPr wrap="square" rtlCol="0">
            <a:spAutoFit/>
          </a:bodyPr>
          <a:lstStyle/>
          <a:p>
            <a:pPr algn="r"/>
            <a:r>
              <a:rPr lang="el-GR" sz="1400" dirty="0">
                <a:solidFill>
                  <a:srgbClr val="434343"/>
                </a:solidFill>
                <a:latin typeface="Verdana" panose="020B0604030504040204" pitchFamily="34" charset="0"/>
                <a:ea typeface="Verdana" panose="020B0604030504040204" pitchFamily="34" charset="0"/>
                <a:cs typeface="Comfortaa"/>
                <a:sym typeface="Comfortaa"/>
              </a:rPr>
              <a:t>Οδηγίες</a:t>
            </a:r>
          </a:p>
          <a:p>
            <a:endParaRPr lang="en-US" dirty="0"/>
          </a:p>
        </p:txBody>
      </p:sp>
      <p:sp>
        <p:nvSpPr>
          <p:cNvPr id="41" name="TextBox 40">
            <a:extLst>
              <a:ext uri="{FF2B5EF4-FFF2-40B4-BE49-F238E27FC236}">
                <a16:creationId xmlns:a16="http://schemas.microsoft.com/office/drawing/2014/main" id="{7500FA92-FB9C-4467-AE74-D319540B93EE}"/>
              </a:ext>
            </a:extLst>
          </p:cNvPr>
          <p:cNvSpPr txBox="1"/>
          <p:nvPr/>
        </p:nvSpPr>
        <p:spPr>
          <a:xfrm>
            <a:off x="101390" y="4922498"/>
            <a:ext cx="2560264" cy="584775"/>
          </a:xfrm>
          <a:prstGeom prst="rect">
            <a:avLst/>
          </a:prstGeom>
          <a:noFill/>
        </p:spPr>
        <p:txBody>
          <a:bodyPr wrap="square" rtlCol="0">
            <a:spAutoFit/>
          </a:bodyPr>
          <a:lstStyle/>
          <a:p>
            <a:pPr algn="r"/>
            <a:r>
              <a:rPr lang="el-GR" sz="1400" dirty="0">
                <a:solidFill>
                  <a:srgbClr val="434343"/>
                </a:solidFill>
                <a:latin typeface="Verdana" panose="020B0604030504040204" pitchFamily="34" charset="0"/>
                <a:ea typeface="Verdana" panose="020B0604030504040204" pitchFamily="34" charset="0"/>
                <a:cs typeface="Comfortaa"/>
                <a:sym typeface="Comfortaa"/>
              </a:rPr>
              <a:t>Παραγόμενο Αντικείμενο</a:t>
            </a:r>
          </a:p>
          <a:p>
            <a:endParaRPr lang="en-US" dirty="0"/>
          </a:p>
        </p:txBody>
      </p:sp>
      <p:pic>
        <p:nvPicPr>
          <p:cNvPr id="10" name="Picture 9" descr="A close up of a piece of paper&#10;&#10;Description automatically generated">
            <a:extLst>
              <a:ext uri="{FF2B5EF4-FFF2-40B4-BE49-F238E27FC236}">
                <a16:creationId xmlns:a16="http://schemas.microsoft.com/office/drawing/2014/main" id="{AEA32D45-4547-4F16-8343-C5296DF81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2828" y="1279144"/>
            <a:ext cx="7206036" cy="4804024"/>
          </a:xfrm>
          <a:prstGeom prst="rect">
            <a:avLst/>
          </a:prstGeom>
        </p:spPr>
      </p:pic>
      <p:sp>
        <p:nvSpPr>
          <p:cNvPr id="33" name="Rectangle 32">
            <a:extLst>
              <a:ext uri="{FF2B5EF4-FFF2-40B4-BE49-F238E27FC236}">
                <a16:creationId xmlns:a16="http://schemas.microsoft.com/office/drawing/2014/main" id="{92197D00-AFBE-4D1E-82F5-63B4E61E8527}"/>
              </a:ext>
            </a:extLst>
          </p:cNvPr>
          <p:cNvSpPr/>
          <p:nvPr/>
        </p:nvSpPr>
        <p:spPr>
          <a:xfrm>
            <a:off x="4472828" y="1277455"/>
            <a:ext cx="7206036" cy="4804024"/>
          </a:xfrm>
          <a:prstGeom prst="rect">
            <a:avLst/>
          </a:prstGeom>
          <a:solidFill>
            <a:srgbClr val="E4D7C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cxnSp>
        <p:nvCxnSpPr>
          <p:cNvPr id="21" name="Google Shape;85;p18">
            <a:extLst>
              <a:ext uri="{FF2B5EF4-FFF2-40B4-BE49-F238E27FC236}">
                <a16:creationId xmlns:a16="http://schemas.microsoft.com/office/drawing/2014/main" id="{969095A0-5266-42B2-B682-B601E4012481}"/>
              </a:ext>
            </a:extLst>
          </p:cNvPr>
          <p:cNvCxnSpPr>
            <a:cxnSpLocks/>
          </p:cNvCxnSpPr>
          <p:nvPr/>
        </p:nvCxnSpPr>
        <p:spPr>
          <a:xfrm flipH="1">
            <a:off x="2689972" y="5098032"/>
            <a:ext cx="3406028" cy="0"/>
          </a:xfrm>
          <a:prstGeom prst="straightConnector1">
            <a:avLst/>
          </a:prstGeom>
          <a:solidFill>
            <a:srgbClr val="434343"/>
          </a:solidFill>
          <a:ln w="19050" cap="flat" cmpd="sng">
            <a:solidFill>
              <a:srgbClr val="434343"/>
            </a:solidFill>
            <a:prstDash val="solid"/>
            <a:round/>
            <a:headEnd type="none" w="med" len="med"/>
            <a:tailEnd type="oval" w="med" len="med"/>
          </a:ln>
        </p:spPr>
      </p:cxnSp>
      <p:cxnSp>
        <p:nvCxnSpPr>
          <p:cNvPr id="26" name="Google Shape;85;p18">
            <a:extLst>
              <a:ext uri="{FF2B5EF4-FFF2-40B4-BE49-F238E27FC236}">
                <a16:creationId xmlns:a16="http://schemas.microsoft.com/office/drawing/2014/main" id="{115D7B4F-FFFE-4970-8305-081B1AB73DB1}"/>
              </a:ext>
            </a:extLst>
          </p:cNvPr>
          <p:cNvCxnSpPr>
            <a:cxnSpLocks/>
          </p:cNvCxnSpPr>
          <p:nvPr/>
        </p:nvCxnSpPr>
        <p:spPr>
          <a:xfrm flipH="1">
            <a:off x="2671684" y="3464942"/>
            <a:ext cx="4066354" cy="0"/>
          </a:xfrm>
          <a:prstGeom prst="straightConnector1">
            <a:avLst/>
          </a:prstGeom>
          <a:solidFill>
            <a:srgbClr val="434343"/>
          </a:solidFill>
          <a:ln w="19050" cap="flat" cmpd="sng">
            <a:solidFill>
              <a:srgbClr val="434343"/>
            </a:solidFill>
            <a:prstDash val="solid"/>
            <a:round/>
            <a:headEnd type="none" w="med" len="med"/>
            <a:tailEnd type="oval" w="med" len="med"/>
          </a:ln>
        </p:spPr>
      </p:cxnSp>
      <p:cxnSp>
        <p:nvCxnSpPr>
          <p:cNvPr id="27" name="Google Shape;85;p18">
            <a:extLst>
              <a:ext uri="{FF2B5EF4-FFF2-40B4-BE49-F238E27FC236}">
                <a16:creationId xmlns:a16="http://schemas.microsoft.com/office/drawing/2014/main" id="{56227A6E-FD39-4191-9EE0-FAA30BD40897}"/>
              </a:ext>
            </a:extLst>
          </p:cNvPr>
          <p:cNvCxnSpPr>
            <a:cxnSpLocks/>
          </p:cNvCxnSpPr>
          <p:nvPr/>
        </p:nvCxnSpPr>
        <p:spPr>
          <a:xfrm flipH="1">
            <a:off x="2689972" y="2526811"/>
            <a:ext cx="5757746" cy="0"/>
          </a:xfrm>
          <a:prstGeom prst="straightConnector1">
            <a:avLst/>
          </a:prstGeom>
          <a:solidFill>
            <a:srgbClr val="434343"/>
          </a:solidFill>
          <a:ln w="19050" cap="flat" cmpd="sng">
            <a:solidFill>
              <a:srgbClr val="434343"/>
            </a:solidFill>
            <a:prstDash val="solid"/>
            <a:round/>
            <a:headEnd type="none" w="med" len="med"/>
            <a:tailEnd type="oval" w="med" len="med"/>
          </a:ln>
        </p:spPr>
      </p:cxnSp>
      <p:cxnSp>
        <p:nvCxnSpPr>
          <p:cNvPr id="28" name="Google Shape;85;p18">
            <a:extLst>
              <a:ext uri="{FF2B5EF4-FFF2-40B4-BE49-F238E27FC236}">
                <a16:creationId xmlns:a16="http://schemas.microsoft.com/office/drawing/2014/main" id="{3116CBED-2856-43D8-8947-37601A77F210}"/>
              </a:ext>
            </a:extLst>
          </p:cNvPr>
          <p:cNvCxnSpPr>
            <a:cxnSpLocks/>
          </p:cNvCxnSpPr>
          <p:nvPr/>
        </p:nvCxnSpPr>
        <p:spPr>
          <a:xfrm flipH="1">
            <a:off x="2689972" y="4203444"/>
            <a:ext cx="3434346" cy="0"/>
          </a:xfrm>
          <a:prstGeom prst="straightConnector1">
            <a:avLst/>
          </a:prstGeom>
          <a:solidFill>
            <a:srgbClr val="434343"/>
          </a:solidFill>
          <a:ln w="19050" cap="flat" cmpd="sng">
            <a:solidFill>
              <a:srgbClr val="434343"/>
            </a:solidFill>
            <a:prstDash val="solid"/>
            <a:round/>
            <a:headEnd type="none" w="med" len="med"/>
            <a:tailEnd type="oval" w="med" len="med"/>
          </a:ln>
        </p:spPr>
      </p:cxnSp>
      <p:sp>
        <p:nvSpPr>
          <p:cNvPr id="50" name="Rectangle 49">
            <a:extLst>
              <a:ext uri="{FF2B5EF4-FFF2-40B4-BE49-F238E27FC236}">
                <a16:creationId xmlns:a16="http://schemas.microsoft.com/office/drawing/2014/main" id="{22D90DA2-52CC-4890-B084-B739D7BC3F45}"/>
              </a:ext>
            </a:extLst>
          </p:cNvPr>
          <p:cNvSpPr/>
          <p:nvPr/>
        </p:nvSpPr>
        <p:spPr>
          <a:xfrm rot="16200000">
            <a:off x="1729741" y="-664358"/>
            <a:ext cx="45719" cy="3505203"/>
          </a:xfrm>
          <a:prstGeom prst="rect">
            <a:avLst/>
          </a:prstGeom>
          <a:solidFill>
            <a:srgbClr val="D0B0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459359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18ACAA50-E827-4ACA-AA78-0C89DB2905DB}"/>
              </a:ext>
            </a:extLst>
          </p:cNvPr>
          <p:cNvSpPr/>
          <p:nvPr/>
        </p:nvSpPr>
        <p:spPr>
          <a:xfrm>
            <a:off x="6124318" y="0"/>
            <a:ext cx="6096000" cy="6858000"/>
          </a:xfrm>
          <a:prstGeom prst="rect">
            <a:avLst/>
          </a:prstGeom>
          <a:solidFill>
            <a:srgbClr val="E4D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47" name="Rectangle 46">
            <a:extLst>
              <a:ext uri="{FF2B5EF4-FFF2-40B4-BE49-F238E27FC236}">
                <a16:creationId xmlns:a16="http://schemas.microsoft.com/office/drawing/2014/main" id="{94FB5C2B-3223-4103-BDCB-974E24B901A9}"/>
              </a:ext>
            </a:extLst>
          </p:cNvPr>
          <p:cNvSpPr/>
          <p:nvPr/>
        </p:nvSpPr>
        <p:spPr>
          <a:xfrm>
            <a:off x="-3887625" y="2122173"/>
            <a:ext cx="7147811" cy="4356732"/>
          </a:xfrm>
          <a:prstGeom prst="rect">
            <a:avLst/>
          </a:prstGeom>
          <a:noFill/>
          <a:ln>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46" name="Rectangle 45">
            <a:extLst>
              <a:ext uri="{FF2B5EF4-FFF2-40B4-BE49-F238E27FC236}">
                <a16:creationId xmlns:a16="http://schemas.microsoft.com/office/drawing/2014/main" id="{D601BB2D-C330-43F4-B403-35210422BB34}"/>
              </a:ext>
            </a:extLst>
          </p:cNvPr>
          <p:cNvSpPr/>
          <p:nvPr/>
        </p:nvSpPr>
        <p:spPr>
          <a:xfrm>
            <a:off x="4119380" y="944752"/>
            <a:ext cx="7147811" cy="4804005"/>
          </a:xfrm>
          <a:prstGeom prst="rect">
            <a:avLst/>
          </a:prstGeom>
          <a:noFill/>
          <a:ln>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4" name="Slide Number Placeholder 3">
            <a:extLst>
              <a:ext uri="{FF2B5EF4-FFF2-40B4-BE49-F238E27FC236}">
                <a16:creationId xmlns:a16="http://schemas.microsoft.com/office/drawing/2014/main" id="{A677550E-0A4F-4602-BB56-7748173720DE}"/>
              </a:ext>
            </a:extLst>
          </p:cNvPr>
          <p:cNvSpPr>
            <a:spLocks noGrp="1"/>
          </p:cNvSpPr>
          <p:nvPr>
            <p:ph type="sldNum" idx="12"/>
          </p:nvPr>
        </p:nvSpPr>
        <p:spPr/>
        <p:txBody>
          <a:bodyPr/>
          <a:lstStyle/>
          <a:p>
            <a:fld id="{00000000-1234-1234-1234-123412341234}" type="slidenum">
              <a:rPr lang="el" smtClean="0"/>
              <a:pPr/>
              <a:t>8</a:t>
            </a:fld>
            <a:endParaRPr lang="el"/>
          </a:p>
        </p:txBody>
      </p:sp>
      <p:sp>
        <p:nvSpPr>
          <p:cNvPr id="5" name="Title 1">
            <a:extLst>
              <a:ext uri="{FF2B5EF4-FFF2-40B4-BE49-F238E27FC236}">
                <a16:creationId xmlns:a16="http://schemas.microsoft.com/office/drawing/2014/main" id="{739D26C9-F50E-461C-A853-3DE8A06477C7}"/>
              </a:ext>
            </a:extLst>
          </p:cNvPr>
          <p:cNvSpPr>
            <a:spLocks noGrp="1"/>
          </p:cNvSpPr>
          <p:nvPr>
            <p:ph type="title"/>
          </p:nvPr>
        </p:nvSpPr>
        <p:spPr>
          <a:xfrm>
            <a:off x="513136" y="460507"/>
            <a:ext cx="10515600" cy="682493"/>
          </a:xfrm>
        </p:spPr>
        <p:txBody>
          <a:bodyPr>
            <a:normAutofit/>
          </a:bodyPr>
          <a:lstStyle/>
          <a:p>
            <a:r>
              <a:rPr lang="el-GR" sz="3200" dirty="0">
                <a:solidFill>
                  <a:srgbClr val="434343"/>
                </a:solidFill>
                <a:latin typeface="Verdana" panose="020B0604030504040204" pitchFamily="34" charset="0"/>
                <a:ea typeface="Verdana" panose="020B0604030504040204" pitchFamily="34" charset="0"/>
              </a:rPr>
              <a:t>Σχεδίαση</a:t>
            </a:r>
            <a:endParaRPr lang="en-US" sz="3200" dirty="0">
              <a:solidFill>
                <a:srgbClr val="434343"/>
              </a:solidFill>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4D29482-7266-4916-83E1-28A67EA311EA}"/>
              </a:ext>
            </a:extLst>
          </p:cNvPr>
          <p:cNvSpPr txBox="1"/>
          <p:nvPr/>
        </p:nvSpPr>
        <p:spPr>
          <a:xfrm>
            <a:off x="513136" y="1123563"/>
            <a:ext cx="5334000" cy="553998"/>
          </a:xfrm>
          <a:prstGeom prst="rect">
            <a:avLst/>
          </a:prstGeom>
          <a:noFill/>
        </p:spPr>
        <p:txBody>
          <a:bodyPr wrap="square" rtlCol="0">
            <a:spAutoFit/>
          </a:bodyPr>
          <a:lstStyle/>
          <a:p>
            <a:r>
              <a:rPr lang="el-GR" sz="1200" dirty="0">
                <a:solidFill>
                  <a:srgbClr val="434343"/>
                </a:solidFill>
                <a:latin typeface="Verdana" panose="020B0604030504040204" pitchFamily="34" charset="0"/>
                <a:ea typeface="Verdana" panose="020B0604030504040204" pitchFamily="34" charset="0"/>
                <a:cs typeface="Comfortaa"/>
                <a:sym typeface="Comfortaa"/>
              </a:rPr>
              <a:t>Ναυτιλία</a:t>
            </a:r>
          </a:p>
          <a:p>
            <a:endParaRPr lang="en-US" dirty="0"/>
          </a:p>
        </p:txBody>
      </p:sp>
      <p:sp>
        <p:nvSpPr>
          <p:cNvPr id="50" name="Rectangle 49">
            <a:extLst>
              <a:ext uri="{FF2B5EF4-FFF2-40B4-BE49-F238E27FC236}">
                <a16:creationId xmlns:a16="http://schemas.microsoft.com/office/drawing/2014/main" id="{22D90DA2-52CC-4890-B084-B739D7BC3F45}"/>
              </a:ext>
            </a:extLst>
          </p:cNvPr>
          <p:cNvSpPr/>
          <p:nvPr/>
        </p:nvSpPr>
        <p:spPr>
          <a:xfrm rot="16200000">
            <a:off x="1729741" y="-664358"/>
            <a:ext cx="45719" cy="3505203"/>
          </a:xfrm>
          <a:prstGeom prst="rect">
            <a:avLst/>
          </a:prstGeom>
          <a:solidFill>
            <a:srgbClr val="D0B0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 name="Picture 2" descr="A close up of a piece of paper&#10;&#10;Description automatically generated">
            <a:extLst>
              <a:ext uri="{FF2B5EF4-FFF2-40B4-BE49-F238E27FC236}">
                <a16:creationId xmlns:a16="http://schemas.microsoft.com/office/drawing/2014/main" id="{06F3827E-B6E5-4B20-A242-F251454D06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2828" y="1280831"/>
            <a:ext cx="7206036" cy="4802318"/>
          </a:xfrm>
          <a:prstGeom prst="rect">
            <a:avLst/>
          </a:prstGeom>
        </p:spPr>
      </p:pic>
      <p:sp>
        <p:nvSpPr>
          <p:cNvPr id="33" name="Rectangle 32">
            <a:extLst>
              <a:ext uri="{FF2B5EF4-FFF2-40B4-BE49-F238E27FC236}">
                <a16:creationId xmlns:a16="http://schemas.microsoft.com/office/drawing/2014/main" id="{92197D00-AFBE-4D1E-82F5-63B4E61E8527}"/>
              </a:ext>
            </a:extLst>
          </p:cNvPr>
          <p:cNvSpPr/>
          <p:nvPr/>
        </p:nvSpPr>
        <p:spPr>
          <a:xfrm>
            <a:off x="4472828" y="1279978"/>
            <a:ext cx="7206036" cy="4804024"/>
          </a:xfrm>
          <a:prstGeom prst="rect">
            <a:avLst/>
          </a:prstGeom>
          <a:solidFill>
            <a:srgbClr val="E4D7C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35" name="TextBox 34">
            <a:extLst>
              <a:ext uri="{FF2B5EF4-FFF2-40B4-BE49-F238E27FC236}">
                <a16:creationId xmlns:a16="http://schemas.microsoft.com/office/drawing/2014/main" id="{8CC09E3D-770C-4B72-B76B-B1D751F16CE8}"/>
              </a:ext>
            </a:extLst>
          </p:cNvPr>
          <p:cNvSpPr txBox="1"/>
          <p:nvPr/>
        </p:nvSpPr>
        <p:spPr>
          <a:xfrm>
            <a:off x="-7242" y="2737802"/>
            <a:ext cx="2560264" cy="584775"/>
          </a:xfrm>
          <a:prstGeom prst="rect">
            <a:avLst/>
          </a:prstGeom>
          <a:noFill/>
        </p:spPr>
        <p:txBody>
          <a:bodyPr wrap="square" rtlCol="0">
            <a:spAutoFit/>
          </a:bodyPr>
          <a:lstStyle/>
          <a:p>
            <a:pPr algn="r"/>
            <a:r>
              <a:rPr lang="el-GR" sz="1400" dirty="0">
                <a:solidFill>
                  <a:srgbClr val="434343"/>
                </a:solidFill>
                <a:latin typeface="Verdana" panose="020B0604030504040204" pitchFamily="34" charset="0"/>
                <a:ea typeface="Verdana" panose="020B0604030504040204" pitchFamily="34" charset="0"/>
                <a:cs typeface="Comfortaa"/>
                <a:sym typeface="Comfortaa"/>
              </a:rPr>
              <a:t>Τηλέγραφος</a:t>
            </a:r>
          </a:p>
          <a:p>
            <a:pPr algn="r"/>
            <a:endParaRPr lang="en-US" dirty="0"/>
          </a:p>
        </p:txBody>
      </p:sp>
      <p:sp>
        <p:nvSpPr>
          <p:cNvPr id="39" name="TextBox 38">
            <a:extLst>
              <a:ext uri="{FF2B5EF4-FFF2-40B4-BE49-F238E27FC236}">
                <a16:creationId xmlns:a16="http://schemas.microsoft.com/office/drawing/2014/main" id="{495106B3-F4BA-4D64-9C57-0B0149016F4F}"/>
              </a:ext>
            </a:extLst>
          </p:cNvPr>
          <p:cNvSpPr txBox="1"/>
          <p:nvPr/>
        </p:nvSpPr>
        <p:spPr>
          <a:xfrm>
            <a:off x="-7242" y="3535724"/>
            <a:ext cx="2560264" cy="584775"/>
          </a:xfrm>
          <a:prstGeom prst="rect">
            <a:avLst/>
          </a:prstGeom>
          <a:noFill/>
        </p:spPr>
        <p:txBody>
          <a:bodyPr wrap="square" rtlCol="0">
            <a:spAutoFit/>
          </a:bodyPr>
          <a:lstStyle/>
          <a:p>
            <a:pPr algn="r"/>
            <a:r>
              <a:rPr lang="el-GR" sz="1400" dirty="0">
                <a:solidFill>
                  <a:srgbClr val="434343"/>
                </a:solidFill>
                <a:latin typeface="Verdana" panose="020B0604030504040204" pitchFamily="34" charset="0"/>
                <a:ea typeface="Verdana" panose="020B0604030504040204" pitchFamily="34" charset="0"/>
                <a:cs typeface="Comfortaa"/>
                <a:sym typeface="Comfortaa"/>
              </a:rPr>
              <a:t>Οδηγίες</a:t>
            </a:r>
          </a:p>
          <a:p>
            <a:pPr algn="r"/>
            <a:endParaRPr lang="en-US" dirty="0"/>
          </a:p>
        </p:txBody>
      </p:sp>
      <p:sp>
        <p:nvSpPr>
          <p:cNvPr id="41" name="TextBox 40">
            <a:extLst>
              <a:ext uri="{FF2B5EF4-FFF2-40B4-BE49-F238E27FC236}">
                <a16:creationId xmlns:a16="http://schemas.microsoft.com/office/drawing/2014/main" id="{7500FA92-FB9C-4467-AE74-D319540B93EE}"/>
              </a:ext>
            </a:extLst>
          </p:cNvPr>
          <p:cNvSpPr txBox="1"/>
          <p:nvPr/>
        </p:nvSpPr>
        <p:spPr>
          <a:xfrm>
            <a:off x="101390" y="4503398"/>
            <a:ext cx="2560264" cy="584775"/>
          </a:xfrm>
          <a:prstGeom prst="rect">
            <a:avLst/>
          </a:prstGeom>
          <a:noFill/>
        </p:spPr>
        <p:txBody>
          <a:bodyPr wrap="square" rtlCol="0">
            <a:spAutoFit/>
          </a:bodyPr>
          <a:lstStyle/>
          <a:p>
            <a:pPr algn="r"/>
            <a:r>
              <a:rPr lang="el-GR" sz="1400" dirty="0">
                <a:solidFill>
                  <a:srgbClr val="434343"/>
                </a:solidFill>
                <a:latin typeface="Verdana" panose="020B0604030504040204" pitchFamily="34" charset="0"/>
                <a:ea typeface="Verdana" panose="020B0604030504040204" pitchFamily="34" charset="0"/>
                <a:cs typeface="Comfortaa"/>
                <a:sym typeface="Comfortaa"/>
              </a:rPr>
              <a:t>Παραγόμενο Αντικείμενο</a:t>
            </a:r>
          </a:p>
          <a:p>
            <a:endParaRPr lang="en-US" dirty="0"/>
          </a:p>
        </p:txBody>
      </p:sp>
      <p:cxnSp>
        <p:nvCxnSpPr>
          <p:cNvPr id="21" name="Google Shape;85;p18">
            <a:extLst>
              <a:ext uri="{FF2B5EF4-FFF2-40B4-BE49-F238E27FC236}">
                <a16:creationId xmlns:a16="http://schemas.microsoft.com/office/drawing/2014/main" id="{969095A0-5266-42B2-B682-B601E4012481}"/>
              </a:ext>
            </a:extLst>
          </p:cNvPr>
          <p:cNvCxnSpPr>
            <a:cxnSpLocks/>
          </p:cNvCxnSpPr>
          <p:nvPr/>
        </p:nvCxnSpPr>
        <p:spPr>
          <a:xfrm flipH="1">
            <a:off x="2689972" y="4678932"/>
            <a:ext cx="5177678" cy="0"/>
          </a:xfrm>
          <a:prstGeom prst="straightConnector1">
            <a:avLst/>
          </a:prstGeom>
          <a:solidFill>
            <a:srgbClr val="434343"/>
          </a:solidFill>
          <a:ln w="19050" cap="flat" cmpd="sng">
            <a:solidFill>
              <a:srgbClr val="434343"/>
            </a:solidFill>
            <a:prstDash val="solid"/>
            <a:round/>
            <a:headEnd type="none" w="med" len="med"/>
            <a:tailEnd type="oval" w="med" len="med"/>
          </a:ln>
        </p:spPr>
      </p:cxnSp>
      <p:cxnSp>
        <p:nvCxnSpPr>
          <p:cNvPr id="26" name="Google Shape;85;p18">
            <a:extLst>
              <a:ext uri="{FF2B5EF4-FFF2-40B4-BE49-F238E27FC236}">
                <a16:creationId xmlns:a16="http://schemas.microsoft.com/office/drawing/2014/main" id="{115D7B4F-FFFE-4970-8305-081B1AB73DB1}"/>
              </a:ext>
            </a:extLst>
          </p:cNvPr>
          <p:cNvCxnSpPr>
            <a:cxnSpLocks/>
          </p:cNvCxnSpPr>
          <p:nvPr/>
        </p:nvCxnSpPr>
        <p:spPr>
          <a:xfrm flipH="1">
            <a:off x="2671684" y="3721424"/>
            <a:ext cx="4272041" cy="0"/>
          </a:xfrm>
          <a:prstGeom prst="straightConnector1">
            <a:avLst/>
          </a:prstGeom>
          <a:solidFill>
            <a:srgbClr val="434343"/>
          </a:solidFill>
          <a:ln w="19050" cap="flat" cmpd="sng">
            <a:solidFill>
              <a:srgbClr val="434343"/>
            </a:solidFill>
            <a:prstDash val="solid"/>
            <a:round/>
            <a:headEnd type="none" w="med" len="med"/>
            <a:tailEnd type="oval" w="med" len="med"/>
          </a:ln>
        </p:spPr>
      </p:cxnSp>
      <p:cxnSp>
        <p:nvCxnSpPr>
          <p:cNvPr id="27" name="Google Shape;85;p18">
            <a:extLst>
              <a:ext uri="{FF2B5EF4-FFF2-40B4-BE49-F238E27FC236}">
                <a16:creationId xmlns:a16="http://schemas.microsoft.com/office/drawing/2014/main" id="{56227A6E-FD39-4191-9EE0-FAA30BD40897}"/>
              </a:ext>
            </a:extLst>
          </p:cNvPr>
          <p:cNvCxnSpPr>
            <a:cxnSpLocks/>
          </p:cNvCxnSpPr>
          <p:nvPr/>
        </p:nvCxnSpPr>
        <p:spPr>
          <a:xfrm flipH="1">
            <a:off x="2689973" y="2904644"/>
            <a:ext cx="7225552" cy="0"/>
          </a:xfrm>
          <a:prstGeom prst="straightConnector1">
            <a:avLst/>
          </a:prstGeom>
          <a:solidFill>
            <a:srgbClr val="434343"/>
          </a:solidFill>
          <a:ln w="19050" cap="flat" cmpd="sng">
            <a:solidFill>
              <a:srgbClr val="434343"/>
            </a:solidFill>
            <a:prstDash val="solid"/>
            <a:round/>
            <a:headEnd type="none" w="med" len="med"/>
            <a:tailEnd type="oval" w="med" len="med"/>
          </a:ln>
        </p:spPr>
      </p:cxnSp>
    </p:spTree>
    <p:extLst>
      <p:ext uri="{BB962C8B-B14F-4D97-AF65-F5344CB8AC3E}">
        <p14:creationId xmlns:p14="http://schemas.microsoft.com/office/powerpoint/2010/main" val="3737551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F67B76B-141B-441B-A5DD-850DE64D1221}"/>
              </a:ext>
            </a:extLst>
          </p:cNvPr>
          <p:cNvSpPr/>
          <p:nvPr/>
        </p:nvSpPr>
        <p:spPr>
          <a:xfrm>
            <a:off x="7" y="1816458"/>
            <a:ext cx="12191993" cy="3917980"/>
          </a:xfrm>
          <a:prstGeom prst="rect">
            <a:avLst/>
          </a:prstGeom>
          <a:solidFill>
            <a:srgbClr val="E4D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Slide Number Placeholder 3">
            <a:extLst>
              <a:ext uri="{FF2B5EF4-FFF2-40B4-BE49-F238E27FC236}">
                <a16:creationId xmlns:a16="http://schemas.microsoft.com/office/drawing/2014/main" id="{5A95EC5E-DC38-4177-890F-4FB308E0EE2E}"/>
              </a:ext>
            </a:extLst>
          </p:cNvPr>
          <p:cNvSpPr>
            <a:spLocks noGrp="1"/>
          </p:cNvSpPr>
          <p:nvPr>
            <p:ph type="sldNum" idx="12"/>
          </p:nvPr>
        </p:nvSpPr>
        <p:spPr/>
        <p:txBody>
          <a:bodyPr/>
          <a:lstStyle/>
          <a:p>
            <a:fld id="{00000000-1234-1234-1234-123412341234}" type="slidenum">
              <a:rPr lang="el" smtClean="0"/>
              <a:pPr/>
              <a:t>9</a:t>
            </a:fld>
            <a:endParaRPr lang="el"/>
          </a:p>
        </p:txBody>
      </p:sp>
      <p:sp>
        <p:nvSpPr>
          <p:cNvPr id="5" name="Title 1">
            <a:extLst>
              <a:ext uri="{FF2B5EF4-FFF2-40B4-BE49-F238E27FC236}">
                <a16:creationId xmlns:a16="http://schemas.microsoft.com/office/drawing/2014/main" id="{AE7CD97B-18A6-41F1-8030-56B158FC8A14}"/>
              </a:ext>
            </a:extLst>
          </p:cNvPr>
          <p:cNvSpPr>
            <a:spLocks noGrp="1"/>
          </p:cNvSpPr>
          <p:nvPr>
            <p:ph type="title"/>
          </p:nvPr>
        </p:nvSpPr>
        <p:spPr>
          <a:xfrm>
            <a:off x="513136" y="460507"/>
            <a:ext cx="10515600" cy="682493"/>
          </a:xfrm>
        </p:spPr>
        <p:txBody>
          <a:bodyPr>
            <a:normAutofit/>
          </a:bodyPr>
          <a:lstStyle/>
          <a:p>
            <a:r>
              <a:rPr lang="el-GR" sz="3200" dirty="0">
                <a:solidFill>
                  <a:srgbClr val="434343"/>
                </a:solidFill>
                <a:latin typeface="Verdana" panose="020B0604030504040204" pitchFamily="34" charset="0"/>
                <a:ea typeface="Verdana" panose="020B0604030504040204" pitchFamily="34" charset="0"/>
              </a:rPr>
              <a:t>Σχεδίαση</a:t>
            </a:r>
            <a:endParaRPr lang="en-US" sz="3200" dirty="0">
              <a:solidFill>
                <a:srgbClr val="434343"/>
              </a:solidFill>
              <a:latin typeface="Verdana" panose="020B0604030504040204" pitchFamily="34" charset="0"/>
              <a:ea typeface="Verdana" panose="020B0604030504040204" pitchFamily="34" charset="0"/>
            </a:endParaRPr>
          </a:p>
        </p:txBody>
      </p:sp>
      <p:sp>
        <p:nvSpPr>
          <p:cNvPr id="6" name="Rectangle 5">
            <a:extLst>
              <a:ext uri="{FF2B5EF4-FFF2-40B4-BE49-F238E27FC236}">
                <a16:creationId xmlns:a16="http://schemas.microsoft.com/office/drawing/2014/main" id="{7FD582F8-1351-4A01-A6EB-4EFCCB47BA3C}"/>
              </a:ext>
            </a:extLst>
          </p:cNvPr>
          <p:cNvSpPr/>
          <p:nvPr/>
        </p:nvSpPr>
        <p:spPr>
          <a:xfrm flipH="1">
            <a:off x="6073140" y="2422898"/>
            <a:ext cx="45719" cy="2705100"/>
          </a:xfrm>
          <a:prstGeom prst="rect">
            <a:avLst/>
          </a:prstGeom>
          <a:solidFill>
            <a:srgbClr val="4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E2CBE942-6CA5-4E06-8D69-C578DCF02333}"/>
              </a:ext>
            </a:extLst>
          </p:cNvPr>
          <p:cNvSpPr/>
          <p:nvPr/>
        </p:nvSpPr>
        <p:spPr>
          <a:xfrm rot="16200000">
            <a:off x="1729741" y="-664358"/>
            <a:ext cx="45719" cy="3505203"/>
          </a:xfrm>
          <a:prstGeom prst="rect">
            <a:avLst/>
          </a:prstGeom>
          <a:solidFill>
            <a:srgbClr val="D0B0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8545F335-F506-45F9-8B14-7DD10C872807}"/>
              </a:ext>
            </a:extLst>
          </p:cNvPr>
          <p:cNvSpPr/>
          <p:nvPr/>
        </p:nvSpPr>
        <p:spPr>
          <a:xfrm rot="16200000">
            <a:off x="10416539" y="-641498"/>
            <a:ext cx="45719" cy="3505203"/>
          </a:xfrm>
          <a:prstGeom prst="rect">
            <a:avLst/>
          </a:prstGeom>
          <a:solidFill>
            <a:srgbClr val="D0B0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D3F11F8E-DFAB-4E52-BFDE-19B1B4268F56}"/>
              </a:ext>
            </a:extLst>
          </p:cNvPr>
          <p:cNvSpPr txBox="1"/>
          <p:nvPr/>
        </p:nvSpPr>
        <p:spPr>
          <a:xfrm>
            <a:off x="513136" y="1123563"/>
            <a:ext cx="1188664" cy="553998"/>
          </a:xfrm>
          <a:prstGeom prst="rect">
            <a:avLst/>
          </a:prstGeom>
          <a:noFill/>
        </p:spPr>
        <p:txBody>
          <a:bodyPr wrap="square" rtlCol="0">
            <a:spAutoFit/>
          </a:bodyPr>
          <a:lstStyle/>
          <a:p>
            <a:r>
              <a:rPr lang="el-GR" sz="1200" dirty="0">
                <a:solidFill>
                  <a:srgbClr val="434343"/>
                </a:solidFill>
                <a:latin typeface="Verdana" panose="020B0604030504040204" pitchFamily="34" charset="0"/>
                <a:ea typeface="Verdana" panose="020B0604030504040204" pitchFamily="34" charset="0"/>
                <a:cs typeface="Comfortaa"/>
                <a:sym typeface="Comfortaa"/>
              </a:rPr>
              <a:t>Εμπόριο</a:t>
            </a:r>
          </a:p>
          <a:p>
            <a:endParaRPr lang="en-US" dirty="0"/>
          </a:p>
        </p:txBody>
      </p:sp>
      <p:sp>
        <p:nvSpPr>
          <p:cNvPr id="10" name="TextBox 9">
            <a:extLst>
              <a:ext uri="{FF2B5EF4-FFF2-40B4-BE49-F238E27FC236}">
                <a16:creationId xmlns:a16="http://schemas.microsoft.com/office/drawing/2014/main" id="{CB17B0CD-4575-4A50-89E4-84E942AE3174}"/>
              </a:ext>
            </a:extLst>
          </p:cNvPr>
          <p:cNvSpPr txBox="1"/>
          <p:nvPr/>
        </p:nvSpPr>
        <p:spPr>
          <a:xfrm>
            <a:off x="10490200" y="1133282"/>
            <a:ext cx="1188664" cy="553998"/>
          </a:xfrm>
          <a:prstGeom prst="rect">
            <a:avLst/>
          </a:prstGeom>
          <a:noFill/>
        </p:spPr>
        <p:txBody>
          <a:bodyPr wrap="square" rtlCol="0">
            <a:spAutoFit/>
          </a:bodyPr>
          <a:lstStyle/>
          <a:p>
            <a:pPr algn="r"/>
            <a:r>
              <a:rPr lang="el-GR" sz="1200" dirty="0">
                <a:solidFill>
                  <a:srgbClr val="434343"/>
                </a:solidFill>
                <a:latin typeface="Verdana" panose="020B0604030504040204" pitchFamily="34" charset="0"/>
                <a:ea typeface="Verdana" panose="020B0604030504040204" pitchFamily="34" charset="0"/>
                <a:cs typeface="Comfortaa"/>
                <a:sym typeface="Comfortaa"/>
              </a:rPr>
              <a:t>Βιομηχανία</a:t>
            </a:r>
          </a:p>
          <a:p>
            <a:endParaRPr lang="en-US" dirty="0"/>
          </a:p>
        </p:txBody>
      </p:sp>
      <p:sp>
        <p:nvSpPr>
          <p:cNvPr id="11" name="TextBox 10">
            <a:extLst>
              <a:ext uri="{FF2B5EF4-FFF2-40B4-BE49-F238E27FC236}">
                <a16:creationId xmlns:a16="http://schemas.microsoft.com/office/drawing/2014/main" id="{4C2B0096-3B8E-42E8-A7FC-B9435667DFFA}"/>
              </a:ext>
            </a:extLst>
          </p:cNvPr>
          <p:cNvSpPr txBox="1"/>
          <p:nvPr/>
        </p:nvSpPr>
        <p:spPr>
          <a:xfrm>
            <a:off x="2456558" y="2204402"/>
            <a:ext cx="2560264" cy="584775"/>
          </a:xfrm>
          <a:prstGeom prst="rect">
            <a:avLst/>
          </a:prstGeom>
          <a:noFill/>
        </p:spPr>
        <p:txBody>
          <a:bodyPr wrap="square" rtlCol="0">
            <a:spAutoFit/>
          </a:bodyPr>
          <a:lstStyle/>
          <a:p>
            <a:endParaRPr lang="el-GR" sz="1400" dirty="0">
              <a:solidFill>
                <a:srgbClr val="434343"/>
              </a:solidFill>
              <a:latin typeface="Verdana" panose="020B0604030504040204" pitchFamily="34" charset="0"/>
              <a:ea typeface="Verdana" panose="020B0604030504040204" pitchFamily="34" charset="0"/>
              <a:cs typeface="Comfortaa"/>
              <a:sym typeface="Comfortaa"/>
            </a:endParaRPr>
          </a:p>
          <a:p>
            <a:pPr algn="r"/>
            <a:endParaRPr lang="en-US" dirty="0"/>
          </a:p>
        </p:txBody>
      </p:sp>
      <p:sp>
        <p:nvSpPr>
          <p:cNvPr id="12" name="Rectangle 11">
            <a:extLst>
              <a:ext uri="{FF2B5EF4-FFF2-40B4-BE49-F238E27FC236}">
                <a16:creationId xmlns:a16="http://schemas.microsoft.com/office/drawing/2014/main" id="{9E1DDFDD-500A-4F37-973E-C7407DCD17F7}"/>
              </a:ext>
            </a:extLst>
          </p:cNvPr>
          <p:cNvSpPr/>
          <p:nvPr/>
        </p:nvSpPr>
        <p:spPr>
          <a:xfrm>
            <a:off x="1273174" y="2324536"/>
            <a:ext cx="3860352" cy="2585323"/>
          </a:xfrm>
          <a:prstGeom prst="rect">
            <a:avLst/>
          </a:prstGeom>
        </p:spPr>
        <p:txBody>
          <a:bodyPr wrap="none">
            <a:spAutoFit/>
          </a:bodyPr>
          <a:lstStyle/>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cs typeface="Comfortaa"/>
                <a:sym typeface="Comfortaa"/>
              </a:rPr>
              <a:t>Κλειδωμένο χρηματοκιβώτιο</a:t>
            </a:r>
            <a:br>
              <a:rPr lang="el-GR" dirty="0">
                <a:solidFill>
                  <a:srgbClr val="434343"/>
                </a:solidFill>
                <a:latin typeface="Verdana" panose="020B0604030504040204" pitchFamily="34" charset="0"/>
                <a:ea typeface="Verdana" panose="020B0604030504040204" pitchFamily="34" charset="0"/>
                <a:cs typeface="Comfortaa"/>
                <a:sym typeface="Comfortaa"/>
              </a:rPr>
            </a:br>
            <a:endParaRPr lang="el-GR" dirty="0">
              <a:solidFill>
                <a:srgbClr val="434343"/>
              </a:solidFill>
              <a:latin typeface="Verdana" panose="020B0604030504040204" pitchFamily="34" charset="0"/>
              <a:ea typeface="Verdana" panose="020B0604030504040204" pitchFamily="34" charset="0"/>
              <a:cs typeface="Comfortaa"/>
              <a:sym typeface="Comfortaa"/>
            </a:endParaRPr>
          </a:p>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sym typeface="Comfortaa"/>
              </a:rPr>
              <a:t>Εύρεση κωδικού κλειδαριάς</a:t>
            </a:r>
            <a:br>
              <a:rPr lang="el-GR" dirty="0">
                <a:solidFill>
                  <a:srgbClr val="434343"/>
                </a:solidFill>
                <a:latin typeface="Verdana" panose="020B0604030504040204" pitchFamily="34" charset="0"/>
                <a:ea typeface="Verdana" panose="020B0604030504040204" pitchFamily="34" charset="0"/>
                <a:sym typeface="Comfortaa"/>
              </a:rPr>
            </a:br>
            <a:endParaRPr lang="el-GR" dirty="0">
              <a:solidFill>
                <a:srgbClr val="434343"/>
              </a:solidFill>
              <a:latin typeface="Verdana" panose="020B0604030504040204" pitchFamily="34" charset="0"/>
              <a:ea typeface="Verdana" panose="020B0604030504040204" pitchFamily="34" charset="0"/>
              <a:sym typeface="Comfortaa"/>
            </a:endParaRPr>
          </a:p>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sym typeface="Comfortaa"/>
              </a:rPr>
              <a:t>Μαθηματικοί γρίφοι</a:t>
            </a:r>
            <a:br>
              <a:rPr lang="el-GR" dirty="0">
                <a:solidFill>
                  <a:srgbClr val="434343"/>
                </a:solidFill>
                <a:latin typeface="Verdana" panose="020B0604030504040204" pitchFamily="34" charset="0"/>
                <a:ea typeface="Verdana" panose="020B0604030504040204" pitchFamily="34" charset="0"/>
                <a:sym typeface="Comfortaa"/>
              </a:rPr>
            </a:br>
            <a:endParaRPr lang="el-GR" dirty="0">
              <a:solidFill>
                <a:srgbClr val="434343"/>
              </a:solidFill>
              <a:latin typeface="Verdana" panose="020B0604030504040204" pitchFamily="34" charset="0"/>
              <a:ea typeface="Verdana" panose="020B0604030504040204" pitchFamily="34" charset="0"/>
              <a:sym typeface="Comfortaa"/>
            </a:endParaRPr>
          </a:p>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sym typeface="Comfortaa"/>
              </a:rPr>
              <a:t>Σημειώματα παραγωγής</a:t>
            </a:r>
            <a:br>
              <a:rPr lang="el-GR" dirty="0">
                <a:solidFill>
                  <a:srgbClr val="434343"/>
                </a:solidFill>
                <a:latin typeface="Verdana" panose="020B0604030504040204" pitchFamily="34" charset="0"/>
                <a:ea typeface="Verdana" panose="020B0604030504040204" pitchFamily="34" charset="0"/>
                <a:sym typeface="Comfortaa"/>
              </a:rPr>
            </a:br>
            <a:endParaRPr lang="el-GR" dirty="0">
              <a:solidFill>
                <a:srgbClr val="434343"/>
              </a:solidFill>
              <a:latin typeface="Verdana" panose="020B0604030504040204" pitchFamily="34" charset="0"/>
              <a:ea typeface="Verdana" panose="020B0604030504040204" pitchFamily="34" charset="0"/>
              <a:sym typeface="Comfortaa"/>
            </a:endParaRPr>
          </a:p>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sym typeface="Comfortaa"/>
              </a:rPr>
              <a:t>Χρηματική επιταγή</a:t>
            </a:r>
            <a:endParaRPr lang="en-US" dirty="0"/>
          </a:p>
        </p:txBody>
      </p:sp>
      <p:sp>
        <p:nvSpPr>
          <p:cNvPr id="13" name="Rectangle 12">
            <a:extLst>
              <a:ext uri="{FF2B5EF4-FFF2-40B4-BE49-F238E27FC236}">
                <a16:creationId xmlns:a16="http://schemas.microsoft.com/office/drawing/2014/main" id="{49AB70F9-9518-4B3B-ADE7-FFECD94FC0AE}"/>
              </a:ext>
            </a:extLst>
          </p:cNvPr>
          <p:cNvSpPr/>
          <p:nvPr/>
        </p:nvSpPr>
        <p:spPr>
          <a:xfrm>
            <a:off x="7172288" y="2250091"/>
            <a:ext cx="3365024" cy="2585323"/>
          </a:xfrm>
          <a:prstGeom prst="rect">
            <a:avLst/>
          </a:prstGeom>
        </p:spPr>
        <p:txBody>
          <a:bodyPr wrap="none">
            <a:spAutoFit/>
          </a:bodyPr>
          <a:lstStyle/>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cs typeface="Comfortaa"/>
                <a:sym typeface="Comfortaa"/>
              </a:rPr>
              <a:t>Παζλ γραναζιών</a:t>
            </a:r>
            <a:br>
              <a:rPr lang="el-GR" dirty="0">
                <a:solidFill>
                  <a:srgbClr val="434343"/>
                </a:solidFill>
                <a:latin typeface="Verdana" panose="020B0604030504040204" pitchFamily="34" charset="0"/>
                <a:ea typeface="Verdana" panose="020B0604030504040204" pitchFamily="34" charset="0"/>
                <a:cs typeface="Comfortaa"/>
                <a:sym typeface="Comfortaa"/>
              </a:rPr>
            </a:br>
            <a:endParaRPr lang="el-GR" dirty="0">
              <a:solidFill>
                <a:srgbClr val="434343"/>
              </a:solidFill>
              <a:latin typeface="Verdana" panose="020B0604030504040204" pitchFamily="34" charset="0"/>
              <a:ea typeface="Verdana" panose="020B0604030504040204" pitchFamily="34" charset="0"/>
              <a:cs typeface="Comfortaa"/>
              <a:sym typeface="Comfortaa"/>
            </a:endParaRPr>
          </a:p>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sym typeface="Comfortaa"/>
              </a:rPr>
              <a:t>Χρήση τριών διαστάσεων</a:t>
            </a:r>
            <a:br>
              <a:rPr lang="el-GR" dirty="0">
                <a:solidFill>
                  <a:srgbClr val="434343"/>
                </a:solidFill>
                <a:latin typeface="Verdana" panose="020B0604030504040204" pitchFamily="34" charset="0"/>
                <a:ea typeface="Verdana" panose="020B0604030504040204" pitchFamily="34" charset="0"/>
                <a:sym typeface="Comfortaa"/>
              </a:rPr>
            </a:br>
            <a:endParaRPr lang="el-GR" dirty="0">
              <a:solidFill>
                <a:srgbClr val="434343"/>
              </a:solidFill>
              <a:latin typeface="Verdana" panose="020B0604030504040204" pitchFamily="34" charset="0"/>
              <a:ea typeface="Verdana" panose="020B0604030504040204" pitchFamily="34" charset="0"/>
              <a:sym typeface="Comfortaa"/>
            </a:endParaRPr>
          </a:p>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sym typeface="Comfortaa"/>
              </a:rPr>
              <a:t>Χωρική αντίληψη</a:t>
            </a:r>
            <a:br>
              <a:rPr lang="el-GR" dirty="0">
                <a:solidFill>
                  <a:srgbClr val="434343"/>
                </a:solidFill>
                <a:latin typeface="Verdana" panose="020B0604030504040204" pitchFamily="34" charset="0"/>
                <a:ea typeface="Verdana" panose="020B0604030504040204" pitchFamily="34" charset="0"/>
                <a:sym typeface="Comfortaa"/>
              </a:rPr>
            </a:br>
            <a:endParaRPr lang="el-GR" dirty="0">
              <a:solidFill>
                <a:srgbClr val="434343"/>
              </a:solidFill>
              <a:latin typeface="Verdana" panose="020B0604030504040204" pitchFamily="34" charset="0"/>
              <a:ea typeface="Verdana" panose="020B0604030504040204" pitchFamily="34" charset="0"/>
              <a:sym typeface="Comfortaa"/>
            </a:endParaRPr>
          </a:p>
          <a:p>
            <a:pPr marL="285750" indent="-285750">
              <a:buFont typeface="Wingdings" panose="05000000000000000000" pitchFamily="2" charset="2"/>
              <a:buChar char="§"/>
            </a:pPr>
            <a:r>
              <a:rPr lang="en-US" dirty="0">
                <a:solidFill>
                  <a:srgbClr val="434343"/>
                </a:solidFill>
                <a:latin typeface="Verdana" panose="020B0604030504040204" pitchFamily="34" charset="0"/>
                <a:ea typeface="Verdana" panose="020B0604030504040204" pitchFamily="34" charset="0"/>
                <a:sym typeface="Comfortaa"/>
              </a:rPr>
              <a:t>Secret compartment</a:t>
            </a:r>
            <a:br>
              <a:rPr lang="el-GR" dirty="0">
                <a:solidFill>
                  <a:srgbClr val="434343"/>
                </a:solidFill>
                <a:latin typeface="Verdana" panose="020B0604030504040204" pitchFamily="34" charset="0"/>
                <a:ea typeface="Verdana" panose="020B0604030504040204" pitchFamily="34" charset="0"/>
                <a:sym typeface="Comfortaa"/>
              </a:rPr>
            </a:br>
            <a:endParaRPr lang="el-GR" dirty="0">
              <a:solidFill>
                <a:srgbClr val="434343"/>
              </a:solidFill>
              <a:latin typeface="Verdana" panose="020B0604030504040204" pitchFamily="34" charset="0"/>
              <a:ea typeface="Verdana" panose="020B0604030504040204" pitchFamily="34" charset="0"/>
              <a:sym typeface="Comfortaa"/>
            </a:endParaRPr>
          </a:p>
          <a:p>
            <a:pPr marL="285750" indent="-285750">
              <a:buFont typeface="Wingdings" panose="05000000000000000000" pitchFamily="2" charset="2"/>
              <a:buChar char="§"/>
            </a:pPr>
            <a:r>
              <a:rPr lang="el-GR" dirty="0">
                <a:solidFill>
                  <a:srgbClr val="434343"/>
                </a:solidFill>
                <a:latin typeface="Verdana" panose="020B0604030504040204" pitchFamily="34" charset="0"/>
                <a:ea typeface="Verdana" panose="020B0604030504040204" pitchFamily="34" charset="0"/>
                <a:sym typeface="Comfortaa"/>
              </a:rPr>
              <a:t>Δίπλωμα μηχανικού</a:t>
            </a:r>
            <a:endParaRPr lang="en-US" dirty="0"/>
          </a:p>
        </p:txBody>
      </p:sp>
      <p:sp>
        <p:nvSpPr>
          <p:cNvPr id="15" name="Rectangle 14">
            <a:extLst>
              <a:ext uri="{FF2B5EF4-FFF2-40B4-BE49-F238E27FC236}">
                <a16:creationId xmlns:a16="http://schemas.microsoft.com/office/drawing/2014/main" id="{DC4C33A1-FB8E-4196-AFC6-F6C0D1FF9E30}"/>
              </a:ext>
            </a:extLst>
          </p:cNvPr>
          <p:cNvSpPr/>
          <p:nvPr/>
        </p:nvSpPr>
        <p:spPr>
          <a:xfrm>
            <a:off x="6930348" y="-1892842"/>
            <a:ext cx="7565600" cy="5153455"/>
          </a:xfrm>
          <a:prstGeom prst="rect">
            <a:avLst/>
          </a:prstGeom>
          <a:noFill/>
          <a:ln>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
        <p:nvSpPr>
          <p:cNvPr id="16" name="Rectangle 15">
            <a:extLst>
              <a:ext uri="{FF2B5EF4-FFF2-40B4-BE49-F238E27FC236}">
                <a16:creationId xmlns:a16="http://schemas.microsoft.com/office/drawing/2014/main" id="{4688D7EA-BABA-428E-A0C8-639F78321AF9}"/>
              </a:ext>
            </a:extLst>
          </p:cNvPr>
          <p:cNvSpPr/>
          <p:nvPr/>
        </p:nvSpPr>
        <p:spPr>
          <a:xfrm>
            <a:off x="-3428352" y="3402664"/>
            <a:ext cx="8463439" cy="4903815"/>
          </a:xfrm>
          <a:prstGeom prst="rect">
            <a:avLst/>
          </a:prstGeom>
          <a:noFill/>
          <a:ln>
            <a:solidFill>
              <a:srgbClr val="D0B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D7C7"/>
              </a:solidFill>
            </a:endParaRPr>
          </a:p>
        </p:txBody>
      </p:sp>
    </p:spTree>
    <p:extLst>
      <p:ext uri="{BB962C8B-B14F-4D97-AF65-F5344CB8AC3E}">
        <p14:creationId xmlns:p14="http://schemas.microsoft.com/office/powerpoint/2010/main" val="22454539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678</Words>
  <Application>Microsoft Office PowerPoint</Application>
  <PresentationFormat>Widescreen</PresentationFormat>
  <Paragraphs>164</Paragraphs>
  <Slides>18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Comfortaa</vt:lpstr>
      <vt:lpstr>Verdana</vt:lpstr>
      <vt:lpstr>Wingdings</vt:lpstr>
      <vt:lpstr>Office Theme</vt:lpstr>
      <vt:lpstr>Στούντιο 7α</vt:lpstr>
      <vt:lpstr>Brief</vt:lpstr>
      <vt:lpstr>Στάδια Σχεδιαστικής Διαδικασίας</vt:lpstr>
      <vt:lpstr>Αρχιτεκτονική Συστήματος</vt:lpstr>
      <vt:lpstr>PowerPoint Presentation</vt:lpstr>
      <vt:lpstr>Σχεδίαση τάξη</vt:lpstr>
      <vt:lpstr>Σχεδίαση</vt:lpstr>
      <vt:lpstr>Σχεδίαση</vt:lpstr>
      <vt:lpstr>Σχεδίαση</vt:lpstr>
      <vt:lpstr>Σχεδίαση</vt:lpstr>
      <vt:lpstr>Σχεδίαση μουσείο</vt:lpstr>
      <vt:lpstr>Σχεδίαση</vt:lpstr>
      <vt:lpstr>Σχεδίαση</vt:lpstr>
      <vt:lpstr>Σχεδίαση</vt:lpstr>
      <vt:lpstr>Σχεδίαση</vt:lpstr>
      <vt:lpstr>Αξιολόγηση</vt:lpstr>
      <vt:lpstr>Συμπεράσματα</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Bosta Athina</dc:creator>
  <cp:lastModifiedBy>Bosta Athina</cp:lastModifiedBy>
  <cp:revision>21</cp:revision>
  <dcterms:created xsi:type="dcterms:W3CDTF">2020-02-05T22:35:34Z</dcterms:created>
  <dcterms:modified xsi:type="dcterms:W3CDTF">2020-02-06T05:49:05Z</dcterms:modified>
</cp:coreProperties>
</file>