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4B06E-A4C2-4938-8AC9-7DC5C95A6D50}" v="3" dt="2020-10-06T09:44:10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C4B4B06E-A4C2-4938-8AC9-7DC5C95A6D50}"/>
    <pc:docChg chg="undo custSel addSld modSld">
      <pc:chgData name="Nikos Xypolytas" userId="b1b3c862765e54f9" providerId="LiveId" clId="{C4B4B06E-A4C2-4938-8AC9-7DC5C95A6D50}" dt="2020-10-07T07:47:37.939" v="3157" actId="14100"/>
      <pc:docMkLst>
        <pc:docMk/>
      </pc:docMkLst>
      <pc:sldChg chg="modSp mod">
        <pc:chgData name="Nikos Xypolytas" userId="b1b3c862765e54f9" providerId="LiveId" clId="{C4B4B06E-A4C2-4938-8AC9-7DC5C95A6D50}" dt="2020-10-07T07:47:37.939" v="3157" actId="14100"/>
        <pc:sldMkLst>
          <pc:docMk/>
          <pc:sldMk cId="2580880369" sldId="256"/>
        </pc:sldMkLst>
        <pc:spChg chg="mod">
          <ac:chgData name="Nikos Xypolytas" userId="b1b3c862765e54f9" providerId="LiveId" clId="{C4B4B06E-A4C2-4938-8AC9-7DC5C95A6D50}" dt="2020-10-07T07:47:37.939" v="3157" actId="14100"/>
          <ac:spMkLst>
            <pc:docMk/>
            <pc:sldMk cId="2580880369" sldId="256"/>
            <ac:spMk id="2" creationId="{73036CC9-078F-44E2-A40E-BF62566ED225}"/>
          </ac:spMkLst>
        </pc:spChg>
        <pc:spChg chg="mod">
          <ac:chgData name="Nikos Xypolytas" userId="b1b3c862765e54f9" providerId="LiveId" clId="{C4B4B06E-A4C2-4938-8AC9-7DC5C95A6D50}" dt="2020-10-07T07:32:44.333" v="2995" actId="1076"/>
          <ac:spMkLst>
            <pc:docMk/>
            <pc:sldMk cId="2580880369" sldId="256"/>
            <ac:spMk id="3" creationId="{84AA50AF-82F4-42B6-8068-61B096313F09}"/>
          </ac:spMkLst>
        </pc:spChg>
      </pc:sldChg>
      <pc:sldChg chg="modSp mod">
        <pc:chgData name="Nikos Xypolytas" userId="b1b3c862765e54f9" providerId="LiveId" clId="{C4B4B06E-A4C2-4938-8AC9-7DC5C95A6D50}" dt="2020-10-06T12:52:12.265" v="1764" actId="113"/>
        <pc:sldMkLst>
          <pc:docMk/>
          <pc:sldMk cId="3227293289" sldId="259"/>
        </pc:sldMkLst>
        <pc:spChg chg="mod">
          <ac:chgData name="Nikos Xypolytas" userId="b1b3c862765e54f9" providerId="LiveId" clId="{C4B4B06E-A4C2-4938-8AC9-7DC5C95A6D50}" dt="2020-10-06T12:52:12.265" v="1764" actId="113"/>
          <ac:spMkLst>
            <pc:docMk/>
            <pc:sldMk cId="3227293289" sldId="259"/>
            <ac:spMk id="2" creationId="{6084FC74-482B-4624-A938-90EB3AE90C11}"/>
          </ac:spMkLst>
        </pc:spChg>
      </pc:sldChg>
      <pc:sldChg chg="modSp new mod">
        <pc:chgData name="Nikos Xypolytas" userId="b1b3c862765e54f9" providerId="LiveId" clId="{C4B4B06E-A4C2-4938-8AC9-7DC5C95A6D50}" dt="2020-10-06T09:47:58.314" v="854" actId="115"/>
        <pc:sldMkLst>
          <pc:docMk/>
          <pc:sldMk cId="3484621611" sldId="260"/>
        </pc:sldMkLst>
        <pc:spChg chg="mod">
          <ac:chgData name="Nikos Xypolytas" userId="b1b3c862765e54f9" providerId="LiveId" clId="{C4B4B06E-A4C2-4938-8AC9-7DC5C95A6D50}" dt="2020-10-06T09:47:58.314" v="854" actId="115"/>
          <ac:spMkLst>
            <pc:docMk/>
            <pc:sldMk cId="3484621611" sldId="260"/>
            <ac:spMk id="2" creationId="{709C50E5-3AED-451A-BE5F-51370722DFBB}"/>
          </ac:spMkLst>
        </pc:spChg>
        <pc:spChg chg="mod">
          <ac:chgData name="Nikos Xypolytas" userId="b1b3c862765e54f9" providerId="LiveId" clId="{C4B4B06E-A4C2-4938-8AC9-7DC5C95A6D50}" dt="2020-10-06T09:43:26.342" v="435" actId="113"/>
          <ac:spMkLst>
            <pc:docMk/>
            <pc:sldMk cId="3484621611" sldId="260"/>
            <ac:spMk id="3" creationId="{0B260E8B-96E0-467E-B919-1FC4F9ADF157}"/>
          </ac:spMkLst>
        </pc:spChg>
      </pc:sldChg>
      <pc:sldChg chg="modSp new mod">
        <pc:chgData name="Nikos Xypolytas" userId="b1b3c862765e54f9" providerId="LiveId" clId="{C4B4B06E-A4C2-4938-8AC9-7DC5C95A6D50}" dt="2020-10-06T09:57:00.727" v="1208" actId="20577"/>
        <pc:sldMkLst>
          <pc:docMk/>
          <pc:sldMk cId="256549151" sldId="261"/>
        </pc:sldMkLst>
        <pc:spChg chg="mod">
          <ac:chgData name="Nikos Xypolytas" userId="b1b3c862765e54f9" providerId="LiveId" clId="{C4B4B06E-A4C2-4938-8AC9-7DC5C95A6D50}" dt="2020-10-06T09:48:08.406" v="856"/>
          <ac:spMkLst>
            <pc:docMk/>
            <pc:sldMk cId="256549151" sldId="261"/>
            <ac:spMk id="2" creationId="{A7590C99-8945-40B7-B9C0-7770320A65B2}"/>
          </ac:spMkLst>
        </pc:spChg>
        <pc:spChg chg="mod">
          <ac:chgData name="Nikos Xypolytas" userId="b1b3c862765e54f9" providerId="LiveId" clId="{C4B4B06E-A4C2-4938-8AC9-7DC5C95A6D50}" dt="2020-10-06T09:57:00.727" v="1208" actId="20577"/>
          <ac:spMkLst>
            <pc:docMk/>
            <pc:sldMk cId="256549151" sldId="261"/>
            <ac:spMk id="3" creationId="{EAE36DC6-04C5-4C30-B711-408E01437568}"/>
          </ac:spMkLst>
        </pc:spChg>
      </pc:sldChg>
      <pc:sldChg chg="modSp new mod">
        <pc:chgData name="Nikos Xypolytas" userId="b1b3c862765e54f9" providerId="LiveId" clId="{C4B4B06E-A4C2-4938-8AC9-7DC5C95A6D50}" dt="2020-10-06T10:32:45.498" v="1625" actId="20577"/>
        <pc:sldMkLst>
          <pc:docMk/>
          <pc:sldMk cId="165919263" sldId="262"/>
        </pc:sldMkLst>
        <pc:spChg chg="mod">
          <ac:chgData name="Nikos Xypolytas" userId="b1b3c862765e54f9" providerId="LiveId" clId="{C4B4B06E-A4C2-4938-8AC9-7DC5C95A6D50}" dt="2020-10-06T10:30:10.836" v="1489" actId="113"/>
          <ac:spMkLst>
            <pc:docMk/>
            <pc:sldMk cId="165919263" sldId="262"/>
            <ac:spMk id="2" creationId="{7A357055-61FD-467B-8155-FFBC245C8488}"/>
          </ac:spMkLst>
        </pc:spChg>
        <pc:spChg chg="mod">
          <ac:chgData name="Nikos Xypolytas" userId="b1b3c862765e54f9" providerId="LiveId" clId="{C4B4B06E-A4C2-4938-8AC9-7DC5C95A6D50}" dt="2020-10-06T10:32:45.498" v="1625" actId="20577"/>
          <ac:spMkLst>
            <pc:docMk/>
            <pc:sldMk cId="165919263" sldId="262"/>
            <ac:spMk id="3" creationId="{632CED89-E7BC-4E4D-8AB1-6230D9AAAD87}"/>
          </ac:spMkLst>
        </pc:spChg>
      </pc:sldChg>
      <pc:sldChg chg="modSp new mod">
        <pc:chgData name="Nikos Xypolytas" userId="b1b3c862765e54f9" providerId="LiveId" clId="{C4B4B06E-A4C2-4938-8AC9-7DC5C95A6D50}" dt="2020-10-07T07:22:59.166" v="2475" actId="114"/>
        <pc:sldMkLst>
          <pc:docMk/>
          <pc:sldMk cId="1031426791" sldId="263"/>
        </pc:sldMkLst>
        <pc:spChg chg="mod">
          <ac:chgData name="Nikos Xypolytas" userId="b1b3c862765e54f9" providerId="LiveId" clId="{C4B4B06E-A4C2-4938-8AC9-7DC5C95A6D50}" dt="2020-10-06T10:34:02.663" v="1721" actId="113"/>
          <ac:spMkLst>
            <pc:docMk/>
            <pc:sldMk cId="1031426791" sldId="263"/>
            <ac:spMk id="2" creationId="{298C9748-3193-4E02-97ED-E84C2391F8F8}"/>
          </ac:spMkLst>
        </pc:spChg>
        <pc:spChg chg="mod">
          <ac:chgData name="Nikos Xypolytas" userId="b1b3c862765e54f9" providerId="LiveId" clId="{C4B4B06E-A4C2-4938-8AC9-7DC5C95A6D50}" dt="2020-10-07T07:22:59.166" v="2475" actId="114"/>
          <ac:spMkLst>
            <pc:docMk/>
            <pc:sldMk cId="1031426791" sldId="263"/>
            <ac:spMk id="3" creationId="{5CEEF867-0D80-445E-9D41-C00DAC9089BF}"/>
          </ac:spMkLst>
        </pc:spChg>
      </pc:sldChg>
      <pc:sldChg chg="modSp new mod">
        <pc:chgData name="Nikos Xypolytas" userId="b1b3c862765e54f9" providerId="LiveId" clId="{C4B4B06E-A4C2-4938-8AC9-7DC5C95A6D50}" dt="2020-10-07T07:30:44.637" v="2906" actId="12"/>
        <pc:sldMkLst>
          <pc:docMk/>
          <pc:sldMk cId="2422424463" sldId="264"/>
        </pc:sldMkLst>
        <pc:spChg chg="mod">
          <ac:chgData name="Nikos Xypolytas" userId="b1b3c862765e54f9" providerId="LiveId" clId="{C4B4B06E-A4C2-4938-8AC9-7DC5C95A6D50}" dt="2020-10-07T07:23:32.583" v="2477"/>
          <ac:spMkLst>
            <pc:docMk/>
            <pc:sldMk cId="2422424463" sldId="264"/>
            <ac:spMk id="2" creationId="{3203F744-C223-4EE0-8B77-79EF207DE07A}"/>
          </ac:spMkLst>
        </pc:spChg>
        <pc:spChg chg="mod">
          <ac:chgData name="Nikos Xypolytas" userId="b1b3c862765e54f9" providerId="LiveId" clId="{C4B4B06E-A4C2-4938-8AC9-7DC5C95A6D50}" dt="2020-10-07T07:30:44.637" v="2906" actId="12"/>
          <ac:spMkLst>
            <pc:docMk/>
            <pc:sldMk cId="2422424463" sldId="264"/>
            <ac:spMk id="3" creationId="{ED01B1C7-7374-44AB-B6C1-31CD9B387C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AE377B-B036-4921-8223-EA1DA194A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D5D50DF-B785-4495-830D-4181B7DFA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0CC02E-C8CE-4AC8-86A0-47C70D23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CE265A-6300-4509-956D-1D6F5FF2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76652D-EFFF-4F80-B60A-CDF0B6DB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352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40E622-D524-4F0E-A717-24553F85D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BA760E6-7446-4D82-B9ED-56548DFB5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4B641E-5C6F-43A5-BFBC-0330CFE9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8A82A2-F636-454C-8A45-917882FA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61F9C6-5C61-4D60-9560-DB0A3969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1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DC3FEAB-C423-49ED-B15D-148B3EAC7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D4C49A7-E514-4C66-B40A-A961216B1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F2C66E-99FE-4E43-8E0F-4061BA14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321842-5F7A-47ED-BEC6-FD702740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BC8947-C9B1-4AEA-A8F1-684B7FE4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9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79B6DD-C6D9-4802-8B0E-FD16DD37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2248D3-49EA-4DCD-8388-0635DDEFA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886738-09E3-47A7-8E76-43AFF170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B6364A-E82D-4700-AFD7-76A1F8F3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E7E32F-A711-4B57-8975-76518F8F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25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03572B-0871-47B6-B153-52B52DBD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FDA65CB-9031-4BA0-9DE6-79AF9420C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4A59A0-7B4D-425D-931E-D6712D26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126DF3-2C44-470E-BA7E-826913FF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5EC039-7F3E-4ECD-88D6-9927C267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44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46D266-64E3-42BF-B535-DBCB1F47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1E081A-A137-4185-9A63-04A6246D1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01360F5-E789-433B-BB35-DE3B64B4D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234315B-D35D-4541-835D-A405C7F43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3A7B453-A909-45A2-A7CC-99E834E2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09AFFB-0EC9-4D46-9187-E9465206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653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5F0DAF-05FA-4CAE-AE8E-A1CD4C89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07B9EA-E5B2-4238-BA9E-C0A2D9C3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03F115-ABDC-4E66-BC87-43FB4749C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2740515-4D78-4371-A326-D8AA8D5DA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ECB6004-DA74-427F-A937-BB8AFDB65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91D762D-621F-4EFA-900F-7B2E008B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BBE54F3-A6C5-408D-BAFA-68365D69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AD58EC8-9DC2-4C3B-951D-DD0EFAAE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850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171A04-E41B-4CAA-9DD5-B8A1E478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EC39B3B-525A-4916-B756-C31FF92D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E9EFDFA-B274-45E8-B844-F3FB5570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EE9758F-5675-4566-BC56-BA4DCA6D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918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92D0E6A-BECC-486C-8C72-1484E789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BC38BB-E0C4-428F-BFC0-F0993241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90C73CE-6B91-4C49-A0F3-54E8F391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405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B241AE-9C6F-4BE1-9147-49E838CD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BDCD8C-F0CA-41C1-9462-AAF5DBAF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DC6B19F-586F-4160-ADA5-BA49814F4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CEF18F-CA2E-4993-BADA-D1BAF472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D484E3-A468-41AB-8FAB-FEA91AB4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24D4978-9B2A-40E4-934D-6C9E6F6E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17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9252C4-02F1-4CD4-83E6-15610DA8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4388503-BF67-4CAA-9AFF-05250C24A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3C7909C-7FA8-46C8-BC8D-8C684B618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52E73F-CF6A-4948-8EFE-043DAA1B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EF3DF63-F113-4A8D-9171-1497854F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C8AEEE3-4107-4ACF-8020-DC248F94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64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BA0033E-2545-4110-B459-0F3D451F2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C259D9-1ECF-44B4-8E8A-8405E9F7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E539AE-FABE-4A0D-BB6B-C38D8B147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C3A2-9D6D-48CF-9052-817E1845200F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F9539A-3EF0-4F75-A06E-ECF858AB7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A30921-103A-495D-9755-6FEA83A40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57E4-828A-4E29-922D-3B396C2A31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9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036CC9-078F-44E2-A40E-BF62566ED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499" y="1963024"/>
            <a:ext cx="9144000" cy="315426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/>
              <a:t>Εισαγωγή στην Κοινωνιολογία</a:t>
            </a:r>
            <a:br>
              <a:rPr lang="en-GB" dirty="0"/>
            </a:br>
            <a:br>
              <a:rPr lang="el-GR" dirty="0"/>
            </a:b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Βιβλία:</a:t>
            </a:r>
            <a:br>
              <a:rPr lang="el-GR" b="1" dirty="0"/>
            </a:b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Giddens, 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and W. P. Sutton (2020) </a:t>
            </a:r>
            <a:r>
              <a:rPr lang="el-G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Κοινωνιολογία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Αθήνα: </a:t>
            </a:r>
            <a:r>
              <a:rPr lang="el-G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Gutenberg</a:t>
            </a:r>
            <a:b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Tischler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Henry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(2019) </a:t>
            </a:r>
            <a:r>
              <a:rPr lang="el-G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Εισαγωγή στην Κοινωνιολογία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Αθήνα: Κλειδάριθμος</a:t>
            </a:r>
            <a:b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Προτείνονται:</a:t>
            </a:r>
            <a:b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Ritzer, G. and J.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Stepinsky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(2020) </a:t>
            </a:r>
            <a:r>
              <a:rPr lang="el-G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Κλασική Κοινωνιολογική Θεωρία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Αθήνα: </a:t>
            </a:r>
            <a:r>
              <a:rPr lang="el-G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Gutenberg</a:t>
            </a:r>
            <a:b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Craib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 (2012) </a:t>
            </a:r>
            <a:r>
              <a:rPr lang="el-G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Κλασική Κοινωνική Θεωρία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Αθήνα: </a:t>
            </a:r>
            <a:r>
              <a:rPr lang="el-G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Παπαζήσης</a:t>
            </a:r>
            <a:b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Αντωνοπούλου, Μ. Ν. (2008)</a:t>
            </a:r>
            <a:r>
              <a:rPr lang="el-G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Οι Κλασικοί της Κοινωνιολογίας</a:t>
            </a:r>
            <a:r>
              <a:rPr lang="el-G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Αθήνα: </a:t>
            </a:r>
            <a:r>
              <a:rPr lang="el-GR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Σαββάλας</a:t>
            </a:r>
            <a:b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1800" b="1" i="0" dirty="0">
                <a:effectLst/>
                <a:latin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4AA50AF-82F4-42B6-8068-61B096313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499" y="418087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l-GR" sz="3200" b="1" dirty="0"/>
              <a:t>Θεωρητικές Προσεγγίσεις Ι</a:t>
            </a:r>
            <a:endParaRPr lang="en-GB" sz="3200" b="1" dirty="0"/>
          </a:p>
          <a:p>
            <a:r>
              <a:rPr lang="el-GR" sz="3200" dirty="0"/>
              <a:t>Λειτουργισμός </a:t>
            </a:r>
            <a:endParaRPr lang="en-GB" sz="3200" dirty="0"/>
          </a:p>
          <a:p>
            <a:r>
              <a:rPr lang="en-GB" sz="3200" dirty="0"/>
              <a:t>Durkheim – Parsons – Merton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8088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CFC9C-64F9-48AB-A9B9-ABCA6D69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Λειτουργισμός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2E4854-B2D2-485C-B6ED-ED69323CF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Macro </a:t>
            </a:r>
            <a:r>
              <a:rPr lang="el-GR" i="1" dirty="0"/>
              <a:t>Θεωρία </a:t>
            </a:r>
            <a:r>
              <a:rPr lang="el-GR" dirty="0"/>
              <a:t>ή αλλιώς </a:t>
            </a:r>
            <a:r>
              <a:rPr lang="en-GB" i="1" dirty="0"/>
              <a:t>Grand Theory</a:t>
            </a:r>
          </a:p>
          <a:p>
            <a:r>
              <a:rPr lang="el-GR" dirty="0"/>
              <a:t>Οι </a:t>
            </a:r>
            <a:r>
              <a:rPr lang="en-GB" dirty="0"/>
              <a:t>Macro </a:t>
            </a:r>
            <a:r>
              <a:rPr lang="el-GR" dirty="0"/>
              <a:t>θεωρίες προσπαθούν να εξηγήσουν σχεδόν το σύνολο της κοινωνικής ζωής μέσα από μια κεντρική ιδέα</a:t>
            </a:r>
          </a:p>
          <a:p>
            <a:r>
              <a:rPr lang="el-GR" dirty="0"/>
              <a:t>Η κοινωνία είναι ένα περίπλοκο σύστημα όπου τα διαφορετικά μέρη της λειτουργούν μαζί ώστε να προωθήσουν την </a:t>
            </a:r>
            <a:r>
              <a:rPr lang="el-GR" b="1" dirty="0"/>
              <a:t>Κοινωνική Ευταξία / Κοινωνική Συνοχή</a:t>
            </a:r>
          </a:p>
          <a:p>
            <a:r>
              <a:rPr lang="el-GR" dirty="0"/>
              <a:t>Η </a:t>
            </a:r>
            <a:r>
              <a:rPr lang="el-GR" b="1" dirty="0"/>
              <a:t>Οικογένεια</a:t>
            </a:r>
            <a:r>
              <a:rPr lang="el-GR" dirty="0"/>
              <a:t>, η </a:t>
            </a:r>
            <a:r>
              <a:rPr lang="el-GR" b="1" dirty="0"/>
              <a:t>Εκπαίδευση</a:t>
            </a:r>
            <a:r>
              <a:rPr lang="el-GR" dirty="0"/>
              <a:t>, η </a:t>
            </a:r>
            <a:r>
              <a:rPr lang="el-GR" b="1" dirty="0"/>
              <a:t>Εργασία</a:t>
            </a:r>
            <a:r>
              <a:rPr lang="el-GR" dirty="0"/>
              <a:t>, η </a:t>
            </a:r>
            <a:r>
              <a:rPr lang="el-GR" b="1" dirty="0"/>
              <a:t>Θρησκεία </a:t>
            </a:r>
            <a:r>
              <a:rPr lang="el-GR" dirty="0"/>
              <a:t>κτλ. αποτελούν</a:t>
            </a:r>
            <a:r>
              <a:rPr lang="el-GR" b="1" dirty="0"/>
              <a:t> δομές </a:t>
            </a:r>
            <a:r>
              <a:rPr lang="el-GR" dirty="0"/>
              <a:t>που </a:t>
            </a:r>
            <a:r>
              <a:rPr lang="el-GR" b="1" u="sng" dirty="0"/>
              <a:t>ΛΕΙΤΟΥΡΓΟΥΝ</a:t>
            </a:r>
            <a:r>
              <a:rPr lang="el-GR" dirty="0"/>
              <a:t> ως μέρη ενός συστήματος που στόχο έχει την </a:t>
            </a:r>
            <a:r>
              <a:rPr lang="el-GR" b="1" dirty="0"/>
              <a:t>ΚΟΙΝΩΝΙΚΗ ΕΥΤΑΞΙΑ (</a:t>
            </a:r>
            <a:r>
              <a:rPr lang="en-GB" b="1" dirty="0"/>
              <a:t>SOCIAL ORDER)</a:t>
            </a:r>
            <a:endParaRPr 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69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F83CFB-63FE-4722-8F63-42B08CC9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0A49B646-538F-4C5B-A22A-C344C15EB9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9057"/>
            <a:ext cx="10705051" cy="66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1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84FC74-482B-4624-A938-90EB3AE9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Emile Durkheim (1858 – 1917)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C07407-13A6-40A4-9FB9-AD6BC1952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Κοινωνιολογία οφείλει να μελετά τα </a:t>
            </a:r>
            <a:r>
              <a:rPr lang="el-GR" b="1" dirty="0"/>
              <a:t>Κοινωνικά Γεγονότα </a:t>
            </a:r>
            <a:br>
              <a:rPr lang="en-GB" b="1" dirty="0"/>
            </a:br>
            <a:r>
              <a:rPr lang="el-GR" dirty="0"/>
              <a:t>(</a:t>
            </a:r>
            <a:r>
              <a:rPr lang="en-GB" dirty="0"/>
              <a:t>social facts)</a:t>
            </a:r>
          </a:p>
          <a:p>
            <a:r>
              <a:rPr lang="el-GR" dirty="0"/>
              <a:t>Κοινωνικά γεγονότα είναι οι κοινωνικές δομές και πολιτισμικές νόρμες και αξίες που ασκούν εξωτερική και αναγκαστική επίδραση στα δρώντα υποκείμενα</a:t>
            </a:r>
          </a:p>
          <a:p>
            <a:r>
              <a:rPr lang="el-GR" dirty="0"/>
              <a:t>«</a:t>
            </a:r>
            <a:r>
              <a:rPr lang="el-GR" i="1" dirty="0"/>
              <a:t>Κοινωνικό γεγονός είναι κάθε τρόπος δράσης, σταθερός ή μη, που είναι ικανός να ασκήσει εξωτερικό εξαναγκασμό στο άτομο. Ή πάλι, κάθε τρόπος δράσης που είναι γενικός σε μια δεδομένη κοινωνία, ενώ ταυτόχρονα είναι αυθύπαρκτος, ανεξάρτητος από τις ατομικές του εκδηλώσεις</a:t>
            </a:r>
            <a:r>
              <a:rPr lang="el-GR" dirty="0"/>
              <a:t>» (</a:t>
            </a:r>
            <a:r>
              <a:rPr lang="en-GB" dirty="0"/>
              <a:t>Durkheim 1895/1982: 13)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729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9C50E5-3AED-451A-BE5F-51370722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Emile Durkheim </a:t>
            </a:r>
            <a:br>
              <a:rPr lang="el-GR" b="1" dirty="0"/>
            </a:br>
            <a:r>
              <a:rPr lang="el-GR" b="1" u="sng" dirty="0"/>
              <a:t>Μηχανική και Οργανική Αλληλεγγύη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260E8B-96E0-467E-B919-1FC4F9ADF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ιστορική αλλαγή, καταμερισμός εργασίας  και η έννοια της αλληλεγγύης</a:t>
            </a:r>
          </a:p>
          <a:p>
            <a:r>
              <a:rPr lang="el-GR" dirty="0"/>
              <a:t>Κοινότητες του παρελθόντος / Σύγχρονες κοινωνίες </a:t>
            </a:r>
            <a:endParaRPr lang="en-GB" dirty="0"/>
          </a:p>
          <a:p>
            <a:r>
              <a:rPr lang="el-GR" dirty="0"/>
              <a:t>Και οι δύο χαρακτηρίζονται από την έννοια της συνοχής / αλληλεγγύης</a:t>
            </a:r>
          </a:p>
          <a:p>
            <a:r>
              <a:rPr lang="el-GR" b="1" dirty="0"/>
              <a:t>Κοινότητα → ΜΗΧΑΝΙΚΗ ΑΛΛΗΛΕΓΓΥΗ</a:t>
            </a:r>
          </a:p>
          <a:p>
            <a:r>
              <a:rPr lang="el-GR" dirty="0"/>
              <a:t>Στις κοινότητες υπάρχει στοιχειώδης καταμερισμός εργασίας και η αλληλεγγύη προκύπτει σχεδόν μηχανικά καθώς οι άνθρωποι και οι στόχοι τους λίγο πολύ μοιάζουν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462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590C99-8945-40B7-B9C0-7770320A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Emile Durkheim </a:t>
            </a:r>
            <a:br>
              <a:rPr lang="el-GR" b="1" dirty="0"/>
            </a:br>
            <a:r>
              <a:rPr lang="el-GR" b="1" u="sng" dirty="0"/>
              <a:t>Μηχανική και Οργανική Αλληλεγγύη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E36DC6-04C5-4C30-B711-408E01437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81" y="1825624"/>
            <a:ext cx="11643919" cy="503237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Κοινωνία → </a:t>
            </a:r>
            <a:r>
              <a:rPr lang="el-GR" b="1" dirty="0"/>
              <a:t>ΟΡΓΑΝΙΚΗ ΑΛΛΗΛΕΓΓΥΗ</a:t>
            </a:r>
          </a:p>
          <a:p>
            <a:r>
              <a:rPr lang="el-GR" dirty="0"/>
              <a:t>Σε μια σύγχρονη κοινωνία, ο καταμερισμός εργασίας είναι πολύ πιο πολύπλοκος αλλά τα διαφορετικά μέρη της κοινωνίας συνυπάρχουν και αλληλεξαρτώνται (όπως τα διαφορετικά όργανα στον οργανισμό μας) δημιουργώντας ένα σχετικά αρμονικό σύνολο.</a:t>
            </a:r>
          </a:p>
          <a:p>
            <a:r>
              <a:rPr lang="el-GR" dirty="0"/>
              <a:t>Η σημασία της οργανικής αναλογίας που επηρέασε πολύ τους διανοητές του 19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</a:p>
          <a:p>
            <a:r>
              <a:rPr lang="el-GR" dirty="0"/>
              <a:t>Οι κοινωνίες οργανικής αλληλεγγύης κινδυνεύουν από την </a:t>
            </a:r>
            <a:r>
              <a:rPr lang="el-GR" b="1" dirty="0"/>
              <a:t>Ανομία (</a:t>
            </a:r>
            <a:r>
              <a:rPr lang="en-GB" b="1" dirty="0"/>
              <a:t>anomie)</a:t>
            </a:r>
            <a:r>
              <a:rPr lang="el-GR" dirty="0"/>
              <a:t>. Η έλλειψη ρύθμισης σε μια κοινωνία επαινεί την απομονωμένη ατομικότητα</a:t>
            </a:r>
            <a:r>
              <a:rPr lang="en-GB" dirty="0"/>
              <a:t> </a:t>
            </a:r>
            <a:r>
              <a:rPr lang="el-GR" dirty="0"/>
              <a:t>και στο άτομο δεν υποδεικνύεται ο σωστός τρόπος δράσης</a:t>
            </a:r>
          </a:p>
          <a:p>
            <a:r>
              <a:rPr lang="el-GR" dirty="0"/>
              <a:t>Χαρακτηριστικό παράδειγμα, η αυτοκτονία. Μη επαρκής κοινωνικός έλεγχος και αδυναμία εσωτερίκευσης των αξιών</a:t>
            </a:r>
          </a:p>
        </p:txBody>
      </p:sp>
    </p:spTree>
    <p:extLst>
      <p:ext uri="{BB962C8B-B14F-4D97-AF65-F5344CB8AC3E}">
        <p14:creationId xmlns:p14="http://schemas.microsoft.com/office/powerpoint/2010/main" val="25654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8C9748-3193-4E02-97ED-E84C2391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20</a:t>
            </a:r>
            <a:r>
              <a:rPr lang="el-GR" b="1" baseline="30000" dirty="0"/>
              <a:t>ος</a:t>
            </a:r>
            <a:r>
              <a:rPr lang="el-GR" b="1" dirty="0"/>
              <a:t> αιώνας. </a:t>
            </a:r>
            <a:r>
              <a:rPr lang="en-GB" b="1" dirty="0"/>
              <a:t>Talcott Parsons, Robert Merton</a:t>
            </a:r>
            <a:br>
              <a:rPr lang="en-GB" b="1" dirty="0"/>
            </a:br>
            <a:r>
              <a:rPr lang="el-GR" b="1" dirty="0"/>
              <a:t>«Σκληρός» και «Μαλακός» Λειτουργισμός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EEF867-0D80-445E-9D41-C00DAC90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Talcott Parsons (1902-1979):</a:t>
            </a:r>
            <a:r>
              <a:rPr lang="el-GR" dirty="0"/>
              <a:t> </a:t>
            </a:r>
            <a:r>
              <a:rPr lang="el-GR" i="1" dirty="0"/>
              <a:t>Η Μεγάλη Θεωρία Ενσωμάτωσης</a:t>
            </a:r>
          </a:p>
          <a:p>
            <a:pPr marL="0" indent="0">
              <a:buNone/>
            </a:pPr>
            <a:r>
              <a:rPr lang="el-GR" dirty="0"/>
              <a:t>«</a:t>
            </a:r>
            <a:r>
              <a:rPr lang="el-GR" i="1" dirty="0"/>
              <a:t>Το θεμελιώδες δυναμικό θεώρημα της κοινωνιολογίας είναι η ενσωμάτωση ενός συνόλου κοινών </a:t>
            </a:r>
            <a:r>
              <a:rPr lang="el-GR" i="1" dirty="0" err="1"/>
              <a:t>αξιακών</a:t>
            </a:r>
            <a:r>
              <a:rPr lang="el-GR" i="1" dirty="0"/>
              <a:t> μοτίβων. Η σταθερότητα ενός κοινωνικού συστήματος εξαρτάται από το βαθμό αυτής της ενσωμάτωσης</a:t>
            </a:r>
            <a:r>
              <a:rPr lang="el-GR" dirty="0"/>
              <a:t>» (1951: 42).</a:t>
            </a:r>
          </a:p>
          <a:p>
            <a:r>
              <a:rPr lang="el-GR" dirty="0"/>
              <a:t>Η σταθερότητα του συστήματος εξαρτάται από το βαθμό εσωτερίκευσης των κοινών (ή κυρίαρχων) αξιών.</a:t>
            </a:r>
          </a:p>
          <a:p>
            <a:r>
              <a:rPr lang="el-GR" dirty="0"/>
              <a:t>Η κοινωνική ευταξία ως ο απόλυτος στόχος των κοινωνιών διαχρονικά</a:t>
            </a:r>
          </a:p>
          <a:p>
            <a:r>
              <a:rPr lang="el-GR" dirty="0"/>
              <a:t>Η επιτομή της οργανικής αναλογίας: Όχι μόνο αντιμετωπίζω την κοινωνία σαν οργανισμό, αλλά την εύρυθμη λειτουργία του οργανισμού (ευταξία) την κατανοώ ως εύθραυστο ον που καλούμαι να προστατέψω.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142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03F744-C223-4EE0-8B77-79EF207D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20</a:t>
            </a:r>
            <a:r>
              <a:rPr lang="el-GR" b="1" baseline="30000" dirty="0"/>
              <a:t>ος</a:t>
            </a:r>
            <a:r>
              <a:rPr lang="el-GR" b="1" dirty="0"/>
              <a:t> αιώνας. </a:t>
            </a:r>
            <a:r>
              <a:rPr lang="en-GB" b="1" dirty="0"/>
              <a:t>Talcott Parsons, Robert Merton</a:t>
            </a:r>
            <a:br>
              <a:rPr lang="en-GB" b="1" dirty="0"/>
            </a:br>
            <a:r>
              <a:rPr lang="el-GR" b="1" dirty="0"/>
              <a:t>«Σκληρός» και «Μαλακός» Λειτουργισμός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01B1C7-7374-44AB-B6C1-31CD9B38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Robert Merton (1910-2003)</a:t>
            </a:r>
            <a:endParaRPr lang="el-GR" dirty="0"/>
          </a:p>
          <a:p>
            <a:r>
              <a:rPr lang="el-GR" dirty="0"/>
              <a:t>Έκδηλες και Λανθάνουσες Δράσεις</a:t>
            </a:r>
          </a:p>
          <a:p>
            <a:r>
              <a:rPr lang="el-GR" i="1" dirty="0"/>
              <a:t>Θεωρίες Μέσου Βεληνεκούς (</a:t>
            </a:r>
            <a:r>
              <a:rPr lang="en-GB" i="1" dirty="0"/>
              <a:t>Middle Range Theories</a:t>
            </a:r>
            <a:r>
              <a:rPr lang="el-GR" i="1" dirty="0"/>
              <a:t>)</a:t>
            </a:r>
            <a:r>
              <a:rPr lang="en-GB" i="1" dirty="0"/>
              <a:t> </a:t>
            </a:r>
            <a:endParaRPr lang="el-GR" i="1" dirty="0"/>
          </a:p>
          <a:p>
            <a:r>
              <a:rPr lang="el-GR" dirty="0"/>
              <a:t>Αντί για μεγάλες θεωρίες, μελέτη συγκεκριμένων φαινομένων που μπορούν ωστόσο να γενικευτούν ως ένα βαθμό</a:t>
            </a:r>
            <a:r>
              <a:rPr lang="en-GB" dirty="0"/>
              <a:t>. </a:t>
            </a:r>
            <a:endParaRPr lang="el-GR" dirty="0"/>
          </a:p>
          <a:p>
            <a:r>
              <a:rPr lang="el-GR" dirty="0"/>
              <a:t>Παράδειγμα: </a:t>
            </a:r>
            <a:r>
              <a:rPr lang="el-GR" i="1" dirty="0" err="1"/>
              <a:t>Αυτοεκπληρούμενη</a:t>
            </a:r>
            <a:r>
              <a:rPr lang="el-GR" i="1" dirty="0"/>
              <a:t> Προφητεία</a:t>
            </a:r>
          </a:p>
          <a:p>
            <a:r>
              <a:rPr lang="el-GR" dirty="0"/>
              <a:t>Η κοινωνική σύγκρουση μπορεί να είναι επιθυμητή στο βαθμό που μπορεί να οδηγήσει σε μια νέα και δικαιότερη μορφή ευταξίας</a:t>
            </a:r>
          </a:p>
        </p:txBody>
      </p:sp>
    </p:spTree>
    <p:extLst>
      <p:ext uri="{BB962C8B-B14F-4D97-AF65-F5344CB8AC3E}">
        <p14:creationId xmlns:p14="http://schemas.microsoft.com/office/powerpoint/2010/main" val="242242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357055-61FD-467B-8155-FFBC245C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Κριτική Λειτουργισμού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2CED89-E7BC-4E4D-8AB1-6230D9AAA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95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Στατική κατανόηση της κοινωνίας</a:t>
            </a:r>
          </a:p>
          <a:p>
            <a:r>
              <a:rPr lang="el-GR" dirty="0"/>
              <a:t>Παραμερισμός των συμφερόντων ατόμων και ομάδων μπροστά στο «αγαθό της ευταξίας»</a:t>
            </a:r>
          </a:p>
          <a:p>
            <a:r>
              <a:rPr lang="el-GR" dirty="0"/>
              <a:t>Είναι η ευταξία αγαθό;</a:t>
            </a:r>
          </a:p>
          <a:p>
            <a:r>
              <a:rPr lang="el-GR" dirty="0"/>
              <a:t>Αδυναμία κατανόησης ότι η κοινωνική σύγκρουση</a:t>
            </a:r>
          </a:p>
          <a:p>
            <a:pPr marL="0" indent="0">
              <a:buNone/>
            </a:pPr>
            <a:r>
              <a:rPr lang="el-GR" dirty="0"/>
              <a:t>Α) Υπήρξε</a:t>
            </a:r>
          </a:p>
          <a:p>
            <a:pPr marL="0" indent="0">
              <a:buNone/>
            </a:pPr>
            <a:r>
              <a:rPr lang="el-GR" dirty="0"/>
              <a:t>Β) Υπάρχει</a:t>
            </a:r>
          </a:p>
          <a:p>
            <a:pPr marL="0" indent="0">
              <a:buNone/>
            </a:pPr>
            <a:r>
              <a:rPr lang="el-GR" dirty="0"/>
              <a:t>Γ) Μπορεί να είναι απαραίτητη</a:t>
            </a:r>
          </a:p>
          <a:p>
            <a:r>
              <a:rPr lang="el-GR" dirty="0"/>
              <a:t>Κατηγορήθηκαν και κατηγορούνται συχνά οι </a:t>
            </a:r>
            <a:r>
              <a:rPr lang="el-GR" dirty="0" err="1"/>
              <a:t>λειτουργιστές</a:t>
            </a:r>
            <a:r>
              <a:rPr lang="el-GR" dirty="0"/>
              <a:t> για σχεδόν άκριτη υποστήριξη του </a:t>
            </a:r>
            <a:r>
              <a:rPr lang="en-GB" dirty="0"/>
              <a:t>status quo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91926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696</Words>
  <Application>Microsoft Office PowerPoint</Application>
  <PresentationFormat>Ευρεία οθόνη</PresentationFormat>
  <Paragraphs>47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Εισαγωγή στην Κοινωνιολογία  Βιβλία: Giddens, Α. and W. P. Sutton (2020) Κοινωνιολογία. Αθήνα: Gutenberg Tischler, L. Henry (2019) Εισαγωγή στην Κοινωνιολογία, Αθήνα: Κλειδάριθμος Προτείνονται: Ritzer, G. and J. Stepinsky (2020) Κλασική Κοινωνιολογική Θεωρία. Αθήνα: Gutenberg Craib, I. (2012) Κλασική Κοινωνική Θεωρία. Αθήνα: Παπαζήσης Αντωνοπούλου, Μ. Ν. (2008) Οι Κλασικοί της Κοινωνιολογίας. Αθήνα: Σαββάλας  </vt:lpstr>
      <vt:lpstr>Λειτουργισμός</vt:lpstr>
      <vt:lpstr>Παρουσίαση του PowerPoint</vt:lpstr>
      <vt:lpstr>Emile Durkheim (1858 – 1917)</vt:lpstr>
      <vt:lpstr>Emile Durkheim  Μηχανική και Οργανική Αλληλεγγύη</vt:lpstr>
      <vt:lpstr>Emile Durkheim  Μηχανική και Οργανική Αλληλεγγύη</vt:lpstr>
      <vt:lpstr>20ος αιώνας. Talcott Parsons, Robert Merton «Σκληρός» και «Μαλακός» Λειτουργισμός</vt:lpstr>
      <vt:lpstr>20ος αιώνας. Talcott Parsons, Robert Merton «Σκληρός» και «Μαλακός» Λειτουργισμός</vt:lpstr>
      <vt:lpstr>Κριτική Λειτουργισμού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Κοινωνιολογία</dc:title>
  <dc:creator>Nikos Xypolytas</dc:creator>
  <cp:lastModifiedBy>Xypolytas Nikolaos</cp:lastModifiedBy>
  <cp:revision>5</cp:revision>
  <dcterms:created xsi:type="dcterms:W3CDTF">2020-10-06T08:15:55Z</dcterms:created>
  <dcterms:modified xsi:type="dcterms:W3CDTF">2024-10-16T13:02:10Z</dcterms:modified>
</cp:coreProperties>
</file>