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</p:sldMasterIdLst>
  <p:notesMasterIdLst>
    <p:notesMasterId r:id="rId96"/>
  </p:notesMasterIdLst>
  <p:sldIdLst>
    <p:sldId id="463" r:id="rId3"/>
    <p:sldId id="464" r:id="rId4"/>
    <p:sldId id="465" r:id="rId5"/>
    <p:sldId id="461" r:id="rId6"/>
    <p:sldId id="256" r:id="rId7"/>
    <p:sldId id="257" r:id="rId8"/>
    <p:sldId id="306" r:id="rId9"/>
    <p:sldId id="307" r:id="rId10"/>
    <p:sldId id="308" r:id="rId11"/>
    <p:sldId id="400" r:id="rId12"/>
    <p:sldId id="401" r:id="rId13"/>
    <p:sldId id="402" r:id="rId14"/>
    <p:sldId id="403" r:id="rId15"/>
    <p:sldId id="404" r:id="rId16"/>
    <p:sldId id="405" r:id="rId17"/>
    <p:sldId id="441" r:id="rId18"/>
    <p:sldId id="448" r:id="rId19"/>
    <p:sldId id="427" r:id="rId20"/>
    <p:sldId id="428" r:id="rId21"/>
    <p:sldId id="453" r:id="rId22"/>
    <p:sldId id="452" r:id="rId23"/>
    <p:sldId id="431" r:id="rId24"/>
    <p:sldId id="432" r:id="rId25"/>
    <p:sldId id="436" r:id="rId26"/>
    <p:sldId id="399" r:id="rId27"/>
    <p:sldId id="259" r:id="rId28"/>
    <p:sldId id="309" r:id="rId29"/>
    <p:sldId id="260" r:id="rId30"/>
    <p:sldId id="331" r:id="rId31"/>
    <p:sldId id="266" r:id="rId32"/>
    <p:sldId id="323" r:id="rId33"/>
    <p:sldId id="425" r:id="rId34"/>
    <p:sldId id="315" r:id="rId35"/>
    <p:sldId id="262" r:id="rId36"/>
    <p:sldId id="273" r:id="rId37"/>
    <p:sldId id="449" r:id="rId38"/>
    <p:sldId id="335" r:id="rId39"/>
    <p:sldId id="336" r:id="rId40"/>
    <p:sldId id="316" r:id="rId41"/>
    <p:sldId id="332" r:id="rId42"/>
    <p:sldId id="274" r:id="rId43"/>
    <p:sldId id="338" r:id="rId44"/>
    <p:sldId id="337" r:id="rId45"/>
    <p:sldId id="333" r:id="rId46"/>
    <p:sldId id="456" r:id="rId47"/>
    <p:sldId id="458" r:id="rId48"/>
    <p:sldId id="276" r:id="rId49"/>
    <p:sldId id="282" r:id="rId50"/>
    <p:sldId id="317" r:id="rId51"/>
    <p:sldId id="283" r:id="rId52"/>
    <p:sldId id="284" r:id="rId53"/>
    <p:sldId id="285" r:id="rId54"/>
    <p:sldId id="293" r:id="rId55"/>
    <p:sldId id="348" r:id="rId56"/>
    <p:sldId id="349" r:id="rId57"/>
    <p:sldId id="350" r:id="rId58"/>
    <p:sldId id="351" r:id="rId59"/>
    <p:sldId id="352" r:id="rId60"/>
    <p:sldId id="353" r:id="rId61"/>
    <p:sldId id="354" r:id="rId62"/>
    <p:sldId id="355" r:id="rId63"/>
    <p:sldId id="356" r:id="rId64"/>
    <p:sldId id="357" r:id="rId65"/>
    <p:sldId id="358" r:id="rId66"/>
    <p:sldId id="359" r:id="rId67"/>
    <p:sldId id="363" r:id="rId68"/>
    <p:sldId id="416" r:id="rId69"/>
    <p:sldId id="417" r:id="rId70"/>
    <p:sldId id="418" r:id="rId71"/>
    <p:sldId id="419" r:id="rId72"/>
    <p:sldId id="420" r:id="rId73"/>
    <p:sldId id="364" r:id="rId74"/>
    <p:sldId id="365" r:id="rId75"/>
    <p:sldId id="366" r:id="rId76"/>
    <p:sldId id="367" r:id="rId77"/>
    <p:sldId id="369" r:id="rId78"/>
    <p:sldId id="370" r:id="rId79"/>
    <p:sldId id="371" r:id="rId80"/>
    <p:sldId id="372" r:id="rId81"/>
    <p:sldId id="373" r:id="rId82"/>
    <p:sldId id="379" r:id="rId83"/>
    <p:sldId id="380" r:id="rId84"/>
    <p:sldId id="381" r:id="rId85"/>
    <p:sldId id="382" r:id="rId86"/>
    <p:sldId id="408" r:id="rId87"/>
    <p:sldId id="409" r:id="rId88"/>
    <p:sldId id="383" r:id="rId89"/>
    <p:sldId id="388" r:id="rId90"/>
    <p:sldId id="389" r:id="rId91"/>
    <p:sldId id="384" r:id="rId92"/>
    <p:sldId id="390" r:id="rId93"/>
    <p:sldId id="438" r:id="rId94"/>
    <p:sldId id="462" r:id="rId9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99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>
      <p:cViewPr varScale="1">
        <p:scale>
          <a:sx n="114" d="100"/>
          <a:sy n="114" d="100"/>
        </p:scale>
        <p:origin x="-1608" y="-90"/>
      </p:cViewPr>
      <p:guideLst>
        <p:guide orient="horz" pos="1152"/>
        <p:guide orient="horz" pos="1008"/>
        <p:guide pos="4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74.xml"/><Relationship Id="rId3" Type="http://schemas.openxmlformats.org/officeDocument/2006/relationships/slide" Target="slides/slide63.xml"/><Relationship Id="rId7" Type="http://schemas.openxmlformats.org/officeDocument/2006/relationships/slide" Target="slides/slide70.xml"/><Relationship Id="rId12" Type="http://schemas.openxmlformats.org/officeDocument/2006/relationships/slide" Target="slides/slide88.xml"/><Relationship Id="rId2" Type="http://schemas.openxmlformats.org/officeDocument/2006/relationships/slide" Target="slides/slide60.xml"/><Relationship Id="rId1" Type="http://schemas.openxmlformats.org/officeDocument/2006/relationships/slide" Target="slides/slide59.xml"/><Relationship Id="rId6" Type="http://schemas.openxmlformats.org/officeDocument/2006/relationships/slide" Target="slides/slide69.xml"/><Relationship Id="rId11" Type="http://schemas.openxmlformats.org/officeDocument/2006/relationships/slide" Target="slides/slide87.xml"/><Relationship Id="rId5" Type="http://schemas.openxmlformats.org/officeDocument/2006/relationships/slide" Target="slides/slide66.xml"/><Relationship Id="rId10" Type="http://schemas.openxmlformats.org/officeDocument/2006/relationships/slide" Target="slides/slide80.xml"/><Relationship Id="rId4" Type="http://schemas.openxmlformats.org/officeDocument/2006/relationships/slide" Target="slides/slide64.xml"/><Relationship Id="rId9" Type="http://schemas.openxmlformats.org/officeDocument/2006/relationships/slide" Target="slides/slide7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283C9D2-DC9D-4C8C-AB65-4D3D2EF81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4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222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FFE1353-DA7E-4989-8E18-EE597091194A}" type="slidenum">
              <a:rPr lang="el-GR" altLang="el-GR">
                <a:solidFill>
                  <a:srgbClr val="000000"/>
                </a:solidFill>
                <a:cs typeface="Arial" pitchFamily="34" charset="0"/>
              </a:rPr>
              <a:pPr/>
              <a:t>1</a:t>
            </a:fld>
            <a:endParaRPr lang="el-GR" altLang="el-GR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25F1A2CB-EA88-4DF9-BB57-C6E8C62D2D60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A88B8187-8FE1-4FD0-A153-C984D3489BE4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0D4FE18B-3F79-43A1-AFA5-633EA391B66B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4C0F7F56-FCF5-4D85-AF60-0E0D4BB7CC36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D04063BB-5803-4205-8250-E419C5CFABB7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altLang="el-GR" smtClean="0">
                <a:latin typeface="Arial" pitchFamily="34" charset="0"/>
              </a:rPr>
              <a:t>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6F99B61-B9CE-4B5A-9510-6CD75021F223}" type="slidenum">
              <a:rPr lang="el-GR" altLang="el-GR">
                <a:solidFill>
                  <a:srgbClr val="000000"/>
                </a:solidFill>
                <a:cs typeface="Arial" pitchFamily="34" charset="0"/>
              </a:rPr>
              <a:pPr/>
              <a:t>2</a:t>
            </a:fld>
            <a:endParaRPr lang="el-GR" altLang="el-GR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Bef>
                <a:spcPct val="0"/>
              </a:spcBef>
              <a:buFontTx/>
              <a:buChar char="•"/>
            </a:pPr>
            <a:endParaRPr lang="el-GR" altLang="el-GR" smtClean="0">
              <a:latin typeface="Arial" pitchFamily="34" charset="0"/>
            </a:endParaRPr>
          </a:p>
        </p:txBody>
      </p:sp>
      <p:sp>
        <p:nvSpPr>
          <p:cNvPr id="5427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B159E25-8ED0-4E8E-9442-205A9E4FDA01}" type="slidenum">
              <a:rPr lang="el-GR" altLang="el-GR">
                <a:solidFill>
                  <a:srgbClr val="000000"/>
                </a:solidFill>
                <a:cs typeface="Arial" pitchFamily="34" charset="0"/>
              </a:rPr>
              <a:pPr/>
              <a:t>3</a:t>
            </a:fld>
            <a:endParaRPr lang="el-GR" altLang="el-GR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E5F590-366B-40E1-ACB4-BA9CC07F8E8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5325"/>
            <a:ext cx="4546600" cy="340995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89512-FCA5-4C39-9569-2C4695FEDBB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578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5325"/>
            <a:ext cx="4546600" cy="340995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659D3-205F-497F-88B7-55BCA50669F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5325"/>
            <a:ext cx="4546600" cy="3409950"/>
          </a:xfrm>
          <a:ln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5311EA-6880-4A73-968A-41D01C83A07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5325"/>
            <a:ext cx="4546600" cy="3409950"/>
          </a:xfrm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D9C8B-2536-451A-8BFC-0F7051CEFE3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5325"/>
            <a:ext cx="4546600" cy="3409950"/>
          </a:xfrm>
          <a:ln cap="flat"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E5F590-366B-40E1-ACB4-BA9CC07F8E8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5325"/>
            <a:ext cx="4546600" cy="340995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l-GR">
              <a:latin typeface="Arial" charset="0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766888"/>
            <a:ext cx="7678737" cy="762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0E9092-2326-46EE-94AC-DA253B2AD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9C7CA-EE99-4E00-93B6-44B978511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84988" y="862013"/>
            <a:ext cx="2039937" cy="515778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62000" y="862013"/>
            <a:ext cx="5970588" cy="515778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3BE90-F5D9-4D37-8A88-1D7893163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9B61CAC-778F-461D-84EE-07005E101F7C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DF7EE54-234D-4D6B-8903-D195FA1D8A6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3829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359062-4F70-42BA-B2CA-D8F7F72096D1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245E849-AA4E-4A2C-8DCF-A883DD827D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67438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9B2D6C5-56B2-4231-89D4-077E801102AC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15B27A2-5B7E-4B8B-9EB5-F4E5F85CDB6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0231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966C98E-7C73-4115-BA15-228EF918A775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B17319C5-E477-41A9-9D25-AE19BFC621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84461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6F624D5-9DA7-4B48-834F-4DC168DCBFD8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160E5A6-2E6E-4CDD-9FA2-8FDF27BDF6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25514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065AFA7-AE9B-45D3-AF0A-E2915DA6E420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E75A584-94E7-4541-A9AC-94633582D2B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8033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7C69D0A-9D2E-4359-880C-641A9992043E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3E59C54B-443A-4DDC-9D95-190959FA336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03461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2E8E7B6-BD3B-4D1E-A6A0-DC6D511F7633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A87E4F1-B4C9-4E26-95CB-7DBEC3882F5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2892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DA885-5F3B-4456-B5FC-E1D01143B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7D5029C-52D5-4E80-B849-C0932EE2BA44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264EE004-3FC8-4D43-BA0A-F67BBB93AD5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72269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7FB0518-7D58-4819-B2D0-86EBD9DDC583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E4DF6248-BD4B-4151-BDF0-D15E2B7F13F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90198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45943EA-CC36-46C3-831A-62D9944FDAAA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E5BFCA7-9670-4483-BB7D-22AE9D0AC1F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355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DB939-C069-4912-883F-43C44B315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892675" y="1828800"/>
            <a:ext cx="397986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81816-A01E-4FE9-AAF7-0C521D1F3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EAFED-437B-4E32-8D7D-DC70A592E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E20E7-B959-41CD-A0D8-DFC518F07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9BE82-1D20-4AA3-A35F-AF59C32F8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E4F80-853D-4F37-8754-00BAB87E0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86F6E-55E9-4650-8994-1759F4CAA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7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9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0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1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4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9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1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2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2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3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4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5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6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7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8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9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0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1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2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3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4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5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6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7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8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9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1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2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3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4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5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6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13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62013"/>
            <a:ext cx="8162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81105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00800"/>
            <a:ext cx="12192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BAB08AD-CA28-4A57-82D5-918110685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7" grpId="0" autoUpdateAnimBg="0"/>
      <p:bldP spid="3138" grpId="0" build="p" bldLvl="5" autoUpdateAnimBg="0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3075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46E0FEE-9D5A-40C2-82B7-CADF453CFD3E}" type="datetimeFigureOut">
              <a:rPr lang="el-GR"/>
              <a:pPr>
                <a:defRPr/>
              </a:pPr>
              <a:t>15/11/2015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18009B1-43C6-4237-8477-E8637BBE7C4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5430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hyperlink" Target="mailto:tsiriop@aegean.gr" TargetMode="Externa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2.w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pPr eaLnBrk="1" hangingPunct="1"/>
            <a:r>
              <a:rPr lang="el-GR" altLang="en-US" sz="3200" b="1" dirty="0" smtClean="0"/>
              <a:t>ΠΡΟΧΩΡΗΜΕΝΗ ΧΡΗΜΑΤΟΟΙΚΟΝΟΜΙΚΗ &amp; ΔΙΑΧΕΙΡΙΣΗ ΚΙΝΔΥΝΩΝ</a:t>
            </a:r>
            <a:endParaRPr lang="el-GR" altLang="el-GR" sz="3200" b="1" dirty="0" smtClean="0"/>
          </a:p>
        </p:txBody>
      </p:sp>
      <p:sp>
        <p:nvSpPr>
          <p:cNvPr id="16387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800" b="1" dirty="0" smtClean="0">
                <a:solidFill>
                  <a:schemeClr val="tx1"/>
                </a:solidFill>
              </a:rPr>
              <a:t>Ενότητα </a:t>
            </a:r>
            <a:r>
              <a:rPr lang="el-GR" altLang="el-GR" sz="2800" b="1" dirty="0" smtClean="0">
                <a:solidFill>
                  <a:schemeClr val="tx1"/>
                </a:solidFill>
              </a:rPr>
              <a:t>2: </a:t>
            </a:r>
            <a:r>
              <a:rPr lang="en-US" altLang="el-GR" sz="2800">
                <a:solidFill>
                  <a:schemeClr val="tx1"/>
                </a:solidFill>
                <a:latin typeface="Arial" pitchFamily="34" charset="0"/>
              </a:rPr>
              <a:t>Investment Decisions</a:t>
            </a:r>
            <a:endParaRPr lang="el-GR" altLang="el-GR" sz="2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6388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cms43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800" b="1" i="1" dirty="0" smtClean="0">
                <a:solidFill>
                  <a:srgbClr val="000000"/>
                </a:solidFill>
              </a:rPr>
              <a:t>Θεόδωρος </a:t>
            </a:r>
            <a:r>
              <a:rPr lang="el-GR" altLang="el-GR" sz="1800" b="1" i="1" dirty="0" err="1" smtClean="0">
                <a:solidFill>
                  <a:srgbClr val="000000"/>
                </a:solidFill>
              </a:rPr>
              <a:t>Συριόπουλος</a:t>
            </a:r>
            <a:endParaRPr lang="el-GR" altLang="el-GR" sz="1800" b="1" i="1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800" b="1" i="1" dirty="0" smtClean="0">
                <a:solidFill>
                  <a:srgbClr val="000000"/>
                </a:solidFill>
              </a:rPr>
              <a:t>Τμήμα </a:t>
            </a:r>
            <a:r>
              <a:rPr lang="el-GR" sz="1800" b="1" i="1" dirty="0" smtClean="0">
                <a:solidFill>
                  <a:srgbClr val="000000"/>
                </a:solidFill>
              </a:rPr>
              <a:t>Ναυτιλίας </a:t>
            </a:r>
            <a:r>
              <a:rPr lang="el-GR" sz="1800" b="1" i="1" dirty="0">
                <a:solidFill>
                  <a:srgbClr val="000000"/>
                </a:solidFill>
              </a:rPr>
              <a:t>και Επιχειρηματικών Υπηρεσιών</a:t>
            </a:r>
            <a:endParaRPr lang="el-GR" altLang="el-GR" sz="18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7AAEC-1B4C-4C4F-ADE8-A1D3E8078118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14500" y="3143250"/>
            <a:ext cx="6129338" cy="5715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Time Value of Money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714375"/>
            <a:ext cx="3790950" cy="500063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2200" b="1" dirty="0" smtClean="0">
                <a:solidFill>
                  <a:schemeClr val="hlink"/>
                </a:solidFill>
                <a:cs typeface="Times New Roman" pitchFamily="18" charset="0"/>
              </a:rPr>
              <a:t>Time Value of Money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43608" y="1988840"/>
            <a:ext cx="7147173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SzPct val="150000"/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</a:rPr>
              <a:t>assume we consider money is a ‘commodity’</a:t>
            </a:r>
          </a:p>
          <a:p>
            <a:pPr marL="342900" indent="-342900">
              <a:spcBef>
                <a:spcPct val="20000"/>
              </a:spcBef>
              <a:buSzPct val="150000"/>
              <a:buFont typeface="Wingdings" pitchFamily="2" charset="2"/>
              <a:buNone/>
              <a:defRPr/>
            </a:pPr>
            <a:endParaRPr lang="en-US" sz="1000" kern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SzPct val="150000"/>
              <a:buFont typeface="Wingdings" pitchFamily="2" charset="2"/>
              <a:buNone/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+mn-lt"/>
              </a:rPr>
              <a:t>	what </a:t>
            </a:r>
            <a:r>
              <a:rPr lang="en-US" sz="2000" b="1" kern="0" dirty="0">
                <a:solidFill>
                  <a:srgbClr val="FF0000"/>
                </a:solidFill>
                <a:latin typeface="+mn-lt"/>
              </a:rPr>
              <a:t>is the PRICE of MONEY ???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7B21A-145F-49A9-90A8-6BCB0CC9F557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1043608" y="3356992"/>
            <a:ext cx="7632848" cy="1728192"/>
          </a:xfrm>
        </p:spPr>
        <p:txBody>
          <a:bodyPr rIns="91440"/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rgbClr val="FF0000"/>
                </a:solidFill>
                <a:ea typeface="ヒラギノ角ゴ Pro W3" pitchFamily="-84" charset="-128"/>
              </a:rPr>
              <a:t>1 dollar TODAY ≠ 1 dollar TOMORROW !</a:t>
            </a:r>
            <a:r>
              <a:rPr lang="en-US" sz="1000" b="1" dirty="0" smtClean="0">
                <a:solidFill>
                  <a:srgbClr val="FF0000"/>
                </a:solidFill>
                <a:ea typeface="ヒラギノ角ゴ Pro W3" pitchFamily="-84" charset="-128"/>
              </a:rPr>
              <a:t/>
            </a:r>
            <a:br>
              <a:rPr lang="en-US" sz="1000" b="1" dirty="0" smtClean="0">
                <a:solidFill>
                  <a:srgbClr val="FF0000"/>
                </a:solidFill>
                <a:ea typeface="ヒラギノ角ゴ Pro W3" pitchFamily="-84" charset="-128"/>
              </a:rPr>
            </a:br>
            <a:endParaRPr lang="en-US" sz="1000" b="1" dirty="0" smtClean="0">
              <a:solidFill>
                <a:srgbClr val="FF0000"/>
              </a:solidFill>
              <a:ea typeface="ヒラギノ角ゴ Pro W3" pitchFamily="-84" charset="-128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1800" dirty="0" smtClean="0">
                <a:ea typeface="ヒラギノ角ゴ Pro W3" pitchFamily="-84" charset="-128"/>
              </a:rPr>
              <a:t>only possible to compare or combine values at…</a:t>
            </a:r>
            <a:br>
              <a:rPr lang="en-US" sz="1800" dirty="0" smtClean="0">
                <a:ea typeface="ヒラギノ角ゴ Pro W3" pitchFamily="-84" charset="-128"/>
              </a:rPr>
            </a:br>
            <a:r>
              <a:rPr lang="en-US" sz="1800" dirty="0" smtClean="0">
                <a:ea typeface="ヒラギノ角ゴ Pro W3" pitchFamily="-84" charset="-128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ea typeface="ヒラギノ角ゴ Pro W3" pitchFamily="-84" charset="-128"/>
              </a:rPr>
              <a:t>SAME POINT IN TIME 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571500"/>
            <a:ext cx="3790950" cy="642938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2200" b="1" smtClean="0">
                <a:solidFill>
                  <a:schemeClr val="hlink"/>
                </a:solidFill>
                <a:cs typeface="Times New Roman" pitchFamily="18" charset="0"/>
              </a:rPr>
              <a:t>Time Value of Money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857375"/>
            <a:ext cx="2428875" cy="390525"/>
          </a:xfrm>
        </p:spPr>
        <p:txBody>
          <a:bodyPr lIns="92075" tIns="46038" rIns="92075" bIns="46038"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Compounding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4714875"/>
            <a:ext cx="7986713" cy="1263650"/>
            <a:chOff x="473" y="2326"/>
            <a:chExt cx="5031" cy="1174"/>
          </a:xfrm>
        </p:grpSpPr>
        <p:pic>
          <p:nvPicPr>
            <p:cNvPr id="29708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" y="2439"/>
              <a:ext cx="1303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9" name="Picture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" y="2326"/>
              <a:ext cx="1847" cy="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0" name="Line 7"/>
            <p:cNvSpPr>
              <a:spLocks noChangeShapeType="1"/>
            </p:cNvSpPr>
            <p:nvPr/>
          </p:nvSpPr>
          <p:spPr bwMode="auto">
            <a:xfrm>
              <a:off x="1992" y="2868"/>
              <a:ext cx="144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7 - Αριστερό-δεξιό βέλος"/>
          <p:cNvSpPr/>
          <p:nvPr/>
        </p:nvSpPr>
        <p:spPr>
          <a:xfrm>
            <a:off x="3857625" y="2428875"/>
            <a:ext cx="1357313" cy="35718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786438" y="1857375"/>
            <a:ext cx="2357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SzPct val="150000"/>
              <a:buFont typeface="Wingdings" pitchFamily="2" charset="2"/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+mn-lt"/>
              </a:rPr>
              <a:t>Discounting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42938" y="2643188"/>
            <a:ext cx="3214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SzPct val="150000"/>
              <a:buFont typeface="Wingdings" pitchFamily="2" charset="2"/>
              <a:buNone/>
              <a:defRPr/>
            </a:pPr>
            <a:r>
              <a:rPr lang="en-US" sz="1600" b="1" kern="0" dirty="0">
                <a:solidFill>
                  <a:schemeClr val="accent4"/>
                </a:solidFill>
                <a:latin typeface="+mn-lt"/>
              </a:rPr>
              <a:t>the FUTURE value of a</a:t>
            </a:r>
            <a:br>
              <a:rPr lang="en-US" sz="1600" b="1" kern="0" dirty="0">
                <a:solidFill>
                  <a:schemeClr val="accent4"/>
                </a:solidFill>
                <a:latin typeface="+mn-lt"/>
              </a:rPr>
            </a:br>
            <a:r>
              <a:rPr lang="en-US" sz="1600" b="1" i="1" kern="0" dirty="0">
                <a:solidFill>
                  <a:schemeClr val="accent4"/>
                </a:solidFill>
                <a:latin typeface="+mn-lt"/>
              </a:rPr>
              <a:t>present</a:t>
            </a:r>
            <a:r>
              <a:rPr lang="en-US" sz="1600" b="1" kern="0" dirty="0">
                <a:solidFill>
                  <a:schemeClr val="accent4"/>
                </a:solidFill>
                <a:latin typeface="+mn-lt"/>
              </a:rPr>
              <a:t> amount of money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57813" y="2714625"/>
            <a:ext cx="32146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SzPct val="150000"/>
              <a:buFont typeface="Wingdings" pitchFamily="2" charset="2"/>
              <a:buNone/>
              <a:defRPr/>
            </a:pPr>
            <a:r>
              <a:rPr lang="en-US" sz="1600" b="1" kern="0" dirty="0">
                <a:solidFill>
                  <a:schemeClr val="accent4"/>
                </a:solidFill>
                <a:latin typeface="+mn-lt"/>
              </a:rPr>
              <a:t>the PRESENT value of a</a:t>
            </a:r>
            <a:br>
              <a:rPr lang="en-US" sz="1600" b="1" kern="0" dirty="0">
                <a:solidFill>
                  <a:schemeClr val="accent4"/>
                </a:solidFill>
                <a:latin typeface="+mn-lt"/>
              </a:rPr>
            </a:br>
            <a:r>
              <a:rPr lang="en-US" sz="1600" b="1" i="1" kern="0" dirty="0">
                <a:solidFill>
                  <a:schemeClr val="accent4"/>
                </a:solidFill>
                <a:latin typeface="+mn-lt"/>
              </a:rPr>
              <a:t>future </a:t>
            </a:r>
            <a:r>
              <a:rPr lang="en-US" sz="1600" b="1" kern="0" dirty="0">
                <a:solidFill>
                  <a:schemeClr val="accent4"/>
                </a:solidFill>
                <a:latin typeface="+mn-lt"/>
              </a:rPr>
              <a:t>amount of money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14375" y="3286125"/>
            <a:ext cx="32146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SzPct val="150000"/>
              <a:buFont typeface="Wingdings" pitchFamily="2" charset="2"/>
              <a:buNone/>
              <a:defRPr/>
            </a:pPr>
            <a:r>
              <a:rPr lang="en-US" sz="2000" b="1" kern="0" dirty="0">
                <a:solidFill>
                  <a:srgbClr val="0070C0"/>
                </a:solidFill>
                <a:latin typeface="+mn-lt"/>
              </a:rPr>
              <a:t>PV </a:t>
            </a:r>
            <a:r>
              <a:rPr lang="en-US" sz="2000" b="1" kern="0" dirty="0">
                <a:solidFill>
                  <a:srgbClr val="0070C0"/>
                </a:solidFill>
                <a:latin typeface="+mn-lt"/>
                <a:sym typeface="Wingdings" pitchFamily="2" charset="2"/>
              </a:rPr>
              <a:t> FV</a:t>
            </a:r>
            <a:endParaRPr lang="en-US" sz="2000" b="1" kern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357813" y="3357563"/>
            <a:ext cx="32146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SzPct val="150000"/>
              <a:buFont typeface="Wingdings" pitchFamily="2" charset="2"/>
              <a:buNone/>
              <a:defRPr/>
            </a:pPr>
            <a:r>
              <a:rPr lang="en-US" sz="2000" b="1" kern="0" dirty="0">
                <a:solidFill>
                  <a:srgbClr val="0070C0"/>
                </a:solidFill>
                <a:latin typeface="+mn-lt"/>
              </a:rPr>
              <a:t>FV </a:t>
            </a:r>
            <a:r>
              <a:rPr lang="en-US" sz="2000" b="1" kern="0" dirty="0">
                <a:solidFill>
                  <a:srgbClr val="0070C0"/>
                </a:solidFill>
                <a:latin typeface="+mn-lt"/>
                <a:sym typeface="Wingdings" pitchFamily="2" charset="2"/>
              </a:rPr>
              <a:t> PV</a:t>
            </a:r>
            <a:endParaRPr lang="en-US" sz="2000" b="1" kern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D5F7A-510C-4FB3-8DE8-51B09B42BBE2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build="p" autoUpdateAnimBg="0"/>
      <p:bldP spid="9" grpId="0" build="p" autoUpdateAnimBg="0"/>
      <p:bldP spid="10" grpId="0"/>
      <p:bldP spid="10" grpId="1"/>
      <p:bldP spid="11" grpId="0"/>
      <p:bldP spid="15" grpId="0"/>
      <p:bldP spid="15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1563" y="1785938"/>
            <a:ext cx="7358062" cy="371475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1800" dirty="0" smtClean="0">
                <a:solidFill>
                  <a:schemeClr val="tx2"/>
                </a:solidFill>
                <a:latin typeface="+mj-lt"/>
              </a:rPr>
              <a:t>receiving $1 </a:t>
            </a: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today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en-US" sz="1800" dirty="0" smtClean="0">
                <a:solidFill>
                  <a:schemeClr val="tx2"/>
                </a:solidFill>
                <a:latin typeface="+mj-lt"/>
              </a:rPr>
            </a:br>
            <a:r>
              <a:rPr lang="en-US" sz="1800" dirty="0" smtClean="0">
                <a:solidFill>
                  <a:schemeClr val="tx2"/>
                </a:solidFill>
                <a:latin typeface="+mj-lt"/>
              </a:rPr>
              <a:t>is </a:t>
            </a:r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worth more</a:t>
            </a:r>
            <a:r>
              <a:rPr lang="en-US" sz="2400" i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en-US" sz="2400" i="1" dirty="0" smtClean="0">
                <a:solidFill>
                  <a:srgbClr val="C00000"/>
                </a:solidFill>
                <a:latin typeface="+mj-lt"/>
              </a:rPr>
            </a:br>
            <a:r>
              <a:rPr lang="en-US" sz="1800" dirty="0" smtClean="0">
                <a:solidFill>
                  <a:schemeClr val="tx2"/>
                </a:solidFill>
                <a:latin typeface="+mj-lt"/>
              </a:rPr>
              <a:t>than $1 in the future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000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1000" dirty="0" smtClean="0">
              <a:solidFill>
                <a:schemeClr val="tx2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chemeClr val="tx2"/>
                </a:solidFill>
                <a:latin typeface="+mj-lt"/>
              </a:rPr>
              <a:t>this is due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j-lt"/>
              </a:rPr>
              <a:t>to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opportunity costs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000" dirty="0" smtClean="0">
              <a:solidFill>
                <a:srgbClr val="C00000"/>
              </a:solidFill>
              <a:latin typeface="+mj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1000" dirty="0" smtClean="0">
              <a:solidFill>
                <a:srgbClr val="C000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1800" i="1" dirty="0" smtClean="0">
                <a:solidFill>
                  <a:schemeClr val="tx2"/>
                </a:solidFill>
                <a:latin typeface="+mj-lt"/>
              </a:rPr>
              <a:t>opportunity cost </a:t>
            </a:r>
            <a:r>
              <a:rPr lang="en-US" sz="1800" dirty="0" smtClean="0">
                <a:solidFill>
                  <a:schemeClr val="tx2"/>
                </a:solidFill>
                <a:latin typeface="+mj-lt"/>
              </a:rPr>
              <a:t>of receiving $1 in the future is the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interest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 </a:t>
            </a:r>
            <a:br>
              <a:rPr lang="en-US" sz="1800" dirty="0" smtClean="0">
                <a:solidFill>
                  <a:srgbClr val="FF0000"/>
                </a:solidFill>
                <a:latin typeface="+mj-lt"/>
              </a:rPr>
            </a:br>
            <a:r>
              <a:rPr lang="en-US" sz="1800" dirty="0" smtClean="0">
                <a:solidFill>
                  <a:schemeClr val="tx2"/>
                </a:solidFill>
                <a:latin typeface="+mj-lt"/>
              </a:rPr>
              <a:t>we could have earned if we had received the $1 sooner</a:t>
            </a:r>
            <a:endParaRPr lang="en-US" sz="1800" dirty="0" smtClean="0">
              <a:latin typeface="+mj-lt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00063" y="4643438"/>
            <a:ext cx="8194675" cy="1917700"/>
            <a:chOff x="240" y="2256"/>
            <a:chExt cx="5162" cy="12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2592"/>
              <a:ext cx="3840" cy="252"/>
              <a:chOff x="684" y="2616"/>
              <a:chExt cx="4500" cy="252"/>
            </a:xfrm>
          </p:grpSpPr>
          <p:sp>
            <p:nvSpPr>
              <p:cNvPr id="30731" name="Line 3"/>
              <p:cNvSpPr>
                <a:spLocks noChangeShapeType="1"/>
              </p:cNvSpPr>
              <p:nvPr/>
            </p:nvSpPr>
            <p:spPr bwMode="auto">
              <a:xfrm>
                <a:off x="684" y="2748"/>
                <a:ext cx="4488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2" name="Line 4"/>
              <p:cNvSpPr>
                <a:spLocks noChangeShapeType="1"/>
              </p:cNvSpPr>
              <p:nvPr/>
            </p:nvSpPr>
            <p:spPr bwMode="auto">
              <a:xfrm>
                <a:off x="5184" y="2616"/>
                <a:ext cx="0" cy="252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3" name="Line 5"/>
              <p:cNvSpPr>
                <a:spLocks noChangeShapeType="1"/>
              </p:cNvSpPr>
              <p:nvPr/>
            </p:nvSpPr>
            <p:spPr bwMode="auto">
              <a:xfrm>
                <a:off x="684" y="2616"/>
                <a:ext cx="0" cy="24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576" y="2256"/>
              <a:ext cx="773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Today</a:t>
              </a:r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4416" y="2256"/>
              <a:ext cx="833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Future</a:t>
              </a:r>
            </a:p>
          </p:txBody>
        </p:sp>
        <p:pic>
          <p:nvPicPr>
            <p:cNvPr id="30729" name="Picture 1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6" y="2880"/>
              <a:ext cx="1466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0" name="Picture 1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2880"/>
              <a:ext cx="1466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500063"/>
            <a:ext cx="3790950" cy="71437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2200" b="1" smtClean="0">
                <a:solidFill>
                  <a:schemeClr val="hlink"/>
                </a:solidFill>
                <a:cs typeface="Times New Roman" pitchFamily="18" charset="0"/>
              </a:rPr>
              <a:t>Time Value of Money</a:t>
            </a: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F4FB7-19D1-4DDA-B52D-58192A3D0955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714375"/>
            <a:ext cx="7061200" cy="500063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2200" b="1" smtClean="0">
                <a:solidFill>
                  <a:schemeClr val="hlink"/>
                </a:solidFill>
                <a:cs typeface="Times New Roman" pitchFamily="18" charset="0"/>
              </a:rPr>
              <a:t>Compounding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928813"/>
            <a:ext cx="7915275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2200" b="1" dirty="0" smtClean="0">
                <a:solidFill>
                  <a:srgbClr val="FF0000"/>
                </a:solidFill>
              </a:rPr>
              <a:t>compounding</a:t>
            </a:r>
            <a:endParaRPr lang="en-US" sz="10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10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000" dirty="0" smtClean="0">
                <a:solidFill>
                  <a:schemeClr val="tx2"/>
                </a:solidFill>
              </a:rPr>
              <a:t>	</a:t>
            </a:r>
            <a:r>
              <a:rPr lang="en-US" sz="1800" dirty="0" smtClean="0">
                <a:solidFill>
                  <a:schemeClr val="tx2"/>
                </a:solidFill>
              </a:rPr>
              <a:t>t</a:t>
            </a:r>
            <a:r>
              <a:rPr lang="en-US" sz="1800" b="1" dirty="0" smtClean="0">
                <a:solidFill>
                  <a:schemeClr val="tx2"/>
                </a:solidFill>
              </a:rPr>
              <a:t>ranslate $1 </a:t>
            </a:r>
            <a:r>
              <a:rPr lang="en-US" sz="1800" b="1" i="1" dirty="0" smtClean="0">
                <a:solidFill>
                  <a:schemeClr val="tx2"/>
                </a:solidFill>
              </a:rPr>
              <a:t>today</a:t>
            </a:r>
            <a:r>
              <a:rPr lang="en-US" sz="1800" b="1" dirty="0" smtClean="0">
                <a:solidFill>
                  <a:schemeClr val="tx2"/>
                </a:solidFill>
              </a:rPr>
              <a:t> into its equivalent in the </a:t>
            </a:r>
            <a:r>
              <a:rPr lang="en-US" sz="1800" b="1" i="1" dirty="0" smtClean="0">
                <a:solidFill>
                  <a:schemeClr val="tx2"/>
                </a:solidFill>
              </a:rPr>
              <a:t>future</a:t>
            </a:r>
            <a:endParaRPr lang="en-US" sz="1800" b="1" i="1" dirty="0" smtClean="0">
              <a:solidFill>
                <a:srgbClr val="C00000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71563" y="3429000"/>
            <a:ext cx="6961187" cy="1558925"/>
            <a:chOff x="864" y="1440"/>
            <a:chExt cx="4385" cy="982"/>
          </a:xfrm>
        </p:grpSpPr>
        <p:sp>
          <p:nvSpPr>
            <p:cNvPr id="31750" name="Rectangle 14"/>
            <p:cNvSpPr>
              <a:spLocks noChangeArrowheads="1"/>
            </p:cNvSpPr>
            <p:nvPr/>
          </p:nvSpPr>
          <p:spPr bwMode="auto">
            <a:xfrm>
              <a:off x="1008" y="1440"/>
              <a:ext cx="77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Today</a:t>
              </a: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864" y="1440"/>
              <a:ext cx="4385" cy="982"/>
              <a:chOff x="0" y="1440"/>
              <a:chExt cx="4385" cy="982"/>
            </a:xfrm>
          </p:grpSpPr>
          <p:pic>
            <p:nvPicPr>
              <p:cNvPr id="31752" name="Picture 16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892"/>
                <a:ext cx="1235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53" name="Rectangle 17"/>
              <p:cNvSpPr>
                <a:spLocks noChangeArrowheads="1"/>
              </p:cNvSpPr>
              <p:nvPr/>
            </p:nvSpPr>
            <p:spPr bwMode="auto">
              <a:xfrm>
                <a:off x="3748" y="1824"/>
                <a:ext cx="332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5400" b="1">
                    <a:solidFill>
                      <a:srgbClr val="FFFF00"/>
                    </a:solidFill>
                  </a:rPr>
                  <a:t>?</a:t>
                </a:r>
              </a:p>
            </p:txBody>
          </p:sp>
          <p:sp>
            <p:nvSpPr>
              <p:cNvPr id="31754" name="Line 18"/>
              <p:cNvSpPr>
                <a:spLocks noChangeShapeType="1"/>
              </p:cNvSpPr>
              <p:nvPr/>
            </p:nvSpPr>
            <p:spPr bwMode="auto">
              <a:xfrm>
                <a:off x="1224" y="2136"/>
                <a:ext cx="25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5" name="Line 19"/>
              <p:cNvSpPr>
                <a:spLocks noChangeShapeType="1"/>
              </p:cNvSpPr>
              <p:nvPr/>
            </p:nvSpPr>
            <p:spPr bwMode="auto">
              <a:xfrm>
                <a:off x="432" y="1812"/>
                <a:ext cx="3449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6" name="Line 20"/>
              <p:cNvSpPr>
                <a:spLocks noChangeShapeType="1"/>
              </p:cNvSpPr>
              <p:nvPr/>
            </p:nvSpPr>
            <p:spPr bwMode="auto">
              <a:xfrm>
                <a:off x="3888" y="1680"/>
                <a:ext cx="0" cy="252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7" name="Line 21"/>
              <p:cNvSpPr>
                <a:spLocks noChangeShapeType="1"/>
              </p:cNvSpPr>
              <p:nvPr/>
            </p:nvSpPr>
            <p:spPr bwMode="auto">
              <a:xfrm>
                <a:off x="432" y="1680"/>
                <a:ext cx="0" cy="24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8" name="Rectangle 22"/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83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b="1">
                    <a:solidFill>
                      <a:srgbClr val="0070C0"/>
                    </a:solidFill>
                  </a:rPr>
                  <a:t>Future</a:t>
                </a:r>
              </a:p>
            </p:txBody>
          </p:sp>
        </p:grpSp>
      </p:grpSp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6FDA3-A087-4FCC-8A0F-F6E420C53EEE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714375"/>
            <a:ext cx="7061200" cy="500063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2200" b="1" dirty="0" smtClean="0">
                <a:solidFill>
                  <a:schemeClr val="hlink"/>
                </a:solidFill>
                <a:cs typeface="Times New Roman" pitchFamily="18" charset="0"/>
              </a:rPr>
              <a:t>Discounting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928688" y="1928813"/>
            <a:ext cx="79152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SzPct val="150000"/>
              <a:buFontTx/>
              <a:buChar char="•"/>
              <a:defRPr/>
            </a:pPr>
            <a:r>
              <a:rPr lang="en-US" sz="2200" b="1" kern="0" dirty="0">
                <a:solidFill>
                  <a:srgbClr val="FF0000"/>
                </a:solidFill>
                <a:latin typeface="+mn-lt"/>
              </a:rPr>
              <a:t>discounting</a:t>
            </a:r>
          </a:p>
          <a:p>
            <a:pPr marL="342900" indent="-342900">
              <a:spcBef>
                <a:spcPct val="20000"/>
              </a:spcBef>
              <a:buSzPct val="150000"/>
              <a:defRPr/>
            </a:pPr>
            <a:endParaRPr lang="en-US" sz="10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SzPct val="150000"/>
              <a:defRPr/>
            </a:pPr>
            <a:r>
              <a:rPr lang="en-US" sz="2000" b="1" kern="0" dirty="0">
                <a:solidFill>
                  <a:schemeClr val="tx2"/>
                </a:solidFill>
                <a:latin typeface="+mn-lt"/>
              </a:rPr>
              <a:t>	translate $1 in the </a:t>
            </a:r>
            <a:r>
              <a:rPr lang="en-US" sz="2000" b="1" i="1" kern="0" dirty="0">
                <a:solidFill>
                  <a:schemeClr val="tx2"/>
                </a:solidFill>
                <a:latin typeface="+mn-lt"/>
              </a:rPr>
              <a:t>future</a:t>
            </a:r>
            <a:r>
              <a:rPr lang="en-US" sz="2000" b="1" kern="0" dirty="0">
                <a:solidFill>
                  <a:schemeClr val="tx2"/>
                </a:solidFill>
                <a:latin typeface="+mn-lt"/>
              </a:rPr>
              <a:t> into its equivalent </a:t>
            </a:r>
            <a:r>
              <a:rPr lang="en-US" sz="2000" b="1" i="1" kern="0" dirty="0">
                <a:solidFill>
                  <a:schemeClr val="tx2"/>
                </a:solidFill>
                <a:latin typeface="+mn-lt"/>
              </a:rPr>
              <a:t>today</a:t>
            </a:r>
            <a:endParaRPr lang="en-US" sz="2000" b="1" i="1" kern="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28688" y="3500438"/>
            <a:ext cx="6891337" cy="1635125"/>
            <a:chOff x="158" y="3290"/>
            <a:chExt cx="4341" cy="1030"/>
          </a:xfrm>
        </p:grpSpPr>
        <p:pic>
          <p:nvPicPr>
            <p:cNvPr id="3277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4" y="3790"/>
              <a:ext cx="1235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5" name="Rectangle 6"/>
            <p:cNvSpPr>
              <a:spLocks noChangeArrowheads="1"/>
            </p:cNvSpPr>
            <p:nvPr/>
          </p:nvSpPr>
          <p:spPr bwMode="auto">
            <a:xfrm>
              <a:off x="288" y="3696"/>
              <a:ext cx="33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5400" b="1">
                  <a:solidFill>
                    <a:srgbClr val="FFFF00"/>
                  </a:solidFill>
                </a:rPr>
                <a:t>?</a:t>
              </a:r>
            </a:p>
          </p:txBody>
        </p:sp>
        <p:sp>
          <p:nvSpPr>
            <p:cNvPr id="32776" name="Line 7"/>
            <p:cNvSpPr>
              <a:spLocks noChangeShapeType="1"/>
            </p:cNvSpPr>
            <p:nvPr/>
          </p:nvSpPr>
          <p:spPr bwMode="auto">
            <a:xfrm flipH="1">
              <a:off x="684" y="4056"/>
              <a:ext cx="25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Line 8"/>
            <p:cNvSpPr>
              <a:spLocks noChangeShapeType="1"/>
            </p:cNvSpPr>
            <p:nvPr/>
          </p:nvSpPr>
          <p:spPr bwMode="auto">
            <a:xfrm>
              <a:off x="456" y="3672"/>
              <a:ext cx="3449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Line 9"/>
            <p:cNvSpPr>
              <a:spLocks noChangeShapeType="1"/>
            </p:cNvSpPr>
            <p:nvPr/>
          </p:nvSpPr>
          <p:spPr bwMode="auto">
            <a:xfrm>
              <a:off x="3888" y="3552"/>
              <a:ext cx="0" cy="252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Line 10"/>
            <p:cNvSpPr>
              <a:spLocks noChangeShapeType="1"/>
            </p:cNvSpPr>
            <p:nvPr/>
          </p:nvSpPr>
          <p:spPr bwMode="auto">
            <a:xfrm>
              <a:off x="456" y="3540"/>
              <a:ext cx="0" cy="24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Rectangle 11"/>
            <p:cNvSpPr>
              <a:spLocks noChangeArrowheads="1"/>
            </p:cNvSpPr>
            <p:nvPr/>
          </p:nvSpPr>
          <p:spPr bwMode="auto">
            <a:xfrm>
              <a:off x="158" y="3290"/>
              <a:ext cx="77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Today</a:t>
              </a:r>
            </a:p>
          </p:txBody>
        </p:sp>
        <p:sp>
          <p:nvSpPr>
            <p:cNvPr id="32781" name="Rectangle 12"/>
            <p:cNvSpPr>
              <a:spLocks noChangeArrowheads="1"/>
            </p:cNvSpPr>
            <p:nvPr/>
          </p:nvSpPr>
          <p:spPr bwMode="auto">
            <a:xfrm>
              <a:off x="3600" y="3312"/>
              <a:ext cx="83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Future</a:t>
              </a:r>
            </a:p>
          </p:txBody>
        </p:sp>
      </p:grp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76A9B-E72B-4028-AD8A-297DD613E568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9BE82-1D20-4AA3-A35F-AF59C32F8EE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683568" y="2276872"/>
            <a:ext cx="8079432" cy="3819128"/>
          </a:xfrm>
          <a:prstGeom prst="rect">
            <a:avLst/>
          </a:prstGeom>
        </p:spPr>
        <p:txBody>
          <a:bodyPr rIns="91440"/>
          <a:lstStyle/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When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express the value in terms of dollars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today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sym typeface="Wingdings" pitchFamily="2" charset="2"/>
              </a:rPr>
              <a:t> </a:t>
            </a:r>
            <a:r>
              <a:rPr lang="en-US" sz="2000" b="1" kern="0" dirty="0" smtClean="0">
                <a:solidFill>
                  <a:srgbClr val="FF0000"/>
                </a:solidFill>
                <a:latin typeface="+mn-lt"/>
                <a:ea typeface="ヒラギノ角ゴ Pro W3" charset="-128"/>
                <a:sym typeface="Wingdings" pitchFamily="2" charset="2"/>
              </a:rPr>
              <a:t>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resent </a:t>
            </a:r>
            <a:r>
              <a:rPr lang="en-US" sz="2000" b="1" kern="0" dirty="0" smtClean="0">
                <a:solidFill>
                  <a:srgbClr val="FF0000"/>
                </a:solidFill>
                <a:latin typeface="+mn-lt"/>
                <a:ea typeface="ヒラギノ角ゴ Pro W3" charset="-128"/>
              </a:rPr>
              <a:t>V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alue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 (PV)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of the investment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endParaRPr lang="en-US" sz="1000" kern="0" dirty="0" smtClean="0">
              <a:latin typeface="+mn-lt"/>
              <a:ea typeface="ヒラギノ角ゴ Pro W3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en-US" sz="2000" kern="0" dirty="0" smtClean="0">
                <a:latin typeface="+mn-lt"/>
                <a:ea typeface="ヒラギノ角ゴ Pro W3" charset="-128"/>
              </a:rPr>
              <a:t>When ex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press it in terms of dollars in the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future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sym typeface="Wingdings" pitchFamily="2" charset="2"/>
              </a:rPr>
              <a:t>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 </a:t>
            </a:r>
            <a:r>
              <a:rPr lang="en-US" sz="2000" b="1" kern="0" dirty="0" smtClean="0">
                <a:solidFill>
                  <a:srgbClr val="FF0000"/>
                </a:solidFill>
                <a:latin typeface="+mn-lt"/>
                <a:ea typeface="ヒラギノ角ゴ Pro W3" charset="-128"/>
              </a:rPr>
              <a:t>F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uture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 Value (FV)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of the investment.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57250" y="714375"/>
            <a:ext cx="7061200" cy="500063"/>
          </a:xfrm>
          <a:prstGeom prst="rect">
            <a:avLst/>
          </a:prstGeom>
        </p:spPr>
        <p:txBody>
          <a:bodyPr lIns="92075" tIns="46038" rIns="92075" bIns="46038"/>
          <a:lstStyle/>
          <a:p>
            <a:r>
              <a:rPr lang="en-US" sz="2200" b="1" dirty="0" smtClean="0">
                <a:solidFill>
                  <a:schemeClr val="hlink"/>
                </a:solidFill>
                <a:latin typeface="+mj-lt"/>
                <a:ea typeface="+mj-ea"/>
                <a:cs typeface="Times New Roman" pitchFamily="18" charset="0"/>
              </a:rPr>
              <a:t>Present Value vs. Future Value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200" b="1" dirty="0" smtClean="0">
              <a:solidFill>
                <a:schemeClr val="hlink"/>
              </a:solidFill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2" y="782909"/>
            <a:ext cx="6164733" cy="431529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2200" b="1" dirty="0" smtClean="0"/>
              <a:t>Basic Rules on Time Value of Money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7B21A-145F-49A9-90A8-6BCB0CC9F557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973088"/>
          </a:xfrm>
        </p:spPr>
        <p:txBody>
          <a:bodyPr rIns="91440"/>
          <a:lstStyle/>
          <a:p>
            <a:pPr eaLnBrk="1" hangingPunct="1">
              <a:lnSpc>
                <a:spcPct val="150000"/>
              </a:lnSpc>
            </a:pPr>
            <a:r>
              <a:rPr lang="en-US" sz="1800" dirty="0" smtClean="0">
                <a:ea typeface="ヒラギノ角ゴ Pro W3" pitchFamily="-84" charset="-128"/>
              </a:rPr>
              <a:t>Financial decisions often require combining cash flows or comparing values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dirty="0" smtClean="0">
                <a:ea typeface="ヒラギノ角ゴ Pro W3" pitchFamily="-84" charset="-128"/>
              </a:rPr>
              <a:t>3 rules govern these processes</a:t>
            </a:r>
          </a:p>
        </p:txBody>
      </p:sp>
      <p:pic>
        <p:nvPicPr>
          <p:cNvPr id="6" name="Picture 5" descr="tbl04_0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842493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D7B5-E3F4-45EA-8C55-209AB8151591}" type="slidenum">
              <a:rPr lang="en-US"/>
              <a:pPr/>
              <a:t>18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584" y="3356992"/>
            <a:ext cx="8137029" cy="3096196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where: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FV</a:t>
            </a:r>
            <a:r>
              <a:rPr lang="en-US" sz="1800" i="1" baseline="-25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	future value of investment at the end of period n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PV  = 	original principal (P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or present value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k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 = 	the rate of interest per period, which is often a year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  = 	the number of periods</a:t>
            </a:r>
          </a:p>
        </p:txBody>
      </p:sp>
      <p:graphicFrame>
        <p:nvGraphicFramePr>
          <p:cNvPr id="49155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411760" y="2780928"/>
          <a:ext cx="44640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Εξίσωση" r:id="rId4" imgW="5968800" imgH="787320" progId="Equation.3">
                  <p:embed/>
                </p:oleObj>
              </mc:Choice>
              <mc:Fallback>
                <p:oleObj name="Εξίσωση" r:id="rId4" imgW="5968800" imgH="787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780928"/>
                        <a:ext cx="4464050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827584" y="2060848"/>
            <a:ext cx="6408738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+mn-lt"/>
              </a:rPr>
              <a:t>General </a:t>
            </a:r>
            <a:r>
              <a:rPr lang="en-US" sz="2000" dirty="0">
                <a:latin typeface="+mn-lt"/>
              </a:rPr>
              <a:t>equation to find 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Future Value </a:t>
            </a:r>
            <a:r>
              <a:rPr lang="en-US" sz="2000" dirty="0" smtClean="0">
                <a:latin typeface="+mn-lt"/>
              </a:rPr>
              <a:t>:</a:t>
            </a:r>
            <a:endParaRPr lang="en-US" sz="2000" dirty="0">
              <a:latin typeface="+mn-lt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764704"/>
            <a:ext cx="8162925" cy="57606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200" b="1" dirty="0" smtClean="0"/>
              <a:t>Future Value &amp; Compounding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30B5-925B-4757-A458-DBC177A0C3E2}" type="slidenum">
              <a:rPr lang="en-US"/>
              <a:pPr/>
              <a:t>19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43609" y="1989138"/>
            <a:ext cx="7795592" cy="1799902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1800" dirty="0" smtClean="0"/>
              <a:t>You leave €100 invested in the bank savings account </a:t>
            </a:r>
            <a:br>
              <a:rPr lang="en-US" sz="1800" dirty="0" smtClean="0"/>
            </a:br>
            <a:r>
              <a:rPr lang="en-US" sz="1800" dirty="0" smtClean="0"/>
              <a:t>at 10% interest for 5 years. 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1800" b="1" dirty="0" smtClean="0"/>
              <a:t>How much would you have in the bank at the end of 5 years?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2600" dirty="0" smtClean="0"/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1691680" y="3933056"/>
          <a:ext cx="504056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4" imgW="1600200" imgH="965200" progId="Equation.3">
                  <p:embed/>
                </p:oleObj>
              </mc:Choice>
              <mc:Fallback>
                <p:oleObj name="Equation" r:id="rId4" imgW="1600200" imgH="965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933056"/>
                        <a:ext cx="5040560" cy="242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683568" y="764704"/>
            <a:ext cx="8162925" cy="49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Example: Future Value of €100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Άδειες Χρήσης</a:t>
            </a:r>
          </a:p>
        </p:txBody>
      </p:sp>
      <p:sp>
        <p:nvSpPr>
          <p:cNvPr id="17411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smtClean="0"/>
              <a:t>Το παρόν εκπαιδευτικό υλικό υπόκειται σε</a:t>
            </a:r>
            <a:r>
              <a:rPr lang="en-US" altLang="el-GR" sz="2800" smtClean="0"/>
              <a:t> </a:t>
            </a:r>
            <a:r>
              <a:rPr lang="el-GR" altLang="el-GR" sz="2800" smtClean="0"/>
              <a:t>άδειες χρήσης </a:t>
            </a:r>
            <a:r>
              <a:rPr lang="en-US" altLang="el-GR" sz="2800" smtClean="0"/>
              <a:t>Creative Commons. </a:t>
            </a:r>
          </a:p>
          <a:p>
            <a:pPr eaLnBrk="1" hangingPunct="1"/>
            <a:r>
              <a:rPr lang="el-GR" alt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7412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A2FAFC4-129D-4441-8195-6F5171E466D5}" type="slidenum">
              <a:rPr lang="el-GR" altLang="el-GR" sz="120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</a:t>
            </a:fld>
            <a:endParaRPr lang="el-GR" altLang="el-GR" sz="120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9BE82-1D20-4AA3-A35F-AF59C32F8E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83568" y="764704"/>
            <a:ext cx="8162925" cy="49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 on Compounding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4513" y="1628800"/>
            <a:ext cx="829468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84" charset="-128"/>
                <a:cs typeface="+mn-cs"/>
              </a:rPr>
              <a:t>Problem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pitchFamily="-84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84" charset="-128"/>
              </a:rPr>
              <a:t>What is the Future </a:t>
            </a:r>
            <a:r>
              <a:rPr lang="en-US" sz="2000" kern="0" noProof="0" dirty="0" smtClean="0">
                <a:latin typeface="+mn-lt"/>
                <a:ea typeface="ヒラギノ角ゴ Pro W3" pitchFamily="-84" charset="-128"/>
              </a:rPr>
              <a:t>V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84" charset="-128"/>
              </a:rPr>
              <a:t>alue in 3-years of the following cash flows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84" charset="-128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84" charset="-128"/>
              </a:rPr>
              <a:t>if compounding rate = 5%?</a:t>
            </a:r>
          </a:p>
        </p:txBody>
      </p:sp>
      <p:graphicFrame>
        <p:nvGraphicFramePr>
          <p:cNvPr id="76802" name="Object 2"/>
          <p:cNvGraphicFramePr>
            <a:graphicFrameLocks noGrp="1" noChangeAspect="1"/>
          </p:cNvGraphicFramePr>
          <p:nvPr/>
        </p:nvGraphicFramePr>
        <p:xfrm>
          <a:off x="1331640" y="3573016"/>
          <a:ext cx="576064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" name="Visio" r:id="rId3" imgW="3281934" imgH="912178" progId="">
                  <p:embed/>
                </p:oleObj>
              </mc:Choice>
              <mc:Fallback>
                <p:oleObj name="Visio" r:id="rId3" imgW="3281934" imgH="912178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573016"/>
                        <a:ext cx="576064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6300192" y="443711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0000"/>
                </a:solidFill>
                <a:latin typeface="+mn-lt"/>
              </a:rPr>
              <a:t>?</a:t>
            </a:r>
            <a:endParaRPr lang="el-GR" sz="4000" i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9BE82-1D20-4AA3-A35F-AF59C32F8EE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83568" y="764704"/>
            <a:ext cx="8162925" cy="49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 on Compounding</a:t>
            </a:r>
          </a:p>
        </p:txBody>
      </p:sp>
      <p:graphicFrame>
        <p:nvGraphicFramePr>
          <p:cNvPr id="77826" name="Object 2"/>
          <p:cNvGraphicFramePr>
            <a:graphicFrameLocks noGrp="1" noChangeAspect="1"/>
          </p:cNvGraphicFramePr>
          <p:nvPr/>
        </p:nvGraphicFramePr>
        <p:xfrm>
          <a:off x="1763688" y="2132856"/>
          <a:ext cx="4945062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Visio" r:id="rId3" imgW="3254121" imgH="1648778" progId="">
                  <p:embed/>
                </p:oleObj>
              </mc:Choice>
              <mc:Fallback>
                <p:oleObj name="Visio" r:id="rId3" imgW="3254121" imgH="1648778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132856"/>
                        <a:ext cx="4945062" cy="1944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755576" y="1340768"/>
            <a:ext cx="15568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kern="0" dirty="0" smtClean="0">
                <a:latin typeface="+mn-lt"/>
                <a:ea typeface="ヒラギノ角ゴ Pro W3" pitchFamily="-84" charset="-128"/>
              </a:rPr>
              <a:t>Solution</a:t>
            </a:r>
          </a:p>
        </p:txBody>
      </p:sp>
      <p:graphicFrame>
        <p:nvGraphicFramePr>
          <p:cNvPr id="77827" name="Object 3"/>
          <p:cNvGraphicFramePr>
            <a:graphicFrameLocks noGrp="1" noChangeAspect="1"/>
          </p:cNvGraphicFramePr>
          <p:nvPr/>
        </p:nvGraphicFramePr>
        <p:xfrm>
          <a:off x="1691680" y="4509120"/>
          <a:ext cx="5151561" cy="2132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9" name="Visio" r:id="rId5" imgW="3249549" imgH="1811655" progId="">
                  <p:embed/>
                </p:oleObj>
              </mc:Choice>
              <mc:Fallback>
                <p:oleObj name="Visio" r:id="rId5" imgW="3249549" imgH="1811655" progId="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509120"/>
                        <a:ext cx="5151561" cy="2132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827584" y="3861048"/>
            <a:ext cx="155683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kern="0" dirty="0" smtClean="0">
                <a:latin typeface="+mn-lt"/>
                <a:ea typeface="ヒラギノ角ゴ Pro W3" pitchFamily="-84" charset="-128"/>
              </a:rPr>
              <a:t>or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883-25BE-456C-94EC-8C8A3F7AE815}" type="slidenum">
              <a:rPr lang="en-US"/>
              <a:pPr/>
              <a:t>22</a:t>
            </a:fld>
            <a:endParaRPr lang="en-US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5616" y="2204864"/>
            <a:ext cx="6691312" cy="504056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General equation to find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Present Value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39752" y="3212976"/>
          <a:ext cx="3564483" cy="1150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Εξίσωση" r:id="rId4" imgW="2768400" imgH="1447560" progId="Equation.3">
                  <p:embed/>
                </p:oleObj>
              </mc:Choice>
              <mc:Fallback>
                <p:oleObj name="Εξίσωση" r:id="rId4" imgW="2768400" imgH="1447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212976"/>
                        <a:ext cx="3564483" cy="1150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764704"/>
            <a:ext cx="8162925" cy="57127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200" b="1" kern="1200" dirty="0" smtClean="0"/>
              <a:t>Present Value &amp; Discounting </a:t>
            </a:r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2051720" y="4653136"/>
          <a:ext cx="29749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6" imgW="1396394" imgH="393529" progId="">
                  <p:embed/>
                </p:oleObj>
              </mc:Choice>
              <mc:Fallback>
                <p:oleObj name="Equation" r:id="rId6" imgW="1396394" imgH="393529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653136"/>
                        <a:ext cx="29749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Ορθογώνιο"/>
          <p:cNvSpPr/>
          <p:nvPr/>
        </p:nvSpPr>
        <p:spPr bwMode="auto">
          <a:xfrm>
            <a:off x="2987824" y="4725144"/>
            <a:ext cx="2016224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059832" y="486916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Discount Factor</a:t>
            </a:r>
            <a:endParaRPr lang="el-GR" sz="2000" b="1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FF4D5-6E9D-441B-8925-3838B7A87962}" type="slidenum">
              <a:rPr lang="en-US"/>
              <a:pPr/>
              <a:t>23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576" y="1844823"/>
            <a:ext cx="8064574" cy="1917551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Suppose you are interested in buying a BMW 330 Sports Coupe a year from now. You estimate that the car will cost €40 000. 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If your local bank pays 5% interest on savings deposits, how much will you need to save to buy the car?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2627784" y="4221088"/>
          <a:ext cx="2946846" cy="154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4" imgW="1218671" imgH="634725" progId="Equation.3">
                  <p:embed/>
                </p:oleObj>
              </mc:Choice>
              <mc:Fallback>
                <p:oleObj name="Equation" r:id="rId4" imgW="1218671" imgH="63472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221088"/>
                        <a:ext cx="2946846" cy="154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3568" y="764704"/>
            <a:ext cx="8162925" cy="57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 Value &amp; Discounting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094E-B7ED-4CBC-B8F4-3FE3EAE22FBE}" type="slidenum">
              <a:rPr lang="en-US"/>
              <a:pPr/>
              <a:t>24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862013"/>
            <a:ext cx="8162925" cy="62277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200" b="1" kern="1200" dirty="0" smtClean="0"/>
              <a:t>Present Value &amp; Discounting 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99592" y="1988840"/>
            <a:ext cx="7416824" cy="1152128"/>
          </a:xfrm>
        </p:spPr>
        <p:txBody>
          <a:bodyPr/>
          <a:lstStyle/>
          <a:p>
            <a:pPr marL="231775" indent="-231775" eaLnBrk="1" hangingPunct="1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further in the future the money will be received, the less it is worth today</a:t>
            </a:r>
          </a:p>
        </p:txBody>
      </p:sp>
      <p:sp>
        <p:nvSpPr>
          <p:cNvPr id="825348" name="Rectangle 4"/>
          <p:cNvSpPr>
            <a:spLocks noChangeArrowheads="1"/>
          </p:cNvSpPr>
          <p:nvPr/>
        </p:nvSpPr>
        <p:spPr bwMode="auto">
          <a:xfrm>
            <a:off x="899592" y="3717032"/>
            <a:ext cx="7197849" cy="113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The higher the discount rate,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lower the present value of </a:t>
            </a:r>
            <a:r>
              <a:rPr lang="en-US" dirty="0" smtClean="0">
                <a:latin typeface="+mn-lt"/>
              </a:rPr>
              <a:t>money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 autoUpdateAnimBg="0"/>
      <p:bldP spid="82534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DA885-5F3B-4456-B5FC-E1D01143B00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285852" y="3286124"/>
            <a:ext cx="6019785" cy="523220"/>
          </a:xfrm>
        </p:spPr>
        <p:txBody>
          <a:bodyPr/>
          <a:lstStyle/>
          <a:p>
            <a:r>
              <a:rPr lang="en-US" sz="2800" b="1" dirty="0" smtClean="0">
                <a:cs typeface="Times New Roman" pitchFamily="18" charset="0"/>
              </a:rPr>
              <a:t>The Capital Investment Process</a:t>
            </a:r>
            <a:r>
              <a:rPr lang="en-US" sz="2800" dirty="0" smtClean="0"/>
              <a:t> </a:t>
            </a:r>
            <a:endParaRPr lang="el-G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D638B-9E63-4B71-94A8-57BE0F630EC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The Capital Investment Process</a:t>
            </a:r>
            <a:r>
              <a:rPr lang="en-US" dirty="0" smtClean="0"/>
              <a:t> 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88840"/>
            <a:ext cx="8820471" cy="432048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>
                <a:cs typeface="Arial" charset="0"/>
              </a:rPr>
              <a:t>Capital investment decision </a:t>
            </a:r>
            <a:r>
              <a:rPr lang="en-US" sz="1600" dirty="0" smtClean="0">
                <a:cs typeface="Arial" charset="0"/>
              </a:rPr>
              <a:t>(capital budgeting decision, capital expenditure decision)</a:t>
            </a:r>
            <a:r>
              <a:rPr lang="en-US" sz="2000" dirty="0" smtClean="0">
                <a:cs typeface="Arial" charset="0"/>
              </a:rPr>
              <a:t> involves four steps: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FF0000"/>
                </a:solidFill>
                <a:cs typeface="Arial" charset="0"/>
              </a:rPr>
              <a:t>identification</a:t>
            </a:r>
          </a:p>
          <a:p>
            <a:pPr lvl="1" eaLnBrk="1" hangingPunct="1">
              <a:lnSpc>
                <a:spcPct val="90000"/>
              </a:lnSpc>
            </a:pPr>
            <a:endParaRPr lang="en-US" sz="1800" b="1" dirty="0" smtClean="0">
              <a:solidFill>
                <a:srgbClr val="FF0000"/>
              </a:solidFill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FF0000"/>
                </a:solidFill>
                <a:cs typeface="Arial" charset="0"/>
              </a:rPr>
              <a:t>evaluation</a:t>
            </a:r>
          </a:p>
          <a:p>
            <a:pPr lvl="1" eaLnBrk="1" hangingPunct="1">
              <a:lnSpc>
                <a:spcPct val="90000"/>
              </a:lnSpc>
            </a:pPr>
            <a:endParaRPr lang="en-US" sz="1800" b="1" dirty="0" smtClean="0">
              <a:solidFill>
                <a:srgbClr val="FF0000"/>
              </a:solidFill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FF0000"/>
                </a:solidFill>
                <a:cs typeface="Arial" charset="0"/>
              </a:rPr>
              <a:t>selection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1800" b="1" dirty="0" smtClean="0">
              <a:solidFill>
                <a:srgbClr val="FF0000"/>
              </a:solidFill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FF0000"/>
                </a:solidFill>
                <a:cs typeface="Arial" charset="0"/>
              </a:rPr>
              <a:t>implementation 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1800" b="1" dirty="0" smtClean="0">
              <a:solidFill>
                <a:srgbClr val="FF0000"/>
              </a:solidFill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FF0000"/>
                </a:solidFill>
                <a:cs typeface="Arial" charset="0"/>
              </a:rPr>
              <a:t>audit</a:t>
            </a:r>
            <a:endParaRPr lang="en-US" sz="1600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3247F-8A0A-49B6-8DC8-D227E54D5612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The Capital Investment Process</a:t>
            </a:r>
            <a:r>
              <a:rPr lang="en-US" dirty="0" smtClean="0"/>
              <a:t> 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8840"/>
            <a:ext cx="8110538" cy="396111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>
                <a:cs typeface="Times New Roman" pitchFamily="18" charset="0"/>
              </a:rPr>
              <a:t>Investment proposals are also often classified according to the difficulty in estimating the key valuation parameters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required investments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replacement investments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expansion investments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diversification investments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0511D-E064-474E-A6B5-338E22FA9D9D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8197" name="Picture 5" descr="hawawini+ex06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760"/>
            <a:ext cx="8569325" cy="5187603"/>
          </a:xfrm>
          <a:prstGeom prst="rect">
            <a:avLst/>
          </a:prstGeom>
          <a:noFill/>
          <a:effectLst>
            <a:outerShdw dist="89803" dir="2700000" algn="ctr" rotWithShape="0">
              <a:srgbClr val="808080"/>
            </a:outerShdw>
          </a:effectLst>
        </p:spPr>
      </p:pic>
      <p:sp>
        <p:nvSpPr>
          <p:cNvPr id="13318" name="Text Box 6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8162925" cy="828675"/>
          </a:xfrm>
          <a:noFill/>
        </p:spPr>
        <p:txBody>
          <a:bodyPr/>
          <a:lstStyle/>
          <a:p>
            <a:pPr>
              <a:lnSpc>
                <a:spcPts val="2900"/>
              </a:lnSpc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cs typeface="Times New Roman" pitchFamily="18" charset="0"/>
              </a:rPr>
              <a:t>The Capital Investment Process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43125" y="2857500"/>
            <a:ext cx="6357938" cy="100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2200" b="1" kern="0" dirty="0">
                <a:solidFill>
                  <a:schemeClr val="tx2"/>
                </a:solidFill>
                <a:latin typeface="+mn-lt"/>
                <a:cs typeface="Arial" pitchFamily="34" charset="0"/>
              </a:rPr>
              <a:t>Net Present Value Rule</a:t>
            </a:r>
            <a:br>
              <a:rPr lang="en-US" sz="2200" b="1" kern="0" dirty="0">
                <a:solidFill>
                  <a:schemeClr val="tx2"/>
                </a:solidFill>
                <a:latin typeface="+mn-lt"/>
                <a:cs typeface="Arial" pitchFamily="34" charset="0"/>
              </a:rPr>
            </a:br>
            <a:r>
              <a:rPr lang="en-US" sz="2200" b="1" kern="0" dirty="0">
                <a:solidFill>
                  <a:schemeClr val="tx2"/>
                </a:solidFill>
                <a:latin typeface="+mn-lt"/>
                <a:cs typeface="Arial" pitchFamily="34" charset="0"/>
              </a:rPr>
              <a:t>for Value Creating Investments</a:t>
            </a:r>
            <a:br>
              <a:rPr lang="en-US" sz="2200" b="1" kern="0" dirty="0">
                <a:solidFill>
                  <a:schemeClr val="tx2"/>
                </a:solidFill>
                <a:latin typeface="+mn-lt"/>
                <a:cs typeface="Arial" pitchFamily="34" charset="0"/>
              </a:rPr>
            </a:br>
            <a:endParaRPr lang="en-US" sz="2200" kern="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Χρηματοδότηση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altLang="el-GR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altLang="el-GR" sz="2400" smtClean="0"/>
          </a:p>
          <a:p>
            <a:pPr eaLnBrk="1" hangingPunct="1"/>
            <a:r>
              <a:rPr lang="el-GR" altLang="el-GR" sz="2400" smtClean="0"/>
              <a:t>Το έργο «</a:t>
            </a:r>
            <a:r>
              <a:rPr lang="el-GR" altLang="el-GR" sz="2400" b="1" smtClean="0"/>
              <a:t>Ανοικτά Ακαδημαϊκά Μαθήματα στο Πανεπιστήμιο Αιγαίου</a:t>
            </a:r>
            <a:r>
              <a:rPr lang="el-GR" altLang="el-GR" sz="240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altLang="el-GR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6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DDD7100-D212-4513-98D5-E15EB792F558}" type="slidenum">
              <a:rPr lang="el-GR" altLang="el-GR" sz="120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3</a:t>
            </a:fld>
            <a:endParaRPr lang="el-GR" altLang="el-GR" sz="120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3F65-628E-4AF8-BB36-36263A99A0ED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cs typeface="Times New Roman" pitchFamily="18" charset="0"/>
              </a:rPr>
              <a:t>A One-Period Investment</a:t>
            </a:r>
            <a:r>
              <a:rPr lang="en-US" smtClean="0"/>
              <a:t> 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276872"/>
            <a:ext cx="8110538" cy="360005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tx2"/>
                </a:solidFill>
                <a:cs typeface="Arial" charset="0"/>
              </a:rPr>
              <a:t>Investment Problem: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>
                <a:cs typeface="Arial" charset="0"/>
              </a:rPr>
              <a:t>How much should we invest now in a savings account with a 6%  interest rate….</a:t>
            </a:r>
            <a:br>
              <a:rPr lang="en-US" sz="2000" dirty="0" smtClean="0">
                <a:cs typeface="Arial" charset="0"/>
              </a:rPr>
            </a:br>
            <a:r>
              <a:rPr lang="en-US" sz="2000" dirty="0" smtClean="0">
                <a:cs typeface="Arial" charset="0"/>
              </a:rPr>
              <a:t>if we want to receive $11,000 in 1-year?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FC83-F631-4784-930B-762848A344D3}" type="slidenum">
              <a:rPr lang="en-US"/>
              <a:pPr/>
              <a:t>31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cs typeface="Times New Roman" pitchFamily="18" charset="0"/>
              </a:rPr>
              <a:t>A One-Period Investment</a:t>
            </a:r>
            <a:r>
              <a:rPr lang="en-US" dirty="0"/>
              <a:t> 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23528" y="4941168"/>
            <a:ext cx="7416825" cy="128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1800" b="1" dirty="0" smtClean="0">
                <a:latin typeface="+mn-lt"/>
              </a:rPr>
              <a:t>Inversely:</a:t>
            </a:r>
          </a:p>
          <a:p>
            <a:pPr lvl="2">
              <a:lnSpc>
                <a:spcPct val="150000"/>
              </a:lnSpc>
            </a:pPr>
            <a:r>
              <a:rPr lang="en-US" sz="1800" dirty="0" smtClean="0">
                <a:latin typeface="+mn-lt"/>
              </a:rPr>
              <a:t>$10,377 </a:t>
            </a:r>
            <a:r>
              <a:rPr lang="en-US" sz="1800" dirty="0">
                <a:latin typeface="+mn-lt"/>
              </a:rPr>
              <a:t>+ $10,377 x 6% = $11,000 </a:t>
            </a: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or </a:t>
            </a:r>
            <a:r>
              <a:rPr lang="en-US" sz="1800" dirty="0">
                <a:latin typeface="+mn-lt"/>
              </a:rPr>
              <a:t>11,000 </a:t>
            </a:r>
            <a:r>
              <a:rPr lang="en-US" sz="1800" dirty="0">
                <a:latin typeface="+mn-lt"/>
                <a:sym typeface="Symbol" pitchFamily="18" charset="2"/>
              </a:rPr>
              <a:t> 1.06 = $</a:t>
            </a:r>
            <a:r>
              <a:rPr lang="en-US" sz="1800" dirty="0" smtClean="0">
                <a:latin typeface="+mn-lt"/>
                <a:sym typeface="Symbol" pitchFamily="18" charset="2"/>
              </a:rPr>
              <a:t>10,377</a:t>
            </a:r>
            <a:endParaRPr lang="en-US" sz="1800" b="1" dirty="0">
              <a:latin typeface="+mn-lt"/>
              <a:sym typeface="Symbol" pitchFamily="18" charset="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27584" y="1988840"/>
            <a:ext cx="1656184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Answer: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1187624" y="2636912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$ 11.000 x (1/(1+0,06)</a:t>
            </a:r>
            <a:r>
              <a:rPr lang="en-US" sz="2200" baseline="30000" dirty="0" smtClean="0">
                <a:latin typeface="+mn-lt"/>
              </a:rPr>
              <a:t>1</a:t>
            </a:r>
            <a:r>
              <a:rPr lang="en-US" sz="2200" dirty="0" smtClean="0">
                <a:latin typeface="+mn-lt"/>
              </a:rPr>
              <a:t>)</a:t>
            </a:r>
            <a:r>
              <a:rPr lang="en-US" sz="2200" baseline="30000" dirty="0" smtClean="0">
                <a:latin typeface="+mn-lt"/>
              </a:rPr>
              <a:t> </a:t>
            </a:r>
            <a:br>
              <a:rPr lang="en-US" sz="2200" baseline="30000" dirty="0" smtClean="0">
                <a:latin typeface="+mn-lt"/>
              </a:rPr>
            </a:br>
            <a:r>
              <a:rPr lang="en-US" sz="2200" baseline="30000" dirty="0" smtClean="0">
                <a:latin typeface="+mn-lt"/>
              </a:rPr>
              <a:t>			          </a:t>
            </a:r>
            <a:r>
              <a:rPr lang="en-US" sz="2200" dirty="0" smtClean="0">
                <a:latin typeface="+mn-lt"/>
              </a:rPr>
              <a:t>= $11,000 x 0.9434 = $10,377</a:t>
            </a:r>
            <a:endParaRPr lang="el-GR" sz="2200" dirty="0">
              <a:latin typeface="+mn-lt"/>
            </a:endParaRPr>
          </a:p>
        </p:txBody>
      </p:sp>
      <p:sp>
        <p:nvSpPr>
          <p:cNvPr id="15" name="14 - Έλλειψη"/>
          <p:cNvSpPr/>
          <p:nvPr/>
        </p:nvSpPr>
        <p:spPr bwMode="auto">
          <a:xfrm>
            <a:off x="2555776" y="2420888"/>
            <a:ext cx="1656184" cy="792088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15 - Ορθογώνιο"/>
          <p:cNvSpPr/>
          <p:nvPr/>
        </p:nvSpPr>
        <p:spPr bwMode="auto">
          <a:xfrm>
            <a:off x="1187624" y="3573016"/>
            <a:ext cx="4536504" cy="115212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discount   RATE 	= k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discount   FACTOR 	= 1/(1 + k)</a:t>
            </a:r>
            <a:r>
              <a:rPr lang="en-US" sz="2000" b="1" baseline="30000" dirty="0" smtClean="0">
                <a:solidFill>
                  <a:srgbClr val="FF0000"/>
                </a:solidFill>
                <a:latin typeface="+mn-lt"/>
              </a:rPr>
              <a:t>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7E130-38BC-48AC-9AF4-AA2AAAE08CF2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66813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A One-Period Investment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7685088" cy="3598862"/>
          </a:xfrm>
        </p:spPr>
        <p:txBody>
          <a:bodyPr/>
          <a:lstStyle/>
          <a:p>
            <a:pPr eaLnBrk="1" hangingPunct="1"/>
            <a:r>
              <a:rPr lang="en-US" sz="2200" dirty="0" smtClean="0">
                <a:cs typeface="Arial" charset="0"/>
              </a:rPr>
              <a:t>at 6%...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1200" dirty="0" smtClean="0">
                <a:cs typeface="Arial" charset="0"/>
              </a:rPr>
              <a:t>	</a:t>
            </a:r>
            <a:br>
              <a:rPr lang="en-US" sz="1200" dirty="0" smtClean="0">
                <a:cs typeface="Arial" charset="0"/>
              </a:rPr>
            </a:br>
            <a:r>
              <a:rPr lang="en-US" sz="2200" dirty="0" smtClean="0">
                <a:cs typeface="Arial" charset="0"/>
              </a:rPr>
              <a:t>we should be </a:t>
            </a:r>
            <a:r>
              <a:rPr lang="en-US" sz="2200" b="1" dirty="0" smtClean="0">
                <a:solidFill>
                  <a:srgbClr val="FF0000"/>
                </a:solidFill>
                <a:cs typeface="Arial" charset="0"/>
              </a:rPr>
              <a:t>indifferent</a:t>
            </a:r>
            <a:r>
              <a:rPr lang="en-US" sz="2200" dirty="0" smtClean="0">
                <a:cs typeface="Arial" charset="0"/>
              </a:rPr>
              <a:t/>
            </a:r>
            <a:br>
              <a:rPr lang="en-US" sz="2200" dirty="0" smtClean="0">
                <a:cs typeface="Arial" charset="0"/>
              </a:rPr>
            </a:br>
            <a:r>
              <a:rPr lang="en-US" sz="2200" dirty="0" smtClean="0">
                <a:cs typeface="Arial" charset="0"/>
              </a:rPr>
              <a:t>between…	 $10,377    </a:t>
            </a:r>
            <a:r>
              <a:rPr lang="en-US" sz="2200" b="1" dirty="0" smtClean="0">
                <a:solidFill>
                  <a:srgbClr val="FF0000"/>
                </a:solidFill>
                <a:cs typeface="Arial" charset="0"/>
              </a:rPr>
              <a:t>now</a:t>
            </a:r>
            <a:r>
              <a:rPr lang="en-US" sz="22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200" dirty="0" smtClean="0">
                <a:cs typeface="Arial" charset="0"/>
              </a:rPr>
              <a:t/>
            </a:r>
            <a:br>
              <a:rPr lang="en-US" sz="2200" dirty="0" smtClean="0">
                <a:cs typeface="Arial" charset="0"/>
              </a:rPr>
            </a:br>
            <a:r>
              <a:rPr lang="en-US" sz="2200" dirty="0" smtClean="0">
                <a:cs typeface="Arial" charset="0"/>
              </a:rPr>
              <a:t>			vs.	$11,000     </a:t>
            </a:r>
            <a:r>
              <a:rPr lang="en-US" sz="2200" b="1" dirty="0" smtClean="0">
                <a:solidFill>
                  <a:srgbClr val="FF0000"/>
                </a:solidFill>
                <a:cs typeface="Arial" charset="0"/>
              </a:rPr>
              <a:t>in 1-year</a:t>
            </a:r>
          </a:p>
          <a:p>
            <a:pPr eaLnBrk="1" hangingPunct="1">
              <a:buFont typeface="Wingdings" pitchFamily="2" charset="2"/>
              <a:buNone/>
            </a:pPr>
            <a:endParaRPr lang="en-US" sz="2200" dirty="0" smtClean="0"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z="2200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</a:t>
            </a:r>
            <a:r>
              <a:rPr lang="en-US" sz="2200" dirty="0" smtClean="0">
                <a:cs typeface="Arial" charset="0"/>
                <a:sym typeface="Wingdings" pitchFamily="2" charset="2"/>
              </a:rPr>
              <a:t> a</a:t>
            </a:r>
            <a:r>
              <a:rPr lang="en-US" sz="2200" dirty="0" smtClean="0">
                <a:cs typeface="Arial" charset="0"/>
              </a:rPr>
              <a:t>t 6%...		the two cash flows are equivalent</a:t>
            </a:r>
            <a:endParaRPr lang="en-US" sz="22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84F30-DD8B-43AB-A5C7-62FC479ACCE2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66813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smtClean="0">
                <a:cs typeface="Times New Roman" pitchFamily="18" charset="0"/>
              </a:rPr>
              <a:t>A One-Period Investment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4865"/>
            <a:ext cx="8110538" cy="381493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eaLnBrk="1" hangingPunct="1"/>
            <a:r>
              <a:rPr lang="en-US" sz="2200" dirty="0" smtClean="0">
                <a:cs typeface="Times New Roman" pitchFamily="18" charset="0"/>
              </a:rPr>
              <a:t>The difference between…</a:t>
            </a:r>
            <a:r>
              <a:rPr lang="en-US" sz="2600" dirty="0" smtClean="0">
                <a:cs typeface="Times New Roman" pitchFamily="18" charset="0"/>
              </a:rPr>
              <a:t/>
            </a:r>
            <a:br>
              <a:rPr lang="en-US" sz="2600" dirty="0" smtClean="0">
                <a:cs typeface="Times New Roman" pitchFamily="18" charset="0"/>
              </a:rPr>
            </a:br>
            <a:endParaRPr lang="en-US" sz="12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600" b="1" dirty="0" smtClean="0">
                <a:solidFill>
                  <a:schemeClr val="tx2"/>
                </a:solidFill>
                <a:cs typeface="Times New Roman" pitchFamily="18" charset="0"/>
              </a:rPr>
              <a:t>		</a:t>
            </a:r>
            <a:r>
              <a:rPr lang="en-US" sz="2200" b="1" dirty="0" smtClean="0">
                <a:solidFill>
                  <a:schemeClr val="tx2"/>
                </a:solidFill>
                <a:cs typeface="Times New Roman" pitchFamily="18" charset="0"/>
              </a:rPr>
              <a:t>Present Value</a:t>
            </a:r>
            <a:r>
              <a:rPr lang="en-US" sz="2200" dirty="0" smtClean="0">
                <a:cs typeface="Times New Roman" pitchFamily="18" charset="0"/>
              </a:rPr>
              <a:t> of </a:t>
            </a:r>
            <a:r>
              <a:rPr lang="en-US" sz="2200" i="1" dirty="0" smtClean="0">
                <a:solidFill>
                  <a:schemeClr val="tx2"/>
                </a:solidFill>
                <a:cs typeface="Times New Roman" pitchFamily="18" charset="0"/>
              </a:rPr>
              <a:t>future cash flow</a:t>
            </a:r>
            <a:r>
              <a:rPr lang="en-US" sz="2200" dirty="0" smtClean="0">
                <a:cs typeface="Times New Roman" pitchFamily="18" charset="0"/>
              </a:rPr>
              <a:t> </a:t>
            </a:r>
            <a:br>
              <a:rPr lang="en-US" sz="2200" dirty="0" smtClean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&amp;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dirty="0" smtClean="0">
                <a:cs typeface="Times New Roman" pitchFamily="18" charset="0"/>
              </a:rPr>
              <a:t>		</a:t>
            </a:r>
            <a:r>
              <a:rPr lang="en-US" sz="2200" b="1" dirty="0" smtClean="0">
                <a:solidFill>
                  <a:schemeClr val="tx2"/>
                </a:solidFill>
                <a:cs typeface="Times New Roman" pitchFamily="18" charset="0"/>
              </a:rPr>
              <a:t>initial outlay</a:t>
            </a:r>
            <a:r>
              <a:rPr lang="en-US" sz="1200" dirty="0" smtClean="0">
                <a:cs typeface="Times New Roman" pitchFamily="18" charset="0"/>
              </a:rPr>
              <a:t/>
            </a:r>
            <a:br>
              <a:rPr lang="en-US" sz="1200" dirty="0" smtClean="0">
                <a:cs typeface="Times New Roman" pitchFamily="18" charset="0"/>
              </a:rPr>
            </a:br>
            <a:endParaRPr lang="en-US" sz="12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600" dirty="0" smtClean="0">
                <a:cs typeface="Times New Roman" pitchFamily="18" charset="0"/>
              </a:rPr>
              <a:t>	</a:t>
            </a:r>
            <a:r>
              <a:rPr lang="en-US" sz="2200" dirty="0" smtClean="0">
                <a:cs typeface="Times New Roman" pitchFamily="18" charset="0"/>
              </a:rPr>
              <a:t>is called the 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Net Present Value (NPV)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A21D7-3773-43D2-9386-1B7C388CC2E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628775" y="3957638"/>
            <a:ext cx="0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014413" y="3587750"/>
            <a:ext cx="0" cy="333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7948613" y="3587750"/>
            <a:ext cx="0" cy="333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2" name="Picture 8" descr="hawawini+ex06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73238"/>
            <a:ext cx="8153400" cy="3944937"/>
          </a:xfrm>
          <a:prstGeom prst="rect">
            <a:avLst/>
          </a:prstGeom>
          <a:noFill/>
          <a:effectLst>
            <a:outerShdw dist="89803" dir="2700000" algn="ctr" rotWithShape="0">
              <a:srgbClr val="808080"/>
            </a:outerShdw>
          </a:effectLst>
        </p:spPr>
      </p:pic>
      <p:sp>
        <p:nvSpPr>
          <p:cNvPr id="1033" name="Text Box 9"/>
          <p:cNvSpPr>
            <a:spLocks noGrp="1" noChangeArrowheads="1"/>
          </p:cNvSpPr>
          <p:nvPr>
            <p:ph type="title"/>
          </p:nvPr>
        </p:nvSpPr>
        <p:spPr>
          <a:xfrm>
            <a:off x="981075" y="476672"/>
            <a:ext cx="8162925" cy="457200"/>
          </a:xfrm>
          <a:noFill/>
        </p:spPr>
        <p:txBody>
          <a:bodyPr/>
          <a:lstStyle/>
          <a:p>
            <a:r>
              <a:rPr lang="en-US" sz="2400" b="1" dirty="0" smtClean="0"/>
              <a:t>Cash-Flow Time Line : 1-period project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268538" y="5778500"/>
            <a:ext cx="5729287" cy="1079500"/>
          </a:xfrm>
          <a:solidFill>
            <a:schemeClr val="tx2"/>
          </a:solidFill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u="sng" smtClean="0">
                <a:solidFill>
                  <a:schemeClr val="bg1"/>
                </a:solidFill>
                <a:cs typeface="Times New Roman" pitchFamily="18" charset="0"/>
              </a:rPr>
              <a:t>Case: 1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solidFill>
                  <a:schemeClr val="bg1"/>
                </a:solidFill>
                <a:cs typeface="Times New Roman" pitchFamily="18" charset="0"/>
              </a:rPr>
              <a:t>- investing $10,000 in a parcel of land now; expectation: it could be sold</a:t>
            </a:r>
            <a:br>
              <a:rPr lang="en-US" sz="120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1200" smtClean="0">
                <a:solidFill>
                  <a:schemeClr val="bg1"/>
                </a:solidFill>
                <a:cs typeface="Times New Roman" pitchFamily="18" charset="0"/>
              </a:rPr>
              <a:t>  for $11,000 next year; expected return on this investment = 10%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solidFill>
                  <a:schemeClr val="bg1"/>
                </a:solidFill>
                <a:cs typeface="Times New Roman" pitchFamily="18" charset="0"/>
              </a:rPr>
              <a:t>- if more than 10% can be earned on a comparable or </a:t>
            </a:r>
            <a:r>
              <a:rPr lang="en-US" sz="1200" b="1" smtClean="0">
                <a:solidFill>
                  <a:schemeClr val="bg1"/>
                </a:solidFill>
                <a:cs typeface="Times New Roman" pitchFamily="18" charset="0"/>
              </a:rPr>
              <a:t>alternative investment</a:t>
            </a:r>
            <a:r>
              <a:rPr lang="en-US" sz="1200" smtClean="0">
                <a:solidFill>
                  <a:schemeClr val="bg1"/>
                </a:solidFill>
                <a:cs typeface="Times New Roman" pitchFamily="18" charset="0"/>
              </a:rPr>
              <a:t>,</a:t>
            </a:r>
            <a:br>
              <a:rPr lang="en-US" sz="120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1200" smtClean="0">
                <a:solidFill>
                  <a:schemeClr val="bg1"/>
                </a:solidFill>
                <a:cs typeface="Times New Roman" pitchFamily="18" charset="0"/>
              </a:rPr>
              <a:t>  we should NOT buy the land.</a:t>
            </a:r>
            <a:endParaRPr lang="en-US" sz="1200" smtClean="0">
              <a:solidFill>
                <a:schemeClr val="bg1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 bwMode="auto">
          <a:xfrm>
            <a:off x="3131840" y="2924944"/>
            <a:ext cx="3312368" cy="50405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interest rate: 10%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6444208" y="1988840"/>
            <a:ext cx="785813" cy="50006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en-US" b="1" dirty="0">
                <a:latin typeface="+mn-lt"/>
              </a:rPr>
              <a:t>CF</a:t>
            </a:r>
            <a:r>
              <a:rPr lang="en-US" b="1" baseline="-25000" dirty="0">
                <a:latin typeface="+mn-lt"/>
              </a:rPr>
              <a:t>1 </a:t>
            </a:r>
            <a:r>
              <a:rPr lang="en-US" b="1" dirty="0">
                <a:latin typeface="+mn-lt"/>
              </a:rPr>
              <a:t>=</a:t>
            </a:r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42875" y="5000625"/>
            <a:ext cx="785813" cy="5000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en-US" b="1" dirty="0">
                <a:latin typeface="+mn-lt"/>
              </a:rPr>
              <a:t>CF</a:t>
            </a:r>
            <a:r>
              <a:rPr lang="en-US" b="1" baseline="-25000" dirty="0">
                <a:latin typeface="+mn-lt"/>
              </a:rPr>
              <a:t>0 </a:t>
            </a:r>
            <a:r>
              <a:rPr lang="en-US" b="1" dirty="0">
                <a:latin typeface="+mn-lt"/>
              </a:rPr>
              <a:t>=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827584" y="1772816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60000"/>
              </a:spcBef>
            </a:pPr>
            <a:r>
              <a:rPr lang="en-US" sz="1400" dirty="0" smtClean="0">
                <a:latin typeface="+mn-lt"/>
                <a:ea typeface="ヒラギノ角ゴ Pro W3" pitchFamily="-84" charset="-128"/>
              </a:rPr>
              <a:t>Timeline: linear representation of the timing of potential cash flows</a:t>
            </a:r>
            <a:br>
              <a:rPr lang="en-US" sz="1400" dirty="0" smtClean="0">
                <a:latin typeface="+mn-lt"/>
                <a:ea typeface="ヒラギノ角ゴ Pro W3" pitchFamily="-84" charset="-128"/>
              </a:rPr>
            </a:br>
            <a:r>
              <a:rPr lang="en-US" sz="1400" dirty="0" smtClean="0">
                <a:latin typeface="+mn-lt"/>
                <a:ea typeface="ヒラギノ角ゴ Pro W3" pitchFamily="-84" charset="-128"/>
              </a:rPr>
              <a:t>Drawing timeline of cash flows helps visualize the financial problem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utoUpdateAnimBg="0"/>
      <p:bldP spid="1034" grpId="0" build="p" bldLvl="5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171D6-0619-4B44-8061-7EE89D14CC2D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628775" y="3957638"/>
            <a:ext cx="0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486" name="Picture 6" descr="hawawini+ex06-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048472"/>
          </a:xfrm>
          <a:prstGeom prst="rect">
            <a:avLst/>
          </a:prstGeom>
          <a:noFill/>
          <a:effectLst>
            <a:outerShdw dist="89803" dir="2700000" algn="ctr" rotWithShape="0">
              <a:srgbClr val="808080"/>
            </a:outerShdw>
          </a:effectLst>
        </p:spPr>
      </p:pic>
      <p:sp>
        <p:nvSpPr>
          <p:cNvPr id="20487" name="Text Box 7"/>
          <p:cNvSpPr>
            <a:spLocks noGrp="1" noChangeArrowheads="1"/>
          </p:cNvSpPr>
          <p:nvPr>
            <p:ph type="title"/>
          </p:nvPr>
        </p:nvSpPr>
        <p:spPr>
          <a:xfrm>
            <a:off x="827584" y="476672"/>
            <a:ext cx="8162925" cy="762000"/>
          </a:xfrm>
          <a:noFill/>
        </p:spPr>
        <p:txBody>
          <a:bodyPr/>
          <a:lstStyle/>
          <a:p>
            <a:r>
              <a:rPr lang="en-US" sz="2400" b="1" dirty="0" smtClean="0"/>
              <a:t>Time Line for Multiple-Period Investments</a:t>
            </a:r>
            <a:br>
              <a:rPr lang="en-US" sz="2400" b="1" dirty="0" smtClean="0"/>
            </a:br>
            <a:r>
              <a:rPr lang="en-US" sz="1800" b="1" dirty="0" smtClean="0"/>
              <a:t>The General Case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195736" y="6022975"/>
            <a:ext cx="5105400" cy="835025"/>
          </a:xfrm>
          <a:solidFill>
            <a:schemeClr val="tx2"/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cs typeface="Times New Roman" pitchFamily="18" charset="0"/>
              </a:rPr>
              <a:t>                                  </a:t>
            </a:r>
            <a:r>
              <a:rPr lang="en-US" sz="1600" b="1" u="sng" dirty="0" smtClean="0">
                <a:solidFill>
                  <a:schemeClr val="bg1"/>
                </a:solidFill>
                <a:cs typeface="Times New Roman" pitchFamily="18" charset="0"/>
              </a:rPr>
              <a:t>Case 2</a:t>
            </a:r>
            <a:r>
              <a:rPr lang="en-US" sz="16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1600" dirty="0" smtClean="0">
                <a:solidFill>
                  <a:schemeClr val="bg1"/>
                </a:solidFill>
                <a:cs typeface="Times New Roman" pitchFamily="18" charset="0"/>
              </a:rPr>
              <a:t> illustrates the case of a multiple-period investment</a:t>
            </a:r>
            <a:br>
              <a:rPr lang="en-US" sz="16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1600" dirty="0" smtClean="0">
                <a:solidFill>
                  <a:schemeClr val="bg1"/>
                </a:solidFill>
                <a:cs typeface="Times New Roman" pitchFamily="18" charset="0"/>
              </a:rPr>
              <a:t> &amp; presents the general NPV formula</a:t>
            </a:r>
            <a:r>
              <a:rPr lang="en-US" sz="1600" dirty="0" smtClean="0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4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utoUpdateAnimBg="0"/>
      <p:bldP spid="20488" grpId="0" build="p" bldLvl="5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9BE82-1D20-4AA3-A35F-AF59C32F8EE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>
          <a:xfrm>
            <a:off x="611560" y="332656"/>
            <a:ext cx="8162925" cy="762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Valuing a Stream of Cash Flows…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12" descr="BD04p92_T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8064896" cy="387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539552" y="5157192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  <a:latin typeface="+mn-lt"/>
                <a:ea typeface="ヒラギノ角ゴ Pro W3" pitchFamily="-84" charset="-128"/>
              </a:rPr>
              <a:t>Present Value of a Cash Flow Stream:</a:t>
            </a:r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979712" y="5661248"/>
          <a:ext cx="46736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9" name="Equation" r:id="rId4" imgW="2374560" imgH="431640" progId="">
                  <p:embed/>
                </p:oleObj>
              </mc:Choice>
              <mc:Fallback>
                <p:oleObj name="Equation" r:id="rId4" imgW="2374560" imgH="431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5661248"/>
                        <a:ext cx="4673600" cy="846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692696"/>
            <a:ext cx="8162925" cy="461665"/>
          </a:xfrm>
        </p:spPr>
        <p:txBody>
          <a:bodyPr/>
          <a:lstStyle/>
          <a:p>
            <a:r>
              <a:rPr lang="en-US" sz="2400" b="1" dirty="0" smtClean="0"/>
              <a:t>Decomposing the NPV Rule</a:t>
            </a:r>
            <a:endParaRPr lang="en-US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DA885-5F3B-4456-B5FC-E1D01143B00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20888"/>
            <a:ext cx="8110538" cy="187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082" name="Object 6"/>
          <p:cNvGraphicFramePr>
            <a:graphicFrameLocks noChangeAspect="1"/>
          </p:cNvGraphicFramePr>
          <p:nvPr/>
        </p:nvGraphicFramePr>
        <p:xfrm>
          <a:off x="1259632" y="5013176"/>
          <a:ext cx="47926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Equation" r:id="rId4" imgW="2171700" imgH="203200" progId="">
                  <p:embed/>
                </p:oleObj>
              </mc:Choice>
              <mc:Fallback>
                <p:oleObj name="Equation" r:id="rId4" imgW="2171700" imgH="2032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013176"/>
                        <a:ext cx="47926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7"/>
          <p:cNvGraphicFramePr>
            <a:graphicFrameLocks noChangeAspect="1"/>
          </p:cNvGraphicFramePr>
          <p:nvPr/>
        </p:nvGraphicFramePr>
        <p:xfrm>
          <a:off x="1331640" y="5661248"/>
          <a:ext cx="482123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Equation" r:id="rId6" imgW="2184400" imgH="203200" progId="">
                  <p:embed/>
                </p:oleObj>
              </mc:Choice>
              <mc:Fallback>
                <p:oleObj name="Equation" r:id="rId6" imgW="2184400" imgH="2032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661248"/>
                        <a:ext cx="4821238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62000" y="1162348"/>
            <a:ext cx="8162925" cy="461665"/>
          </a:xfrm>
        </p:spPr>
        <p:txBody>
          <a:bodyPr/>
          <a:lstStyle/>
          <a:p>
            <a:r>
              <a:rPr lang="en-US" sz="2400" b="1" dirty="0" smtClean="0"/>
              <a:t>Decomposing the NPV Rule</a:t>
            </a:r>
            <a:endParaRPr lang="en-US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DA885-5F3B-4456-B5FC-E1D01143B00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71810"/>
            <a:ext cx="8124825" cy="117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445224"/>
            <a:ext cx="6552728" cy="51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8B887-719D-4DB8-ADA7-4E65C70B88B8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66813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NPV Rule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204864"/>
            <a:ext cx="7469188" cy="3743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400" b="1" dirty="0" smtClean="0">
                <a:solidFill>
                  <a:srgbClr val="339933"/>
                </a:solidFill>
                <a:cs typeface="Times New Roman" pitchFamily="18" charset="0"/>
              </a:rPr>
              <a:t>ACCEPT</a:t>
            </a:r>
            <a:r>
              <a:rPr lang="en-US" sz="2400" b="1" dirty="0" smtClean="0">
                <a:solidFill>
                  <a:srgbClr val="00FF00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investment if:		</a:t>
            </a:r>
            <a:r>
              <a:rPr lang="en-US" sz="2400" b="1" dirty="0" smtClean="0">
                <a:solidFill>
                  <a:srgbClr val="339933"/>
                </a:solidFill>
                <a:cs typeface="Times New Roman" pitchFamily="18" charset="0"/>
              </a:rPr>
              <a:t>NPV &gt; 0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sz="1400" dirty="0" smtClean="0"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REJECT</a:t>
            </a:r>
            <a:r>
              <a:rPr lang="en-US" sz="2400" dirty="0" smtClean="0">
                <a:cs typeface="Times New Roman" pitchFamily="18" charset="0"/>
              </a:rPr>
              <a:t> investment if:		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NPV &lt; 0</a:t>
            </a:r>
            <a:endParaRPr lang="en-US" sz="1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INDIFFERENT</a:t>
            </a:r>
            <a:r>
              <a:rPr lang="en-US" sz="2400" dirty="0" smtClean="0">
                <a:cs typeface="Times New Roman" pitchFamily="18" charset="0"/>
              </a:rPr>
              <a:t> investment if:	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NPV = 0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71525" y="608013"/>
            <a:ext cx="3646488" cy="104661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chemeClr val="tx2"/>
                </a:solidFill>
              </a:rPr>
              <a:t>University of the Aegean</a:t>
            </a:r>
            <a:br>
              <a:rPr lang="en-US" sz="1400" b="1" dirty="0" smtClean="0">
                <a:solidFill>
                  <a:schemeClr val="tx2"/>
                </a:solidFill>
              </a:rPr>
            </a:br>
            <a:r>
              <a:rPr lang="en-US" sz="1400" b="1" dirty="0" smtClean="0">
                <a:solidFill>
                  <a:schemeClr val="tx2"/>
                </a:solidFill>
              </a:rPr>
              <a:t>School of Business Studies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chemeClr val="tx2"/>
                </a:solidFill>
              </a:rPr>
              <a:t>Shipping, Trade &amp; Transport Dpt.</a:t>
            </a:r>
          </a:p>
          <a:p>
            <a:pPr eaLnBrk="1" hangingPunct="1">
              <a:lnSpc>
                <a:spcPct val="80000"/>
              </a:lnSpc>
            </a:pPr>
            <a:endParaRPr lang="en-US" sz="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MA Shipping, Trade &amp; Transport</a:t>
            </a:r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735012" y="2631209"/>
            <a:ext cx="577662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Arial" charset="0"/>
              </a:rPr>
              <a:t>Advanced Corporate Finance </a:t>
            </a:r>
            <a:r>
              <a:rPr lang="en-US" sz="1400" b="1" baseline="-25000" dirty="0" smtClean="0">
                <a:solidFill>
                  <a:schemeClr val="tx2"/>
                </a:solidFill>
                <a:latin typeface="Arial" charset="0"/>
              </a:rPr>
              <a:t>ADVFIN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US" sz="1400" b="1" baseline="-25000" dirty="0" smtClean="0">
              <a:solidFill>
                <a:srgbClr val="008BD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l-GR" sz="1400" b="1" baseline="-25000" dirty="0">
              <a:solidFill>
                <a:srgbClr val="008BD0"/>
              </a:solidFill>
              <a:latin typeface="Arial" charset="0"/>
            </a:endParaRPr>
          </a:p>
        </p:txBody>
      </p:sp>
      <p:graphicFrame>
        <p:nvGraphicFramePr>
          <p:cNvPr id="153601" name="Object 1"/>
          <p:cNvGraphicFramePr>
            <a:graphicFrameLocks noChangeAspect="1"/>
          </p:cNvGraphicFramePr>
          <p:nvPr/>
        </p:nvGraphicFramePr>
        <p:xfrm>
          <a:off x="696686" y="5270500"/>
          <a:ext cx="1120771" cy="1043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1" name="Picture" r:id="rId3" imgW="609524" imgH="609524" progId="Word.Picture.8">
                  <p:embed/>
                </p:oleObj>
              </mc:Choice>
              <mc:Fallback>
                <p:oleObj name="Picture" r:id="rId3" imgW="609524" imgH="609524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686" y="5270500"/>
                        <a:ext cx="1120771" cy="1043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1843314" y="5136739"/>
            <a:ext cx="26270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THEODORE SYRIOPOULOS</a:t>
            </a:r>
            <a:endParaRPr kumimoji="0" lang="el-G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Professor of Finance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Department of Shipping, Trade &amp; Transport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School of Business Studies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UNIVERSITY OF THE AEGEAN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2A, </a:t>
            </a:r>
            <a:r>
              <a:rPr kumimoji="0" lang="en-US" sz="7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Korai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street, 82100 Chios, Greece,</a:t>
            </a:r>
            <a:b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Tel.: 22710</a:t>
            </a:r>
            <a:r>
              <a:rPr kumimoji="0" lang="en-US" sz="700" b="0" i="0" u="none" strike="noStrike" cap="none" normalizeH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35 861, 6944 911 787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e-mail: </a:t>
            </a:r>
            <a:r>
              <a:rPr kumimoji="0" lang="en-GB" sz="7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tsiriop@aegean.gr</a:t>
            </a:r>
            <a:endParaRPr kumimoji="0" lang="en-GB" sz="7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http://www.stt.aegean.gr/SyriopoulosEn.asp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17419" y="1662545"/>
            <a:ext cx="1080654" cy="29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sz="1400" b="1" kern="0" dirty="0" smtClean="0">
                <a:solidFill>
                  <a:srgbClr val="C00000"/>
                </a:solidFill>
                <a:latin typeface="+mn-lt"/>
              </a:rPr>
              <a:t>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-course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CD734-BD34-4355-85E5-D9226F33FBB5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1115616" y="2780928"/>
            <a:ext cx="710083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endParaRPr lang="en-US" sz="1000" b="1" kern="0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chemeClr val="tx2"/>
                </a:solidFill>
                <a:latin typeface="+mn-lt"/>
                <a:cs typeface="Arial" charset="0"/>
              </a:rPr>
              <a:t>Case </a:t>
            </a:r>
            <a:r>
              <a:rPr lang="en-US" sz="2800" b="1" kern="0" dirty="0" smtClean="0">
                <a:solidFill>
                  <a:schemeClr val="tx2"/>
                </a:solidFill>
                <a:latin typeface="+mn-lt"/>
                <a:cs typeface="Arial" charset="0"/>
              </a:rPr>
              <a:t>Study</a:t>
            </a:r>
            <a:endParaRPr lang="en-US" sz="2800" b="1" kern="0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endParaRPr lang="en-US" sz="1000" b="1" kern="0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kern="0" dirty="0" smtClean="0">
                <a:solidFill>
                  <a:schemeClr val="tx2"/>
                </a:solidFill>
                <a:latin typeface="+mn-lt"/>
                <a:cs typeface="Arial" charset="0"/>
              </a:rPr>
              <a:t>Sunlight Manufacturing Company</a:t>
            </a:r>
            <a:endParaRPr lang="en-US" sz="2000" b="1" kern="0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endParaRPr lang="en-US" sz="1600" b="1" kern="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C28EB-72F2-4C38-8F1E-03C672389CC0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044575"/>
            <a:ext cx="8162925" cy="579438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Applying NPV Rule to a capital investment decision</a:t>
            </a:r>
            <a:r>
              <a:rPr lang="en-US" sz="3200" dirty="0" smtClean="0"/>
              <a:t> 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49500"/>
            <a:ext cx="8110538" cy="3670300"/>
          </a:xfrm>
        </p:spPr>
        <p:txBody>
          <a:bodyPr/>
          <a:lstStyle/>
          <a:p>
            <a:pPr eaLnBrk="1" hangingPunct="1"/>
            <a:r>
              <a:rPr lang="en-US" sz="2200" dirty="0" smtClean="0">
                <a:cs typeface="Arial" charset="0"/>
              </a:rPr>
              <a:t>NPV application - industrial investment project: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000" dirty="0" smtClean="0">
                <a:cs typeface="Arial" charset="0"/>
              </a:rPr>
              <a:t>	</a:t>
            </a:r>
            <a:endParaRPr lang="en-US" sz="1000" b="1" dirty="0" smtClean="0">
              <a:solidFill>
                <a:schemeClr val="tx2"/>
              </a:solidFill>
              <a:cs typeface="Arial" charset="0"/>
            </a:endParaRPr>
          </a:p>
          <a:p>
            <a:pPr lvl="1" eaLnBrk="1" hangingPunct="1"/>
            <a:r>
              <a:rPr lang="en-US" sz="2000" b="1" dirty="0" smtClean="0">
                <a:solidFill>
                  <a:schemeClr val="tx2"/>
                </a:solidFill>
                <a:cs typeface="Arial" charset="0"/>
              </a:rPr>
              <a:t>Case: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	</a:t>
            </a:r>
            <a:r>
              <a:rPr lang="en-US" sz="1800" dirty="0" smtClean="0">
                <a:cs typeface="Arial" charset="0"/>
              </a:rPr>
              <a:t>Sunlight Manufacturing Company</a:t>
            </a:r>
            <a:br>
              <a:rPr lang="en-US" sz="1800" dirty="0" smtClean="0">
                <a:cs typeface="Arial" charset="0"/>
              </a:rPr>
            </a:br>
            <a:r>
              <a:rPr lang="en-US" sz="1800" dirty="0" smtClean="0">
                <a:cs typeface="Arial" charset="0"/>
              </a:rPr>
              <a:t>considers adding a new product to its existing line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800" dirty="0" smtClean="0">
              <a:cs typeface="Arial" charset="0"/>
            </a:endParaRPr>
          </a:p>
          <a:p>
            <a:pPr lvl="2" eaLnBrk="1" hangingPunct="1"/>
            <a:r>
              <a:rPr lang="en-US" sz="1800" b="1" dirty="0" smtClean="0">
                <a:solidFill>
                  <a:schemeClr val="tx2"/>
                </a:solidFill>
                <a:cs typeface="Arial" charset="0"/>
              </a:rPr>
              <a:t>assumption:</a:t>
            </a:r>
            <a:br>
              <a:rPr lang="en-US" sz="1800" b="1" dirty="0" smtClean="0">
                <a:solidFill>
                  <a:schemeClr val="tx2"/>
                </a:solidFill>
                <a:cs typeface="Arial" charset="0"/>
              </a:rPr>
            </a:br>
            <a:r>
              <a:rPr lang="en-US" sz="1800" dirty="0" smtClean="0">
                <a:cs typeface="Arial" charset="0"/>
              </a:rPr>
              <a:t>inputs have already been estimated</a:t>
            </a:r>
            <a:br>
              <a:rPr lang="en-US" sz="1800" dirty="0" smtClean="0">
                <a:cs typeface="Arial" charset="0"/>
              </a:rPr>
            </a:br>
            <a:r>
              <a:rPr lang="en-US" sz="1800" dirty="0" smtClean="0">
                <a:cs typeface="Arial" charset="0"/>
              </a:rPr>
              <a:t>(</a:t>
            </a:r>
            <a:r>
              <a:rPr lang="en-US" sz="1800" i="1" dirty="0" smtClean="0">
                <a:cs typeface="Arial" charset="0"/>
              </a:rPr>
              <a:t>i.e.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i="1" dirty="0" smtClean="0">
                <a:solidFill>
                  <a:schemeClr val="tx2"/>
                </a:solidFill>
                <a:cs typeface="Arial" charset="0"/>
              </a:rPr>
              <a:t>investment cash flows</a:t>
            </a:r>
            <a:r>
              <a:rPr lang="en-US" sz="1800" dirty="0" smtClean="0">
                <a:cs typeface="Arial" charset="0"/>
              </a:rPr>
              <a:t> &amp; </a:t>
            </a:r>
            <a:r>
              <a:rPr lang="en-US" sz="1800" i="1" dirty="0" smtClean="0">
                <a:solidFill>
                  <a:schemeClr val="tx2"/>
                </a:solidFill>
                <a:cs typeface="Arial" charset="0"/>
              </a:rPr>
              <a:t>cost of capital</a:t>
            </a:r>
            <a:r>
              <a:rPr lang="en-US" sz="1800" dirty="0" smtClean="0">
                <a:cs typeface="Arial" charset="0"/>
              </a:rPr>
              <a:t>)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CD734-BD34-4355-85E5-D9226F33FBB5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" name="3 - Ορθογώνιο"/>
          <p:cNvSpPr/>
          <p:nvPr/>
        </p:nvSpPr>
        <p:spPr>
          <a:xfrm>
            <a:off x="755576" y="836712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b="1" kern="0" dirty="0" smtClean="0">
                <a:solidFill>
                  <a:schemeClr val="tx2"/>
                </a:solidFill>
                <a:latin typeface="+mn-lt"/>
                <a:cs typeface="Arial" charset="0"/>
              </a:rPr>
              <a:t>Case Study: </a:t>
            </a:r>
            <a:r>
              <a:rPr lang="en-US" sz="2000" b="1" kern="0" dirty="0" smtClean="0">
                <a:solidFill>
                  <a:schemeClr val="tx2"/>
                </a:solidFill>
                <a:latin typeface="+mn-lt"/>
                <a:cs typeface="Arial" charset="0"/>
              </a:rPr>
              <a:t>Sunlight Manufacturing Company</a:t>
            </a:r>
            <a:br>
              <a:rPr lang="en-US" sz="2000" b="1" kern="0" dirty="0" smtClean="0">
                <a:solidFill>
                  <a:schemeClr val="tx2"/>
                </a:solidFill>
                <a:latin typeface="+mn-lt"/>
                <a:cs typeface="Arial" charset="0"/>
              </a:rPr>
            </a:br>
            <a:r>
              <a:rPr lang="en-US" sz="1600" b="1" kern="0" dirty="0" smtClean="0">
                <a:solidFill>
                  <a:schemeClr val="tx2"/>
                </a:solidFill>
                <a:latin typeface="+mn-lt"/>
                <a:cs typeface="Arial" charset="0"/>
              </a:rPr>
              <a:t>Investment Project: </a:t>
            </a:r>
            <a:r>
              <a:rPr lang="en-US" sz="1600" b="1" dirty="0" smtClean="0">
                <a:latin typeface="+mn-lt"/>
                <a:cs typeface="Arial" charset="0"/>
              </a:rPr>
              <a:t>adding a new product to existing line</a:t>
            </a:r>
            <a:r>
              <a:rPr lang="en-US" sz="1600" b="1" kern="0" dirty="0" smtClean="0">
                <a:solidFill>
                  <a:schemeClr val="tx2"/>
                </a:solidFill>
                <a:latin typeface="+mn-lt"/>
                <a:cs typeface="Arial" charset="0"/>
              </a:rPr>
              <a:t> 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80648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 bwMode="auto">
          <a:xfrm>
            <a:off x="2555776" y="5517232"/>
            <a:ext cx="6264696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 bwMode="auto">
          <a:xfrm>
            <a:off x="755576" y="5805264"/>
            <a:ext cx="2376264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 bwMode="auto">
          <a:xfrm>
            <a:off x="7596336" y="4797152"/>
            <a:ext cx="288032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CD734-BD34-4355-85E5-D9226F33FBB5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48131" name="Text Box 18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8162925" cy="769938"/>
          </a:xfrm>
          <a:noFill/>
        </p:spPr>
        <p:txBody>
          <a:bodyPr/>
          <a:lstStyle/>
          <a:p>
            <a:r>
              <a:rPr lang="en-US" sz="2400" b="1" dirty="0" smtClean="0"/>
              <a:t>Calculation of PV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000" b="1" dirty="0" smtClean="0"/>
              <a:t>for Sunlight Manufacturing Company 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1071562" y="2000250"/>
            <a:ext cx="7100837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endParaRPr lang="en-US" sz="1000" b="1" kern="0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 kern="0" dirty="0">
                <a:solidFill>
                  <a:schemeClr val="tx2"/>
                </a:solidFill>
                <a:latin typeface="+mn-lt"/>
                <a:cs typeface="Arial" charset="0"/>
              </a:rPr>
              <a:t>Case study: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endParaRPr lang="en-US" sz="1000" b="1" kern="0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1400" dirty="0" smtClean="0">
                <a:latin typeface="+mn-lt"/>
                <a:cs typeface="Arial" charset="0"/>
              </a:rPr>
              <a:t>Sunlight Manufacturing Company considers adding a new product to its existing line </a:t>
            </a:r>
            <a:r>
              <a:rPr lang="en-US" sz="1400" kern="0" dirty="0" smtClean="0">
                <a:solidFill>
                  <a:schemeClr val="tx2"/>
                </a:solidFill>
                <a:latin typeface="+mn-lt"/>
                <a:cs typeface="Arial" charset="0"/>
              </a:rPr>
              <a:t>:</a:t>
            </a:r>
            <a:endParaRPr lang="en-US" sz="1400" kern="0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endParaRPr lang="en-US" sz="1600" kern="0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 kern="0" dirty="0">
                <a:solidFill>
                  <a:schemeClr val="tx2"/>
                </a:solidFill>
                <a:latin typeface="+mn-lt"/>
                <a:cs typeface="Arial" charset="0"/>
              </a:rPr>
              <a:t>Initial Capital Outflow =  $ 10,000,000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 kern="0" dirty="0">
                <a:solidFill>
                  <a:schemeClr val="tx2"/>
                </a:solidFill>
                <a:latin typeface="+mn-lt"/>
                <a:cs typeface="Arial" charset="0"/>
              </a:rPr>
              <a:t>Investment  horizon   =   5 - years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 kern="0" dirty="0">
                <a:solidFill>
                  <a:schemeClr val="tx2"/>
                </a:solidFill>
                <a:latin typeface="+mn-lt"/>
                <a:cs typeface="Arial" charset="0"/>
              </a:rPr>
              <a:t>Cash-flow stream: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1600" kern="0" dirty="0">
                <a:solidFill>
                  <a:schemeClr val="tx2"/>
                </a:solidFill>
                <a:latin typeface="+mn-lt"/>
                <a:cs typeface="Arial" charset="0"/>
              </a:rPr>
              <a:t>		</a:t>
            </a:r>
            <a:r>
              <a:rPr lang="en-US" sz="1600" b="1" kern="0" dirty="0">
                <a:solidFill>
                  <a:schemeClr val="tx2"/>
                </a:solidFill>
                <a:latin typeface="+mn-lt"/>
                <a:cs typeface="Arial" charset="0"/>
              </a:rPr>
              <a:t>            CF</a:t>
            </a:r>
            <a:r>
              <a:rPr lang="en-US" sz="1600" b="1" kern="0" baseline="-25000" dirty="0">
                <a:solidFill>
                  <a:schemeClr val="tx2"/>
                </a:solidFill>
                <a:latin typeface="+mn-lt"/>
                <a:cs typeface="Arial" charset="0"/>
              </a:rPr>
              <a:t>1</a:t>
            </a:r>
            <a:r>
              <a:rPr lang="en-US" sz="1600" b="1" kern="0" dirty="0">
                <a:solidFill>
                  <a:schemeClr val="tx2"/>
                </a:solidFill>
                <a:latin typeface="+mn-lt"/>
                <a:cs typeface="Arial" charset="0"/>
              </a:rPr>
              <a:t> = $ 8,320,000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 kern="0" dirty="0">
                <a:solidFill>
                  <a:schemeClr val="tx2"/>
                </a:solidFill>
                <a:latin typeface="+mn-lt"/>
                <a:cs typeface="Arial" charset="0"/>
              </a:rPr>
              <a:t>		            CF</a:t>
            </a:r>
            <a:r>
              <a:rPr lang="en-US" sz="1600" b="1" kern="0" baseline="-25000" dirty="0">
                <a:solidFill>
                  <a:schemeClr val="tx2"/>
                </a:solidFill>
                <a:latin typeface="+mn-lt"/>
                <a:cs typeface="Arial" charset="0"/>
              </a:rPr>
              <a:t>2 </a:t>
            </a:r>
            <a:r>
              <a:rPr lang="en-US" sz="1600" b="1" kern="0" dirty="0">
                <a:solidFill>
                  <a:schemeClr val="tx2"/>
                </a:solidFill>
                <a:latin typeface="+mn-lt"/>
                <a:cs typeface="Arial" charset="0"/>
              </a:rPr>
              <a:t>= $ 8,220,000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 kern="0" dirty="0">
                <a:solidFill>
                  <a:schemeClr val="tx2"/>
                </a:solidFill>
                <a:latin typeface="+mn-lt"/>
                <a:cs typeface="Arial" charset="0"/>
              </a:rPr>
              <a:t>		            CF</a:t>
            </a:r>
            <a:r>
              <a:rPr lang="en-US" sz="1600" b="1" kern="0" baseline="-25000" dirty="0">
                <a:solidFill>
                  <a:schemeClr val="tx2"/>
                </a:solidFill>
                <a:latin typeface="+mn-lt"/>
                <a:cs typeface="Arial" charset="0"/>
              </a:rPr>
              <a:t>3</a:t>
            </a:r>
            <a:r>
              <a:rPr lang="en-US" sz="1600" b="1" kern="0" dirty="0">
                <a:solidFill>
                  <a:schemeClr val="tx2"/>
                </a:solidFill>
                <a:latin typeface="+mn-lt"/>
                <a:cs typeface="Arial" charset="0"/>
              </a:rPr>
              <a:t> = $ 6,920,000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 kern="0" dirty="0">
                <a:solidFill>
                  <a:schemeClr val="tx2"/>
                </a:solidFill>
                <a:latin typeface="+mn-lt"/>
                <a:cs typeface="Arial" charset="0"/>
              </a:rPr>
              <a:t>		            CF</a:t>
            </a:r>
            <a:r>
              <a:rPr lang="en-US" sz="1600" b="1" kern="0" baseline="-25000" dirty="0">
                <a:solidFill>
                  <a:schemeClr val="tx2"/>
                </a:solidFill>
                <a:latin typeface="+mn-lt"/>
                <a:cs typeface="Arial" charset="0"/>
              </a:rPr>
              <a:t>4</a:t>
            </a:r>
            <a:r>
              <a:rPr lang="en-US" sz="1600" b="1" kern="0" dirty="0">
                <a:solidFill>
                  <a:schemeClr val="tx2"/>
                </a:solidFill>
                <a:latin typeface="+mn-lt"/>
                <a:cs typeface="Arial" charset="0"/>
              </a:rPr>
              <a:t> = $ 5,540,000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 kern="0" dirty="0">
                <a:solidFill>
                  <a:schemeClr val="tx2"/>
                </a:solidFill>
                <a:latin typeface="+mn-lt"/>
                <a:cs typeface="Arial" charset="0"/>
              </a:rPr>
              <a:t>		            CF</a:t>
            </a:r>
            <a:r>
              <a:rPr lang="en-US" sz="1600" b="1" kern="0" baseline="-25000" dirty="0">
                <a:solidFill>
                  <a:schemeClr val="tx2"/>
                </a:solidFill>
                <a:latin typeface="+mn-lt"/>
                <a:cs typeface="Arial" charset="0"/>
              </a:rPr>
              <a:t>5 </a:t>
            </a:r>
            <a:r>
              <a:rPr lang="en-US" sz="1600" b="1" kern="0" dirty="0">
                <a:solidFill>
                  <a:schemeClr val="tx2"/>
                </a:solidFill>
                <a:latin typeface="+mn-lt"/>
                <a:cs typeface="Arial" charset="0"/>
              </a:rPr>
              <a:t>= $ 4,660,000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endParaRPr lang="en-US" sz="1600" kern="0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 kern="0" dirty="0">
                <a:solidFill>
                  <a:schemeClr val="tx2"/>
                </a:solidFill>
                <a:latin typeface="+mn-lt"/>
                <a:cs typeface="Arial" charset="0"/>
              </a:rPr>
              <a:t>discount rate = 9%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80211-18CE-4FBD-A347-499AD233445D}" type="slidenum">
              <a:rPr lang="en-US"/>
              <a:pPr>
                <a:defRPr/>
              </a:pPr>
              <a:t>44</a:t>
            </a:fld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8600" y="1676400"/>
            <a:ext cx="8534400" cy="3746500"/>
            <a:chOff x="144" y="1200"/>
            <a:chExt cx="5376" cy="2360"/>
          </a:xfrm>
        </p:grpSpPr>
        <p:sp>
          <p:nvSpPr>
            <p:cNvPr id="49168" name="Rectangle 4"/>
            <p:cNvSpPr>
              <a:spLocks noChangeArrowheads="1"/>
            </p:cNvSpPr>
            <p:nvPr/>
          </p:nvSpPr>
          <p:spPr bwMode="auto">
            <a:xfrm>
              <a:off x="432" y="3312"/>
              <a:ext cx="5013" cy="207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9" name="Text Box 6"/>
            <p:cNvSpPr txBox="1">
              <a:spLocks noChangeArrowheads="1"/>
            </p:cNvSpPr>
            <p:nvPr/>
          </p:nvSpPr>
          <p:spPr bwMode="auto">
            <a:xfrm>
              <a:off x="144" y="1200"/>
              <a:ext cx="5376" cy="2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635000" eaLnBrk="0" hangingPunct="0">
                <a:lnSpc>
                  <a:spcPct val="250000"/>
                </a:lnSpc>
                <a:tabLst>
                  <a:tab pos="4921250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Present value of CF</a:t>
              </a:r>
              <a:r>
                <a:rPr lang="en-US" sz="1600" b="1" baseline="-25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 = </a:t>
              </a:r>
              <a:r>
                <a:rPr lang="en-US" sz="1600" b="1">
                  <a:solidFill>
                    <a:schemeClr val="tx2"/>
                  </a:solidFill>
                  <a:latin typeface="Arial" pitchFamily="34" charset="0"/>
                </a:rPr>
                <a:t>$8,320,000</a:t>
              </a: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 × 	  = $8,320,000 × 0.9174 = $7,633,028</a:t>
              </a:r>
            </a:p>
            <a:p>
              <a:pPr marL="635000" eaLnBrk="0" hangingPunct="0">
                <a:lnSpc>
                  <a:spcPct val="250000"/>
                </a:lnSpc>
                <a:tabLst>
                  <a:tab pos="4921250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Present value of CF</a:t>
              </a:r>
              <a:r>
                <a:rPr lang="en-US" sz="1600" b="1" baseline="-250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 = </a:t>
              </a:r>
              <a:r>
                <a:rPr lang="en-US" sz="1600" b="1">
                  <a:solidFill>
                    <a:schemeClr val="tx2"/>
                  </a:solidFill>
                  <a:latin typeface="Arial" pitchFamily="34" charset="0"/>
                </a:rPr>
                <a:t>$8,220,000</a:t>
              </a: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 × 	  = $8,220,000 × 0.8417 = $6,918,610</a:t>
              </a:r>
            </a:p>
            <a:p>
              <a:pPr marL="635000" eaLnBrk="0" hangingPunct="0">
                <a:lnSpc>
                  <a:spcPct val="250000"/>
                </a:lnSpc>
                <a:tabLst>
                  <a:tab pos="4921250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Present value of CF</a:t>
              </a:r>
              <a:r>
                <a:rPr lang="en-US" sz="1600" b="1" baseline="-2500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 = </a:t>
              </a:r>
              <a:r>
                <a:rPr lang="en-US" sz="1600" b="1">
                  <a:solidFill>
                    <a:schemeClr val="tx2"/>
                  </a:solidFill>
                  <a:latin typeface="Arial" pitchFamily="34" charset="0"/>
                </a:rPr>
                <a:t>$6,920,000</a:t>
              </a: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 × 	  = $6,920,000 × 0.7722 = $5,343,510</a:t>
              </a:r>
            </a:p>
            <a:p>
              <a:pPr marL="635000" eaLnBrk="0" hangingPunct="0">
                <a:lnSpc>
                  <a:spcPct val="250000"/>
                </a:lnSpc>
                <a:tabLst>
                  <a:tab pos="4921250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Present value of CF</a:t>
              </a:r>
              <a:r>
                <a:rPr lang="en-US" sz="1600" b="1" baseline="-2500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 = </a:t>
              </a:r>
              <a:r>
                <a:rPr lang="en-US" sz="1600" b="1">
                  <a:solidFill>
                    <a:schemeClr val="tx2"/>
                  </a:solidFill>
                  <a:latin typeface="Arial" pitchFamily="34" charset="0"/>
                </a:rPr>
                <a:t>$5,540,000</a:t>
              </a: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 × 	  = $5,540,000 × 0.7084 = $3,924,675</a:t>
              </a:r>
            </a:p>
            <a:p>
              <a:pPr marL="635000" eaLnBrk="0" hangingPunct="0">
                <a:lnSpc>
                  <a:spcPct val="250000"/>
                </a:lnSpc>
                <a:tabLst>
                  <a:tab pos="4921250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Present value of CF</a:t>
              </a:r>
              <a:r>
                <a:rPr lang="en-US" sz="1600" b="1" baseline="-25000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 = </a:t>
              </a:r>
              <a:r>
                <a:rPr lang="en-US" sz="1600" b="1">
                  <a:solidFill>
                    <a:schemeClr val="tx2"/>
                  </a:solidFill>
                  <a:latin typeface="Arial" pitchFamily="34" charset="0"/>
                </a:rPr>
                <a:t>$4,660,000</a:t>
              </a: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 × 	  = $4,660,000 × 0.6499 = $3,028,680</a:t>
              </a:r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	</a:t>
              </a:r>
            </a:p>
          </p:txBody>
        </p:sp>
        <p:sp>
          <p:nvSpPr>
            <p:cNvPr id="49170" name="Text Box 7"/>
            <p:cNvSpPr txBox="1">
              <a:spLocks noChangeArrowheads="1"/>
            </p:cNvSpPr>
            <p:nvPr/>
          </p:nvSpPr>
          <p:spPr bwMode="auto">
            <a:xfrm>
              <a:off x="2640" y="1296"/>
              <a:ext cx="7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chemeClr val="tx2"/>
                  </a:solidFill>
                  <a:latin typeface="Arial" pitchFamily="34" charset="0"/>
                </a:rPr>
                <a:t>1</a:t>
              </a:r>
            </a:p>
            <a:p>
              <a:pPr algn="ctr" eaLnBrk="0" hangingPunct="0"/>
              <a:r>
                <a:rPr lang="en-US" sz="1600" b="1">
                  <a:solidFill>
                    <a:schemeClr val="tx2"/>
                  </a:solidFill>
                  <a:latin typeface="Arial" pitchFamily="34" charset="0"/>
                </a:rPr>
                <a:t>(1 + 0.09)</a:t>
              </a:r>
              <a:r>
                <a:rPr lang="en-US" sz="1600" b="1" baseline="30000">
                  <a:solidFill>
                    <a:schemeClr val="tx2"/>
                  </a:solidFill>
                  <a:latin typeface="Arial" pitchFamily="34" charset="0"/>
                </a:rPr>
                <a:t>1</a:t>
              </a:r>
              <a:endParaRPr lang="en-US" sz="16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49171" name="Line 8"/>
            <p:cNvSpPr>
              <a:spLocks noChangeShapeType="1"/>
            </p:cNvSpPr>
            <p:nvPr/>
          </p:nvSpPr>
          <p:spPr bwMode="auto">
            <a:xfrm>
              <a:off x="2687" y="148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2" name="Text Box 9"/>
            <p:cNvSpPr txBox="1">
              <a:spLocks noChangeArrowheads="1"/>
            </p:cNvSpPr>
            <p:nvPr/>
          </p:nvSpPr>
          <p:spPr bwMode="auto">
            <a:xfrm>
              <a:off x="2642" y="1689"/>
              <a:ext cx="7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chemeClr val="tx2"/>
                  </a:solidFill>
                  <a:latin typeface="Arial" pitchFamily="34" charset="0"/>
                </a:rPr>
                <a:t>1</a:t>
              </a:r>
            </a:p>
            <a:p>
              <a:pPr algn="ctr" eaLnBrk="0" hangingPunct="0"/>
              <a:r>
                <a:rPr lang="en-US" sz="1600" b="1">
                  <a:solidFill>
                    <a:schemeClr val="tx2"/>
                  </a:solidFill>
                  <a:latin typeface="Arial" pitchFamily="34" charset="0"/>
                </a:rPr>
                <a:t>(1 + 0.09)</a:t>
              </a:r>
              <a:r>
                <a:rPr lang="en-US" sz="1600" b="1" baseline="30000">
                  <a:solidFill>
                    <a:schemeClr val="tx2"/>
                  </a:solidFill>
                  <a:latin typeface="Arial" pitchFamily="34" charset="0"/>
                </a:rPr>
                <a:t>2</a:t>
              </a:r>
              <a:endParaRPr lang="en-US" sz="16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49173" name="Line 10"/>
            <p:cNvSpPr>
              <a:spLocks noChangeShapeType="1"/>
            </p:cNvSpPr>
            <p:nvPr/>
          </p:nvSpPr>
          <p:spPr bwMode="auto">
            <a:xfrm>
              <a:off x="2689" y="1873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4" name="Text Box 11"/>
            <p:cNvSpPr txBox="1">
              <a:spLocks noChangeArrowheads="1"/>
            </p:cNvSpPr>
            <p:nvPr/>
          </p:nvSpPr>
          <p:spPr bwMode="auto">
            <a:xfrm>
              <a:off x="2640" y="2073"/>
              <a:ext cx="7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chemeClr val="tx2"/>
                  </a:solidFill>
                  <a:latin typeface="Arial" pitchFamily="34" charset="0"/>
                </a:rPr>
                <a:t>1</a:t>
              </a:r>
            </a:p>
            <a:p>
              <a:pPr algn="ctr" eaLnBrk="0" hangingPunct="0"/>
              <a:r>
                <a:rPr lang="en-US" sz="1600" b="1">
                  <a:solidFill>
                    <a:schemeClr val="tx2"/>
                  </a:solidFill>
                  <a:latin typeface="Arial" pitchFamily="34" charset="0"/>
                </a:rPr>
                <a:t>(1 + 0.09)</a:t>
              </a:r>
              <a:r>
                <a:rPr lang="en-US" sz="1600" b="1" baseline="30000">
                  <a:solidFill>
                    <a:schemeClr val="tx2"/>
                  </a:solidFill>
                  <a:latin typeface="Arial" pitchFamily="34" charset="0"/>
                </a:rPr>
                <a:t>3</a:t>
              </a:r>
              <a:endParaRPr lang="en-US" sz="16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49175" name="Line 12"/>
            <p:cNvSpPr>
              <a:spLocks noChangeShapeType="1"/>
            </p:cNvSpPr>
            <p:nvPr/>
          </p:nvSpPr>
          <p:spPr bwMode="auto">
            <a:xfrm>
              <a:off x="2687" y="2257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6" name="Text Box 13"/>
            <p:cNvSpPr txBox="1">
              <a:spLocks noChangeArrowheads="1"/>
            </p:cNvSpPr>
            <p:nvPr/>
          </p:nvSpPr>
          <p:spPr bwMode="auto">
            <a:xfrm>
              <a:off x="2640" y="2466"/>
              <a:ext cx="7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chemeClr val="tx2"/>
                  </a:solidFill>
                  <a:latin typeface="Arial" pitchFamily="34" charset="0"/>
                </a:rPr>
                <a:t>1</a:t>
              </a:r>
            </a:p>
            <a:p>
              <a:pPr algn="ctr" eaLnBrk="0" hangingPunct="0"/>
              <a:r>
                <a:rPr lang="en-US" sz="1600" b="1">
                  <a:solidFill>
                    <a:schemeClr val="tx2"/>
                  </a:solidFill>
                  <a:latin typeface="Arial" pitchFamily="34" charset="0"/>
                </a:rPr>
                <a:t>(1 + 0.09)</a:t>
              </a:r>
              <a:r>
                <a:rPr lang="en-US" sz="1600" b="1" baseline="30000">
                  <a:solidFill>
                    <a:schemeClr val="tx2"/>
                  </a:solidFill>
                  <a:latin typeface="Arial" pitchFamily="34" charset="0"/>
                </a:rPr>
                <a:t>4</a:t>
              </a:r>
              <a:endParaRPr lang="en-US" sz="16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49177" name="Line 14"/>
            <p:cNvSpPr>
              <a:spLocks noChangeShapeType="1"/>
            </p:cNvSpPr>
            <p:nvPr/>
          </p:nvSpPr>
          <p:spPr bwMode="auto">
            <a:xfrm>
              <a:off x="2687" y="265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8" name="Text Box 15"/>
            <p:cNvSpPr txBox="1">
              <a:spLocks noChangeArrowheads="1"/>
            </p:cNvSpPr>
            <p:nvPr/>
          </p:nvSpPr>
          <p:spPr bwMode="auto">
            <a:xfrm>
              <a:off x="2640" y="2850"/>
              <a:ext cx="7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dirty="0">
                  <a:solidFill>
                    <a:schemeClr val="tx2"/>
                  </a:solidFill>
                  <a:latin typeface="Arial" pitchFamily="34" charset="0"/>
                </a:rPr>
                <a:t>1</a:t>
              </a:r>
            </a:p>
            <a:p>
              <a:pPr algn="ctr" eaLnBrk="0" hangingPunct="0"/>
              <a:r>
                <a:rPr lang="en-US" sz="1600" b="1" dirty="0">
                  <a:solidFill>
                    <a:schemeClr val="tx2"/>
                  </a:solidFill>
                  <a:latin typeface="Arial" pitchFamily="34" charset="0"/>
                </a:rPr>
                <a:t>(1 + </a:t>
              </a:r>
              <a:r>
                <a:rPr lang="en-US" sz="1600" b="1" dirty="0">
                  <a:solidFill>
                    <a:srgbClr val="FF0000"/>
                  </a:solidFill>
                  <a:latin typeface="Arial" pitchFamily="34" charset="0"/>
                </a:rPr>
                <a:t>0.09</a:t>
              </a:r>
              <a:r>
                <a:rPr lang="en-US" sz="1600" b="1" dirty="0">
                  <a:solidFill>
                    <a:schemeClr val="tx2"/>
                  </a:solidFill>
                  <a:latin typeface="Arial" pitchFamily="34" charset="0"/>
                </a:rPr>
                <a:t>)</a:t>
              </a:r>
              <a:r>
                <a:rPr lang="en-US" sz="1600" b="1" baseline="30000" dirty="0">
                  <a:solidFill>
                    <a:schemeClr val="tx2"/>
                  </a:solidFill>
                  <a:latin typeface="Arial" pitchFamily="34" charset="0"/>
                </a:rPr>
                <a:t>5</a:t>
              </a:r>
              <a:endParaRPr lang="en-US" sz="1600" b="1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49179" name="Line 16"/>
            <p:cNvSpPr>
              <a:spLocks noChangeShapeType="1"/>
            </p:cNvSpPr>
            <p:nvPr/>
          </p:nvSpPr>
          <p:spPr bwMode="auto">
            <a:xfrm>
              <a:off x="2687" y="303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0" name="Text Box 17"/>
            <p:cNvSpPr txBox="1">
              <a:spLocks noChangeArrowheads="1"/>
            </p:cNvSpPr>
            <p:nvPr/>
          </p:nvSpPr>
          <p:spPr bwMode="auto">
            <a:xfrm>
              <a:off x="528" y="3114"/>
              <a:ext cx="499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250000"/>
                </a:lnSpc>
                <a:tabLst>
                  <a:tab pos="7316788" algn="r"/>
                </a:tabLst>
              </a:pPr>
              <a:r>
                <a:rPr lang="en-US" sz="1600" b="1">
                  <a:solidFill>
                    <a:srgbClr val="FFFFFF"/>
                  </a:solidFill>
                  <a:latin typeface="Arial" pitchFamily="34" charset="0"/>
                </a:rPr>
                <a:t>Total Present Value at 9%	              $26,848,503</a:t>
              </a:r>
              <a:endParaRPr lang="en-US" sz="1600">
                <a:latin typeface="Arial" pitchFamily="34" charset="0"/>
              </a:endParaRPr>
            </a:p>
          </p:txBody>
        </p:sp>
      </p:grpSp>
      <p:sp>
        <p:nvSpPr>
          <p:cNvPr id="49156" name="Text Box 18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8162925" cy="769938"/>
          </a:xfrm>
          <a:noFill/>
        </p:spPr>
        <p:txBody>
          <a:bodyPr/>
          <a:lstStyle/>
          <a:p>
            <a:r>
              <a:rPr lang="en-US" sz="2400" b="1" dirty="0" smtClean="0"/>
              <a:t>Calculation of PV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000" b="1" dirty="0" smtClean="0"/>
              <a:t>for Sunlight Manufacturing Company </a:t>
            </a:r>
          </a:p>
        </p:txBody>
      </p:sp>
      <p:sp>
        <p:nvSpPr>
          <p:cNvPr id="49157" name="Line 20"/>
          <p:cNvSpPr>
            <a:spLocks noChangeShapeType="1"/>
          </p:cNvSpPr>
          <p:nvPr/>
        </p:nvSpPr>
        <p:spPr bwMode="auto">
          <a:xfrm flipV="1">
            <a:off x="4429125" y="4786313"/>
            <a:ext cx="428625" cy="571500"/>
          </a:xfrm>
          <a:prstGeom prst="line">
            <a:avLst/>
          </a:prstGeom>
          <a:noFill/>
          <a:ln w="3175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9158" name="Rectangle 21"/>
          <p:cNvSpPr>
            <a:spLocks noChangeArrowheads="1"/>
          </p:cNvSpPr>
          <p:nvPr/>
        </p:nvSpPr>
        <p:spPr bwMode="auto">
          <a:xfrm>
            <a:off x="5429250" y="4714875"/>
            <a:ext cx="19446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FF0000"/>
                </a:solidFill>
              </a:rPr>
              <a:t>discount factor</a:t>
            </a:r>
            <a:endParaRPr lang="el-GR" sz="1200" b="1">
              <a:solidFill>
                <a:srgbClr val="FF0000"/>
              </a:solidFill>
            </a:endParaRPr>
          </a:p>
        </p:txBody>
      </p:sp>
      <p:sp>
        <p:nvSpPr>
          <p:cNvPr id="30727" name="Rectangle 22"/>
          <p:cNvSpPr>
            <a:spLocks noChangeArrowheads="1"/>
          </p:cNvSpPr>
          <p:nvPr/>
        </p:nvSpPr>
        <p:spPr bwMode="auto">
          <a:xfrm>
            <a:off x="3714750" y="5357813"/>
            <a:ext cx="17303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  <a:latin typeface="+mn-lt"/>
              </a:rPr>
              <a:t>discount rate </a:t>
            </a:r>
            <a:endParaRPr lang="el-GR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9160" name="Line 23"/>
          <p:cNvSpPr>
            <a:spLocks noChangeShapeType="1"/>
          </p:cNvSpPr>
          <p:nvPr/>
        </p:nvSpPr>
        <p:spPr bwMode="auto">
          <a:xfrm flipV="1">
            <a:off x="2643188" y="4643438"/>
            <a:ext cx="714375" cy="214312"/>
          </a:xfrm>
          <a:prstGeom prst="line">
            <a:avLst/>
          </a:prstGeom>
          <a:noFill/>
          <a:ln w="3175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29" name="Rectangle 24"/>
          <p:cNvSpPr>
            <a:spLocks noChangeArrowheads="1"/>
          </p:cNvSpPr>
          <p:nvPr/>
        </p:nvSpPr>
        <p:spPr bwMode="auto">
          <a:xfrm>
            <a:off x="928688" y="4714875"/>
            <a:ext cx="19446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  <a:latin typeface="+mn-lt"/>
              </a:rPr>
              <a:t>project cash-flows</a:t>
            </a:r>
            <a:endParaRPr lang="el-GR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9162" name="Line 25"/>
          <p:cNvSpPr>
            <a:spLocks noChangeShapeType="1"/>
          </p:cNvSpPr>
          <p:nvPr/>
        </p:nvSpPr>
        <p:spPr bwMode="auto">
          <a:xfrm flipH="1" flipV="1">
            <a:off x="8286750" y="5286375"/>
            <a:ext cx="46038" cy="285750"/>
          </a:xfrm>
          <a:prstGeom prst="line">
            <a:avLst/>
          </a:prstGeom>
          <a:noFill/>
          <a:ln w="3175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731" name="Rectangle 26"/>
          <p:cNvSpPr>
            <a:spLocks noChangeArrowheads="1"/>
          </p:cNvSpPr>
          <p:nvPr/>
        </p:nvSpPr>
        <p:spPr bwMode="auto">
          <a:xfrm>
            <a:off x="6215063" y="5429250"/>
            <a:ext cx="2320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  <a:latin typeface="+mn-lt"/>
              </a:rPr>
              <a:t>cumulative present value</a:t>
            </a:r>
            <a:endParaRPr lang="el-GR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9164" name="Oval 27"/>
          <p:cNvSpPr>
            <a:spLocks noChangeArrowheads="1"/>
          </p:cNvSpPr>
          <p:nvPr/>
        </p:nvSpPr>
        <p:spPr bwMode="auto">
          <a:xfrm>
            <a:off x="7019925" y="4941888"/>
            <a:ext cx="1552575" cy="415925"/>
          </a:xfrm>
          <a:prstGeom prst="ellipse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25 - Έλλειψη"/>
          <p:cNvSpPr>
            <a:spLocks noChangeArrowheads="1"/>
          </p:cNvSpPr>
          <p:nvPr/>
        </p:nvSpPr>
        <p:spPr bwMode="auto">
          <a:xfrm>
            <a:off x="4139952" y="4293097"/>
            <a:ext cx="1217861" cy="636092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49166" name="28 - Ευθύγραμμο βέλος σύνδεσης"/>
          <p:cNvCxnSpPr>
            <a:cxnSpLocks noChangeShapeType="1"/>
            <a:endCxn id="49165" idx="6"/>
          </p:cNvCxnSpPr>
          <p:nvPr/>
        </p:nvCxnSpPr>
        <p:spPr bwMode="auto">
          <a:xfrm flipH="1" flipV="1">
            <a:off x="5357813" y="4611143"/>
            <a:ext cx="357188" cy="246608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714375" y="5715000"/>
            <a:ext cx="7929563" cy="2857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  <a:latin typeface="+mn-lt"/>
              </a:rPr>
              <a:t>Net Present Value (NPV)                                                  $16,848,503</a:t>
            </a:r>
          </a:p>
        </p:txBody>
      </p:sp>
      <p:sp>
        <p:nvSpPr>
          <p:cNvPr id="29" name="28 - Ορθογώνιο"/>
          <p:cNvSpPr/>
          <p:nvPr/>
        </p:nvSpPr>
        <p:spPr>
          <a:xfrm>
            <a:off x="5364088" y="6021288"/>
            <a:ext cx="3347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1400" b="1" kern="0" dirty="0" smtClean="0">
                <a:solidFill>
                  <a:srgbClr val="FF0000"/>
                </a:solidFill>
                <a:latin typeface="+mn-lt"/>
                <a:cs typeface="Arial" charset="0"/>
              </a:rPr>
              <a:t>Initial Ouflow CF</a:t>
            </a:r>
            <a:r>
              <a:rPr lang="en-US" sz="1400" b="1" kern="0" baseline="-25000" dirty="0" smtClean="0">
                <a:solidFill>
                  <a:srgbClr val="FF0000"/>
                </a:solidFill>
                <a:latin typeface="+mn-lt"/>
                <a:cs typeface="Arial" charset="0"/>
              </a:rPr>
              <a:t>0</a:t>
            </a:r>
            <a:r>
              <a:rPr lang="en-US" sz="1400" b="1" kern="0" dirty="0" smtClean="0">
                <a:solidFill>
                  <a:srgbClr val="FF0000"/>
                </a:solidFill>
                <a:latin typeface="+mn-lt"/>
                <a:cs typeface="Arial" charset="0"/>
              </a:rPr>
              <a:t> =  </a:t>
            </a:r>
            <a:r>
              <a:rPr lang="en-US" sz="1800" b="1" kern="0" dirty="0" smtClean="0">
                <a:solidFill>
                  <a:srgbClr val="FF0000"/>
                </a:solidFill>
                <a:latin typeface="+mn-lt"/>
                <a:cs typeface="Arial" charset="0"/>
              </a:rPr>
              <a:t>- </a:t>
            </a:r>
            <a:r>
              <a:rPr lang="en-US" sz="1400" b="1" kern="0" dirty="0" smtClean="0">
                <a:solidFill>
                  <a:srgbClr val="FF0000"/>
                </a:solidFill>
                <a:latin typeface="+mn-lt"/>
                <a:cs typeface="Arial" charset="0"/>
              </a:rPr>
              <a:t>$ 10,000,000</a:t>
            </a:r>
            <a:endParaRPr lang="en-US" sz="1400" b="1" kern="0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9BE82-1D20-4AA3-A35F-AF59C32F8EE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>
          <a:xfrm>
            <a:off x="683568" y="692696"/>
            <a:ext cx="8162925" cy="57606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NPV in Mutually Exclusive Projects- example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ex07_03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84582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9BE82-1D20-4AA3-A35F-AF59C32F8EE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>
          <a:xfrm>
            <a:off x="683568" y="692696"/>
            <a:ext cx="8162925" cy="57606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NPV Mutually Exclusive Projects- example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ex07_03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305800" cy="442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Έλλειψη"/>
          <p:cNvSpPr/>
          <p:nvPr/>
        </p:nvSpPr>
        <p:spPr bwMode="auto">
          <a:xfrm>
            <a:off x="6444208" y="3573016"/>
            <a:ext cx="1224136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0399B-EE5D-49E0-BB3D-81AD851F11D1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6813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Why NPV rule is a Good Investment yardstick</a:t>
            </a:r>
            <a:endParaRPr lang="en-US" dirty="0" smtClean="0"/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492375"/>
            <a:ext cx="7756525" cy="3527425"/>
          </a:xfrm>
        </p:spPr>
        <p:txBody>
          <a:bodyPr/>
          <a:lstStyle/>
          <a:p>
            <a:pPr eaLnBrk="1" hangingPunct="1"/>
            <a:r>
              <a:rPr lang="en-US" sz="2200" dirty="0" smtClean="0">
                <a:cs typeface="Times New Roman" pitchFamily="18" charset="0"/>
              </a:rPr>
              <a:t>NPV rule is a good investment rule because:</a:t>
            </a:r>
          </a:p>
          <a:p>
            <a:pPr eaLnBrk="1" hangingPunct="1">
              <a:buFont typeface="Wingdings" pitchFamily="2" charset="2"/>
              <a:buNone/>
            </a:pPr>
            <a:endParaRPr lang="en-US" sz="22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measures value creation</a:t>
            </a:r>
            <a:endParaRPr lang="en-US" sz="1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/>
            <a:endParaRPr lang="en-US" sz="1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reflects timing of project’s cash flows</a:t>
            </a:r>
            <a:endParaRPr lang="en-US" sz="1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/>
            <a:endParaRPr lang="en-US" sz="1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takes into account project risk</a:t>
            </a:r>
          </a:p>
          <a:p>
            <a:pPr lvl="1" eaLnBrk="1" hangingPunct="1"/>
            <a:endParaRPr lang="en-US" sz="1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200" dirty="0" err="1" smtClean="0">
                <a:solidFill>
                  <a:srgbClr val="FF0000"/>
                </a:solidFill>
                <a:cs typeface="Times New Roman" pitchFamily="18" charset="0"/>
              </a:rPr>
              <a:t>additivity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 property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6B9BB-7E52-4743-A5C9-7750BADCF34A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Adjustment for </a:t>
            </a:r>
            <a:r>
              <a:rPr lang="en-US" sz="2400" b="1" i="1" dirty="0" smtClean="0">
                <a:cs typeface="Times New Roman" pitchFamily="18" charset="0"/>
              </a:rPr>
              <a:t>Risk</a:t>
            </a:r>
            <a:r>
              <a:rPr lang="en-US" sz="2400" b="1" dirty="0" smtClean="0">
                <a:cs typeface="Times New Roman" pitchFamily="18" charset="0"/>
              </a:rPr>
              <a:t> of project’s cash flows</a:t>
            </a:r>
            <a:r>
              <a:rPr lang="en-US" dirty="0" smtClean="0"/>
              <a:t> 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349500"/>
            <a:ext cx="7972946" cy="36703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Risk adjustment</a:t>
            </a:r>
            <a:r>
              <a:rPr lang="en-US" sz="2000" b="1" dirty="0" smtClean="0">
                <a:solidFill>
                  <a:schemeClr val="tx2"/>
                </a:solidFill>
                <a:cs typeface="Arial" charset="0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cs typeface="Arial" charset="0"/>
              </a:rPr>
            </a:br>
            <a:r>
              <a:rPr lang="en-US" sz="2000" dirty="0" smtClean="0">
                <a:cs typeface="Arial" charset="0"/>
              </a:rPr>
              <a:t>is made through the project’s </a:t>
            </a:r>
            <a:r>
              <a:rPr lang="en-US" sz="2000" b="1" dirty="0" smtClean="0">
                <a:solidFill>
                  <a:schemeClr val="tx2"/>
                </a:solidFill>
                <a:cs typeface="Arial" charset="0"/>
              </a:rPr>
              <a:t>discount rate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200" dirty="0" smtClean="0">
              <a:cs typeface="Arial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sz="1800" dirty="0" smtClean="0">
                <a:cs typeface="Arial" charset="0"/>
              </a:rPr>
              <a:t>because investors are </a:t>
            </a:r>
            <a:r>
              <a:rPr lang="en-US" sz="1800" b="1" dirty="0" smtClean="0">
                <a:solidFill>
                  <a:srgbClr val="FF0000"/>
                </a:solidFill>
                <a:cs typeface="Arial" charset="0"/>
              </a:rPr>
              <a:t>risk averse</a:t>
            </a:r>
            <a:r>
              <a:rPr lang="en-US" sz="1800" dirty="0" smtClean="0">
                <a:solidFill>
                  <a:schemeClr val="tx2"/>
                </a:solidFill>
                <a:cs typeface="Arial" charset="0"/>
              </a:rPr>
              <a:t>…</a:t>
            </a:r>
            <a:br>
              <a:rPr lang="en-US" sz="1800" dirty="0" smtClean="0">
                <a:solidFill>
                  <a:schemeClr val="tx2"/>
                </a:solidFill>
                <a:cs typeface="Arial" charset="0"/>
              </a:rPr>
            </a:br>
            <a:r>
              <a:rPr lang="en-US" sz="1800" dirty="0" smtClean="0">
                <a:cs typeface="Arial" charset="0"/>
              </a:rPr>
              <a:t>they will require a </a:t>
            </a:r>
            <a:r>
              <a:rPr lang="en-US" sz="1800" b="1" dirty="0" smtClean="0">
                <a:solidFill>
                  <a:srgbClr val="FF0000"/>
                </a:solidFill>
                <a:cs typeface="Arial" charset="0"/>
              </a:rPr>
              <a:t>higher return</a:t>
            </a:r>
            <a:r>
              <a:rPr lang="en-US" sz="18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1800" dirty="0" smtClean="0">
                <a:cs typeface="Arial" charset="0"/>
              </a:rPr>
              <a:t>from </a:t>
            </a:r>
            <a:r>
              <a:rPr lang="en-US" sz="1800" b="1" dirty="0" smtClean="0">
                <a:solidFill>
                  <a:srgbClr val="FF0000"/>
                </a:solidFill>
                <a:cs typeface="Arial" charset="0"/>
              </a:rPr>
              <a:t>riskier investments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000" b="1" dirty="0" smtClean="0">
              <a:solidFill>
                <a:schemeClr val="tx2"/>
              </a:solidFill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1000" dirty="0" smtClean="0"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9BFCF-DD3E-4ECF-B832-BD063ECFB840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66813"/>
            <a:ext cx="7588894" cy="4572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NPV vs. discount rate</a:t>
            </a:r>
            <a:endParaRPr lang="en-US" dirty="0" smtClean="0"/>
          </a:p>
        </p:txBody>
      </p:sp>
      <p:sp>
        <p:nvSpPr>
          <p:cNvPr id="39942" name="Line 5"/>
          <p:cNvSpPr>
            <a:spLocks noChangeShapeType="1"/>
          </p:cNvSpPr>
          <p:nvPr/>
        </p:nvSpPr>
        <p:spPr bwMode="auto">
          <a:xfrm flipV="1">
            <a:off x="1908175" y="2205038"/>
            <a:ext cx="0" cy="3240087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43" name="Line 6"/>
          <p:cNvSpPr>
            <a:spLocks noChangeShapeType="1"/>
          </p:cNvSpPr>
          <p:nvPr/>
        </p:nvSpPr>
        <p:spPr bwMode="auto">
          <a:xfrm>
            <a:off x="1908175" y="5445125"/>
            <a:ext cx="532765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44" name="Arc 7"/>
          <p:cNvSpPr>
            <a:spLocks/>
          </p:cNvSpPr>
          <p:nvPr/>
        </p:nvSpPr>
        <p:spPr bwMode="auto">
          <a:xfrm rot="10800000">
            <a:off x="2411413" y="2924175"/>
            <a:ext cx="3167062" cy="2016125"/>
          </a:xfrm>
          <a:custGeom>
            <a:avLst/>
            <a:gdLst>
              <a:gd name="T0" fmla="*/ 0 w 21600"/>
              <a:gd name="T1" fmla="*/ 0 h 21600"/>
              <a:gd name="T2" fmla="*/ 3167062 w 21600"/>
              <a:gd name="T3" fmla="*/ 2016125 h 21600"/>
              <a:gd name="T4" fmla="*/ 0 w 21600"/>
              <a:gd name="T5" fmla="*/ 201612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49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6227763" y="5516563"/>
            <a:ext cx="19446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n-lt"/>
              </a:rPr>
              <a:t>discount rate</a:t>
            </a:r>
            <a:endParaRPr lang="el-GR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9946" name="Rectangle 9"/>
          <p:cNvSpPr>
            <a:spLocks noChangeArrowheads="1"/>
          </p:cNvSpPr>
          <p:nvPr/>
        </p:nvSpPr>
        <p:spPr bwMode="auto">
          <a:xfrm>
            <a:off x="971550" y="1989138"/>
            <a:ext cx="10080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+mn-lt"/>
              </a:rPr>
              <a:t>NPV</a:t>
            </a:r>
            <a:endParaRPr lang="el-GR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9947" name="Rectangle 10"/>
          <p:cNvSpPr>
            <a:spLocks noChangeArrowheads="1"/>
          </p:cNvSpPr>
          <p:nvPr/>
        </p:nvSpPr>
        <p:spPr bwMode="auto">
          <a:xfrm>
            <a:off x="3348038" y="3284538"/>
            <a:ext cx="5112394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latin typeface="+mn-lt"/>
              </a:rPr>
              <a:t>by </a:t>
            </a:r>
            <a:r>
              <a:rPr lang="en-US" sz="1600" b="1" dirty="0">
                <a:solidFill>
                  <a:schemeClr val="tx2"/>
                </a:solidFill>
                <a:latin typeface="+mn-lt"/>
              </a:rPr>
              <a:t>discounting</a:t>
            </a:r>
            <a:r>
              <a:rPr lang="en-US" sz="1600" dirty="0">
                <a:latin typeface="+mn-lt"/>
              </a:rPr>
              <a:t> the project’ cash flows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at a </a:t>
            </a:r>
            <a:r>
              <a:rPr lang="en-US" sz="1600" b="1" dirty="0">
                <a:solidFill>
                  <a:schemeClr val="tx2"/>
                </a:solidFill>
                <a:latin typeface="+mn-lt"/>
              </a:rPr>
              <a:t>higher rate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</a:t>
            </a:r>
            <a:r>
              <a:rPr lang="en-US" sz="1600" dirty="0">
                <a:latin typeface="+mn-lt"/>
              </a:rPr>
              <a:t> the project’s </a:t>
            </a:r>
            <a:r>
              <a:rPr lang="en-US" sz="1600" b="1" dirty="0">
                <a:solidFill>
                  <a:schemeClr val="tx2"/>
                </a:solidFill>
                <a:latin typeface="+mn-lt"/>
              </a:rPr>
              <a:t>NPV</a:t>
            </a:r>
            <a:r>
              <a:rPr lang="en-US" sz="1600" dirty="0">
                <a:latin typeface="+mn-lt"/>
              </a:rPr>
              <a:t> will </a:t>
            </a:r>
            <a:r>
              <a:rPr lang="en-US" sz="1600" b="1" dirty="0">
                <a:solidFill>
                  <a:schemeClr val="tx2"/>
                </a:solidFill>
                <a:latin typeface="+mn-lt"/>
              </a:rPr>
              <a:t>decrease</a:t>
            </a:r>
            <a:endParaRPr lang="el-GR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9948" name="Line 11"/>
          <p:cNvSpPr>
            <a:spLocks noChangeShapeType="1"/>
          </p:cNvSpPr>
          <p:nvPr/>
        </p:nvSpPr>
        <p:spPr bwMode="auto">
          <a:xfrm>
            <a:off x="3059113" y="422116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49" name="Line 12"/>
          <p:cNvSpPr>
            <a:spLocks noChangeShapeType="1"/>
          </p:cNvSpPr>
          <p:nvPr/>
        </p:nvSpPr>
        <p:spPr bwMode="auto">
          <a:xfrm>
            <a:off x="3851275" y="46529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>
            <a:off x="1908175" y="4221163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>
            <a:off x="1908175" y="4652963"/>
            <a:ext cx="1943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52" name="Rectangle 15"/>
          <p:cNvSpPr>
            <a:spLocks noChangeArrowheads="1"/>
          </p:cNvSpPr>
          <p:nvPr/>
        </p:nvSpPr>
        <p:spPr bwMode="auto">
          <a:xfrm>
            <a:off x="1116013" y="4005263"/>
            <a:ext cx="6492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NPV</a:t>
            </a:r>
            <a:r>
              <a:rPr lang="en-US" sz="1600" b="1" baseline="-25000" dirty="0">
                <a:latin typeface="+mn-lt"/>
              </a:rPr>
              <a:t>1</a:t>
            </a:r>
            <a:endParaRPr lang="el-GR" sz="1600" b="1" baseline="-25000" dirty="0">
              <a:latin typeface="+mn-lt"/>
            </a:endParaRPr>
          </a:p>
        </p:txBody>
      </p:sp>
      <p:sp>
        <p:nvSpPr>
          <p:cNvPr id="39953" name="Rectangle 16"/>
          <p:cNvSpPr>
            <a:spLocks noChangeArrowheads="1"/>
          </p:cNvSpPr>
          <p:nvPr/>
        </p:nvSpPr>
        <p:spPr bwMode="auto">
          <a:xfrm>
            <a:off x="1116013" y="4437063"/>
            <a:ext cx="6492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NPV</a:t>
            </a:r>
            <a:r>
              <a:rPr lang="en-US" sz="1600" b="1" baseline="-25000" dirty="0">
                <a:latin typeface="+mn-lt"/>
              </a:rPr>
              <a:t>2</a:t>
            </a:r>
            <a:endParaRPr lang="el-GR" sz="1600" b="1" baseline="-25000" dirty="0">
              <a:latin typeface="+mn-lt"/>
            </a:endParaRPr>
          </a:p>
        </p:txBody>
      </p:sp>
      <p:sp>
        <p:nvSpPr>
          <p:cNvPr id="39954" name="Rectangle 17"/>
          <p:cNvSpPr>
            <a:spLocks noChangeArrowheads="1"/>
          </p:cNvSpPr>
          <p:nvPr/>
        </p:nvSpPr>
        <p:spPr bwMode="auto">
          <a:xfrm>
            <a:off x="2771775" y="5516563"/>
            <a:ext cx="649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r</a:t>
            </a:r>
            <a:r>
              <a:rPr lang="en-US" sz="1600" b="1" baseline="-25000"/>
              <a:t>1</a:t>
            </a:r>
            <a:endParaRPr lang="el-GR" sz="1600" b="1" baseline="-25000"/>
          </a:p>
        </p:txBody>
      </p:sp>
      <p:sp>
        <p:nvSpPr>
          <p:cNvPr id="39955" name="Rectangle 18"/>
          <p:cNvSpPr>
            <a:spLocks noChangeArrowheads="1"/>
          </p:cNvSpPr>
          <p:nvPr/>
        </p:nvSpPr>
        <p:spPr bwMode="auto">
          <a:xfrm>
            <a:off x="3563938" y="5516563"/>
            <a:ext cx="6492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r</a:t>
            </a:r>
            <a:r>
              <a:rPr lang="en-US" sz="1600" b="1" baseline="-25000"/>
              <a:t>2</a:t>
            </a:r>
            <a:endParaRPr lang="el-GR" sz="1600" b="1" baseline="-25000"/>
          </a:p>
        </p:txBody>
      </p:sp>
      <p:sp>
        <p:nvSpPr>
          <p:cNvPr id="39956" name="Rectangle 19"/>
          <p:cNvSpPr>
            <a:spLocks noChangeArrowheads="1"/>
          </p:cNvSpPr>
          <p:nvPr/>
        </p:nvSpPr>
        <p:spPr bwMode="auto">
          <a:xfrm>
            <a:off x="2268538" y="6021388"/>
            <a:ext cx="34559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+mn-lt"/>
              </a:rPr>
              <a:t>r</a:t>
            </a:r>
            <a:r>
              <a:rPr lang="en-US" sz="1600" b="1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 &gt; r</a:t>
            </a:r>
            <a:r>
              <a:rPr lang="en-US" sz="1600" b="1" baseline="-25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   </a:t>
            </a:r>
            <a:r>
              <a:rPr lang="en-US" sz="1600" b="1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    NPV</a:t>
            </a:r>
            <a:r>
              <a:rPr lang="en-US" sz="1600" b="1" baseline="-250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+mn-lt"/>
                <a:sym typeface="Wingdings" pitchFamily="2" charset="2"/>
              </a:rPr>
              <a:t> &lt; NPV</a:t>
            </a:r>
            <a:r>
              <a:rPr lang="en-US" sz="1600" b="1" baseline="-250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1</a:t>
            </a:r>
            <a:endParaRPr lang="el-GR" sz="1600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957" name="Line 20"/>
          <p:cNvSpPr>
            <a:spLocks noChangeShapeType="1"/>
          </p:cNvSpPr>
          <p:nvPr/>
        </p:nvSpPr>
        <p:spPr bwMode="auto">
          <a:xfrm>
            <a:off x="3276600" y="573405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58" name="Line 21"/>
          <p:cNvSpPr>
            <a:spLocks noChangeShapeType="1"/>
          </p:cNvSpPr>
          <p:nvPr/>
        </p:nvSpPr>
        <p:spPr bwMode="auto">
          <a:xfrm>
            <a:off x="971550" y="42211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643188" y="2928938"/>
            <a:ext cx="2214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defRPr/>
            </a:pPr>
            <a:r>
              <a:rPr lang="en-US" sz="1400" b="1" kern="0" dirty="0">
                <a:solidFill>
                  <a:srgbClr val="FF0000"/>
                </a:solidFill>
                <a:latin typeface="+mj-lt"/>
                <a:ea typeface="+mj-ea"/>
                <a:cs typeface="Times New Roman" pitchFamily="18" charset="0"/>
              </a:rPr>
              <a:t>inverse relationship</a:t>
            </a:r>
            <a:endParaRPr lang="en-US" sz="140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3" name="24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2808659" y="3320133"/>
            <a:ext cx="714375" cy="500062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2860675"/>
            <a:ext cx="5470525" cy="3114675"/>
          </a:xfrm>
        </p:spPr>
        <p:txBody>
          <a:bodyPr/>
          <a:lstStyle/>
          <a:p>
            <a:pPr algn="r" eaLnBrk="1" hangingPunct="1"/>
            <a:endParaRPr lang="en-US" sz="8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INVESTMENT DECISIONS TOOLS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A497E-E641-4E19-B58A-BDAE901CD63C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434975"/>
            <a:ext cx="8162925" cy="1189038"/>
          </a:xfrm>
        </p:spPr>
        <p:txBody>
          <a:bodyPr/>
          <a:lstStyle/>
          <a:p>
            <a:pPr eaLnBrk="1" hangingPunct="1"/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200" b="1" smtClean="0"/>
              <a:t>Cash Flows for 2 investments with CF</a:t>
            </a:r>
            <a:r>
              <a:rPr lang="en-US" sz="2200" b="1" baseline="-25000" smtClean="0"/>
              <a:t>0</a:t>
            </a:r>
            <a:r>
              <a:rPr lang="en-US" sz="2200" b="1" smtClean="0"/>
              <a:t> = $1 mln.</a:t>
            </a:r>
            <a:br>
              <a:rPr lang="en-US" sz="2200" b="1" smtClean="0"/>
            </a:br>
            <a:r>
              <a:rPr lang="en-US" sz="2200" b="1" i="1" smtClean="0">
                <a:solidFill>
                  <a:srgbClr val="FF0000"/>
                </a:solidFill>
              </a:rPr>
              <a:t>k</a:t>
            </a:r>
            <a:r>
              <a:rPr lang="en-US" sz="2200" b="1" smtClean="0">
                <a:solidFill>
                  <a:srgbClr val="FF0000"/>
                </a:solidFill>
              </a:rPr>
              <a:t> = 0.12 </a:t>
            </a:r>
            <a:r>
              <a:rPr lang="en-US" sz="2200" b="1" smtClean="0"/>
              <a:t> Investment C  -  </a:t>
            </a:r>
            <a:r>
              <a:rPr lang="en-US" sz="2200" b="1" i="1" smtClean="0">
                <a:solidFill>
                  <a:srgbClr val="FF0000"/>
                </a:solidFill>
              </a:rPr>
              <a:t>k</a:t>
            </a:r>
            <a:r>
              <a:rPr lang="en-US" sz="2200" b="1" smtClean="0">
                <a:solidFill>
                  <a:srgbClr val="FF0000"/>
                </a:solidFill>
              </a:rPr>
              <a:t> = 0.15</a:t>
            </a:r>
            <a:r>
              <a:rPr lang="en-US" sz="2200" b="1" smtClean="0"/>
              <a:t>  Investment D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1828800"/>
            <a:ext cx="8629650" cy="2835275"/>
            <a:chOff x="132" y="1718"/>
            <a:chExt cx="5436" cy="1786"/>
          </a:xfrm>
        </p:grpSpPr>
        <p:sp>
          <p:nvSpPr>
            <p:cNvPr id="40968" name="Rectangle 5"/>
            <p:cNvSpPr>
              <a:spLocks noChangeArrowheads="1"/>
            </p:cNvSpPr>
            <p:nvPr/>
          </p:nvSpPr>
          <p:spPr bwMode="auto">
            <a:xfrm>
              <a:off x="432" y="1728"/>
              <a:ext cx="4848" cy="19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Text Box 6"/>
            <p:cNvSpPr txBox="1">
              <a:spLocks noChangeArrowheads="1"/>
            </p:cNvSpPr>
            <p:nvPr/>
          </p:nvSpPr>
          <p:spPr bwMode="auto">
            <a:xfrm>
              <a:off x="134" y="1718"/>
              <a:ext cx="54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sz="1600" b="1">
                  <a:solidFill>
                    <a:srgbClr val="FFFFFF"/>
                  </a:solidFill>
                  <a:latin typeface="Arial" charset="0"/>
                </a:rPr>
                <a:t>	END OF YEAR	INVESTMENT C	INVESTMENT D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40970" name="Text Box 7"/>
            <p:cNvSpPr txBox="1">
              <a:spLocks noChangeArrowheads="1"/>
            </p:cNvSpPr>
            <p:nvPr/>
          </p:nvSpPr>
          <p:spPr bwMode="auto">
            <a:xfrm>
              <a:off x="132" y="1968"/>
              <a:ext cx="5434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	1	CF</a:t>
              </a:r>
              <a:r>
                <a:rPr lang="en-US" sz="1600" b="1" baseline="-25000">
                  <a:solidFill>
                    <a:srgbClr val="000000"/>
                  </a:solidFill>
                  <a:latin typeface="Arial" charset="0"/>
                </a:rPr>
                <a:t>1</a:t>
              </a: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 = $300,000	CF</a:t>
              </a:r>
              <a:r>
                <a:rPr lang="en-US" sz="1600" b="1" baseline="-25000">
                  <a:solidFill>
                    <a:srgbClr val="000000"/>
                  </a:solidFill>
                  <a:latin typeface="Arial" charset="0"/>
                </a:rPr>
                <a:t>1</a:t>
              </a: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 = $300,000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	2	CF</a:t>
              </a:r>
              <a:r>
                <a:rPr lang="en-US" sz="1600" b="1" baseline="-250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 =   300,000	CF</a:t>
              </a:r>
              <a:r>
                <a:rPr lang="en-US" sz="1600" b="1" baseline="-250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 =   300,000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	3	CF</a:t>
              </a:r>
              <a:r>
                <a:rPr lang="en-US" sz="1600" b="1" baseline="-25000">
                  <a:solidFill>
                    <a:srgbClr val="000000"/>
                  </a:solidFill>
                  <a:latin typeface="Arial" charset="0"/>
                </a:rPr>
                <a:t>3</a:t>
              </a: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 =   300,000	CF</a:t>
              </a:r>
              <a:r>
                <a:rPr lang="en-US" sz="1600" b="1" baseline="-25000">
                  <a:solidFill>
                    <a:srgbClr val="000000"/>
                  </a:solidFill>
                  <a:latin typeface="Arial" charset="0"/>
                </a:rPr>
                <a:t>3</a:t>
              </a: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 =   300,000	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	4	CF</a:t>
              </a:r>
              <a:r>
                <a:rPr lang="en-US" sz="1600" b="1" baseline="-25000">
                  <a:solidFill>
                    <a:srgbClr val="000000"/>
                  </a:solidFill>
                  <a:latin typeface="Arial" charset="0"/>
                </a:rPr>
                <a:t>4</a:t>
              </a: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 =   300,000	CF</a:t>
              </a:r>
              <a:r>
                <a:rPr lang="en-US" sz="1600" b="1" baseline="-25000">
                  <a:solidFill>
                    <a:srgbClr val="000000"/>
                  </a:solidFill>
                  <a:latin typeface="Arial" charset="0"/>
                </a:rPr>
                <a:t>4</a:t>
              </a: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 =   300,000	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	5	CF</a:t>
              </a:r>
              <a:r>
                <a:rPr lang="en-US" sz="1600" b="1" baseline="-25000">
                  <a:solidFill>
                    <a:srgbClr val="000000"/>
                  </a:solidFill>
                  <a:latin typeface="Arial" charset="0"/>
                </a:rPr>
                <a:t>5</a:t>
              </a: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 =   300,000	CF</a:t>
              </a:r>
              <a:r>
                <a:rPr lang="en-US" sz="1600" b="1" baseline="-25000">
                  <a:solidFill>
                    <a:srgbClr val="000000"/>
                  </a:solidFill>
                  <a:latin typeface="Arial" charset="0"/>
                </a:rPr>
                <a:t>5</a:t>
              </a: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 =   300,000	</a:t>
              </a: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432" y="3302"/>
              <a:ext cx="4848" cy="20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2" name="Text Box 9"/>
            <p:cNvSpPr txBox="1">
              <a:spLocks noChangeArrowheads="1"/>
            </p:cNvSpPr>
            <p:nvPr/>
          </p:nvSpPr>
          <p:spPr bwMode="auto">
            <a:xfrm>
              <a:off x="134" y="3292"/>
              <a:ext cx="54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1544638" algn="ctr"/>
                  <a:tab pos="5022850" algn="r"/>
                  <a:tab pos="7605713" algn="r"/>
                </a:tabLst>
              </a:pPr>
              <a:r>
                <a:rPr lang="en-US" sz="1600" b="1">
                  <a:solidFill>
                    <a:srgbClr val="FFFFFF"/>
                  </a:solidFill>
                  <a:latin typeface="Arial" charset="0"/>
                </a:rPr>
                <a:t>	Total Cash Flows	$1,500,000	$1,500,000</a:t>
              </a:r>
              <a:endParaRPr lang="en-US" sz="1600">
                <a:latin typeface="Arial" charset="0"/>
              </a:endParaRPr>
            </a:p>
          </p:txBody>
        </p:sp>
      </p:grp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057400" y="4876800"/>
            <a:ext cx="5029200" cy="13144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 investments</a:t>
            </a:r>
            <a:br>
              <a:rPr lang="en-US" sz="1600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</a:br>
            <a:r>
              <a:rPr lang="en-US" sz="16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- same initial cash outlay</a:t>
            </a:r>
            <a:br>
              <a:rPr lang="en-US" sz="16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</a:br>
            <a:r>
              <a:rPr lang="en-US" sz="16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- same cumulative cash flows</a:t>
            </a:r>
            <a:br>
              <a:rPr lang="en-US" sz="16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</a:br>
            <a:r>
              <a:rPr lang="en-US" sz="16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- same cash flow profile</a:t>
            </a:r>
            <a:br>
              <a:rPr lang="en-US" sz="16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</a:br>
            <a:r>
              <a:rPr lang="en-US" sz="1600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BUT:</a:t>
            </a:r>
            <a:r>
              <a:rPr lang="en-US" sz="16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600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different cost of capital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7B46F-5241-4851-9F34-8BE8A919AB5C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679450"/>
            <a:ext cx="8162925" cy="944563"/>
          </a:xfrm>
        </p:spPr>
        <p:txBody>
          <a:bodyPr/>
          <a:lstStyle/>
          <a:p>
            <a:pPr eaLnBrk="1" hangingPunct="1"/>
            <a:r>
              <a:rPr lang="en-US" sz="3200" b="1" smtClean="0"/>
              <a:t> </a:t>
            </a:r>
            <a:br>
              <a:rPr lang="en-US" sz="3200" b="1" smtClean="0"/>
            </a:br>
            <a:r>
              <a:rPr lang="en-US" sz="2400" b="1" smtClean="0"/>
              <a:t>PV of cash flows for Investment C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09550" y="1828800"/>
            <a:ext cx="8629650" cy="3133725"/>
            <a:chOff x="132" y="1290"/>
            <a:chExt cx="5436" cy="1974"/>
          </a:xfrm>
        </p:grpSpPr>
        <p:sp>
          <p:nvSpPr>
            <p:cNvPr id="41991" name="Rectangle 5"/>
            <p:cNvSpPr>
              <a:spLocks noChangeArrowheads="1"/>
            </p:cNvSpPr>
            <p:nvPr/>
          </p:nvSpPr>
          <p:spPr bwMode="auto">
            <a:xfrm>
              <a:off x="432" y="1290"/>
              <a:ext cx="4800" cy="39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Text Box 6"/>
            <p:cNvSpPr txBox="1">
              <a:spLocks noChangeArrowheads="1"/>
            </p:cNvSpPr>
            <p:nvPr/>
          </p:nvSpPr>
          <p:spPr bwMode="auto">
            <a:xfrm>
              <a:off x="240" y="1296"/>
              <a:ext cx="53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1371600" algn="ctr"/>
                  <a:tab pos="5599113" algn="ctr"/>
                  <a:tab pos="6854825" algn="ctr"/>
                </a:tabLst>
              </a:pPr>
              <a:r>
                <a:rPr lang="en-US" sz="1600" b="1">
                  <a:solidFill>
                    <a:srgbClr val="FFFFFF"/>
                  </a:solidFill>
                  <a:latin typeface="Arial" charset="0"/>
                </a:rPr>
                <a:t>		 </a:t>
              </a: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INVESTMENT C</a:t>
              </a:r>
            </a:p>
            <a:p>
              <a:pPr eaLnBrk="0" hangingPunct="0">
                <a:tabLst>
                  <a:tab pos="1371600" algn="ctr"/>
                  <a:tab pos="5599113" algn="ctr"/>
                  <a:tab pos="6854825" algn="ctr"/>
                </a:tabLst>
              </a:pPr>
              <a:r>
                <a:rPr lang="en-US" sz="1600" b="1">
                  <a:solidFill>
                    <a:srgbClr val="FFFFFF"/>
                  </a:solidFill>
                  <a:latin typeface="Arial" charset="0"/>
                </a:rPr>
                <a:t>	END OF YEAR	OPPORTUNITY COST OF CAPITAL = </a:t>
              </a: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12%</a:t>
              </a:r>
            </a:p>
          </p:txBody>
        </p:sp>
        <p:sp>
          <p:nvSpPr>
            <p:cNvPr id="41993" name="Text Box 7"/>
            <p:cNvSpPr txBox="1">
              <a:spLocks noChangeArrowheads="1"/>
            </p:cNvSpPr>
            <p:nvPr/>
          </p:nvSpPr>
          <p:spPr bwMode="auto">
            <a:xfrm>
              <a:off x="132" y="1680"/>
              <a:ext cx="5434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  <a:tabLst>
                  <a:tab pos="1544638" algn="ctr"/>
                  <a:tab pos="2971800" algn="l"/>
                  <a:tab pos="5372100" algn="l"/>
                  <a:tab pos="5772150" algn="dec"/>
                  <a:tab pos="6343650" algn="l"/>
                  <a:tab pos="7486650" algn="r"/>
                </a:tabLst>
              </a:pP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	1	PV($300,000) = $300,000 × 0.8929 	= 	$267,857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2971800" algn="l"/>
                  <a:tab pos="5372100" algn="l"/>
                  <a:tab pos="5772150" algn="dec"/>
                  <a:tab pos="6343650" algn="l"/>
                  <a:tab pos="7486650" algn="r"/>
                </a:tabLst>
              </a:pP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	2	PV($300,000) = 300,000 	× 0.7972 	=   	239,158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2971800" algn="l"/>
                  <a:tab pos="5372100" algn="l"/>
                  <a:tab pos="5772150" algn="dec"/>
                  <a:tab pos="6343650" algn="l"/>
                  <a:tab pos="7486650" algn="r"/>
                </a:tabLst>
              </a:pP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	3	PV($300,000) = 300,000	× 0.7118 	=   	213,534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2971800" algn="l"/>
                  <a:tab pos="5372100" algn="l"/>
                  <a:tab pos="5772150" algn="dec"/>
                  <a:tab pos="6343650" algn="l"/>
                  <a:tab pos="7486650" algn="r"/>
                </a:tabLst>
              </a:pP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	4	PV($300,000) = 300,000 	× 0.6355 	=   	190,655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2971800" algn="l"/>
                  <a:tab pos="5372100" algn="l"/>
                  <a:tab pos="5772150" algn="dec"/>
                  <a:tab pos="6343650" algn="l"/>
                  <a:tab pos="7486650" algn="r"/>
                </a:tabLst>
              </a:pP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	5	PV($300,000) = 300,000 	× 0.5674 	= 	170,228</a:t>
              </a:r>
            </a:p>
          </p:txBody>
        </p:sp>
        <p:sp>
          <p:nvSpPr>
            <p:cNvPr id="41994" name="Rectangle 8"/>
            <p:cNvSpPr>
              <a:spLocks noChangeArrowheads="1"/>
            </p:cNvSpPr>
            <p:nvPr/>
          </p:nvSpPr>
          <p:spPr bwMode="auto">
            <a:xfrm>
              <a:off x="432" y="3062"/>
              <a:ext cx="4800" cy="20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Text Box 9"/>
            <p:cNvSpPr txBox="1">
              <a:spLocks noChangeArrowheads="1"/>
            </p:cNvSpPr>
            <p:nvPr/>
          </p:nvSpPr>
          <p:spPr bwMode="auto">
            <a:xfrm>
              <a:off x="134" y="3052"/>
              <a:ext cx="52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5830888" algn="r"/>
                  <a:tab pos="7486650" algn="r"/>
                </a:tabLst>
              </a:pPr>
              <a:r>
                <a:rPr lang="en-US" sz="1600" b="1">
                  <a:solidFill>
                    <a:srgbClr val="FFFFFF"/>
                  </a:solidFill>
                  <a:latin typeface="Arial" charset="0"/>
                </a:rPr>
                <a:t>	Total Present Values	$1,081,432</a:t>
              </a:r>
              <a:endParaRPr lang="en-US" sz="1600">
                <a:latin typeface="Arial" charset="0"/>
              </a:endParaRPr>
            </a:p>
          </p:txBody>
        </p:sp>
      </p:grp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6572264" y="4572008"/>
            <a:ext cx="1552575" cy="415925"/>
          </a:xfrm>
          <a:prstGeom prst="ellipse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FC8D9-5623-4FEA-9998-89DAFC4F99DC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679450"/>
            <a:ext cx="8162925" cy="944563"/>
          </a:xfrm>
        </p:spPr>
        <p:txBody>
          <a:bodyPr/>
          <a:lstStyle/>
          <a:p>
            <a:pPr eaLnBrk="1" hangingPunct="1"/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2400" b="1" smtClean="0"/>
              <a:t>PV of cash flows for Investment D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09550" y="1828800"/>
            <a:ext cx="8629650" cy="3133725"/>
            <a:chOff x="132" y="1290"/>
            <a:chExt cx="5436" cy="1974"/>
          </a:xfrm>
        </p:grpSpPr>
        <p:sp>
          <p:nvSpPr>
            <p:cNvPr id="43015" name="Rectangle 5"/>
            <p:cNvSpPr>
              <a:spLocks noChangeArrowheads="1"/>
            </p:cNvSpPr>
            <p:nvPr/>
          </p:nvSpPr>
          <p:spPr bwMode="auto">
            <a:xfrm>
              <a:off x="432" y="1290"/>
              <a:ext cx="4896" cy="39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6" name="Text Box 6"/>
            <p:cNvSpPr txBox="1">
              <a:spLocks noChangeArrowheads="1"/>
            </p:cNvSpPr>
            <p:nvPr/>
          </p:nvSpPr>
          <p:spPr bwMode="auto">
            <a:xfrm>
              <a:off x="240" y="1296"/>
              <a:ext cx="504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1371600" algn="ctr"/>
                  <a:tab pos="5599113" algn="ctr"/>
                  <a:tab pos="6854825" algn="ctr"/>
                </a:tabLst>
              </a:pPr>
              <a:r>
                <a:rPr lang="en-US" sz="1600" b="1">
                  <a:solidFill>
                    <a:srgbClr val="FFFFFF"/>
                  </a:solidFill>
                  <a:latin typeface="Arial" charset="0"/>
                </a:rPr>
                <a:t>		 </a:t>
              </a: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INVESTMENT D</a:t>
              </a:r>
            </a:p>
            <a:p>
              <a:pPr eaLnBrk="0" hangingPunct="0">
                <a:tabLst>
                  <a:tab pos="1371600" algn="ctr"/>
                  <a:tab pos="5599113" algn="ctr"/>
                  <a:tab pos="6854825" algn="ctr"/>
                </a:tabLst>
              </a:pPr>
              <a:r>
                <a:rPr lang="en-US" sz="1600" b="1">
                  <a:solidFill>
                    <a:srgbClr val="FFFFFF"/>
                  </a:solidFill>
                  <a:latin typeface="Arial" charset="0"/>
                </a:rPr>
                <a:t>	END OF YEAR	OPPORTUNITY COST OF CAPITAL = </a:t>
              </a: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15%</a:t>
              </a:r>
            </a:p>
          </p:txBody>
        </p:sp>
        <p:sp>
          <p:nvSpPr>
            <p:cNvPr id="43017" name="Text Box 7"/>
            <p:cNvSpPr txBox="1">
              <a:spLocks noChangeArrowheads="1"/>
            </p:cNvSpPr>
            <p:nvPr/>
          </p:nvSpPr>
          <p:spPr bwMode="auto">
            <a:xfrm>
              <a:off x="132" y="1680"/>
              <a:ext cx="5434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  <a:tabLst>
                  <a:tab pos="1544638" algn="ctr"/>
                  <a:tab pos="2971800" algn="l"/>
                  <a:tab pos="5372100" algn="l"/>
                  <a:tab pos="5772150" algn="dec"/>
                  <a:tab pos="6400800" algn="l"/>
                  <a:tab pos="6858000" algn="ctr"/>
                  <a:tab pos="7372350" algn="r"/>
                </a:tabLst>
              </a:pP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	1	PV($300,000) = $300,000 	× 0.8696 	= 	$260,869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2971800" algn="l"/>
                  <a:tab pos="5372100" algn="l"/>
                  <a:tab pos="5772150" algn="dec"/>
                  <a:tab pos="6400800" algn="l"/>
                  <a:tab pos="6858000" algn="ctr"/>
                  <a:tab pos="7372350" algn="r"/>
                </a:tabLst>
              </a:pP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	2	PV($300,000) = 300,000 	× 0.7561 	=  	 226,843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2971800" algn="l"/>
                  <a:tab pos="5372100" algn="l"/>
                  <a:tab pos="5772150" algn="dec"/>
                  <a:tab pos="6400800" algn="l"/>
                  <a:tab pos="6858000" algn="ctr"/>
                  <a:tab pos="7372350" algn="r"/>
                </a:tabLst>
              </a:pP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	3	PV($300,000) = 300,000	× 0.6575 	=  	 197,255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2971800" algn="l"/>
                  <a:tab pos="5372100" algn="l"/>
                  <a:tab pos="5772150" algn="dec"/>
                  <a:tab pos="6400800" algn="l"/>
                  <a:tab pos="6858000" algn="ctr"/>
                  <a:tab pos="7372350" algn="r"/>
                </a:tabLst>
              </a:pP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	4	PV($300,000) = 300,000 	× 0.5718 	=   	171,526</a:t>
              </a:r>
            </a:p>
            <a:p>
              <a:pPr eaLnBrk="0" hangingPunct="0">
                <a:lnSpc>
                  <a:spcPct val="150000"/>
                </a:lnSpc>
                <a:tabLst>
                  <a:tab pos="1544638" algn="ctr"/>
                  <a:tab pos="2971800" algn="l"/>
                  <a:tab pos="5372100" algn="l"/>
                  <a:tab pos="5772150" algn="dec"/>
                  <a:tab pos="6400800" algn="l"/>
                  <a:tab pos="6858000" algn="ctr"/>
                  <a:tab pos="7372350" algn="r"/>
                </a:tabLst>
              </a:pP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	5	PV($300,000) = 300,000 	× 0.4972 	=   	 149,153</a:t>
              </a:r>
            </a:p>
          </p:txBody>
        </p:sp>
        <p:sp>
          <p:nvSpPr>
            <p:cNvPr id="43018" name="Rectangle 8"/>
            <p:cNvSpPr>
              <a:spLocks noChangeArrowheads="1"/>
            </p:cNvSpPr>
            <p:nvPr/>
          </p:nvSpPr>
          <p:spPr bwMode="auto">
            <a:xfrm>
              <a:off x="432" y="3062"/>
              <a:ext cx="4896" cy="20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Text Box 9"/>
            <p:cNvSpPr txBox="1">
              <a:spLocks noChangeArrowheads="1"/>
            </p:cNvSpPr>
            <p:nvPr/>
          </p:nvSpPr>
          <p:spPr bwMode="auto">
            <a:xfrm>
              <a:off x="134" y="3052"/>
              <a:ext cx="54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5830888" algn="r"/>
                  <a:tab pos="7372350" algn="r"/>
                </a:tabLst>
              </a:pPr>
              <a:r>
                <a:rPr lang="en-US" sz="1600" b="1">
                  <a:solidFill>
                    <a:srgbClr val="FFFFFF"/>
                  </a:solidFill>
                  <a:latin typeface="Arial" charset="0"/>
                </a:rPr>
                <a:t>	Total Present Values	$1,005,646</a:t>
              </a:r>
              <a:endParaRPr lang="en-US" sz="1600"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E02E5-EC1B-40DC-9B29-49E2F09AC176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Limitations of NPV criterion</a:t>
            </a:r>
            <a:r>
              <a:rPr lang="en-US" dirty="0" smtClean="0"/>
              <a:t> 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420938"/>
            <a:ext cx="8131175" cy="3960812"/>
          </a:xfrm>
        </p:spPr>
        <p:txBody>
          <a:bodyPr/>
          <a:lstStyle/>
          <a:p>
            <a:pPr eaLnBrk="1" hangingPunct="1"/>
            <a:r>
              <a:rPr lang="en-US" sz="2000" dirty="0" smtClean="0">
                <a:cs typeface="Arial" charset="0"/>
              </a:rPr>
              <a:t>NPV criterion can be adjusted for some situations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cs typeface="Arial" charset="0"/>
            </a:endParaRPr>
          </a:p>
          <a:p>
            <a:pPr lvl="1" eaLnBrk="1" hangingPunct="1"/>
            <a:r>
              <a:rPr lang="en-US" sz="1800" dirty="0" smtClean="0">
                <a:cs typeface="Arial" charset="0"/>
              </a:rPr>
              <a:t>it ignores the opportunities to make changes to projects as time passes and more information becomes available</a:t>
            </a:r>
          </a:p>
          <a:p>
            <a:pPr lvl="1" eaLnBrk="1" hangingPunct="1"/>
            <a:endParaRPr lang="en-US" sz="1800" dirty="0" smtClean="0">
              <a:cs typeface="Arial" charset="0"/>
            </a:endParaRPr>
          </a:p>
          <a:p>
            <a:pPr lvl="1" eaLnBrk="1" hangingPunct="1"/>
            <a:r>
              <a:rPr lang="en-US" sz="1800" b="1" dirty="0" smtClean="0">
                <a:solidFill>
                  <a:schemeClr val="tx2"/>
                </a:solidFill>
                <a:cs typeface="Arial" charset="0"/>
              </a:rPr>
              <a:t>NPV rule is a take-it-or-live-it rule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95738" y="3284538"/>
            <a:ext cx="4437062" cy="1080566"/>
          </a:xfrm>
        </p:spPr>
        <p:txBody>
          <a:bodyPr/>
          <a:lstStyle/>
          <a:p>
            <a:pPr algn="r" eaLnBrk="1" hangingPunct="1">
              <a:lnSpc>
                <a:spcPct val="15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Alternatives</a:t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>to the NPV Rule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6E8B-1911-43F1-B801-40AED8565C4A}" type="slidenum">
              <a:rPr lang="en-US"/>
              <a:pPr/>
              <a:t>55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6813"/>
            <a:ext cx="8021637" cy="457200"/>
          </a:xfrm>
        </p:spPr>
        <p:txBody>
          <a:bodyPr/>
          <a:lstStyle/>
          <a:p>
            <a:pPr eaLnBrk="1" hangingPunct="1"/>
            <a:r>
              <a:rPr lang="en-US" sz="2400" b="1" smtClean="0"/>
              <a:t>Background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349500"/>
            <a:ext cx="8110537" cy="3746500"/>
          </a:xfrm>
        </p:spPr>
        <p:txBody>
          <a:bodyPr/>
          <a:lstStyle/>
          <a:p>
            <a:pPr eaLnBrk="1" hangingPunct="1"/>
            <a:r>
              <a:rPr lang="en-US" sz="2200" smtClean="0"/>
              <a:t>Four alternatives to NPV method:</a:t>
            </a:r>
          </a:p>
          <a:p>
            <a:pPr eaLnBrk="1" hangingPunct="1">
              <a:buFont typeface="Wingdings" pitchFamily="2" charset="2"/>
              <a:buNone/>
            </a:pPr>
            <a:endParaRPr lang="en-US" sz="800" smtClean="0"/>
          </a:p>
          <a:p>
            <a:pPr eaLnBrk="1" hangingPunct="1">
              <a:buFont typeface="Wingdings" pitchFamily="2" charset="2"/>
              <a:buNone/>
            </a:pPr>
            <a:endParaRPr lang="en-US" sz="800" smtClean="0"/>
          </a:p>
          <a:p>
            <a:pPr lvl="1" eaLnBrk="1" hangingPunct="1"/>
            <a:r>
              <a:rPr lang="en-US" sz="2000" b="1" smtClean="0">
                <a:solidFill>
                  <a:srgbClr val="FF3300"/>
                </a:solidFill>
                <a:cs typeface="Times New Roman" pitchFamily="18" charset="0"/>
              </a:rPr>
              <a:t>ordinary payback period</a:t>
            </a:r>
            <a:r>
              <a:rPr lang="en-US" sz="2000" b="1" smtClean="0">
                <a:solidFill>
                  <a:srgbClr val="FF3300"/>
                </a:solidFill>
              </a:rPr>
              <a:t>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000" b="1" smtClean="0">
              <a:solidFill>
                <a:srgbClr val="FF33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000" b="1" smtClean="0">
                <a:solidFill>
                  <a:srgbClr val="FF3300"/>
                </a:solidFill>
                <a:cs typeface="Times New Roman" pitchFamily="18" charset="0"/>
              </a:rPr>
              <a:t>discounted payback period</a:t>
            </a:r>
            <a:r>
              <a:rPr lang="en-US" sz="2000" b="1" smtClean="0">
                <a:solidFill>
                  <a:srgbClr val="FF3300"/>
                </a:solidFill>
              </a:rPr>
              <a:t>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000" b="1" smtClean="0">
              <a:solidFill>
                <a:srgbClr val="FF33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000" b="1" smtClean="0">
                <a:solidFill>
                  <a:srgbClr val="FF3300"/>
                </a:solidFill>
                <a:cs typeface="Times New Roman" pitchFamily="18" charset="0"/>
              </a:rPr>
              <a:t>internal rate of return</a:t>
            </a:r>
            <a:r>
              <a:rPr lang="en-US" sz="2000" b="1" smtClean="0">
                <a:solidFill>
                  <a:srgbClr val="FF3300"/>
                </a:solidFill>
              </a:rPr>
              <a:t>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000" b="1" smtClean="0">
              <a:solidFill>
                <a:srgbClr val="FF33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000" b="1" smtClean="0">
                <a:solidFill>
                  <a:srgbClr val="FF3300"/>
                </a:solidFill>
                <a:cs typeface="Times New Roman" pitchFamily="18" charset="0"/>
              </a:rPr>
              <a:t>profitability index</a:t>
            </a:r>
            <a:endParaRPr lang="en-US" sz="2000" b="1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C03E-4E0F-491E-A72C-E21A62BD842A}" type="slidenum">
              <a:rPr lang="en-US"/>
              <a:pPr/>
              <a:t>56</a:t>
            </a:fld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6813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smtClean="0"/>
              <a:t>Background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1400" smtClean="0"/>
          </a:p>
          <a:p>
            <a:pPr eaLnBrk="1" hangingPunct="1"/>
            <a:r>
              <a:rPr lang="en-US" sz="2000" b="1" smtClean="0">
                <a:solidFill>
                  <a:schemeClr val="tx2"/>
                </a:solidFill>
              </a:rPr>
              <a:t>Output:</a:t>
            </a:r>
          </a:p>
          <a:p>
            <a:pPr eaLnBrk="1" hangingPunct="1">
              <a:buFont typeface="Wingdings" pitchFamily="2" charset="2"/>
              <a:buNone/>
            </a:pPr>
            <a:endParaRPr lang="en-US" sz="1000" b="1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sz="2000" smtClean="0"/>
              <a:t>4 four alternatives to NPV method &amp; how to calculate them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000" smtClean="0"/>
          </a:p>
          <a:p>
            <a:pPr lvl="1" eaLnBrk="1" hangingPunct="1"/>
            <a:r>
              <a:rPr lang="en-US" sz="2000" smtClean="0"/>
              <a:t>how to apply alternative rules to screen investment proposals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000" smtClean="0"/>
          </a:p>
          <a:p>
            <a:pPr lvl="1" eaLnBrk="1" hangingPunct="1"/>
            <a:r>
              <a:rPr lang="en-US" sz="2000" smtClean="0"/>
              <a:t>major shortcomings of alternative rules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000" smtClean="0"/>
          </a:p>
          <a:p>
            <a:pPr lvl="1" eaLnBrk="1" hangingPunct="1"/>
            <a:r>
              <a:rPr lang="en-US" sz="2000" smtClean="0"/>
              <a:t>why these rules are still used even though</a:t>
            </a:r>
            <a:br>
              <a:rPr lang="en-US" sz="2000" smtClean="0"/>
            </a:br>
            <a:r>
              <a:rPr lang="en-US" sz="2000" smtClean="0"/>
              <a:t>they are not as reliable to NPV rule</a:t>
            </a:r>
            <a:endParaRPr lang="en-US" sz="200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EF0C-59D9-4010-8FB4-B6B3B89BA5EF}" type="slidenum">
              <a:rPr lang="en-US"/>
              <a:pPr/>
              <a:t>57</a:t>
            </a:fld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6813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smtClean="0"/>
              <a:t>Projects examined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492375"/>
            <a:ext cx="8110537" cy="3603625"/>
          </a:xfrm>
        </p:spPr>
        <p:txBody>
          <a:bodyPr/>
          <a:lstStyle/>
          <a:p>
            <a:pPr eaLnBrk="1" hangingPunct="1"/>
            <a:r>
              <a:rPr lang="en-US" sz="2000" smtClean="0">
                <a:cs typeface="Times New Roman" pitchFamily="18" charset="0"/>
              </a:rPr>
              <a:t>6 different investment projects</a:t>
            </a:r>
          </a:p>
          <a:p>
            <a:pPr lvl="2" eaLnBrk="1" hangingPunct="1"/>
            <a:r>
              <a:rPr lang="en-US" sz="1800" smtClean="0">
                <a:cs typeface="Times New Roman" pitchFamily="18" charset="0"/>
              </a:rPr>
              <a:t>investment time-horizon:		5-year</a:t>
            </a:r>
          </a:p>
          <a:p>
            <a:pPr lvl="2" eaLnBrk="1" hangingPunct="1"/>
            <a:r>
              <a:rPr lang="en-US" sz="1800" smtClean="0">
                <a:cs typeface="Times New Roman" pitchFamily="18" charset="0"/>
              </a:rPr>
              <a:t>initial outlay:			$ 1.0 mln.	</a:t>
            </a:r>
          </a:p>
          <a:p>
            <a:pPr eaLnBrk="1" hangingPunct="1">
              <a:buFont typeface="Wingdings" pitchFamily="2" charset="2"/>
              <a:buNone/>
            </a:pPr>
            <a:endParaRPr lang="en-US" sz="12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200" smtClean="0"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cs typeface="Times New Roman" pitchFamily="18" charset="0"/>
              </a:rPr>
              <a:t>each alternative is evaluated as to whether it satisfies the conditions of a good investment decision:</a:t>
            </a:r>
            <a:endParaRPr lang="en-US" sz="8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800" smtClean="0">
                <a:cs typeface="Times New Roman" pitchFamily="18" charset="0"/>
              </a:rPr>
              <a:t> </a:t>
            </a:r>
          </a:p>
          <a:p>
            <a:pPr lvl="2" eaLnBrk="1" hangingPunct="1"/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does it adjust for timing of cash flows? </a:t>
            </a:r>
          </a:p>
          <a:p>
            <a:pPr lvl="2" eaLnBrk="1" hangingPunct="1"/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does it take risk into consideration? </a:t>
            </a:r>
          </a:p>
          <a:p>
            <a:pPr lvl="2" eaLnBrk="1" hangingPunct="1"/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does it maximize firm’s equity value?</a:t>
            </a:r>
            <a:endParaRPr lang="en-US" sz="28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07B79-C4F3-4DCE-80CE-15DCF09EFDF5}" type="slidenum">
              <a:rPr lang="en-US"/>
              <a:pPr/>
              <a:t>58</a:t>
            </a:fld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08025" y="1866900"/>
            <a:ext cx="8435975" cy="4964218"/>
            <a:chOff x="446" y="1176"/>
            <a:chExt cx="5314" cy="2216"/>
          </a:xfrm>
        </p:grpSpPr>
        <p:sp>
          <p:nvSpPr>
            <p:cNvPr id="8199" name="Text Box 8"/>
            <p:cNvSpPr txBox="1">
              <a:spLocks noChangeArrowheads="1"/>
            </p:cNvSpPr>
            <p:nvPr/>
          </p:nvSpPr>
          <p:spPr bwMode="auto">
            <a:xfrm>
              <a:off x="448" y="1454"/>
              <a:ext cx="5120" cy="206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dirty="0">
                  <a:latin typeface="+mn-lt"/>
                </a:rPr>
                <a:t>	</a:t>
              </a:r>
              <a:r>
                <a:rPr lang="en-US" sz="2000" dirty="0">
                  <a:solidFill>
                    <a:schemeClr val="accent1"/>
                  </a:solidFill>
                  <a:latin typeface="+mn-lt"/>
                </a:rPr>
                <a:t>END OF YEAR	INVESTMENT A	INVESTMENT B</a:t>
              </a:r>
              <a:endParaRPr lang="en-US" sz="2000" b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8200" name="Text Box 9"/>
            <p:cNvSpPr txBox="1">
              <a:spLocks noChangeArrowheads="1"/>
            </p:cNvSpPr>
            <p:nvPr/>
          </p:nvSpPr>
          <p:spPr bwMode="auto">
            <a:xfrm>
              <a:off x="446" y="1643"/>
              <a:ext cx="5120" cy="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b="0" dirty="0">
                  <a:solidFill>
                    <a:srgbClr val="000000"/>
                  </a:solidFill>
                  <a:latin typeface="+mn-lt"/>
                </a:rPr>
                <a:t>	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1	$600,000	$100,000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	2	  300,000	  300,000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	3	100,000	600,000	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	4	200,000	200,000	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	5	300,000	300,000</a:t>
              </a:r>
              <a:r>
                <a:rPr lang="en-US" dirty="0">
                  <a:solidFill>
                    <a:srgbClr val="000000"/>
                  </a:solidFill>
                  <a:latin typeface="+mn-lt"/>
                </a:rPr>
                <a:t>	</a:t>
              </a:r>
            </a:p>
          </p:txBody>
        </p:sp>
        <p:sp>
          <p:nvSpPr>
            <p:cNvPr id="8201" name="Text Box 11"/>
            <p:cNvSpPr txBox="1">
              <a:spLocks noChangeArrowheads="1"/>
            </p:cNvSpPr>
            <p:nvPr/>
          </p:nvSpPr>
          <p:spPr bwMode="auto">
            <a:xfrm>
              <a:off x="467" y="2884"/>
              <a:ext cx="5293" cy="508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dirty="0">
                  <a:latin typeface="+mn-lt"/>
                </a:rPr>
                <a:t>	</a:t>
              </a:r>
              <a:r>
                <a:rPr lang="en-US" sz="2200" dirty="0">
                  <a:solidFill>
                    <a:schemeClr val="accent1"/>
                  </a:solidFill>
                  <a:latin typeface="+mn-lt"/>
                </a:rPr>
                <a:t>Total Cash Flows	</a:t>
              </a:r>
              <a:r>
                <a:rPr lang="en-US" sz="2200" dirty="0" smtClean="0">
                  <a:solidFill>
                    <a:schemeClr val="accent1"/>
                  </a:solidFill>
                  <a:latin typeface="+mn-lt"/>
                </a:rPr>
                <a:t>   $</a:t>
              </a:r>
              <a:r>
                <a:rPr lang="en-US" sz="2200" dirty="0">
                  <a:solidFill>
                    <a:schemeClr val="accent1"/>
                  </a:solidFill>
                  <a:latin typeface="+mn-lt"/>
                </a:rPr>
                <a:t>1,500,000	</a:t>
              </a:r>
              <a:r>
                <a:rPr lang="en-US" sz="2200" dirty="0" smtClean="0">
                  <a:solidFill>
                    <a:schemeClr val="accent1"/>
                  </a:solidFill>
                  <a:latin typeface="+mn-lt"/>
                </a:rPr>
                <a:t>        $</a:t>
              </a:r>
              <a:r>
                <a:rPr lang="en-US" sz="2200" dirty="0">
                  <a:solidFill>
                    <a:schemeClr val="accent1"/>
                  </a:solidFill>
                  <a:latin typeface="+mn-lt"/>
                </a:rPr>
                <a:t>1,500,000</a:t>
              </a:r>
            </a:p>
            <a:p>
              <a:pPr algn="l"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2200" dirty="0">
                  <a:latin typeface="+mn-lt"/>
                </a:rPr>
                <a:t>	</a:t>
              </a:r>
              <a:r>
                <a:rPr lang="en-US" sz="1800" dirty="0">
                  <a:solidFill>
                    <a:srgbClr val="FF3300"/>
                  </a:solidFill>
                  <a:latin typeface="+mn-lt"/>
                </a:rPr>
                <a:t>Cost of Capital	10%	10%</a:t>
              </a:r>
            </a:p>
            <a:p>
              <a:pPr algn="l"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2200" dirty="0">
                  <a:latin typeface="+mn-lt"/>
                </a:rPr>
                <a:t>	</a:t>
              </a:r>
              <a:r>
                <a:rPr lang="en-US" sz="2200" dirty="0">
                  <a:solidFill>
                    <a:srgbClr val="FFFF00"/>
                  </a:solidFill>
                  <a:latin typeface="+mn-lt"/>
                </a:rPr>
                <a:t>NPV	$191,399	$112,511</a:t>
              </a:r>
              <a:endParaRPr lang="en-US" sz="2200" b="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8202" name="Text Box 12"/>
            <p:cNvSpPr txBox="1">
              <a:spLocks noChangeArrowheads="1"/>
            </p:cNvSpPr>
            <p:nvPr/>
          </p:nvSpPr>
          <p:spPr bwMode="auto">
            <a:xfrm>
              <a:off x="2148" y="1176"/>
              <a:ext cx="174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 b="1" dirty="0">
                  <a:solidFill>
                    <a:srgbClr val="003366"/>
                  </a:solidFill>
                  <a:latin typeface="+mn-lt"/>
                </a:rPr>
                <a:t>INVESTMENTS A </a:t>
              </a:r>
              <a:r>
                <a:rPr lang="en-US" sz="2000" b="1" dirty="0" smtClean="0">
                  <a:solidFill>
                    <a:srgbClr val="003366"/>
                  </a:solidFill>
                  <a:latin typeface="+mn-lt"/>
                </a:rPr>
                <a:t>&amp; </a:t>
              </a:r>
              <a:r>
                <a:rPr lang="en-US" sz="2000" b="1" dirty="0">
                  <a:solidFill>
                    <a:srgbClr val="003366"/>
                  </a:solidFill>
                  <a:latin typeface="+mn-lt"/>
                </a:rPr>
                <a:t>B</a:t>
              </a:r>
            </a:p>
          </p:txBody>
        </p:sp>
      </p:grpSp>
      <p:sp>
        <p:nvSpPr>
          <p:cNvPr id="8198" name="Rectangle 16"/>
          <p:cNvSpPr>
            <a:spLocks noGrp="1" noChangeArrowheads="1"/>
          </p:cNvSpPr>
          <p:nvPr>
            <p:ph type="title"/>
          </p:nvPr>
        </p:nvSpPr>
        <p:spPr>
          <a:xfrm>
            <a:off x="741363" y="941388"/>
            <a:ext cx="8162925" cy="701675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003366"/>
                </a:solidFill>
              </a:rPr>
              <a:t>Expected Cash-Flow Streams</a:t>
            </a:r>
            <a:br>
              <a:rPr lang="en-US" sz="2000" b="1" dirty="0" smtClean="0">
                <a:solidFill>
                  <a:srgbClr val="003366"/>
                </a:solidFill>
              </a:rPr>
            </a:br>
            <a:r>
              <a:rPr lang="en-US" sz="2000" b="1" dirty="0" smtClean="0">
                <a:solidFill>
                  <a:srgbClr val="003366"/>
                </a:solidFill>
              </a:rPr>
              <a:t>&amp; Cost of Capital: Investments A &amp; B</a:t>
            </a:r>
            <a:endParaRPr lang="en-US" sz="1400" b="1" i="1" dirty="0" smtClean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BC02-4643-440C-A431-AD352AE590FA}" type="slidenum">
              <a:rPr lang="en-US"/>
              <a:pPr/>
              <a:t>59</a:t>
            </a:fld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54063" y="257175"/>
            <a:ext cx="843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l-GR" sz="1400" i="1">
              <a:solidFill>
                <a:srgbClr val="003366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38188" y="1879600"/>
            <a:ext cx="8405812" cy="4978400"/>
            <a:chOff x="465" y="1184"/>
            <a:chExt cx="5295" cy="2241"/>
          </a:xfrm>
        </p:grpSpPr>
        <p:sp>
          <p:nvSpPr>
            <p:cNvPr id="9224" name="Text Box 6"/>
            <p:cNvSpPr txBox="1">
              <a:spLocks noChangeArrowheads="1"/>
            </p:cNvSpPr>
            <p:nvPr/>
          </p:nvSpPr>
          <p:spPr bwMode="auto">
            <a:xfrm>
              <a:off x="467" y="1462"/>
              <a:ext cx="5101" cy="216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dirty="0">
                  <a:latin typeface="+mn-lt"/>
                </a:rPr>
                <a:t>	</a:t>
              </a:r>
              <a:r>
                <a:rPr lang="en-US" sz="2000" dirty="0">
                  <a:solidFill>
                    <a:schemeClr val="accent1"/>
                  </a:solidFill>
                  <a:latin typeface="+mn-lt"/>
                </a:rPr>
                <a:t>END OF YEAR	INVESTMENT C	INVESTMENT D</a:t>
              </a:r>
              <a:endParaRPr lang="en-US" sz="2000" b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9225" name="Text Box 7"/>
            <p:cNvSpPr txBox="1">
              <a:spLocks noChangeArrowheads="1"/>
            </p:cNvSpPr>
            <p:nvPr/>
          </p:nvSpPr>
          <p:spPr bwMode="auto">
            <a:xfrm>
              <a:off x="465" y="1651"/>
              <a:ext cx="5101" cy="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b="0" dirty="0">
                  <a:solidFill>
                    <a:srgbClr val="000000"/>
                  </a:solidFill>
                  <a:latin typeface="+mn-lt"/>
                </a:rPr>
                <a:t>	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1	$250,000	$250,000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	2	  250,000	  250,000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	3	250,000	250,000	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	4	250,000	250,000	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	5	250,000	250,000	</a:t>
              </a:r>
            </a:p>
          </p:txBody>
        </p:sp>
        <p:sp>
          <p:nvSpPr>
            <p:cNvPr id="9226" name="Text Box 9"/>
            <p:cNvSpPr txBox="1">
              <a:spLocks noChangeArrowheads="1"/>
            </p:cNvSpPr>
            <p:nvPr/>
          </p:nvSpPr>
          <p:spPr bwMode="auto">
            <a:xfrm>
              <a:off x="467" y="2892"/>
              <a:ext cx="5293" cy="533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dirty="0">
                  <a:latin typeface="+mn-lt"/>
                </a:rPr>
                <a:t>	</a:t>
              </a:r>
              <a:r>
                <a:rPr lang="en-US" sz="2200" dirty="0">
                  <a:solidFill>
                    <a:schemeClr val="accent1"/>
                  </a:solidFill>
                  <a:latin typeface="+mn-lt"/>
                </a:rPr>
                <a:t>Total Cash Flows	</a:t>
              </a:r>
              <a:r>
                <a:rPr lang="en-US" sz="2200" dirty="0" smtClean="0">
                  <a:solidFill>
                    <a:schemeClr val="accent1"/>
                  </a:solidFill>
                  <a:latin typeface="+mn-lt"/>
                </a:rPr>
                <a:t>     $</a:t>
              </a:r>
              <a:r>
                <a:rPr lang="en-US" sz="2200" dirty="0">
                  <a:solidFill>
                    <a:schemeClr val="accent1"/>
                  </a:solidFill>
                  <a:latin typeface="+mn-lt"/>
                </a:rPr>
                <a:t>1,250,000	</a:t>
              </a:r>
              <a:r>
                <a:rPr lang="en-US" sz="2200" dirty="0" smtClean="0">
                  <a:solidFill>
                    <a:schemeClr val="accent1"/>
                  </a:solidFill>
                  <a:latin typeface="+mn-lt"/>
                </a:rPr>
                <a:t>          $</a:t>
              </a:r>
              <a:r>
                <a:rPr lang="en-US" sz="2200" dirty="0">
                  <a:solidFill>
                    <a:schemeClr val="accent1"/>
                  </a:solidFill>
                  <a:latin typeface="+mn-lt"/>
                </a:rPr>
                <a:t>1,250,000</a:t>
              </a:r>
            </a:p>
            <a:p>
              <a:pPr algn="l"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2200" dirty="0">
                  <a:latin typeface="+mn-lt"/>
                </a:rPr>
                <a:t>	</a:t>
              </a:r>
              <a:r>
                <a:rPr lang="en-US" sz="1800" dirty="0">
                  <a:solidFill>
                    <a:srgbClr val="FF3300"/>
                  </a:solidFill>
                  <a:latin typeface="+mn-lt"/>
                </a:rPr>
                <a:t>Cost of Capital	5%	10%</a:t>
              </a:r>
            </a:p>
            <a:p>
              <a:pPr algn="l"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2200" dirty="0">
                  <a:latin typeface="+mn-lt"/>
                </a:rPr>
                <a:t>	</a:t>
              </a:r>
              <a:r>
                <a:rPr lang="en-US" sz="2200" dirty="0">
                  <a:solidFill>
                    <a:srgbClr val="FFFF00"/>
                  </a:solidFill>
                  <a:latin typeface="+mn-lt"/>
                </a:rPr>
                <a:t>NPV	$82,369	–$52,303</a:t>
              </a:r>
              <a:endParaRPr lang="en-US" sz="2200" b="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9227" name="Text Box 10"/>
            <p:cNvSpPr txBox="1">
              <a:spLocks noChangeArrowheads="1"/>
            </p:cNvSpPr>
            <p:nvPr/>
          </p:nvSpPr>
          <p:spPr bwMode="auto">
            <a:xfrm>
              <a:off x="2154" y="1184"/>
              <a:ext cx="1743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 b="1" dirty="0">
                  <a:solidFill>
                    <a:srgbClr val="003366"/>
                  </a:solidFill>
                  <a:latin typeface="+mn-lt"/>
                </a:rPr>
                <a:t>INVESTMENTS C </a:t>
              </a:r>
              <a:r>
                <a:rPr lang="en-US" sz="2000" b="1" dirty="0" smtClean="0">
                  <a:solidFill>
                    <a:srgbClr val="003366"/>
                  </a:solidFill>
                  <a:latin typeface="+mn-lt"/>
                </a:rPr>
                <a:t>&amp; D</a:t>
              </a:r>
              <a:endParaRPr lang="en-US" sz="2000" b="1" dirty="0">
                <a:solidFill>
                  <a:srgbClr val="003366"/>
                </a:solidFill>
                <a:latin typeface="+mn-lt"/>
              </a:endParaRPr>
            </a:p>
          </p:txBody>
        </p:sp>
      </p:grpSp>
      <p:sp>
        <p:nvSpPr>
          <p:cNvPr id="9223" name="Rectangle 12"/>
          <p:cNvSpPr>
            <a:spLocks noGrp="1" noChangeArrowheads="1"/>
          </p:cNvSpPr>
          <p:nvPr>
            <p:ph type="title"/>
          </p:nvPr>
        </p:nvSpPr>
        <p:spPr>
          <a:xfrm>
            <a:off x="784225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003366"/>
                </a:solidFill>
              </a:rPr>
              <a:t>Expected Cash-Flow Streams</a:t>
            </a:r>
            <a:br>
              <a:rPr lang="en-US" sz="2000" b="1" dirty="0" smtClean="0">
                <a:solidFill>
                  <a:srgbClr val="003366"/>
                </a:solidFill>
              </a:rPr>
            </a:br>
            <a:r>
              <a:rPr lang="en-US" sz="2000" b="1" dirty="0" smtClean="0">
                <a:solidFill>
                  <a:srgbClr val="003366"/>
                </a:solidFill>
              </a:rPr>
              <a:t>&amp; Cost of Capital: Investments C &amp; 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9613C-9C4C-45E4-BEF0-A8BD73D1F5F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66813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smtClean="0"/>
              <a:t>Background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65400"/>
            <a:ext cx="8458200" cy="3816350"/>
          </a:xfrm>
        </p:spPr>
        <p:txBody>
          <a:bodyPr/>
          <a:lstStyle/>
          <a:p>
            <a:pPr eaLnBrk="1" hangingPunct="1"/>
            <a:r>
              <a:rPr lang="en-US" sz="2200" dirty="0" smtClean="0">
                <a:solidFill>
                  <a:srgbClr val="FF0000"/>
                </a:solidFill>
                <a:cs typeface="Arial" charset="0"/>
              </a:rPr>
              <a:t>A Good investment decision</a:t>
            </a:r>
          </a:p>
          <a:p>
            <a:pPr eaLnBrk="1" hangingPunct="1">
              <a:buFont typeface="Wingdings" pitchFamily="2" charset="2"/>
              <a:buNone/>
            </a:pPr>
            <a:endParaRPr lang="en-US" sz="2200" dirty="0" smtClean="0">
              <a:solidFill>
                <a:srgbClr val="FF0000"/>
              </a:solidFill>
              <a:cs typeface="Arial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sz="2200" dirty="0" smtClean="0">
                <a:cs typeface="Arial" charset="0"/>
              </a:rPr>
              <a:t>…raises current </a:t>
            </a:r>
            <a:r>
              <a:rPr lang="en-US" sz="2200" b="1" dirty="0" smtClean="0">
                <a:solidFill>
                  <a:schemeClr val="tx2"/>
                </a:solidFill>
                <a:cs typeface="Arial" charset="0"/>
              </a:rPr>
              <a:t>market value</a:t>
            </a:r>
            <a:r>
              <a:rPr lang="en-US" sz="2200" dirty="0" smtClean="0">
                <a:cs typeface="Arial" charset="0"/>
              </a:rPr>
              <a:t> of firm’s equity</a:t>
            </a:r>
            <a:br>
              <a:rPr lang="en-US" sz="2200" dirty="0" smtClean="0">
                <a:cs typeface="Arial" charset="0"/>
              </a:rPr>
            </a:br>
            <a:r>
              <a:rPr lang="en-US" sz="2200" dirty="0" smtClean="0">
                <a:cs typeface="Arial" charset="0"/>
              </a:rPr>
              <a:t>   thereby creating value for firm’s owners….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6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1520-F9F5-4D18-9838-D3AB4EB3F9C1}" type="slidenum">
              <a:rPr lang="en-US"/>
              <a:pPr/>
              <a:t>60</a:t>
            </a:fld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54063" y="257175"/>
            <a:ext cx="843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l-GR" sz="1400" i="1">
              <a:solidFill>
                <a:srgbClr val="003366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85786" y="1928802"/>
            <a:ext cx="8358187" cy="4918136"/>
            <a:chOff x="473" y="1184"/>
            <a:chExt cx="5265" cy="2223"/>
          </a:xfrm>
        </p:grpSpPr>
        <p:sp>
          <p:nvSpPr>
            <p:cNvPr id="10248" name="Text Box 6"/>
            <p:cNvSpPr txBox="1">
              <a:spLocks noChangeArrowheads="1"/>
            </p:cNvSpPr>
            <p:nvPr/>
          </p:nvSpPr>
          <p:spPr bwMode="auto">
            <a:xfrm>
              <a:off x="475" y="1462"/>
              <a:ext cx="5093" cy="212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dirty="0">
                  <a:latin typeface="+mn-lt"/>
                </a:rPr>
                <a:t>	</a:t>
              </a:r>
              <a:r>
                <a:rPr lang="en-US" sz="2000" dirty="0">
                  <a:solidFill>
                    <a:schemeClr val="accent1"/>
                  </a:solidFill>
                  <a:latin typeface="+mn-lt"/>
                </a:rPr>
                <a:t>END OF YEAR	INVESTMENT E	INVESTMENT F</a:t>
              </a:r>
              <a:endParaRPr lang="en-US" sz="2000" b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0249" name="Text Box 7"/>
            <p:cNvSpPr txBox="1">
              <a:spLocks noChangeArrowheads="1"/>
            </p:cNvSpPr>
            <p:nvPr/>
          </p:nvSpPr>
          <p:spPr bwMode="auto">
            <a:xfrm>
              <a:off x="473" y="1651"/>
              <a:ext cx="5093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b="0" dirty="0">
                  <a:solidFill>
                    <a:srgbClr val="000000"/>
                  </a:solidFill>
                  <a:latin typeface="+mn-lt"/>
                </a:rPr>
                <a:t>	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1	$325,000	$ 325,000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	2	 325,000	 325,000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	3	 325,000	 325,000	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	4	 325,000	 325,000	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	5	 325,000	 975,000	</a:t>
              </a:r>
            </a:p>
          </p:txBody>
        </p:sp>
        <p:sp>
          <p:nvSpPr>
            <p:cNvPr id="10250" name="Text Box 9"/>
            <p:cNvSpPr txBox="1">
              <a:spLocks noChangeArrowheads="1"/>
            </p:cNvSpPr>
            <p:nvPr/>
          </p:nvSpPr>
          <p:spPr bwMode="auto">
            <a:xfrm>
              <a:off x="475" y="2892"/>
              <a:ext cx="5263" cy="515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dirty="0">
                  <a:latin typeface="+mn-lt"/>
                </a:rPr>
                <a:t>	</a:t>
              </a:r>
              <a:r>
                <a:rPr lang="en-US" sz="2200" dirty="0">
                  <a:solidFill>
                    <a:schemeClr val="accent1"/>
                  </a:solidFill>
                  <a:latin typeface="+mn-lt"/>
                </a:rPr>
                <a:t>Total Cash Flows	</a:t>
              </a:r>
              <a:r>
                <a:rPr lang="en-US" sz="2200" dirty="0" smtClean="0">
                  <a:solidFill>
                    <a:schemeClr val="accent1"/>
                  </a:solidFill>
                  <a:latin typeface="+mn-lt"/>
                </a:rPr>
                <a:t>  $</a:t>
              </a:r>
              <a:r>
                <a:rPr lang="en-US" sz="2200" dirty="0">
                  <a:solidFill>
                    <a:schemeClr val="accent1"/>
                  </a:solidFill>
                  <a:latin typeface="+mn-lt"/>
                </a:rPr>
                <a:t>1,625,000	</a:t>
              </a:r>
              <a:r>
                <a:rPr lang="en-US" sz="2200" dirty="0" smtClean="0">
                  <a:solidFill>
                    <a:schemeClr val="accent1"/>
                  </a:solidFill>
                  <a:latin typeface="+mn-lt"/>
                </a:rPr>
                <a:t>    $</a:t>
              </a:r>
              <a:r>
                <a:rPr lang="en-US" sz="2200" dirty="0">
                  <a:solidFill>
                    <a:schemeClr val="accent1"/>
                  </a:solidFill>
                  <a:latin typeface="+mn-lt"/>
                </a:rPr>
                <a:t>2,275,000</a:t>
              </a:r>
            </a:p>
            <a:p>
              <a:pPr algn="l"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2200" dirty="0">
                  <a:latin typeface="+mn-lt"/>
                </a:rPr>
                <a:t>	</a:t>
              </a:r>
              <a:r>
                <a:rPr lang="en-US" sz="1800" dirty="0">
                  <a:solidFill>
                    <a:srgbClr val="FF3300"/>
                  </a:solidFill>
                  <a:latin typeface="+mn-lt"/>
                </a:rPr>
                <a:t>Cost of Capital	10%	10%</a:t>
              </a:r>
            </a:p>
            <a:p>
              <a:pPr algn="l"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2200" dirty="0">
                  <a:latin typeface="+mn-lt"/>
                </a:rPr>
                <a:t>	</a:t>
              </a:r>
              <a:r>
                <a:rPr lang="en-US" sz="2200" dirty="0">
                  <a:solidFill>
                    <a:srgbClr val="FFFF00"/>
                  </a:solidFill>
                  <a:latin typeface="+mn-lt"/>
                </a:rPr>
                <a:t>NPV	$232,006	$635,605</a:t>
              </a:r>
              <a:endParaRPr lang="en-US" sz="2200" b="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0251" name="Text Box 10"/>
            <p:cNvSpPr txBox="1">
              <a:spLocks noChangeArrowheads="1"/>
            </p:cNvSpPr>
            <p:nvPr/>
          </p:nvSpPr>
          <p:spPr bwMode="auto">
            <a:xfrm>
              <a:off x="2155" y="1184"/>
              <a:ext cx="1725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 b="1" dirty="0">
                  <a:solidFill>
                    <a:srgbClr val="003366"/>
                  </a:solidFill>
                  <a:latin typeface="+mn-lt"/>
                </a:rPr>
                <a:t>INVESTMENTS E </a:t>
              </a:r>
              <a:r>
                <a:rPr lang="en-US" sz="2000" b="1" dirty="0" smtClean="0">
                  <a:solidFill>
                    <a:srgbClr val="003366"/>
                  </a:solidFill>
                  <a:latin typeface="+mn-lt"/>
                </a:rPr>
                <a:t>&amp; </a:t>
              </a:r>
              <a:r>
                <a:rPr lang="en-US" sz="2000" b="1" dirty="0">
                  <a:solidFill>
                    <a:srgbClr val="003366"/>
                  </a:solidFill>
                  <a:latin typeface="+mn-lt"/>
                </a:rPr>
                <a:t>F</a:t>
              </a:r>
            </a:p>
          </p:txBody>
        </p:sp>
      </p:grpSp>
      <p:sp>
        <p:nvSpPr>
          <p:cNvPr id="10247" name="Rectangle 12"/>
          <p:cNvSpPr>
            <a:spLocks noGrp="1" noChangeArrowheads="1"/>
          </p:cNvSpPr>
          <p:nvPr>
            <p:ph type="title"/>
          </p:nvPr>
        </p:nvSpPr>
        <p:spPr>
          <a:xfrm>
            <a:off x="796925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003366"/>
                </a:solidFill>
              </a:rPr>
              <a:t>Expected Cash-Flow Streams</a:t>
            </a:r>
            <a:br>
              <a:rPr lang="en-US" sz="2000" b="1" dirty="0" smtClean="0">
                <a:solidFill>
                  <a:srgbClr val="003366"/>
                </a:solidFill>
              </a:rPr>
            </a:br>
            <a:r>
              <a:rPr lang="en-US" sz="2000" b="1" dirty="0" smtClean="0">
                <a:solidFill>
                  <a:srgbClr val="003366"/>
                </a:solidFill>
              </a:rPr>
              <a:t>&amp; Cost of Capital: Investments E &amp; F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A97-471F-46F1-8ECA-94629275267C}" type="slidenum">
              <a:rPr lang="en-US"/>
              <a:pPr/>
              <a:t>61</a:t>
            </a:fld>
            <a:endParaRPr 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3302000"/>
            <a:ext cx="4032250" cy="457200"/>
          </a:xfrm>
        </p:spPr>
        <p:txBody>
          <a:bodyPr/>
          <a:lstStyle/>
          <a:p>
            <a:pPr eaLnBrk="1" hangingPunct="1"/>
            <a:r>
              <a:rPr lang="en-CA" sz="2400" b="1" smtClean="0">
                <a:cs typeface="Times New Roman" pitchFamily="18" charset="0"/>
              </a:rPr>
              <a:t>The Payback Period</a:t>
            </a:r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0092-B892-4EDA-A15F-250CAB970A6D}" type="slidenum">
              <a:rPr lang="en-US"/>
              <a:pPr/>
              <a:t>62</a:t>
            </a:fld>
            <a:endParaRPr 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3" y="862013"/>
            <a:ext cx="8162925" cy="762000"/>
          </a:xfrm>
        </p:spPr>
        <p:txBody>
          <a:bodyPr/>
          <a:lstStyle/>
          <a:p>
            <a:pPr eaLnBrk="1" hangingPunct="1"/>
            <a:r>
              <a:rPr lang="en-CA" sz="2400" b="1" smtClean="0">
                <a:cs typeface="Times New Roman" pitchFamily="18" charset="0"/>
              </a:rPr>
              <a:t>The Payback Period</a:t>
            </a:r>
            <a:r>
              <a:rPr lang="en-US" smtClean="0"/>
              <a:t> 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349500"/>
            <a:ext cx="7821612" cy="3746500"/>
          </a:xfrm>
        </p:spPr>
        <p:txBody>
          <a:bodyPr/>
          <a:lstStyle/>
          <a:p>
            <a:pPr eaLnBrk="1" hangingPunct="1"/>
            <a:r>
              <a:rPr lang="en-US" sz="2200" smtClean="0">
                <a:cs typeface="Times New Roman" pitchFamily="18" charset="0"/>
              </a:rPr>
              <a:t>a project’s payback period is…</a:t>
            </a:r>
            <a:r>
              <a:rPr lang="en-US" smtClean="0">
                <a:cs typeface="Times New Roman" pitchFamily="18" charset="0"/>
              </a:rPr>
              <a:t/>
            </a:r>
            <a:br>
              <a:rPr lang="en-US" smtClean="0">
                <a:cs typeface="Times New Roman" pitchFamily="18" charset="0"/>
              </a:rPr>
            </a:br>
            <a:r>
              <a:rPr lang="en-US" sz="1600" smtClean="0">
                <a:cs typeface="Times New Roman" pitchFamily="18" charset="0"/>
              </a:rPr>
              <a:t/>
            </a:r>
            <a:br>
              <a:rPr lang="en-US" sz="1600" smtClean="0">
                <a:cs typeface="Times New Roman" pitchFamily="18" charset="0"/>
              </a:rPr>
            </a:br>
            <a:r>
              <a:rPr lang="en-US" sz="2400" smtClean="0">
                <a:cs typeface="Times New Roman" pitchFamily="18" charset="0"/>
              </a:rPr>
              <a:t>the </a:t>
            </a:r>
            <a:r>
              <a:rPr lang="en-US" sz="2400" smtClean="0">
                <a:solidFill>
                  <a:srgbClr val="FF3300"/>
                </a:solidFill>
                <a:cs typeface="Times New Roman" pitchFamily="18" charset="0"/>
              </a:rPr>
              <a:t>number of periods</a:t>
            </a:r>
            <a:r>
              <a:rPr lang="en-US" sz="2400" smtClean="0">
                <a:cs typeface="Times New Roman" pitchFamily="18" charset="0"/>
              </a:rPr>
              <a:t> required</a:t>
            </a:r>
            <a:br>
              <a:rPr lang="en-US" sz="2400" smtClean="0">
                <a:cs typeface="Times New Roman" pitchFamily="18" charset="0"/>
              </a:rPr>
            </a:br>
            <a:r>
              <a:rPr lang="en-US" sz="2400" smtClean="0">
                <a:cs typeface="Times New Roman" pitchFamily="18" charset="0"/>
              </a:rPr>
              <a:t>for </a:t>
            </a:r>
            <a:r>
              <a:rPr lang="en-US" sz="2400" smtClean="0">
                <a:solidFill>
                  <a:schemeClr val="tx2"/>
                </a:solidFill>
                <a:cs typeface="Times New Roman" pitchFamily="18" charset="0"/>
              </a:rPr>
              <a:t>sum of project’s cash flows</a:t>
            </a:r>
            <a:r>
              <a:rPr lang="en-US" sz="2400" smtClean="0">
                <a:cs typeface="Times New Roman" pitchFamily="18" charset="0"/>
              </a:rPr>
              <a:t/>
            </a:r>
            <a:br>
              <a:rPr lang="en-US" sz="2400" smtClean="0">
                <a:cs typeface="Times New Roman" pitchFamily="18" charset="0"/>
              </a:rPr>
            </a:br>
            <a:r>
              <a:rPr lang="en-US" sz="2400" smtClean="0">
                <a:cs typeface="Times New Roman" pitchFamily="18" charset="0"/>
              </a:rPr>
              <a:t>to equal its </a:t>
            </a:r>
            <a:r>
              <a:rPr lang="en-US" sz="2400" smtClean="0">
                <a:solidFill>
                  <a:schemeClr val="tx2"/>
                </a:solidFill>
                <a:cs typeface="Times New Roman" pitchFamily="18" charset="0"/>
              </a:rPr>
              <a:t>initial cash outlay</a:t>
            </a:r>
            <a:endParaRPr lang="en-US" sz="120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200" smtClean="0">
              <a:cs typeface="Times New Roman" pitchFamily="18" charset="0"/>
            </a:endParaRPr>
          </a:p>
          <a:p>
            <a:pPr eaLnBrk="1" hangingPunct="1"/>
            <a:r>
              <a:rPr lang="en-US" sz="2200" smtClean="0"/>
              <a:t>usually measured in</a:t>
            </a:r>
            <a:r>
              <a:rPr lang="en-US" sz="2200" smtClean="0">
                <a:solidFill>
                  <a:schemeClr val="tx2"/>
                </a:solidFill>
              </a:rPr>
              <a:t> years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90B5-B184-4B3E-A416-7DAE31CAB793}" type="slidenum">
              <a:rPr lang="en-US"/>
              <a:pPr/>
              <a:t>63</a:t>
            </a:fld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85786" y="2428868"/>
            <a:ext cx="8156575" cy="3108326"/>
            <a:chOff x="467" y="1187"/>
            <a:chExt cx="5138" cy="1958"/>
          </a:xfrm>
        </p:grpSpPr>
        <p:sp>
          <p:nvSpPr>
            <p:cNvPr id="13326" name="Rectangle 5"/>
            <p:cNvSpPr>
              <a:spLocks noChangeArrowheads="1"/>
            </p:cNvSpPr>
            <p:nvPr/>
          </p:nvSpPr>
          <p:spPr bwMode="auto">
            <a:xfrm>
              <a:off x="496" y="1202"/>
              <a:ext cx="5109" cy="342"/>
            </a:xfrm>
            <a:prstGeom prst="rect">
              <a:avLst/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Text Box 6"/>
            <p:cNvSpPr txBox="1">
              <a:spLocks noChangeArrowheads="1"/>
            </p:cNvSpPr>
            <p:nvPr/>
          </p:nvSpPr>
          <p:spPr bwMode="auto">
            <a:xfrm>
              <a:off x="479" y="1187"/>
              <a:ext cx="5118" cy="465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dirty="0"/>
                <a:t>		</a:t>
              </a:r>
              <a:r>
                <a:rPr lang="en-US" sz="1800" dirty="0">
                  <a:solidFill>
                    <a:schemeClr val="accent1"/>
                  </a:solidFill>
                  <a:latin typeface="+mn-lt"/>
                </a:rPr>
                <a:t>EXPECTED	CUMULATIVE</a:t>
              </a:r>
            </a:p>
            <a:p>
              <a:pPr algn="l"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sz="1800" dirty="0">
                  <a:solidFill>
                    <a:schemeClr val="accent1"/>
                  </a:solidFill>
                </a:rPr>
                <a:t>	</a:t>
              </a:r>
              <a:r>
                <a:rPr lang="en-US" sz="1800" dirty="0">
                  <a:solidFill>
                    <a:schemeClr val="accent1"/>
                  </a:solidFill>
                  <a:latin typeface="+mn-lt"/>
                </a:rPr>
                <a:t>END OF YEAR	CASH FLOWS	CASH FLOWS</a:t>
              </a:r>
            </a:p>
          </p:txBody>
        </p:sp>
        <p:sp>
          <p:nvSpPr>
            <p:cNvPr id="13328" name="Text Box 7"/>
            <p:cNvSpPr txBox="1">
              <a:spLocks noChangeArrowheads="1"/>
            </p:cNvSpPr>
            <p:nvPr/>
          </p:nvSpPr>
          <p:spPr bwMode="auto">
            <a:xfrm>
              <a:off x="467" y="1575"/>
              <a:ext cx="5118" cy="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b="0" dirty="0">
                  <a:solidFill>
                    <a:srgbClr val="000000"/>
                  </a:solidFill>
                </a:rPr>
                <a:t>	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1	$600,000	$ 600,000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	2	 300,000	 900,000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	3	 100,000	 </a:t>
              </a:r>
              <a:r>
                <a:rPr lang="en-US" sz="2000" dirty="0">
                  <a:solidFill>
                    <a:srgbClr val="FF3300"/>
                  </a:solidFill>
                  <a:latin typeface="+mn-lt"/>
                </a:rPr>
                <a:t>1,000,000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	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	4	 200,000	 1,200,000	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691063" algn="r"/>
                  <a:tab pos="7259638" algn="r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	5	 300,000	 1,500, 000	</a:t>
              </a:r>
            </a:p>
          </p:txBody>
        </p:sp>
      </p:grpSp>
      <p:sp>
        <p:nvSpPr>
          <p:cNvPr id="13320" name="Rectangle 18"/>
          <p:cNvSpPr>
            <a:spLocks noGrp="1" noChangeArrowheads="1"/>
          </p:cNvSpPr>
          <p:nvPr>
            <p:ph type="title"/>
          </p:nvPr>
        </p:nvSpPr>
        <p:spPr>
          <a:xfrm>
            <a:off x="741363" y="831850"/>
            <a:ext cx="7502525" cy="7921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3366"/>
                </a:solidFill>
              </a:rPr>
              <a:t/>
            </a:r>
            <a:br>
              <a:rPr lang="en-US" sz="2400" b="1" dirty="0" smtClean="0">
                <a:solidFill>
                  <a:srgbClr val="003366"/>
                </a:solidFill>
              </a:rPr>
            </a:br>
            <a:r>
              <a:rPr lang="en-US" sz="2200" b="1" dirty="0" smtClean="0">
                <a:solidFill>
                  <a:srgbClr val="003366"/>
                </a:solidFill>
              </a:rPr>
              <a:t>Expected &amp; Cumulative Cash Flows for Investment A</a:t>
            </a:r>
            <a:endParaRPr lang="en-US" sz="2200" dirty="0" smtClean="0"/>
          </a:p>
        </p:txBody>
      </p:sp>
      <p:sp>
        <p:nvSpPr>
          <p:cNvPr id="13321" name="Rectangle 22"/>
          <p:cNvSpPr>
            <a:spLocks noChangeArrowheads="1"/>
          </p:cNvSpPr>
          <p:nvPr/>
        </p:nvSpPr>
        <p:spPr bwMode="auto">
          <a:xfrm>
            <a:off x="2500298" y="4143380"/>
            <a:ext cx="1495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tabLst>
                <a:tab pos="1544638" algn="ctr"/>
                <a:tab pos="4691063" algn="r"/>
                <a:tab pos="7259638" algn="r"/>
              </a:tabLst>
            </a:pPr>
            <a:r>
              <a:rPr lang="en-US" sz="2000" dirty="0">
                <a:solidFill>
                  <a:srgbClr val="FF3300"/>
                </a:solidFill>
              </a:rPr>
              <a:t>cut-off period</a:t>
            </a:r>
            <a:endParaRPr lang="el-GR" sz="2000" dirty="0">
              <a:solidFill>
                <a:srgbClr val="FF3300"/>
              </a:solidFill>
            </a:endParaRPr>
          </a:p>
        </p:txBody>
      </p:sp>
      <p:sp>
        <p:nvSpPr>
          <p:cNvPr id="13322" name="Line 23"/>
          <p:cNvSpPr>
            <a:spLocks noChangeShapeType="1"/>
          </p:cNvSpPr>
          <p:nvPr/>
        </p:nvSpPr>
        <p:spPr bwMode="auto">
          <a:xfrm>
            <a:off x="2357422" y="4500570"/>
            <a:ext cx="135732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" name="14 - Ορθογώνιο"/>
          <p:cNvSpPr/>
          <p:nvPr/>
        </p:nvSpPr>
        <p:spPr>
          <a:xfrm>
            <a:off x="214282" y="3929066"/>
            <a:ext cx="2000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A’s cash outlay was $1,000,000;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this amount is fully recovered at the end of year 3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785786" y="2000240"/>
            <a:ext cx="6643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Project A: Initial outlay = $1,000,000; investment horizon = 5 years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FC984-61D0-4A3A-A38A-5ED8C397B119}" type="slidenum">
              <a:rPr lang="en-US"/>
              <a:pPr/>
              <a:t>64</a:t>
            </a:fld>
            <a:endParaRPr lang="en-US"/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754063" y="622300"/>
            <a:ext cx="9294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l-GR" sz="1400" i="1">
              <a:solidFill>
                <a:srgbClr val="003366"/>
              </a:solidFill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84213" y="1196975"/>
            <a:ext cx="79486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b="1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Payback Period for 6 Investments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4213" y="2349503"/>
            <a:ext cx="8124825" cy="827088"/>
            <a:chOff x="479" y="3389"/>
            <a:chExt cx="5118" cy="521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79" y="3389"/>
              <a:ext cx="5118" cy="300"/>
              <a:chOff x="163" y="3721"/>
              <a:chExt cx="5434" cy="300"/>
            </a:xfrm>
          </p:grpSpPr>
          <p:sp>
            <p:nvSpPr>
              <p:cNvPr id="14347" name="Rectangle 10"/>
              <p:cNvSpPr>
                <a:spLocks noChangeArrowheads="1"/>
              </p:cNvSpPr>
              <p:nvPr/>
            </p:nvSpPr>
            <p:spPr bwMode="auto">
              <a:xfrm>
                <a:off x="168" y="3721"/>
                <a:ext cx="5424" cy="240"/>
              </a:xfrm>
              <a:prstGeom prst="rect">
                <a:avLst/>
              </a:prstGeom>
              <a:solidFill>
                <a:srgbClr val="0033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8" name="Text Box 11"/>
              <p:cNvSpPr txBox="1">
                <a:spLocks noChangeArrowheads="1"/>
              </p:cNvSpPr>
              <p:nvPr/>
            </p:nvSpPr>
            <p:spPr bwMode="auto">
              <a:xfrm>
                <a:off x="163" y="3730"/>
                <a:ext cx="5434" cy="291"/>
              </a:xfrm>
              <a:prstGeom prst="rect">
                <a:avLst/>
              </a:prstGeom>
              <a:solidFill>
                <a:srgbClr val="0033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tabLst>
                    <a:tab pos="57150" algn="l"/>
                    <a:tab pos="3030538" algn="ctr"/>
                    <a:tab pos="4113213" algn="ctr"/>
                    <a:tab pos="5080000" algn="ctr"/>
                    <a:tab pos="6121400" algn="ctr"/>
                    <a:tab pos="6921500" algn="ctr"/>
                    <a:tab pos="8167688" algn="ctr"/>
                  </a:tabLst>
                </a:pPr>
                <a:r>
                  <a:rPr lang="en-US" dirty="0"/>
                  <a:t>	</a:t>
                </a:r>
                <a:r>
                  <a:rPr lang="en-US" sz="16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INVESTMENT	A	B	C	D	E	F</a:t>
                </a:r>
              </a:p>
            </p:txBody>
          </p:sp>
        </p:grpSp>
        <p:sp>
          <p:nvSpPr>
            <p:cNvPr id="14346" name="Text Box 12"/>
            <p:cNvSpPr txBox="1">
              <a:spLocks noChangeArrowheads="1"/>
            </p:cNvSpPr>
            <p:nvPr/>
          </p:nvSpPr>
          <p:spPr bwMode="auto">
            <a:xfrm>
              <a:off x="479" y="3697"/>
              <a:ext cx="511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7150" algn="l">
                <a:tabLst>
                  <a:tab pos="115888" algn="l"/>
                  <a:tab pos="3030538" algn="ctr"/>
                  <a:tab pos="4113213" algn="ctr"/>
                  <a:tab pos="5137150" algn="ctr"/>
                  <a:tab pos="6119813" algn="ctr"/>
                  <a:tab pos="6921500" algn="ctr"/>
                  <a:tab pos="8167688" algn="ctr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Payback period (</a:t>
              </a: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 years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)	</a:t>
              </a:r>
              <a:r>
                <a:rPr lang="en-US" sz="1600" dirty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3.00	3.00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	4.00	4.00	3.08	3.08</a:t>
              </a:r>
            </a:p>
          </p:txBody>
        </p:sp>
      </p:grpSp>
      <p:sp>
        <p:nvSpPr>
          <p:cNvPr id="14344" name="Line 20"/>
          <p:cNvSpPr>
            <a:spLocks noChangeShapeType="1"/>
          </p:cNvSpPr>
          <p:nvPr/>
        </p:nvSpPr>
        <p:spPr bwMode="auto">
          <a:xfrm>
            <a:off x="755650" y="3284538"/>
            <a:ext cx="7993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9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64EB-FF45-4999-AEF2-7920704BD3E7}" type="slidenum">
              <a:rPr lang="en-US"/>
              <a:pPr/>
              <a:t>65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3" y="1166813"/>
            <a:ext cx="8162925" cy="457200"/>
          </a:xfrm>
        </p:spPr>
        <p:txBody>
          <a:bodyPr/>
          <a:lstStyle/>
          <a:p>
            <a:pPr eaLnBrk="1" hangingPunct="1"/>
            <a:r>
              <a:rPr lang="en-CA" sz="2400" b="1" smtClean="0">
                <a:cs typeface="Times New Roman" pitchFamily="18" charset="0"/>
              </a:rPr>
              <a:t>The Payback Period Rule</a:t>
            </a:r>
            <a:endParaRPr lang="en-US" smtClean="0"/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063" y="2420938"/>
            <a:ext cx="8110537" cy="36750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200" smtClean="0">
                <a:cs typeface="Times New Roman" pitchFamily="18" charset="0"/>
              </a:rPr>
              <a:t>According to this rule:</a:t>
            </a:r>
            <a:r>
              <a:rPr lang="en-US" sz="1000" smtClean="0">
                <a:cs typeface="Times New Roman" pitchFamily="18" charset="0"/>
              </a:rPr>
              <a:t/>
            </a:r>
            <a:br>
              <a:rPr lang="en-US" sz="1000" smtClean="0">
                <a:cs typeface="Times New Roman" pitchFamily="18" charset="0"/>
              </a:rPr>
            </a:br>
            <a:endParaRPr lang="en-US" sz="1000" smtClean="0">
              <a:cs typeface="Times New Roman" pitchFamily="18" charset="0"/>
            </a:endParaRPr>
          </a:p>
          <a:p>
            <a:pPr eaLnBrk="1" hangingPunct="1"/>
            <a:r>
              <a:rPr lang="en-US" sz="2200" smtClean="0">
                <a:cs typeface="Times New Roman" pitchFamily="18" charset="0"/>
              </a:rPr>
              <a:t>a project is acceptable if its payback period is</a:t>
            </a:r>
            <a:br>
              <a:rPr lang="en-US" sz="2200" smtClean="0">
                <a:cs typeface="Times New Roman" pitchFamily="18" charset="0"/>
              </a:rPr>
            </a:br>
            <a:r>
              <a:rPr lang="en-US" sz="2200" smtClean="0">
                <a:solidFill>
                  <a:srgbClr val="FF3300"/>
                </a:solidFill>
                <a:cs typeface="Times New Roman" pitchFamily="18" charset="0"/>
              </a:rPr>
              <a:t>shorter than </a:t>
            </a:r>
            <a:r>
              <a:rPr lang="en-US" sz="2200" smtClean="0">
                <a:cs typeface="Times New Roman" pitchFamily="18" charset="0"/>
              </a:rPr>
              <a:t>or </a:t>
            </a:r>
            <a:r>
              <a:rPr lang="en-US" sz="2200" smtClean="0">
                <a:solidFill>
                  <a:srgbClr val="FF3300"/>
                </a:solidFill>
                <a:cs typeface="Times New Roman" pitchFamily="18" charset="0"/>
              </a:rPr>
              <a:t>equal to the </a:t>
            </a:r>
            <a:r>
              <a:rPr lang="en-US" sz="2200" i="1" smtClean="0">
                <a:solidFill>
                  <a:srgbClr val="FF3300"/>
                </a:solidFill>
                <a:cs typeface="Times New Roman" pitchFamily="18" charset="0"/>
              </a:rPr>
              <a:t>cutoff</a:t>
            </a:r>
            <a:r>
              <a:rPr lang="en-US" sz="2200" smtClean="0">
                <a:solidFill>
                  <a:srgbClr val="FF3300"/>
                </a:solidFill>
                <a:cs typeface="Times New Roman" pitchFamily="18" charset="0"/>
              </a:rPr>
              <a:t> period</a:t>
            </a:r>
          </a:p>
          <a:p>
            <a:pPr eaLnBrk="1" hangingPunct="1">
              <a:buFont typeface="Wingdings" pitchFamily="2" charset="2"/>
              <a:buNone/>
            </a:pPr>
            <a:endParaRPr lang="en-US" sz="1000" smtClean="0">
              <a:solidFill>
                <a:srgbClr val="FF3300"/>
              </a:solidFill>
              <a:cs typeface="Times New Roman" pitchFamily="18" charset="0"/>
            </a:endParaRPr>
          </a:p>
          <a:p>
            <a:pPr eaLnBrk="1" hangingPunct="1"/>
            <a:r>
              <a:rPr lang="en-US" sz="2200" smtClean="0">
                <a:cs typeface="Times New Roman" pitchFamily="18" charset="0"/>
              </a:rPr>
              <a:t>for </a:t>
            </a:r>
            <a:r>
              <a:rPr lang="en-US" sz="2200" i="1" smtClean="0">
                <a:cs typeface="Times New Roman" pitchFamily="18" charset="0"/>
              </a:rPr>
              <a:t>mutually exclusive</a:t>
            </a:r>
            <a:r>
              <a:rPr lang="en-US" sz="2200" smtClean="0">
                <a:cs typeface="Times New Roman" pitchFamily="18" charset="0"/>
              </a:rPr>
              <a:t> projects,</a:t>
            </a:r>
            <a:br>
              <a:rPr lang="en-US" sz="2200" smtClean="0">
                <a:cs typeface="Times New Roman" pitchFamily="18" charset="0"/>
              </a:rPr>
            </a:br>
            <a:r>
              <a:rPr lang="en-US" sz="2200" smtClean="0">
                <a:cs typeface="Times New Roman" pitchFamily="18" charset="0"/>
              </a:rPr>
              <a:t>the one with </a:t>
            </a:r>
            <a:r>
              <a:rPr lang="en-US" sz="2200" i="1" smtClean="0">
                <a:solidFill>
                  <a:schemeClr val="tx2"/>
                </a:solidFill>
                <a:cs typeface="Times New Roman" pitchFamily="18" charset="0"/>
              </a:rPr>
              <a:t>shortest</a:t>
            </a:r>
            <a:r>
              <a:rPr lang="en-US" sz="2200" i="1" smtClean="0">
                <a:cs typeface="Times New Roman" pitchFamily="18" charset="0"/>
              </a:rPr>
              <a:t> </a:t>
            </a:r>
            <a:r>
              <a:rPr lang="en-US" sz="2200" smtClean="0">
                <a:cs typeface="Times New Roman" pitchFamily="18" charset="0"/>
              </a:rPr>
              <a:t>payback period should be </a:t>
            </a:r>
            <a:r>
              <a:rPr lang="en-US" sz="2200" i="1" smtClean="0">
                <a:solidFill>
                  <a:schemeClr val="tx2"/>
                </a:solidFill>
                <a:cs typeface="Times New Roman" pitchFamily="18" charset="0"/>
              </a:rPr>
              <a:t>accepted</a:t>
            </a:r>
            <a:endParaRPr lang="en-US" sz="2200" b="1" i="1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F06F-FC46-49DE-B424-24AD7B35FB37}" type="slidenum">
              <a:rPr lang="en-US"/>
              <a:pPr/>
              <a:t>66</a:t>
            </a:fld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54063" y="436563"/>
            <a:ext cx="843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l-GR" sz="2400">
              <a:solidFill>
                <a:srgbClr val="003366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38188" y="1916112"/>
            <a:ext cx="8129587" cy="4420439"/>
            <a:chOff x="465" y="1207"/>
            <a:chExt cx="5121" cy="2065"/>
          </a:xfrm>
        </p:grpSpPr>
        <p:sp>
          <p:nvSpPr>
            <p:cNvPr id="19464" name="Text Box 6"/>
            <p:cNvSpPr txBox="1">
              <a:spLocks noChangeArrowheads="1"/>
            </p:cNvSpPr>
            <p:nvPr/>
          </p:nvSpPr>
          <p:spPr bwMode="auto">
            <a:xfrm>
              <a:off x="467" y="1207"/>
              <a:ext cx="5101" cy="216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1544638" algn="ctr"/>
                  <a:tab pos="4286250" algn="ctr"/>
                  <a:tab pos="6854825" algn="ctr"/>
                </a:tabLst>
              </a:pPr>
              <a:r>
                <a:rPr lang="en-US" dirty="0"/>
                <a:t>	</a:t>
              </a:r>
              <a:r>
                <a:rPr lang="en-US" sz="1800" dirty="0">
                  <a:solidFill>
                    <a:schemeClr val="accent1"/>
                  </a:solidFill>
                </a:rPr>
                <a:t>END OF YEAR	INVESTMENT A	INVESTMENT G</a:t>
              </a:r>
              <a:endParaRPr lang="en-US" sz="1800" b="0" dirty="0">
                <a:solidFill>
                  <a:schemeClr val="accent1"/>
                </a:solidFill>
              </a:endParaRPr>
            </a:p>
          </p:txBody>
        </p:sp>
        <p:sp>
          <p:nvSpPr>
            <p:cNvPr id="19465" name="Text Box 7"/>
            <p:cNvSpPr txBox="1">
              <a:spLocks noChangeArrowheads="1"/>
            </p:cNvSpPr>
            <p:nvPr/>
          </p:nvSpPr>
          <p:spPr bwMode="auto">
            <a:xfrm>
              <a:off x="465" y="1396"/>
              <a:ext cx="5101" cy="1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50000"/>
                </a:lnSpc>
                <a:tabLst>
                  <a:tab pos="1544638" algn="ctr"/>
                  <a:tab pos="4805363" algn="r"/>
                  <a:tab pos="7316788" algn="r"/>
                </a:tabLst>
              </a:pPr>
              <a:r>
                <a:rPr lang="en-US" b="0" dirty="0">
                  <a:solidFill>
                    <a:srgbClr val="000000"/>
                  </a:solidFill>
                </a:rPr>
                <a:t>	</a:t>
              </a:r>
              <a:r>
                <a:rPr lang="en-US" sz="1800" dirty="0">
                  <a:solidFill>
                    <a:srgbClr val="000000"/>
                  </a:solidFill>
                </a:rPr>
                <a:t>Now	–$1,000,000	–$1,000,000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805363" algn="r"/>
                  <a:tab pos="7316788" algn="r"/>
                </a:tabLst>
              </a:pPr>
              <a:r>
                <a:rPr lang="en-US" sz="1800" dirty="0">
                  <a:solidFill>
                    <a:srgbClr val="000000"/>
                  </a:solidFill>
                </a:rPr>
                <a:t>	1	600,000	200,000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805363" algn="r"/>
                  <a:tab pos="7316788" algn="r"/>
                </a:tabLst>
              </a:pPr>
              <a:r>
                <a:rPr lang="en-US" sz="1800" dirty="0">
                  <a:solidFill>
                    <a:srgbClr val="000000"/>
                  </a:solidFill>
                </a:rPr>
                <a:t>	2	  300,000	  200,000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805363" algn="r"/>
                  <a:tab pos="7316788" algn="r"/>
                </a:tabLst>
              </a:pPr>
              <a:r>
                <a:rPr lang="en-US" sz="1800" dirty="0">
                  <a:solidFill>
                    <a:srgbClr val="000000"/>
                  </a:solidFill>
                </a:rPr>
                <a:t>	3	100,000	300,000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805363" algn="r"/>
                  <a:tab pos="7316788" algn="r"/>
                </a:tabLst>
              </a:pPr>
              <a:r>
                <a:rPr lang="en-US" sz="1800" dirty="0">
                  <a:solidFill>
                    <a:srgbClr val="000000"/>
                  </a:solidFill>
                </a:rPr>
                <a:t>	4	200,000	300,000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4805363" algn="r"/>
                  <a:tab pos="7316788" algn="r"/>
                </a:tabLst>
              </a:pPr>
              <a:r>
                <a:rPr lang="en-US" sz="1800" dirty="0">
                  <a:solidFill>
                    <a:srgbClr val="000000"/>
                  </a:solidFill>
                </a:rPr>
                <a:t>	5	300,000	666,740</a:t>
              </a:r>
            </a:p>
          </p:txBody>
        </p:sp>
        <p:sp>
          <p:nvSpPr>
            <p:cNvPr id="19466" name="Rectangle 8"/>
            <p:cNvSpPr>
              <a:spLocks noChangeArrowheads="1"/>
            </p:cNvSpPr>
            <p:nvPr/>
          </p:nvSpPr>
          <p:spPr bwMode="auto">
            <a:xfrm>
              <a:off x="494" y="2908"/>
              <a:ext cx="5092" cy="364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Text Box 9"/>
            <p:cNvSpPr txBox="1">
              <a:spLocks noChangeArrowheads="1"/>
            </p:cNvSpPr>
            <p:nvPr/>
          </p:nvSpPr>
          <p:spPr bwMode="auto">
            <a:xfrm>
              <a:off x="467" y="2916"/>
              <a:ext cx="510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1544638" algn="ctr"/>
                  <a:tab pos="4805363" algn="r"/>
                  <a:tab pos="7316788" algn="r"/>
                </a:tabLst>
              </a:pPr>
              <a:r>
                <a:rPr lang="en-US" dirty="0"/>
                <a:t>	</a:t>
              </a:r>
              <a:r>
                <a:rPr lang="en-US" sz="18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NPV (AT 10%)	$191,399	$191,399</a:t>
              </a:r>
            </a:p>
            <a:p>
              <a:pPr algn="l">
                <a:tabLst>
                  <a:tab pos="1544638" algn="ctr"/>
                  <a:tab pos="4805363" algn="r"/>
                  <a:tab pos="7316788" algn="r"/>
                </a:tabLst>
              </a:pPr>
              <a:r>
                <a:rPr lang="en-US" sz="18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16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PAYBACK PERIOD	3 YEARS	4 YEARS</a:t>
              </a:r>
            </a:p>
          </p:txBody>
        </p:sp>
      </p:grpSp>
      <p:sp>
        <p:nvSpPr>
          <p:cNvPr id="19463" name="Rectangle 12"/>
          <p:cNvSpPr>
            <a:spLocks noGrp="1" noChangeArrowheads="1"/>
          </p:cNvSpPr>
          <p:nvPr>
            <p:ph type="title"/>
          </p:nvPr>
        </p:nvSpPr>
        <p:spPr>
          <a:xfrm>
            <a:off x="754063" y="862013"/>
            <a:ext cx="8162925" cy="762000"/>
          </a:xfrm>
        </p:spPr>
        <p:txBody>
          <a:bodyPr/>
          <a:lstStyle/>
          <a:p>
            <a:pPr eaLnBrk="1" hangingPunct="1"/>
            <a:r>
              <a:rPr lang="en-US" sz="2200" b="1" dirty="0" smtClean="0">
                <a:solidFill>
                  <a:srgbClr val="003366"/>
                </a:solidFill>
              </a:rPr>
              <a:t>Comparison of 2 Investments with  </a:t>
            </a:r>
            <a:br>
              <a:rPr lang="en-US" sz="2200" b="1" dirty="0" smtClean="0">
                <a:solidFill>
                  <a:srgbClr val="003366"/>
                </a:solidFill>
              </a:rPr>
            </a:br>
            <a:r>
              <a:rPr lang="en-US" sz="2200" b="1" dirty="0" smtClean="0">
                <a:solidFill>
                  <a:srgbClr val="003366"/>
                </a:solidFill>
              </a:rPr>
              <a:t>same NPV &amp; different payback periods</a:t>
            </a:r>
            <a:endParaRPr lang="en-US" sz="22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C664-536D-4F48-863B-18C068B15D77}" type="slidenum">
              <a:rPr lang="en-US"/>
              <a:pPr/>
              <a:t>67</a:t>
            </a:fld>
            <a:endParaRPr lang="en-US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57563"/>
            <a:ext cx="8018462" cy="457200"/>
          </a:xfrm>
        </p:spPr>
        <p:txBody>
          <a:bodyPr/>
          <a:lstStyle/>
          <a:p>
            <a:pPr eaLnBrk="1" hangingPunct="1"/>
            <a:r>
              <a:rPr lang="en-CA" sz="2400" b="1" smtClean="0">
                <a:cs typeface="Times New Roman" pitchFamily="18" charset="0"/>
              </a:rPr>
              <a:t>The Discounted Payback Period</a:t>
            </a:r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F17-8694-4992-81D5-F04475881E07}" type="slidenum">
              <a:rPr lang="en-US"/>
              <a:pPr/>
              <a:t>68</a:t>
            </a:fld>
            <a:endParaRPr lang="en-US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3" y="835025"/>
            <a:ext cx="8162925" cy="822325"/>
          </a:xfrm>
        </p:spPr>
        <p:txBody>
          <a:bodyPr/>
          <a:lstStyle/>
          <a:p>
            <a:pPr eaLnBrk="1" hangingPunct="1"/>
            <a:r>
              <a:rPr lang="en-CA" sz="2400" b="1" dirty="0" smtClean="0">
                <a:cs typeface="Times New Roman" pitchFamily="18" charset="0"/>
              </a:rPr>
              <a:t>The Discounted Payback Period</a:t>
            </a:r>
            <a:br>
              <a:rPr lang="en-CA" sz="2400" b="1" dirty="0" smtClean="0">
                <a:cs typeface="Times New Roman" pitchFamily="18" charset="0"/>
              </a:rPr>
            </a:br>
            <a:r>
              <a:rPr lang="en-CA" sz="2400" b="1" dirty="0" smtClean="0">
                <a:cs typeface="Times New Roman" pitchFamily="18" charset="0"/>
              </a:rPr>
              <a:t>or Economic Payback Period</a:t>
            </a:r>
            <a:endParaRPr lang="en-US" sz="2400" dirty="0" smtClean="0"/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063" y="2060575"/>
            <a:ext cx="8389937" cy="4035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b="1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200" dirty="0" smtClean="0">
                <a:cs typeface="Times New Roman" pitchFamily="18" charset="0"/>
              </a:rPr>
              <a:t>Number of periods required for</a:t>
            </a:r>
            <a:br>
              <a:rPr lang="en-US" sz="2200" dirty="0" smtClean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the </a:t>
            </a:r>
            <a:r>
              <a:rPr lang="en-US" sz="2200" dirty="0" smtClean="0">
                <a:solidFill>
                  <a:srgbClr val="FF3300"/>
                </a:solidFill>
                <a:cs typeface="Times New Roman" pitchFamily="18" charset="0"/>
              </a:rPr>
              <a:t>sum of  </a:t>
            </a:r>
            <a:r>
              <a:rPr lang="en-US" sz="2200" i="1" dirty="0" smtClean="0">
                <a:solidFill>
                  <a:srgbClr val="FF3300"/>
                </a:solidFill>
                <a:cs typeface="Times New Roman" pitchFamily="18" charset="0"/>
              </a:rPr>
              <a:t>present values</a:t>
            </a:r>
            <a:r>
              <a:rPr lang="en-US" sz="2200" dirty="0" smtClean="0">
                <a:cs typeface="Times New Roman" pitchFamily="18" charset="0"/>
              </a:rPr>
              <a:t> of project’s expected cash flows to equal its initial cash outlay</a:t>
            </a:r>
          </a:p>
          <a:p>
            <a:pPr lvl="1" eaLnBrk="1" hangingPunct="1"/>
            <a:endParaRPr lang="en-US" sz="22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200" dirty="0" smtClean="0">
                <a:cs typeface="Times New Roman" pitchFamily="18" charset="0"/>
              </a:rPr>
              <a:t>Compared to ordinary payback periods…</a:t>
            </a:r>
          </a:p>
          <a:p>
            <a:pPr lvl="3" eaLnBrk="1" hangingPunct="1"/>
            <a:r>
              <a:rPr lang="en-US" dirty="0" smtClean="0">
                <a:cs typeface="Times New Roman" pitchFamily="18" charset="0"/>
              </a:rPr>
              <a:t>discounted payback periods are longer</a:t>
            </a:r>
          </a:p>
          <a:p>
            <a:pPr lvl="3" eaLnBrk="1" hangingPunct="1"/>
            <a:r>
              <a:rPr lang="en-US" dirty="0" smtClean="0">
                <a:cs typeface="Times New Roman" pitchFamily="18" charset="0"/>
              </a:rPr>
              <a:t>may result in a different project ranking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FE12-27E0-4AC9-8CA0-6BC14798B88A}" type="slidenum">
              <a:rPr lang="en-US"/>
              <a:pPr/>
              <a:t>69</a:t>
            </a:fld>
            <a:endParaRPr lang="en-US"/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754063" y="227013"/>
            <a:ext cx="843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l-GR" sz="1400">
              <a:solidFill>
                <a:srgbClr val="003366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4348" y="2786058"/>
            <a:ext cx="8197850" cy="2155825"/>
            <a:chOff x="470" y="1165"/>
            <a:chExt cx="5164" cy="1358"/>
          </a:xfrm>
        </p:grpSpPr>
        <p:sp>
          <p:nvSpPr>
            <p:cNvPr id="50185" name="Text Box 4"/>
            <p:cNvSpPr txBox="1">
              <a:spLocks noChangeArrowheads="1"/>
            </p:cNvSpPr>
            <p:nvPr/>
          </p:nvSpPr>
          <p:spPr bwMode="auto">
            <a:xfrm>
              <a:off x="470" y="1165"/>
              <a:ext cx="5164" cy="308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461963" algn="ctr"/>
                  <a:tab pos="1549400" algn="ctr"/>
                  <a:tab pos="3149600" algn="ctr"/>
                  <a:tab pos="4800600" algn="ctr"/>
                  <a:tab pos="6743700" algn="ctr"/>
                </a:tabLst>
              </a:pPr>
              <a:r>
                <a:rPr lang="en-US" sz="1300" dirty="0"/>
                <a:t>	</a:t>
              </a:r>
              <a:r>
                <a:rPr lang="en-US" sz="1300" dirty="0">
                  <a:solidFill>
                    <a:schemeClr val="accent1"/>
                  </a:solidFill>
                </a:rPr>
                <a:t>END OF	EXPECTED	DISCOUNT	PRESENT	CUMULATIVE PRESENT </a:t>
              </a:r>
            </a:p>
            <a:p>
              <a:pPr algn="l">
                <a:tabLst>
                  <a:tab pos="461963" algn="ctr"/>
                  <a:tab pos="1549400" algn="ctr"/>
                  <a:tab pos="3149600" algn="ctr"/>
                  <a:tab pos="4800600" algn="ctr"/>
                  <a:tab pos="6743700" algn="ctr"/>
                </a:tabLst>
              </a:pPr>
              <a:r>
                <a:rPr lang="en-US" sz="1300" dirty="0">
                  <a:solidFill>
                    <a:schemeClr val="accent1"/>
                  </a:solidFill>
                </a:rPr>
                <a:t>	YEAR	CASH FLOWS	FACTOR AT 10%	VALUE	VALUE OF CASH FLOWS</a:t>
              </a:r>
              <a:endParaRPr lang="en-US" sz="1400" b="0" dirty="0">
                <a:solidFill>
                  <a:schemeClr val="accent1"/>
                </a:solidFill>
              </a:endParaRPr>
            </a:p>
          </p:txBody>
        </p:sp>
        <p:sp>
          <p:nvSpPr>
            <p:cNvPr id="50186" name="Text Box 5"/>
            <p:cNvSpPr txBox="1">
              <a:spLocks noChangeArrowheads="1"/>
            </p:cNvSpPr>
            <p:nvPr/>
          </p:nvSpPr>
          <p:spPr bwMode="auto">
            <a:xfrm>
              <a:off x="515" y="1525"/>
              <a:ext cx="4545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tabLst>
                  <a:tab pos="461963" algn="ctr"/>
                  <a:tab pos="1892300" algn="r"/>
                  <a:tab pos="3149600" algn="ctr"/>
                  <a:tab pos="5143500" algn="r"/>
                  <a:tab pos="7150100" algn="r"/>
                </a:tabLst>
              </a:pPr>
              <a:r>
                <a:rPr lang="en-US" sz="1300" b="0" dirty="0">
                  <a:solidFill>
                    <a:srgbClr val="000000"/>
                  </a:solidFill>
                </a:rPr>
                <a:t>	</a:t>
              </a:r>
              <a:r>
                <a:rPr lang="en-US" sz="1300" dirty="0">
                  <a:solidFill>
                    <a:srgbClr val="000000"/>
                  </a:solidFill>
                </a:rPr>
                <a:t>1	$600,000	0.9091	$545,455	$545,455 </a:t>
              </a:r>
            </a:p>
            <a:p>
              <a:pPr algn="r">
                <a:lnSpc>
                  <a:spcPct val="150000"/>
                </a:lnSpc>
                <a:tabLst>
                  <a:tab pos="461963" algn="ctr"/>
                  <a:tab pos="1892300" algn="r"/>
                  <a:tab pos="3149600" algn="ctr"/>
                  <a:tab pos="5143500" algn="r"/>
                  <a:tab pos="7150100" algn="r"/>
                </a:tabLst>
              </a:pPr>
              <a:r>
                <a:rPr lang="en-US" sz="1300" dirty="0">
                  <a:solidFill>
                    <a:srgbClr val="000000"/>
                  </a:solidFill>
                </a:rPr>
                <a:t>	2	300,000	0.8264	247,934	793,389</a:t>
              </a:r>
            </a:p>
            <a:p>
              <a:pPr algn="r">
                <a:lnSpc>
                  <a:spcPct val="150000"/>
                </a:lnSpc>
                <a:tabLst>
                  <a:tab pos="461963" algn="ctr"/>
                  <a:tab pos="1892300" algn="r"/>
                  <a:tab pos="3149600" algn="ctr"/>
                  <a:tab pos="5143500" algn="r"/>
                  <a:tab pos="7150100" algn="r"/>
                </a:tabLst>
              </a:pPr>
              <a:r>
                <a:rPr lang="en-US" sz="1300" dirty="0">
                  <a:solidFill>
                    <a:srgbClr val="000000"/>
                  </a:solidFill>
                </a:rPr>
                <a:t>	3	100,000	0.7513	75,131	868,520</a:t>
              </a:r>
            </a:p>
            <a:p>
              <a:pPr algn="l">
                <a:lnSpc>
                  <a:spcPct val="150000"/>
                </a:lnSpc>
                <a:tabLst>
                  <a:tab pos="461963" algn="ctr"/>
                  <a:tab pos="1892300" algn="r"/>
                  <a:tab pos="3149600" algn="ctr"/>
                  <a:tab pos="5143500" algn="r"/>
                  <a:tab pos="7150100" algn="r"/>
                </a:tabLst>
              </a:pPr>
              <a:r>
                <a:rPr lang="en-US" sz="1300" dirty="0">
                  <a:solidFill>
                    <a:srgbClr val="000000"/>
                  </a:solidFill>
                </a:rPr>
                <a:t>	4	200,000	0.6830	136,603	1,005,123</a:t>
              </a:r>
            </a:p>
            <a:p>
              <a:pPr algn="l">
                <a:lnSpc>
                  <a:spcPct val="150000"/>
                </a:lnSpc>
                <a:tabLst>
                  <a:tab pos="461963" algn="ctr"/>
                  <a:tab pos="1892300" algn="r"/>
                  <a:tab pos="3149600" algn="ctr"/>
                  <a:tab pos="5143500" algn="r"/>
                  <a:tab pos="7150100" algn="r"/>
                </a:tabLst>
              </a:pPr>
              <a:r>
                <a:rPr lang="en-US" sz="1300" dirty="0">
                  <a:solidFill>
                    <a:srgbClr val="000000"/>
                  </a:solidFill>
                </a:rPr>
                <a:t>	5	300,000	0.6209	186,276	1,191,399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0183" name="Rectangle 6"/>
          <p:cNvSpPr>
            <a:spLocks noGrp="1" noChangeArrowheads="1"/>
          </p:cNvSpPr>
          <p:nvPr>
            <p:ph type="title"/>
          </p:nvPr>
        </p:nvSpPr>
        <p:spPr>
          <a:xfrm>
            <a:off x="741363" y="515938"/>
            <a:ext cx="8162925" cy="112712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3366"/>
                </a:solidFill>
              </a:rPr>
              <a:t/>
            </a:r>
            <a:br>
              <a:rPr lang="en-US" sz="2400" b="1" dirty="0" smtClean="0">
                <a:solidFill>
                  <a:srgbClr val="003366"/>
                </a:solidFill>
              </a:rPr>
            </a:br>
            <a:r>
              <a:rPr lang="en-US" sz="2200" b="1" dirty="0" smtClean="0">
                <a:solidFill>
                  <a:srgbClr val="003366"/>
                </a:solidFill>
              </a:rPr>
              <a:t>Discounted Payback Period </a:t>
            </a:r>
            <a:br>
              <a:rPr lang="en-US" sz="2200" b="1" dirty="0" smtClean="0">
                <a:solidFill>
                  <a:srgbClr val="003366"/>
                </a:solidFill>
              </a:rPr>
            </a:br>
            <a:r>
              <a:rPr lang="en-US" sz="2200" b="1" dirty="0" smtClean="0">
                <a:solidFill>
                  <a:srgbClr val="003366"/>
                </a:solidFill>
              </a:rPr>
              <a:t>Calculations for Investment A</a:t>
            </a:r>
            <a:endParaRPr lang="en-US" sz="2200" dirty="0" smtClean="0"/>
          </a:p>
        </p:txBody>
      </p:sp>
      <p:cxnSp>
        <p:nvCxnSpPr>
          <p:cNvPr id="10" name="9 - Ευθεία γραμμή σύνδεσης"/>
          <p:cNvCxnSpPr/>
          <p:nvPr/>
        </p:nvCxnSpPr>
        <p:spPr bwMode="auto">
          <a:xfrm>
            <a:off x="785786" y="5072074"/>
            <a:ext cx="81439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714348" y="2143116"/>
            <a:ext cx="8162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800" kern="0" dirty="0" smtClean="0">
                <a:solidFill>
                  <a:srgbClr val="FF0000"/>
                </a:solidFill>
                <a:latin typeface="+mj-lt"/>
                <a:ea typeface="+mj-ea"/>
                <a:cs typeface="Times New Roman" pitchFamily="18" charset="0"/>
              </a:rPr>
              <a:t>Project A:    Initial cash outflow = $1,000,000; investment horizon = 5 years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7" name="16 - Ευθεία γραμμή σύνδεσης"/>
          <p:cNvCxnSpPr/>
          <p:nvPr/>
        </p:nvCxnSpPr>
        <p:spPr bwMode="auto">
          <a:xfrm>
            <a:off x="1142976" y="4572008"/>
            <a:ext cx="4286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19 - Ευθεία γραμμή σύνδεσης"/>
          <p:cNvCxnSpPr/>
          <p:nvPr/>
        </p:nvCxnSpPr>
        <p:spPr bwMode="auto">
          <a:xfrm>
            <a:off x="6929454" y="4572008"/>
            <a:ext cx="12144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3" name="22 - Έλλειψη"/>
          <p:cNvSpPr/>
          <p:nvPr/>
        </p:nvSpPr>
        <p:spPr bwMode="auto">
          <a:xfrm>
            <a:off x="6715140" y="4286256"/>
            <a:ext cx="1571636" cy="35719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23 - Έλλειψη"/>
          <p:cNvSpPr/>
          <p:nvPr/>
        </p:nvSpPr>
        <p:spPr bwMode="auto">
          <a:xfrm>
            <a:off x="857224" y="4286256"/>
            <a:ext cx="928694" cy="35719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928662" y="5286388"/>
            <a:ext cx="23574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600" kern="0" dirty="0" smtClean="0">
                <a:solidFill>
                  <a:srgbClr val="FF0000"/>
                </a:solidFill>
                <a:latin typeface="+mj-lt"/>
                <a:ea typeface="+mj-ea"/>
                <a:cs typeface="Times New Roman" pitchFamily="18" charset="0"/>
              </a:rPr>
              <a:t>Cut-off period = 4</a:t>
            </a:r>
            <a:r>
              <a:rPr lang="en-CA" sz="1600" kern="0" baseline="30000" dirty="0" smtClean="0">
                <a:solidFill>
                  <a:srgbClr val="FF0000"/>
                </a:solidFill>
                <a:latin typeface="+mj-lt"/>
                <a:ea typeface="+mj-ea"/>
                <a:cs typeface="Times New Roman" pitchFamily="18" charset="0"/>
              </a:rPr>
              <a:t>th</a:t>
            </a:r>
            <a:r>
              <a:rPr lang="en-CA" sz="1600" kern="0" dirty="0" smtClean="0">
                <a:solidFill>
                  <a:srgbClr val="FF0000"/>
                </a:solidFill>
                <a:latin typeface="+mj-lt"/>
                <a:ea typeface="+mj-ea"/>
                <a:cs typeface="Times New Roman" pitchFamily="18" charset="0"/>
              </a:rPr>
              <a:t> year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7" name="26 - Ευθεία γραμμή σύνδεσης"/>
          <p:cNvCxnSpPr>
            <a:stCxn id="25" idx="1"/>
          </p:cNvCxnSpPr>
          <p:nvPr/>
        </p:nvCxnSpPr>
        <p:spPr bwMode="auto">
          <a:xfrm rot="10800000">
            <a:off x="928662" y="4643447"/>
            <a:ext cx="0" cy="8122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0FEF-EF39-40BB-89AA-E95B66B007C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66813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Background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36838"/>
            <a:ext cx="8458200" cy="3744912"/>
          </a:xfrm>
        </p:spPr>
        <p:txBody>
          <a:bodyPr/>
          <a:lstStyle/>
          <a:p>
            <a:pPr eaLnBrk="1" hangingPunct="1"/>
            <a:r>
              <a:rPr lang="en-US" sz="2200" dirty="0" smtClean="0">
                <a:solidFill>
                  <a:srgbClr val="FF0000"/>
                </a:solidFill>
                <a:cs typeface="Arial" charset="0"/>
              </a:rPr>
              <a:t>A Capital budgeting involves</a:t>
            </a:r>
            <a:endParaRPr lang="en-US" sz="1400" dirty="0" smtClean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400" dirty="0" smtClean="0">
                <a:cs typeface="Arial" charset="0"/>
              </a:rPr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200" dirty="0" smtClean="0">
                <a:cs typeface="Arial" charset="0"/>
              </a:rPr>
              <a:t>comparing amount of cash spent on an investment today…</a:t>
            </a:r>
            <a:br>
              <a:rPr lang="en-US" sz="2200" dirty="0" smtClean="0">
                <a:cs typeface="Arial" charset="0"/>
              </a:rPr>
            </a:br>
            <a:r>
              <a:rPr lang="en-US" sz="2200" dirty="0" smtClean="0">
                <a:cs typeface="Arial" charset="0"/>
              </a:rPr>
              <a:t>with cash inflows expected from it in the future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2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156A-E821-430B-876B-19FA6A66AB2E}" type="slidenum">
              <a:rPr lang="en-US"/>
              <a:pPr/>
              <a:t>70</a:t>
            </a:fld>
            <a:endParaRPr lang="en-US"/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754063" y="227013"/>
            <a:ext cx="843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l-GR" sz="1400">
              <a:solidFill>
                <a:srgbClr val="003366"/>
              </a:solidFill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704850" y="1268413"/>
            <a:ext cx="84391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b="1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Discounted Payback Periods for 6 Investments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3850" y="1916111"/>
            <a:ext cx="8610600" cy="1106343"/>
            <a:chOff x="210" y="3103"/>
            <a:chExt cx="5424" cy="538"/>
          </a:xfrm>
        </p:grpSpPr>
        <p:sp>
          <p:nvSpPr>
            <p:cNvPr id="51209" name="Rectangle 5"/>
            <p:cNvSpPr>
              <a:spLocks noChangeArrowheads="1"/>
            </p:cNvSpPr>
            <p:nvPr/>
          </p:nvSpPr>
          <p:spPr bwMode="auto">
            <a:xfrm>
              <a:off x="210" y="3319"/>
              <a:ext cx="54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0" name="Text Box 6"/>
            <p:cNvSpPr txBox="1">
              <a:spLocks noChangeArrowheads="1"/>
            </p:cNvSpPr>
            <p:nvPr/>
          </p:nvSpPr>
          <p:spPr bwMode="auto">
            <a:xfrm>
              <a:off x="475" y="3103"/>
              <a:ext cx="5151" cy="291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57150" algn="l"/>
                  <a:tab pos="3030538" algn="ctr"/>
                  <a:tab pos="4113213" algn="ctr"/>
                  <a:tab pos="5080000" algn="ctr"/>
                  <a:tab pos="6119813" algn="ctr"/>
                  <a:tab pos="7143750" algn="ctr"/>
                  <a:tab pos="8167688" algn="ctr"/>
                </a:tabLst>
              </a:pPr>
              <a:r>
                <a:rPr lang="en-US" dirty="0">
                  <a:solidFill>
                    <a:schemeClr val="accent1"/>
                  </a:solidFill>
                </a:rPr>
                <a:t>	</a:t>
              </a:r>
              <a:r>
                <a:rPr lang="en-US" sz="1600" dirty="0">
                  <a:solidFill>
                    <a:schemeClr val="accent1"/>
                  </a:solidFill>
                </a:rPr>
                <a:t>INVESTMENT	A	B	C	D	E	F</a:t>
              </a:r>
            </a:p>
          </p:txBody>
        </p:sp>
        <p:sp>
          <p:nvSpPr>
            <p:cNvPr id="51211" name="Text Box 7"/>
            <p:cNvSpPr txBox="1">
              <a:spLocks noChangeArrowheads="1"/>
            </p:cNvSpPr>
            <p:nvPr/>
          </p:nvSpPr>
          <p:spPr bwMode="auto">
            <a:xfrm>
              <a:off x="475" y="3387"/>
              <a:ext cx="515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57150" algn="l">
                <a:tabLst>
                  <a:tab pos="850900" algn="ctr"/>
                  <a:tab pos="3030538" algn="ctr"/>
                  <a:tab pos="4113213" algn="ctr"/>
                  <a:tab pos="5137150" algn="ctr"/>
                  <a:tab pos="6119813" algn="ctr"/>
                  <a:tab pos="7143750" algn="ctr"/>
                  <a:tab pos="8167688" algn="ctr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Discounted payback</a:t>
              </a:r>
            </a:p>
            <a:p>
              <a:pPr marL="57150" algn="l">
                <a:tabLst>
                  <a:tab pos="850900" algn="ctr"/>
                  <a:tab pos="3030538" algn="ctr"/>
                  <a:tab pos="4113213" algn="ctr"/>
                  <a:tab pos="5137150" algn="ctr"/>
                  <a:tab pos="6119813" algn="ctr"/>
                  <a:tab pos="7143750" algn="ctr"/>
                  <a:tab pos="8167688" algn="ctr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period (in years)	3.96	4.40	4.58	&gt; 5	3.86	3.86</a:t>
              </a:r>
              <a:endParaRPr lang="en-US"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827088" y="2997200"/>
            <a:ext cx="7921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5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AFB54-73F3-406E-B023-E2BBC7846A91}" type="slidenum">
              <a:rPr lang="en-US"/>
              <a:pPr/>
              <a:t>71</a:t>
            </a:fld>
            <a:endParaRPr lang="en-US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3" y="1166813"/>
            <a:ext cx="8162925" cy="457200"/>
          </a:xfrm>
        </p:spPr>
        <p:txBody>
          <a:bodyPr/>
          <a:lstStyle/>
          <a:p>
            <a:pPr eaLnBrk="1" hangingPunct="1"/>
            <a:r>
              <a:rPr lang="en-CA" sz="2400" b="1" smtClean="0">
                <a:cs typeface="Times New Roman" pitchFamily="18" charset="0"/>
              </a:rPr>
              <a:t>The Discounted Payback Period Rule</a:t>
            </a:r>
            <a:endParaRPr lang="en-US" sz="2400" b="1" smtClean="0">
              <a:cs typeface="Times New Roman" pitchFamily="18" charset="0"/>
            </a:endParaRP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063" y="2565400"/>
            <a:ext cx="8389937" cy="3675063"/>
          </a:xfrm>
        </p:spPr>
        <p:txBody>
          <a:bodyPr/>
          <a:lstStyle/>
          <a:p>
            <a:pPr eaLnBrk="1" hangingPunct="1"/>
            <a:r>
              <a:rPr lang="en-US" sz="2000" smtClean="0">
                <a:cs typeface="Times New Roman" pitchFamily="18" charset="0"/>
              </a:rPr>
              <a:t>the discounted payback period rule says that a project is acceptable</a:t>
            </a:r>
          </a:p>
          <a:p>
            <a:pPr lvl="1" eaLnBrk="1" hangingPunct="1"/>
            <a:r>
              <a:rPr lang="en-US" sz="1800" smtClean="0">
                <a:cs typeface="Times New Roman" pitchFamily="18" charset="0"/>
              </a:rPr>
              <a:t>if </a:t>
            </a:r>
            <a:r>
              <a:rPr lang="en-US" sz="1800" smtClean="0">
                <a:solidFill>
                  <a:srgbClr val="FF3300"/>
                </a:solidFill>
                <a:cs typeface="Times New Roman" pitchFamily="18" charset="0"/>
              </a:rPr>
              <a:t>discounted payback</a:t>
            </a:r>
            <a:r>
              <a:rPr lang="en-US" sz="1800" smtClean="0">
                <a:cs typeface="Times New Roman" pitchFamily="18" charset="0"/>
              </a:rPr>
              <a:t> period is shorter or equal to cutoff period</a:t>
            </a:r>
          </a:p>
          <a:p>
            <a:pPr eaLnBrk="1" hangingPunct="1"/>
            <a:endParaRPr lang="en-US" sz="2000" smtClean="0"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cs typeface="Times New Roman" pitchFamily="18" charset="0"/>
              </a:rPr>
              <a:t>among several projects, the one with the </a:t>
            </a:r>
            <a:r>
              <a:rPr lang="en-US" sz="2000" smtClean="0">
                <a:solidFill>
                  <a:srgbClr val="FF3300"/>
                </a:solidFill>
                <a:cs typeface="Times New Roman" pitchFamily="18" charset="0"/>
              </a:rPr>
              <a:t>shortest period</a:t>
            </a:r>
            <a:r>
              <a:rPr lang="en-US" sz="2000" smtClean="0">
                <a:cs typeface="Times New Roman" pitchFamily="18" charset="0"/>
              </a:rPr>
              <a:t> should be accepted</a:t>
            </a:r>
            <a:r>
              <a:rPr lang="en-US" sz="2000" smtClean="0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651E-5B1B-498D-B2A5-B4FB098E34D4}" type="slidenum">
              <a:rPr lang="en-US"/>
              <a:pPr/>
              <a:t>72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573463"/>
            <a:ext cx="6470650" cy="457200"/>
          </a:xfrm>
        </p:spPr>
        <p:txBody>
          <a:bodyPr/>
          <a:lstStyle/>
          <a:p>
            <a:pPr eaLnBrk="1" hangingPunct="1"/>
            <a:r>
              <a:rPr lang="en-US" sz="2400" b="1" smtClean="0">
                <a:cs typeface="Times New Roman" pitchFamily="18" charset="0"/>
              </a:rPr>
              <a:t>The Internal Rate of Return (IRR)</a:t>
            </a:r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11B1-E374-4E47-A6B7-6CF54AEAC0EE}" type="slidenum">
              <a:rPr lang="en-US"/>
              <a:pPr/>
              <a:t>73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cs typeface="Times New Roman" pitchFamily="18" charset="0"/>
              </a:rPr>
              <a:t>Internal Rate of Return (IRR)</a:t>
            </a:r>
            <a:r>
              <a:rPr lang="en-US" smtClean="0"/>
              <a:t> 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492375"/>
            <a:ext cx="7129463" cy="3024188"/>
          </a:xfrm>
        </p:spPr>
        <p:txBody>
          <a:bodyPr/>
          <a:lstStyle/>
          <a:p>
            <a:pPr eaLnBrk="1" hangingPunct="1"/>
            <a:r>
              <a:rPr lang="en-CA" sz="2200" smtClean="0">
                <a:cs typeface="Times New Roman" pitchFamily="18" charset="0"/>
              </a:rPr>
              <a:t>A project's </a:t>
            </a:r>
            <a:r>
              <a:rPr lang="en-CA" sz="2200" b="1" smtClean="0">
                <a:solidFill>
                  <a:schemeClr val="tx2"/>
                </a:solidFill>
                <a:cs typeface="Times New Roman" pitchFamily="18" charset="0"/>
              </a:rPr>
              <a:t>internal rate of return</a:t>
            </a:r>
            <a:r>
              <a:rPr lang="en-CA" sz="2200" smtClean="0">
                <a:solidFill>
                  <a:schemeClr val="tx2"/>
                </a:solidFill>
                <a:cs typeface="Times New Roman" pitchFamily="18" charset="0"/>
              </a:rPr>
              <a:t> (</a:t>
            </a:r>
            <a:r>
              <a:rPr lang="en-CA" sz="2200" b="1" smtClean="0">
                <a:solidFill>
                  <a:schemeClr val="tx2"/>
                </a:solidFill>
                <a:cs typeface="Times New Roman" pitchFamily="18" charset="0"/>
              </a:rPr>
              <a:t>IRR</a:t>
            </a:r>
            <a:r>
              <a:rPr lang="en-CA" sz="2200" smtClean="0">
                <a:cs typeface="Times New Roman" pitchFamily="18" charset="0"/>
              </a:rPr>
              <a:t>) is </a:t>
            </a:r>
            <a:br>
              <a:rPr lang="en-CA" sz="2200" smtClean="0">
                <a:cs typeface="Times New Roman" pitchFamily="18" charset="0"/>
              </a:rPr>
            </a:br>
            <a:r>
              <a:rPr lang="en-CA" sz="2200" smtClean="0">
                <a:cs typeface="Times New Roman" pitchFamily="18" charset="0"/>
              </a:rPr>
              <a:t>the </a:t>
            </a:r>
            <a:r>
              <a:rPr lang="en-CA" sz="2200" smtClean="0">
                <a:solidFill>
                  <a:srgbClr val="FF3300"/>
                </a:solidFill>
                <a:cs typeface="Times New Roman" pitchFamily="18" charset="0"/>
              </a:rPr>
              <a:t>discount rate</a:t>
            </a:r>
            <a:r>
              <a:rPr lang="en-CA" sz="2200" smtClean="0">
                <a:cs typeface="Times New Roman" pitchFamily="18" charset="0"/>
              </a:rPr>
              <a:t> that makes project </a:t>
            </a:r>
            <a:r>
              <a:rPr lang="en-CA" sz="2200" smtClean="0">
                <a:solidFill>
                  <a:srgbClr val="FF3300"/>
                </a:solidFill>
                <a:cs typeface="Times New Roman" pitchFamily="18" charset="0"/>
              </a:rPr>
              <a:t>NPV = 0</a:t>
            </a:r>
          </a:p>
          <a:p>
            <a:pPr eaLnBrk="1" hangingPunct="1">
              <a:buFont typeface="Wingdings" pitchFamily="2" charset="2"/>
              <a:buNone/>
            </a:pPr>
            <a:endParaRPr lang="en-US" sz="12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200" smtClean="0">
              <a:cs typeface="Times New Roman" pitchFamily="18" charset="0"/>
            </a:endParaRPr>
          </a:p>
          <a:p>
            <a:pPr eaLnBrk="1" hangingPunct="1"/>
            <a:r>
              <a:rPr lang="en-US" sz="2200" smtClean="0">
                <a:cs typeface="Times New Roman" pitchFamily="18" charset="0"/>
              </a:rPr>
              <a:t>An investment’s IRR summarizes</a:t>
            </a:r>
            <a:br>
              <a:rPr lang="en-US" sz="2200" smtClean="0">
                <a:cs typeface="Times New Roman" pitchFamily="18" charset="0"/>
              </a:rPr>
            </a:br>
            <a:r>
              <a:rPr lang="en-US" sz="2200" smtClean="0">
                <a:cs typeface="Times New Roman" pitchFamily="18" charset="0"/>
              </a:rPr>
              <a:t>its expected cash flow stream</a:t>
            </a:r>
            <a:br>
              <a:rPr lang="en-US" sz="2200" smtClean="0">
                <a:cs typeface="Times New Roman" pitchFamily="18" charset="0"/>
              </a:rPr>
            </a:br>
            <a:r>
              <a:rPr lang="en-US" sz="2200" smtClean="0">
                <a:cs typeface="Times New Roman" pitchFamily="18" charset="0"/>
              </a:rPr>
              <a:t>with a </a:t>
            </a:r>
            <a:r>
              <a:rPr lang="en-US" sz="2200" smtClean="0">
                <a:solidFill>
                  <a:srgbClr val="FF3300"/>
                </a:solidFill>
                <a:cs typeface="Times New Roman" pitchFamily="18" charset="0"/>
              </a:rPr>
              <a:t>single rate of return</a:t>
            </a:r>
            <a:r>
              <a:rPr lang="en-US" sz="2200" smtClean="0">
                <a:cs typeface="Times New Roman" pitchFamily="18" charset="0"/>
              </a:rPr>
              <a:t> - called </a:t>
            </a:r>
            <a:r>
              <a:rPr lang="en-US" sz="2200" i="1" smtClean="0">
                <a:solidFill>
                  <a:srgbClr val="FF3300"/>
                </a:solidFill>
                <a:cs typeface="Times New Roman" pitchFamily="18" charset="0"/>
              </a:rPr>
              <a:t>internal rate</a:t>
            </a:r>
            <a:endParaRPr lang="en-US" sz="28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C907-C3D0-4666-9A7D-A7EF6BD93777}" type="slidenum">
              <a:rPr lang="en-US"/>
              <a:pPr/>
              <a:t>74</a:t>
            </a:fld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54063" y="650875"/>
            <a:ext cx="8439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l-GR" sz="2800">
              <a:solidFill>
                <a:srgbClr val="003366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55650" y="2133600"/>
            <a:ext cx="8126413" cy="793750"/>
            <a:chOff x="467" y="1186"/>
            <a:chExt cx="5119" cy="500"/>
          </a:xfrm>
        </p:grpSpPr>
        <p:sp>
          <p:nvSpPr>
            <p:cNvPr id="22537" name="Rectangle 5"/>
            <p:cNvSpPr>
              <a:spLocks noChangeArrowheads="1"/>
            </p:cNvSpPr>
            <p:nvPr/>
          </p:nvSpPr>
          <p:spPr bwMode="auto">
            <a:xfrm>
              <a:off x="484" y="1186"/>
              <a:ext cx="5102" cy="240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Text Box 6"/>
            <p:cNvSpPr txBox="1">
              <a:spLocks noChangeArrowheads="1"/>
            </p:cNvSpPr>
            <p:nvPr/>
          </p:nvSpPr>
          <p:spPr bwMode="auto">
            <a:xfrm>
              <a:off x="467" y="1186"/>
              <a:ext cx="51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57150" algn="l"/>
                  <a:tab pos="2400300" algn="ctr"/>
                  <a:tab pos="3492500" algn="ctr"/>
                  <a:tab pos="4572000" algn="ctr"/>
                  <a:tab pos="5600700" algn="ctr"/>
                  <a:tab pos="6578600" algn="ctr"/>
                  <a:tab pos="7493000" algn="l"/>
                  <a:tab pos="8053388" algn="ctr"/>
                </a:tabLst>
              </a:pPr>
              <a:r>
                <a:rPr lang="en-US" dirty="0">
                  <a:solidFill>
                    <a:schemeClr val="accent1"/>
                  </a:solidFill>
                </a:rPr>
                <a:t>	</a:t>
              </a:r>
              <a:r>
                <a:rPr lang="en-US" sz="1800" dirty="0">
                  <a:solidFill>
                    <a:schemeClr val="accent1"/>
                  </a:solidFill>
                </a:rPr>
                <a:t>INVESTMENT	A	B	C	D	E	F</a:t>
              </a:r>
            </a:p>
          </p:txBody>
        </p:sp>
        <p:sp>
          <p:nvSpPr>
            <p:cNvPr id="22539" name="Text Box 7"/>
            <p:cNvSpPr txBox="1">
              <a:spLocks noChangeArrowheads="1"/>
            </p:cNvSpPr>
            <p:nvPr/>
          </p:nvSpPr>
          <p:spPr bwMode="auto">
            <a:xfrm>
              <a:off x="467" y="1474"/>
              <a:ext cx="51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7150" algn="l">
                <a:tabLst>
                  <a:tab pos="850900" algn="ctr"/>
                  <a:tab pos="2400300" algn="ctr"/>
                  <a:tab pos="3492500" algn="ctr"/>
                  <a:tab pos="4572000" algn="ctr"/>
                  <a:tab pos="5664200" algn="ctr"/>
                  <a:tab pos="6578600" algn="ctr"/>
                  <a:tab pos="8053388" algn="ctr"/>
                </a:tabLst>
              </a:pPr>
              <a:r>
                <a:rPr lang="en-US" sz="1600" dirty="0">
                  <a:solidFill>
                    <a:srgbClr val="000000"/>
                  </a:solidFill>
                </a:rPr>
                <a:t>IRR		19.05%	13.92%	7.93%	7.93%	18.72%	28.52%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22535" name="Rectangle 9"/>
          <p:cNvSpPr>
            <a:spLocks noGrp="1" noChangeArrowheads="1"/>
          </p:cNvSpPr>
          <p:nvPr>
            <p:ph type="title"/>
          </p:nvPr>
        </p:nvSpPr>
        <p:spPr>
          <a:xfrm>
            <a:off x="768350" y="679450"/>
            <a:ext cx="8162925" cy="94456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3366"/>
                </a:solidFill>
              </a:rPr>
              <a:t/>
            </a:r>
            <a:br>
              <a:rPr lang="en-US" sz="3200" b="1" smtClean="0">
                <a:solidFill>
                  <a:srgbClr val="003366"/>
                </a:solidFill>
              </a:rPr>
            </a:br>
            <a:r>
              <a:rPr lang="en-US" sz="2400" b="1" smtClean="0">
                <a:solidFill>
                  <a:srgbClr val="003366"/>
                </a:solidFill>
              </a:rPr>
              <a:t>IRR for 6 Investments</a:t>
            </a:r>
            <a:endParaRPr lang="en-US" sz="2400" smtClean="0"/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>
            <a:off x="827088" y="2997200"/>
            <a:ext cx="799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4E0A-A353-42AA-87EF-7571F1C2BFFE}" type="slidenum">
              <a:rPr lang="en-US"/>
              <a:pPr/>
              <a:t>75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895350"/>
            <a:ext cx="8162925" cy="762000"/>
          </a:xfrm>
        </p:spPr>
        <p:txBody>
          <a:bodyPr/>
          <a:lstStyle/>
          <a:p>
            <a:pPr eaLnBrk="1" hangingPunct="1"/>
            <a:r>
              <a:rPr lang="en-CA" sz="2400" b="1" smtClean="0">
                <a:cs typeface="Times New Roman" pitchFamily="18" charset="0"/>
              </a:rPr>
              <a:t>The IRR Rule</a:t>
            </a:r>
            <a:r>
              <a:rPr lang="en-US" smtClean="0"/>
              <a:t> 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05038"/>
            <a:ext cx="8240712" cy="3890962"/>
          </a:xfrm>
        </p:spPr>
        <p:txBody>
          <a:bodyPr/>
          <a:lstStyle/>
          <a:p>
            <a:pPr eaLnBrk="1" hangingPunct="1"/>
            <a:r>
              <a:rPr lang="en-US" sz="2000" smtClean="0">
                <a:cs typeface="Times New Roman" pitchFamily="18" charset="0"/>
              </a:rPr>
              <a:t>Based on IRR, a project should be: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		</a:t>
            </a:r>
            <a:r>
              <a:rPr lang="en-US" sz="2000" b="1" smtClean="0">
                <a:solidFill>
                  <a:srgbClr val="339933"/>
                </a:solidFill>
                <a:cs typeface="Times New Roman" pitchFamily="18" charset="0"/>
              </a:rPr>
              <a:t>ACCEPT</a:t>
            </a:r>
            <a:r>
              <a:rPr lang="en-US" sz="2000" b="1" smtClean="0"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rgbClr val="339933"/>
                </a:solidFill>
                <a:cs typeface="Times New Roman" pitchFamily="18" charset="0"/>
              </a:rPr>
              <a:t>if: 		IRR &gt; its cost of capital</a:t>
            </a:r>
            <a:r>
              <a:rPr lang="en-US" sz="200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endParaRPr lang="en-US" sz="1000" smtClean="0">
              <a:solidFill>
                <a:srgbClr val="FF3300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000" smtClean="0">
                <a:cs typeface="Times New Roman" pitchFamily="18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		</a:t>
            </a:r>
            <a:r>
              <a:rPr lang="en-US" sz="2000" b="1" smtClean="0">
                <a:solidFill>
                  <a:srgbClr val="FF3300"/>
                </a:solidFill>
                <a:cs typeface="Times New Roman" pitchFamily="18" charset="0"/>
              </a:rPr>
              <a:t>REJECT if:</a:t>
            </a:r>
            <a:r>
              <a:rPr lang="en-US" sz="2000" b="1" smtClean="0">
                <a:cs typeface="Times New Roman" pitchFamily="18" charset="0"/>
              </a:rPr>
              <a:t> 		</a:t>
            </a:r>
            <a:r>
              <a:rPr lang="en-US" sz="2000" b="1" smtClean="0">
                <a:solidFill>
                  <a:srgbClr val="FF3300"/>
                </a:solidFill>
                <a:cs typeface="Times New Roman" pitchFamily="18" charset="0"/>
              </a:rPr>
              <a:t>IRR &lt; its cost of capital</a:t>
            </a:r>
            <a:r>
              <a:rPr lang="en-US" sz="200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z="2000" smtClean="0">
              <a:solidFill>
                <a:srgbClr val="FF3300"/>
              </a:solidFill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cs typeface="Times New Roman" pitchFamily="18" charset="0"/>
              </a:rPr>
              <a:t>if a project’s IRR &lt; its cost of capital</a:t>
            </a:r>
            <a:br>
              <a:rPr lang="en-US" sz="2000" smtClean="0">
                <a:cs typeface="Times New Roman" pitchFamily="18" charset="0"/>
              </a:rPr>
            </a:br>
            <a:r>
              <a:rPr lang="en-US" sz="2000" smtClean="0"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000" smtClean="0">
                <a:cs typeface="Times New Roman" pitchFamily="18" charset="0"/>
              </a:rPr>
              <a:t>the project does not earn its cost of capital</a:t>
            </a:r>
            <a:br>
              <a:rPr lang="en-US" sz="2000" smtClean="0">
                <a:cs typeface="Times New Roman" pitchFamily="18" charset="0"/>
              </a:rPr>
            </a:br>
            <a:r>
              <a:rPr lang="en-US" sz="2000" smtClean="0"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000" smtClean="0">
                <a:cs typeface="Times New Roman" pitchFamily="18" charset="0"/>
              </a:rPr>
              <a:t> should be rejected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B7AB-E03B-436A-B775-A8FBFE2226CC}" type="slidenum">
              <a:rPr lang="en-US"/>
              <a:pPr/>
              <a:t>76</a:t>
            </a:fld>
            <a:endParaRPr 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1166813"/>
            <a:ext cx="8162925" cy="457200"/>
          </a:xfrm>
        </p:spPr>
        <p:txBody>
          <a:bodyPr/>
          <a:lstStyle/>
          <a:p>
            <a:pPr eaLnBrk="1" hangingPunct="1"/>
            <a:r>
              <a:rPr lang="en-CA" sz="2400" b="1" smtClean="0">
                <a:cs typeface="Times New Roman" pitchFamily="18" charset="0"/>
              </a:rPr>
              <a:t>The IRR Rule</a:t>
            </a:r>
            <a:endParaRPr lang="en-US" sz="2400" b="1" smtClean="0">
              <a:cs typeface="Times New Roman" pitchFamily="18" charset="0"/>
            </a:endParaRP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1905000"/>
            <a:ext cx="8110537" cy="4619625"/>
          </a:xfrm>
        </p:spPr>
        <p:txBody>
          <a:bodyPr/>
          <a:lstStyle/>
          <a:p>
            <a:pPr lvl="1" eaLnBrk="1" hangingPunct="1"/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adjustment for risk?</a:t>
            </a:r>
            <a:endParaRPr lang="en-CA" sz="24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2" eaLnBrk="1" hangingPunct="1"/>
            <a:r>
              <a:rPr lang="en-CA" sz="2000" b="1" dirty="0" smtClean="0">
                <a:solidFill>
                  <a:srgbClr val="FF3300"/>
                </a:solidFill>
                <a:cs typeface="Times New Roman" pitchFamily="18" charset="0"/>
              </a:rPr>
              <a:t>IRR rule accounts for investments risk </a:t>
            </a:r>
            <a:r>
              <a:rPr lang="en-CA" sz="2000" b="1" i="1" dirty="0" smtClean="0">
                <a:solidFill>
                  <a:srgbClr val="FF3300"/>
                </a:solidFill>
                <a:cs typeface="Times New Roman" pitchFamily="18" charset="0"/>
              </a:rPr>
              <a:t>indirectly</a:t>
            </a:r>
            <a:br>
              <a:rPr lang="en-CA" sz="2000" b="1" i="1" dirty="0" smtClean="0">
                <a:solidFill>
                  <a:srgbClr val="FF3300"/>
                </a:solidFill>
                <a:cs typeface="Times New Roman" pitchFamily="18" charset="0"/>
              </a:rPr>
            </a:br>
            <a:r>
              <a:rPr lang="en-CA" sz="2000" b="1" dirty="0" smtClean="0">
                <a:solidFill>
                  <a:srgbClr val="FF3300"/>
                </a:solidFill>
                <a:cs typeface="Times New Roman" pitchFamily="18" charset="0"/>
              </a:rPr>
              <a:t>by comparing investment’s IRR with its cost of capital</a:t>
            </a:r>
          </a:p>
          <a:p>
            <a:pPr lvl="4" eaLnBrk="1" hangingPunct="1"/>
            <a:endParaRPr lang="en-CA" sz="1800" dirty="0" smtClean="0">
              <a:cs typeface="Times New Roman" pitchFamily="18" charset="0"/>
            </a:endParaRPr>
          </a:p>
          <a:p>
            <a:pPr lvl="4" eaLnBrk="1" hangingPunct="1"/>
            <a:r>
              <a:rPr lang="en-CA" sz="1800" dirty="0" smtClean="0">
                <a:cs typeface="Times New Roman" pitchFamily="18" charset="0"/>
              </a:rPr>
              <a:t>IRR of C (7.93%) &gt; cost of capital (5%)</a:t>
            </a:r>
            <a:br>
              <a:rPr lang="en-CA" sz="1800" dirty="0" smtClean="0">
                <a:cs typeface="Times New Roman" pitchFamily="18" charset="0"/>
              </a:rPr>
            </a:br>
            <a:r>
              <a:rPr lang="en-CA" sz="1800" dirty="0" smtClean="0">
                <a:cs typeface="Times New Roman" pitchFamily="18" charset="0"/>
                <a:sym typeface="Wingdings" pitchFamily="2" charset="2"/>
              </a:rPr>
              <a:t> </a:t>
            </a:r>
            <a:r>
              <a:rPr lang="en-CA" sz="1800" dirty="0" smtClean="0">
                <a:cs typeface="Times New Roman" pitchFamily="18" charset="0"/>
              </a:rPr>
              <a:t>should be accepted</a:t>
            </a:r>
          </a:p>
          <a:p>
            <a:pPr lvl="4" eaLnBrk="1" hangingPunct="1">
              <a:buFontTx/>
              <a:buNone/>
            </a:pPr>
            <a:endParaRPr lang="en-CA" sz="1800" dirty="0" smtClean="0">
              <a:cs typeface="Times New Roman" pitchFamily="18" charset="0"/>
            </a:endParaRPr>
          </a:p>
          <a:p>
            <a:pPr lvl="4" eaLnBrk="1" hangingPunct="1"/>
            <a:r>
              <a:rPr lang="en-CA" sz="1800" dirty="0" smtClean="0">
                <a:cs typeface="Times New Roman" pitchFamily="18" charset="0"/>
              </a:rPr>
              <a:t>IRR of D (7.93%) &lt; cost of capital (10%)</a:t>
            </a:r>
            <a:br>
              <a:rPr lang="en-CA" sz="1800" dirty="0" smtClean="0">
                <a:cs typeface="Times New Roman" pitchFamily="18" charset="0"/>
              </a:rPr>
            </a:br>
            <a:r>
              <a:rPr lang="en-CA" sz="1800" dirty="0" smtClean="0">
                <a:cs typeface="Times New Roman" pitchFamily="18" charset="0"/>
                <a:sym typeface="Wingdings" pitchFamily="2" charset="2"/>
              </a:rPr>
              <a:t> should be rejected</a:t>
            </a:r>
            <a:endParaRPr lang="en-CA" sz="1800" dirty="0" smtClean="0">
              <a:cs typeface="Times New Roman" pitchFamily="18" charset="0"/>
            </a:endParaRPr>
          </a:p>
          <a:p>
            <a:pPr lvl="4" eaLnBrk="1" hangingPunct="1">
              <a:buNone/>
            </a:pPr>
            <a:endParaRPr lang="en-CA" sz="18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7515-FAA3-49A4-AC74-2A9A479A10B0}" type="slidenum">
              <a:rPr lang="en-US"/>
              <a:pPr/>
              <a:t>77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1166813"/>
            <a:ext cx="8162925" cy="457200"/>
          </a:xfrm>
        </p:spPr>
        <p:txBody>
          <a:bodyPr/>
          <a:lstStyle/>
          <a:p>
            <a:pPr eaLnBrk="1" hangingPunct="1"/>
            <a:r>
              <a:rPr lang="en-CA" sz="2400" b="1" smtClean="0">
                <a:cs typeface="Times New Roman" pitchFamily="18" charset="0"/>
              </a:rPr>
              <a:t>The IRR Rule</a:t>
            </a:r>
            <a:endParaRPr lang="en-US" sz="2400" b="1" smtClean="0">
              <a:cs typeface="Times New Roman" pitchFamily="18" charset="0"/>
            </a:endParaRP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2420938"/>
            <a:ext cx="8110537" cy="3675062"/>
          </a:xfrm>
        </p:spPr>
        <p:txBody>
          <a:bodyPr/>
          <a:lstStyle/>
          <a:p>
            <a:pPr lvl="1" eaLnBrk="1" hangingPunct="1"/>
            <a:r>
              <a:rPr lang="en-US" sz="2000" b="1" smtClean="0">
                <a:solidFill>
                  <a:schemeClr val="tx2"/>
                </a:solidFill>
                <a:cs typeface="Times New Roman" pitchFamily="18" charset="0"/>
              </a:rPr>
              <a:t>maximization of firm’s equity value?</a:t>
            </a:r>
            <a:endParaRPr lang="en-CA" sz="20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lvl="2" eaLnBrk="1" hangingPunct="1">
              <a:buFontTx/>
              <a:buNone/>
            </a:pPr>
            <a:r>
              <a:rPr lang="en-US" sz="1000" smtClean="0">
                <a:cs typeface="Times New Roman" pitchFamily="18" charset="0"/>
              </a:rPr>
              <a:t>  </a:t>
            </a:r>
          </a:p>
          <a:p>
            <a:pPr lvl="3" eaLnBrk="1" hangingPunct="1"/>
            <a:r>
              <a:rPr lang="en-US" b="1" smtClean="0">
                <a:cs typeface="Times New Roman" pitchFamily="18" charset="0"/>
              </a:rPr>
              <a:t>NPV profile </a:t>
            </a:r>
            <a:r>
              <a:rPr lang="en-US" smtClean="0">
                <a:cs typeface="Times New Roman" pitchFamily="18" charset="0"/>
              </a:rPr>
              <a:t>shows an </a:t>
            </a:r>
            <a:r>
              <a:rPr lang="en-US" i="1" smtClean="0">
                <a:solidFill>
                  <a:srgbClr val="FF3300"/>
                </a:solidFill>
                <a:cs typeface="Times New Roman" pitchFamily="18" charset="0"/>
              </a:rPr>
              <a:t>inverse</a:t>
            </a:r>
            <a:r>
              <a:rPr lang="en-US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relationship</a:t>
            </a:r>
            <a:br>
              <a:rPr lang="en-US" smtClean="0">
                <a:cs typeface="Times New Roman" pitchFamily="18" charset="0"/>
              </a:rPr>
            </a:br>
            <a:r>
              <a:rPr lang="en-US" smtClean="0">
                <a:cs typeface="Times New Roman" pitchFamily="18" charset="0"/>
              </a:rPr>
              <a:t>between NPV vs. discount rate</a:t>
            </a:r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40F3-4D09-44DB-B40D-A2FEC0FFF297}" type="slidenum">
              <a:rPr lang="en-US"/>
              <a:pPr/>
              <a:t>78</a:t>
            </a:fld>
            <a:endParaRPr lang="en-US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6813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smtClean="0">
                <a:cs typeface="Times New Roman" pitchFamily="18" charset="0"/>
              </a:rPr>
              <a:t>NPV vs. discount rate inverse relationship</a:t>
            </a:r>
            <a:endParaRPr lang="en-US" smtClean="0"/>
          </a:p>
        </p:txBody>
      </p:sp>
      <p:sp>
        <p:nvSpPr>
          <p:cNvPr id="27654" name="Line 3"/>
          <p:cNvSpPr>
            <a:spLocks noChangeShapeType="1"/>
          </p:cNvSpPr>
          <p:nvPr/>
        </p:nvSpPr>
        <p:spPr bwMode="auto">
          <a:xfrm flipV="1">
            <a:off x="1908175" y="2205038"/>
            <a:ext cx="0" cy="3240087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5" name="Line 4"/>
          <p:cNvSpPr>
            <a:spLocks noChangeShapeType="1"/>
          </p:cNvSpPr>
          <p:nvPr/>
        </p:nvSpPr>
        <p:spPr bwMode="auto">
          <a:xfrm>
            <a:off x="1908175" y="5445125"/>
            <a:ext cx="532765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6" name="Arc 5"/>
          <p:cNvSpPr>
            <a:spLocks/>
          </p:cNvSpPr>
          <p:nvPr/>
        </p:nvSpPr>
        <p:spPr bwMode="auto">
          <a:xfrm rot="10800000">
            <a:off x="2411413" y="2924175"/>
            <a:ext cx="3167062" cy="2016125"/>
          </a:xfrm>
          <a:custGeom>
            <a:avLst/>
            <a:gdLst>
              <a:gd name="T0" fmla="*/ 0 w 21600"/>
              <a:gd name="T1" fmla="*/ 0 h 21600"/>
              <a:gd name="T2" fmla="*/ 3167062 w 21600"/>
              <a:gd name="T3" fmla="*/ 2016125 h 21600"/>
              <a:gd name="T4" fmla="*/ 0 w 21600"/>
              <a:gd name="T5" fmla="*/ 201612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49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6"/>
          <p:cNvSpPr>
            <a:spLocks noChangeArrowheads="1"/>
          </p:cNvSpPr>
          <p:nvPr/>
        </p:nvSpPr>
        <p:spPr bwMode="auto">
          <a:xfrm>
            <a:off x="6227763" y="5516563"/>
            <a:ext cx="19446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discount rate</a:t>
            </a:r>
            <a:endParaRPr lang="el-GR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8" name="Rectangle 7"/>
          <p:cNvSpPr>
            <a:spLocks noChangeArrowheads="1"/>
          </p:cNvSpPr>
          <p:nvPr/>
        </p:nvSpPr>
        <p:spPr bwMode="auto">
          <a:xfrm>
            <a:off x="971550" y="1989138"/>
            <a:ext cx="10080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NPV</a:t>
            </a:r>
            <a:endParaRPr lang="el-GR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9" name="Rectangle 8"/>
          <p:cNvSpPr>
            <a:spLocks noChangeArrowheads="1"/>
          </p:cNvSpPr>
          <p:nvPr/>
        </p:nvSpPr>
        <p:spPr bwMode="auto">
          <a:xfrm>
            <a:off x="3348038" y="3284538"/>
            <a:ext cx="48673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 eaLnBrk="1" hangingPunct="1"/>
            <a:r>
              <a:rPr lang="en-US" sz="1400" b="0" dirty="0">
                <a:solidFill>
                  <a:schemeClr val="tx1"/>
                </a:solidFill>
                <a:latin typeface="+mn-lt"/>
              </a:rPr>
              <a:t>by 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discounting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 the project’ cash flows</a:t>
            </a:r>
            <a:br>
              <a:rPr lang="en-US" sz="1400" b="0" dirty="0">
                <a:solidFill>
                  <a:schemeClr val="tx1"/>
                </a:solidFill>
                <a:latin typeface="+mn-lt"/>
              </a:rPr>
            </a:br>
            <a:r>
              <a:rPr lang="en-US" sz="1400" b="0" dirty="0">
                <a:solidFill>
                  <a:schemeClr val="tx1"/>
                </a:solidFill>
                <a:latin typeface="+mn-lt"/>
              </a:rPr>
              <a:t>at a 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higher rate</a:t>
            </a:r>
          </a:p>
          <a:p>
            <a:pPr lvl="1" algn="l" eaLnBrk="1" hangingPunct="1"/>
            <a:r>
              <a:rPr lang="en-US" sz="1400" b="0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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 the project’s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NPV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 will 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decrease</a:t>
            </a:r>
            <a:endParaRPr lang="el-GR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660" name="Line 9"/>
          <p:cNvSpPr>
            <a:spLocks noChangeShapeType="1"/>
          </p:cNvSpPr>
          <p:nvPr/>
        </p:nvSpPr>
        <p:spPr bwMode="auto">
          <a:xfrm>
            <a:off x="3059113" y="422116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61" name="Line 10"/>
          <p:cNvSpPr>
            <a:spLocks noChangeShapeType="1"/>
          </p:cNvSpPr>
          <p:nvPr/>
        </p:nvSpPr>
        <p:spPr bwMode="auto">
          <a:xfrm>
            <a:off x="3851275" y="46529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62" name="Line 11"/>
          <p:cNvSpPr>
            <a:spLocks noChangeShapeType="1"/>
          </p:cNvSpPr>
          <p:nvPr/>
        </p:nvSpPr>
        <p:spPr bwMode="auto">
          <a:xfrm>
            <a:off x="1908175" y="4221163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63" name="Line 12"/>
          <p:cNvSpPr>
            <a:spLocks noChangeShapeType="1"/>
          </p:cNvSpPr>
          <p:nvPr/>
        </p:nvSpPr>
        <p:spPr bwMode="auto">
          <a:xfrm>
            <a:off x="1908175" y="4652963"/>
            <a:ext cx="1943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64" name="Rectangle 13"/>
          <p:cNvSpPr>
            <a:spLocks noChangeArrowheads="1"/>
          </p:cNvSpPr>
          <p:nvPr/>
        </p:nvSpPr>
        <p:spPr bwMode="auto">
          <a:xfrm>
            <a:off x="1116013" y="4005263"/>
            <a:ext cx="6492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NPV</a:t>
            </a:r>
            <a:r>
              <a:rPr lang="en-US" sz="1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l-GR" sz="16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65" name="Rectangle 14"/>
          <p:cNvSpPr>
            <a:spLocks noChangeArrowheads="1"/>
          </p:cNvSpPr>
          <p:nvPr/>
        </p:nvSpPr>
        <p:spPr bwMode="auto">
          <a:xfrm>
            <a:off x="1116013" y="4437063"/>
            <a:ext cx="6492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NPV</a:t>
            </a:r>
            <a:r>
              <a:rPr lang="en-US" sz="1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l-GR" sz="16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66" name="Rectangle 15"/>
          <p:cNvSpPr>
            <a:spLocks noChangeArrowheads="1"/>
          </p:cNvSpPr>
          <p:nvPr/>
        </p:nvSpPr>
        <p:spPr bwMode="auto">
          <a:xfrm>
            <a:off x="2771775" y="5516563"/>
            <a:ext cx="649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Verdana" pitchFamily="34" charset="0"/>
              </a:rPr>
              <a:t>r</a:t>
            </a:r>
            <a:r>
              <a:rPr lang="en-US" sz="1600" baseline="-25000" dirty="0">
                <a:solidFill>
                  <a:schemeClr val="tx1"/>
                </a:solidFill>
                <a:latin typeface="Verdana" pitchFamily="34" charset="0"/>
              </a:rPr>
              <a:t>1</a:t>
            </a:r>
            <a:endParaRPr lang="el-GR" sz="1600" baseline="-25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7667" name="Rectangle 16"/>
          <p:cNvSpPr>
            <a:spLocks noChangeArrowheads="1"/>
          </p:cNvSpPr>
          <p:nvPr/>
        </p:nvSpPr>
        <p:spPr bwMode="auto">
          <a:xfrm>
            <a:off x="3563938" y="5516563"/>
            <a:ext cx="6492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Verdana" pitchFamily="34" charset="0"/>
              </a:rPr>
              <a:t>r</a:t>
            </a:r>
            <a:r>
              <a:rPr lang="en-US" sz="1600" baseline="-25000" dirty="0">
                <a:solidFill>
                  <a:schemeClr val="tx1"/>
                </a:solidFill>
                <a:latin typeface="Verdana" pitchFamily="34" charset="0"/>
              </a:rPr>
              <a:t>2</a:t>
            </a:r>
            <a:endParaRPr lang="el-GR" sz="1600" baseline="-25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7668" name="Rectangle 17"/>
          <p:cNvSpPr>
            <a:spLocks noChangeArrowheads="1"/>
          </p:cNvSpPr>
          <p:nvPr/>
        </p:nvSpPr>
        <p:spPr bwMode="auto">
          <a:xfrm>
            <a:off x="2268538" y="6021388"/>
            <a:ext cx="34559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&gt; r</a:t>
            </a:r>
            <a:r>
              <a:rPr lang="en-US" sz="1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   NPV</a:t>
            </a:r>
            <a:r>
              <a:rPr lang="en-US" sz="1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&lt; NPV</a:t>
            </a:r>
            <a:r>
              <a:rPr lang="en-US" sz="1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endParaRPr lang="el-GR" sz="18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69" name="Line 18"/>
          <p:cNvSpPr>
            <a:spLocks noChangeShapeType="1"/>
          </p:cNvSpPr>
          <p:nvPr/>
        </p:nvSpPr>
        <p:spPr bwMode="auto">
          <a:xfrm>
            <a:off x="3276600" y="573405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70" name="Line 19"/>
          <p:cNvSpPr>
            <a:spLocks noChangeShapeType="1"/>
          </p:cNvSpPr>
          <p:nvPr/>
        </p:nvSpPr>
        <p:spPr bwMode="auto">
          <a:xfrm>
            <a:off x="971550" y="42211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4776-59BC-496A-B1F7-CC849B7AA817}" type="slidenum">
              <a:rPr lang="en-US"/>
              <a:pPr/>
              <a:t>79</a:t>
            </a:fld>
            <a:endParaRPr lang="en-US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54063" y="469900"/>
            <a:ext cx="843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l-GR" sz="2400">
              <a:solidFill>
                <a:srgbClr val="003366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11188" y="2276474"/>
            <a:ext cx="8532812" cy="1318361"/>
            <a:chOff x="467" y="1182"/>
            <a:chExt cx="5111" cy="463"/>
          </a:xfrm>
        </p:grpSpPr>
        <p:sp>
          <p:nvSpPr>
            <p:cNvPr id="28683" name="Text Box 6"/>
            <p:cNvSpPr txBox="1">
              <a:spLocks noChangeArrowheads="1"/>
            </p:cNvSpPr>
            <p:nvPr/>
          </p:nvSpPr>
          <p:spPr bwMode="auto">
            <a:xfrm>
              <a:off x="467" y="1182"/>
              <a:ext cx="5111" cy="162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850900" algn="ctr"/>
                  <a:tab pos="1833563" algn="ctr"/>
                  <a:tab pos="2857500" algn="ctr"/>
                  <a:tab pos="3881438" algn="ctr"/>
                  <a:tab pos="4864100" algn="ctr"/>
                  <a:tab pos="5888038" algn="ctr"/>
                  <a:tab pos="6913563" algn="ctr"/>
                  <a:tab pos="7937500" algn="ctr"/>
                </a:tabLst>
              </a:pPr>
              <a:r>
                <a:rPr lang="en-US" dirty="0">
                  <a:solidFill>
                    <a:schemeClr val="accent1"/>
                  </a:solidFill>
                </a:rPr>
                <a:t>	</a:t>
              </a:r>
              <a:r>
                <a:rPr lang="en-US" sz="1400" dirty="0" smtClean="0">
                  <a:solidFill>
                    <a:schemeClr val="accent1"/>
                  </a:solidFill>
                </a:rPr>
                <a:t>DISCOUNT RATE</a:t>
              </a:r>
              <a:r>
                <a:rPr lang="en-US" sz="1400" dirty="0">
                  <a:solidFill>
                    <a:schemeClr val="accent1"/>
                  </a:solidFill>
                </a:rPr>
                <a:t> </a:t>
              </a:r>
              <a:r>
                <a:rPr lang="en-US" sz="1400" dirty="0" smtClean="0">
                  <a:solidFill>
                    <a:schemeClr val="accent1"/>
                  </a:solidFill>
                </a:rPr>
                <a:t>  0</a:t>
              </a:r>
              <a:r>
                <a:rPr lang="en-US" sz="1400" dirty="0">
                  <a:solidFill>
                    <a:schemeClr val="accent1"/>
                  </a:solidFill>
                </a:rPr>
                <a:t>%	5%	10%	15%	20%	25%	30%</a:t>
              </a:r>
            </a:p>
          </p:txBody>
        </p:sp>
        <p:sp>
          <p:nvSpPr>
            <p:cNvPr id="28684" name="Text Box 7"/>
            <p:cNvSpPr txBox="1">
              <a:spLocks noChangeArrowheads="1"/>
            </p:cNvSpPr>
            <p:nvPr/>
          </p:nvSpPr>
          <p:spPr bwMode="auto">
            <a:xfrm>
              <a:off x="467" y="1461"/>
              <a:ext cx="5111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850900" algn="ctr"/>
                  <a:tab pos="1833563" algn="ctr"/>
                  <a:tab pos="2857500" algn="ctr"/>
                  <a:tab pos="3881438" algn="ctr"/>
                  <a:tab pos="4864100" algn="ctr"/>
                  <a:tab pos="5888038" algn="ctr"/>
                  <a:tab pos="6807200" algn="ctr"/>
                  <a:tab pos="7937500" algn="ctr"/>
                </a:tabLst>
              </a:pPr>
              <a:r>
                <a:rPr lang="en-US" sz="1400" dirty="0" smtClean="0">
                  <a:solidFill>
                    <a:srgbClr val="000000"/>
                  </a:solidFill>
                </a:rPr>
                <a:t>NPV(E</a:t>
              </a:r>
              <a:r>
                <a:rPr lang="en-US" sz="1400" dirty="0">
                  <a:solidFill>
                    <a:srgbClr val="000000"/>
                  </a:solidFill>
                </a:rPr>
                <a:t>)	</a:t>
              </a:r>
              <a:r>
                <a:rPr lang="en-US" sz="1400" dirty="0" smtClean="0">
                  <a:solidFill>
                    <a:srgbClr val="000000"/>
                  </a:solidFill>
                </a:rPr>
                <a:t>	$</a:t>
              </a:r>
              <a:r>
                <a:rPr lang="en-US" sz="1400" dirty="0">
                  <a:solidFill>
                    <a:srgbClr val="000000"/>
                  </a:solidFill>
                </a:rPr>
                <a:t>625,000	$407,080	$232,006	$89,450	–$28,051	–$125,984	–$208,440</a:t>
              </a:r>
              <a:endParaRPr lang="en-US" sz="14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28679" name="Rectangle 9"/>
          <p:cNvSpPr>
            <a:spLocks noGrp="1" noChangeArrowheads="1"/>
          </p:cNvSpPr>
          <p:nvPr>
            <p:ph type="title"/>
          </p:nvPr>
        </p:nvSpPr>
        <p:spPr>
          <a:xfrm>
            <a:off x="768350" y="801688"/>
            <a:ext cx="8162925" cy="822325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3366"/>
                </a:solidFill>
              </a:rPr>
              <a:t>NPV of Investment E </a:t>
            </a:r>
            <a:br>
              <a:rPr lang="en-US" sz="2400" b="1" smtClean="0">
                <a:solidFill>
                  <a:srgbClr val="003366"/>
                </a:solidFill>
              </a:rPr>
            </a:br>
            <a:r>
              <a:rPr lang="en-US" sz="2400" b="1" smtClean="0">
                <a:solidFill>
                  <a:srgbClr val="003366"/>
                </a:solidFill>
              </a:rPr>
              <a:t>for various discount rates</a:t>
            </a:r>
            <a:endParaRPr lang="en-US" smtClean="0"/>
          </a:p>
        </p:txBody>
      </p:sp>
      <p:sp>
        <p:nvSpPr>
          <p:cNvPr id="28680" name="Line 10"/>
          <p:cNvSpPr>
            <a:spLocks noChangeShapeType="1"/>
          </p:cNvSpPr>
          <p:nvPr/>
        </p:nvSpPr>
        <p:spPr bwMode="auto">
          <a:xfrm>
            <a:off x="755650" y="2781300"/>
            <a:ext cx="799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1" name="Line 35"/>
          <p:cNvSpPr>
            <a:spLocks noChangeShapeType="1"/>
          </p:cNvSpPr>
          <p:nvPr/>
        </p:nvSpPr>
        <p:spPr bwMode="auto">
          <a:xfrm>
            <a:off x="755650" y="3643314"/>
            <a:ext cx="838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12" name="11 - Ευθύγραμμο βέλος σύνδεσης"/>
          <p:cNvCxnSpPr/>
          <p:nvPr/>
        </p:nvCxnSpPr>
        <p:spPr bwMode="auto">
          <a:xfrm>
            <a:off x="2428860" y="2071678"/>
            <a:ext cx="628654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4" name="13 - Ευθύγραμμο βέλος σύνδεσης"/>
          <p:cNvCxnSpPr/>
          <p:nvPr/>
        </p:nvCxnSpPr>
        <p:spPr bwMode="auto">
          <a:xfrm rot="10800000">
            <a:off x="2285984" y="3857628"/>
            <a:ext cx="650085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A843D-06C5-417A-98DB-A309A15C67D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66813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Background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92375"/>
            <a:ext cx="8458200" cy="3889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200" b="1" dirty="0" smtClean="0">
                <a:solidFill>
                  <a:srgbClr val="FF0000"/>
                </a:solidFill>
                <a:cs typeface="Arial" charset="0"/>
              </a:rPr>
              <a:t>Discounting</a:t>
            </a:r>
            <a:r>
              <a:rPr lang="en-US" sz="2200" dirty="0" smtClean="0">
                <a:solidFill>
                  <a:srgbClr val="FF0000"/>
                </a:solidFill>
                <a:cs typeface="Arial" charset="0"/>
              </a:rPr>
              <a:t> is the mechanism used to account for..</a:t>
            </a:r>
            <a:br>
              <a:rPr lang="en-US" sz="2200" dirty="0" smtClean="0">
                <a:solidFill>
                  <a:srgbClr val="FF0000"/>
                </a:solidFill>
                <a:cs typeface="Arial" charset="0"/>
              </a:rPr>
            </a:br>
            <a:r>
              <a:rPr lang="en-US" sz="2200" b="1" dirty="0" smtClean="0">
                <a:solidFill>
                  <a:srgbClr val="FF0000"/>
                </a:solidFill>
                <a:cs typeface="Arial" charset="0"/>
              </a:rPr>
              <a:t>the time value of money</a:t>
            </a:r>
          </a:p>
          <a:p>
            <a:pPr eaLnBrk="1" hangingPunct="1">
              <a:buFont typeface="Wingdings" pitchFamily="2" charset="2"/>
              <a:buNone/>
            </a:pPr>
            <a:endParaRPr lang="en-US" sz="1000" b="1" dirty="0" smtClean="0">
              <a:solidFill>
                <a:srgbClr val="FF0000"/>
              </a:solidFill>
              <a:cs typeface="Arial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sz="2200" dirty="0" smtClean="0">
                <a:cs typeface="Arial" charset="0"/>
              </a:rPr>
              <a:t>converts </a:t>
            </a:r>
            <a:r>
              <a:rPr lang="en-US" sz="2200" b="1" dirty="0" smtClean="0">
                <a:solidFill>
                  <a:schemeClr val="tx2"/>
                </a:solidFill>
                <a:cs typeface="Arial" charset="0"/>
              </a:rPr>
              <a:t>future cash flows into today’s equivalent value</a:t>
            </a:r>
            <a:r>
              <a:rPr lang="en-US" sz="2200" dirty="0" smtClean="0">
                <a:cs typeface="Arial" charset="0"/>
              </a:rPr>
              <a:t> </a:t>
            </a:r>
            <a:br>
              <a:rPr lang="en-US" sz="2200" dirty="0" smtClean="0">
                <a:cs typeface="Arial" charset="0"/>
              </a:rPr>
            </a:br>
            <a:r>
              <a:rPr lang="en-US" sz="1800" dirty="0" smtClean="0">
                <a:cs typeface="Arial" charset="0"/>
              </a:rPr>
              <a:t>(called </a:t>
            </a:r>
            <a:r>
              <a:rPr lang="en-US" sz="1800" i="1" dirty="0" smtClean="0">
                <a:cs typeface="Arial" charset="0"/>
              </a:rPr>
              <a:t>present value</a:t>
            </a:r>
            <a:r>
              <a:rPr lang="en-US" sz="1800" dirty="0" smtClean="0">
                <a:cs typeface="Arial" charset="0"/>
              </a:rPr>
              <a:t> or discounted value)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8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1BAC-ADD5-4D33-A88C-76E8334ACC7A}" type="slidenum">
              <a:rPr lang="en-US"/>
              <a:pPr/>
              <a:t>80</a:t>
            </a:fld>
            <a:endParaRPr 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54063" y="828675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900"/>
              </a:lnSpc>
            </a:pPr>
            <a:endParaRPr lang="el-GR" sz="2400">
              <a:solidFill>
                <a:srgbClr val="003366"/>
              </a:solidFill>
            </a:endParaRPr>
          </a:p>
        </p:txBody>
      </p:sp>
      <p:pic>
        <p:nvPicPr>
          <p:cNvPr id="41989" name="Picture 5" descr="hawawini+ex07-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6480146" cy="5793944"/>
          </a:xfrm>
          <a:prstGeom prst="rect">
            <a:avLst/>
          </a:prstGeom>
          <a:noFill/>
          <a:effectLst>
            <a:outerShdw dist="89803" dir="2700000" algn="ctr" rotWithShape="0">
              <a:srgbClr val="808080"/>
            </a:outerShdw>
          </a:effectLst>
        </p:spPr>
      </p:pic>
      <p:sp>
        <p:nvSpPr>
          <p:cNvPr id="29703" name="Rectangle 6"/>
          <p:cNvSpPr>
            <a:spLocks noGrp="1" noChangeArrowheads="1"/>
          </p:cNvSpPr>
          <p:nvPr>
            <p:ph type="title"/>
          </p:nvPr>
        </p:nvSpPr>
        <p:spPr>
          <a:xfrm>
            <a:off x="714348" y="500042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3366"/>
                </a:solidFill>
              </a:rPr>
              <a:t>The NPV Profile of Investment E</a:t>
            </a:r>
            <a:endParaRPr lang="en-US" dirty="0" smtClean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779838" y="2133600"/>
            <a:ext cx="2520950" cy="1152525"/>
            <a:chOff x="2579" y="1200"/>
            <a:chExt cx="1437" cy="1312"/>
          </a:xfrm>
        </p:grpSpPr>
        <p:sp>
          <p:nvSpPr>
            <p:cNvPr id="29706" name="AutoShape 10"/>
            <p:cNvSpPr>
              <a:spLocks/>
            </p:cNvSpPr>
            <p:nvPr/>
          </p:nvSpPr>
          <p:spPr bwMode="auto">
            <a:xfrm>
              <a:off x="2579" y="1200"/>
              <a:ext cx="1437" cy="1312"/>
            </a:xfrm>
            <a:prstGeom prst="borderCallout2">
              <a:avLst>
                <a:gd name="adj1" fmla="val 5486"/>
                <a:gd name="adj2" fmla="val -3343"/>
                <a:gd name="adj3" fmla="val 5486"/>
                <a:gd name="adj4" fmla="val -40847"/>
                <a:gd name="adj5" fmla="val 68139"/>
                <a:gd name="adj6" fmla="val -79681"/>
              </a:avLst>
            </a:prstGeom>
            <a:solidFill>
              <a:srgbClr val="003366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07" name="Rectangle 13"/>
            <p:cNvSpPr>
              <a:spLocks noChangeArrowheads="1"/>
            </p:cNvSpPr>
            <p:nvPr/>
          </p:nvSpPr>
          <p:spPr bwMode="auto">
            <a:xfrm>
              <a:off x="2579" y="1200"/>
              <a:ext cx="1411" cy="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100" b="0" dirty="0">
                  <a:solidFill>
                    <a:schemeClr val="bg1"/>
                  </a:solidFill>
                  <a:cs typeface="Times New Roman" pitchFamily="18" charset="0"/>
                </a:rPr>
                <a:t>for discount rates &lt; </a:t>
              </a:r>
              <a:r>
                <a:rPr lang="en-CA" sz="1100" b="0" dirty="0">
                  <a:solidFill>
                    <a:schemeClr val="accent1"/>
                  </a:solidFill>
                  <a:cs typeface="Times New Roman" pitchFamily="18" charset="0"/>
                </a:rPr>
                <a:t>18.72%, </a:t>
              </a:r>
              <a:br>
                <a:rPr lang="en-CA" sz="1100" b="0" dirty="0">
                  <a:solidFill>
                    <a:schemeClr val="accent1"/>
                  </a:solidFill>
                  <a:cs typeface="Times New Roman" pitchFamily="18" charset="0"/>
                </a:rPr>
              </a:br>
              <a:r>
                <a:rPr lang="en-CA" sz="1100" b="0" dirty="0">
                  <a:solidFill>
                    <a:schemeClr val="accent1"/>
                  </a:solidFill>
                  <a:cs typeface="Times New Roman" pitchFamily="18" charset="0"/>
                </a:rPr>
                <a:t>project's NPV</a:t>
              </a:r>
              <a:r>
                <a:rPr lang="en-CA" sz="1100" b="0" dirty="0">
                  <a:solidFill>
                    <a:schemeClr val="bg1"/>
                  </a:solidFill>
                  <a:cs typeface="Times New Roman" pitchFamily="18" charset="0"/>
                </a:rPr>
                <a:t> &gt; 0;</a:t>
              </a:r>
            </a:p>
            <a:p>
              <a:r>
                <a:rPr lang="en-CA" sz="1100" b="0" dirty="0">
                  <a:solidFill>
                    <a:schemeClr val="bg1"/>
                  </a:solidFill>
                  <a:cs typeface="Times New Roman" pitchFamily="18" charset="0"/>
                </a:rPr>
                <a:t>for discount rates &gt; 18.72%, project’s NPV &lt; </a:t>
              </a:r>
              <a:r>
                <a:rPr lang="en-CA" sz="1400" b="0" dirty="0">
                  <a:solidFill>
                    <a:schemeClr val="bg1"/>
                  </a:solidFill>
                  <a:cs typeface="Times New Roman" pitchFamily="18" charset="0"/>
                </a:rPr>
                <a:t>0</a:t>
              </a:r>
              <a:endParaRPr lang="en-US" sz="1400" b="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6586507" y="2285992"/>
            <a:ext cx="2557493" cy="1938992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 algn="l">
              <a:buFontTx/>
              <a:buChar char="•"/>
            </a:pPr>
            <a:r>
              <a:rPr lang="en-CA" sz="1200" b="0" dirty="0">
                <a:solidFill>
                  <a:schemeClr val="bg1"/>
                </a:solidFill>
                <a:cs typeface="Times New Roman" pitchFamily="18" charset="0"/>
              </a:rPr>
              <a:t>according to IRR rule,</a:t>
            </a:r>
            <a:br>
              <a:rPr lang="en-CA" sz="1200" b="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CA" sz="1200" b="0" dirty="0">
                <a:solidFill>
                  <a:schemeClr val="bg1"/>
                </a:solidFill>
                <a:cs typeface="Times New Roman" pitchFamily="18" charset="0"/>
              </a:rPr>
              <a:t> E should be accepted</a:t>
            </a:r>
            <a:br>
              <a:rPr lang="en-CA" sz="1200" b="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CA" sz="1200" b="0" dirty="0">
                <a:solidFill>
                  <a:schemeClr val="bg1"/>
                </a:solidFill>
                <a:cs typeface="Times New Roman" pitchFamily="18" charset="0"/>
              </a:rPr>
              <a:t>if IRR &gt; its cost of capital</a:t>
            </a:r>
          </a:p>
          <a:p>
            <a:pPr marL="230188" indent="-230188" algn="l">
              <a:buFontTx/>
              <a:buChar char="•"/>
            </a:pPr>
            <a:r>
              <a:rPr lang="en-CA" sz="1200" b="0" dirty="0">
                <a:solidFill>
                  <a:schemeClr val="bg1"/>
                </a:solidFill>
                <a:cs typeface="Times New Roman" pitchFamily="18" charset="0"/>
              </a:rPr>
              <a:t>E should be rejected</a:t>
            </a:r>
            <a:br>
              <a:rPr lang="en-CA" sz="1200" b="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CA" sz="1200" b="0" dirty="0">
                <a:solidFill>
                  <a:schemeClr val="bg1"/>
                </a:solidFill>
                <a:cs typeface="Times New Roman" pitchFamily="18" charset="0"/>
              </a:rPr>
              <a:t>if IRR &lt; its cost of capital</a:t>
            </a:r>
          </a:p>
          <a:p>
            <a:pPr marL="230188" indent="-230188" algn="l">
              <a:buFontTx/>
              <a:buChar char="•"/>
            </a:pPr>
            <a:endParaRPr lang="en-CA" sz="1200" b="0" dirty="0">
              <a:solidFill>
                <a:schemeClr val="bg1"/>
              </a:solidFill>
              <a:cs typeface="Times New Roman" pitchFamily="18" charset="0"/>
            </a:endParaRPr>
          </a:p>
          <a:p>
            <a:pPr marL="230188" indent="-230188" algn="l">
              <a:buFontTx/>
              <a:buChar char="•"/>
            </a:pPr>
            <a:r>
              <a:rPr lang="en-CA" sz="1200" b="0" dirty="0">
                <a:solidFill>
                  <a:srgbClr val="FFFF00"/>
                </a:solidFill>
                <a:cs typeface="Times New Roman" pitchFamily="18" charset="0"/>
              </a:rPr>
              <a:t>when NPV &gt;0,</a:t>
            </a:r>
            <a:br>
              <a:rPr lang="en-CA" sz="1200" b="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CA" sz="1200" b="0" dirty="0">
                <a:solidFill>
                  <a:srgbClr val="FFFF00"/>
                </a:solidFill>
                <a:cs typeface="Times New Roman" pitchFamily="18" charset="0"/>
              </a:rPr>
              <a:t>IRR &gt; cost of capital;</a:t>
            </a:r>
          </a:p>
          <a:p>
            <a:pPr marL="230188" indent="-230188" algn="l">
              <a:buFontTx/>
              <a:buChar char="•"/>
            </a:pPr>
            <a:r>
              <a:rPr lang="en-CA" sz="1200" b="0" dirty="0">
                <a:solidFill>
                  <a:srgbClr val="FFFF00"/>
                </a:solidFill>
                <a:cs typeface="Times New Roman" pitchFamily="18" charset="0"/>
              </a:rPr>
              <a:t>when NPV &lt; 0</a:t>
            </a:r>
            <a:br>
              <a:rPr lang="en-CA" sz="1200" b="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CA" sz="1200" b="0" dirty="0">
                <a:solidFill>
                  <a:srgbClr val="FFFF00"/>
                </a:solidFill>
                <a:cs typeface="Times New Roman" pitchFamily="18" charset="0"/>
              </a:rPr>
              <a:t>I RR &lt; cost of capital</a:t>
            </a:r>
            <a:endParaRPr lang="en-US" sz="1200" b="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20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2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2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2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  <p:bldP spid="42002" grpId="0" build="p" animBg="1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B05F-637E-4B8B-A8AA-07DE6B17C4B9}" type="slidenum">
              <a:rPr lang="en-US"/>
              <a:pPr/>
              <a:t>81</a:t>
            </a:fld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8162925" cy="427037"/>
          </a:xfrm>
        </p:spPr>
        <p:txBody>
          <a:bodyPr/>
          <a:lstStyle/>
          <a:p>
            <a:pPr eaLnBrk="1" hangingPunct="1"/>
            <a:r>
              <a:rPr lang="en-US" sz="2200" b="1" smtClean="0">
                <a:cs typeface="Times New Roman" pitchFamily="18" charset="0"/>
              </a:rPr>
              <a:t>Why do managers prefer IRR to NPV Rule?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2276475"/>
            <a:ext cx="8110537" cy="3097213"/>
          </a:xfrm>
        </p:spPr>
        <p:txBody>
          <a:bodyPr/>
          <a:lstStyle/>
          <a:p>
            <a:pPr eaLnBrk="1" hangingPunct="1"/>
            <a:r>
              <a:rPr lang="en-US" sz="2000" smtClean="0">
                <a:cs typeface="Times New Roman" pitchFamily="18" charset="0"/>
              </a:rPr>
              <a:t>IRR </a:t>
            </a:r>
            <a:r>
              <a:rPr lang="en-US" sz="2000" i="1" smtClean="0">
                <a:cs typeface="Times New Roman" pitchFamily="18" charset="0"/>
              </a:rPr>
              <a:t>calculation</a:t>
            </a:r>
            <a:r>
              <a:rPr lang="en-US" sz="2000" smtClean="0">
                <a:cs typeface="Times New Roman" pitchFamily="18" charset="0"/>
              </a:rPr>
              <a:t> requires only a </a:t>
            </a:r>
            <a:r>
              <a:rPr lang="en-US" sz="2000" smtClean="0">
                <a:solidFill>
                  <a:srgbClr val="FF3300"/>
                </a:solidFill>
                <a:cs typeface="Times New Roman" pitchFamily="18" charset="0"/>
              </a:rPr>
              <a:t>single input </a:t>
            </a:r>
            <a:r>
              <a:rPr lang="en-US" sz="2000" smtClean="0">
                <a:cs typeface="Times New Roman" pitchFamily="18" charset="0"/>
              </a:rPr>
              <a:t>(the cash flow stream)</a:t>
            </a:r>
          </a:p>
          <a:p>
            <a:pPr eaLnBrk="1" hangingPunct="1"/>
            <a:endParaRPr lang="en-US" sz="2400" smtClean="0"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cs typeface="Times New Roman" pitchFamily="18" charset="0"/>
              </a:rPr>
              <a:t>BUT: applying IRR </a:t>
            </a:r>
            <a:r>
              <a:rPr lang="en-US" sz="2000" i="1" smtClean="0">
                <a:cs typeface="Times New Roman" pitchFamily="18" charset="0"/>
              </a:rPr>
              <a:t>rule</a:t>
            </a:r>
            <a:r>
              <a:rPr lang="en-US" sz="2000" smtClean="0">
                <a:cs typeface="Times New Roman" pitchFamily="18" charset="0"/>
              </a:rPr>
              <a:t> still requires input - </a:t>
            </a:r>
            <a:r>
              <a:rPr lang="en-US" sz="2000" smtClean="0">
                <a:solidFill>
                  <a:srgbClr val="FF3300"/>
                </a:solidFill>
                <a:cs typeface="Times New Roman" pitchFamily="18" charset="0"/>
              </a:rPr>
              <a:t>cost of capital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cs typeface="Times New Roman" pitchFamily="18" charset="0"/>
              </a:rPr>
              <a:t>most managers find IRR easier to understand</a:t>
            </a:r>
            <a:endParaRPr lang="en-CA" sz="200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2855-B370-4868-B259-DEDE70E6AC31}" type="slidenum">
              <a:rPr lang="en-US"/>
              <a:pPr/>
              <a:t>82</a:t>
            </a:fld>
            <a:endParaRPr 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8162925" cy="427037"/>
          </a:xfrm>
        </p:spPr>
        <p:txBody>
          <a:bodyPr/>
          <a:lstStyle/>
          <a:p>
            <a:pPr eaLnBrk="1" hangingPunct="1"/>
            <a:r>
              <a:rPr lang="en-US" sz="2200" b="1" smtClean="0">
                <a:cs typeface="Times New Roman" pitchFamily="18" charset="0"/>
              </a:rPr>
              <a:t>Why do managers prefer IRR to NPV Rule?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492375"/>
            <a:ext cx="7808912" cy="2881313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chemeClr val="tx2"/>
                </a:solidFill>
                <a:cs typeface="Times New Roman" pitchFamily="18" charset="0"/>
              </a:rPr>
              <a:t>Advice:</a:t>
            </a:r>
          </a:p>
          <a:p>
            <a:pPr eaLnBrk="1" hangingPunct="1">
              <a:buFont typeface="Wingdings" pitchFamily="2" charset="2"/>
              <a:buNone/>
            </a:pPr>
            <a:endParaRPr lang="en-US" sz="120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rgbClr val="FF3300"/>
                </a:solidFill>
                <a:cs typeface="Times New Roman" pitchFamily="18" charset="0"/>
              </a:rPr>
              <a:t>compute both a project’s IRR &amp; NPV</a:t>
            </a:r>
          </a:p>
          <a:p>
            <a:pPr eaLnBrk="1" hangingPunct="1">
              <a:buFont typeface="Wingdings" pitchFamily="2" charset="2"/>
              <a:buNone/>
            </a:pPr>
            <a:endParaRPr lang="en-US" sz="1200" smtClean="0">
              <a:solidFill>
                <a:srgbClr val="FF33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000" smtClean="0">
                <a:solidFill>
                  <a:srgbClr val="FF3300"/>
                </a:solidFill>
                <a:cs typeface="Times New Roman" pitchFamily="18" charset="0"/>
              </a:rPr>
              <a:t>If they agree	</a:t>
            </a:r>
            <a:r>
              <a:rPr lang="en-US" sz="2000" smtClean="0">
                <a:solidFill>
                  <a:srgbClr val="FF33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000" smtClean="0">
                <a:solidFill>
                  <a:srgbClr val="FF3300"/>
                </a:solidFill>
                <a:cs typeface="Times New Roman" pitchFamily="18" charset="0"/>
              </a:rPr>
              <a:t> use IRR rule</a:t>
            </a:r>
          </a:p>
          <a:p>
            <a:pPr lvl="1" eaLnBrk="1" hangingPunct="1"/>
            <a:r>
              <a:rPr lang="en-US" sz="2000" smtClean="0">
                <a:solidFill>
                  <a:srgbClr val="FF3300"/>
                </a:solidFill>
                <a:cs typeface="Times New Roman" pitchFamily="18" charset="0"/>
              </a:rPr>
              <a:t>If they disagree	</a:t>
            </a:r>
            <a:r>
              <a:rPr lang="en-US" sz="2000" smtClean="0">
                <a:solidFill>
                  <a:srgbClr val="FF3300"/>
                </a:solidFill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000" smtClean="0">
                <a:solidFill>
                  <a:srgbClr val="FF3300"/>
                </a:solidFill>
                <a:cs typeface="Times New Roman" pitchFamily="18" charset="0"/>
              </a:rPr>
              <a:t>trust NPV rule</a:t>
            </a:r>
            <a:endParaRPr lang="en-US" sz="200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E2B8-5BAC-4BF4-B1D4-E9D4A6EAB93E}" type="slidenum">
              <a:rPr lang="en-US"/>
              <a:pPr/>
              <a:t>83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357563"/>
            <a:ext cx="7731125" cy="457200"/>
          </a:xfrm>
        </p:spPr>
        <p:txBody>
          <a:bodyPr/>
          <a:lstStyle/>
          <a:p>
            <a:pPr eaLnBrk="1" hangingPunct="1"/>
            <a:r>
              <a:rPr lang="en-US" sz="2400" b="1" smtClean="0">
                <a:cs typeface="Times New Roman" pitchFamily="18" charset="0"/>
              </a:rPr>
              <a:t>The Profitability Index (PI)</a:t>
            </a:r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24B4-7617-492C-98AC-661759664C5D}" type="slidenum">
              <a:rPr lang="en-US"/>
              <a:pPr/>
              <a:t>84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862013"/>
            <a:ext cx="8162925" cy="762000"/>
          </a:xfrm>
        </p:spPr>
        <p:txBody>
          <a:bodyPr/>
          <a:lstStyle/>
          <a:p>
            <a:pPr eaLnBrk="1" hangingPunct="1"/>
            <a:r>
              <a:rPr lang="en-US" sz="2400" b="1" smtClean="0">
                <a:cs typeface="Times New Roman" pitchFamily="18" charset="0"/>
              </a:rPr>
              <a:t>The Profitability Index (PI)</a:t>
            </a:r>
            <a:r>
              <a:rPr lang="en-US" smtClean="0"/>
              <a:t> 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2349500"/>
            <a:ext cx="8110537" cy="3746500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chemeClr val="tx2"/>
                </a:solidFill>
                <a:cs typeface="Times New Roman" pitchFamily="18" charset="0"/>
              </a:rPr>
              <a:t>The profitability index</a:t>
            </a:r>
          </a:p>
          <a:p>
            <a:pPr eaLnBrk="1" hangingPunct="1">
              <a:buFont typeface="Wingdings" pitchFamily="2" charset="2"/>
              <a:buNone/>
            </a:pPr>
            <a:endParaRPr lang="en-US" sz="2000" smtClean="0">
              <a:cs typeface="Times New Roman" pitchFamily="18" charset="0"/>
            </a:endParaRPr>
          </a:p>
          <a:p>
            <a:pPr lvl="1" eaLnBrk="1" hangingPunct="1"/>
            <a:r>
              <a:rPr lang="en-US" sz="2000" smtClean="0">
                <a:cs typeface="Times New Roman" pitchFamily="18" charset="0"/>
              </a:rPr>
              <a:t>benefit-to-cost ratio equal to ratio of</a:t>
            </a:r>
            <a:br>
              <a:rPr lang="en-US" sz="2000" smtClean="0">
                <a:cs typeface="Times New Roman" pitchFamily="18" charset="0"/>
              </a:rPr>
            </a:br>
            <a:endParaRPr lang="en-US" sz="2000" smtClean="0">
              <a:cs typeface="Times New Roman" pitchFamily="18" charset="0"/>
            </a:endParaRPr>
          </a:p>
          <a:p>
            <a:pPr lvl="1" eaLnBrk="1" hangingPunct="1"/>
            <a:r>
              <a:rPr lang="en-US" sz="2000" smtClean="0">
                <a:cs typeface="Times New Roman" pitchFamily="18" charset="0"/>
              </a:rPr>
              <a:t>present value of a project’s expected cash flows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	to its initial cash outlay </a:t>
            </a:r>
            <a:endParaRPr lang="en-US" sz="2000" smtClean="0"/>
          </a:p>
        </p:txBody>
      </p:sp>
      <p:graphicFrame>
        <p:nvGraphicFramePr>
          <p:cNvPr id="118786" name="Object 0"/>
          <p:cNvGraphicFramePr>
            <a:graphicFrameLocks noChangeAspect="1"/>
          </p:cNvGraphicFramePr>
          <p:nvPr/>
        </p:nvGraphicFramePr>
        <p:xfrm>
          <a:off x="827584" y="5013176"/>
          <a:ext cx="73993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7" name="Equation" r:id="rId3" imgW="4305300" imgH="393700" progId="">
                  <p:embed/>
                </p:oleObj>
              </mc:Choice>
              <mc:Fallback>
                <p:oleObj name="Equation" r:id="rId3" imgW="4305300" imgH="393700" progId="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013176"/>
                        <a:ext cx="739933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1C9FB-896A-48CC-8C55-D0C5F1B54FC3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eaLnBrk="1" hangingPunct="1"/>
            <a:r>
              <a:rPr lang="en-US" sz="2200" b="1" smtClean="0"/>
              <a:t>Cash Flows, PVs &amp; NPVs </a:t>
            </a:r>
            <a:br>
              <a:rPr lang="en-US" sz="2200" b="1" smtClean="0"/>
            </a:br>
            <a:r>
              <a:rPr lang="en-US" sz="2200" b="1" smtClean="0"/>
              <a:t>3-Investments of unequal size with </a:t>
            </a:r>
            <a:r>
              <a:rPr lang="en-US" sz="2200" b="1" i="1" smtClean="0"/>
              <a:t>k</a:t>
            </a:r>
            <a:r>
              <a:rPr lang="en-US" sz="2200" b="1" smtClean="0"/>
              <a:t>= 0.10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2000240"/>
            <a:ext cx="8534400" cy="2895600"/>
            <a:chOff x="192" y="1392"/>
            <a:chExt cx="5376" cy="1824"/>
          </a:xfrm>
        </p:grpSpPr>
        <p:sp>
          <p:nvSpPr>
            <p:cNvPr id="53255" name="Rectangle 4"/>
            <p:cNvSpPr>
              <a:spLocks noChangeArrowheads="1"/>
            </p:cNvSpPr>
            <p:nvPr/>
          </p:nvSpPr>
          <p:spPr bwMode="auto">
            <a:xfrm>
              <a:off x="192" y="2994"/>
              <a:ext cx="5280" cy="22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6" name="Rectangle 5"/>
            <p:cNvSpPr>
              <a:spLocks noChangeArrowheads="1"/>
            </p:cNvSpPr>
            <p:nvPr/>
          </p:nvSpPr>
          <p:spPr bwMode="auto">
            <a:xfrm>
              <a:off x="192" y="1392"/>
              <a:ext cx="5280" cy="24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7" name="Rectangle 6"/>
            <p:cNvSpPr>
              <a:spLocks noChangeArrowheads="1"/>
            </p:cNvSpPr>
            <p:nvPr/>
          </p:nvSpPr>
          <p:spPr bwMode="auto">
            <a:xfrm>
              <a:off x="2016" y="1440"/>
              <a:ext cx="110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INVESTMENT  E</a:t>
              </a:r>
              <a:endParaRPr lang="en-US" sz="1600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  <p:sp>
          <p:nvSpPr>
            <p:cNvPr id="53258" name="Text Box 7"/>
            <p:cNvSpPr txBox="1">
              <a:spLocks noChangeArrowheads="1"/>
            </p:cNvSpPr>
            <p:nvPr/>
          </p:nvSpPr>
          <p:spPr bwMode="auto">
            <a:xfrm>
              <a:off x="192" y="1776"/>
              <a:ext cx="5376" cy="1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3038" eaLnBrk="0" hangingPunct="0">
                <a:tabLst>
                  <a:tab pos="461963" algn="l"/>
                  <a:tab pos="4113213" algn="r"/>
                  <a:tab pos="5945188" algn="r"/>
                  <a:tab pos="7778750" algn="r"/>
                </a:tabLst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(1)	Initial cash outlay (CF</a:t>
              </a:r>
              <a:r>
                <a:rPr lang="en-US" sz="1500" b="1" baseline="-25000" dirty="0">
                  <a:solidFill>
                    <a:srgbClr val="000000"/>
                  </a:solidFill>
                  <a:latin typeface="Arial" charset="0"/>
                </a:rPr>
                <a:t>0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)	$1,000,000	$500,000	$500,000</a:t>
              </a:r>
            </a:p>
            <a:p>
              <a:pPr marL="173038" eaLnBrk="0" hangingPunct="0">
                <a:tabLst>
                  <a:tab pos="461963" algn="l"/>
                  <a:tab pos="4113213" algn="r"/>
                  <a:tab pos="5945188" algn="r"/>
                  <a:tab pos="7778750" algn="r"/>
                </a:tabLst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Year-one cash flow (CF</a:t>
              </a:r>
              <a:r>
                <a:rPr lang="en-US" sz="1500" b="1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)	800,000	200,000	100,000</a:t>
              </a:r>
            </a:p>
            <a:p>
              <a:pPr marL="173038" eaLnBrk="0" hangingPunct="0">
                <a:tabLst>
                  <a:tab pos="461963" algn="l"/>
                  <a:tab pos="4113213" algn="r"/>
                  <a:tab pos="5945188" algn="r"/>
                  <a:tab pos="7778750" algn="r"/>
                </a:tabLst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Year-two cash flow (CF</a:t>
              </a:r>
              <a:r>
                <a:rPr lang="en-US" sz="1500" b="1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)	500,000	510,000	700,000</a:t>
              </a:r>
            </a:p>
            <a:p>
              <a:pPr marL="173038" eaLnBrk="0" hangingPunct="0">
                <a:tabLst>
                  <a:tab pos="461963" algn="l"/>
                  <a:tab pos="4113213" algn="r"/>
                  <a:tab pos="5945188" algn="r"/>
                  <a:tab pos="7778750" algn="r"/>
                </a:tabLst>
              </a:pPr>
              <a:endParaRPr lang="en-US" sz="1500" b="1" dirty="0">
                <a:solidFill>
                  <a:srgbClr val="000000"/>
                </a:solidFill>
                <a:latin typeface="Arial" charset="0"/>
              </a:endParaRPr>
            </a:p>
            <a:p>
              <a:pPr marL="173038" eaLnBrk="0" hangingPunct="0">
                <a:lnSpc>
                  <a:spcPct val="150000"/>
                </a:lnSpc>
                <a:tabLst>
                  <a:tab pos="461963" algn="l"/>
                  <a:tab pos="4113213" algn="r"/>
                  <a:tab pos="5945188" algn="r"/>
                  <a:tab pos="7778750" algn="r"/>
                </a:tabLst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(2)	Present value of CF</a:t>
              </a:r>
              <a:r>
                <a:rPr lang="en-US" sz="1500" b="1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 and</a:t>
              </a:r>
            </a:p>
            <a:p>
              <a:pPr marL="173038" eaLnBrk="0" hangingPunct="0">
                <a:tabLst>
                  <a:tab pos="461963" algn="l"/>
                  <a:tab pos="4113213" algn="r"/>
                  <a:tab pos="5945188" algn="r"/>
                  <a:tab pos="7778750" algn="r"/>
                </a:tabLst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CF</a:t>
              </a:r>
              <a:r>
                <a:rPr lang="en-US" sz="1500" b="1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 at 10%	$1,140,496	$603,306	$669,421</a:t>
              </a:r>
            </a:p>
            <a:p>
              <a:pPr marL="173038" eaLnBrk="0" hangingPunct="0">
                <a:tabLst>
                  <a:tab pos="461963" algn="l"/>
                  <a:tab pos="4113213" algn="r"/>
                  <a:tab pos="5945188" algn="r"/>
                  <a:tab pos="7778750" algn="r"/>
                </a:tabLst>
              </a:pPr>
              <a:endParaRPr lang="en-US" sz="1500" dirty="0">
                <a:solidFill>
                  <a:srgbClr val="000000"/>
                </a:solidFill>
                <a:latin typeface="Arial" charset="0"/>
              </a:endParaRPr>
            </a:p>
            <a:p>
              <a:pPr marL="173038" eaLnBrk="0" hangingPunct="0">
                <a:tabLst>
                  <a:tab pos="461963" algn="l"/>
                  <a:tab pos="4113213" algn="r"/>
                  <a:tab pos="5945188" algn="r"/>
                  <a:tab pos="7778750" algn="r"/>
                </a:tabLst>
              </a:pPr>
              <a:endParaRPr lang="en-US" sz="1500" dirty="0">
                <a:solidFill>
                  <a:srgbClr val="000000"/>
                </a:solidFill>
                <a:latin typeface="Arial" charset="0"/>
              </a:endParaRPr>
            </a:p>
            <a:p>
              <a:pPr marL="173038" eaLnBrk="0" hangingPunct="0">
                <a:tabLst>
                  <a:tab pos="461963" algn="l"/>
                  <a:tab pos="4113213" algn="r"/>
                  <a:tab pos="5945188" algn="r"/>
                  <a:tab pos="7778750" algn="r"/>
                </a:tabLst>
              </a:pPr>
              <a:r>
                <a:rPr lang="en-US" sz="1500" b="1" dirty="0">
                  <a:solidFill>
                    <a:srgbClr val="FFFFFF"/>
                  </a:solidFill>
                  <a:latin typeface="Arial" charset="0"/>
                </a:rPr>
                <a:t>Net present value = (2) – (1)	$140,496	$103,306	$169,421</a:t>
              </a:r>
              <a:endParaRPr lang="en-US" sz="15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259" name="Rectangle 8"/>
            <p:cNvSpPr>
              <a:spLocks noChangeArrowheads="1"/>
            </p:cNvSpPr>
            <p:nvPr/>
          </p:nvSpPr>
          <p:spPr bwMode="auto">
            <a:xfrm>
              <a:off x="3216" y="1440"/>
              <a:ext cx="110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INVESTMENT  F</a:t>
              </a:r>
              <a:endParaRPr lang="en-US" sz="1600">
                <a:latin typeface="Century Schoolbook" pitchFamily="18" charset="0"/>
              </a:endParaRPr>
            </a:p>
          </p:txBody>
        </p:sp>
        <p:sp>
          <p:nvSpPr>
            <p:cNvPr id="53260" name="Rectangle 9"/>
            <p:cNvSpPr>
              <a:spLocks noChangeArrowheads="1"/>
            </p:cNvSpPr>
            <p:nvPr/>
          </p:nvSpPr>
          <p:spPr bwMode="auto">
            <a:xfrm>
              <a:off x="4320" y="1440"/>
              <a:ext cx="110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INVESTMENT  G</a:t>
              </a:r>
              <a:endParaRPr lang="en-US" sz="1600">
                <a:latin typeface="Century Schoolbook" pitchFamily="18" charset="0"/>
              </a:endParaRPr>
            </a:p>
          </p:txBody>
        </p:sp>
        <p:sp>
          <p:nvSpPr>
            <p:cNvPr id="53261" name="Line 10"/>
            <p:cNvSpPr>
              <a:spLocks noChangeShapeType="1"/>
            </p:cNvSpPr>
            <p:nvPr/>
          </p:nvSpPr>
          <p:spPr bwMode="auto">
            <a:xfrm flipH="1">
              <a:off x="192" y="2352"/>
              <a:ext cx="53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71977-A984-4255-B83B-A5C23A13C64C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709613"/>
            <a:ext cx="8162925" cy="914400"/>
          </a:xfrm>
        </p:spPr>
        <p:txBody>
          <a:bodyPr/>
          <a:lstStyle/>
          <a:p>
            <a:pPr eaLnBrk="1" hangingPunct="1"/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2200" b="1" dirty="0" smtClean="0"/>
              <a:t>Profitability Indexes</a:t>
            </a:r>
            <a:br>
              <a:rPr lang="en-US" sz="2200" b="1" dirty="0" smtClean="0"/>
            </a:br>
            <a:r>
              <a:rPr lang="en-US" sz="2200" b="1" dirty="0" smtClean="0"/>
              <a:t>3-Investments of unequal size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828800"/>
            <a:ext cx="8839200" cy="2644775"/>
            <a:chOff x="192" y="1454"/>
            <a:chExt cx="5568" cy="1666"/>
          </a:xfrm>
        </p:grpSpPr>
        <p:sp>
          <p:nvSpPr>
            <p:cNvPr id="54280" name="Rectangle 4"/>
            <p:cNvSpPr>
              <a:spLocks noChangeArrowheads="1"/>
            </p:cNvSpPr>
            <p:nvPr/>
          </p:nvSpPr>
          <p:spPr bwMode="auto">
            <a:xfrm>
              <a:off x="288" y="2654"/>
              <a:ext cx="5280" cy="43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1" name="Text Box 5"/>
            <p:cNvSpPr txBox="1">
              <a:spLocks noChangeArrowheads="1"/>
            </p:cNvSpPr>
            <p:nvPr/>
          </p:nvSpPr>
          <p:spPr bwMode="auto">
            <a:xfrm>
              <a:off x="192" y="1838"/>
              <a:ext cx="5568" cy="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3038" eaLnBrk="0" hangingPunct="0">
                <a:tabLst>
                  <a:tab pos="461963" algn="l"/>
                  <a:tab pos="4113213" algn="r"/>
                  <a:tab pos="4229100" algn="l"/>
                  <a:tab pos="5945188" algn="r"/>
                  <a:tab pos="6061075" algn="l"/>
                  <a:tab pos="7778750" algn="r"/>
                  <a:tab pos="7835900" algn="l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(1)	Initial cash outlay 	$1,000,000		$500,000		$500,000</a:t>
              </a:r>
            </a:p>
            <a:p>
              <a:pPr marL="173038" eaLnBrk="0" hangingPunct="0">
                <a:tabLst>
                  <a:tab pos="461963" algn="l"/>
                  <a:tab pos="4113213" algn="r"/>
                  <a:tab pos="4229100" algn="l"/>
                  <a:tab pos="5945188" algn="r"/>
                  <a:tab pos="6061075" algn="l"/>
                  <a:tab pos="7778750" algn="r"/>
                  <a:tab pos="7835900" algn="l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	</a:t>
              </a:r>
            </a:p>
            <a:p>
              <a:pPr marL="173038" eaLnBrk="0" hangingPunct="0">
                <a:lnSpc>
                  <a:spcPct val="150000"/>
                </a:lnSpc>
                <a:tabLst>
                  <a:tab pos="461963" algn="l"/>
                  <a:tab pos="4113213" algn="r"/>
                  <a:tab pos="4229100" algn="l"/>
                  <a:tab pos="5945188" algn="r"/>
                  <a:tab pos="6061075" algn="l"/>
                  <a:tab pos="7778750" algn="r"/>
                  <a:tab pos="7835900" algn="l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(2)	Present value of future</a:t>
              </a:r>
            </a:p>
            <a:p>
              <a:pPr marL="173038" eaLnBrk="0" hangingPunct="0">
                <a:tabLst>
                  <a:tab pos="461963" algn="l"/>
                  <a:tab pos="4113213" algn="r"/>
                  <a:tab pos="4229100" algn="l"/>
                  <a:tab pos="5945188" algn="r"/>
                  <a:tab pos="6061075" algn="l"/>
                  <a:tab pos="7778750" algn="r"/>
                  <a:tab pos="7835900" algn="l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	cash-flow stream	$1,140,496		$603,306		$669,421</a:t>
              </a:r>
            </a:p>
            <a:p>
              <a:pPr marL="173038" eaLnBrk="0" hangingPunct="0">
                <a:tabLst>
                  <a:tab pos="461963" algn="l"/>
                  <a:tab pos="4113213" algn="r"/>
                  <a:tab pos="4229100" algn="l"/>
                  <a:tab pos="5945188" algn="r"/>
                  <a:tab pos="6061075" algn="l"/>
                  <a:tab pos="7778750" algn="r"/>
                  <a:tab pos="7835900" algn="l"/>
                </a:tabLst>
              </a:pPr>
              <a:endParaRPr lang="en-US" sz="1500" b="1">
                <a:solidFill>
                  <a:srgbClr val="000000"/>
                </a:solidFill>
                <a:latin typeface="Arial" charset="0"/>
              </a:endParaRPr>
            </a:p>
            <a:p>
              <a:pPr marL="173038" eaLnBrk="0" hangingPunct="0">
                <a:tabLst>
                  <a:tab pos="461963" algn="l"/>
                  <a:tab pos="4113213" algn="r"/>
                  <a:tab pos="4229100" algn="l"/>
                  <a:tab pos="5945188" algn="r"/>
                  <a:tab pos="6061075" algn="l"/>
                  <a:tab pos="7778750" algn="r"/>
                  <a:tab pos="7835900" algn="l"/>
                </a:tabLst>
              </a:pPr>
              <a:endParaRPr lang="en-US" sz="1500">
                <a:solidFill>
                  <a:srgbClr val="000000"/>
                </a:solidFill>
                <a:latin typeface="Arial" charset="0"/>
              </a:endParaRPr>
            </a:p>
            <a:p>
              <a:pPr marL="173038" eaLnBrk="0" hangingPunct="0">
                <a:tabLst>
                  <a:tab pos="461963" algn="l"/>
                  <a:tab pos="4113213" algn="r"/>
                  <a:tab pos="4229100" algn="l"/>
                  <a:tab pos="5945188" algn="r"/>
                  <a:tab pos="6061075" algn="l"/>
                  <a:tab pos="7778750" algn="r"/>
                  <a:tab pos="7835900" algn="l"/>
                </a:tabLst>
              </a:pPr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(3)	Profitability index = 		= 1.14		= 1.21		= 1.34	</a:t>
              </a:r>
              <a:endParaRPr lang="en-US" sz="15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2" name="Rectangle 6"/>
            <p:cNvSpPr>
              <a:spLocks noChangeArrowheads="1"/>
            </p:cNvSpPr>
            <p:nvPr/>
          </p:nvSpPr>
          <p:spPr bwMode="auto">
            <a:xfrm>
              <a:off x="288" y="1454"/>
              <a:ext cx="5280" cy="24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3" name="Rectangle 7"/>
            <p:cNvSpPr>
              <a:spLocks noChangeArrowheads="1"/>
            </p:cNvSpPr>
            <p:nvPr/>
          </p:nvSpPr>
          <p:spPr bwMode="auto">
            <a:xfrm>
              <a:off x="2016" y="1502"/>
              <a:ext cx="110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INVESTMENT  E</a:t>
              </a:r>
              <a:endParaRPr lang="en-US" sz="16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284" name="Rectangle 8"/>
            <p:cNvSpPr>
              <a:spLocks noChangeArrowheads="1"/>
            </p:cNvSpPr>
            <p:nvPr/>
          </p:nvSpPr>
          <p:spPr bwMode="auto">
            <a:xfrm>
              <a:off x="3216" y="1502"/>
              <a:ext cx="110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INVESTMENT  F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54285" name="Rectangle 9"/>
            <p:cNvSpPr>
              <a:spLocks noChangeArrowheads="1"/>
            </p:cNvSpPr>
            <p:nvPr/>
          </p:nvSpPr>
          <p:spPr bwMode="auto">
            <a:xfrm>
              <a:off x="4416" y="1502"/>
              <a:ext cx="110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INVESTMENT  G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54286" name="Text Box 10"/>
            <p:cNvSpPr txBox="1">
              <a:spLocks noChangeArrowheads="1"/>
            </p:cNvSpPr>
            <p:nvPr/>
          </p:nvSpPr>
          <p:spPr bwMode="auto">
            <a:xfrm>
              <a:off x="1668" y="2679"/>
              <a:ext cx="252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(2)</a:t>
              </a:r>
            </a:p>
            <a:p>
              <a:pPr algn="ctr" eaLnBrk="0" hangingPunct="0">
                <a:lnSpc>
                  <a:spcPct val="120000"/>
                </a:lnSpc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(1)</a:t>
              </a:r>
            </a:p>
          </p:txBody>
        </p:sp>
        <p:sp>
          <p:nvSpPr>
            <p:cNvPr id="54287" name="Text Box 11"/>
            <p:cNvSpPr txBox="1">
              <a:spLocks noChangeArrowheads="1"/>
            </p:cNvSpPr>
            <p:nvPr/>
          </p:nvSpPr>
          <p:spPr bwMode="auto">
            <a:xfrm>
              <a:off x="2192" y="2663"/>
              <a:ext cx="71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$1,140,496</a:t>
              </a:r>
            </a:p>
            <a:p>
              <a:pPr algn="ctr" eaLnBrk="0" hangingPunct="0">
                <a:lnSpc>
                  <a:spcPct val="130000"/>
                </a:lnSpc>
              </a:pPr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$1,000,000</a:t>
              </a:r>
            </a:p>
          </p:txBody>
        </p:sp>
        <p:sp>
          <p:nvSpPr>
            <p:cNvPr id="54288" name="Text Box 12"/>
            <p:cNvSpPr txBox="1">
              <a:spLocks noChangeArrowheads="1"/>
            </p:cNvSpPr>
            <p:nvPr/>
          </p:nvSpPr>
          <p:spPr bwMode="auto">
            <a:xfrm>
              <a:off x="3421" y="2663"/>
              <a:ext cx="61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$603,306</a:t>
              </a:r>
            </a:p>
            <a:p>
              <a:pPr algn="ctr" eaLnBrk="0" hangingPunct="0">
                <a:lnSpc>
                  <a:spcPct val="130000"/>
                </a:lnSpc>
              </a:pPr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$500,000</a:t>
              </a:r>
            </a:p>
          </p:txBody>
        </p:sp>
        <p:sp>
          <p:nvSpPr>
            <p:cNvPr id="54289" name="Text Box 13"/>
            <p:cNvSpPr txBox="1">
              <a:spLocks noChangeArrowheads="1"/>
            </p:cNvSpPr>
            <p:nvPr/>
          </p:nvSpPr>
          <p:spPr bwMode="auto">
            <a:xfrm>
              <a:off x="4591" y="2663"/>
              <a:ext cx="61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$669,421</a:t>
              </a:r>
            </a:p>
            <a:p>
              <a:pPr algn="ctr" eaLnBrk="0" hangingPunct="0">
                <a:lnSpc>
                  <a:spcPct val="130000"/>
                </a:lnSpc>
              </a:pPr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$500,000</a:t>
              </a:r>
            </a:p>
          </p:txBody>
        </p:sp>
        <p:sp>
          <p:nvSpPr>
            <p:cNvPr id="54290" name="Line 14"/>
            <p:cNvSpPr>
              <a:spLocks noChangeShapeType="1"/>
            </p:cNvSpPr>
            <p:nvPr/>
          </p:nvSpPr>
          <p:spPr bwMode="auto">
            <a:xfrm>
              <a:off x="1710" y="2894"/>
              <a:ext cx="144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1" name="Line 15"/>
            <p:cNvSpPr>
              <a:spLocks noChangeShapeType="1"/>
            </p:cNvSpPr>
            <p:nvPr/>
          </p:nvSpPr>
          <p:spPr bwMode="auto">
            <a:xfrm>
              <a:off x="2226" y="2894"/>
              <a:ext cx="624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2" name="Line 16"/>
            <p:cNvSpPr>
              <a:spLocks noChangeShapeType="1"/>
            </p:cNvSpPr>
            <p:nvPr/>
          </p:nvSpPr>
          <p:spPr bwMode="auto">
            <a:xfrm>
              <a:off x="3474" y="2891"/>
              <a:ext cx="528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3" name="Line 17"/>
            <p:cNvSpPr>
              <a:spLocks noChangeShapeType="1"/>
            </p:cNvSpPr>
            <p:nvPr/>
          </p:nvSpPr>
          <p:spPr bwMode="auto">
            <a:xfrm>
              <a:off x="4626" y="2891"/>
              <a:ext cx="528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9" name="Rectangle 18"/>
          <p:cNvSpPr>
            <a:spLocks noChangeArrowheads="1"/>
          </p:cNvSpPr>
          <p:nvPr/>
        </p:nvSpPr>
        <p:spPr bwMode="auto">
          <a:xfrm>
            <a:off x="2843213" y="5157788"/>
            <a:ext cx="38877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PrIx</a:t>
            </a:r>
            <a:r>
              <a:rPr lang="en-US" sz="22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&gt;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PrIx</a:t>
            </a:r>
            <a:r>
              <a:rPr lang="en-US" sz="22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&gt;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PrIx</a:t>
            </a:r>
            <a:r>
              <a:rPr lang="en-US" sz="22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l-GR" sz="22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73EA2-44DC-417C-9F37-6B4107F1EFAE}" type="slidenum">
              <a:rPr lang="en-US"/>
              <a:pPr/>
              <a:t>87</a:t>
            </a:fld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41363" y="650875"/>
            <a:ext cx="843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l-GR" sz="2000">
              <a:solidFill>
                <a:srgbClr val="003366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14348" y="2071678"/>
            <a:ext cx="8113712" cy="793750"/>
            <a:chOff x="467" y="1184"/>
            <a:chExt cx="5111" cy="500"/>
          </a:xfrm>
        </p:grpSpPr>
        <p:sp>
          <p:nvSpPr>
            <p:cNvPr id="39945" name="Text Box 7"/>
            <p:cNvSpPr txBox="1">
              <a:spLocks noChangeArrowheads="1"/>
            </p:cNvSpPr>
            <p:nvPr/>
          </p:nvSpPr>
          <p:spPr bwMode="auto">
            <a:xfrm>
              <a:off x="467" y="1184"/>
              <a:ext cx="5111" cy="212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57150" algn="l"/>
                  <a:tab pos="3030538" algn="ctr"/>
                  <a:tab pos="4113213" algn="ctr"/>
                  <a:tab pos="5080000" algn="ctr"/>
                  <a:tab pos="6119813" algn="ctr"/>
                  <a:tab pos="6970713" algn="ctr"/>
                  <a:tab pos="8053388" algn="ctr"/>
                </a:tabLst>
              </a:pPr>
              <a:r>
                <a:rPr lang="en-US" sz="16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16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INVESTMENT	A	B	C	D	E	F</a:t>
              </a:r>
            </a:p>
          </p:txBody>
        </p:sp>
        <p:sp>
          <p:nvSpPr>
            <p:cNvPr id="39946" name="Text Box 8"/>
            <p:cNvSpPr txBox="1">
              <a:spLocks noChangeArrowheads="1"/>
            </p:cNvSpPr>
            <p:nvPr/>
          </p:nvSpPr>
          <p:spPr bwMode="auto">
            <a:xfrm>
              <a:off x="467" y="1472"/>
              <a:ext cx="51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7150" algn="l">
                <a:tabLst>
                  <a:tab pos="850900" algn="ctr"/>
                  <a:tab pos="3030538" algn="ctr"/>
                  <a:tab pos="4113213" algn="ctr"/>
                  <a:tab pos="5137150" algn="ctr"/>
                  <a:tab pos="6119813" algn="ctr"/>
                  <a:tab pos="6970713" algn="ctr"/>
                  <a:tab pos="8053388" algn="ctr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Profitability index	1.19	1.11	1.08	0.95	1.23	1.64</a:t>
              </a:r>
            </a:p>
          </p:txBody>
        </p:sp>
      </p:grpSp>
      <p:sp>
        <p:nvSpPr>
          <p:cNvPr id="39943" name="Rectangle 10"/>
          <p:cNvSpPr>
            <a:spLocks noGrp="1" noChangeArrowheads="1"/>
          </p:cNvSpPr>
          <p:nvPr>
            <p:ph type="title"/>
          </p:nvPr>
        </p:nvSpPr>
        <p:spPr>
          <a:xfrm>
            <a:off x="741363" y="801688"/>
            <a:ext cx="8162925" cy="82232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3366"/>
                </a:solidFill>
              </a:rPr>
              <a:t/>
            </a:r>
            <a:br>
              <a:rPr lang="en-US" sz="2400" b="1" dirty="0" smtClean="0">
                <a:solidFill>
                  <a:srgbClr val="003366"/>
                </a:solidFill>
              </a:rPr>
            </a:br>
            <a:r>
              <a:rPr lang="en-US" sz="2400" b="1" dirty="0" smtClean="0">
                <a:solidFill>
                  <a:srgbClr val="003366"/>
                </a:solidFill>
              </a:rPr>
              <a:t>Profitability Indexes for 6 Investments</a:t>
            </a:r>
            <a:endParaRPr lang="en-US" sz="2400" dirty="0" smtClean="0"/>
          </a:p>
        </p:txBody>
      </p:sp>
      <p:sp>
        <p:nvSpPr>
          <p:cNvPr id="39944" name="Line 11"/>
          <p:cNvSpPr>
            <a:spLocks noChangeShapeType="1"/>
          </p:cNvSpPr>
          <p:nvPr/>
        </p:nvSpPr>
        <p:spPr bwMode="auto">
          <a:xfrm>
            <a:off x="785786" y="2928934"/>
            <a:ext cx="799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8 - Έλλειψη"/>
          <p:cNvSpPr/>
          <p:nvPr/>
        </p:nvSpPr>
        <p:spPr bwMode="auto">
          <a:xfrm>
            <a:off x="3500430" y="2500306"/>
            <a:ext cx="2928958" cy="428628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4F07-5A17-492D-9404-58C853A38BF1}" type="slidenum">
              <a:rPr lang="en-US"/>
              <a:pPr/>
              <a:t>88</a:t>
            </a:fld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741363" y="104775"/>
            <a:ext cx="843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l-GR" sz="2400">
              <a:solidFill>
                <a:srgbClr val="003366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41363" y="1916112"/>
            <a:ext cx="8143875" cy="3842793"/>
            <a:chOff x="467" y="1207"/>
            <a:chExt cx="5130" cy="2181"/>
          </a:xfrm>
        </p:grpSpPr>
        <p:sp>
          <p:nvSpPr>
            <p:cNvPr id="45066" name="Text Box 6"/>
            <p:cNvSpPr txBox="1">
              <a:spLocks noChangeArrowheads="1"/>
            </p:cNvSpPr>
            <p:nvPr/>
          </p:nvSpPr>
          <p:spPr bwMode="auto">
            <a:xfrm>
              <a:off x="469" y="1207"/>
              <a:ext cx="5128" cy="262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1544638" algn="ctr"/>
                  <a:tab pos="3319463" algn="ctr"/>
                  <a:tab pos="5080000" algn="ctr"/>
                </a:tabLst>
              </a:pPr>
              <a:r>
                <a:rPr lang="en-US" dirty="0"/>
                <a:t>	</a:t>
              </a:r>
              <a:r>
                <a:rPr lang="en-US" sz="14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END OF YEAR	INVESTMENT A	INVESTMENT K</a:t>
              </a:r>
              <a:endParaRPr lang="en-US" sz="14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7" name="Text Box 7"/>
            <p:cNvSpPr txBox="1">
              <a:spLocks noChangeArrowheads="1"/>
            </p:cNvSpPr>
            <p:nvPr/>
          </p:nvSpPr>
          <p:spPr bwMode="auto">
            <a:xfrm>
              <a:off x="467" y="1396"/>
              <a:ext cx="5128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50000"/>
                </a:lnSpc>
                <a:tabLst>
                  <a:tab pos="1544638" algn="ctr"/>
                  <a:tab pos="3824288" algn="r"/>
                  <a:tab pos="5657850" algn="r"/>
                </a:tabLst>
              </a:pPr>
              <a:r>
                <a:rPr lang="en-US" b="0" dirty="0">
                  <a:solidFill>
                    <a:srgbClr val="000000"/>
                  </a:solidFill>
                </a:rPr>
                <a:t>	</a:t>
              </a: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Now	–$1,000,000	–$2,000,000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3824288" algn="r"/>
                  <a:tab pos="5657850" algn="r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	1	600,000	100,000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3824288" algn="r"/>
                  <a:tab pos="5657850" algn="r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	2	  300,000	  300,000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3824288" algn="r"/>
                  <a:tab pos="5657850" algn="r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	3	100,000	600,000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3824288" algn="r"/>
                  <a:tab pos="5657850" algn="r"/>
                </a:tabLs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	200,000	200,000</a:t>
              </a:r>
            </a:p>
            <a:p>
              <a:pPr algn="l">
                <a:lnSpc>
                  <a:spcPct val="150000"/>
                </a:lnSpc>
                <a:tabLst>
                  <a:tab pos="1544638" algn="ctr"/>
                  <a:tab pos="3824288" algn="r"/>
                  <a:tab pos="5657850" algn="r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	5	300,000	2,100,000</a:t>
              </a:r>
            </a:p>
          </p:txBody>
        </p:sp>
        <p:sp>
          <p:nvSpPr>
            <p:cNvPr id="45068" name="Text Box 9"/>
            <p:cNvSpPr txBox="1">
              <a:spLocks noChangeArrowheads="1"/>
            </p:cNvSpPr>
            <p:nvPr/>
          </p:nvSpPr>
          <p:spPr bwMode="auto">
            <a:xfrm>
              <a:off x="469" y="2916"/>
              <a:ext cx="5128" cy="472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tabLst>
                  <a:tab pos="1544638" algn="ctr"/>
                  <a:tab pos="3767138" algn="r"/>
                  <a:tab pos="5599113" algn="r"/>
                </a:tabLst>
              </a:pPr>
              <a:r>
                <a:rPr lang="en-US" dirty="0"/>
                <a:t>	</a:t>
              </a:r>
              <a:r>
                <a:rPr lang="en-US" sz="14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NPV (at 10%)	$191,399	$230,169</a:t>
              </a:r>
            </a:p>
            <a:p>
              <a:pPr algn="l">
                <a:tabLst>
                  <a:tab pos="1544638" algn="ctr"/>
                  <a:tab pos="3767138" algn="r"/>
                  <a:tab pos="5599113" algn="r"/>
                </a:tabLst>
              </a:pPr>
              <a:r>
                <a:rPr lang="en-US" sz="14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	Profitability Index	1.19</a:t>
              </a:r>
              <a:r>
                <a: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14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1.12</a:t>
              </a:r>
              <a:endParaRPr lang="en-US" sz="14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063" name="Rectangle 11"/>
          <p:cNvSpPr>
            <a:spLocks noGrp="1" noChangeArrowheads="1"/>
          </p:cNvSpPr>
          <p:nvPr>
            <p:ph type="title"/>
          </p:nvPr>
        </p:nvSpPr>
        <p:spPr>
          <a:xfrm>
            <a:off x="719138" y="546100"/>
            <a:ext cx="8162925" cy="1096963"/>
          </a:xfrm>
        </p:spPr>
        <p:txBody>
          <a:bodyPr/>
          <a:lstStyle/>
          <a:p>
            <a:pPr eaLnBrk="1" hangingPunct="1"/>
            <a:r>
              <a:rPr lang="en-US" sz="2200" b="1" dirty="0" smtClean="0">
                <a:cs typeface="Times New Roman" pitchFamily="18" charset="0"/>
              </a:rPr>
              <a:t>Comparison of 2 mutually exclusive </a:t>
            </a:r>
            <a:br>
              <a:rPr lang="en-US" sz="2200" b="1" dirty="0" smtClean="0">
                <a:cs typeface="Times New Roman" pitchFamily="18" charset="0"/>
              </a:rPr>
            </a:br>
            <a:r>
              <a:rPr lang="en-US" sz="2200" b="1" dirty="0" smtClean="0">
                <a:cs typeface="Times New Roman" pitchFamily="18" charset="0"/>
              </a:rPr>
              <a:t>Investments with different initial cash </a:t>
            </a:r>
            <a:br>
              <a:rPr lang="en-US" sz="2200" b="1" dirty="0" smtClean="0">
                <a:cs typeface="Times New Roman" pitchFamily="18" charset="0"/>
              </a:rPr>
            </a:br>
            <a:r>
              <a:rPr lang="en-US" sz="2200" b="1" dirty="0" smtClean="0">
                <a:cs typeface="Times New Roman" pitchFamily="18" charset="0"/>
              </a:rPr>
              <a:t>outlays &amp; expected cash flows</a:t>
            </a:r>
          </a:p>
        </p:txBody>
      </p:sp>
      <p:sp>
        <p:nvSpPr>
          <p:cNvPr id="39950" name="AutoShape 14"/>
          <p:cNvSpPr>
            <a:spLocks/>
          </p:cNvSpPr>
          <p:nvPr/>
        </p:nvSpPr>
        <p:spPr bwMode="auto">
          <a:xfrm>
            <a:off x="7010400" y="2286000"/>
            <a:ext cx="1809750" cy="2200275"/>
          </a:xfrm>
          <a:prstGeom prst="borderCallout2">
            <a:avLst>
              <a:gd name="adj1" fmla="val 5194"/>
              <a:gd name="adj2" fmla="val -4208"/>
              <a:gd name="adj3" fmla="val 5194"/>
              <a:gd name="adj4" fmla="val -17458"/>
              <a:gd name="adj5" fmla="val -1657"/>
              <a:gd name="adj6" fmla="val -31227"/>
            </a:avLst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CA" sz="1100" b="0" dirty="0">
                <a:solidFill>
                  <a:schemeClr val="bg1"/>
                </a:solidFill>
                <a:cs typeface="Times New Roman" pitchFamily="18" charset="0"/>
              </a:rPr>
              <a:t>K has same useful life (5 years), same cost of capital (10%) as A, but requires twice the initial cash outlay &amp; has a different cash-flow stream</a:t>
            </a:r>
            <a:endParaRPr lang="en-US" sz="1100" b="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9951" name="AutoShape 15"/>
          <p:cNvSpPr>
            <a:spLocks/>
          </p:cNvSpPr>
          <p:nvPr/>
        </p:nvSpPr>
        <p:spPr bwMode="auto">
          <a:xfrm>
            <a:off x="5214942" y="5929312"/>
            <a:ext cx="3489325" cy="642960"/>
          </a:xfrm>
          <a:prstGeom prst="borderCallout2">
            <a:avLst>
              <a:gd name="adj1" fmla="val 12306"/>
              <a:gd name="adj2" fmla="val -2185"/>
              <a:gd name="adj3" fmla="val 12306"/>
              <a:gd name="adj4" fmla="val -8051"/>
              <a:gd name="adj5" fmla="val -305472"/>
              <a:gd name="adj6" fmla="val -14148"/>
            </a:avLst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 sz="1100" b="0" dirty="0">
                <a:solidFill>
                  <a:schemeClr val="bg1"/>
                </a:solidFill>
                <a:cs typeface="Times New Roman" pitchFamily="18" charset="0"/>
              </a:rPr>
              <a:t>A has a higher profitability index than K-thus, </a:t>
            </a:r>
            <a:r>
              <a:rPr lang="en-US" sz="1100" b="0" dirty="0">
                <a:solidFill>
                  <a:schemeClr val="bg1"/>
                </a:solidFill>
                <a:cs typeface="Times New Roman" pitchFamily="18" charset="0"/>
              </a:rPr>
              <a:t>the PI rule is not consistent with the firm’s value maximization goal</a:t>
            </a:r>
          </a:p>
        </p:txBody>
      </p:sp>
      <p:sp>
        <p:nvSpPr>
          <p:cNvPr id="11" name="10 - Έλλειψη"/>
          <p:cNvSpPr/>
          <p:nvPr/>
        </p:nvSpPr>
        <p:spPr bwMode="auto">
          <a:xfrm>
            <a:off x="5214942" y="5000636"/>
            <a:ext cx="1571636" cy="35719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11 - Έλλειψη"/>
          <p:cNvSpPr/>
          <p:nvPr/>
        </p:nvSpPr>
        <p:spPr bwMode="auto">
          <a:xfrm>
            <a:off x="3643306" y="5357826"/>
            <a:ext cx="1428760" cy="35719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  <p:bldP spid="39950" grpId="0" animBg="1" autoUpdateAnimBg="0"/>
      <p:bldP spid="39951" grpId="0" animBg="1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81AD-1588-4C3A-BB5E-264E986BC25D}" type="slidenum">
              <a:rPr lang="en-US"/>
              <a:pPr/>
              <a:t>89</a:t>
            </a:fld>
            <a:endParaRPr lang="en-US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862013"/>
            <a:ext cx="8162925" cy="762000"/>
          </a:xfrm>
        </p:spPr>
        <p:txBody>
          <a:bodyPr/>
          <a:lstStyle/>
          <a:p>
            <a:pPr eaLnBrk="1" hangingPunct="1"/>
            <a:r>
              <a:rPr lang="en-US" sz="2400" b="1" smtClean="0">
                <a:cs typeface="Times New Roman" pitchFamily="18" charset="0"/>
              </a:rPr>
              <a:t>Use of Profitability Index Rule</a:t>
            </a:r>
            <a:r>
              <a:rPr lang="en-US" smtClean="0"/>
              <a:t> 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2349500"/>
            <a:ext cx="8110537" cy="3746500"/>
          </a:xfrm>
        </p:spPr>
        <p:txBody>
          <a:bodyPr/>
          <a:lstStyle/>
          <a:p>
            <a:pPr eaLnBrk="1" hangingPunct="1"/>
            <a:r>
              <a:rPr lang="en-US" sz="2000" smtClean="0">
                <a:cs typeface="Times New Roman" pitchFamily="18" charset="0"/>
              </a:rPr>
              <a:t>PI is a </a:t>
            </a:r>
            <a:r>
              <a:rPr lang="en-US" sz="2000" i="1" smtClean="0">
                <a:solidFill>
                  <a:srgbClr val="FF3300"/>
                </a:solidFill>
                <a:cs typeface="Times New Roman" pitchFamily="18" charset="0"/>
              </a:rPr>
              <a:t>relative</a:t>
            </a:r>
            <a:r>
              <a:rPr lang="en-US" sz="2000" smtClean="0">
                <a:cs typeface="Times New Roman" pitchFamily="18" charset="0"/>
              </a:rPr>
              <a:t> measure of an investment’s value</a:t>
            </a:r>
          </a:p>
          <a:p>
            <a:pPr eaLnBrk="1" hangingPunct="1">
              <a:buFont typeface="Wingdings" pitchFamily="2" charset="2"/>
              <a:buNone/>
            </a:pPr>
            <a:endParaRPr lang="en-US" sz="1000" smtClean="0"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cs typeface="Times New Roman" pitchFamily="18" charset="0"/>
              </a:rPr>
              <a:t>NPV is an </a:t>
            </a:r>
            <a:r>
              <a:rPr lang="en-US" sz="2000" i="1" smtClean="0">
                <a:solidFill>
                  <a:srgbClr val="FF3300"/>
                </a:solidFill>
                <a:cs typeface="Times New Roman" pitchFamily="18" charset="0"/>
              </a:rPr>
              <a:t>absolute</a:t>
            </a:r>
            <a:r>
              <a:rPr lang="en-US" sz="2000" smtClean="0">
                <a:cs typeface="Times New Roman" pitchFamily="18" charset="0"/>
              </a:rPr>
              <a:t> measure</a:t>
            </a:r>
          </a:p>
          <a:p>
            <a:pPr eaLnBrk="1" hangingPunct="1">
              <a:buFont typeface="Wingdings" pitchFamily="2" charset="2"/>
              <a:buNone/>
            </a:pPr>
            <a:endParaRPr lang="en-US" sz="1000" smtClean="0"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cs typeface="Times New Roman" pitchFamily="18" charset="0"/>
              </a:rPr>
              <a:t>Thus, the PI rule can be a useful </a:t>
            </a:r>
            <a:r>
              <a:rPr lang="en-US" sz="2000" smtClean="0">
                <a:solidFill>
                  <a:srgbClr val="FF3300"/>
                </a:solidFill>
                <a:cs typeface="Times New Roman" pitchFamily="18" charset="0"/>
              </a:rPr>
              <a:t>substitute </a:t>
            </a:r>
            <a:r>
              <a:rPr lang="en-US" sz="2000" smtClean="0">
                <a:cs typeface="Times New Roman" pitchFamily="18" charset="0"/>
              </a:rPr>
              <a:t>for NPV rule</a:t>
            </a:r>
            <a:br>
              <a:rPr lang="en-US" sz="2000" smtClean="0">
                <a:cs typeface="Times New Roman" pitchFamily="18" charset="0"/>
              </a:rPr>
            </a:br>
            <a:r>
              <a:rPr lang="en-US" sz="2000" smtClean="0">
                <a:cs typeface="Times New Roman" pitchFamily="18" charset="0"/>
              </a:rPr>
              <a:t>when presenting a project’s benefits </a:t>
            </a:r>
            <a:r>
              <a:rPr lang="en-US" sz="2000" i="1" smtClean="0">
                <a:solidFill>
                  <a:srgbClr val="FF3300"/>
                </a:solidFill>
                <a:cs typeface="Times New Roman" pitchFamily="18" charset="0"/>
              </a:rPr>
              <a:t>per dollar</a:t>
            </a:r>
            <a:r>
              <a:rPr lang="en-US" sz="2000" smtClean="0">
                <a:solidFill>
                  <a:srgbClr val="FF3300"/>
                </a:solidFill>
                <a:cs typeface="Times New Roman" pitchFamily="18" charset="0"/>
              </a:rPr>
              <a:t> of investment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A21BB-B37B-4BA2-87C2-F741BF980E2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66813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smtClean="0"/>
              <a:t>Background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458200" cy="424815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en-US" sz="1600" dirty="0" smtClean="0"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200" dirty="0" smtClean="0">
                <a:cs typeface="Arial" charset="0"/>
              </a:rPr>
              <a:t>Apart from the timing issue, there is also  </a:t>
            </a:r>
            <a:br>
              <a:rPr lang="en-US" sz="2200" dirty="0" smtClean="0">
                <a:cs typeface="Arial" charset="0"/>
              </a:rPr>
            </a:br>
            <a:r>
              <a:rPr lang="en-US" sz="2200" dirty="0" smtClean="0">
                <a:solidFill>
                  <a:srgbClr val="FF0000"/>
                </a:solidFill>
                <a:cs typeface="Arial" charset="0"/>
              </a:rPr>
              <a:t>risk associated with future cash flows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200" dirty="0" smtClean="0">
                <a:solidFill>
                  <a:srgbClr val="FF0000"/>
                </a:solidFill>
                <a:cs typeface="Arial" charset="0"/>
              </a:rPr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200" dirty="0" smtClean="0">
                <a:cs typeface="Arial" charset="0"/>
              </a:rPr>
              <a:t>probability that cash flows to be realized in future </a:t>
            </a:r>
            <a:br>
              <a:rPr lang="en-US" sz="2200" dirty="0" smtClean="0">
                <a:cs typeface="Arial" charset="0"/>
              </a:rPr>
            </a:br>
            <a:r>
              <a:rPr lang="en-US" sz="2200" dirty="0" smtClean="0">
                <a:cs typeface="Arial" charset="0"/>
              </a:rPr>
              <a:t>may not be the expected ones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29BDB-7BEB-4D81-AF81-45707A642D4D}" type="slidenum">
              <a:rPr lang="en-US"/>
              <a:pPr/>
              <a:t>90</a:t>
            </a:fld>
            <a:endParaRPr 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1166813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smtClean="0">
                <a:cs typeface="Times New Roman" pitchFamily="18" charset="0"/>
              </a:rPr>
              <a:t>The Profitability Index Rule</a:t>
            </a:r>
            <a:endParaRPr lang="en-US" smtClean="0"/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205038"/>
            <a:ext cx="7880350" cy="3890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According to PI rule a project should be: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		</a:t>
            </a:r>
            <a:r>
              <a:rPr lang="en-US" sz="2000" b="1" smtClean="0">
                <a:solidFill>
                  <a:srgbClr val="339933"/>
                </a:solidFill>
                <a:cs typeface="Times New Roman" pitchFamily="18" charset="0"/>
              </a:rPr>
              <a:t>ACCEPT 	</a:t>
            </a:r>
            <a:r>
              <a:rPr lang="en-US" sz="2000" b="1" smtClean="0">
                <a:solidFill>
                  <a:srgbClr val="339933"/>
                </a:solidFill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000" b="1" smtClean="0">
                <a:solidFill>
                  <a:srgbClr val="339933"/>
                </a:solidFill>
                <a:cs typeface="Times New Roman" pitchFamily="18" charset="0"/>
              </a:rPr>
              <a:t>if  PI &gt;1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b="1" smtClean="0">
              <a:solidFill>
                <a:srgbClr val="339933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		</a:t>
            </a:r>
            <a:r>
              <a:rPr lang="en-US" sz="2000" b="1" smtClean="0">
                <a:solidFill>
                  <a:srgbClr val="FF3300"/>
                </a:solidFill>
                <a:cs typeface="Times New Roman" pitchFamily="18" charset="0"/>
              </a:rPr>
              <a:t>REJECT 	</a:t>
            </a:r>
            <a:r>
              <a:rPr lang="en-US" sz="2000" b="1" smtClean="0">
                <a:solidFill>
                  <a:srgbClr val="FF3300"/>
                </a:solidFill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000" b="1" smtClean="0">
                <a:solidFill>
                  <a:srgbClr val="FF3300"/>
                </a:solidFill>
                <a:cs typeface="Times New Roman" pitchFamily="18" charset="0"/>
              </a:rPr>
              <a:t>if PI &lt; 1</a:t>
            </a:r>
            <a:r>
              <a:rPr lang="en-US" sz="2800" smtClean="0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2C03-7A1A-4082-9D8D-D6532C75FFD1}" type="slidenum">
              <a:rPr lang="en-US"/>
              <a:pPr/>
              <a:t>91</a:t>
            </a:fld>
            <a:endParaRPr lang="en-US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1166813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Comparison of Investment choice methods</a:t>
            </a:r>
            <a:endParaRPr lang="en-US" dirty="0" smtClean="0"/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2285992"/>
            <a:ext cx="8929750" cy="3746500"/>
          </a:xfrm>
        </p:spPr>
        <p:txBody>
          <a:bodyPr/>
          <a:lstStyle/>
          <a:p>
            <a:pPr marL="442913" lvl="1" indent="14288"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en-US" sz="2200" b="1" dirty="0" smtClean="0"/>
              <a:t>Investment	     Decision Criterion</a:t>
            </a:r>
            <a:br>
              <a:rPr lang="en-US" sz="2200" b="1" dirty="0" smtClean="0"/>
            </a:br>
            <a:r>
              <a:rPr lang="en-US" sz="2200" b="1" dirty="0" smtClean="0"/>
              <a:t>Appraisal Method</a:t>
            </a:r>
          </a:p>
          <a:p>
            <a:pPr lvl="1"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en-US" sz="2200" b="1" u="sng" dirty="0" smtClean="0"/>
              <a:t>				</a:t>
            </a:r>
            <a:r>
              <a:rPr lang="en-US" sz="2200" b="1" u="sng" dirty="0" smtClean="0">
                <a:solidFill>
                  <a:srgbClr val="339933"/>
                </a:solidFill>
              </a:rPr>
              <a:t>ACCEPT</a:t>
            </a:r>
            <a:r>
              <a:rPr lang="en-US" sz="2200" b="1" u="sng" dirty="0" smtClean="0"/>
              <a:t>		</a:t>
            </a:r>
            <a:r>
              <a:rPr lang="en-US" sz="2200" b="1" u="sng" dirty="0" smtClean="0">
                <a:solidFill>
                  <a:srgbClr val="FF3300"/>
                </a:solidFill>
              </a:rPr>
              <a:t>REJECT</a:t>
            </a:r>
            <a:r>
              <a:rPr lang="en-US" sz="2200" dirty="0" smtClean="0"/>
              <a:t>	</a:t>
            </a:r>
          </a:p>
          <a:p>
            <a:pPr lvl="1" eaLnBrk="1" hangingPunct="1">
              <a:buClr>
                <a:schemeClr val="tx1"/>
              </a:buClr>
              <a:buFont typeface="Monotype Sorts" pitchFamily="2" charset="2"/>
              <a:buNone/>
            </a:pPr>
            <a:endParaRPr lang="en-US" sz="1200" b="1" dirty="0" smtClean="0"/>
          </a:p>
          <a:p>
            <a:pPr lvl="1"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en-US" sz="2200" b="1" dirty="0" smtClean="0"/>
              <a:t>NPV		   </a:t>
            </a:r>
            <a:r>
              <a:rPr lang="en-US" sz="2200" b="1" dirty="0" smtClean="0">
                <a:solidFill>
                  <a:srgbClr val="339933"/>
                </a:solidFill>
              </a:rPr>
              <a:t>&gt; 0</a:t>
            </a:r>
            <a:r>
              <a:rPr lang="en-US" sz="2200" b="1" dirty="0" smtClean="0"/>
              <a:t>			  </a:t>
            </a:r>
            <a:r>
              <a:rPr lang="en-US" sz="2200" b="1" dirty="0" smtClean="0">
                <a:solidFill>
                  <a:srgbClr val="FF3300"/>
                </a:solidFill>
              </a:rPr>
              <a:t>&lt; 0</a:t>
            </a:r>
          </a:p>
          <a:p>
            <a:pPr lvl="1"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en-US" sz="2200" b="1" dirty="0" smtClean="0"/>
              <a:t>IRR		   </a:t>
            </a:r>
            <a:r>
              <a:rPr lang="en-US" sz="2200" b="1" dirty="0" smtClean="0">
                <a:solidFill>
                  <a:srgbClr val="339933"/>
                </a:solidFill>
              </a:rPr>
              <a:t>&gt; κ</a:t>
            </a:r>
            <a:r>
              <a:rPr lang="en-US" sz="2200" b="1" dirty="0" smtClean="0"/>
              <a:t>	      		  </a:t>
            </a:r>
            <a:r>
              <a:rPr lang="en-US" sz="2200" b="1" dirty="0" smtClean="0">
                <a:solidFill>
                  <a:srgbClr val="FF3300"/>
                </a:solidFill>
              </a:rPr>
              <a:t>&lt; κ</a:t>
            </a:r>
            <a:r>
              <a:rPr lang="en-US" sz="2200" b="1" dirty="0" smtClean="0"/>
              <a:t> 	</a:t>
            </a:r>
          </a:p>
          <a:p>
            <a:pPr lvl="1"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en-US" sz="2200" b="1" dirty="0" smtClean="0"/>
              <a:t>PI				   </a:t>
            </a:r>
            <a:r>
              <a:rPr lang="en-US" sz="2200" b="1" dirty="0" smtClean="0">
                <a:solidFill>
                  <a:srgbClr val="339933"/>
                </a:solidFill>
              </a:rPr>
              <a:t>&gt; 1	</a:t>
            </a:r>
            <a:r>
              <a:rPr lang="en-US" sz="2200" b="1" dirty="0" smtClean="0"/>
              <a:t>      		  </a:t>
            </a:r>
            <a:r>
              <a:rPr lang="en-US" sz="2200" b="1" dirty="0" smtClean="0">
                <a:solidFill>
                  <a:srgbClr val="FF3300"/>
                </a:solidFill>
              </a:rPr>
              <a:t>&lt; 1</a:t>
            </a:r>
          </a:p>
          <a:p>
            <a:pPr lvl="1"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en-US" sz="2200" b="1" dirty="0" smtClean="0"/>
              <a:t>PBP</a:t>
            </a:r>
            <a:r>
              <a:rPr lang="en-US" sz="2200" b="1" dirty="0" smtClean="0">
                <a:solidFill>
                  <a:srgbClr val="FF3300"/>
                </a:solidFill>
              </a:rPr>
              <a:t>		   </a:t>
            </a:r>
            <a:r>
              <a:rPr lang="en-US" sz="2200" b="1" dirty="0" smtClean="0">
                <a:solidFill>
                  <a:srgbClr val="339933"/>
                </a:solidFill>
              </a:rPr>
              <a:t>&gt; cut-off period 	  </a:t>
            </a:r>
            <a:r>
              <a:rPr lang="en-US" sz="2200" b="1" dirty="0" smtClean="0">
                <a:solidFill>
                  <a:srgbClr val="FF3300"/>
                </a:solidFill>
              </a:rPr>
              <a:t>&lt; cut-off period</a:t>
            </a:r>
          </a:p>
          <a:p>
            <a:pPr lvl="1" eaLnBrk="1" hangingPunct="1">
              <a:buClr>
                <a:schemeClr val="tx1"/>
              </a:buClr>
              <a:buFont typeface="Monotype Sorts" pitchFamily="2" charset="2"/>
              <a:buNone/>
            </a:pPr>
            <a:r>
              <a:rPr lang="en-US" sz="2200" b="1" dirty="0" smtClean="0"/>
              <a:t>DPBP		   </a:t>
            </a:r>
            <a:r>
              <a:rPr lang="en-US" sz="2200" b="1" dirty="0" smtClean="0">
                <a:solidFill>
                  <a:srgbClr val="339933"/>
                </a:solidFill>
              </a:rPr>
              <a:t>&gt; dsc cut-off period </a:t>
            </a:r>
            <a:r>
              <a:rPr lang="en-US" sz="2200" b="1" dirty="0" smtClean="0">
                <a:solidFill>
                  <a:srgbClr val="FF3300"/>
                </a:solidFill>
              </a:rPr>
              <a:t>&lt; dsc cut-off period</a:t>
            </a:r>
          </a:p>
          <a:p>
            <a:pPr lvl="1" eaLnBrk="1" hangingPunct="1">
              <a:buClr>
                <a:schemeClr val="tx1"/>
              </a:buClr>
              <a:buFont typeface="Monotype Sorts" pitchFamily="2" charset="2"/>
              <a:buNone/>
            </a:pPr>
            <a:endParaRPr lang="en-US" sz="2400" b="1" dirty="0" smtClean="0"/>
          </a:p>
          <a:p>
            <a:pPr lvl="1" eaLnBrk="1" hangingPunct="1">
              <a:buClr>
                <a:schemeClr val="tx1"/>
              </a:buClr>
              <a:buFont typeface="Monotype Sorts" pitchFamily="2" charset="2"/>
              <a:buNone/>
            </a:pPr>
            <a:endParaRPr lang="en-US" sz="2400" b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195E-2A63-4226-9B81-BC129DA405EC}" type="slidenum">
              <a:rPr lang="en-US"/>
              <a:pPr/>
              <a:t>92</a:t>
            </a:fld>
            <a:endParaRPr lang="en-US"/>
          </a:p>
        </p:txBody>
      </p:sp>
      <p:sp>
        <p:nvSpPr>
          <p:cNvPr id="65539" name="TextBox 3"/>
          <p:cNvSpPr txBox="1">
            <a:spLocks noChangeArrowheads="1"/>
          </p:cNvSpPr>
          <p:nvPr/>
        </p:nvSpPr>
        <p:spPr bwMode="auto">
          <a:xfrm>
            <a:off x="755576" y="548680"/>
            <a:ext cx="82094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Capital-Budgeting Techniques Used by Business Firms</a:t>
            </a:r>
          </a:p>
        </p:txBody>
      </p:sp>
      <p:pic>
        <p:nvPicPr>
          <p:cNvPr id="747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40768"/>
            <a:ext cx="9143999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Έλλειψη"/>
          <p:cNvSpPr/>
          <p:nvPr/>
        </p:nvSpPr>
        <p:spPr bwMode="auto">
          <a:xfrm>
            <a:off x="2915816" y="4077072"/>
            <a:ext cx="1008112" cy="64807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5 - Έλλειψη"/>
          <p:cNvSpPr/>
          <p:nvPr/>
        </p:nvSpPr>
        <p:spPr bwMode="auto">
          <a:xfrm>
            <a:off x="4283968" y="3429000"/>
            <a:ext cx="792088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6 - Έλλειψη"/>
          <p:cNvSpPr/>
          <p:nvPr/>
        </p:nvSpPr>
        <p:spPr bwMode="auto">
          <a:xfrm>
            <a:off x="5580112" y="3429000"/>
            <a:ext cx="792088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7 - Έλλειψη"/>
          <p:cNvSpPr/>
          <p:nvPr/>
        </p:nvSpPr>
        <p:spPr bwMode="auto">
          <a:xfrm>
            <a:off x="5580112" y="4365104"/>
            <a:ext cx="792088" cy="36004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8 - Έλλειψη"/>
          <p:cNvSpPr/>
          <p:nvPr/>
        </p:nvSpPr>
        <p:spPr bwMode="auto">
          <a:xfrm>
            <a:off x="6804248" y="3429000"/>
            <a:ext cx="792088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9 - Έλλειψη"/>
          <p:cNvSpPr/>
          <p:nvPr/>
        </p:nvSpPr>
        <p:spPr bwMode="auto">
          <a:xfrm>
            <a:off x="8028384" y="3429000"/>
            <a:ext cx="792088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10 - Έλλειψη"/>
          <p:cNvSpPr/>
          <p:nvPr/>
        </p:nvSpPr>
        <p:spPr bwMode="auto">
          <a:xfrm>
            <a:off x="6804248" y="4365104"/>
            <a:ext cx="792088" cy="36004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636913"/>
            <a:ext cx="7772400" cy="936104"/>
          </a:xfrm>
        </p:spPr>
        <p:txBody>
          <a:bodyPr/>
          <a:lstStyle/>
          <a:p>
            <a:pPr algn="ctr"/>
            <a:r>
              <a:rPr lang="en-US" sz="2800" b="1" kern="1200" dirty="0" smtClean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End of Session</a:t>
            </a:r>
            <a:endParaRPr lang="el-GR" sz="2800" b="1" kern="1200" dirty="0" smtClean="0">
              <a:solidFill>
                <a:schemeClr val="tx2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DB939-C069-4912-883F-43C44B315C9A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C:\WIN2K\MOffice2000\Templates\Presentation Designs\Bold Stripes.pot</Template>
  <TotalTime>2632</TotalTime>
  <Words>1615</Words>
  <Application>Microsoft Office PowerPoint</Application>
  <PresentationFormat>Προβολή στην οθόνη (4:3)</PresentationFormat>
  <Paragraphs>668</Paragraphs>
  <Slides>93</Slides>
  <Notes>15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93</vt:i4>
      </vt:variant>
    </vt:vector>
  </HeadingPairs>
  <TitlesOfParts>
    <vt:vector size="99" baseType="lpstr">
      <vt:lpstr>Bold Stripes</vt:lpstr>
      <vt:lpstr>Θέμα του Office</vt:lpstr>
      <vt:lpstr>Picture</vt:lpstr>
      <vt:lpstr>Εξίσωση</vt:lpstr>
      <vt:lpstr>Equation</vt:lpstr>
      <vt:lpstr>Visio</vt:lpstr>
      <vt:lpstr>ΠΡΟΧΩΡΗΜΕΝΗ ΧΡΗΜΑΤΟΟΙΚΟΝΟΜΙΚΗ &amp; ΔΙΑΧΕΙΡΙΣΗ ΚΙΝΔΥΝΩΝ</vt:lpstr>
      <vt:lpstr>Άδειες Χρήσης</vt:lpstr>
      <vt:lpstr>Χρηματοδότηση</vt:lpstr>
      <vt:lpstr>Παρουσίαση του PowerPoint</vt:lpstr>
      <vt:lpstr>Παρουσίαση του PowerPoint</vt:lpstr>
      <vt:lpstr>Background</vt:lpstr>
      <vt:lpstr>Background</vt:lpstr>
      <vt:lpstr>Background</vt:lpstr>
      <vt:lpstr>Background</vt:lpstr>
      <vt:lpstr>Παρουσίαση του PowerPoint</vt:lpstr>
      <vt:lpstr>Time Value of Money</vt:lpstr>
      <vt:lpstr>Time Value of Money</vt:lpstr>
      <vt:lpstr>Time Value of Money</vt:lpstr>
      <vt:lpstr>Compounding</vt:lpstr>
      <vt:lpstr>Discounting</vt:lpstr>
      <vt:lpstr>Παρουσίαση του PowerPoint</vt:lpstr>
      <vt:lpstr>Basic Rules on Time Value of Money</vt:lpstr>
      <vt:lpstr>Future Value &amp; Compounding </vt:lpstr>
      <vt:lpstr>Παρουσίαση του PowerPoint</vt:lpstr>
      <vt:lpstr>Παρουσίαση του PowerPoint</vt:lpstr>
      <vt:lpstr>Παρουσίαση του PowerPoint</vt:lpstr>
      <vt:lpstr>Present Value &amp; Discounting </vt:lpstr>
      <vt:lpstr>Παρουσίαση του PowerPoint</vt:lpstr>
      <vt:lpstr>Present Value &amp; Discounting </vt:lpstr>
      <vt:lpstr>The Capital Investment Process </vt:lpstr>
      <vt:lpstr>The Capital Investment Process </vt:lpstr>
      <vt:lpstr>The Capital Investment Process </vt:lpstr>
      <vt:lpstr> The Capital Investment Process</vt:lpstr>
      <vt:lpstr>Παρουσίαση του PowerPoint</vt:lpstr>
      <vt:lpstr>A One-Period Investment </vt:lpstr>
      <vt:lpstr>A One-Period Investment </vt:lpstr>
      <vt:lpstr>A One-Period Investment</vt:lpstr>
      <vt:lpstr>A One-Period Investment</vt:lpstr>
      <vt:lpstr>Cash-Flow Time Line : 1-period project</vt:lpstr>
      <vt:lpstr>Time Line for Multiple-Period Investments The General Case</vt:lpstr>
      <vt:lpstr>Παρουσίαση του PowerPoint</vt:lpstr>
      <vt:lpstr>Decomposing the NPV Rule</vt:lpstr>
      <vt:lpstr>Decomposing the NPV Rule</vt:lpstr>
      <vt:lpstr>NPV Rule</vt:lpstr>
      <vt:lpstr>Παρουσίαση του PowerPoint</vt:lpstr>
      <vt:lpstr>Applying NPV Rule to a capital investment decision </vt:lpstr>
      <vt:lpstr>Παρουσίαση του PowerPoint</vt:lpstr>
      <vt:lpstr>Calculation of PV for Sunlight Manufacturing Company </vt:lpstr>
      <vt:lpstr>Calculation of PV for Sunlight Manufacturing Company </vt:lpstr>
      <vt:lpstr>Παρουσίαση του PowerPoint</vt:lpstr>
      <vt:lpstr>Παρουσίαση του PowerPoint</vt:lpstr>
      <vt:lpstr>Why NPV rule is a Good Investment yardstick</vt:lpstr>
      <vt:lpstr>Adjustment for Risk of project’s cash flows </vt:lpstr>
      <vt:lpstr>NPV vs. discount rate</vt:lpstr>
      <vt:lpstr> Cash Flows for 2 investments with CF0 = $1 mln. k = 0.12  Investment C  -  k = 0.15  Investment D</vt:lpstr>
      <vt:lpstr>  PV of cash flows for Investment C</vt:lpstr>
      <vt:lpstr> PV of cash flows for Investment D</vt:lpstr>
      <vt:lpstr>Limitations of NPV criterion </vt:lpstr>
      <vt:lpstr>Παρουσίαση του PowerPoint</vt:lpstr>
      <vt:lpstr>Background</vt:lpstr>
      <vt:lpstr>Background</vt:lpstr>
      <vt:lpstr>Projects examined</vt:lpstr>
      <vt:lpstr>Expected Cash-Flow Streams &amp; Cost of Capital: Investments A &amp; B</vt:lpstr>
      <vt:lpstr>Expected Cash-Flow Streams &amp; Cost of Capital: Investments C &amp; D</vt:lpstr>
      <vt:lpstr>Expected Cash-Flow Streams &amp; Cost of Capital: Investments E &amp; F</vt:lpstr>
      <vt:lpstr>The Payback Period</vt:lpstr>
      <vt:lpstr>The Payback Period </vt:lpstr>
      <vt:lpstr> Expected &amp; Cumulative Cash Flows for Investment A</vt:lpstr>
      <vt:lpstr>Παρουσίαση του PowerPoint</vt:lpstr>
      <vt:lpstr>The Payback Period Rule</vt:lpstr>
      <vt:lpstr>Comparison of 2 Investments with   same NPV &amp; different payback periods</vt:lpstr>
      <vt:lpstr>The Discounted Payback Period</vt:lpstr>
      <vt:lpstr>The Discounted Payback Period or Economic Payback Period</vt:lpstr>
      <vt:lpstr> Discounted Payback Period  Calculations for Investment A</vt:lpstr>
      <vt:lpstr>Παρουσίαση του PowerPoint</vt:lpstr>
      <vt:lpstr>The Discounted Payback Period Rule</vt:lpstr>
      <vt:lpstr>The Internal Rate of Return (IRR)</vt:lpstr>
      <vt:lpstr>Internal Rate of Return (IRR) </vt:lpstr>
      <vt:lpstr> IRR for 6 Investments</vt:lpstr>
      <vt:lpstr>The IRR Rule </vt:lpstr>
      <vt:lpstr>The IRR Rule</vt:lpstr>
      <vt:lpstr>The IRR Rule</vt:lpstr>
      <vt:lpstr>NPV vs. discount rate inverse relationship</vt:lpstr>
      <vt:lpstr>NPV of Investment E  for various discount rates</vt:lpstr>
      <vt:lpstr>The NPV Profile of Investment E</vt:lpstr>
      <vt:lpstr>Why do managers prefer IRR to NPV Rule?</vt:lpstr>
      <vt:lpstr>Why do managers prefer IRR to NPV Rule?</vt:lpstr>
      <vt:lpstr>The Profitability Index (PI)</vt:lpstr>
      <vt:lpstr>The Profitability Index (PI) </vt:lpstr>
      <vt:lpstr>Cash Flows, PVs &amp; NPVs  3-Investments of unequal size with k= 0.10</vt:lpstr>
      <vt:lpstr> Profitability Indexes 3-Investments of unequal size</vt:lpstr>
      <vt:lpstr> Profitability Indexes for 6 Investments</vt:lpstr>
      <vt:lpstr>Comparison of 2 mutually exclusive  Investments with different initial cash  outlays &amp; expected cash flows</vt:lpstr>
      <vt:lpstr>Use of Profitability Index Rule </vt:lpstr>
      <vt:lpstr>The Profitability Index Rule</vt:lpstr>
      <vt:lpstr>Comparison of Investment choice methods</vt:lpstr>
      <vt:lpstr>Παρουσίαση του PowerPoint</vt:lpstr>
      <vt:lpstr>Παρουσίαση του PowerPoint</vt:lpstr>
    </vt:vector>
  </TitlesOfParts>
  <Company>Western 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College of Bus &amp; Economics</dc:creator>
  <cp:lastModifiedBy>CS</cp:lastModifiedBy>
  <cp:revision>440</cp:revision>
  <dcterms:created xsi:type="dcterms:W3CDTF">2001-04-04T21:37:17Z</dcterms:created>
  <dcterms:modified xsi:type="dcterms:W3CDTF">2015-11-15T10:44:02Z</dcterms:modified>
</cp:coreProperties>
</file>