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57" d="100"/>
          <a:sy n="57" d="100"/>
        </p:scale>
        <p:origin x="22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248E61-55FF-4FEC-B5DD-40FF5FBB538F}" type="datetimeFigureOut">
              <a:rPr lang="en-GB" smtClean="0"/>
              <a:t>29/09/2017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C1B65E-9021-4D94-83DC-B1E47D53B0BB}" type="slidenum">
              <a:rPr lang="en-GB" smtClean="0"/>
              <a:t>‹#›</a:t>
            </a:fld>
            <a:endParaRPr lang="en-GB"/>
          </a:p>
        </p:txBody>
      </p:sp>
    </p:spTree>
    <p:extLst>
      <p:ext uri="{BB962C8B-B14F-4D97-AF65-F5344CB8AC3E}">
        <p14:creationId xmlns:p14="http://schemas.microsoft.com/office/powerpoint/2010/main" val="1273596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 to the Overview of Design Innovation : Inclusive Approaches. </a:t>
            </a:r>
          </a:p>
          <a:p>
            <a:endParaRPr lang="en-GB" dirty="0"/>
          </a:p>
          <a:p>
            <a:r>
              <a:rPr lang="en-GB" dirty="0" smtClean="0"/>
              <a:t>This course has been developed by the Department of Product and Systems Design Engineering of the University of the Aegean, as part of the MOOCA partnership project funded by the European Union’s ERASMUS + project.</a:t>
            </a:r>
          </a:p>
          <a:p>
            <a:endParaRPr lang="en-GB" dirty="0"/>
          </a:p>
          <a:p>
            <a:r>
              <a:rPr lang="en-GB" dirty="0" smtClean="0"/>
              <a:t>The content is except where otherwise mentioned. We thank the creators of materials not developed by us for permission to refer to their work here.</a:t>
            </a:r>
          </a:p>
          <a:p>
            <a:endParaRPr lang="en-GB" dirty="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590A8AD5-767D-46A4-88DD-48D56025E1ED}" type="slidenum">
              <a:rPr lang="en-GB" smtClean="0"/>
              <a:t>1</a:t>
            </a:fld>
            <a:endParaRPr lang="en-GB"/>
          </a:p>
        </p:txBody>
      </p:sp>
    </p:spTree>
    <p:extLst>
      <p:ext uri="{BB962C8B-B14F-4D97-AF65-F5344CB8AC3E}">
        <p14:creationId xmlns:p14="http://schemas.microsoft.com/office/powerpoint/2010/main" val="1095229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5C1B65E-9021-4D94-83DC-B1E47D53B0BB}" type="slidenum">
              <a:rPr lang="en-GB" smtClean="0"/>
              <a:t>2</a:t>
            </a:fld>
            <a:endParaRPr lang="en-GB"/>
          </a:p>
        </p:txBody>
      </p:sp>
    </p:spTree>
    <p:extLst>
      <p:ext uri="{BB962C8B-B14F-4D97-AF65-F5344CB8AC3E}">
        <p14:creationId xmlns:p14="http://schemas.microsoft.com/office/powerpoint/2010/main" val="320052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7C7E5C-285D-436D-B5A6-44212C9031B0}" type="datetimeFigureOut">
              <a:rPr lang="en-GB" smtClean="0"/>
              <a:t>29/09/2017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141267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7C7E5C-285D-436D-B5A6-44212C9031B0}" type="datetimeFigureOut">
              <a:rPr lang="en-GB" smtClean="0"/>
              <a:t>29/09/2017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187420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7C7E5C-285D-436D-B5A6-44212C9031B0}" type="datetimeFigureOut">
              <a:rPr lang="en-GB" smtClean="0"/>
              <a:t>29/09/2017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109881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7C7E5C-285D-436D-B5A6-44212C9031B0}" type="datetimeFigureOut">
              <a:rPr lang="en-GB" smtClean="0"/>
              <a:t>29/09/2017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191574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7C7E5C-285D-436D-B5A6-44212C9031B0}" type="datetimeFigureOut">
              <a:rPr lang="en-GB" smtClean="0"/>
              <a:t>29/09/2017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242662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7C7E5C-285D-436D-B5A6-44212C9031B0}" type="datetimeFigureOut">
              <a:rPr lang="en-GB" smtClean="0"/>
              <a:t>29/09/2017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343902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7C7E5C-285D-436D-B5A6-44212C9031B0}" type="datetimeFigureOut">
              <a:rPr lang="en-GB" smtClean="0"/>
              <a:t>29/09/2017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409483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7C7E5C-285D-436D-B5A6-44212C9031B0}" type="datetimeFigureOut">
              <a:rPr lang="en-GB" smtClean="0"/>
              <a:t>29/09/2017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88614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C7E5C-285D-436D-B5A6-44212C9031B0}" type="datetimeFigureOut">
              <a:rPr lang="en-GB" smtClean="0"/>
              <a:t>29/09/2017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2608103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7C7E5C-285D-436D-B5A6-44212C9031B0}" type="datetimeFigureOut">
              <a:rPr lang="en-GB" smtClean="0"/>
              <a:t>29/09/2017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156626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7C7E5C-285D-436D-B5A6-44212C9031B0}" type="datetimeFigureOut">
              <a:rPr lang="en-GB" smtClean="0"/>
              <a:t>29/09/2017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56A8F-C9FD-441D-9A6F-66F0FFBF3ABC}" type="slidenum">
              <a:rPr lang="en-GB" smtClean="0"/>
              <a:t>‹#›</a:t>
            </a:fld>
            <a:endParaRPr lang="en-GB"/>
          </a:p>
        </p:txBody>
      </p:sp>
    </p:spTree>
    <p:extLst>
      <p:ext uri="{BB962C8B-B14F-4D97-AF65-F5344CB8AC3E}">
        <p14:creationId xmlns:p14="http://schemas.microsoft.com/office/powerpoint/2010/main" val="4269977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C7E5C-285D-436D-B5A6-44212C9031B0}" type="datetimeFigureOut">
              <a:rPr lang="en-GB" smtClean="0"/>
              <a:t>29/09/2017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56A8F-C9FD-441D-9A6F-66F0FFBF3ABC}" type="slidenum">
              <a:rPr lang="en-GB" smtClean="0"/>
              <a:t>‹#›</a:t>
            </a:fld>
            <a:endParaRPr lang="en-GB"/>
          </a:p>
        </p:txBody>
      </p:sp>
    </p:spTree>
    <p:extLst>
      <p:ext uri="{BB962C8B-B14F-4D97-AF65-F5344CB8AC3E}">
        <p14:creationId xmlns:p14="http://schemas.microsoft.com/office/powerpoint/2010/main" val="1589488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Design Innovation: Inclusive Approaches </a:t>
            </a:r>
            <a:endParaRPr lang="en-GB" dirty="0"/>
          </a:p>
        </p:txBody>
      </p:sp>
      <p:pic>
        <p:nvPicPr>
          <p:cNvPr id="5" name="Picture 4"/>
          <p:cNvPicPr>
            <a:picLocks noChangeAspect="1"/>
          </p:cNvPicPr>
          <p:nvPr/>
        </p:nvPicPr>
        <p:blipFill>
          <a:blip r:embed="rId3"/>
          <a:stretch>
            <a:fillRect/>
          </a:stretch>
        </p:blipFill>
        <p:spPr>
          <a:xfrm>
            <a:off x="1645858" y="5017127"/>
            <a:ext cx="2865368" cy="883997"/>
          </a:xfrm>
          <a:prstGeom prst="rect">
            <a:avLst/>
          </a:prstGeom>
        </p:spPr>
      </p:pic>
      <p:pic>
        <p:nvPicPr>
          <p:cNvPr id="6" name="Picture 5"/>
          <p:cNvPicPr>
            <a:picLocks noChangeAspect="1"/>
          </p:cNvPicPr>
          <p:nvPr/>
        </p:nvPicPr>
        <p:blipFill>
          <a:blip r:embed="rId4"/>
          <a:stretch>
            <a:fillRect/>
          </a:stretch>
        </p:blipFill>
        <p:spPr>
          <a:xfrm>
            <a:off x="1554480" y="5901124"/>
            <a:ext cx="2865368" cy="802563"/>
          </a:xfrm>
          <a:prstGeom prst="rect">
            <a:avLst/>
          </a:prstGeom>
        </p:spPr>
      </p:pic>
      <p:sp>
        <p:nvSpPr>
          <p:cNvPr id="3" name="Subtitle 2"/>
          <p:cNvSpPr>
            <a:spLocks noGrp="1"/>
          </p:cNvSpPr>
          <p:nvPr>
            <p:ph type="subTitle" idx="1"/>
          </p:nvPr>
        </p:nvSpPr>
        <p:spPr>
          <a:xfrm>
            <a:off x="284480" y="4917440"/>
            <a:ext cx="11765280" cy="1686560"/>
          </a:xfrm>
        </p:spPr>
        <p:txBody>
          <a:bodyPr>
            <a:normAutofit/>
          </a:bodyPr>
          <a:lstStyle/>
          <a:p>
            <a:r>
              <a:rPr lang="en-GB" sz="3600" dirty="0" smtClean="0"/>
              <a:t>Overview</a:t>
            </a:r>
            <a:endParaRPr lang="en-GB" sz="3600"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13888" y="5003218"/>
            <a:ext cx="2194563" cy="1645922"/>
          </a:xfrm>
          <a:prstGeom prst="rect">
            <a:avLst/>
          </a:prstGeom>
        </p:spPr>
      </p:pic>
    </p:spTree>
    <p:extLst>
      <p:ext uri="{BB962C8B-B14F-4D97-AF65-F5344CB8AC3E}">
        <p14:creationId xmlns:p14="http://schemas.microsoft.com/office/powerpoint/2010/main" val="2083874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Target Groups and Required Skills</a:t>
            </a:r>
            <a:br>
              <a:rPr lang="en-GB" dirty="0" smtClean="0"/>
            </a:br>
            <a:endParaRPr lang="en-GB" dirty="0"/>
          </a:p>
        </p:txBody>
      </p:sp>
      <p:sp>
        <p:nvSpPr>
          <p:cNvPr id="3" name="Content Placeholder 2"/>
          <p:cNvSpPr>
            <a:spLocks noGrp="1"/>
          </p:cNvSpPr>
          <p:nvPr>
            <p:ph idx="1"/>
          </p:nvPr>
        </p:nvSpPr>
        <p:spPr>
          <a:xfrm>
            <a:off x="838200" y="1596980"/>
            <a:ext cx="10515600" cy="4579983"/>
          </a:xfrm>
        </p:spPr>
        <p:txBody>
          <a:bodyPr>
            <a:normAutofit fontScale="85000" lnSpcReduction="20000"/>
          </a:bodyPr>
          <a:lstStyle/>
          <a:p>
            <a:endParaRPr lang="en-GB" dirty="0" smtClean="0"/>
          </a:p>
          <a:p>
            <a:r>
              <a:rPr lang="en-GB" dirty="0" smtClean="0"/>
              <a:t>This course is for anyone interested in design and innovation. </a:t>
            </a:r>
          </a:p>
          <a:p>
            <a:pPr lvl="1"/>
            <a:r>
              <a:rPr lang="en-GB" dirty="0" smtClean="0"/>
              <a:t>By design, we mean any type of product or service or system design that is human centric. </a:t>
            </a:r>
          </a:p>
          <a:p>
            <a:pPr lvl="1"/>
            <a:r>
              <a:rPr lang="en-GB" dirty="0" smtClean="0"/>
              <a:t>By innovation, we refer to innovations that are new or novel ways of doing things, that improve a problematic situation, or even bypass it altogether, finding a new pathway</a:t>
            </a:r>
          </a:p>
          <a:p>
            <a:pPr lvl="1"/>
            <a:r>
              <a:rPr lang="en-GB" dirty="0" smtClean="0"/>
              <a:t>Some innovations can even have far reaching impacts on mankind.</a:t>
            </a:r>
          </a:p>
          <a:p>
            <a:pPr lvl="1"/>
            <a:endParaRPr lang="en-GB" dirty="0" smtClean="0"/>
          </a:p>
          <a:p>
            <a:r>
              <a:rPr lang="en-GB" dirty="0" smtClean="0"/>
              <a:t>We have aimed it at those who work in design as well as those in business management and entrepreneurship, in innovation strategy and policy making. In general it could useful for anyone interested in: </a:t>
            </a:r>
            <a:endParaRPr lang="en-GB" dirty="0"/>
          </a:p>
          <a:p>
            <a:pPr lvl="1"/>
            <a:r>
              <a:rPr lang="en-GB" dirty="0"/>
              <a:t>approaches to business innovation and </a:t>
            </a:r>
            <a:r>
              <a:rPr lang="en-GB" dirty="0" smtClean="0"/>
              <a:t>Inclusive Innovation </a:t>
            </a:r>
            <a:endParaRPr lang="en-GB" dirty="0"/>
          </a:p>
          <a:p>
            <a:pPr lvl="1"/>
            <a:r>
              <a:rPr lang="en-GB" dirty="0" smtClean="0"/>
              <a:t>European </a:t>
            </a:r>
            <a:r>
              <a:rPr lang="en-GB" dirty="0"/>
              <a:t>Accessibility Act (EEA</a:t>
            </a:r>
            <a:r>
              <a:rPr lang="en-GB" dirty="0" smtClean="0"/>
              <a:t>) and its impact on the European Union and beyond.</a:t>
            </a:r>
            <a:endParaRPr lang="en-GB" dirty="0"/>
          </a:p>
          <a:p>
            <a:endParaRPr lang="en-GB" dirty="0" smtClean="0"/>
          </a:p>
          <a:p>
            <a:r>
              <a:rPr lang="en-GB" dirty="0" smtClean="0"/>
              <a:t>There are no special skills required other than an ability to use technology to handle online accessible material.</a:t>
            </a:r>
            <a:endParaRPr lang="en-GB" dirty="0"/>
          </a:p>
        </p:txBody>
      </p:sp>
    </p:spTree>
    <p:extLst>
      <p:ext uri="{BB962C8B-B14F-4D97-AF65-F5344CB8AC3E}">
        <p14:creationId xmlns:p14="http://schemas.microsoft.com/office/powerpoint/2010/main" val="186081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Duration and Efforts</a:t>
            </a:r>
            <a:endParaRPr lang="en-GB" dirty="0"/>
          </a:p>
        </p:txBody>
      </p:sp>
      <p:sp>
        <p:nvSpPr>
          <p:cNvPr id="3" name="Content Placeholder 2"/>
          <p:cNvSpPr>
            <a:spLocks noGrp="1"/>
          </p:cNvSpPr>
          <p:nvPr>
            <p:ph idx="1"/>
          </p:nvPr>
        </p:nvSpPr>
        <p:spPr/>
        <p:txBody>
          <a:bodyPr>
            <a:normAutofit/>
          </a:bodyPr>
          <a:lstStyle/>
          <a:p>
            <a:r>
              <a:rPr lang="en-GB" dirty="0" smtClean="0"/>
              <a:t>The course is designed to be of 4 weeks duration and requires between 3-5 hours of study a week: </a:t>
            </a:r>
          </a:p>
          <a:p>
            <a:pPr lvl="1"/>
            <a:r>
              <a:rPr lang="en-GB" dirty="0" smtClean="0"/>
              <a:t>To learn by following the lecture materials </a:t>
            </a:r>
          </a:p>
          <a:p>
            <a:pPr lvl="1"/>
            <a:r>
              <a:rPr lang="en-GB" dirty="0" smtClean="0"/>
              <a:t>To deepen knowledge by reading more about the subject</a:t>
            </a:r>
          </a:p>
          <a:p>
            <a:pPr lvl="1"/>
            <a:r>
              <a:rPr lang="en-GB" dirty="0" smtClean="0"/>
              <a:t>To consolidate learning and knowledge by undertaking exercises</a:t>
            </a:r>
          </a:p>
          <a:p>
            <a:endParaRPr lang="en-GB" dirty="0"/>
          </a:p>
          <a:p>
            <a:r>
              <a:rPr lang="en-GB" dirty="0" smtClean="0"/>
              <a:t>The duration of the course is only indicative, as the course is self-paced a learner may choose to go faster or slower depending upon their circumstances and learning preferences</a:t>
            </a:r>
          </a:p>
          <a:p>
            <a:endParaRPr lang="en-GB" dirty="0" smtClean="0"/>
          </a:p>
        </p:txBody>
      </p:sp>
    </p:spTree>
    <p:extLst>
      <p:ext uri="{BB962C8B-B14F-4D97-AF65-F5344CB8AC3E}">
        <p14:creationId xmlns:p14="http://schemas.microsoft.com/office/powerpoint/2010/main" val="162693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Description of the course</a:t>
            </a:r>
            <a:endParaRPr lang="en-GB" dirty="0"/>
          </a:p>
        </p:txBody>
      </p:sp>
      <p:sp>
        <p:nvSpPr>
          <p:cNvPr id="3" name="Content Placeholder 2"/>
          <p:cNvSpPr>
            <a:spLocks noGrp="1"/>
          </p:cNvSpPr>
          <p:nvPr>
            <p:ph idx="1"/>
          </p:nvPr>
        </p:nvSpPr>
        <p:spPr>
          <a:xfrm>
            <a:off x="838200" y="1825624"/>
            <a:ext cx="10515600" cy="4691085"/>
          </a:xfrm>
        </p:spPr>
        <p:txBody>
          <a:bodyPr>
            <a:normAutofit fontScale="77500" lnSpcReduction="20000"/>
          </a:bodyPr>
          <a:lstStyle/>
          <a:p>
            <a:endParaRPr lang="en-GB" dirty="0" smtClean="0"/>
          </a:p>
          <a:p>
            <a:r>
              <a:rPr lang="en-GB" dirty="0" smtClean="0"/>
              <a:t>In this course you will learn about the relationship between design innovation and inclusive approaches.</a:t>
            </a:r>
          </a:p>
          <a:p>
            <a:r>
              <a:rPr lang="en-GB" dirty="0" smtClean="0"/>
              <a:t> Week by week, you will be introduced to concepts, methods, tools, application areas and case studies related to inclusive approaches. </a:t>
            </a:r>
          </a:p>
          <a:p>
            <a:r>
              <a:rPr lang="en-GB" dirty="0" smtClean="0"/>
              <a:t>Concepts, such as inclusive innovation and the social model of disability,</a:t>
            </a:r>
          </a:p>
          <a:p>
            <a:r>
              <a:rPr lang="en-GB" dirty="0" smtClean="0"/>
              <a:t>Tools, such as guidelines, standards and legislation about the accessibility of products and services, will be illustrated in domains of current everyday applications of self service technologies, or in more futuristic smart homes and service robots scenarios.</a:t>
            </a:r>
          </a:p>
          <a:p>
            <a:r>
              <a:rPr lang="en-GB" dirty="0" smtClean="0"/>
              <a:t>You will </a:t>
            </a:r>
            <a:r>
              <a:rPr lang="en-GB" dirty="0"/>
              <a:t>l</a:t>
            </a:r>
            <a:r>
              <a:rPr lang="en-GB" dirty="0" smtClean="0"/>
              <a:t>earn about the importance of including potential future users and articulating their needs, and how best to do this.</a:t>
            </a:r>
            <a:endParaRPr lang="en-GB" dirty="0"/>
          </a:p>
          <a:p>
            <a:r>
              <a:rPr lang="en-GB" dirty="0" smtClean="0"/>
              <a:t> Finally, case studies of innovation practices and implementation of innovation processes in organisations and businesses will demonstrate the power of inclusive approaches to foster innovative products and services that simply ‘make things better for everyone’.</a:t>
            </a:r>
            <a:endParaRPr lang="en-GB" dirty="0"/>
          </a:p>
        </p:txBody>
      </p:sp>
    </p:spTree>
    <p:extLst>
      <p:ext uri="{BB962C8B-B14F-4D97-AF65-F5344CB8AC3E}">
        <p14:creationId xmlns:p14="http://schemas.microsoft.com/office/powerpoint/2010/main" val="4174201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structure overall</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Week 1: Introduction: Innovation and Design - Inclusive Innovation – Social model of Disability - UNCRPD</a:t>
            </a:r>
          </a:p>
          <a:p>
            <a:endParaRPr lang="en-GB" dirty="0" smtClean="0"/>
          </a:p>
          <a:p>
            <a:r>
              <a:rPr lang="en-GB" dirty="0" smtClean="0"/>
              <a:t>Week 2: Kiosks in everyday life: Guidelines, Standards and Legislation</a:t>
            </a:r>
          </a:p>
          <a:p>
            <a:endParaRPr lang="en-GB" dirty="0" smtClean="0"/>
          </a:p>
          <a:p>
            <a:r>
              <a:rPr lang="en-GB" dirty="0" smtClean="0"/>
              <a:t>Week 3: Robot technologies for older people –  Why and how to involve people in design and development activities </a:t>
            </a:r>
          </a:p>
          <a:p>
            <a:endParaRPr lang="en-GB" dirty="0" smtClean="0"/>
          </a:p>
          <a:p>
            <a:r>
              <a:rPr lang="en-GB" dirty="0" smtClean="0"/>
              <a:t>Week 4: Business and Innovation – case studies  -  </a:t>
            </a:r>
            <a:r>
              <a:rPr lang="en-GB" dirty="0"/>
              <a:t>Incorporating Inclusive approaches in your </a:t>
            </a:r>
            <a:r>
              <a:rPr lang="en-GB" dirty="0" smtClean="0"/>
              <a:t>organisation - Conclusions</a:t>
            </a:r>
          </a:p>
        </p:txBody>
      </p:sp>
    </p:spTree>
    <p:extLst>
      <p:ext uri="{BB962C8B-B14F-4D97-AF65-F5344CB8AC3E}">
        <p14:creationId xmlns:p14="http://schemas.microsoft.com/office/powerpoint/2010/main" val="1314083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Structure –week by week</a:t>
            </a:r>
            <a:endParaRPr lang="en-GB" dirty="0"/>
          </a:p>
        </p:txBody>
      </p:sp>
      <p:sp>
        <p:nvSpPr>
          <p:cNvPr id="3" name="Content Placeholder 2"/>
          <p:cNvSpPr>
            <a:spLocks noGrp="1"/>
          </p:cNvSpPr>
          <p:nvPr>
            <p:ph idx="1"/>
          </p:nvPr>
        </p:nvSpPr>
        <p:spPr/>
        <p:txBody>
          <a:bodyPr/>
          <a:lstStyle/>
          <a:p>
            <a:r>
              <a:rPr lang="en-GB" dirty="0" smtClean="0"/>
              <a:t>Each week of the four week course will follow the same structure:</a:t>
            </a:r>
          </a:p>
          <a:p>
            <a:pPr lvl="1"/>
            <a:r>
              <a:rPr lang="en-GB" dirty="0" smtClean="0"/>
              <a:t>An introduction setting out the topics</a:t>
            </a:r>
          </a:p>
          <a:p>
            <a:pPr lvl="1"/>
            <a:r>
              <a:rPr lang="en-GB" dirty="0" smtClean="0"/>
              <a:t>3 topics per week</a:t>
            </a:r>
          </a:p>
          <a:p>
            <a:pPr lvl="1"/>
            <a:r>
              <a:rPr lang="en-GB" dirty="0" smtClean="0"/>
              <a:t>A conclusion setting out the learning outcomes</a:t>
            </a:r>
          </a:p>
          <a:p>
            <a:pPr lvl="1"/>
            <a:r>
              <a:rPr lang="en-GB" dirty="0" smtClean="0"/>
              <a:t>An activity (quiz, questions for reflection)</a:t>
            </a:r>
          </a:p>
          <a:p>
            <a:pPr lvl="1"/>
            <a:r>
              <a:rPr lang="en-GB" dirty="0" smtClean="0"/>
              <a:t>A list of suggestions for further reading</a:t>
            </a:r>
            <a:endParaRPr lang="en-GB" dirty="0"/>
          </a:p>
        </p:txBody>
      </p:sp>
    </p:spTree>
    <p:extLst>
      <p:ext uri="{BB962C8B-B14F-4D97-AF65-F5344CB8AC3E}">
        <p14:creationId xmlns:p14="http://schemas.microsoft.com/office/powerpoint/2010/main" val="220805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advice…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course structure has been designed to take you step by step through  design innovation-inclusive approaches.</a:t>
            </a:r>
          </a:p>
          <a:p>
            <a:r>
              <a:rPr lang="en-GB" dirty="0" smtClean="0"/>
              <a:t>Therefore it is better to follow the sequence of weeks. However, the choice is yours, you may prefer to work through each week and not move on to the next one until you feel confident you have learnt what was in the week.</a:t>
            </a:r>
          </a:p>
          <a:p>
            <a:r>
              <a:rPr lang="en-GB" dirty="0" smtClean="0"/>
              <a:t>On the other hand, you may prefer to go through everything first and then go back and consolidate your knowledge. This approach may be suitable if you are already knowledgeable about some aspects contained in the course.</a:t>
            </a:r>
          </a:p>
          <a:p>
            <a:r>
              <a:rPr lang="en-GB" dirty="0" smtClean="0"/>
              <a:t>Whichever way you choose, the choice is yours, to learn as much as you want and to learn in the way you prefer.</a:t>
            </a:r>
          </a:p>
          <a:p>
            <a:r>
              <a:rPr lang="en-GB" dirty="0" smtClean="0"/>
              <a:t>Enjoy yourself!!</a:t>
            </a:r>
            <a:endParaRPr lang="en-GB" dirty="0"/>
          </a:p>
        </p:txBody>
      </p:sp>
    </p:spTree>
    <p:extLst>
      <p:ext uri="{BB962C8B-B14F-4D97-AF65-F5344CB8AC3E}">
        <p14:creationId xmlns:p14="http://schemas.microsoft.com/office/powerpoint/2010/main" val="2376830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Copyright and Licensing issues</a:t>
            </a:r>
            <a:endParaRPr lang="en-GB" dirty="0"/>
          </a:p>
        </p:txBody>
      </p:sp>
      <p:sp>
        <p:nvSpPr>
          <p:cNvPr id="3" name="Content Placeholder 2"/>
          <p:cNvSpPr>
            <a:spLocks noGrp="1"/>
          </p:cNvSpPr>
          <p:nvPr>
            <p:ph idx="1"/>
          </p:nvPr>
        </p:nvSpPr>
        <p:spPr/>
        <p:txBody>
          <a:bodyPr>
            <a:normAutofit fontScale="85000" lnSpcReduction="10000"/>
          </a:bodyPr>
          <a:lstStyle/>
          <a:p>
            <a:r>
              <a:rPr lang="en-GB" dirty="0"/>
              <a:t>© This work is created by </a:t>
            </a:r>
            <a:r>
              <a:rPr lang="en-GB" dirty="0" smtClean="0"/>
              <a:t>Department of Product and Design Engineering, University of the Aegean and </a:t>
            </a:r>
            <a:r>
              <a:rPr lang="en-GB" dirty="0"/>
              <a:t>licensed under CC-BY BY 4.0 International Licence. </a:t>
            </a:r>
          </a:p>
          <a:p>
            <a:r>
              <a:rPr lang="en-GB" dirty="0"/>
              <a:t>Notice: No warranties, guarantees or indemnities are given. The license may not give you all of the permissions necessary for your intended use. For example, other rights such as publicity, privacy, or moral rights may limit how you use the material.</a:t>
            </a:r>
          </a:p>
          <a:p>
            <a:r>
              <a:rPr lang="en-GB" dirty="0" smtClean="0"/>
              <a:t>All </a:t>
            </a:r>
            <a:r>
              <a:rPr lang="en-GB" dirty="0"/>
              <a:t>contents of this course are provided for educational and informational purposes only, without warranty of any kind, and does not imply endorsement or recommendation by the </a:t>
            </a:r>
            <a:r>
              <a:rPr lang="en-GB" dirty="0" smtClean="0"/>
              <a:t>University of the Aegean.  The University of the </a:t>
            </a:r>
            <a:r>
              <a:rPr lang="en-GB" smtClean="0"/>
              <a:t>Aegean  </a:t>
            </a:r>
            <a:r>
              <a:rPr lang="en-GB" dirty="0"/>
              <a:t>assumes no responsibility or liability for any information, links, products or services available from this course or from sites linked to by this course.  The </a:t>
            </a:r>
            <a:r>
              <a:rPr lang="en-GB" dirty="0" smtClean="0"/>
              <a:t>University of the Aegean is  </a:t>
            </a:r>
            <a:r>
              <a:rPr lang="en-GB" dirty="0"/>
              <a:t>not responsible for the content of or privacy practices of third-party web sites to which we may link.</a:t>
            </a:r>
          </a:p>
          <a:p>
            <a:endParaRPr lang="en-GB" dirty="0"/>
          </a:p>
          <a:p>
            <a:endParaRPr lang="en-GB" dirty="0"/>
          </a:p>
        </p:txBody>
      </p:sp>
    </p:spTree>
    <p:extLst>
      <p:ext uri="{BB962C8B-B14F-4D97-AF65-F5344CB8AC3E}">
        <p14:creationId xmlns:p14="http://schemas.microsoft.com/office/powerpoint/2010/main" val="3407639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912</Words>
  <Application>Microsoft Office PowerPoint</Application>
  <PresentationFormat>Widescreen</PresentationFormat>
  <Paragraphs>63</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Design Innovation: Inclusive Approaches </vt:lpstr>
      <vt:lpstr>Target Groups and Required Skills </vt:lpstr>
      <vt:lpstr>Course Duration and Efforts</vt:lpstr>
      <vt:lpstr>Description of the course</vt:lpstr>
      <vt:lpstr>Course structure overall</vt:lpstr>
      <vt:lpstr>Course Structure –week by week</vt:lpstr>
      <vt:lpstr>Some advice…</vt:lpstr>
      <vt:lpstr>Copyright and Licensing issues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Innovation: Inclusive Approaches</dc:title>
  <dc:creator>Jennyd</dc:creator>
  <cp:lastModifiedBy>Jennyd</cp:lastModifiedBy>
  <cp:revision>29</cp:revision>
  <dcterms:created xsi:type="dcterms:W3CDTF">2017-08-15T15:11:09Z</dcterms:created>
  <dcterms:modified xsi:type="dcterms:W3CDTF">2017-09-29T13:08:36Z</dcterms:modified>
</cp:coreProperties>
</file>