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72" r:id="rId5"/>
    <p:sldId id="302" r:id="rId6"/>
    <p:sldId id="292" r:id="rId7"/>
    <p:sldId id="274" r:id="rId8"/>
    <p:sldId id="293" r:id="rId9"/>
    <p:sldId id="276" r:id="rId10"/>
    <p:sldId id="283" r:id="rId11"/>
    <p:sldId id="294" r:id="rId12"/>
    <p:sldId id="295" r:id="rId13"/>
    <p:sldId id="296" r:id="rId14"/>
    <p:sldId id="298" r:id="rId15"/>
    <p:sldId id="299" r:id="rId16"/>
    <p:sldId id="300" r:id="rId17"/>
    <p:sldId id="301" r:id="rId18"/>
    <p:sldId id="266" r:id="rId19"/>
    <p:sldId id="2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693"/>
    <a:srgbClr val="F3CC2F"/>
    <a:srgbClr val="2A4C8C"/>
    <a:srgbClr val="F1CB2F"/>
    <a:srgbClr val="CBE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 mediu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042" autoAdjust="0"/>
  </p:normalViewPr>
  <p:slideViewPr>
    <p:cSldViewPr snapToGrid="0">
      <p:cViewPr varScale="1">
        <p:scale>
          <a:sx n="73" d="100"/>
          <a:sy n="73" d="100"/>
        </p:scale>
        <p:origin x="19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343D9-B228-48F9-A7FC-801E65DC3FA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2324D4-49B0-4DC0-8827-144C65D3302B}">
      <dgm:prSet phldrT="[Text]" custT="1"/>
      <dgm:spPr>
        <a:noFill/>
        <a:ln w="38100">
          <a:solidFill>
            <a:srgbClr val="F1CB2F"/>
          </a:solidFill>
        </a:ln>
      </dgm:spPr>
      <dgm:t>
        <a:bodyPr/>
        <a:lstStyle/>
        <a:p>
          <a:pPr algn="ctr"/>
          <a:r>
            <a:rPr lang="en-US" sz="2400" b="1" dirty="0" err="1">
              <a:solidFill>
                <a:srgbClr val="2A4C8C"/>
              </a:solidFill>
            </a:rPr>
            <a:t>Kesme</a:t>
          </a:r>
          <a:r>
            <a:rPr lang="en-US" sz="2400" b="1" dirty="0">
              <a:solidFill>
                <a:srgbClr val="2A4C8C"/>
              </a:solidFill>
            </a:rPr>
            <a:t> ve </a:t>
          </a:r>
          <a:r>
            <a:rPr lang="en-US" sz="2400" b="1" dirty="0" err="1">
              <a:solidFill>
                <a:srgbClr val="2A4C8C"/>
              </a:solidFill>
            </a:rPr>
            <a:t>düzeltme</a:t>
          </a:r>
          <a:endParaRPr lang="en-GB" sz="2400" b="1" dirty="0">
            <a:solidFill>
              <a:srgbClr val="2A4C8C"/>
            </a:solidFill>
          </a:endParaRPr>
        </a:p>
      </dgm:t>
    </dgm:pt>
    <dgm:pt modelId="{4100DCE7-58DB-4EAC-B431-E9AA21225E17}" type="parTrans" cxnId="{0B3BEE7E-6CDE-4C9D-B98D-005804E8BB69}">
      <dgm:prSet/>
      <dgm:spPr/>
      <dgm:t>
        <a:bodyPr/>
        <a:lstStyle/>
        <a:p>
          <a:pPr algn="ctr"/>
          <a:endParaRPr lang="en-GB" sz="1800"/>
        </a:p>
      </dgm:t>
    </dgm:pt>
    <dgm:pt modelId="{98495441-FC3B-40F1-A182-98DFD6C5EBA3}" type="sibTrans" cxnId="{0B3BEE7E-6CDE-4C9D-B98D-005804E8BB69}">
      <dgm:prSet/>
      <dgm:spPr>
        <a:solidFill>
          <a:srgbClr val="2A4C8C"/>
        </a:solidFill>
      </dgm:spPr>
      <dgm:t>
        <a:bodyPr/>
        <a:lstStyle/>
        <a:p>
          <a:pPr algn="ctr"/>
          <a:endParaRPr lang="en-GB" sz="1800"/>
        </a:p>
      </dgm:t>
    </dgm:pt>
    <dgm:pt modelId="{7464A771-AB9C-4412-BF7F-A0BB85A8393F}">
      <dgm:prSet phldrT="[Text]" custT="1"/>
      <dgm:spPr>
        <a:noFill/>
        <a:ln w="38100">
          <a:solidFill>
            <a:srgbClr val="F1CB2F"/>
          </a:solidFill>
        </a:ln>
      </dgm:spPr>
      <dgm:t>
        <a:bodyPr/>
        <a:lstStyle/>
        <a:p>
          <a:pPr algn="ctr"/>
          <a:r>
            <a:rPr lang="en-US" sz="2400" b="1" dirty="0" err="1">
              <a:solidFill>
                <a:srgbClr val="2A4C8C"/>
              </a:solidFill>
            </a:rPr>
            <a:t>Düzensiz</a:t>
          </a:r>
          <a:r>
            <a:rPr lang="en-US" sz="2400" b="1" dirty="0">
              <a:solidFill>
                <a:srgbClr val="2A4C8C"/>
              </a:solidFill>
            </a:rPr>
            <a:t> </a:t>
          </a:r>
          <a:r>
            <a:rPr lang="en-US" sz="2400" b="1" dirty="0" err="1">
              <a:solidFill>
                <a:srgbClr val="2A4C8C"/>
              </a:solidFill>
            </a:rPr>
            <a:t>Şekiller</a:t>
          </a:r>
          <a:endParaRPr lang="en-GB" sz="2400" b="1" dirty="0">
            <a:solidFill>
              <a:srgbClr val="2A4C8C"/>
            </a:solidFill>
          </a:endParaRPr>
        </a:p>
      </dgm:t>
    </dgm:pt>
    <dgm:pt modelId="{3C53BC68-3FB1-49B9-8573-750ECE41DA99}" type="parTrans" cxnId="{4C07D140-DFAC-4B02-A68D-DDAE1F726BF4}">
      <dgm:prSet/>
      <dgm:spPr/>
      <dgm:t>
        <a:bodyPr/>
        <a:lstStyle/>
        <a:p>
          <a:pPr algn="ctr"/>
          <a:endParaRPr lang="en-GB" sz="1800"/>
        </a:p>
      </dgm:t>
    </dgm:pt>
    <dgm:pt modelId="{8724F653-39F5-4ECD-82AE-7FC59878686F}" type="sibTrans" cxnId="{4C07D140-DFAC-4B02-A68D-DDAE1F726BF4}">
      <dgm:prSet/>
      <dgm:spPr>
        <a:solidFill>
          <a:srgbClr val="F1CB2F"/>
        </a:solidFill>
      </dgm:spPr>
      <dgm:t>
        <a:bodyPr/>
        <a:lstStyle/>
        <a:p>
          <a:pPr algn="ctr"/>
          <a:endParaRPr lang="en-GB" sz="1800"/>
        </a:p>
      </dgm:t>
    </dgm:pt>
    <dgm:pt modelId="{F5951F86-6108-49D4-87FE-4499AF544BDD}">
      <dgm:prSet custT="1"/>
      <dgm:spPr>
        <a:noFill/>
        <a:ln w="38100">
          <a:solidFill>
            <a:srgbClr val="F1CB2F"/>
          </a:solidFill>
        </a:ln>
      </dgm:spPr>
      <dgm:t>
        <a:bodyPr/>
        <a:lstStyle/>
        <a:p>
          <a:pPr algn="ctr"/>
          <a:r>
            <a:rPr lang="en-US" sz="2400" b="1" dirty="0" err="1">
              <a:solidFill>
                <a:srgbClr val="2A4C8C"/>
              </a:solidFill>
            </a:rPr>
            <a:t>Kesim</a:t>
          </a:r>
          <a:endParaRPr lang="el-GR" sz="2400" b="1" dirty="0">
            <a:solidFill>
              <a:srgbClr val="2A4C8C"/>
            </a:solidFill>
          </a:endParaRPr>
        </a:p>
      </dgm:t>
    </dgm:pt>
    <dgm:pt modelId="{0B4F2243-6F09-48DA-AB4F-E86A1BF767DD}" type="parTrans" cxnId="{73BA6A8D-9F85-4A0B-9963-85EF31F2CA9F}">
      <dgm:prSet/>
      <dgm:spPr/>
      <dgm:t>
        <a:bodyPr/>
        <a:lstStyle/>
        <a:p>
          <a:pPr algn="ctr"/>
          <a:endParaRPr lang="en-GB" sz="1800"/>
        </a:p>
      </dgm:t>
    </dgm:pt>
    <dgm:pt modelId="{CE79CEE5-DF1E-4CB8-B4F0-40874D15F232}" type="sibTrans" cxnId="{73BA6A8D-9F85-4A0B-9963-85EF31F2CA9F}">
      <dgm:prSet/>
      <dgm:spPr/>
      <dgm:t>
        <a:bodyPr/>
        <a:lstStyle/>
        <a:p>
          <a:pPr algn="ctr"/>
          <a:endParaRPr lang="en-GB" sz="1800"/>
        </a:p>
      </dgm:t>
    </dgm:pt>
    <dgm:pt modelId="{94AC9BF3-9E58-4041-B626-6A89FCEE4A81}">
      <dgm:prSet custT="1"/>
      <dgm:spPr>
        <a:solidFill>
          <a:schemeClr val="bg1"/>
        </a:solidFill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en-US" sz="2400" b="1" dirty="0" err="1">
              <a:solidFill>
                <a:schemeClr val="accent1">
                  <a:lumMod val="75000"/>
                </a:schemeClr>
              </a:solidFill>
            </a:rPr>
            <a:t>Enjeksiyon</a:t>
          </a:r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1">
                  <a:lumMod val="75000"/>
                </a:schemeClr>
              </a:solidFill>
            </a:rPr>
            <a:t>Kalıplama</a:t>
          </a:r>
          <a:endParaRPr lang="el-GR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8586EEEC-C46D-44DE-BF1E-94C3218CA12F}" type="parTrans" cxnId="{CFDAA95E-D604-44F9-B48B-5C5916586B97}">
      <dgm:prSet/>
      <dgm:spPr/>
      <dgm:t>
        <a:bodyPr/>
        <a:lstStyle/>
        <a:p>
          <a:endParaRPr lang="el-GR"/>
        </a:p>
      </dgm:t>
    </dgm:pt>
    <dgm:pt modelId="{C8F2049E-E07C-4BE8-A241-433DB10AF305}" type="sibTrans" cxnId="{CFDAA95E-D604-44F9-B48B-5C5916586B97}">
      <dgm:prSet/>
      <dgm:spPr/>
      <dgm:t>
        <a:bodyPr/>
        <a:lstStyle/>
        <a:p>
          <a:endParaRPr lang="el-GR"/>
        </a:p>
      </dgm:t>
    </dgm:pt>
    <dgm:pt modelId="{ED210C18-C929-41E6-8420-83FFEB9EAC48}" type="pres">
      <dgm:prSet presAssocID="{937343D9-B228-48F9-A7FC-801E65DC3FAB}" presName="diagram" presStyleCnt="0">
        <dgm:presLayoutVars>
          <dgm:dir/>
          <dgm:resizeHandles val="exact"/>
        </dgm:presLayoutVars>
      </dgm:prSet>
      <dgm:spPr/>
    </dgm:pt>
    <dgm:pt modelId="{E2613209-4CF9-4C2A-8B29-342FF5357CBD}" type="pres">
      <dgm:prSet presAssocID="{102324D4-49B0-4DC0-8827-144C65D3302B}" presName="node" presStyleLbl="node1" presStyleIdx="0" presStyleCnt="4" custScaleY="39532">
        <dgm:presLayoutVars>
          <dgm:bulletEnabled val="1"/>
        </dgm:presLayoutVars>
      </dgm:prSet>
      <dgm:spPr/>
    </dgm:pt>
    <dgm:pt modelId="{FE434ACF-E851-4A88-B23C-13AC568D2127}" type="pres">
      <dgm:prSet presAssocID="{98495441-FC3B-40F1-A182-98DFD6C5EBA3}" presName="sibTrans" presStyleCnt="0"/>
      <dgm:spPr/>
    </dgm:pt>
    <dgm:pt modelId="{5F5980F3-42B9-4E79-92F3-C51F4616AAF4}" type="pres">
      <dgm:prSet presAssocID="{7464A771-AB9C-4412-BF7F-A0BB85A8393F}" presName="node" presStyleLbl="node1" presStyleIdx="1" presStyleCnt="4" custScaleY="35669">
        <dgm:presLayoutVars>
          <dgm:bulletEnabled val="1"/>
        </dgm:presLayoutVars>
      </dgm:prSet>
      <dgm:spPr/>
    </dgm:pt>
    <dgm:pt modelId="{F4611865-6945-4E2E-A787-736FD53E8168}" type="pres">
      <dgm:prSet presAssocID="{8724F653-39F5-4ECD-82AE-7FC59878686F}" presName="sibTrans" presStyleCnt="0"/>
      <dgm:spPr/>
    </dgm:pt>
    <dgm:pt modelId="{7E137349-A556-4281-BE25-0BAB15F02473}" type="pres">
      <dgm:prSet presAssocID="{F5951F86-6108-49D4-87FE-4499AF544BDD}" presName="node" presStyleLbl="node1" presStyleIdx="2" presStyleCnt="4" custScaleY="42343">
        <dgm:presLayoutVars>
          <dgm:bulletEnabled val="1"/>
        </dgm:presLayoutVars>
      </dgm:prSet>
      <dgm:spPr/>
    </dgm:pt>
    <dgm:pt modelId="{B31BF934-2B38-4BD9-96DC-7A6C8842EC0E}" type="pres">
      <dgm:prSet presAssocID="{CE79CEE5-DF1E-4CB8-B4F0-40874D15F232}" presName="sibTrans" presStyleCnt="0"/>
      <dgm:spPr/>
    </dgm:pt>
    <dgm:pt modelId="{3FE91B96-DE52-4572-9886-562F8420CD8A}" type="pres">
      <dgm:prSet presAssocID="{94AC9BF3-9E58-4041-B626-6A89FCEE4A81}" presName="node" presStyleLbl="node1" presStyleIdx="3" presStyleCnt="4" custScaleY="40857">
        <dgm:presLayoutVars>
          <dgm:bulletEnabled val="1"/>
        </dgm:presLayoutVars>
      </dgm:prSet>
      <dgm:spPr/>
    </dgm:pt>
  </dgm:ptLst>
  <dgm:cxnLst>
    <dgm:cxn modelId="{D7EDD01D-6B37-4A1C-8910-1D1233992F99}" type="presOf" srcId="{7464A771-AB9C-4412-BF7F-A0BB85A8393F}" destId="{5F5980F3-42B9-4E79-92F3-C51F4616AAF4}" srcOrd="0" destOrd="0" presId="urn:microsoft.com/office/officeart/2005/8/layout/default"/>
    <dgm:cxn modelId="{48D33A23-F939-47EA-A36C-77A8B9D59ED5}" type="presOf" srcId="{937343D9-B228-48F9-A7FC-801E65DC3FAB}" destId="{ED210C18-C929-41E6-8420-83FFEB9EAC48}" srcOrd="0" destOrd="0" presId="urn:microsoft.com/office/officeart/2005/8/layout/default"/>
    <dgm:cxn modelId="{BD094234-6DA8-4082-9866-09C5EF96A08D}" type="presOf" srcId="{F5951F86-6108-49D4-87FE-4499AF544BDD}" destId="{7E137349-A556-4281-BE25-0BAB15F02473}" srcOrd="0" destOrd="0" presId="urn:microsoft.com/office/officeart/2005/8/layout/default"/>
    <dgm:cxn modelId="{4C07D140-DFAC-4B02-A68D-DDAE1F726BF4}" srcId="{937343D9-B228-48F9-A7FC-801E65DC3FAB}" destId="{7464A771-AB9C-4412-BF7F-A0BB85A8393F}" srcOrd="1" destOrd="0" parTransId="{3C53BC68-3FB1-49B9-8573-750ECE41DA99}" sibTransId="{8724F653-39F5-4ECD-82AE-7FC59878686F}"/>
    <dgm:cxn modelId="{CFDAA95E-D604-44F9-B48B-5C5916586B97}" srcId="{937343D9-B228-48F9-A7FC-801E65DC3FAB}" destId="{94AC9BF3-9E58-4041-B626-6A89FCEE4A81}" srcOrd="3" destOrd="0" parTransId="{8586EEEC-C46D-44DE-BF1E-94C3218CA12F}" sibTransId="{C8F2049E-E07C-4BE8-A241-433DB10AF305}"/>
    <dgm:cxn modelId="{69ED327A-0BA5-43E8-AC8B-841B778BC2A2}" type="presOf" srcId="{94AC9BF3-9E58-4041-B626-6A89FCEE4A81}" destId="{3FE91B96-DE52-4572-9886-562F8420CD8A}" srcOrd="0" destOrd="0" presId="urn:microsoft.com/office/officeart/2005/8/layout/default"/>
    <dgm:cxn modelId="{0B3BEE7E-6CDE-4C9D-B98D-005804E8BB69}" srcId="{937343D9-B228-48F9-A7FC-801E65DC3FAB}" destId="{102324D4-49B0-4DC0-8827-144C65D3302B}" srcOrd="0" destOrd="0" parTransId="{4100DCE7-58DB-4EAC-B431-E9AA21225E17}" sibTransId="{98495441-FC3B-40F1-A182-98DFD6C5EBA3}"/>
    <dgm:cxn modelId="{73BA6A8D-9F85-4A0B-9963-85EF31F2CA9F}" srcId="{937343D9-B228-48F9-A7FC-801E65DC3FAB}" destId="{F5951F86-6108-49D4-87FE-4499AF544BDD}" srcOrd="2" destOrd="0" parTransId="{0B4F2243-6F09-48DA-AB4F-E86A1BF767DD}" sibTransId="{CE79CEE5-DF1E-4CB8-B4F0-40874D15F232}"/>
    <dgm:cxn modelId="{7013E7BC-AA66-4B07-A945-5E072F635834}" type="presOf" srcId="{102324D4-49B0-4DC0-8827-144C65D3302B}" destId="{E2613209-4CF9-4C2A-8B29-342FF5357CBD}" srcOrd="0" destOrd="0" presId="urn:microsoft.com/office/officeart/2005/8/layout/default"/>
    <dgm:cxn modelId="{B30BA05C-F024-4800-98B9-64450D51A4A1}" type="presParOf" srcId="{ED210C18-C929-41E6-8420-83FFEB9EAC48}" destId="{E2613209-4CF9-4C2A-8B29-342FF5357CBD}" srcOrd="0" destOrd="0" presId="urn:microsoft.com/office/officeart/2005/8/layout/default"/>
    <dgm:cxn modelId="{5E5086D8-DC00-4A79-A0BD-00E8404B28D3}" type="presParOf" srcId="{ED210C18-C929-41E6-8420-83FFEB9EAC48}" destId="{FE434ACF-E851-4A88-B23C-13AC568D2127}" srcOrd="1" destOrd="0" presId="urn:microsoft.com/office/officeart/2005/8/layout/default"/>
    <dgm:cxn modelId="{4578BCF3-ED7F-4BFD-9776-9E0946CA791F}" type="presParOf" srcId="{ED210C18-C929-41E6-8420-83FFEB9EAC48}" destId="{5F5980F3-42B9-4E79-92F3-C51F4616AAF4}" srcOrd="2" destOrd="0" presId="urn:microsoft.com/office/officeart/2005/8/layout/default"/>
    <dgm:cxn modelId="{F01FEFE2-9982-4E0E-8E99-B00CA055DD62}" type="presParOf" srcId="{ED210C18-C929-41E6-8420-83FFEB9EAC48}" destId="{F4611865-6945-4E2E-A787-736FD53E8168}" srcOrd="3" destOrd="0" presId="urn:microsoft.com/office/officeart/2005/8/layout/default"/>
    <dgm:cxn modelId="{6C4BE395-FD77-419A-9592-C96670BDD393}" type="presParOf" srcId="{ED210C18-C929-41E6-8420-83FFEB9EAC48}" destId="{7E137349-A556-4281-BE25-0BAB15F02473}" srcOrd="4" destOrd="0" presId="urn:microsoft.com/office/officeart/2005/8/layout/default"/>
    <dgm:cxn modelId="{C2C0901D-B0BA-4467-B94E-3B54075D56A7}" type="presParOf" srcId="{ED210C18-C929-41E6-8420-83FFEB9EAC48}" destId="{B31BF934-2B38-4BD9-96DC-7A6C8842EC0E}" srcOrd="5" destOrd="0" presId="urn:microsoft.com/office/officeart/2005/8/layout/default"/>
    <dgm:cxn modelId="{3E230C65-4C20-42C6-BD44-3F907E38B657}" type="presParOf" srcId="{ED210C18-C929-41E6-8420-83FFEB9EAC48}" destId="{3FE91B96-DE52-4572-9886-562F8420CD8A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343D9-B228-48F9-A7FC-801E65DC3FA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2324D4-49B0-4DC0-8827-144C65D3302B}">
      <dgm:prSet phldrT="[Text]" custT="1"/>
      <dgm:spPr>
        <a:noFill/>
        <a:ln w="38100">
          <a:solidFill>
            <a:srgbClr val="F1CB2F"/>
          </a:solidFill>
        </a:ln>
      </dgm:spPr>
      <dgm:t>
        <a:bodyPr/>
        <a:lstStyle/>
        <a:p>
          <a:pPr algn="ctr"/>
          <a:r>
            <a:rPr lang="en-US" sz="2400" b="1" dirty="0" err="1">
              <a:solidFill>
                <a:srgbClr val="2A4C8C"/>
              </a:solidFill>
            </a:rPr>
            <a:t>Kalıp</a:t>
          </a:r>
          <a:r>
            <a:rPr lang="en-US" sz="2400" b="1" dirty="0">
              <a:solidFill>
                <a:srgbClr val="2A4C8C"/>
              </a:solidFill>
            </a:rPr>
            <a:t> </a:t>
          </a:r>
          <a:r>
            <a:rPr lang="en-US" sz="2400" b="1" dirty="0" err="1">
              <a:solidFill>
                <a:srgbClr val="2A4C8C"/>
              </a:solidFill>
            </a:rPr>
            <a:t>Kesme</a:t>
          </a:r>
          <a:r>
            <a:rPr lang="en-US" sz="2400" b="1" dirty="0">
              <a:solidFill>
                <a:srgbClr val="2A4C8C"/>
              </a:solidFill>
            </a:rPr>
            <a:t> </a:t>
          </a:r>
          <a:r>
            <a:rPr lang="en-US" sz="2400" b="1" dirty="0" err="1">
              <a:solidFill>
                <a:srgbClr val="2A4C8C"/>
              </a:solidFill>
            </a:rPr>
            <a:t>Aletleri</a:t>
          </a:r>
          <a:endParaRPr lang="el-GR" sz="2400" b="1" dirty="0">
            <a:solidFill>
              <a:srgbClr val="2A4C8C"/>
            </a:solidFill>
          </a:endParaRPr>
        </a:p>
      </dgm:t>
    </dgm:pt>
    <dgm:pt modelId="{4100DCE7-58DB-4EAC-B431-E9AA21225E17}" type="parTrans" cxnId="{0B3BEE7E-6CDE-4C9D-B98D-005804E8BB69}">
      <dgm:prSet/>
      <dgm:spPr/>
      <dgm:t>
        <a:bodyPr/>
        <a:lstStyle/>
        <a:p>
          <a:pPr algn="ctr"/>
          <a:endParaRPr lang="en-GB" sz="1800"/>
        </a:p>
      </dgm:t>
    </dgm:pt>
    <dgm:pt modelId="{98495441-FC3B-40F1-A182-98DFD6C5EBA3}" type="sibTrans" cxnId="{0B3BEE7E-6CDE-4C9D-B98D-005804E8BB69}">
      <dgm:prSet/>
      <dgm:spPr>
        <a:solidFill>
          <a:srgbClr val="2A4C8C"/>
        </a:solidFill>
      </dgm:spPr>
      <dgm:t>
        <a:bodyPr/>
        <a:lstStyle/>
        <a:p>
          <a:pPr algn="ctr"/>
          <a:endParaRPr lang="en-GB" sz="1800"/>
        </a:p>
      </dgm:t>
    </dgm:pt>
    <dgm:pt modelId="{7464A771-AB9C-4412-BF7F-A0BB85A8393F}">
      <dgm:prSet phldrT="[Text]" custT="1"/>
      <dgm:spPr>
        <a:noFill/>
        <a:ln w="38100">
          <a:solidFill>
            <a:srgbClr val="F1CB2F"/>
          </a:solidFill>
        </a:ln>
      </dgm:spPr>
      <dgm:t>
        <a:bodyPr/>
        <a:lstStyle/>
        <a:p>
          <a:pPr algn="ctr"/>
          <a:r>
            <a:rPr lang="en-US" sz="2400" b="1" dirty="0" err="1">
              <a:solidFill>
                <a:srgbClr val="2A4C8C"/>
              </a:solidFill>
            </a:rPr>
            <a:t>Zımparalama</a:t>
          </a:r>
          <a:r>
            <a:rPr lang="en-US" sz="2400" b="1" dirty="0">
              <a:solidFill>
                <a:srgbClr val="2A4C8C"/>
              </a:solidFill>
            </a:rPr>
            <a:t> ve </a:t>
          </a:r>
          <a:r>
            <a:rPr lang="en-US" sz="2400" b="1" dirty="0" err="1">
              <a:solidFill>
                <a:srgbClr val="2A4C8C"/>
              </a:solidFill>
            </a:rPr>
            <a:t>bitirme</a:t>
          </a:r>
          <a:endParaRPr lang="en-GB" sz="2400" b="1" dirty="0">
            <a:solidFill>
              <a:srgbClr val="2A4C8C"/>
            </a:solidFill>
          </a:endParaRPr>
        </a:p>
      </dgm:t>
    </dgm:pt>
    <dgm:pt modelId="{3C53BC68-3FB1-49B9-8573-750ECE41DA99}" type="parTrans" cxnId="{4C07D140-DFAC-4B02-A68D-DDAE1F726BF4}">
      <dgm:prSet/>
      <dgm:spPr/>
      <dgm:t>
        <a:bodyPr/>
        <a:lstStyle/>
        <a:p>
          <a:pPr algn="ctr"/>
          <a:endParaRPr lang="en-GB" sz="1800"/>
        </a:p>
      </dgm:t>
    </dgm:pt>
    <dgm:pt modelId="{8724F653-39F5-4ECD-82AE-7FC59878686F}" type="sibTrans" cxnId="{4C07D140-DFAC-4B02-A68D-DDAE1F726BF4}">
      <dgm:prSet/>
      <dgm:spPr>
        <a:solidFill>
          <a:srgbClr val="F1CB2F"/>
        </a:solidFill>
      </dgm:spPr>
      <dgm:t>
        <a:bodyPr/>
        <a:lstStyle/>
        <a:p>
          <a:pPr algn="ctr"/>
          <a:endParaRPr lang="en-GB" sz="1800"/>
        </a:p>
      </dgm:t>
    </dgm:pt>
    <dgm:pt modelId="{94AC9BF3-9E58-4041-B626-6A89FCEE4A81}">
      <dgm:prSet custT="1"/>
      <dgm:spPr>
        <a:solidFill>
          <a:schemeClr val="bg1"/>
        </a:solidFill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en-US" sz="2400" dirty="0"/>
            <a:t>•    </a:t>
          </a:r>
          <a:r>
            <a:rPr lang="en-US" sz="2400" b="1" dirty="0" err="1">
              <a:solidFill>
                <a:schemeClr val="accent1">
                  <a:lumMod val="75000"/>
                </a:schemeClr>
              </a:solidFill>
            </a:rPr>
            <a:t>Kırpma</a:t>
          </a:r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1">
                  <a:lumMod val="75000"/>
                </a:schemeClr>
              </a:solidFill>
            </a:rPr>
            <a:t>Bileşenleri</a:t>
          </a:r>
          <a:endParaRPr lang="el-GR" sz="2400" dirty="0"/>
        </a:p>
      </dgm:t>
    </dgm:pt>
    <dgm:pt modelId="{8586EEEC-C46D-44DE-BF1E-94C3218CA12F}" type="parTrans" cxnId="{CFDAA95E-D604-44F9-B48B-5C5916586B97}">
      <dgm:prSet/>
      <dgm:spPr/>
      <dgm:t>
        <a:bodyPr/>
        <a:lstStyle/>
        <a:p>
          <a:endParaRPr lang="el-GR"/>
        </a:p>
      </dgm:t>
    </dgm:pt>
    <dgm:pt modelId="{C8F2049E-E07C-4BE8-A241-433DB10AF305}" type="sibTrans" cxnId="{CFDAA95E-D604-44F9-B48B-5C5916586B97}">
      <dgm:prSet/>
      <dgm:spPr/>
      <dgm:t>
        <a:bodyPr/>
        <a:lstStyle/>
        <a:p>
          <a:endParaRPr lang="el-GR"/>
        </a:p>
      </dgm:t>
    </dgm:pt>
    <dgm:pt modelId="{ED210C18-C929-41E6-8420-83FFEB9EAC48}" type="pres">
      <dgm:prSet presAssocID="{937343D9-B228-48F9-A7FC-801E65DC3FAB}" presName="diagram" presStyleCnt="0">
        <dgm:presLayoutVars>
          <dgm:dir/>
          <dgm:resizeHandles val="exact"/>
        </dgm:presLayoutVars>
      </dgm:prSet>
      <dgm:spPr/>
    </dgm:pt>
    <dgm:pt modelId="{E2613209-4CF9-4C2A-8B29-342FF5357CBD}" type="pres">
      <dgm:prSet presAssocID="{102324D4-49B0-4DC0-8827-144C65D3302B}" presName="node" presStyleLbl="node1" presStyleIdx="0" presStyleCnt="3" custScaleY="39532">
        <dgm:presLayoutVars>
          <dgm:bulletEnabled val="1"/>
        </dgm:presLayoutVars>
      </dgm:prSet>
      <dgm:spPr/>
    </dgm:pt>
    <dgm:pt modelId="{FE434ACF-E851-4A88-B23C-13AC568D2127}" type="pres">
      <dgm:prSet presAssocID="{98495441-FC3B-40F1-A182-98DFD6C5EBA3}" presName="sibTrans" presStyleCnt="0"/>
      <dgm:spPr/>
    </dgm:pt>
    <dgm:pt modelId="{5F5980F3-42B9-4E79-92F3-C51F4616AAF4}" type="pres">
      <dgm:prSet presAssocID="{7464A771-AB9C-4412-BF7F-A0BB85A8393F}" presName="node" presStyleLbl="node1" presStyleIdx="1" presStyleCnt="3" custScaleY="35669">
        <dgm:presLayoutVars>
          <dgm:bulletEnabled val="1"/>
        </dgm:presLayoutVars>
      </dgm:prSet>
      <dgm:spPr/>
    </dgm:pt>
    <dgm:pt modelId="{F4611865-6945-4E2E-A787-736FD53E8168}" type="pres">
      <dgm:prSet presAssocID="{8724F653-39F5-4ECD-82AE-7FC59878686F}" presName="sibTrans" presStyleCnt="0"/>
      <dgm:spPr/>
    </dgm:pt>
    <dgm:pt modelId="{3FE91B96-DE52-4572-9886-562F8420CD8A}" type="pres">
      <dgm:prSet presAssocID="{94AC9BF3-9E58-4041-B626-6A89FCEE4A81}" presName="node" presStyleLbl="node1" presStyleIdx="2" presStyleCnt="3" custScaleY="39131">
        <dgm:presLayoutVars>
          <dgm:bulletEnabled val="1"/>
        </dgm:presLayoutVars>
      </dgm:prSet>
      <dgm:spPr/>
    </dgm:pt>
  </dgm:ptLst>
  <dgm:cxnLst>
    <dgm:cxn modelId="{D7EDD01D-6B37-4A1C-8910-1D1233992F99}" type="presOf" srcId="{7464A771-AB9C-4412-BF7F-A0BB85A8393F}" destId="{5F5980F3-42B9-4E79-92F3-C51F4616AAF4}" srcOrd="0" destOrd="0" presId="urn:microsoft.com/office/officeart/2005/8/layout/default"/>
    <dgm:cxn modelId="{48D33A23-F939-47EA-A36C-77A8B9D59ED5}" type="presOf" srcId="{937343D9-B228-48F9-A7FC-801E65DC3FAB}" destId="{ED210C18-C929-41E6-8420-83FFEB9EAC48}" srcOrd="0" destOrd="0" presId="urn:microsoft.com/office/officeart/2005/8/layout/default"/>
    <dgm:cxn modelId="{4C07D140-DFAC-4B02-A68D-DDAE1F726BF4}" srcId="{937343D9-B228-48F9-A7FC-801E65DC3FAB}" destId="{7464A771-AB9C-4412-BF7F-A0BB85A8393F}" srcOrd="1" destOrd="0" parTransId="{3C53BC68-3FB1-49B9-8573-750ECE41DA99}" sibTransId="{8724F653-39F5-4ECD-82AE-7FC59878686F}"/>
    <dgm:cxn modelId="{CFDAA95E-D604-44F9-B48B-5C5916586B97}" srcId="{937343D9-B228-48F9-A7FC-801E65DC3FAB}" destId="{94AC9BF3-9E58-4041-B626-6A89FCEE4A81}" srcOrd="2" destOrd="0" parTransId="{8586EEEC-C46D-44DE-BF1E-94C3218CA12F}" sibTransId="{C8F2049E-E07C-4BE8-A241-433DB10AF305}"/>
    <dgm:cxn modelId="{69ED327A-0BA5-43E8-AC8B-841B778BC2A2}" type="presOf" srcId="{94AC9BF3-9E58-4041-B626-6A89FCEE4A81}" destId="{3FE91B96-DE52-4572-9886-562F8420CD8A}" srcOrd="0" destOrd="0" presId="urn:microsoft.com/office/officeart/2005/8/layout/default"/>
    <dgm:cxn modelId="{0B3BEE7E-6CDE-4C9D-B98D-005804E8BB69}" srcId="{937343D9-B228-48F9-A7FC-801E65DC3FAB}" destId="{102324D4-49B0-4DC0-8827-144C65D3302B}" srcOrd="0" destOrd="0" parTransId="{4100DCE7-58DB-4EAC-B431-E9AA21225E17}" sibTransId="{98495441-FC3B-40F1-A182-98DFD6C5EBA3}"/>
    <dgm:cxn modelId="{7013E7BC-AA66-4B07-A945-5E072F635834}" type="presOf" srcId="{102324D4-49B0-4DC0-8827-144C65D3302B}" destId="{E2613209-4CF9-4C2A-8B29-342FF5357CBD}" srcOrd="0" destOrd="0" presId="urn:microsoft.com/office/officeart/2005/8/layout/default"/>
    <dgm:cxn modelId="{B30BA05C-F024-4800-98B9-64450D51A4A1}" type="presParOf" srcId="{ED210C18-C929-41E6-8420-83FFEB9EAC48}" destId="{E2613209-4CF9-4C2A-8B29-342FF5357CBD}" srcOrd="0" destOrd="0" presId="urn:microsoft.com/office/officeart/2005/8/layout/default"/>
    <dgm:cxn modelId="{5E5086D8-DC00-4A79-A0BD-00E8404B28D3}" type="presParOf" srcId="{ED210C18-C929-41E6-8420-83FFEB9EAC48}" destId="{FE434ACF-E851-4A88-B23C-13AC568D2127}" srcOrd="1" destOrd="0" presId="urn:microsoft.com/office/officeart/2005/8/layout/default"/>
    <dgm:cxn modelId="{4578BCF3-ED7F-4BFD-9776-9E0946CA791F}" type="presParOf" srcId="{ED210C18-C929-41E6-8420-83FFEB9EAC48}" destId="{5F5980F3-42B9-4E79-92F3-C51F4616AAF4}" srcOrd="2" destOrd="0" presId="urn:microsoft.com/office/officeart/2005/8/layout/default"/>
    <dgm:cxn modelId="{F01FEFE2-9982-4E0E-8E99-B00CA055DD62}" type="presParOf" srcId="{ED210C18-C929-41E6-8420-83FFEB9EAC48}" destId="{F4611865-6945-4E2E-A787-736FD53E8168}" srcOrd="3" destOrd="0" presId="urn:microsoft.com/office/officeart/2005/8/layout/default"/>
    <dgm:cxn modelId="{3E230C65-4C20-42C6-BD44-3F907E38B657}" type="presParOf" srcId="{ED210C18-C929-41E6-8420-83FFEB9EAC48}" destId="{3FE91B96-DE52-4572-9886-562F8420CD8A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13209-4CF9-4C2A-8B29-342FF5357CBD}">
      <dsp:nvSpPr>
        <dsp:cNvPr id="0" name=""/>
        <dsp:cNvSpPr/>
      </dsp:nvSpPr>
      <dsp:spPr>
        <a:xfrm>
          <a:off x="1339326" y="420"/>
          <a:ext cx="3685477" cy="874165"/>
        </a:xfrm>
        <a:prstGeom prst="rect">
          <a:avLst/>
        </a:prstGeom>
        <a:noFill/>
        <a:ln w="38100" cap="flat" cmpd="sng" algn="ctr">
          <a:solidFill>
            <a:srgbClr val="F1CB2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2A4C8C"/>
              </a:solidFill>
            </a:rPr>
            <a:t>Kesme</a:t>
          </a:r>
          <a:r>
            <a:rPr lang="en-US" sz="2400" b="1" kern="1200" dirty="0">
              <a:solidFill>
                <a:srgbClr val="2A4C8C"/>
              </a:solidFill>
            </a:rPr>
            <a:t> ve </a:t>
          </a:r>
          <a:r>
            <a:rPr lang="en-US" sz="2400" b="1" kern="1200" dirty="0" err="1">
              <a:solidFill>
                <a:srgbClr val="2A4C8C"/>
              </a:solidFill>
            </a:rPr>
            <a:t>düzeltme</a:t>
          </a:r>
          <a:endParaRPr lang="en-GB" sz="2400" b="1" kern="1200" dirty="0">
            <a:solidFill>
              <a:srgbClr val="2A4C8C"/>
            </a:solidFill>
          </a:endParaRPr>
        </a:p>
      </dsp:txBody>
      <dsp:txXfrm>
        <a:off x="1339326" y="420"/>
        <a:ext cx="3685477" cy="874165"/>
      </dsp:txXfrm>
    </dsp:sp>
    <dsp:sp modelId="{5F5980F3-42B9-4E79-92F3-C51F4616AAF4}">
      <dsp:nvSpPr>
        <dsp:cNvPr id="0" name=""/>
        <dsp:cNvSpPr/>
      </dsp:nvSpPr>
      <dsp:spPr>
        <a:xfrm>
          <a:off x="1339326" y="1243133"/>
          <a:ext cx="3685477" cy="788743"/>
        </a:xfrm>
        <a:prstGeom prst="rect">
          <a:avLst/>
        </a:prstGeom>
        <a:noFill/>
        <a:ln w="38100" cap="flat" cmpd="sng" algn="ctr">
          <a:solidFill>
            <a:srgbClr val="F1CB2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2A4C8C"/>
              </a:solidFill>
            </a:rPr>
            <a:t>Düzensiz</a:t>
          </a:r>
          <a:r>
            <a:rPr lang="en-US" sz="2400" b="1" kern="1200" dirty="0">
              <a:solidFill>
                <a:srgbClr val="2A4C8C"/>
              </a:solidFill>
            </a:rPr>
            <a:t> </a:t>
          </a:r>
          <a:r>
            <a:rPr lang="en-US" sz="2400" b="1" kern="1200" dirty="0" err="1">
              <a:solidFill>
                <a:srgbClr val="2A4C8C"/>
              </a:solidFill>
            </a:rPr>
            <a:t>Şekiller</a:t>
          </a:r>
          <a:endParaRPr lang="en-GB" sz="2400" b="1" kern="1200" dirty="0">
            <a:solidFill>
              <a:srgbClr val="2A4C8C"/>
            </a:solidFill>
          </a:endParaRPr>
        </a:p>
      </dsp:txBody>
      <dsp:txXfrm>
        <a:off x="1339326" y="1243133"/>
        <a:ext cx="3685477" cy="788743"/>
      </dsp:txXfrm>
    </dsp:sp>
    <dsp:sp modelId="{7E137349-A556-4281-BE25-0BAB15F02473}">
      <dsp:nvSpPr>
        <dsp:cNvPr id="0" name=""/>
        <dsp:cNvSpPr/>
      </dsp:nvSpPr>
      <dsp:spPr>
        <a:xfrm>
          <a:off x="1339326" y="2400425"/>
          <a:ext cx="3685477" cy="936325"/>
        </a:xfrm>
        <a:prstGeom prst="rect">
          <a:avLst/>
        </a:prstGeom>
        <a:noFill/>
        <a:ln w="38100" cap="flat" cmpd="sng" algn="ctr">
          <a:solidFill>
            <a:srgbClr val="F1CB2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2A4C8C"/>
              </a:solidFill>
            </a:rPr>
            <a:t>Kesim</a:t>
          </a:r>
          <a:endParaRPr lang="el-GR" sz="2400" b="1" kern="1200" dirty="0">
            <a:solidFill>
              <a:srgbClr val="2A4C8C"/>
            </a:solidFill>
          </a:endParaRPr>
        </a:p>
      </dsp:txBody>
      <dsp:txXfrm>
        <a:off x="1339326" y="2400425"/>
        <a:ext cx="3685477" cy="936325"/>
      </dsp:txXfrm>
    </dsp:sp>
    <dsp:sp modelId="{3FE91B96-DE52-4572-9886-562F8420CD8A}">
      <dsp:nvSpPr>
        <dsp:cNvPr id="0" name=""/>
        <dsp:cNvSpPr/>
      </dsp:nvSpPr>
      <dsp:spPr>
        <a:xfrm>
          <a:off x="1339326" y="3705298"/>
          <a:ext cx="3685477" cy="903465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accent1">
                  <a:lumMod val="75000"/>
                </a:schemeClr>
              </a:solidFill>
            </a:rPr>
            <a:t>Enjeksiyon</a:t>
          </a:r>
          <a:r>
            <a:rPr lang="en-US" sz="2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1">
                  <a:lumMod val="75000"/>
                </a:schemeClr>
              </a:solidFill>
            </a:rPr>
            <a:t>Kalıplama</a:t>
          </a:r>
          <a:endParaRPr lang="el-GR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339326" y="3705298"/>
        <a:ext cx="3685477" cy="903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13209-4CF9-4C2A-8B29-342FF5357CBD}">
      <dsp:nvSpPr>
        <dsp:cNvPr id="0" name=""/>
        <dsp:cNvSpPr/>
      </dsp:nvSpPr>
      <dsp:spPr>
        <a:xfrm>
          <a:off x="581099" y="157"/>
          <a:ext cx="5201930" cy="1233856"/>
        </a:xfrm>
        <a:prstGeom prst="rect">
          <a:avLst/>
        </a:prstGeom>
        <a:noFill/>
        <a:ln w="38100" cap="flat" cmpd="sng" algn="ctr">
          <a:solidFill>
            <a:srgbClr val="F1CB2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2A4C8C"/>
              </a:solidFill>
            </a:rPr>
            <a:t>Kalıp</a:t>
          </a:r>
          <a:r>
            <a:rPr lang="en-US" sz="2400" b="1" kern="1200" dirty="0">
              <a:solidFill>
                <a:srgbClr val="2A4C8C"/>
              </a:solidFill>
            </a:rPr>
            <a:t> </a:t>
          </a:r>
          <a:r>
            <a:rPr lang="en-US" sz="2400" b="1" kern="1200" dirty="0" err="1">
              <a:solidFill>
                <a:srgbClr val="2A4C8C"/>
              </a:solidFill>
            </a:rPr>
            <a:t>Kesme</a:t>
          </a:r>
          <a:r>
            <a:rPr lang="en-US" sz="2400" b="1" kern="1200" dirty="0">
              <a:solidFill>
                <a:srgbClr val="2A4C8C"/>
              </a:solidFill>
            </a:rPr>
            <a:t> </a:t>
          </a:r>
          <a:r>
            <a:rPr lang="en-US" sz="2400" b="1" kern="1200" dirty="0" err="1">
              <a:solidFill>
                <a:srgbClr val="2A4C8C"/>
              </a:solidFill>
            </a:rPr>
            <a:t>Aletleri</a:t>
          </a:r>
          <a:endParaRPr lang="el-GR" sz="2400" b="1" kern="1200" dirty="0">
            <a:solidFill>
              <a:srgbClr val="2A4C8C"/>
            </a:solidFill>
          </a:endParaRPr>
        </a:p>
      </dsp:txBody>
      <dsp:txXfrm>
        <a:off x="581099" y="157"/>
        <a:ext cx="5201930" cy="1233856"/>
      </dsp:txXfrm>
    </dsp:sp>
    <dsp:sp modelId="{5F5980F3-42B9-4E79-92F3-C51F4616AAF4}">
      <dsp:nvSpPr>
        <dsp:cNvPr id="0" name=""/>
        <dsp:cNvSpPr/>
      </dsp:nvSpPr>
      <dsp:spPr>
        <a:xfrm>
          <a:off x="581099" y="1754206"/>
          <a:ext cx="5201930" cy="1113285"/>
        </a:xfrm>
        <a:prstGeom prst="rect">
          <a:avLst/>
        </a:prstGeom>
        <a:noFill/>
        <a:ln w="38100" cap="flat" cmpd="sng" algn="ctr">
          <a:solidFill>
            <a:srgbClr val="F1CB2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2A4C8C"/>
              </a:solidFill>
            </a:rPr>
            <a:t>Zımparalama</a:t>
          </a:r>
          <a:r>
            <a:rPr lang="en-US" sz="2400" b="1" kern="1200" dirty="0">
              <a:solidFill>
                <a:srgbClr val="2A4C8C"/>
              </a:solidFill>
            </a:rPr>
            <a:t> ve </a:t>
          </a:r>
          <a:r>
            <a:rPr lang="en-US" sz="2400" b="1" kern="1200" dirty="0" err="1">
              <a:solidFill>
                <a:srgbClr val="2A4C8C"/>
              </a:solidFill>
            </a:rPr>
            <a:t>bitirme</a:t>
          </a:r>
          <a:endParaRPr lang="en-GB" sz="2400" b="1" kern="1200" dirty="0">
            <a:solidFill>
              <a:srgbClr val="2A4C8C"/>
            </a:solidFill>
          </a:endParaRPr>
        </a:p>
      </dsp:txBody>
      <dsp:txXfrm>
        <a:off x="581099" y="1754206"/>
        <a:ext cx="5201930" cy="1113285"/>
      </dsp:txXfrm>
    </dsp:sp>
    <dsp:sp modelId="{3FE91B96-DE52-4572-9886-562F8420CD8A}">
      <dsp:nvSpPr>
        <dsp:cNvPr id="0" name=""/>
        <dsp:cNvSpPr/>
      </dsp:nvSpPr>
      <dsp:spPr>
        <a:xfrm>
          <a:off x="581099" y="3387685"/>
          <a:ext cx="5201930" cy="1221340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•    </a:t>
          </a:r>
          <a:r>
            <a:rPr lang="en-US" sz="2400" b="1" kern="1200" dirty="0" err="1">
              <a:solidFill>
                <a:schemeClr val="accent1">
                  <a:lumMod val="75000"/>
                </a:schemeClr>
              </a:solidFill>
            </a:rPr>
            <a:t>Kırpma</a:t>
          </a:r>
          <a:r>
            <a:rPr lang="en-US" sz="2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1">
                  <a:lumMod val="75000"/>
                </a:schemeClr>
              </a:solidFill>
            </a:rPr>
            <a:t>Bileşenleri</a:t>
          </a:r>
          <a:endParaRPr lang="el-GR" sz="2400" kern="1200" dirty="0"/>
        </a:p>
      </dsp:txBody>
      <dsp:txXfrm>
        <a:off x="581099" y="3387685"/>
        <a:ext cx="5201930" cy="1221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7CA7D-3B98-44BD-8123-78EC05AD755E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9D874-D2D9-4365-960D-3C3150287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80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1" i="0" u="none" strike="noStrike" dirty="0">
              <a:solidFill>
                <a:srgbClr val="000000"/>
              </a:solidFill>
              <a:effectLst/>
              <a:latin typeface="Josefin Sans Bold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endParaRPr lang="ro-RO" sz="1200" b="1" i="0" u="none" strike="noStrike" dirty="0">
              <a:solidFill>
                <a:srgbClr val="000000"/>
              </a:solidFill>
              <a:effectLst/>
              <a:latin typeface="Josefin Sans Bold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445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59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127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75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77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413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134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46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303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7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57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718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741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45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444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44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369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7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4A8F6A0-7CF6-FEBE-4132-85B7BB25A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40B1B44F-884C-B6FE-600E-59D86C35A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6FEECFB-5A19-6346-CC8C-1FE2390B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1993146-3A26-AC04-3663-FCC7F15E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5DD0DB8-320E-5676-4B37-10CA496E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7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3C95B2B-1E00-8996-6D72-D73215CD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D5FBCB5D-05B8-53F2-0046-857A58772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4AFDA19-2A79-66CA-F2E0-6948B343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B4DCD60-4ECF-D8AB-8962-335B4EBD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E2C54F9-A4B0-2F11-C448-300D4A01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3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81DF5753-43BD-FFBA-D51D-6361C3848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50A1F99B-B3B3-1177-26D0-471AB5BAA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4AF3A2D-8089-15A2-AAE9-2DA6D59F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ED2A8F3-AA39-5485-E8CF-3EEBE758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27D9F56-7C95-1D53-AB46-C8002FA8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16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1B240E8-C8A1-0F84-0E1E-C48B6482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9CC3A21-55DC-464F-AE35-11DF0FB84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A0FD5ED-23AA-61BF-B3EA-FCEE2017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D505BC4-5AC2-CFC4-FCCD-CD2DB974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6E776B8-A8E8-5388-CDA5-2E86D111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9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1D07411-E855-5A66-DB49-432BA8F7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F5E803EB-A5EA-18FA-6B6B-F401BF603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446DCF2-D620-0563-16C2-6F73BB2C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7021D3C-57DC-DDE6-63BD-BE742749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E6137E9-75D7-D552-70CC-0DA355AB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3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C0B90C5-41DD-5975-31BF-800CF6C1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01F207C-BE21-C3C8-B31F-8391C6B04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5495012C-2ACD-0BE7-63FB-3B5B41CD8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6C08CEC-04AC-AAB2-7EE9-D3E17816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9AC4284-69BC-8B93-BE65-55232919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9C36532-C710-9784-6BA5-F7A11961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714DE57-36AB-146E-D39B-16F8B29D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A621E76-0AF1-2E68-8132-793A50584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BD5C1C07-FC96-B78E-6C60-D73FE8F82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738FE645-397C-B397-BEFB-3B1C3A222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0C838C3-9DF8-3879-3B59-671664FE7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DBF8A89D-3674-7E54-4DF1-01B97E48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241DBA5-EEB5-00EA-601A-F59848F6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B7528812-75C9-1B14-2994-E8122186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48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0B501E3-AE65-64D7-7488-3A8863D4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2864FEAE-8BD7-38DA-EE5A-98B85F68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83C2C6E8-61C0-2668-05C5-39427FBF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CF794F9C-7CDE-2203-B1B6-BB741498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4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30AFFEDE-5F82-4CF9-C5AF-2AF90ACC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60D2BAEB-76CF-5F86-A875-A1306BE9E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89888DD-E01E-BEDE-FBDA-E0B077D0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17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43A084-6299-88E6-20EB-755DD625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E533339-6ACC-9CE6-1362-CE34D2DF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45CF7ECC-2321-879B-2A37-8876F73D0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BE0CDF3-E2D1-A0C6-8717-B3F95D6A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6C0209E-834D-F305-66C6-3E8ECC8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762A0561-8BCE-0FDE-6CB1-1AC0E6A2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1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E1DE477-E979-3336-ECAD-125CABB9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A22FA9A5-F25C-5554-9C7B-8F8EF0E83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B3CC94E-9411-CD84-5FF2-B56B2C4F5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899A625B-A852-9CD8-CF5D-26B83C32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4B51DBCE-5F5F-EAB5-4E4E-3D658E32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C26EE31-420C-EC47-C1A7-17462AE0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4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9D9F43DF-6436-BA14-3429-B73F6343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F55D411D-420B-4E9F-224B-9D6D12885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5B3DAA4-5A9A-878B-BAD8-3A7E29172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385F1F3-56E1-46BC-928F-EBB58E713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FD6740-FE9A-FE98-7FB0-D798F2FB4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5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ik.com/premium-photo/leather-samples-shoes-wooden-shoe-last-dark-wooden-table-with-empty-white-sheet-paper-notes-designer-furniture-clothes-shoe-maker-workspace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ine 26">
            <a:extLst>
              <a:ext uri="{FF2B5EF4-FFF2-40B4-BE49-F238E27FC236}">
                <a16:creationId xmlns:a16="http://schemas.microsoft.com/office/drawing/2014/main" id="{1665CBF3-E1DB-CC7C-EF90-ADEE0B49E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5" t="856" r="29321" b="-856"/>
          <a:stretch/>
        </p:blipFill>
        <p:spPr>
          <a:xfrm>
            <a:off x="1" y="-1"/>
            <a:ext cx="5254752" cy="6968689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A76F7DDE-B3D7-6534-F085-F22CEBAA630C}"/>
              </a:ext>
            </a:extLst>
          </p:cNvPr>
          <p:cNvSpPr txBox="1"/>
          <p:nvPr/>
        </p:nvSpPr>
        <p:spPr>
          <a:xfrm>
            <a:off x="5711735" y="195382"/>
            <a:ext cx="609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SHOEDES –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Döngüsel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ekonominin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ortaya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çıkan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taleplerine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uygun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sürdürülebilir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ürünler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için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yeni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ayakkabı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tasarımcısı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nitelikleri</a:t>
            </a:r>
            <a:endParaRPr lang="en-GB" sz="1600" dirty="0">
              <a:solidFill>
                <a:srgbClr val="2D56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622B4E98-CEC1-4092-223D-8C968E827602}"/>
              </a:ext>
            </a:extLst>
          </p:cNvPr>
          <p:cNvSpPr txBox="1"/>
          <p:nvPr/>
        </p:nvSpPr>
        <p:spPr>
          <a:xfrm>
            <a:off x="5518484" y="1524063"/>
            <a:ext cx="62908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000000"/>
                </a:solidFill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ULO 6. ATIK </a:t>
            </a:r>
            <a:r>
              <a:rPr lang="tr-TR" sz="3200" b="1" dirty="0">
                <a:solidFill>
                  <a:srgbClr val="000000"/>
                </a:solidFill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YÖNETİMİ</a:t>
            </a:r>
            <a:r>
              <a:rPr lang="en-US" sz="3200" b="1" dirty="0">
                <a:solidFill>
                  <a:srgbClr val="000000"/>
                </a:solidFill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STRATEJ</a:t>
            </a:r>
            <a:r>
              <a:rPr lang="tr-TR" sz="3200" b="1" dirty="0">
                <a:solidFill>
                  <a:srgbClr val="000000"/>
                </a:solidFill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İLERİ</a:t>
            </a:r>
            <a:r>
              <a:rPr lang="en-US" sz="3200" b="1" dirty="0">
                <a:solidFill>
                  <a:srgbClr val="000000"/>
                </a:solidFill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- AYAKKABI SEKTÖRÜNDE EN </a:t>
            </a:r>
            <a:r>
              <a:rPr lang="tr-TR" sz="3200" b="1" dirty="0">
                <a:solidFill>
                  <a:srgbClr val="000000"/>
                </a:solidFill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İYİ</a:t>
            </a:r>
            <a:r>
              <a:rPr lang="en-US" sz="3200" b="1" dirty="0">
                <a:solidFill>
                  <a:srgbClr val="000000"/>
                </a:solidFill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UYGULAMALAR</a:t>
            </a:r>
            <a:endParaRPr lang="ro-RO" sz="3200" b="1" i="0" u="none" strike="noStrike" dirty="0">
              <a:solidFill>
                <a:srgbClr val="000000"/>
              </a:solidFill>
              <a:effectLst/>
              <a:latin typeface="Josefin Sans Bold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CasetăText 14">
            <a:extLst>
              <a:ext uri="{FF2B5EF4-FFF2-40B4-BE49-F238E27FC236}">
                <a16:creationId xmlns:a16="http://schemas.microsoft.com/office/drawing/2014/main" id="{C21C2A64-5F18-D0CE-A5DC-9F5CB511AC13}"/>
              </a:ext>
            </a:extLst>
          </p:cNvPr>
          <p:cNvSpPr txBox="1"/>
          <p:nvPr/>
        </p:nvSpPr>
        <p:spPr>
          <a:xfrm>
            <a:off x="5711735" y="6209914"/>
            <a:ext cx="6503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Josefin Sans Bold" pitchFamily="2" charset="0"/>
              </a:rPr>
              <a:t>GELİŞTİRİCİ ORTAK</a:t>
            </a:r>
            <a:r>
              <a:rPr lang="en-GB" b="1" dirty="0">
                <a:solidFill>
                  <a:srgbClr val="000000"/>
                </a:solidFill>
                <a:latin typeface="Josefin Sans Bold" pitchFamily="2" charset="0"/>
              </a:rPr>
              <a:t>: CRETHIDEV</a:t>
            </a:r>
            <a:endParaRPr lang="en-GB" dirty="0">
              <a:latin typeface="Josefin Sans Bold" pitchFamily="2" charset="0"/>
            </a:endParaRPr>
          </a:p>
        </p:txBody>
      </p:sp>
      <p:sp>
        <p:nvSpPr>
          <p:cNvPr id="17" name="CasetăText 16">
            <a:extLst>
              <a:ext uri="{FF2B5EF4-FFF2-40B4-BE49-F238E27FC236}">
                <a16:creationId xmlns:a16="http://schemas.microsoft.com/office/drawing/2014/main" id="{709BB0E2-7A9B-238D-71F0-BF3D0FE5F6B7}"/>
              </a:ext>
            </a:extLst>
          </p:cNvPr>
          <p:cNvSpPr txBox="1"/>
          <p:nvPr/>
        </p:nvSpPr>
        <p:spPr>
          <a:xfrm>
            <a:off x="382711" y="207884"/>
            <a:ext cx="4578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E9C73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Proje </a:t>
            </a:r>
            <a:r>
              <a:rPr lang="en-GB" sz="1400" dirty="0" err="1">
                <a:solidFill>
                  <a:srgbClr val="E9C73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numarası</a:t>
            </a:r>
            <a:r>
              <a:rPr lang="en-GB" sz="1400" dirty="0">
                <a:solidFill>
                  <a:srgbClr val="E9C73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2021-1-TR01-KA220-VET-000028186</a:t>
            </a:r>
            <a:endParaRPr lang="en-GB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219422F-A079-FB51-DA08-6781E9392D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318955" y="6164163"/>
            <a:ext cx="2706042" cy="627578"/>
          </a:xfrm>
          <a:prstGeom prst="rect">
            <a:avLst/>
          </a:prstGeom>
        </p:spPr>
      </p:pic>
      <p:sp>
        <p:nvSpPr>
          <p:cNvPr id="2" name="CasetăText 27">
            <a:extLst>
              <a:ext uri="{FF2B5EF4-FFF2-40B4-BE49-F238E27FC236}">
                <a16:creationId xmlns:a16="http://schemas.microsoft.com/office/drawing/2014/main" id="{D58DB5AB-D7F5-CC2E-B84D-063E6D1ED972}"/>
              </a:ext>
            </a:extLst>
          </p:cNvPr>
          <p:cNvSpPr txBox="1"/>
          <p:nvPr/>
        </p:nvSpPr>
        <p:spPr>
          <a:xfrm>
            <a:off x="5711735" y="4096819"/>
            <a:ext cx="6097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2D5693"/>
                </a:solidFill>
                <a:latin typeface="Josefin Sans Bold" pitchFamily="2" charset="0"/>
              </a:rPr>
              <a:t>Ders 6.2 
</a:t>
            </a:r>
            <a:r>
              <a:rPr lang="en-US" sz="2400" b="1" dirty="0" err="1">
                <a:latin typeface="Josefin Sans Bold" pitchFamily="2" charset="0"/>
              </a:rPr>
              <a:t>Ayakkabıların</a:t>
            </a:r>
            <a:r>
              <a:rPr lang="en-US" sz="2400" b="1" dirty="0">
                <a:latin typeface="Josefin Sans Bold" pitchFamily="2" charset="0"/>
              </a:rPr>
              <a:t> </a:t>
            </a:r>
            <a:r>
              <a:rPr lang="en-US" sz="2400" b="1" dirty="0" err="1">
                <a:latin typeface="Josefin Sans Bold" pitchFamily="2" charset="0"/>
              </a:rPr>
              <a:t>üretim</a:t>
            </a:r>
            <a:r>
              <a:rPr lang="en-US" sz="2400" b="1" dirty="0">
                <a:latin typeface="Josefin Sans Bold" pitchFamily="2" charset="0"/>
              </a:rPr>
              <a:t> </a:t>
            </a:r>
            <a:r>
              <a:rPr lang="en-US" sz="2400" b="1" dirty="0" err="1">
                <a:latin typeface="Josefin Sans Bold" pitchFamily="2" charset="0"/>
              </a:rPr>
              <a:t>süreçleri</a:t>
            </a:r>
            <a:r>
              <a:rPr lang="en-US" sz="2400" b="1" dirty="0">
                <a:latin typeface="Josefin Sans Bold" pitchFamily="2" charset="0"/>
              </a:rPr>
              <a:t> </a:t>
            </a:r>
            <a:r>
              <a:rPr lang="en-US" sz="2400" b="1" dirty="0" err="1">
                <a:latin typeface="Josefin Sans Bold" pitchFamily="2" charset="0"/>
              </a:rPr>
              <a:t>sırasındaki</a:t>
            </a:r>
            <a:r>
              <a:rPr lang="en-US" sz="2400" b="1" dirty="0">
                <a:latin typeface="Josefin Sans Bold" pitchFamily="2" charset="0"/>
              </a:rPr>
              <a:t> </a:t>
            </a:r>
            <a:r>
              <a:rPr lang="en-US" sz="2400" b="1" dirty="0" err="1">
                <a:latin typeface="Josefin Sans Bold" pitchFamily="2" charset="0"/>
              </a:rPr>
              <a:t>atık</a:t>
            </a:r>
            <a:r>
              <a:rPr lang="en-US" sz="2400" b="1" dirty="0">
                <a:latin typeface="Josefin Sans Bold" pitchFamily="2" charset="0"/>
              </a:rPr>
              <a:t> </a:t>
            </a:r>
            <a:r>
              <a:rPr lang="en-US" sz="2400" b="1" dirty="0" err="1">
                <a:latin typeface="Josefin Sans Bold" pitchFamily="2" charset="0"/>
              </a:rPr>
              <a:t>kaynakları</a:t>
            </a:r>
            <a:endParaRPr lang="en-US" sz="2400" dirty="0">
              <a:latin typeface="Josefin Sans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9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6">
            <a:extLst>
              <a:ext uri="{FF2B5EF4-FFF2-40B4-BE49-F238E27FC236}">
                <a16:creationId xmlns:a16="http://schemas.microsoft.com/office/drawing/2014/main" id="{C4D27284-67A8-5E6E-893E-1FE2A107C548}"/>
              </a:ext>
            </a:extLst>
          </p:cNvPr>
          <p:cNvSpPr txBox="1"/>
          <p:nvPr/>
        </p:nvSpPr>
        <p:spPr>
          <a:xfrm>
            <a:off x="538521" y="1068099"/>
            <a:ext cx="1093452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>
                <a:solidFill>
                  <a:srgbClr val="2D5693"/>
                </a:solidFill>
                <a:latin typeface="Josefin Sans Bold" pitchFamily="2" charset="0"/>
              </a:rPr>
              <a:t>Fazla</a:t>
            </a:r>
            <a:r>
              <a:rPr lang="en-US" sz="28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US" sz="2800" dirty="0" err="1">
                <a:solidFill>
                  <a:srgbClr val="2D5693"/>
                </a:solidFill>
                <a:latin typeface="Josefin Sans Bold" pitchFamily="2" charset="0"/>
              </a:rPr>
              <a:t>ambalaj</a:t>
            </a:r>
            <a:endParaRPr lang="en-US" sz="2800" dirty="0">
              <a:solidFill>
                <a:srgbClr val="2D5693"/>
              </a:solidFill>
              <a:latin typeface="Josefin Sans Bold" pitchFamily="2" charset="0"/>
            </a:endParaRPr>
          </a:p>
        </p:txBody>
      </p:sp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sp>
        <p:nvSpPr>
          <p:cNvPr id="39" name="CasetăText 38">
            <a:extLst>
              <a:ext uri="{FF2B5EF4-FFF2-40B4-BE49-F238E27FC236}">
                <a16:creationId xmlns:a16="http://schemas.microsoft.com/office/drawing/2014/main" id="{5AFE2CB9-6E23-06E4-5F28-0C7BB5EB01BC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2A4C8C"/>
                </a:solidFill>
              </a:rPr>
              <a:t>Environmental Impact:</a:t>
            </a:r>
          </a:p>
        </p:txBody>
      </p:sp>
      <p:pic>
        <p:nvPicPr>
          <p:cNvPr id="3079" name="Graphic 5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Grafic 1035215431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Grafic 1140878212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fic 1339943004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0569A2E-6D04-41E7-8915-C211C554AAD3}"/>
              </a:ext>
            </a:extLst>
          </p:cNvPr>
          <p:cNvSpPr txBox="1"/>
          <p:nvPr/>
        </p:nvSpPr>
        <p:spPr>
          <a:xfrm>
            <a:off x="1268304" y="1941684"/>
            <a:ext cx="8620229" cy="2745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u="sng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Atık</a:t>
            </a:r>
            <a:r>
              <a:rPr lang="en-GB" u="sng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Üretimi</a:t>
            </a:r>
            <a:r>
              <a:rPr lang="en-GB" u="sng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Fazla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ambalaj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karton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plastik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diğer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malzemeler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şeklinde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daha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fazla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atığa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yol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açar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Bu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atıklar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genellikle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çöplüklere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gider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çevre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sorunlarına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katkıda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bulunur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r>
              <a:rPr lang="en-GB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 </a:t>
            </a:r>
            <a:endParaRPr lang="tr-TR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el-GR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u="sng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Kaynak </a:t>
            </a:r>
            <a:r>
              <a:rPr lang="en-GB" u="sng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Tüketimi</a:t>
            </a:r>
            <a:r>
              <a:rPr lang="en-GB" u="sng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Ambalaj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malzemelerinin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üretimi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doğal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kaynakları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zorlayabilecek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sera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gazı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emisyonlarına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katkıda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bulunabilecek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enerji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hammaddeler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dahil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olmak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üzere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kaynakları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tüketir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r>
              <a:rPr lang="en-GB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 </a:t>
            </a:r>
            <a:endParaRPr lang="el-GR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u="sng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Karbon </a:t>
            </a:r>
            <a:r>
              <a:rPr lang="en-GB" u="sng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</a:t>
            </a:r>
            <a:r>
              <a:rPr lang="en-GB" u="sng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İzi</a:t>
            </a:r>
            <a:r>
              <a:rPr lang="en-GB" u="sng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Ayakkabıların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aşırı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paketlenmiş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kutularda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veya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kaplarda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taşınması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nakliye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için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gereken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ek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ağırlık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alan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nedeniyle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endüstrisinin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karbon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izini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artırabilir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l-GR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26286F11-C64F-40B3-99D1-C18F313FF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478" y="1282891"/>
            <a:ext cx="523826" cy="846160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94699DC4-EB82-4502-B459-E22C6AFA4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06" y="2906937"/>
            <a:ext cx="674098" cy="627832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E2A00F40-DC65-4D04-B7B4-6350B93D1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07" y="4490112"/>
            <a:ext cx="674098" cy="62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2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6">
            <a:extLst>
              <a:ext uri="{FF2B5EF4-FFF2-40B4-BE49-F238E27FC236}">
                <a16:creationId xmlns:a16="http://schemas.microsoft.com/office/drawing/2014/main" id="{C4D27284-67A8-5E6E-893E-1FE2A107C548}"/>
              </a:ext>
            </a:extLst>
          </p:cNvPr>
          <p:cNvSpPr txBox="1"/>
          <p:nvPr/>
        </p:nvSpPr>
        <p:spPr>
          <a:xfrm>
            <a:off x="538521" y="1068099"/>
            <a:ext cx="1093452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>
                <a:solidFill>
                  <a:srgbClr val="2D5693"/>
                </a:solidFill>
                <a:latin typeface="Josefin Sans Bold" pitchFamily="2" charset="0"/>
              </a:rPr>
              <a:t>Fazla</a:t>
            </a:r>
            <a:r>
              <a:rPr lang="en-US" sz="28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US" sz="2800" dirty="0" err="1">
                <a:solidFill>
                  <a:srgbClr val="2D5693"/>
                </a:solidFill>
                <a:latin typeface="Josefin Sans Bold" pitchFamily="2" charset="0"/>
              </a:rPr>
              <a:t>ambalaj</a:t>
            </a:r>
            <a:endParaRPr lang="en-US" sz="2800" dirty="0">
              <a:solidFill>
                <a:srgbClr val="2D5693"/>
              </a:solidFill>
              <a:latin typeface="Josefin Sans Bold" pitchFamily="2" charset="0"/>
            </a:endParaRPr>
          </a:p>
        </p:txBody>
      </p:sp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sp>
        <p:nvSpPr>
          <p:cNvPr id="39" name="CasetăText 38">
            <a:extLst>
              <a:ext uri="{FF2B5EF4-FFF2-40B4-BE49-F238E27FC236}">
                <a16:creationId xmlns:a16="http://schemas.microsoft.com/office/drawing/2014/main" id="{5AFE2CB9-6E23-06E4-5F28-0C7BB5EB01BC}"/>
              </a:ext>
            </a:extLst>
          </p:cNvPr>
          <p:cNvSpPr txBox="1"/>
          <p:nvPr/>
        </p:nvSpPr>
        <p:spPr>
          <a:xfrm rot="16200000">
            <a:off x="-746196" y="3638254"/>
            <a:ext cx="3458675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2A4C8C"/>
                </a:solidFill>
              </a:rPr>
              <a:t>Tüketici</a:t>
            </a:r>
            <a:r>
              <a:rPr lang="en-GB" sz="2400" b="1" dirty="0">
                <a:solidFill>
                  <a:srgbClr val="2A4C8C"/>
                </a:solidFill>
              </a:rPr>
              <a:t> </a:t>
            </a:r>
            <a:r>
              <a:rPr lang="en-GB" sz="2400" b="1" dirty="0" err="1">
                <a:solidFill>
                  <a:srgbClr val="2A4C8C"/>
                </a:solidFill>
              </a:rPr>
              <a:t>Algısı</a:t>
            </a:r>
            <a:endParaRPr lang="en-GB" sz="2400" b="1" dirty="0">
              <a:solidFill>
                <a:srgbClr val="2A4C8C"/>
              </a:solidFill>
            </a:endParaRPr>
          </a:p>
        </p:txBody>
      </p:sp>
      <p:pic>
        <p:nvPicPr>
          <p:cNvPr id="3079" name="Graphic 5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Grafic 1035215431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Grafic 1140878212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fic 1339943004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26286F11-C64F-40B3-99D1-C18F313FF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1755" y="2139751"/>
            <a:ext cx="945107" cy="767186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94699DC4-EB82-4502-B459-E22C6AFA4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1755" y="3684896"/>
            <a:ext cx="846161" cy="76718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6D2A0B8-B280-4460-B086-BDBA4F9D4E40}"/>
              </a:ext>
            </a:extLst>
          </p:cNvPr>
          <p:cNvSpPr txBox="1"/>
          <p:nvPr/>
        </p:nvSpPr>
        <p:spPr>
          <a:xfrm>
            <a:off x="3046863" y="2278250"/>
            <a:ext cx="60937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Savurgan</a:t>
            </a:r>
            <a:r>
              <a:rPr lang="en-US" dirty="0"/>
              <a:t> </a:t>
            </a:r>
            <a:r>
              <a:rPr lang="en-US" dirty="0" err="1"/>
              <a:t>İmaj</a:t>
            </a:r>
            <a:r>
              <a:rPr lang="en-US" dirty="0"/>
              <a:t>: </a:t>
            </a:r>
            <a:r>
              <a:rPr lang="en-US" dirty="0" err="1"/>
              <a:t>Aşırı</a:t>
            </a:r>
            <a:r>
              <a:rPr lang="en-US" dirty="0"/>
              <a:t> </a:t>
            </a:r>
            <a:r>
              <a:rPr lang="en-US" dirty="0" err="1"/>
              <a:t>ambalaj</a:t>
            </a:r>
            <a:r>
              <a:rPr lang="en-US" dirty="0"/>
              <a:t> </a:t>
            </a:r>
            <a:r>
              <a:rPr lang="en-US" dirty="0" err="1"/>
              <a:t>kullanan</a:t>
            </a:r>
            <a:r>
              <a:rPr lang="en-US" dirty="0"/>
              <a:t> </a:t>
            </a:r>
            <a:r>
              <a:rPr lang="en-US" dirty="0" err="1"/>
              <a:t>şirketler</a:t>
            </a:r>
            <a:r>
              <a:rPr lang="en-US" dirty="0"/>
              <a:t>, </a:t>
            </a:r>
            <a:r>
              <a:rPr lang="en-US" dirty="0" err="1"/>
              <a:t>tüketiciler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savurgan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çevreye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sorumsuz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algılanabilir</a:t>
            </a:r>
            <a:r>
              <a:rPr lang="en-US" dirty="0"/>
              <a:t>. Bu, </a:t>
            </a:r>
            <a:r>
              <a:rPr lang="en-US" dirty="0" err="1"/>
              <a:t>olumsuz</a:t>
            </a:r>
            <a:r>
              <a:rPr lang="en-US" dirty="0"/>
              <a:t> </a:t>
            </a:r>
            <a:r>
              <a:rPr lang="en-US" dirty="0" err="1"/>
              <a:t>halkla</a:t>
            </a:r>
            <a:r>
              <a:rPr lang="en-US" dirty="0"/>
              <a:t> </a:t>
            </a:r>
            <a:r>
              <a:rPr lang="en-US" dirty="0" err="1"/>
              <a:t>ilişkilere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açabilir</a:t>
            </a:r>
            <a:r>
              <a:rPr lang="en-US" dirty="0"/>
              <a:t> ve </a:t>
            </a:r>
            <a:r>
              <a:rPr lang="en-US" dirty="0" err="1"/>
              <a:t>marka</a:t>
            </a:r>
            <a:r>
              <a:rPr lang="en-US" dirty="0"/>
              <a:t> </a:t>
            </a:r>
            <a:r>
              <a:rPr lang="en-US" dirty="0" err="1"/>
              <a:t>imajını</a:t>
            </a:r>
            <a:r>
              <a:rPr lang="en-US" dirty="0"/>
              <a:t> </a:t>
            </a:r>
            <a:r>
              <a:rPr lang="en-US" dirty="0" err="1"/>
              <a:t>etkileyebilir</a:t>
            </a:r>
            <a:r>
              <a:rPr lang="en-US" dirty="0"/>
              <a:t>.</a:t>
            </a:r>
            <a:endParaRPr lang="tr-TR" dirty="0"/>
          </a:p>
          <a:p>
            <a:endParaRPr lang="en-US" dirty="0"/>
          </a:p>
          <a:p>
            <a:r>
              <a:rPr lang="en-US" dirty="0" err="1"/>
              <a:t>Tüketici</a:t>
            </a:r>
            <a:r>
              <a:rPr lang="en-US" dirty="0"/>
              <a:t> </a:t>
            </a:r>
            <a:r>
              <a:rPr lang="en-US" dirty="0" err="1"/>
              <a:t>Tercihleri</a:t>
            </a:r>
            <a:r>
              <a:rPr lang="en-US" dirty="0"/>
              <a:t>: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tüketici</a:t>
            </a:r>
            <a:r>
              <a:rPr lang="en-US" dirty="0"/>
              <a:t> minimal, </a:t>
            </a:r>
            <a:r>
              <a:rPr lang="en-US" dirty="0" err="1"/>
              <a:t>çevre</a:t>
            </a:r>
            <a:r>
              <a:rPr lang="en-US" dirty="0"/>
              <a:t> </a:t>
            </a:r>
            <a:r>
              <a:rPr lang="en-US" dirty="0" err="1"/>
              <a:t>dostu</a:t>
            </a:r>
            <a:r>
              <a:rPr lang="en-US" dirty="0"/>
              <a:t> </a:t>
            </a:r>
            <a:r>
              <a:rPr lang="en-US" dirty="0" err="1"/>
              <a:t>ambalajlı</a:t>
            </a:r>
            <a:r>
              <a:rPr lang="en-US" dirty="0"/>
              <a:t> </a:t>
            </a:r>
            <a:r>
              <a:rPr lang="en-US" dirty="0" err="1"/>
              <a:t>ürünleri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ediyor</a:t>
            </a:r>
            <a:r>
              <a:rPr lang="en-US" dirty="0"/>
              <a:t>. Bu </a:t>
            </a:r>
            <a:r>
              <a:rPr lang="en-US" dirty="0" err="1"/>
              <a:t>tercihlere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markalar</a:t>
            </a:r>
            <a:r>
              <a:rPr lang="en-US" dirty="0"/>
              <a:t> </a:t>
            </a:r>
            <a:r>
              <a:rPr lang="en-US" dirty="0" err="1"/>
              <a:t>rekabet</a:t>
            </a:r>
            <a:r>
              <a:rPr lang="en-US" dirty="0"/>
              <a:t> </a:t>
            </a:r>
            <a:r>
              <a:rPr lang="en-US" dirty="0" err="1"/>
              <a:t>avantajına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555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6">
            <a:extLst>
              <a:ext uri="{FF2B5EF4-FFF2-40B4-BE49-F238E27FC236}">
                <a16:creationId xmlns:a16="http://schemas.microsoft.com/office/drawing/2014/main" id="{C4D27284-67A8-5E6E-893E-1FE2A107C548}"/>
              </a:ext>
            </a:extLst>
          </p:cNvPr>
          <p:cNvSpPr txBox="1"/>
          <p:nvPr/>
        </p:nvSpPr>
        <p:spPr>
          <a:xfrm>
            <a:off x="538521" y="1068099"/>
            <a:ext cx="1093452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800" dirty="0">
                <a:solidFill>
                  <a:srgbClr val="2D5693"/>
                </a:solidFill>
                <a:latin typeface="Josefin Sans Bold" pitchFamily="2" charset="0"/>
              </a:rPr>
              <a:t>Excess packaging</a:t>
            </a:r>
          </a:p>
        </p:txBody>
      </p:sp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3079" name="Graphic 5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Grafic 1035215431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Grafic 1140878212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fic 1339943004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26286F11-C64F-40B3-99D1-C18F313FF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1755" y="2139751"/>
            <a:ext cx="945107" cy="767186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94699DC4-EB82-4502-B459-E22C6AFA4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1227" y="4659255"/>
            <a:ext cx="846161" cy="767187"/>
          </a:xfrm>
          <a:prstGeom prst="rect">
            <a:avLst/>
          </a:prstGeom>
        </p:spPr>
      </p:pic>
      <p:sp>
        <p:nvSpPr>
          <p:cNvPr id="22" name="CasetăText 38">
            <a:extLst>
              <a:ext uri="{FF2B5EF4-FFF2-40B4-BE49-F238E27FC236}">
                <a16:creationId xmlns:a16="http://schemas.microsoft.com/office/drawing/2014/main" id="{23126B67-209E-4916-8BC7-62B077F45546}"/>
              </a:ext>
            </a:extLst>
          </p:cNvPr>
          <p:cNvSpPr txBox="1"/>
          <p:nvPr/>
        </p:nvSpPr>
        <p:spPr>
          <a:xfrm rot="16200000">
            <a:off x="129958" y="2505123"/>
            <a:ext cx="1801504" cy="830997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2A4C8C"/>
                </a:solidFill>
              </a:rPr>
              <a:t>Ekonomik</a:t>
            </a:r>
            <a:r>
              <a:rPr lang="en-GB" sz="2400" b="1" dirty="0">
                <a:solidFill>
                  <a:srgbClr val="2A4C8C"/>
                </a:solidFill>
              </a:rPr>
              <a:t> </a:t>
            </a:r>
            <a:r>
              <a:rPr lang="en-GB" sz="2400" b="1" dirty="0" err="1">
                <a:solidFill>
                  <a:srgbClr val="2A4C8C"/>
                </a:solidFill>
              </a:rPr>
              <a:t>Maliyetler</a:t>
            </a:r>
            <a:endParaRPr lang="en-GB" sz="2400" b="1" dirty="0">
              <a:solidFill>
                <a:srgbClr val="2A4C8C"/>
              </a:solidFill>
            </a:endParaRPr>
          </a:p>
        </p:txBody>
      </p:sp>
      <p:sp>
        <p:nvSpPr>
          <p:cNvPr id="18" name="CasetăText 38">
            <a:extLst>
              <a:ext uri="{FF2B5EF4-FFF2-40B4-BE49-F238E27FC236}">
                <a16:creationId xmlns:a16="http://schemas.microsoft.com/office/drawing/2014/main" id="{565672BB-5C9A-4A47-AE27-928976EB6D42}"/>
              </a:ext>
            </a:extLst>
          </p:cNvPr>
          <p:cNvSpPr txBox="1"/>
          <p:nvPr/>
        </p:nvSpPr>
        <p:spPr>
          <a:xfrm rot="16200000">
            <a:off x="-25343" y="4627351"/>
            <a:ext cx="2142700" cy="830997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2A4C8C"/>
                </a:solidFill>
              </a:rPr>
              <a:t>Alan ve </a:t>
            </a:r>
            <a:r>
              <a:rPr lang="en-GB" sz="2400" b="1" dirty="0" err="1">
                <a:solidFill>
                  <a:srgbClr val="2A4C8C"/>
                </a:solidFill>
              </a:rPr>
              <a:t>Depolama</a:t>
            </a:r>
            <a:endParaRPr lang="en-GB" sz="2400" b="1" dirty="0">
              <a:solidFill>
                <a:srgbClr val="2A4C8C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C730DB-F7AB-4A66-82C5-7BA0E82F126D}"/>
              </a:ext>
            </a:extLst>
          </p:cNvPr>
          <p:cNvSpPr txBox="1"/>
          <p:nvPr/>
        </p:nvSpPr>
        <p:spPr>
          <a:xfrm>
            <a:off x="3046863" y="2139751"/>
            <a:ext cx="60937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Artan</a:t>
            </a:r>
            <a:r>
              <a:rPr lang="en-US" dirty="0"/>
              <a:t> </a:t>
            </a:r>
            <a:r>
              <a:rPr lang="en-US" dirty="0" err="1"/>
              <a:t>Maliyetler</a:t>
            </a:r>
            <a:r>
              <a:rPr lang="en-US" dirty="0"/>
              <a:t>: </a:t>
            </a:r>
            <a:r>
              <a:rPr lang="en-US" dirty="0" err="1"/>
              <a:t>Aşırı</a:t>
            </a:r>
            <a:r>
              <a:rPr lang="en-US" dirty="0"/>
              <a:t> </a:t>
            </a:r>
            <a:r>
              <a:rPr lang="en-US" dirty="0" err="1"/>
              <a:t>paketleme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şirketin</a:t>
            </a:r>
            <a:r>
              <a:rPr lang="en-US" dirty="0"/>
              <a:t> </a:t>
            </a:r>
            <a:r>
              <a:rPr lang="en-US" dirty="0" err="1"/>
              <a:t>paketleme</a:t>
            </a:r>
            <a:r>
              <a:rPr lang="en-US" dirty="0"/>
              <a:t> ve </a:t>
            </a:r>
            <a:r>
              <a:rPr lang="en-US" dirty="0" err="1"/>
              <a:t>nakliye</a:t>
            </a:r>
            <a:r>
              <a:rPr lang="en-US" dirty="0"/>
              <a:t> </a:t>
            </a:r>
            <a:r>
              <a:rPr lang="en-US" dirty="0" err="1"/>
              <a:t>maliyetlerini</a:t>
            </a:r>
            <a:r>
              <a:rPr lang="en-US" dirty="0"/>
              <a:t> </a:t>
            </a:r>
            <a:r>
              <a:rPr lang="en-US" dirty="0" err="1"/>
              <a:t>artırabilir</a:t>
            </a:r>
            <a:r>
              <a:rPr lang="en-US" dirty="0"/>
              <a:t>. Bu, 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maliyetler</a:t>
            </a:r>
            <a:r>
              <a:rPr lang="en-US" dirty="0"/>
              <a:t> </a:t>
            </a:r>
            <a:r>
              <a:rPr lang="en-US" dirty="0" err="1"/>
              <a:t>haklı</a:t>
            </a:r>
            <a:r>
              <a:rPr lang="en-US" dirty="0"/>
              <a:t> </a:t>
            </a:r>
            <a:r>
              <a:rPr lang="en-US" dirty="0" err="1"/>
              <a:t>değilse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şirketin</a:t>
            </a:r>
            <a:r>
              <a:rPr lang="en-US" dirty="0"/>
              <a:t> </a:t>
            </a:r>
            <a:r>
              <a:rPr lang="en-US" dirty="0" err="1"/>
              <a:t>karlılığını</a:t>
            </a:r>
            <a:r>
              <a:rPr lang="en-US" dirty="0"/>
              <a:t> </a:t>
            </a:r>
            <a:r>
              <a:rPr lang="en-US" dirty="0" err="1"/>
              <a:t>etkileyebilir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Depolama</a:t>
            </a:r>
            <a:r>
              <a:rPr lang="en-US" dirty="0"/>
              <a:t> </a:t>
            </a:r>
            <a:r>
              <a:rPr lang="en-US" dirty="0" err="1"/>
              <a:t>Zorlukları</a:t>
            </a:r>
            <a:r>
              <a:rPr lang="en-US" dirty="0"/>
              <a:t>: </a:t>
            </a:r>
            <a:r>
              <a:rPr lang="en-US" dirty="0" err="1"/>
              <a:t>Perakendeciler</a:t>
            </a:r>
            <a:r>
              <a:rPr lang="en-US" dirty="0"/>
              <a:t> ve </a:t>
            </a:r>
            <a:r>
              <a:rPr lang="en-US" dirty="0" err="1"/>
              <a:t>tüketiciler</a:t>
            </a:r>
            <a:r>
              <a:rPr lang="en-US" dirty="0"/>
              <a:t>,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ambalajın</a:t>
            </a:r>
            <a:r>
              <a:rPr lang="en-US" dirty="0"/>
              <a:t> </a:t>
            </a:r>
            <a:r>
              <a:rPr lang="en-US" dirty="0" err="1"/>
              <a:t>depolanmasında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atılmasında</a:t>
            </a:r>
            <a:r>
              <a:rPr lang="en-US" dirty="0"/>
              <a:t> </a:t>
            </a:r>
            <a:r>
              <a:rPr lang="en-US" dirty="0" err="1"/>
              <a:t>zorluklarla</a:t>
            </a:r>
            <a:r>
              <a:rPr lang="en-US" dirty="0"/>
              <a:t> </a:t>
            </a:r>
            <a:r>
              <a:rPr lang="en-US" dirty="0" err="1"/>
              <a:t>karşılaşabilir</a:t>
            </a:r>
            <a:r>
              <a:rPr lang="en-US" dirty="0"/>
              <a:t> ve </a:t>
            </a:r>
            <a:r>
              <a:rPr lang="en-US" dirty="0" err="1"/>
              <a:t>bu</a:t>
            </a:r>
            <a:r>
              <a:rPr lang="en-US" dirty="0"/>
              <a:t> da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zorluklara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açabilir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946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6">
            <a:extLst>
              <a:ext uri="{FF2B5EF4-FFF2-40B4-BE49-F238E27FC236}">
                <a16:creationId xmlns:a16="http://schemas.microsoft.com/office/drawing/2014/main" id="{C4D27284-67A8-5E6E-893E-1FE2A107C548}"/>
              </a:ext>
            </a:extLst>
          </p:cNvPr>
          <p:cNvSpPr txBox="1"/>
          <p:nvPr/>
        </p:nvSpPr>
        <p:spPr>
          <a:xfrm>
            <a:off x="538521" y="1068099"/>
            <a:ext cx="1093452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>
                <a:solidFill>
                  <a:srgbClr val="2D5693"/>
                </a:solidFill>
                <a:latin typeface="Josefin Sans Bold" pitchFamily="2" charset="0"/>
              </a:rPr>
              <a:t>Kimyasal</a:t>
            </a:r>
            <a:r>
              <a:rPr lang="en-US" sz="28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US" sz="2800" dirty="0" err="1">
                <a:solidFill>
                  <a:srgbClr val="2D5693"/>
                </a:solidFill>
                <a:latin typeface="Josefin Sans Bold" pitchFamily="2" charset="0"/>
              </a:rPr>
              <a:t>atık</a:t>
            </a:r>
            <a:endParaRPr lang="en-US" sz="2800" dirty="0">
              <a:solidFill>
                <a:srgbClr val="2D5693"/>
              </a:solidFill>
              <a:latin typeface="Josefin Sans Bold" pitchFamily="2" charset="0"/>
            </a:endParaRPr>
          </a:p>
        </p:txBody>
      </p:sp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3079" name="Graphic 5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Grafic 1035215431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Grafic 1140878212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fic 1339943004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26286F11-C64F-40B3-99D1-C18F313FF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1755" y="2139751"/>
            <a:ext cx="945107" cy="767186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94699DC4-EB82-4502-B459-E22C6AFA4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1755" y="3684896"/>
            <a:ext cx="846161" cy="767187"/>
          </a:xfrm>
          <a:prstGeom prst="rect">
            <a:avLst/>
          </a:prstGeom>
        </p:spPr>
      </p:pic>
      <p:sp>
        <p:nvSpPr>
          <p:cNvPr id="22" name="CasetăText 38">
            <a:extLst>
              <a:ext uri="{FF2B5EF4-FFF2-40B4-BE49-F238E27FC236}">
                <a16:creationId xmlns:a16="http://schemas.microsoft.com/office/drawing/2014/main" id="{23126B67-209E-4916-8BC7-62B077F45546}"/>
              </a:ext>
            </a:extLst>
          </p:cNvPr>
          <p:cNvSpPr txBox="1"/>
          <p:nvPr/>
        </p:nvSpPr>
        <p:spPr>
          <a:xfrm rot="16200000">
            <a:off x="-143331" y="3254698"/>
            <a:ext cx="2691557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2A4C8C"/>
                </a:solidFill>
              </a:rPr>
              <a:t>Tabaklama</a:t>
            </a:r>
            <a:r>
              <a:rPr lang="en-GB" sz="2400" b="1" dirty="0">
                <a:solidFill>
                  <a:srgbClr val="2A4C8C"/>
                </a:solidFill>
              </a:rPr>
              <a:t> </a:t>
            </a:r>
            <a:r>
              <a:rPr lang="en-GB" sz="2400" b="1" dirty="0" err="1">
                <a:solidFill>
                  <a:srgbClr val="2A4C8C"/>
                </a:solidFill>
              </a:rPr>
              <a:t>İşlemi</a:t>
            </a:r>
            <a:endParaRPr lang="en-GB" sz="2400" b="1" dirty="0">
              <a:solidFill>
                <a:srgbClr val="2A4C8C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CD7A52-0C4F-41FC-B44D-6D178176FAAB}"/>
              </a:ext>
            </a:extLst>
          </p:cNvPr>
          <p:cNvSpPr txBox="1"/>
          <p:nvPr/>
        </p:nvSpPr>
        <p:spPr>
          <a:xfrm>
            <a:off x="3046863" y="2139751"/>
            <a:ext cx="609372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Tehlikeli</a:t>
            </a:r>
            <a:r>
              <a:rPr lang="en-US" dirty="0"/>
              <a:t> </a:t>
            </a:r>
            <a:r>
              <a:rPr lang="en-US" dirty="0" err="1"/>
              <a:t>Kimyasallar</a:t>
            </a:r>
            <a:r>
              <a:rPr lang="en-US" dirty="0"/>
              <a:t>: Deri </a:t>
            </a:r>
            <a:r>
              <a:rPr lang="en-US" dirty="0" err="1"/>
              <a:t>tabaklama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en-US" dirty="0"/>
              <a:t>,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edilmediği</a:t>
            </a:r>
            <a:r>
              <a:rPr lang="en-US" dirty="0"/>
              <a:t> </a:t>
            </a:r>
            <a:r>
              <a:rPr lang="en-US" dirty="0" err="1"/>
              <a:t>takdirde</a:t>
            </a:r>
            <a:r>
              <a:rPr lang="en-US" dirty="0"/>
              <a:t> hem </a:t>
            </a:r>
            <a:r>
              <a:rPr lang="en-US" dirty="0" err="1"/>
              <a:t>çalışanlar</a:t>
            </a:r>
            <a:r>
              <a:rPr lang="en-US" dirty="0"/>
              <a:t> hem de </a:t>
            </a:r>
            <a:r>
              <a:rPr lang="en-US" dirty="0" err="1"/>
              <a:t>çevre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risk </a:t>
            </a:r>
            <a:r>
              <a:rPr lang="en-US" dirty="0" err="1"/>
              <a:t>oluşturabilecek</a:t>
            </a:r>
            <a:r>
              <a:rPr lang="en-US" dirty="0"/>
              <a:t> </a:t>
            </a:r>
            <a:r>
              <a:rPr lang="en-US" dirty="0" err="1"/>
              <a:t>krom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tehlikeli</a:t>
            </a:r>
            <a:r>
              <a:rPr lang="en-US" dirty="0"/>
              <a:t> </a:t>
            </a:r>
            <a:r>
              <a:rPr lang="en-US" dirty="0" err="1"/>
              <a:t>kimyasalların</a:t>
            </a:r>
            <a:r>
              <a:rPr lang="en-US" dirty="0"/>
              <a:t> </a:t>
            </a:r>
            <a:r>
              <a:rPr lang="en-US" dirty="0" err="1"/>
              <a:t>kullanımını</a:t>
            </a:r>
            <a:r>
              <a:rPr lang="en-US" dirty="0"/>
              <a:t> </a:t>
            </a:r>
            <a:r>
              <a:rPr lang="en-US" dirty="0" err="1"/>
              <a:t>içerir</a:t>
            </a:r>
            <a:r>
              <a:rPr lang="en-US" dirty="0"/>
              <a:t>.</a:t>
            </a:r>
            <a:endParaRPr lang="tr-TR" dirty="0"/>
          </a:p>
          <a:p>
            <a:endParaRPr lang="en-US" dirty="0"/>
          </a:p>
          <a:p>
            <a:r>
              <a:rPr lang="en-US" dirty="0" err="1"/>
              <a:t>Atık</a:t>
            </a:r>
            <a:r>
              <a:rPr lang="en-US" dirty="0"/>
              <a:t> Su </a:t>
            </a:r>
            <a:r>
              <a:rPr lang="en-US" dirty="0" err="1"/>
              <a:t>Kirliliği</a:t>
            </a:r>
            <a:r>
              <a:rPr lang="en-US" dirty="0"/>
              <a:t>: </a:t>
            </a:r>
            <a:r>
              <a:rPr lang="en-US" dirty="0" err="1"/>
              <a:t>Tabaklama</a:t>
            </a:r>
            <a:r>
              <a:rPr lang="en-US" dirty="0"/>
              <a:t> </a:t>
            </a:r>
            <a:r>
              <a:rPr lang="en-US" dirty="0" err="1"/>
              <a:t>işleminden</a:t>
            </a:r>
            <a:r>
              <a:rPr lang="en-US" dirty="0"/>
              <a:t> </a:t>
            </a:r>
            <a:r>
              <a:rPr lang="en-US" dirty="0" err="1"/>
              <a:t>kaynaklanan</a:t>
            </a:r>
            <a:r>
              <a:rPr lang="en-US" dirty="0"/>
              <a:t>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suyun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bertaraf</a:t>
            </a:r>
            <a:r>
              <a:rPr lang="en-US" dirty="0"/>
              <a:t> </a:t>
            </a:r>
            <a:r>
              <a:rPr lang="en-US" dirty="0" err="1"/>
              <a:t>edilmesi</a:t>
            </a:r>
            <a:r>
              <a:rPr lang="en-US" dirty="0"/>
              <a:t>,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kaynaklarını</a:t>
            </a:r>
            <a:r>
              <a:rPr lang="en-US" dirty="0"/>
              <a:t> ve </a:t>
            </a:r>
            <a:r>
              <a:rPr lang="en-US" dirty="0" err="1"/>
              <a:t>toprağı</a:t>
            </a:r>
            <a:r>
              <a:rPr lang="en-US" dirty="0"/>
              <a:t> </a:t>
            </a:r>
            <a:r>
              <a:rPr lang="en-US" dirty="0" err="1"/>
              <a:t>zararlı</a:t>
            </a:r>
            <a:r>
              <a:rPr lang="en-US" dirty="0"/>
              <a:t> </a:t>
            </a:r>
            <a:r>
              <a:rPr lang="en-US" dirty="0" err="1"/>
              <a:t>kimyasallarla</a:t>
            </a:r>
            <a:r>
              <a:rPr lang="en-US" dirty="0"/>
              <a:t> </a:t>
            </a:r>
            <a:r>
              <a:rPr lang="en-US" dirty="0" err="1"/>
              <a:t>kirleterek</a:t>
            </a:r>
            <a:r>
              <a:rPr lang="en-US" dirty="0"/>
              <a:t> </a:t>
            </a:r>
            <a:r>
              <a:rPr lang="en-US" dirty="0" err="1"/>
              <a:t>ekosistemleri</a:t>
            </a:r>
            <a:r>
              <a:rPr lang="en-US" dirty="0"/>
              <a:t> ve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sağlığını</a:t>
            </a:r>
            <a:r>
              <a:rPr lang="en-US" dirty="0"/>
              <a:t> </a:t>
            </a:r>
            <a:r>
              <a:rPr lang="en-US" dirty="0" err="1"/>
              <a:t>etkileyebilir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366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6">
            <a:extLst>
              <a:ext uri="{FF2B5EF4-FFF2-40B4-BE49-F238E27FC236}">
                <a16:creationId xmlns:a16="http://schemas.microsoft.com/office/drawing/2014/main" id="{C4D27284-67A8-5E6E-893E-1FE2A107C548}"/>
              </a:ext>
            </a:extLst>
          </p:cNvPr>
          <p:cNvSpPr txBox="1"/>
          <p:nvPr/>
        </p:nvSpPr>
        <p:spPr>
          <a:xfrm>
            <a:off x="538521" y="1068099"/>
            <a:ext cx="1093452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>
                <a:solidFill>
                  <a:srgbClr val="2D5693"/>
                </a:solidFill>
                <a:latin typeface="Josefin Sans Bold" pitchFamily="2" charset="0"/>
              </a:rPr>
              <a:t>Kimyasal</a:t>
            </a:r>
            <a:r>
              <a:rPr lang="en-US" sz="28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US" sz="2800" dirty="0" err="1">
                <a:solidFill>
                  <a:srgbClr val="2D5693"/>
                </a:solidFill>
                <a:latin typeface="Josefin Sans Bold" pitchFamily="2" charset="0"/>
              </a:rPr>
              <a:t>atık</a:t>
            </a:r>
            <a:endParaRPr lang="en-US" sz="2800" dirty="0">
              <a:solidFill>
                <a:srgbClr val="2D5693"/>
              </a:solidFill>
              <a:latin typeface="Josefin Sans Bold" pitchFamily="2" charset="0"/>
            </a:endParaRPr>
          </a:p>
        </p:txBody>
      </p:sp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3079" name="Graphic 5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Grafic 1035215431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Grafic 1140878212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fic 1339943004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tăText 38">
            <a:extLst>
              <a:ext uri="{FF2B5EF4-FFF2-40B4-BE49-F238E27FC236}">
                <a16:creationId xmlns:a16="http://schemas.microsoft.com/office/drawing/2014/main" id="{23126B67-209E-4916-8BC7-62B077F45546}"/>
              </a:ext>
            </a:extLst>
          </p:cNvPr>
          <p:cNvSpPr txBox="1"/>
          <p:nvPr/>
        </p:nvSpPr>
        <p:spPr>
          <a:xfrm rot="16200000">
            <a:off x="563388" y="2102515"/>
            <a:ext cx="1405723" cy="830997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2A4C8C"/>
                </a:solidFill>
              </a:rPr>
              <a:t>Yapıştırıcı</a:t>
            </a:r>
            <a:r>
              <a:rPr lang="en-GB" sz="2400" b="1" dirty="0">
                <a:solidFill>
                  <a:srgbClr val="2A4C8C"/>
                </a:solidFill>
              </a:rPr>
              <a:t> </a:t>
            </a:r>
            <a:r>
              <a:rPr lang="en-GB" sz="2400" b="1" dirty="0" err="1">
                <a:solidFill>
                  <a:srgbClr val="2A4C8C"/>
                </a:solidFill>
              </a:rPr>
              <a:t>Kullanımı</a:t>
            </a:r>
            <a:endParaRPr lang="en-GB" sz="2400" b="1" dirty="0">
              <a:solidFill>
                <a:srgbClr val="2A4C8C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098C20-7064-4431-98A5-0A66F4988C88}"/>
              </a:ext>
            </a:extLst>
          </p:cNvPr>
          <p:cNvSpPr txBox="1"/>
          <p:nvPr/>
        </p:nvSpPr>
        <p:spPr>
          <a:xfrm>
            <a:off x="3046863" y="2139751"/>
            <a:ext cx="60937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Uçucu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Bileşikler</a:t>
            </a:r>
            <a:r>
              <a:rPr lang="en-US" dirty="0"/>
              <a:t> (</a:t>
            </a:r>
            <a:r>
              <a:rPr lang="en-US" dirty="0" err="1"/>
              <a:t>VOC'ler</a:t>
            </a:r>
            <a:r>
              <a:rPr lang="en-US" dirty="0"/>
              <a:t>): </a:t>
            </a:r>
            <a:r>
              <a:rPr lang="en-US" dirty="0" err="1"/>
              <a:t>Ayakkabı</a:t>
            </a:r>
            <a:r>
              <a:rPr lang="en-US" dirty="0"/>
              <a:t> </a:t>
            </a:r>
            <a:r>
              <a:rPr lang="en-US" dirty="0" err="1"/>
              <a:t>endüstrisinde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yapıştırıcılar</a:t>
            </a:r>
            <a:r>
              <a:rPr lang="en-US" dirty="0"/>
              <a:t>, </a:t>
            </a:r>
            <a:r>
              <a:rPr lang="en-US" dirty="0" err="1"/>
              <a:t>hava</a:t>
            </a:r>
            <a:r>
              <a:rPr lang="en-US" dirty="0"/>
              <a:t> </a:t>
            </a:r>
            <a:r>
              <a:rPr lang="en-US" dirty="0" err="1"/>
              <a:t>kirliliğine</a:t>
            </a:r>
            <a:r>
              <a:rPr lang="en-US" dirty="0"/>
              <a:t> </a:t>
            </a:r>
            <a:r>
              <a:rPr lang="en-US" dirty="0" err="1"/>
              <a:t>katkıda</a:t>
            </a:r>
            <a:r>
              <a:rPr lang="en-US" dirty="0"/>
              <a:t> </a:t>
            </a:r>
            <a:r>
              <a:rPr lang="en-US" dirty="0" err="1"/>
              <a:t>bulunabilecek</a:t>
            </a:r>
            <a:r>
              <a:rPr lang="en-US" dirty="0"/>
              <a:t> ve </a:t>
            </a:r>
            <a:r>
              <a:rPr lang="en-US" dirty="0" err="1"/>
              <a:t>çalışanlar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mekan</a:t>
            </a:r>
            <a:r>
              <a:rPr lang="en-US" dirty="0"/>
              <a:t> </a:t>
            </a:r>
            <a:r>
              <a:rPr lang="en-US" dirty="0" err="1"/>
              <a:t>hava</a:t>
            </a:r>
            <a:r>
              <a:rPr lang="en-US" dirty="0"/>
              <a:t> </a:t>
            </a:r>
            <a:r>
              <a:rPr lang="en-US" dirty="0" err="1"/>
              <a:t>kalitesini</a:t>
            </a:r>
            <a:r>
              <a:rPr lang="en-US" dirty="0"/>
              <a:t> </a:t>
            </a:r>
            <a:r>
              <a:rPr lang="en-US" dirty="0" err="1"/>
              <a:t>etkileyebilecek</a:t>
            </a:r>
            <a:r>
              <a:rPr lang="en-US" dirty="0"/>
              <a:t> </a:t>
            </a:r>
            <a:r>
              <a:rPr lang="en-US" dirty="0" err="1"/>
              <a:t>VOC'ler</a:t>
            </a:r>
            <a:r>
              <a:rPr lang="en-US" dirty="0"/>
              <a:t> </a:t>
            </a:r>
            <a:r>
              <a:rPr lang="en-US" dirty="0" err="1"/>
              <a:t>içerebilir</a:t>
            </a:r>
            <a:r>
              <a:rPr lang="en-US" dirty="0"/>
              <a:t>.</a:t>
            </a:r>
            <a:br>
              <a:rPr lang="tr-TR" dirty="0"/>
            </a:br>
            <a:r>
              <a:rPr lang="en-US" dirty="0"/>
              <a:t>
</a:t>
            </a:r>
            <a:r>
              <a:rPr lang="en-US" dirty="0" err="1"/>
              <a:t>Solventler</a:t>
            </a:r>
            <a:r>
              <a:rPr lang="en-US" dirty="0"/>
              <a:t>: Son </a:t>
            </a:r>
            <a:r>
              <a:rPr lang="en-US" dirty="0" err="1"/>
              <a:t>işlem</a:t>
            </a:r>
            <a:r>
              <a:rPr lang="en-US" dirty="0"/>
              <a:t> ve </a:t>
            </a:r>
            <a:r>
              <a:rPr lang="en-US" dirty="0" err="1"/>
              <a:t>kaplama</a:t>
            </a:r>
            <a:r>
              <a:rPr lang="en-US" dirty="0"/>
              <a:t> </a:t>
            </a:r>
            <a:r>
              <a:rPr lang="en-US" dirty="0" err="1"/>
              <a:t>işlemleri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en-US" dirty="0"/>
              <a:t>,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yönetilmediği</a:t>
            </a:r>
            <a:r>
              <a:rPr lang="en-US" dirty="0"/>
              <a:t> </a:t>
            </a:r>
            <a:r>
              <a:rPr lang="en-US" dirty="0" err="1"/>
              <a:t>takdirde</a:t>
            </a:r>
            <a:r>
              <a:rPr lang="en-US" dirty="0"/>
              <a:t> </a:t>
            </a:r>
            <a:r>
              <a:rPr lang="en-US" dirty="0" err="1"/>
              <a:t>zararlı</a:t>
            </a:r>
            <a:r>
              <a:rPr lang="en-US" dirty="0"/>
              <a:t> </a:t>
            </a:r>
            <a:r>
              <a:rPr lang="en-US" dirty="0" err="1"/>
              <a:t>dumanlar</a:t>
            </a:r>
            <a:r>
              <a:rPr lang="en-US" dirty="0"/>
              <a:t> </a:t>
            </a:r>
            <a:r>
              <a:rPr lang="en-US" dirty="0" err="1"/>
              <a:t>çıkarabilen</a:t>
            </a:r>
            <a:r>
              <a:rPr lang="en-US" dirty="0"/>
              <a:t> ve </a:t>
            </a:r>
            <a:r>
              <a:rPr lang="en-US" dirty="0" err="1"/>
              <a:t>hava</a:t>
            </a:r>
            <a:r>
              <a:rPr lang="en-US" dirty="0"/>
              <a:t> </a:t>
            </a:r>
            <a:r>
              <a:rPr lang="en-US" dirty="0" err="1"/>
              <a:t>kirliliğine</a:t>
            </a:r>
            <a:r>
              <a:rPr lang="en-US" dirty="0"/>
              <a:t> </a:t>
            </a:r>
            <a:r>
              <a:rPr lang="en-US" dirty="0" err="1"/>
              <a:t>katkıda</a:t>
            </a:r>
            <a:r>
              <a:rPr lang="en-US" dirty="0"/>
              <a:t> </a:t>
            </a:r>
            <a:r>
              <a:rPr lang="en-US" dirty="0" err="1"/>
              <a:t>bulunabilen</a:t>
            </a:r>
            <a:r>
              <a:rPr lang="en-US" dirty="0"/>
              <a:t> </a:t>
            </a:r>
            <a:r>
              <a:rPr lang="en-US" dirty="0" err="1"/>
              <a:t>solventlerin</a:t>
            </a:r>
            <a:r>
              <a:rPr lang="en-US" dirty="0"/>
              <a:t> </a:t>
            </a:r>
            <a:r>
              <a:rPr lang="en-US" dirty="0" err="1"/>
              <a:t>kullanımını</a:t>
            </a:r>
            <a:r>
              <a:rPr lang="en-US" dirty="0"/>
              <a:t> </a:t>
            </a:r>
            <a:r>
              <a:rPr lang="en-US" dirty="0" err="1"/>
              <a:t>içerir</a:t>
            </a:r>
            <a:r>
              <a:rPr lang="en-US" dirty="0"/>
              <a:t>.
Uygun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Bertaraf</a:t>
            </a:r>
            <a:r>
              <a:rPr lang="en-US" dirty="0"/>
              <a:t>: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atıklar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yönetilmez</a:t>
            </a:r>
            <a:r>
              <a:rPr lang="en-US" dirty="0"/>
              <a:t> ve </a:t>
            </a:r>
            <a:r>
              <a:rPr lang="en-US" dirty="0" err="1"/>
              <a:t>bertaraf</a:t>
            </a:r>
            <a:r>
              <a:rPr lang="en-US" dirty="0"/>
              <a:t> </a:t>
            </a:r>
            <a:r>
              <a:rPr lang="en-US" dirty="0" err="1"/>
              <a:t>edilmezse</a:t>
            </a:r>
            <a:r>
              <a:rPr lang="en-US" dirty="0"/>
              <a:t>, </a:t>
            </a:r>
            <a:r>
              <a:rPr lang="en-US" dirty="0" err="1"/>
              <a:t>toprağı</a:t>
            </a:r>
            <a:r>
              <a:rPr lang="en-US" dirty="0"/>
              <a:t> ve </a:t>
            </a:r>
            <a:r>
              <a:rPr lang="en-US" dirty="0" err="1"/>
              <a:t>suyu</a:t>
            </a:r>
            <a:r>
              <a:rPr lang="en-US" dirty="0"/>
              <a:t> </a:t>
            </a:r>
            <a:r>
              <a:rPr lang="en-US" dirty="0" err="1"/>
              <a:t>kirletebilir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işçiler</a:t>
            </a:r>
            <a:r>
              <a:rPr lang="en-US" dirty="0"/>
              <a:t> ve </a:t>
            </a:r>
            <a:r>
              <a:rPr lang="en-US" dirty="0" err="1"/>
              <a:t>çevredeki</a:t>
            </a:r>
            <a:r>
              <a:rPr lang="en-US" dirty="0"/>
              <a:t> </a:t>
            </a:r>
            <a:r>
              <a:rPr lang="en-US" dirty="0" err="1"/>
              <a:t>topluluklar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güvenli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koşullara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açabilir</a:t>
            </a:r>
            <a:r>
              <a:rPr lang="en-US" dirty="0"/>
              <a:t>.</a:t>
            </a:r>
          </a:p>
        </p:txBody>
      </p:sp>
      <p:sp>
        <p:nvSpPr>
          <p:cNvPr id="23" name="CasetăText 38">
            <a:extLst>
              <a:ext uri="{FF2B5EF4-FFF2-40B4-BE49-F238E27FC236}">
                <a16:creationId xmlns:a16="http://schemas.microsoft.com/office/drawing/2014/main" id="{352F8343-53EE-454D-97B9-769222D5247C}"/>
              </a:ext>
            </a:extLst>
          </p:cNvPr>
          <p:cNvSpPr txBox="1"/>
          <p:nvPr/>
        </p:nvSpPr>
        <p:spPr>
          <a:xfrm rot="5400000" flipV="1">
            <a:off x="549903" y="3157433"/>
            <a:ext cx="1259475" cy="1569660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2A4C8C"/>
                </a:solidFill>
              </a:rPr>
              <a:t>Bitirme</a:t>
            </a:r>
            <a:r>
              <a:rPr lang="en-GB" sz="2400" b="1" dirty="0">
                <a:solidFill>
                  <a:srgbClr val="2A4C8C"/>
                </a:solidFill>
              </a:rPr>
              <a:t> ve </a:t>
            </a:r>
            <a:r>
              <a:rPr lang="en-GB" sz="2400" b="1" dirty="0" err="1">
                <a:solidFill>
                  <a:srgbClr val="2A4C8C"/>
                </a:solidFill>
              </a:rPr>
              <a:t>Kaplama</a:t>
            </a:r>
            <a:endParaRPr lang="en-GB" sz="2400" b="1" dirty="0">
              <a:solidFill>
                <a:srgbClr val="2A4C8C"/>
              </a:solidFill>
            </a:endParaRPr>
          </a:p>
        </p:txBody>
      </p:sp>
      <p:sp>
        <p:nvSpPr>
          <p:cNvPr id="24" name="CasetăText 38">
            <a:extLst>
              <a:ext uri="{FF2B5EF4-FFF2-40B4-BE49-F238E27FC236}">
                <a16:creationId xmlns:a16="http://schemas.microsoft.com/office/drawing/2014/main" id="{AFA67576-0947-452E-B145-F5B332119AF4}"/>
              </a:ext>
            </a:extLst>
          </p:cNvPr>
          <p:cNvSpPr txBox="1"/>
          <p:nvPr/>
        </p:nvSpPr>
        <p:spPr>
          <a:xfrm rot="5400000" flipV="1">
            <a:off x="477021" y="4777545"/>
            <a:ext cx="1405240" cy="1200329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2A4C8C"/>
                </a:solidFill>
              </a:rPr>
              <a:t>Kimyasal</a:t>
            </a:r>
            <a:r>
              <a:rPr lang="en-GB" sz="2400" b="1" dirty="0">
                <a:solidFill>
                  <a:srgbClr val="2A4C8C"/>
                </a:solidFill>
              </a:rPr>
              <a:t> </a:t>
            </a:r>
            <a:r>
              <a:rPr lang="en-GB" sz="2400" b="1" dirty="0" err="1">
                <a:solidFill>
                  <a:srgbClr val="2A4C8C"/>
                </a:solidFill>
              </a:rPr>
              <a:t>Atık</a:t>
            </a:r>
            <a:r>
              <a:rPr lang="en-GB" sz="2400" b="1" dirty="0">
                <a:solidFill>
                  <a:srgbClr val="2A4C8C"/>
                </a:solidFill>
              </a:rPr>
              <a:t> </a:t>
            </a:r>
            <a:r>
              <a:rPr lang="en-GB" sz="2400" b="1" dirty="0" err="1">
                <a:solidFill>
                  <a:srgbClr val="2A4C8C"/>
                </a:solidFill>
              </a:rPr>
              <a:t>Bertarafı</a:t>
            </a:r>
            <a:endParaRPr lang="en-GB" sz="2400" b="1" dirty="0">
              <a:solidFill>
                <a:srgbClr val="2A4C8C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0FFC75F-C99F-4140-ABBB-8B5EB76E2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5775" y="2191346"/>
            <a:ext cx="857061" cy="80421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8015CDC-CA5F-48EE-82C2-8561473335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4169" y="3584039"/>
            <a:ext cx="893561" cy="804742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DD4B893-E7EA-4841-83BE-4304E518A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2420" y="4975338"/>
            <a:ext cx="85706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42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6">
            <a:extLst>
              <a:ext uri="{FF2B5EF4-FFF2-40B4-BE49-F238E27FC236}">
                <a16:creationId xmlns:a16="http://schemas.microsoft.com/office/drawing/2014/main" id="{C4D27284-67A8-5E6E-893E-1FE2A107C548}"/>
              </a:ext>
            </a:extLst>
          </p:cNvPr>
          <p:cNvSpPr txBox="1"/>
          <p:nvPr/>
        </p:nvSpPr>
        <p:spPr>
          <a:xfrm>
            <a:off x="538521" y="1068099"/>
            <a:ext cx="1093452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>
                <a:solidFill>
                  <a:srgbClr val="2D5693"/>
                </a:solidFill>
                <a:latin typeface="Josefin Sans Bold" pitchFamily="2" charset="0"/>
              </a:rPr>
              <a:t>Enerji</a:t>
            </a:r>
            <a:r>
              <a:rPr lang="en-US" sz="28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US" sz="2800" dirty="0" err="1">
                <a:solidFill>
                  <a:srgbClr val="2D5693"/>
                </a:solidFill>
                <a:latin typeface="Josefin Sans Bold" pitchFamily="2" charset="0"/>
              </a:rPr>
              <a:t>israfı</a:t>
            </a:r>
            <a:endParaRPr lang="en-US" sz="2800" dirty="0">
              <a:solidFill>
                <a:srgbClr val="2D5693"/>
              </a:solidFill>
              <a:latin typeface="Josefin Sans Bold" pitchFamily="2" charset="0"/>
            </a:endParaRPr>
          </a:p>
        </p:txBody>
      </p:sp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3079" name="Graphic 5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Grafic 1035215431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Grafic 1140878212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fic 1339943004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tăText 38">
            <a:extLst>
              <a:ext uri="{FF2B5EF4-FFF2-40B4-BE49-F238E27FC236}">
                <a16:creationId xmlns:a16="http://schemas.microsoft.com/office/drawing/2014/main" id="{23126B67-209E-4916-8BC7-62B077F45546}"/>
              </a:ext>
            </a:extLst>
          </p:cNvPr>
          <p:cNvSpPr txBox="1"/>
          <p:nvPr/>
        </p:nvSpPr>
        <p:spPr>
          <a:xfrm rot="16200000">
            <a:off x="-1041480" y="3747069"/>
            <a:ext cx="4694833" cy="830997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2A4C8C"/>
                </a:solidFill>
              </a:rPr>
              <a:t>Verimsiz</a:t>
            </a:r>
            <a:r>
              <a:rPr lang="en-US" sz="2400" b="1" dirty="0">
                <a:solidFill>
                  <a:srgbClr val="2A4C8C"/>
                </a:solidFill>
              </a:rPr>
              <a:t> </a:t>
            </a:r>
            <a:r>
              <a:rPr lang="en-US" sz="2400" b="1" dirty="0" err="1">
                <a:solidFill>
                  <a:srgbClr val="2A4C8C"/>
                </a:solidFill>
              </a:rPr>
              <a:t>Enerji</a:t>
            </a:r>
            <a:r>
              <a:rPr lang="en-US" sz="2400" b="1" dirty="0">
                <a:solidFill>
                  <a:srgbClr val="2A4C8C"/>
                </a:solidFill>
              </a:rPr>
              <a:t> </a:t>
            </a:r>
            <a:r>
              <a:rPr lang="en-US" sz="2400" b="1" dirty="0" err="1">
                <a:solidFill>
                  <a:srgbClr val="2A4C8C"/>
                </a:solidFill>
              </a:rPr>
              <a:t>Kullanımına</a:t>
            </a:r>
            <a:r>
              <a:rPr lang="en-US" sz="2400" b="1" dirty="0">
                <a:solidFill>
                  <a:srgbClr val="2A4C8C"/>
                </a:solidFill>
              </a:rPr>
              <a:t> </a:t>
            </a:r>
            <a:r>
              <a:rPr lang="en-US" sz="2400" b="1" dirty="0" err="1">
                <a:solidFill>
                  <a:srgbClr val="2A4C8C"/>
                </a:solidFill>
              </a:rPr>
              <a:t>Katkıda</a:t>
            </a:r>
            <a:r>
              <a:rPr lang="en-US" sz="2400" b="1" dirty="0">
                <a:solidFill>
                  <a:srgbClr val="2A4C8C"/>
                </a:solidFill>
              </a:rPr>
              <a:t> </a:t>
            </a:r>
            <a:r>
              <a:rPr lang="en-US" sz="2400" b="1" dirty="0" err="1">
                <a:solidFill>
                  <a:srgbClr val="2A4C8C"/>
                </a:solidFill>
              </a:rPr>
              <a:t>Bulunan</a:t>
            </a:r>
            <a:r>
              <a:rPr lang="en-US" sz="2400" b="1" dirty="0">
                <a:solidFill>
                  <a:srgbClr val="2A4C8C"/>
                </a:solidFill>
              </a:rPr>
              <a:t> </a:t>
            </a:r>
            <a:r>
              <a:rPr lang="en-US" sz="2400" b="1" dirty="0" err="1">
                <a:solidFill>
                  <a:srgbClr val="2A4C8C"/>
                </a:solidFill>
              </a:rPr>
              <a:t>Faktörler</a:t>
            </a:r>
            <a:endParaRPr lang="en-GB" sz="2400" b="1" dirty="0">
              <a:solidFill>
                <a:srgbClr val="2A4C8C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0FFC75F-C99F-4140-ABBB-8B5EB76E2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687" y="1898044"/>
            <a:ext cx="857061" cy="80421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8015CDC-CA5F-48EE-82C2-8561473335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0688" y="3026629"/>
            <a:ext cx="893561" cy="804742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DD4B893-E7EA-4841-83BE-4304E518A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7188" y="4627067"/>
            <a:ext cx="857061" cy="8047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8D2635-D788-4F62-B10A-CE067B8BE748}"/>
              </a:ext>
            </a:extLst>
          </p:cNvPr>
          <p:cNvSpPr txBox="1"/>
          <p:nvPr/>
        </p:nvSpPr>
        <p:spPr>
          <a:xfrm>
            <a:off x="3046863" y="1447253"/>
            <a:ext cx="609372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Eski </a:t>
            </a:r>
            <a:r>
              <a:rPr lang="en-US" dirty="0" err="1"/>
              <a:t>Makineler</a:t>
            </a:r>
            <a:r>
              <a:rPr lang="en-US" dirty="0"/>
              <a:t>: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eski</a:t>
            </a:r>
            <a:r>
              <a:rPr lang="en-US" dirty="0"/>
              <a:t>,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verimsiz</a:t>
            </a:r>
            <a:r>
              <a:rPr lang="en-US" dirty="0"/>
              <a:t> </a:t>
            </a:r>
            <a:r>
              <a:rPr lang="en-US" dirty="0" err="1"/>
              <a:t>makinelerin</a:t>
            </a:r>
            <a:r>
              <a:rPr lang="en-US" dirty="0"/>
              <a:t> </a:t>
            </a:r>
            <a:r>
              <a:rPr lang="en-US" dirty="0" err="1"/>
              <a:t>kullanılması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tüketimine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
</a:t>
            </a:r>
            <a:r>
              <a:rPr lang="en-US" dirty="0" err="1"/>
              <a:t>Etkisiz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Düzeni</a:t>
            </a:r>
            <a:r>
              <a:rPr lang="en-US" dirty="0"/>
              <a:t>: </a:t>
            </a:r>
            <a:r>
              <a:rPr lang="en-US" dirty="0" err="1"/>
              <a:t>Kötü</a:t>
            </a:r>
            <a:r>
              <a:rPr lang="en-US" dirty="0"/>
              <a:t> </a:t>
            </a:r>
            <a:r>
              <a:rPr lang="en-US" dirty="0" err="1"/>
              <a:t>tasarlanmış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düzenleri</a:t>
            </a:r>
            <a:r>
              <a:rPr lang="en-US" dirty="0"/>
              <a:t>, </a:t>
            </a:r>
            <a:r>
              <a:rPr lang="en-US" dirty="0" err="1"/>
              <a:t>fazladan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tüketen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 ve </a:t>
            </a:r>
            <a:r>
              <a:rPr lang="en-US" dirty="0" err="1"/>
              <a:t>ürünlerin</a:t>
            </a:r>
            <a:r>
              <a:rPr lang="en-US" dirty="0"/>
              <a:t> </a:t>
            </a:r>
            <a:r>
              <a:rPr lang="en-US" dirty="0" err="1"/>
              <a:t>aşırı</a:t>
            </a:r>
            <a:r>
              <a:rPr lang="en-US" dirty="0"/>
              <a:t> </a:t>
            </a:r>
            <a:r>
              <a:rPr lang="en-US" dirty="0" err="1"/>
              <a:t>hareketiyle</a:t>
            </a:r>
            <a:r>
              <a:rPr lang="en-US" dirty="0"/>
              <a:t> </a:t>
            </a:r>
            <a:r>
              <a:rPr lang="en-US" dirty="0" err="1"/>
              <a:t>verimsizliklere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açabilir</a:t>
            </a:r>
            <a:r>
              <a:rPr lang="en-US" dirty="0"/>
              <a:t>.</a:t>
            </a:r>
            <a:br>
              <a:rPr lang="tr-TR" dirty="0"/>
            </a:br>
            <a:r>
              <a:rPr lang="en-US" dirty="0"/>
              <a:t>
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Verimli</a:t>
            </a:r>
            <a:r>
              <a:rPr lang="en-US" dirty="0"/>
              <a:t> </a:t>
            </a:r>
            <a:r>
              <a:rPr lang="en-US" dirty="0" err="1"/>
              <a:t>Teknolojilerin</a:t>
            </a:r>
            <a:r>
              <a:rPr lang="en-US" dirty="0"/>
              <a:t> </a:t>
            </a:r>
            <a:r>
              <a:rPr lang="en-US" dirty="0" err="1"/>
              <a:t>Eksikliği</a:t>
            </a:r>
            <a:r>
              <a:rPr lang="en-US" dirty="0"/>
              <a:t>: Modern,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verimli</a:t>
            </a:r>
            <a:r>
              <a:rPr lang="en-US" dirty="0"/>
              <a:t> </a:t>
            </a:r>
            <a:r>
              <a:rPr lang="en-US" dirty="0" err="1"/>
              <a:t>teknolojilere</a:t>
            </a:r>
            <a:r>
              <a:rPr lang="en-US" dirty="0"/>
              <a:t>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yapmamak</a:t>
            </a:r>
            <a:r>
              <a:rPr lang="en-US" dirty="0"/>
              <a:t>,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tüketimine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</a:t>
            </a:r>
            <a:br>
              <a:rPr lang="tr-TR" dirty="0"/>
            </a:br>
            <a:r>
              <a:rPr lang="en-US" dirty="0"/>
              <a:t>
</a:t>
            </a:r>
            <a:r>
              <a:rPr lang="en-US" dirty="0" err="1"/>
              <a:t>Yetersiz</a:t>
            </a:r>
            <a:r>
              <a:rPr lang="en-US" dirty="0"/>
              <a:t> </a:t>
            </a:r>
            <a:r>
              <a:rPr lang="en-US" dirty="0" err="1"/>
              <a:t>Bakım</a:t>
            </a:r>
            <a:r>
              <a:rPr lang="en-US" dirty="0"/>
              <a:t>: </a:t>
            </a:r>
            <a:r>
              <a:rPr lang="en-US" dirty="0" err="1"/>
              <a:t>Makinelerin</a:t>
            </a:r>
            <a:r>
              <a:rPr lang="en-US" dirty="0"/>
              <a:t> </a:t>
            </a:r>
            <a:r>
              <a:rPr lang="en-US" dirty="0" err="1"/>
              <a:t>düzenli</a:t>
            </a:r>
            <a:r>
              <a:rPr lang="en-US" dirty="0"/>
              <a:t> </a:t>
            </a:r>
            <a:r>
              <a:rPr lang="en-US" dirty="0" err="1"/>
              <a:t>bakımının</a:t>
            </a:r>
            <a:r>
              <a:rPr lang="en-US" dirty="0"/>
              <a:t> </a:t>
            </a:r>
            <a:r>
              <a:rPr lang="en-US" dirty="0" err="1"/>
              <a:t>ihmal</a:t>
            </a:r>
            <a:r>
              <a:rPr lang="en-US" dirty="0"/>
              <a:t> </a:t>
            </a:r>
            <a:r>
              <a:rPr lang="en-US" dirty="0" err="1"/>
              <a:t>edilmesi</a:t>
            </a:r>
            <a:r>
              <a:rPr lang="en-US" dirty="0"/>
              <a:t>, </a:t>
            </a:r>
            <a:r>
              <a:rPr lang="en-US" dirty="0" err="1"/>
              <a:t>verimliliğin</a:t>
            </a:r>
            <a:r>
              <a:rPr lang="en-US" dirty="0"/>
              <a:t> </a:t>
            </a:r>
            <a:r>
              <a:rPr lang="en-US" dirty="0" err="1"/>
              <a:t>düşmesine</a:t>
            </a:r>
            <a:r>
              <a:rPr lang="en-US" dirty="0"/>
              <a:t> ve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kullanımının</a:t>
            </a:r>
            <a:r>
              <a:rPr lang="en-US" dirty="0"/>
              <a:t> </a:t>
            </a:r>
            <a:r>
              <a:rPr lang="en-US" dirty="0" err="1"/>
              <a:t>artmasına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</a:t>
            </a:r>
            <a:br>
              <a:rPr lang="tr-TR" dirty="0"/>
            </a:br>
            <a:r>
              <a:rPr lang="en-US" dirty="0"/>
              <a:t>
</a:t>
            </a:r>
            <a:r>
              <a:rPr lang="en-US" dirty="0" err="1"/>
              <a:t>Aşırı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: </a:t>
            </a:r>
            <a:r>
              <a:rPr lang="en-US" dirty="0" err="1"/>
              <a:t>Ayakkabı</a:t>
            </a:r>
            <a:r>
              <a:rPr lang="en-US" dirty="0"/>
              <a:t> </a:t>
            </a:r>
            <a:r>
              <a:rPr lang="en-US" dirty="0" err="1"/>
              <a:t>ürünlerinin</a:t>
            </a:r>
            <a:r>
              <a:rPr lang="en-US" dirty="0"/>
              <a:t> </a:t>
            </a:r>
            <a:r>
              <a:rPr lang="en-US" dirty="0" err="1"/>
              <a:t>aşırı</a:t>
            </a:r>
            <a:r>
              <a:rPr lang="en-US" dirty="0"/>
              <a:t> </a:t>
            </a:r>
            <a:r>
              <a:rPr lang="en-US" dirty="0" err="1"/>
              <a:t>üretimi</a:t>
            </a:r>
            <a:r>
              <a:rPr lang="en-US" dirty="0"/>
              <a:t>, </a:t>
            </a:r>
            <a:r>
              <a:rPr lang="en-US" dirty="0" err="1"/>
              <a:t>gereğinden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 ve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gücü</a:t>
            </a:r>
            <a:r>
              <a:rPr lang="en-US" dirty="0"/>
              <a:t> </a:t>
            </a:r>
            <a:r>
              <a:rPr lang="en-US" dirty="0" err="1"/>
              <a:t>kullanıldığından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israfına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4DDE6EC-786A-4824-8E8A-9337B9CD42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0686" y="5705240"/>
            <a:ext cx="89356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08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6">
            <a:extLst>
              <a:ext uri="{FF2B5EF4-FFF2-40B4-BE49-F238E27FC236}">
                <a16:creationId xmlns:a16="http://schemas.microsoft.com/office/drawing/2014/main" id="{C4D27284-67A8-5E6E-893E-1FE2A107C548}"/>
              </a:ext>
            </a:extLst>
          </p:cNvPr>
          <p:cNvSpPr txBox="1"/>
          <p:nvPr/>
        </p:nvSpPr>
        <p:spPr>
          <a:xfrm>
            <a:off x="538521" y="1068099"/>
            <a:ext cx="1093452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800" dirty="0">
                <a:solidFill>
                  <a:srgbClr val="2D5693"/>
                </a:solidFill>
                <a:latin typeface="Josefin Sans Bold" pitchFamily="2" charset="0"/>
              </a:rPr>
              <a:t>Water waste</a:t>
            </a:r>
          </a:p>
        </p:txBody>
      </p:sp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3079" name="Graphic 5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Grafic 1035215431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Grafic 1140878212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fic 1339943004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tăText 38">
            <a:extLst>
              <a:ext uri="{FF2B5EF4-FFF2-40B4-BE49-F238E27FC236}">
                <a16:creationId xmlns:a16="http://schemas.microsoft.com/office/drawing/2014/main" id="{23126B67-209E-4916-8BC7-62B077F45546}"/>
              </a:ext>
            </a:extLst>
          </p:cNvPr>
          <p:cNvSpPr txBox="1"/>
          <p:nvPr/>
        </p:nvSpPr>
        <p:spPr>
          <a:xfrm rot="16200000">
            <a:off x="-1091712" y="3679603"/>
            <a:ext cx="4394117" cy="830997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A4C8C"/>
                </a:solidFill>
              </a:rPr>
              <a:t>Su </a:t>
            </a:r>
            <a:r>
              <a:rPr lang="en-US" sz="2400" b="1" dirty="0" err="1">
                <a:solidFill>
                  <a:srgbClr val="2A4C8C"/>
                </a:solidFill>
              </a:rPr>
              <a:t>israfına</a:t>
            </a:r>
            <a:r>
              <a:rPr lang="en-US" sz="2400" b="1" dirty="0">
                <a:solidFill>
                  <a:srgbClr val="2A4C8C"/>
                </a:solidFill>
              </a:rPr>
              <a:t> </a:t>
            </a:r>
            <a:r>
              <a:rPr lang="en-US" sz="2400" b="1" dirty="0" err="1">
                <a:solidFill>
                  <a:srgbClr val="2A4C8C"/>
                </a:solidFill>
              </a:rPr>
              <a:t>katkıda</a:t>
            </a:r>
            <a:r>
              <a:rPr lang="en-US" sz="2400" b="1" dirty="0">
                <a:solidFill>
                  <a:srgbClr val="2A4C8C"/>
                </a:solidFill>
              </a:rPr>
              <a:t> </a:t>
            </a:r>
            <a:r>
              <a:rPr lang="en-US" sz="2400" b="1" dirty="0" err="1">
                <a:solidFill>
                  <a:srgbClr val="2A4C8C"/>
                </a:solidFill>
              </a:rPr>
              <a:t>bulunan</a:t>
            </a:r>
            <a:r>
              <a:rPr lang="en-US" sz="2400" b="1" dirty="0">
                <a:solidFill>
                  <a:srgbClr val="2A4C8C"/>
                </a:solidFill>
              </a:rPr>
              <a:t> </a:t>
            </a:r>
            <a:r>
              <a:rPr lang="en-US" sz="2400" b="1" dirty="0" err="1">
                <a:solidFill>
                  <a:srgbClr val="2A4C8C"/>
                </a:solidFill>
              </a:rPr>
              <a:t>faktörler</a:t>
            </a:r>
            <a:r>
              <a:rPr lang="en-US" sz="2400" b="1" dirty="0">
                <a:solidFill>
                  <a:srgbClr val="2A4C8C"/>
                </a:solidFill>
              </a:rPr>
              <a:t>:</a:t>
            </a:r>
            <a:endParaRPr lang="en-GB" sz="2400" b="1" dirty="0">
              <a:solidFill>
                <a:srgbClr val="2A4C8C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0FFC75F-C99F-4140-ABBB-8B5EB76E2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687" y="1898044"/>
            <a:ext cx="857061" cy="80421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8015CDC-CA5F-48EE-82C2-8561473335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0688" y="3026629"/>
            <a:ext cx="893561" cy="804742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DD4B893-E7EA-4841-83BE-4304E518A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7186" y="4365934"/>
            <a:ext cx="857061" cy="8047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8D2635-D788-4F62-B10A-CE067B8BE748}"/>
              </a:ext>
            </a:extLst>
          </p:cNvPr>
          <p:cNvSpPr txBox="1"/>
          <p:nvPr/>
        </p:nvSpPr>
        <p:spPr>
          <a:xfrm>
            <a:off x="3046863" y="1447253"/>
            <a:ext cx="609372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Deri </a:t>
            </a:r>
            <a:r>
              <a:rPr lang="en-US" dirty="0" err="1"/>
              <a:t>Tabaklama</a:t>
            </a:r>
            <a:r>
              <a:rPr lang="en-US" dirty="0"/>
              <a:t>: Deri </a:t>
            </a:r>
            <a:r>
              <a:rPr lang="en-US" dirty="0" err="1"/>
              <a:t>tabaklama</a:t>
            </a:r>
            <a:r>
              <a:rPr lang="en-US" dirty="0"/>
              <a:t> </a:t>
            </a:r>
            <a:r>
              <a:rPr lang="en-US" dirty="0" err="1"/>
              <a:t>işlemi</a:t>
            </a:r>
            <a:r>
              <a:rPr lang="en-US" dirty="0"/>
              <a:t>, 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geleneksel</a:t>
            </a:r>
            <a:r>
              <a:rPr lang="en-US" dirty="0"/>
              <a:t> </a:t>
            </a:r>
            <a:r>
              <a:rPr lang="en-US" dirty="0" err="1"/>
              <a:t>yöntemler</a:t>
            </a:r>
            <a:r>
              <a:rPr lang="en-US" dirty="0"/>
              <a:t> </a:t>
            </a:r>
            <a:r>
              <a:rPr lang="en-US" dirty="0" err="1"/>
              <a:t>kullanıldığında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yoğun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 </a:t>
            </a:r>
            <a:r>
              <a:rPr lang="en-US" dirty="0" err="1"/>
              <a:t>Tabakhaneler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miktarda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tüketir</a:t>
            </a:r>
            <a:r>
              <a:rPr lang="en-US" dirty="0"/>
              <a:t>.</a:t>
            </a:r>
            <a:br>
              <a:rPr lang="tr-TR" dirty="0"/>
            </a:br>
            <a:r>
              <a:rPr lang="en-US" dirty="0"/>
              <a:t>
</a:t>
            </a:r>
            <a:r>
              <a:rPr lang="en-US" dirty="0" err="1"/>
              <a:t>Boyama</a:t>
            </a:r>
            <a:r>
              <a:rPr lang="en-US" dirty="0"/>
              <a:t> ve </a:t>
            </a:r>
            <a:r>
              <a:rPr lang="en-US" dirty="0" err="1"/>
              <a:t>Renklendirme</a:t>
            </a:r>
            <a:r>
              <a:rPr lang="en-US" dirty="0"/>
              <a:t>: </a:t>
            </a:r>
            <a:r>
              <a:rPr lang="en-US" dirty="0" err="1"/>
              <a:t>Boyama</a:t>
            </a:r>
            <a:r>
              <a:rPr lang="en-US" dirty="0"/>
              <a:t> ve </a:t>
            </a:r>
            <a:r>
              <a:rPr lang="en-US" dirty="0" err="1"/>
              <a:t>renklendirme</a:t>
            </a:r>
            <a:r>
              <a:rPr lang="en-US" dirty="0"/>
              <a:t> </a:t>
            </a:r>
            <a:r>
              <a:rPr lang="en-US" dirty="0" err="1"/>
              <a:t>işlemleri</a:t>
            </a:r>
            <a:r>
              <a:rPr lang="en-US" dirty="0"/>
              <a:t>, </a:t>
            </a:r>
            <a:r>
              <a:rPr lang="en-US" dirty="0" err="1"/>
              <a:t>istenen</a:t>
            </a:r>
            <a:r>
              <a:rPr lang="en-US" dirty="0"/>
              <a:t> </a:t>
            </a:r>
            <a:r>
              <a:rPr lang="en-US" dirty="0" err="1"/>
              <a:t>renk</a:t>
            </a:r>
            <a:r>
              <a:rPr lang="en-US" dirty="0"/>
              <a:t> ve </a:t>
            </a:r>
            <a:r>
              <a:rPr lang="en-US" dirty="0" err="1"/>
              <a:t>bitişi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miktarda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gerektirir</a:t>
            </a:r>
            <a:r>
              <a:rPr lang="en-US" dirty="0"/>
              <a:t>.</a:t>
            </a:r>
            <a:br>
              <a:rPr lang="tr-TR" dirty="0"/>
            </a:br>
            <a:r>
              <a:rPr lang="en-US" dirty="0"/>
              <a:t>
</a:t>
            </a:r>
            <a:r>
              <a:rPr lang="en-US" dirty="0" err="1"/>
              <a:t>Atık</a:t>
            </a:r>
            <a:r>
              <a:rPr lang="en-US" dirty="0"/>
              <a:t> Su </a:t>
            </a:r>
            <a:r>
              <a:rPr lang="en-US" dirty="0" err="1"/>
              <a:t>Arıtma</a:t>
            </a:r>
            <a:r>
              <a:rPr lang="en-US" dirty="0"/>
              <a:t>: </a:t>
            </a:r>
            <a:r>
              <a:rPr lang="en-US" dirty="0" err="1"/>
              <a:t>Yetersiz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verimsiz</a:t>
            </a:r>
            <a:r>
              <a:rPr lang="en-US" dirty="0"/>
              <a:t>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arıtma</a:t>
            </a:r>
            <a:r>
              <a:rPr lang="en-US" dirty="0"/>
              <a:t> </a:t>
            </a:r>
            <a:r>
              <a:rPr lang="en-US" dirty="0" err="1"/>
              <a:t>prosesleri</a:t>
            </a:r>
            <a:r>
              <a:rPr lang="en-US" dirty="0"/>
              <a:t>, </a:t>
            </a:r>
            <a:r>
              <a:rPr lang="en-US" dirty="0" err="1"/>
              <a:t>arıtılmamış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kötü</a:t>
            </a:r>
            <a:r>
              <a:rPr lang="en-US" dirty="0"/>
              <a:t> </a:t>
            </a:r>
            <a:r>
              <a:rPr lang="en-US" dirty="0" err="1"/>
              <a:t>arıtılmış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kullanılamayacağı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israfına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</a:t>
            </a:r>
            <a:br>
              <a:rPr lang="tr-TR" dirty="0"/>
            </a:br>
            <a:r>
              <a:rPr lang="en-US" dirty="0"/>
              <a:t>
Su </a:t>
            </a:r>
            <a:r>
              <a:rPr lang="en-US" dirty="0" err="1"/>
              <a:t>Yoğun</a:t>
            </a:r>
            <a:r>
              <a:rPr lang="en-US" dirty="0"/>
              <a:t> </a:t>
            </a:r>
            <a:r>
              <a:rPr lang="en-US" dirty="0" err="1"/>
              <a:t>Malzemeler</a:t>
            </a:r>
            <a:r>
              <a:rPr lang="en-US" dirty="0"/>
              <a:t>: </a:t>
            </a:r>
            <a:r>
              <a:rPr lang="en-US" dirty="0" err="1"/>
              <a:t>Ayakkabı</a:t>
            </a:r>
            <a:r>
              <a:rPr lang="en-US" dirty="0"/>
              <a:t> </a:t>
            </a:r>
            <a:r>
              <a:rPr lang="en-US" dirty="0" err="1"/>
              <a:t>üretiminde</a:t>
            </a:r>
            <a:r>
              <a:rPr lang="en-US" dirty="0"/>
              <a:t> </a:t>
            </a:r>
            <a:r>
              <a:rPr lang="en-US" dirty="0" err="1"/>
              <a:t>pamuk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doğal</a:t>
            </a:r>
            <a:r>
              <a:rPr lang="en-US" dirty="0"/>
              <a:t> </a:t>
            </a:r>
            <a:r>
              <a:rPr lang="en-US" dirty="0" err="1"/>
              <a:t>lifler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yoğun</a:t>
            </a:r>
            <a:r>
              <a:rPr lang="en-US" dirty="0"/>
              <a:t> </a:t>
            </a:r>
            <a:r>
              <a:rPr lang="en-US" dirty="0" err="1"/>
              <a:t>malzemelerin</a:t>
            </a:r>
            <a:r>
              <a:rPr lang="en-US" dirty="0"/>
              <a:t> </a:t>
            </a:r>
            <a:r>
              <a:rPr lang="en-US" dirty="0" err="1"/>
              <a:t>kullanılması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tüketiminin</a:t>
            </a:r>
            <a:r>
              <a:rPr lang="en-US" dirty="0"/>
              <a:t> </a:t>
            </a:r>
            <a:r>
              <a:rPr lang="en-US" dirty="0" err="1"/>
              <a:t>artmasına</a:t>
            </a:r>
            <a:r>
              <a:rPr lang="en-US" dirty="0"/>
              <a:t> </a:t>
            </a:r>
            <a:r>
              <a:rPr lang="en-US" dirty="0" err="1"/>
              <a:t>katkıda</a:t>
            </a:r>
            <a:r>
              <a:rPr lang="en-US" dirty="0"/>
              <a:t> </a:t>
            </a:r>
            <a:r>
              <a:rPr lang="en-US" dirty="0" err="1"/>
              <a:t>bulunabilir</a:t>
            </a:r>
            <a:r>
              <a:rPr lang="en-US" dirty="0"/>
              <a:t>.</a:t>
            </a:r>
            <a:br>
              <a:rPr lang="tr-TR" dirty="0"/>
            </a:br>
            <a:r>
              <a:rPr lang="en-US" dirty="0"/>
              <a:t>
</a:t>
            </a:r>
            <a:r>
              <a:rPr lang="en-US" dirty="0" err="1"/>
              <a:t>Verimsiz</a:t>
            </a:r>
            <a:r>
              <a:rPr lang="en-US" dirty="0"/>
              <a:t> </a:t>
            </a:r>
            <a:r>
              <a:rPr lang="en-US" dirty="0" err="1"/>
              <a:t>Ekipman</a:t>
            </a:r>
            <a:r>
              <a:rPr lang="en-US" dirty="0"/>
              <a:t>: Eski ve </a:t>
            </a:r>
            <a:r>
              <a:rPr lang="en-US" dirty="0" err="1"/>
              <a:t>modası</a:t>
            </a:r>
            <a:r>
              <a:rPr lang="en-US" dirty="0"/>
              <a:t> </a:t>
            </a:r>
            <a:r>
              <a:rPr lang="en-US" dirty="0" err="1"/>
              <a:t>geçmiş</a:t>
            </a:r>
            <a:r>
              <a:rPr lang="en-US" dirty="0"/>
              <a:t> </a:t>
            </a:r>
            <a:r>
              <a:rPr lang="en-US" dirty="0" err="1"/>
              <a:t>makineler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verimliliği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tasarlanmayabilir</a:t>
            </a:r>
            <a:r>
              <a:rPr lang="en-US" dirty="0"/>
              <a:t> ve </a:t>
            </a:r>
            <a:r>
              <a:rPr lang="en-US" dirty="0" err="1"/>
              <a:t>bu</a:t>
            </a:r>
            <a:r>
              <a:rPr lang="en-US" dirty="0"/>
              <a:t> da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sürecinde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israfına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4DDE6EC-786A-4824-8E8A-9337B9CD42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7186" y="5443825"/>
            <a:ext cx="89356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66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6">
            <a:extLst>
              <a:ext uri="{FF2B5EF4-FFF2-40B4-BE49-F238E27FC236}">
                <a16:creationId xmlns:a16="http://schemas.microsoft.com/office/drawing/2014/main" id="{C4D27284-67A8-5E6E-893E-1FE2A107C548}"/>
              </a:ext>
            </a:extLst>
          </p:cNvPr>
          <p:cNvSpPr txBox="1"/>
          <p:nvPr/>
        </p:nvSpPr>
        <p:spPr>
          <a:xfrm>
            <a:off x="538521" y="1068099"/>
            <a:ext cx="1093452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>
                <a:solidFill>
                  <a:srgbClr val="2D5693"/>
                </a:solidFill>
                <a:latin typeface="Josefin Sans Bold" pitchFamily="2" charset="0"/>
              </a:rPr>
              <a:t>Kusurlu</a:t>
            </a:r>
            <a:r>
              <a:rPr lang="en-US" sz="28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US" sz="2800" dirty="0" err="1">
                <a:solidFill>
                  <a:srgbClr val="2D5693"/>
                </a:solidFill>
                <a:latin typeface="Josefin Sans Bold" pitchFamily="2" charset="0"/>
              </a:rPr>
              <a:t>ürünler</a:t>
            </a:r>
            <a:endParaRPr lang="en-US" sz="2800" dirty="0">
              <a:solidFill>
                <a:srgbClr val="2D5693"/>
              </a:solidFill>
              <a:latin typeface="Josefin Sans Bold" pitchFamily="2" charset="0"/>
            </a:endParaRPr>
          </a:p>
        </p:txBody>
      </p:sp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3079" name="Graphic 5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Grafic 1035215431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Grafic 1140878212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fic 1339943004" descr="Open hand with plant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tăText 38">
            <a:extLst>
              <a:ext uri="{FF2B5EF4-FFF2-40B4-BE49-F238E27FC236}">
                <a16:creationId xmlns:a16="http://schemas.microsoft.com/office/drawing/2014/main" id="{23126B67-209E-4916-8BC7-62B077F45546}"/>
              </a:ext>
            </a:extLst>
          </p:cNvPr>
          <p:cNvSpPr txBox="1"/>
          <p:nvPr/>
        </p:nvSpPr>
        <p:spPr>
          <a:xfrm rot="16200000">
            <a:off x="-1242070" y="3529247"/>
            <a:ext cx="4694833" cy="830997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de-DE" sz="2400" b="1" dirty="0" err="1">
                <a:solidFill>
                  <a:srgbClr val="2A4C8C"/>
                </a:solidFill>
              </a:rPr>
              <a:t>Kusurlu</a:t>
            </a:r>
            <a:r>
              <a:rPr lang="de-DE" sz="2400" b="1" dirty="0">
                <a:solidFill>
                  <a:srgbClr val="2A4C8C"/>
                </a:solidFill>
              </a:rPr>
              <a:t> </a:t>
            </a:r>
            <a:r>
              <a:rPr lang="de-DE" sz="2400" b="1" dirty="0" err="1">
                <a:solidFill>
                  <a:srgbClr val="2A4C8C"/>
                </a:solidFill>
              </a:rPr>
              <a:t>ürünlerin</a:t>
            </a:r>
            <a:r>
              <a:rPr lang="de-DE" sz="2400" b="1" dirty="0">
                <a:solidFill>
                  <a:srgbClr val="2A4C8C"/>
                </a:solidFill>
              </a:rPr>
              <a:t> </a:t>
            </a:r>
            <a:r>
              <a:rPr lang="de-DE" sz="2400" b="1" dirty="0" err="1">
                <a:solidFill>
                  <a:srgbClr val="2A4C8C"/>
                </a:solidFill>
              </a:rPr>
              <a:t>nedenleri</a:t>
            </a:r>
            <a:r>
              <a:rPr lang="de-DE" sz="2400" b="1" dirty="0">
                <a:solidFill>
                  <a:srgbClr val="2A4C8C"/>
                </a:solidFill>
              </a:rPr>
              <a:t> ve </a:t>
            </a:r>
            <a:r>
              <a:rPr lang="de-DE" sz="2400" b="1" dirty="0" err="1">
                <a:solidFill>
                  <a:srgbClr val="2A4C8C"/>
                </a:solidFill>
              </a:rPr>
              <a:t>sonuçları</a:t>
            </a:r>
            <a:endParaRPr lang="en-GB" sz="2400" b="1" dirty="0">
              <a:solidFill>
                <a:srgbClr val="2A4C8C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0FFC75F-C99F-4140-ABBB-8B5EB76E2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687" y="1898044"/>
            <a:ext cx="857061" cy="80421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8015CDC-CA5F-48EE-82C2-8561473335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0688" y="3026629"/>
            <a:ext cx="893561" cy="804742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DD4B893-E7EA-4841-83BE-4304E518A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7186" y="4229900"/>
            <a:ext cx="857061" cy="8047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8D2635-D788-4F62-B10A-CE067B8BE748}"/>
              </a:ext>
            </a:extLst>
          </p:cNvPr>
          <p:cNvSpPr txBox="1"/>
          <p:nvPr/>
        </p:nvSpPr>
        <p:spPr>
          <a:xfrm>
            <a:off x="3046863" y="1447253"/>
            <a:ext cx="60937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Hataları</a:t>
            </a:r>
            <a:r>
              <a:rPr lang="en-US" dirty="0"/>
              <a:t>: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sürecindeki</a:t>
            </a:r>
            <a:r>
              <a:rPr lang="en-US" dirty="0"/>
              <a:t> </a:t>
            </a:r>
            <a:r>
              <a:rPr lang="en-US" dirty="0" err="1"/>
              <a:t>hatalar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hatalar</a:t>
            </a:r>
            <a:r>
              <a:rPr lang="en-US" dirty="0"/>
              <a:t>, </a:t>
            </a:r>
            <a:r>
              <a:rPr lang="en-US" dirty="0" err="1"/>
              <a:t>yanlış</a:t>
            </a:r>
            <a:r>
              <a:rPr lang="en-US" dirty="0"/>
              <a:t> </a:t>
            </a:r>
            <a:r>
              <a:rPr lang="en-US" dirty="0" err="1"/>
              <a:t>hizalanmış</a:t>
            </a:r>
            <a:r>
              <a:rPr lang="en-US" dirty="0"/>
              <a:t> </a:t>
            </a:r>
            <a:r>
              <a:rPr lang="en-US" dirty="0" err="1"/>
              <a:t>dikişler</a:t>
            </a:r>
            <a:r>
              <a:rPr lang="en-US" dirty="0"/>
              <a:t>, </a:t>
            </a:r>
            <a:r>
              <a:rPr lang="en-US" dirty="0" err="1"/>
              <a:t>yanlış</a:t>
            </a:r>
            <a:r>
              <a:rPr lang="en-US" dirty="0"/>
              <a:t> </a:t>
            </a:r>
            <a:r>
              <a:rPr lang="en-US" dirty="0" err="1"/>
              <a:t>boyutlandırma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eksik</a:t>
            </a:r>
            <a:r>
              <a:rPr lang="en-US" dirty="0"/>
              <a:t> </a:t>
            </a:r>
            <a:r>
              <a:rPr lang="en-US" dirty="0" err="1"/>
              <a:t>bileşenler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kusurlara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açabilir</a:t>
            </a:r>
            <a:r>
              <a:rPr lang="en-US" dirty="0"/>
              <a:t>.</a:t>
            </a:r>
            <a:br>
              <a:rPr lang="tr-TR" dirty="0"/>
            </a:br>
            <a:r>
              <a:rPr lang="en-US" dirty="0"/>
              <a:t>
</a:t>
            </a:r>
            <a:r>
              <a:rPr lang="en-US" dirty="0" err="1"/>
              <a:t>Tasarım</a:t>
            </a:r>
            <a:r>
              <a:rPr lang="en-US" dirty="0"/>
              <a:t> </a:t>
            </a:r>
            <a:r>
              <a:rPr lang="en-US" dirty="0" err="1"/>
              <a:t>Kusurları</a:t>
            </a:r>
            <a:r>
              <a:rPr lang="en-US" dirty="0"/>
              <a:t>: </a:t>
            </a:r>
            <a:r>
              <a:rPr lang="en-US" dirty="0" err="1"/>
              <a:t>Kusurlu</a:t>
            </a:r>
            <a:r>
              <a:rPr lang="en-US" dirty="0"/>
              <a:t> </a:t>
            </a:r>
            <a:r>
              <a:rPr lang="en-US" dirty="0" err="1"/>
              <a:t>ürünler</a:t>
            </a:r>
            <a:r>
              <a:rPr lang="en-US" dirty="0"/>
              <a:t>, </a:t>
            </a:r>
            <a:r>
              <a:rPr lang="en-US" dirty="0" err="1"/>
              <a:t>ayakkabının</a:t>
            </a:r>
            <a:r>
              <a:rPr lang="en-US" dirty="0"/>
              <a:t> </a:t>
            </a:r>
            <a:r>
              <a:rPr lang="en-US" dirty="0" err="1"/>
              <a:t>uyumunu</a:t>
            </a:r>
            <a:r>
              <a:rPr lang="en-US" dirty="0"/>
              <a:t>, </a:t>
            </a:r>
            <a:r>
              <a:rPr lang="en-US" dirty="0" err="1"/>
              <a:t>rahatlığını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dayanıklılığını</a:t>
            </a:r>
            <a:r>
              <a:rPr lang="en-US" dirty="0"/>
              <a:t> </a:t>
            </a:r>
            <a:r>
              <a:rPr lang="en-US" dirty="0" err="1"/>
              <a:t>tehlikeye</a:t>
            </a:r>
            <a:r>
              <a:rPr lang="en-US" dirty="0"/>
              <a:t> </a:t>
            </a:r>
            <a:r>
              <a:rPr lang="en-US" dirty="0" err="1"/>
              <a:t>atan</a:t>
            </a:r>
            <a:r>
              <a:rPr lang="en-US" dirty="0"/>
              <a:t> </a:t>
            </a:r>
            <a:r>
              <a:rPr lang="en-US" dirty="0" err="1"/>
              <a:t>tasarım</a:t>
            </a:r>
            <a:r>
              <a:rPr lang="en-US" dirty="0"/>
              <a:t> </a:t>
            </a:r>
            <a:r>
              <a:rPr lang="en-US" dirty="0" err="1"/>
              <a:t>kusurlarından</a:t>
            </a:r>
            <a:r>
              <a:rPr lang="en-US" dirty="0"/>
              <a:t> da </a:t>
            </a:r>
            <a:r>
              <a:rPr lang="en-US" dirty="0" err="1"/>
              <a:t>kaynaklanabilir</a:t>
            </a:r>
            <a:r>
              <a:rPr lang="en-US" dirty="0"/>
              <a:t>.</a:t>
            </a:r>
            <a:br>
              <a:rPr lang="tr-TR" dirty="0"/>
            </a:br>
            <a:r>
              <a:rPr lang="en-US" dirty="0"/>
              <a:t>
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Kalitesi</a:t>
            </a:r>
            <a:r>
              <a:rPr lang="en-US" dirty="0"/>
              <a:t> </a:t>
            </a:r>
            <a:r>
              <a:rPr lang="en-US" dirty="0" err="1"/>
              <a:t>Sorunları</a:t>
            </a:r>
            <a:r>
              <a:rPr lang="en-US" dirty="0"/>
              <a:t>: </a:t>
            </a:r>
            <a:r>
              <a:rPr lang="en-US" dirty="0" err="1"/>
              <a:t>Üretimde</a:t>
            </a:r>
            <a:r>
              <a:rPr lang="en-US" dirty="0"/>
              <a:t> </a:t>
            </a:r>
            <a:r>
              <a:rPr lang="en-US" dirty="0" err="1"/>
              <a:t>standartların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kaliteli</a:t>
            </a:r>
            <a:r>
              <a:rPr lang="en-US" dirty="0"/>
              <a:t> </a:t>
            </a:r>
            <a:r>
              <a:rPr lang="en-US" dirty="0" err="1"/>
              <a:t>malzemelerin</a:t>
            </a:r>
            <a:r>
              <a:rPr lang="en-US" dirty="0"/>
              <a:t> </a:t>
            </a:r>
            <a:r>
              <a:rPr lang="en-US" dirty="0" err="1"/>
              <a:t>kullanılması</a:t>
            </a:r>
            <a:r>
              <a:rPr lang="en-US" dirty="0"/>
              <a:t>, </a:t>
            </a:r>
            <a:r>
              <a:rPr lang="en-US" dirty="0" err="1"/>
              <a:t>kötü</a:t>
            </a:r>
            <a:r>
              <a:rPr lang="en-US" dirty="0"/>
              <a:t> </a:t>
            </a:r>
            <a:r>
              <a:rPr lang="en-US" dirty="0" err="1"/>
              <a:t>dikiş</a:t>
            </a:r>
            <a:r>
              <a:rPr lang="en-US" dirty="0"/>
              <a:t>, </a:t>
            </a:r>
            <a:r>
              <a:rPr lang="en-US" dirty="0" err="1"/>
              <a:t>zayıf</a:t>
            </a:r>
            <a:r>
              <a:rPr lang="en-US" dirty="0"/>
              <a:t> </a:t>
            </a:r>
            <a:r>
              <a:rPr lang="en-US" dirty="0" err="1"/>
              <a:t>tabanlar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kolayca</a:t>
            </a:r>
            <a:r>
              <a:rPr lang="en-US" dirty="0"/>
              <a:t> </a:t>
            </a:r>
            <a:r>
              <a:rPr lang="en-US" dirty="0" err="1"/>
              <a:t>hasar</a:t>
            </a:r>
            <a:r>
              <a:rPr lang="en-US" dirty="0"/>
              <a:t> </a:t>
            </a:r>
            <a:r>
              <a:rPr lang="en-US" dirty="0" err="1"/>
              <a:t>gören</a:t>
            </a:r>
            <a:r>
              <a:rPr lang="en-US" dirty="0"/>
              <a:t> </a:t>
            </a:r>
            <a:r>
              <a:rPr lang="en-US" dirty="0" err="1"/>
              <a:t>üst</a:t>
            </a:r>
            <a:r>
              <a:rPr lang="en-US" dirty="0"/>
              <a:t> </a:t>
            </a:r>
            <a:r>
              <a:rPr lang="en-US" dirty="0" err="1"/>
              <a:t>kısımlar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kusurlara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açabilir</a:t>
            </a:r>
            <a:r>
              <a:rPr lang="en-US" dirty="0"/>
              <a:t>.</a:t>
            </a:r>
            <a:br>
              <a:rPr lang="tr-TR" dirty="0"/>
            </a:br>
            <a:r>
              <a:rPr lang="en-US" dirty="0"/>
              <a:t>
</a:t>
            </a:r>
            <a:r>
              <a:rPr lang="en-US" dirty="0" err="1"/>
              <a:t>Yetersiz</a:t>
            </a:r>
            <a:r>
              <a:rPr lang="en-US" dirty="0"/>
              <a:t> </a:t>
            </a:r>
            <a:r>
              <a:rPr lang="en-US" dirty="0" err="1"/>
              <a:t>Kalite</a:t>
            </a:r>
            <a:r>
              <a:rPr lang="en-US" dirty="0"/>
              <a:t> </a:t>
            </a:r>
            <a:r>
              <a:rPr lang="en-US" dirty="0" err="1"/>
              <a:t>Kontrolü</a:t>
            </a:r>
            <a:r>
              <a:rPr lang="en-US" dirty="0"/>
              <a:t>: </a:t>
            </a:r>
            <a:r>
              <a:rPr lang="en-US" dirty="0" err="1"/>
              <a:t>Gevşek</a:t>
            </a:r>
            <a:r>
              <a:rPr lang="en-US" dirty="0"/>
              <a:t> </a:t>
            </a:r>
            <a:r>
              <a:rPr lang="en-US" dirty="0" err="1"/>
              <a:t>kalite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önlemleri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yetersiz</a:t>
            </a:r>
            <a:r>
              <a:rPr lang="en-US" dirty="0"/>
              <a:t> </a:t>
            </a:r>
            <a:r>
              <a:rPr lang="en-US" dirty="0" err="1"/>
              <a:t>denetimler</a:t>
            </a:r>
            <a:r>
              <a:rPr lang="en-US" dirty="0"/>
              <a:t>, </a:t>
            </a:r>
            <a:r>
              <a:rPr lang="en-US" dirty="0" err="1"/>
              <a:t>kusurlu</a:t>
            </a:r>
            <a:r>
              <a:rPr lang="en-US" dirty="0"/>
              <a:t> </a:t>
            </a:r>
            <a:r>
              <a:rPr lang="en-US" dirty="0" err="1"/>
              <a:t>ürünlerin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sürecinden</a:t>
            </a:r>
            <a:r>
              <a:rPr lang="en-US" dirty="0"/>
              <a:t> </a:t>
            </a:r>
            <a:r>
              <a:rPr lang="en-US" dirty="0" err="1"/>
              <a:t>geçmesine</a:t>
            </a:r>
            <a:r>
              <a:rPr lang="en-US" dirty="0"/>
              <a:t> ve </a:t>
            </a:r>
            <a:r>
              <a:rPr lang="en-US" dirty="0" err="1"/>
              <a:t>pazara</a:t>
            </a:r>
            <a:r>
              <a:rPr lang="en-US" dirty="0"/>
              <a:t> </a:t>
            </a:r>
            <a:r>
              <a:rPr lang="en-US" dirty="0" err="1"/>
              <a:t>ulaşmasına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verebilir</a:t>
            </a:r>
            <a:r>
              <a:rPr lang="en-US" dirty="0"/>
              <a:t>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4DDE6EC-786A-4824-8E8A-9337B9CD42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1519" y="5346629"/>
            <a:ext cx="89356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0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34">
            <a:extLst>
              <a:ext uri="{FF2B5EF4-FFF2-40B4-BE49-F238E27FC236}">
                <a16:creationId xmlns:a16="http://schemas.microsoft.com/office/drawing/2014/main" id="{61369192-FB10-77BF-4E04-E2453DAFB3B4}"/>
              </a:ext>
            </a:extLst>
          </p:cNvPr>
          <p:cNvGrpSpPr/>
          <p:nvPr/>
        </p:nvGrpSpPr>
        <p:grpSpPr>
          <a:xfrm rot="-4463838">
            <a:off x="9167270" y="310016"/>
            <a:ext cx="6562906" cy="7925488"/>
            <a:chOff x="0" y="0"/>
            <a:chExt cx="7881735" cy="3836223"/>
          </a:xfrm>
        </p:grpSpPr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CB0C9772-BFF9-E94B-3FC3-1695A172D4D4}"/>
                </a:ext>
              </a:extLst>
            </p:cNvPr>
            <p:cNvSpPr/>
            <p:nvPr/>
          </p:nvSpPr>
          <p:spPr>
            <a:xfrm>
              <a:off x="0" y="0"/>
              <a:ext cx="7881735" cy="3836223"/>
            </a:xfrm>
            <a:custGeom>
              <a:avLst/>
              <a:gdLst/>
              <a:ahLst/>
              <a:cxnLst/>
              <a:rect l="l" t="t" r="r" b="b"/>
              <a:pathLst>
                <a:path w="7881735" h="3836223">
                  <a:moveTo>
                    <a:pt x="0" y="0"/>
                  </a:moveTo>
                  <a:lnTo>
                    <a:pt x="7881735" y="0"/>
                  </a:lnTo>
                  <a:lnTo>
                    <a:pt x="7881735" y="3836223"/>
                  </a:lnTo>
                  <a:lnTo>
                    <a:pt x="0" y="3836223"/>
                  </a:lnTo>
                  <a:close/>
                </a:path>
              </a:pathLst>
            </a:custGeom>
            <a:solidFill>
              <a:srgbClr val="2A4C8C"/>
            </a:solidFill>
            <a:ln>
              <a:solidFill>
                <a:srgbClr val="2A4C8C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16">
            <a:extLst>
              <a:ext uri="{FF2B5EF4-FFF2-40B4-BE49-F238E27FC236}">
                <a16:creationId xmlns:a16="http://schemas.microsoft.com/office/drawing/2014/main" id="{483E3525-C3D1-121C-836C-342C674A8710}"/>
              </a:ext>
            </a:extLst>
          </p:cNvPr>
          <p:cNvSpPr txBox="1"/>
          <p:nvPr/>
        </p:nvSpPr>
        <p:spPr>
          <a:xfrm>
            <a:off x="9123995" y="2342429"/>
            <a:ext cx="359295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  <a:spcBef>
                <a:spcPct val="0"/>
              </a:spcBef>
            </a:pPr>
            <a:r>
              <a:rPr lang="tr-TR" sz="3600">
                <a:solidFill>
                  <a:schemeClr val="bg1"/>
                </a:solidFill>
                <a:latin typeface="Josefin Sans Bold" pitchFamily="2" charset="0"/>
              </a:rPr>
              <a:t>Kaynaklar</a:t>
            </a:r>
            <a:endParaRPr lang="en-US" sz="3600" dirty="0">
              <a:solidFill>
                <a:schemeClr val="bg1"/>
              </a:solidFill>
              <a:latin typeface="Josefin Sans Bold" pitchFamily="2" charset="0"/>
            </a:endParaRPr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BAE976C-AF57-E3B3-12C1-4929DD38C50A}"/>
              </a:ext>
            </a:extLst>
          </p:cNvPr>
          <p:cNvSpPr/>
          <p:nvPr/>
        </p:nvSpPr>
        <p:spPr>
          <a:xfrm rot="17136162">
            <a:off x="7298548" y="2106722"/>
            <a:ext cx="7037128" cy="4258736"/>
          </a:xfrm>
          <a:custGeom>
            <a:avLst/>
            <a:gdLst/>
            <a:ahLst/>
            <a:cxnLst/>
            <a:rect l="l" t="t" r="r" b="b"/>
            <a:pathLst>
              <a:path w="7881735" h="3836223">
                <a:moveTo>
                  <a:pt x="0" y="0"/>
                </a:moveTo>
                <a:lnTo>
                  <a:pt x="7881735" y="0"/>
                </a:lnTo>
                <a:lnTo>
                  <a:pt x="7881735" y="3836223"/>
                </a:lnTo>
                <a:lnTo>
                  <a:pt x="0" y="3836223"/>
                </a:lnTo>
                <a:close/>
              </a:path>
            </a:pathLst>
          </a:custGeom>
          <a:noFill/>
          <a:ln w="57150">
            <a:solidFill>
              <a:srgbClr val="F1CB2F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upare 4">
            <a:extLst>
              <a:ext uri="{FF2B5EF4-FFF2-40B4-BE49-F238E27FC236}">
                <a16:creationId xmlns:a16="http://schemas.microsoft.com/office/drawing/2014/main" id="{8F3E535F-F681-CF19-3104-62BCA01784ED}"/>
              </a:ext>
            </a:extLst>
          </p:cNvPr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6" name="Imagine 5">
              <a:extLst>
                <a:ext uri="{FF2B5EF4-FFF2-40B4-BE49-F238E27FC236}">
                  <a16:creationId xmlns:a16="http://schemas.microsoft.com/office/drawing/2014/main" id="{8E394CA7-1DA3-C955-FA1D-CF0083C5F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7" name="CasetăText 6">
              <a:extLst>
                <a:ext uri="{FF2B5EF4-FFF2-40B4-BE49-F238E27FC236}">
                  <a16:creationId xmlns:a16="http://schemas.microsoft.com/office/drawing/2014/main" id="{574E2DC6-EA22-EB62-C4C7-235634CCFB65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56FF461D-C462-7A89-F558-E3B785DB97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90583" y="6290497"/>
            <a:ext cx="1784643" cy="413890"/>
          </a:xfrm>
          <a:prstGeom prst="rect">
            <a:avLst/>
          </a:prstGeom>
        </p:spPr>
      </p:pic>
      <p:sp>
        <p:nvSpPr>
          <p:cNvPr id="27" name="Triunghi dreptunghic 26">
            <a:extLst>
              <a:ext uri="{FF2B5EF4-FFF2-40B4-BE49-F238E27FC236}">
                <a16:creationId xmlns:a16="http://schemas.microsoft.com/office/drawing/2014/main" id="{D8C74B0F-9D23-499E-C2B4-46536733D2B8}"/>
              </a:ext>
            </a:extLst>
          </p:cNvPr>
          <p:cNvSpPr/>
          <p:nvPr/>
        </p:nvSpPr>
        <p:spPr>
          <a:xfrm rot="19788209">
            <a:off x="8293716" y="2501202"/>
            <a:ext cx="8180832" cy="3450336"/>
          </a:xfrm>
          <a:prstGeom prst="rtTriangle">
            <a:avLst/>
          </a:prstGeom>
          <a:noFill/>
          <a:ln w="57150">
            <a:solidFill>
              <a:srgbClr val="F1C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4BC5FE-85E1-42FF-89FB-5F52F488865D}"/>
              </a:ext>
            </a:extLst>
          </p:cNvPr>
          <p:cNvSpPr txBox="1"/>
          <p:nvPr/>
        </p:nvSpPr>
        <p:spPr>
          <a:xfrm>
            <a:off x="409433" y="2125199"/>
            <a:ext cx="7617126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•	Ward, A. (2022, May 26). what impact does footwear have on the planet? aspect climate projects. https://aspectclimateprojects.com/blogs/journal/what-impact-does-footwear-have-on-the-planet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•	The use of recycled materials in footwear. (n.d.). https://www.satra.com/bulletin/article.php?id=2932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•	FreePik: Download free videos, vectors, photos, and PSD. (n.d.).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Freepik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https://www.freepik.com/premium-photo/leather-samples-shoes-wooden-shoe-last-dark-wooden-table-with-empty-white-sheet-paper-notes-designer-furniture-clothes-shoe-maker-workspace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https://slideplayer.com/slide/1550135/5/images/2/Waste+from+Shoe+Supply+Chain.jpg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28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reptunghi 9">
            <a:extLst>
              <a:ext uri="{FF2B5EF4-FFF2-40B4-BE49-F238E27FC236}">
                <a16:creationId xmlns:a16="http://schemas.microsoft.com/office/drawing/2014/main" id="{B8903DEB-D4A3-A8F4-C158-4E6813A05E51}"/>
              </a:ext>
            </a:extLst>
          </p:cNvPr>
          <p:cNvSpPr/>
          <p:nvPr/>
        </p:nvSpPr>
        <p:spPr>
          <a:xfrm>
            <a:off x="0" y="1"/>
            <a:ext cx="12192000" cy="4478693"/>
          </a:xfrm>
          <a:prstGeom prst="rect">
            <a:avLst/>
          </a:prstGeom>
          <a:solidFill>
            <a:srgbClr val="2A4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F7E388BA-AF47-7645-E786-7DE732833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95" r="33505"/>
          <a:stretch/>
        </p:blipFill>
        <p:spPr>
          <a:xfrm>
            <a:off x="1853184" y="4637314"/>
            <a:ext cx="9154084" cy="2220686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B5560F45-0D7B-8F78-8B33-11DE33638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28" y="67162"/>
            <a:ext cx="4151539" cy="3774544"/>
          </a:xfrm>
          <a:prstGeom prst="rect">
            <a:avLst/>
          </a:prstGeom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26DC759D-4D7B-61A7-771D-3A3656BF87D2}"/>
              </a:ext>
            </a:extLst>
          </p:cNvPr>
          <p:cNvSpPr txBox="1"/>
          <p:nvPr/>
        </p:nvSpPr>
        <p:spPr>
          <a:xfrm>
            <a:off x="4175057" y="3025274"/>
            <a:ext cx="3841879" cy="1134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  <a:spcBef>
                <a:spcPct val="0"/>
              </a:spcBef>
            </a:pPr>
            <a:r>
              <a:rPr lang="ro-RO" sz="3000" dirty="0">
                <a:solidFill>
                  <a:srgbClr val="F1CB2F"/>
                </a:solidFill>
                <a:latin typeface="Josefin Sans Bold" pitchFamily="2" charset="0"/>
              </a:rPr>
              <a:t>WWW.SHOEDES.EU</a:t>
            </a:r>
            <a:endParaRPr lang="en-US" sz="3000" dirty="0">
              <a:solidFill>
                <a:srgbClr val="F1CB2F"/>
              </a:solidFill>
              <a:latin typeface="Josefin Sans Bold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63833D1-FE4A-0A66-2B79-30ADF9CA57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1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ine 52">
            <a:extLst>
              <a:ext uri="{FF2B5EF4-FFF2-40B4-BE49-F238E27FC236}">
                <a16:creationId xmlns:a16="http://schemas.microsoft.com/office/drawing/2014/main" id="{A031F6CB-D432-6803-13E6-A797F62990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-107379" y="0"/>
            <a:ext cx="3414409" cy="6875423"/>
          </a:xfrm>
          <a:prstGeom prst="rect">
            <a:avLst/>
          </a:prstGeom>
        </p:spPr>
      </p:pic>
      <p:sp>
        <p:nvSpPr>
          <p:cNvPr id="28" name="Dreptunghi 27">
            <a:extLst>
              <a:ext uri="{FF2B5EF4-FFF2-40B4-BE49-F238E27FC236}">
                <a16:creationId xmlns:a16="http://schemas.microsoft.com/office/drawing/2014/main" id="{5578EF17-46D2-3AAD-F516-9E74DE3C9D53}"/>
              </a:ext>
            </a:extLst>
          </p:cNvPr>
          <p:cNvSpPr/>
          <p:nvPr/>
        </p:nvSpPr>
        <p:spPr>
          <a:xfrm>
            <a:off x="-107379" y="0"/>
            <a:ext cx="3428315" cy="6858000"/>
          </a:xfrm>
          <a:prstGeom prst="rect">
            <a:avLst/>
          </a:prstGeom>
          <a:solidFill>
            <a:srgbClr val="F1CB2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6C51C86-7572-7722-F6DA-308473A881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grpSp>
        <p:nvGrpSpPr>
          <p:cNvPr id="14" name="Grupare 13">
            <a:extLst>
              <a:ext uri="{FF2B5EF4-FFF2-40B4-BE49-F238E27FC236}">
                <a16:creationId xmlns:a16="http://schemas.microsoft.com/office/drawing/2014/main" id="{CCBF3BA3-DBD1-5F3F-579A-527741436706}"/>
              </a:ext>
            </a:extLst>
          </p:cNvPr>
          <p:cNvGrpSpPr/>
          <p:nvPr/>
        </p:nvGrpSpPr>
        <p:grpSpPr>
          <a:xfrm>
            <a:off x="3496535" y="43911"/>
            <a:ext cx="8439814" cy="890747"/>
            <a:chOff x="2977130" y="297492"/>
            <a:chExt cx="8439814" cy="890747"/>
          </a:xfrm>
        </p:grpSpPr>
        <p:pic>
          <p:nvPicPr>
            <p:cNvPr id="11" name="Imagine 10">
              <a:extLst>
                <a:ext uri="{FF2B5EF4-FFF2-40B4-BE49-F238E27FC236}">
                  <a16:creationId xmlns:a16="http://schemas.microsoft.com/office/drawing/2014/main" id="{E67A0657-7530-1431-662E-BAC5C2AAE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12" name="CasetăText 11">
              <a:extLst>
                <a:ext uri="{FF2B5EF4-FFF2-40B4-BE49-F238E27FC236}">
                  <a16:creationId xmlns:a16="http://schemas.microsoft.com/office/drawing/2014/main" id="{36FAB9B7-A81A-274F-A658-F4E5E7A14426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7" name="Grupare 26">
            <a:extLst>
              <a:ext uri="{FF2B5EF4-FFF2-40B4-BE49-F238E27FC236}">
                <a16:creationId xmlns:a16="http://schemas.microsoft.com/office/drawing/2014/main" id="{CFF90A9C-58C6-6C8B-3A24-92A2B1929C4F}"/>
              </a:ext>
            </a:extLst>
          </p:cNvPr>
          <p:cNvGrpSpPr/>
          <p:nvPr/>
        </p:nvGrpSpPr>
        <p:grpSpPr>
          <a:xfrm>
            <a:off x="186382" y="1084726"/>
            <a:ext cx="9050454" cy="5343899"/>
            <a:chOff x="-2200699" y="555628"/>
            <a:chExt cx="9050454" cy="5343899"/>
          </a:xfrm>
        </p:grpSpPr>
        <p:grpSp>
          <p:nvGrpSpPr>
            <p:cNvPr id="4" name="Group 15">
              <a:extLst>
                <a:ext uri="{FF2B5EF4-FFF2-40B4-BE49-F238E27FC236}">
                  <a16:creationId xmlns:a16="http://schemas.microsoft.com/office/drawing/2014/main" id="{2A8A2031-BA48-6177-40EF-22C587AA192A}"/>
                </a:ext>
              </a:extLst>
            </p:cNvPr>
            <p:cNvGrpSpPr/>
            <p:nvPr/>
          </p:nvGrpSpPr>
          <p:grpSpPr>
            <a:xfrm>
              <a:off x="-1798061" y="555628"/>
              <a:ext cx="8647816" cy="5343899"/>
              <a:chOff x="-6309733" y="-414141"/>
              <a:chExt cx="18626835" cy="7125197"/>
            </a:xfrm>
          </p:grpSpPr>
          <p:sp>
            <p:nvSpPr>
              <p:cNvPr id="5" name="TextBox 16">
                <a:extLst>
                  <a:ext uri="{FF2B5EF4-FFF2-40B4-BE49-F238E27FC236}">
                    <a16:creationId xmlns:a16="http://schemas.microsoft.com/office/drawing/2014/main" id="{92326D8B-FC54-D2AA-CBC9-ECE00576C09A}"/>
                  </a:ext>
                </a:extLst>
              </p:cNvPr>
              <p:cNvSpPr txBox="1"/>
              <p:nvPr/>
            </p:nvSpPr>
            <p:spPr>
              <a:xfrm>
                <a:off x="-6309733" y="-414141"/>
                <a:ext cx="6390588" cy="15850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lnSpc>
                    <a:spcPts val="10560"/>
                  </a:lnSpc>
                  <a:spcBef>
                    <a:spcPct val="0"/>
                  </a:spcBef>
                </a:pPr>
                <a:r>
                  <a:rPr lang="en-US" sz="3600" dirty="0" err="1">
                    <a:solidFill>
                      <a:srgbClr val="2D5693"/>
                    </a:solidFill>
                    <a:latin typeface="Josefin Sans Bold" pitchFamily="2" charset="0"/>
                  </a:rPr>
                  <a:t>İçerik</a:t>
                </a:r>
                <a:endParaRPr lang="en-US" sz="3600" dirty="0">
                  <a:solidFill>
                    <a:srgbClr val="B2101F"/>
                  </a:solidFill>
                  <a:latin typeface="Josefin Sans Bold" pitchFamily="2" charset="0"/>
                </a:endParaRPr>
              </a:p>
            </p:txBody>
          </p:sp>
          <p:sp>
            <p:nvSpPr>
              <p:cNvPr id="6" name="TextBox 18">
                <a:extLst>
                  <a:ext uri="{FF2B5EF4-FFF2-40B4-BE49-F238E27FC236}">
                    <a16:creationId xmlns:a16="http://schemas.microsoft.com/office/drawing/2014/main" id="{479A660B-0F0B-792B-C233-9482CB8B321C}"/>
                  </a:ext>
                </a:extLst>
              </p:cNvPr>
              <p:cNvSpPr txBox="1"/>
              <p:nvPr/>
            </p:nvSpPr>
            <p:spPr>
              <a:xfrm>
                <a:off x="846566" y="1719947"/>
                <a:ext cx="11470536" cy="499110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42900" indent="-342900">
                  <a:lnSpc>
                    <a:spcPts val="4199"/>
                  </a:lnSpc>
                  <a:buAutoNum type="arabicPeriod"/>
                </a:pPr>
                <a:r>
                  <a:rPr lang="en-US" sz="2800" dirty="0" err="1">
                    <a:latin typeface="Josefin Sans Bold" pitchFamily="2" charset="0"/>
                  </a:rPr>
                  <a:t>Giriş</a:t>
                </a:r>
                <a:r>
                  <a:rPr lang="en-US" sz="2800" dirty="0">
                    <a:latin typeface="Josefin Sans Bold" pitchFamily="2" charset="0"/>
                  </a:rPr>
                  <a:t>
</a:t>
                </a:r>
                <a:r>
                  <a:rPr lang="en-US" sz="2800" dirty="0" err="1">
                    <a:latin typeface="Josefin Sans Bold" pitchFamily="2" charset="0"/>
                  </a:rPr>
                  <a:t>Ayakkabıların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üretim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süreçleri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sırasında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ortaya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çıkan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atıklar</a:t>
                </a:r>
                <a:r>
                  <a:rPr lang="en-US" sz="2800" dirty="0">
                    <a:latin typeface="Josefin Sans Bold" pitchFamily="2" charset="0"/>
                  </a:rPr>
                  <a:t>
</a:t>
                </a:r>
                <a:r>
                  <a:rPr lang="en-US" sz="2800" dirty="0" err="1">
                    <a:latin typeface="Josefin Sans Bold" pitchFamily="2" charset="0"/>
                  </a:rPr>
                  <a:t>Ayakkabıların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üretim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süreçleri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sırasındaki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atık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kaynakları</a:t>
                </a:r>
                <a:endParaRPr lang="en-US" sz="2800" dirty="0">
                  <a:latin typeface="Josefin Sans Bold" pitchFamily="2" charset="0"/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4" name="Dreptunghi 23">
              <a:extLst>
                <a:ext uri="{FF2B5EF4-FFF2-40B4-BE49-F238E27FC236}">
                  <a16:creationId xmlns:a16="http://schemas.microsoft.com/office/drawing/2014/main" id="{77E31915-B1B2-6C63-1878-6AEAEB1DDCFA}"/>
                </a:ext>
              </a:extLst>
            </p:cNvPr>
            <p:cNvSpPr/>
            <p:nvPr/>
          </p:nvSpPr>
          <p:spPr>
            <a:xfrm>
              <a:off x="-2200699" y="697030"/>
              <a:ext cx="2966936" cy="1188788"/>
            </a:xfrm>
            <a:prstGeom prst="rect">
              <a:avLst/>
            </a:prstGeom>
            <a:noFill/>
            <a:ln w="57150">
              <a:solidFill>
                <a:srgbClr val="2A4C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34">
            <a:extLst>
              <a:ext uri="{FF2B5EF4-FFF2-40B4-BE49-F238E27FC236}">
                <a16:creationId xmlns:a16="http://schemas.microsoft.com/office/drawing/2014/main" id="{27D7E185-9117-DD0D-5C15-87F51F64BB7B}"/>
              </a:ext>
            </a:extLst>
          </p:cNvPr>
          <p:cNvGrpSpPr/>
          <p:nvPr/>
        </p:nvGrpSpPr>
        <p:grpSpPr>
          <a:xfrm rot="-4463838">
            <a:off x="10423046" y="1219782"/>
            <a:ext cx="6562906" cy="7925488"/>
            <a:chOff x="0" y="0"/>
            <a:chExt cx="7881735" cy="3836223"/>
          </a:xfrm>
        </p:grpSpPr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90EDF1C-CBF7-D98F-B9A0-86CE0C38F395}"/>
                </a:ext>
              </a:extLst>
            </p:cNvPr>
            <p:cNvSpPr/>
            <p:nvPr/>
          </p:nvSpPr>
          <p:spPr>
            <a:xfrm>
              <a:off x="0" y="0"/>
              <a:ext cx="7881735" cy="3836223"/>
            </a:xfrm>
            <a:custGeom>
              <a:avLst/>
              <a:gdLst/>
              <a:ahLst/>
              <a:cxnLst/>
              <a:rect l="l" t="t" r="r" b="b"/>
              <a:pathLst>
                <a:path w="7881735" h="3836223">
                  <a:moveTo>
                    <a:pt x="0" y="0"/>
                  </a:moveTo>
                  <a:lnTo>
                    <a:pt x="7881735" y="0"/>
                  </a:lnTo>
                  <a:lnTo>
                    <a:pt x="7881735" y="3836223"/>
                  </a:lnTo>
                  <a:lnTo>
                    <a:pt x="0" y="3836223"/>
                  </a:lnTo>
                  <a:close/>
                </a:path>
              </a:pathLst>
            </a:custGeom>
            <a:solidFill>
              <a:srgbClr val="2A4C8C"/>
            </a:solidFill>
            <a:ln>
              <a:solidFill>
                <a:srgbClr val="2A4C8C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Freeform 35">
            <a:extLst>
              <a:ext uri="{FF2B5EF4-FFF2-40B4-BE49-F238E27FC236}">
                <a16:creationId xmlns:a16="http://schemas.microsoft.com/office/drawing/2014/main" id="{86D37D63-AB08-F0AC-792C-3D8C3598DFCB}"/>
              </a:ext>
            </a:extLst>
          </p:cNvPr>
          <p:cNvSpPr/>
          <p:nvPr/>
        </p:nvSpPr>
        <p:spPr>
          <a:xfrm rot="17136162">
            <a:off x="8554324" y="3016488"/>
            <a:ext cx="7037128" cy="4258736"/>
          </a:xfrm>
          <a:custGeom>
            <a:avLst/>
            <a:gdLst/>
            <a:ahLst/>
            <a:cxnLst/>
            <a:rect l="l" t="t" r="r" b="b"/>
            <a:pathLst>
              <a:path w="7881735" h="3836223">
                <a:moveTo>
                  <a:pt x="0" y="0"/>
                </a:moveTo>
                <a:lnTo>
                  <a:pt x="7881735" y="0"/>
                </a:lnTo>
                <a:lnTo>
                  <a:pt x="7881735" y="3836223"/>
                </a:lnTo>
                <a:lnTo>
                  <a:pt x="0" y="3836223"/>
                </a:lnTo>
                <a:close/>
              </a:path>
            </a:pathLst>
          </a:custGeom>
          <a:noFill/>
          <a:ln w="57150">
            <a:solidFill>
              <a:srgbClr val="F1CB2F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Triunghi dreptunghic 51">
            <a:extLst>
              <a:ext uri="{FF2B5EF4-FFF2-40B4-BE49-F238E27FC236}">
                <a16:creationId xmlns:a16="http://schemas.microsoft.com/office/drawing/2014/main" id="{1E7F1301-40D4-1566-A1F0-67216818E83E}"/>
              </a:ext>
            </a:extLst>
          </p:cNvPr>
          <p:cNvSpPr/>
          <p:nvPr/>
        </p:nvSpPr>
        <p:spPr>
          <a:xfrm rot="19788209">
            <a:off x="9549492" y="3410968"/>
            <a:ext cx="8180832" cy="3450336"/>
          </a:xfrm>
          <a:prstGeom prst="rtTriangle">
            <a:avLst/>
          </a:prstGeom>
          <a:noFill/>
          <a:ln w="57150">
            <a:solidFill>
              <a:srgbClr val="F1C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06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ine 12">
            <a:extLst>
              <a:ext uri="{FF2B5EF4-FFF2-40B4-BE49-F238E27FC236}">
                <a16:creationId xmlns:a16="http://schemas.microsoft.com/office/drawing/2014/main" id="{FBEC7322-2A0F-DCBA-4B93-9BFFA153A8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8777591" y="-17424"/>
            <a:ext cx="3414409" cy="6875423"/>
          </a:xfrm>
          <a:prstGeom prst="rect">
            <a:avLst/>
          </a:prstGeom>
        </p:spPr>
      </p:pic>
      <p:grpSp>
        <p:nvGrpSpPr>
          <p:cNvPr id="4" name="Grupare 3">
            <a:extLst>
              <a:ext uri="{FF2B5EF4-FFF2-40B4-BE49-F238E27FC236}">
                <a16:creationId xmlns:a16="http://schemas.microsoft.com/office/drawing/2014/main" id="{6542BDA9-25B6-0AB6-C7D9-46679A30FD9C}"/>
              </a:ext>
            </a:extLst>
          </p:cNvPr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5" name="Imagine 4">
              <a:extLst>
                <a:ext uri="{FF2B5EF4-FFF2-40B4-BE49-F238E27FC236}">
                  <a16:creationId xmlns:a16="http://schemas.microsoft.com/office/drawing/2014/main" id="{0FDD63B6-E8F4-730A-96F9-CD61913DF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6" name="CasetăText 5">
              <a:extLst>
                <a:ext uri="{FF2B5EF4-FFF2-40B4-BE49-F238E27FC236}">
                  <a16:creationId xmlns:a16="http://schemas.microsoft.com/office/drawing/2014/main" id="{81FAD97A-6FC9-9975-BFA7-9035A5F57177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122BFB82-D5CE-B76D-88CF-7DE3A14C039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r="44462" b="-212"/>
          <a:stretch>
            <a:fillRect/>
          </a:stretch>
        </p:blipFill>
        <p:spPr>
          <a:xfrm>
            <a:off x="190583" y="6290497"/>
            <a:ext cx="1784643" cy="413890"/>
          </a:xfrm>
          <a:prstGeom prst="rect">
            <a:avLst/>
          </a:prstGeom>
        </p:spPr>
      </p:pic>
      <p:sp>
        <p:nvSpPr>
          <p:cNvPr id="10" name="TextBox 16">
            <a:extLst>
              <a:ext uri="{FF2B5EF4-FFF2-40B4-BE49-F238E27FC236}">
                <a16:creationId xmlns:a16="http://schemas.microsoft.com/office/drawing/2014/main" id="{C4D27284-67A8-5E6E-893E-1FE2A107C548}"/>
              </a:ext>
            </a:extLst>
          </p:cNvPr>
          <p:cNvSpPr txBox="1"/>
          <p:nvPr/>
        </p:nvSpPr>
        <p:spPr>
          <a:xfrm>
            <a:off x="672620" y="822223"/>
            <a:ext cx="3997075" cy="1158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560"/>
              </a:lnSpc>
              <a:spcBef>
                <a:spcPct val="0"/>
              </a:spcBef>
            </a:pPr>
            <a:r>
              <a:rPr lang="en-GB" sz="3600" dirty="0">
                <a:solidFill>
                  <a:srgbClr val="2D5693"/>
                </a:solidFill>
                <a:latin typeface="Josefin Sans Bold" pitchFamily="2" charset="0"/>
              </a:rPr>
              <a:t>1. </a:t>
            </a:r>
            <a:r>
              <a:rPr lang="en-GB" sz="3600" dirty="0" err="1">
                <a:solidFill>
                  <a:srgbClr val="2D5693"/>
                </a:solidFill>
                <a:latin typeface="Josefin Sans Bold" pitchFamily="2" charset="0"/>
              </a:rPr>
              <a:t>Giriş</a:t>
            </a:r>
            <a:endParaRPr lang="en-US" sz="3600" dirty="0">
              <a:solidFill>
                <a:srgbClr val="B2101F"/>
              </a:solidFill>
              <a:latin typeface="Josefin Sans Bold" pitchFamily="2" charset="0"/>
            </a:endParaRPr>
          </a:p>
        </p:txBody>
      </p:sp>
      <p:sp>
        <p:nvSpPr>
          <p:cNvPr id="2" name="AutoShape 2" descr="Product design process">
            <a:extLst>
              <a:ext uri="{FF2B5EF4-FFF2-40B4-BE49-F238E27FC236}">
                <a16:creationId xmlns:a16="http://schemas.microsoft.com/office/drawing/2014/main" id="{D6506184-9B0F-68E6-4131-9872F25E24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A9C24E54-A2DC-87AC-C748-7DD38547ED9D}"/>
              </a:ext>
            </a:extLst>
          </p:cNvPr>
          <p:cNvSpPr txBox="1"/>
          <p:nvPr/>
        </p:nvSpPr>
        <p:spPr>
          <a:xfrm>
            <a:off x="470647" y="2129051"/>
            <a:ext cx="7845328" cy="3398292"/>
          </a:xfrm>
          <a:prstGeom prst="rect">
            <a:avLst/>
          </a:prstGeom>
          <a:noFill/>
          <a:ln w="57150">
            <a:solidFill>
              <a:srgbClr val="F3C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457200" lvl="0" indent="-4572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just">
              <a:buNone/>
            </a:pPr>
            <a:r>
              <a:rPr lang="en-US" dirty="0" err="1">
                <a:solidFill>
                  <a:schemeClr val="tx1"/>
                </a:solidFill>
              </a:rPr>
              <a:t>Ayakkabı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sürdürülemez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malzemelerden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yapılan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ürünlerin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aşırı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tüketimine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büyük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ölçüde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bağımlı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büyüyen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milyarlarca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dolarlık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endüstridir</a:t>
            </a:r>
            <a:r>
              <a:rPr lang="en-US" dirty="0">
                <a:solidFill>
                  <a:schemeClr val="tx1"/>
                </a:solidFill>
              </a:rPr>
              <a:t>. Bu, </a:t>
            </a:r>
            <a:r>
              <a:rPr lang="en-US" dirty="0" err="1">
                <a:solidFill>
                  <a:schemeClr val="tx1"/>
                </a:solidFill>
              </a:rPr>
              <a:t>küresel</a:t>
            </a:r>
            <a:r>
              <a:rPr lang="en-US" dirty="0">
                <a:solidFill>
                  <a:schemeClr val="tx1"/>
                </a:solidFill>
              </a:rPr>
              <a:t> sera </a:t>
            </a:r>
            <a:r>
              <a:rPr lang="en-US" dirty="0" err="1">
                <a:solidFill>
                  <a:schemeClr val="tx1"/>
                </a:solidFill>
              </a:rPr>
              <a:t>gazı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emisyonlarının</a:t>
            </a:r>
            <a:r>
              <a:rPr lang="en-US" dirty="0">
                <a:solidFill>
                  <a:schemeClr val="tx1"/>
                </a:solidFill>
              </a:rPr>
              <a:t> %1.4'ünden </a:t>
            </a:r>
            <a:r>
              <a:rPr lang="en-US" dirty="0" err="1">
                <a:solidFill>
                  <a:schemeClr val="tx1"/>
                </a:solidFill>
              </a:rPr>
              <a:t>ayakkabıların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sorumlu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olmasıyla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yüksek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sosyal</a:t>
            </a:r>
            <a:r>
              <a:rPr lang="en-US" dirty="0">
                <a:solidFill>
                  <a:schemeClr val="tx1"/>
                </a:solidFill>
              </a:rPr>
              <a:t> ve </a:t>
            </a:r>
            <a:r>
              <a:rPr lang="en-US" dirty="0" err="1">
                <a:solidFill>
                  <a:schemeClr val="tx1"/>
                </a:solidFill>
              </a:rPr>
              <a:t>çevresel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maliyetle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birlikte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geliyor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Ayakkabı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endüstrisi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önemli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çevresel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ayak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sahiptir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6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9F4416-688D-1548-9684-DE60F549B0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44462" b="-212"/>
          <a:stretch>
            <a:fillRect/>
          </a:stretch>
        </p:blipFill>
        <p:spPr>
          <a:xfrm>
            <a:off x="190583" y="6290497"/>
            <a:ext cx="1784643" cy="413890"/>
          </a:xfrm>
          <a:prstGeom prst="rect">
            <a:avLst/>
          </a:prstGeom>
        </p:spPr>
      </p:pic>
      <p:grpSp>
        <p:nvGrpSpPr>
          <p:cNvPr id="12" name="Grupare 11">
            <a:extLst>
              <a:ext uri="{FF2B5EF4-FFF2-40B4-BE49-F238E27FC236}">
                <a16:creationId xmlns:a16="http://schemas.microsoft.com/office/drawing/2014/main" id="{193793B2-ADB2-09A1-C773-A7F7D8800149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14" name="Imagine 13">
              <a:extLst>
                <a:ext uri="{FF2B5EF4-FFF2-40B4-BE49-F238E27FC236}">
                  <a16:creationId xmlns:a16="http://schemas.microsoft.com/office/drawing/2014/main" id="{30CABB37-FE4D-3F72-F7BF-8CA3E6021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15" name="CasetăText 14">
              <a:extLst>
                <a:ext uri="{FF2B5EF4-FFF2-40B4-BE49-F238E27FC236}">
                  <a16:creationId xmlns:a16="http://schemas.microsoft.com/office/drawing/2014/main" id="{1199D822-8F01-426B-5FB0-F939416D0458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DE3134D-2BB0-4890-9BCF-AA356ED94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66228" y="2197290"/>
            <a:ext cx="6777772" cy="319357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137F192-8C14-4BAF-9777-C72C1004A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751" y="2313674"/>
            <a:ext cx="3111691" cy="984886"/>
          </a:xfrm>
          <a:prstGeom prst="rect">
            <a:avLst/>
          </a:prstGeom>
        </p:spPr>
      </p:pic>
      <p:sp>
        <p:nvSpPr>
          <p:cNvPr id="4" name="TextBox 16">
            <a:extLst>
              <a:ext uri="{FF2B5EF4-FFF2-40B4-BE49-F238E27FC236}">
                <a16:creationId xmlns:a16="http://schemas.microsoft.com/office/drawing/2014/main" id="{F7FD91E7-77A1-BBC1-C8E8-6BEE2F3F1687}"/>
              </a:ext>
            </a:extLst>
          </p:cNvPr>
          <p:cNvSpPr txBox="1"/>
          <p:nvPr/>
        </p:nvSpPr>
        <p:spPr>
          <a:xfrm>
            <a:off x="784914" y="1328788"/>
            <a:ext cx="1103811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GB" sz="3200" dirty="0">
                <a:solidFill>
                  <a:srgbClr val="2D5693"/>
                </a:solidFill>
                <a:latin typeface="Josefin Sans Bold" pitchFamily="2" charset="0"/>
              </a:rPr>
              <a:t>2. </a:t>
            </a:r>
            <a:r>
              <a:rPr lang="en-GB" sz="3200" dirty="0" err="1">
                <a:solidFill>
                  <a:srgbClr val="2D5693"/>
                </a:solidFill>
                <a:latin typeface="Josefin Sans Bold" pitchFamily="2" charset="0"/>
              </a:rPr>
              <a:t>Ayakkabıların</a:t>
            </a:r>
            <a:r>
              <a:rPr lang="en-GB" sz="32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3200" dirty="0" err="1">
                <a:solidFill>
                  <a:srgbClr val="2D5693"/>
                </a:solidFill>
                <a:latin typeface="Josefin Sans Bold" pitchFamily="2" charset="0"/>
              </a:rPr>
              <a:t>üretim</a:t>
            </a:r>
            <a:r>
              <a:rPr lang="en-GB" sz="32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3200" dirty="0" err="1">
                <a:solidFill>
                  <a:srgbClr val="2D5693"/>
                </a:solidFill>
                <a:latin typeface="Josefin Sans Bold" pitchFamily="2" charset="0"/>
              </a:rPr>
              <a:t>süreçleri</a:t>
            </a:r>
            <a:r>
              <a:rPr lang="en-GB" sz="32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3200" dirty="0" err="1">
                <a:solidFill>
                  <a:srgbClr val="2D5693"/>
                </a:solidFill>
                <a:latin typeface="Josefin Sans Bold" pitchFamily="2" charset="0"/>
              </a:rPr>
              <a:t>sırasında</a:t>
            </a:r>
            <a:r>
              <a:rPr lang="en-GB" sz="32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3200" dirty="0" err="1">
                <a:solidFill>
                  <a:srgbClr val="2D5693"/>
                </a:solidFill>
                <a:latin typeface="Josefin Sans Bold" pitchFamily="2" charset="0"/>
              </a:rPr>
              <a:t>ortaya</a:t>
            </a:r>
            <a:r>
              <a:rPr lang="en-GB" sz="32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3200" dirty="0" err="1">
                <a:solidFill>
                  <a:srgbClr val="2D5693"/>
                </a:solidFill>
                <a:latin typeface="Josefin Sans Bold" pitchFamily="2" charset="0"/>
              </a:rPr>
              <a:t>çıkan</a:t>
            </a:r>
            <a:r>
              <a:rPr lang="en-GB" sz="32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3200" dirty="0" err="1">
                <a:solidFill>
                  <a:srgbClr val="2D5693"/>
                </a:solidFill>
                <a:latin typeface="Josefin Sans Bold" pitchFamily="2" charset="0"/>
              </a:rPr>
              <a:t>atıklar</a:t>
            </a:r>
            <a:endParaRPr lang="en-US" sz="3200" dirty="0">
              <a:solidFill>
                <a:srgbClr val="2D5693"/>
              </a:solidFill>
              <a:latin typeface="Josefin Sans Bol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E8F3D6-C2FE-481A-AA60-FCE97F4769FF}"/>
              </a:ext>
            </a:extLst>
          </p:cNvPr>
          <p:cNvSpPr txBox="1"/>
          <p:nvPr/>
        </p:nvSpPr>
        <p:spPr>
          <a:xfrm>
            <a:off x="3046863" y="3109247"/>
            <a:ext cx="60937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Ayakkabı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endüstrisi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önemli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bir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çevresel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ayak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izine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sahiptir</a:t>
            </a:r>
            <a:endParaRPr lang="el-GR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4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9F4416-688D-1548-9684-DE60F549B0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44462" b="-212"/>
          <a:stretch>
            <a:fillRect/>
          </a:stretch>
        </p:blipFill>
        <p:spPr>
          <a:xfrm>
            <a:off x="190583" y="6290497"/>
            <a:ext cx="1784643" cy="413890"/>
          </a:xfrm>
          <a:prstGeom prst="rect">
            <a:avLst/>
          </a:prstGeom>
        </p:spPr>
      </p:pic>
      <p:grpSp>
        <p:nvGrpSpPr>
          <p:cNvPr id="12" name="Grupare 11">
            <a:extLst>
              <a:ext uri="{FF2B5EF4-FFF2-40B4-BE49-F238E27FC236}">
                <a16:creationId xmlns:a16="http://schemas.microsoft.com/office/drawing/2014/main" id="{193793B2-ADB2-09A1-C773-A7F7D8800149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14" name="Imagine 13">
              <a:extLst>
                <a:ext uri="{FF2B5EF4-FFF2-40B4-BE49-F238E27FC236}">
                  <a16:creationId xmlns:a16="http://schemas.microsoft.com/office/drawing/2014/main" id="{30CABB37-FE4D-3F72-F7BF-8CA3E6021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15" name="CasetăText 14">
              <a:extLst>
                <a:ext uri="{FF2B5EF4-FFF2-40B4-BE49-F238E27FC236}">
                  <a16:creationId xmlns:a16="http://schemas.microsoft.com/office/drawing/2014/main" id="{1199D822-8F01-426B-5FB0-F939416D0458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B3A9CD7-7B47-4878-A75A-B9F4E63FC166}"/>
              </a:ext>
            </a:extLst>
          </p:cNvPr>
          <p:cNvSpPr txBox="1"/>
          <p:nvPr/>
        </p:nvSpPr>
        <p:spPr>
          <a:xfrm>
            <a:off x="190583" y="1777023"/>
            <a:ext cx="9936055" cy="4368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Deri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üretimi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ormansızlaşma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biyolojik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çeşitlilik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kaybı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sera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gazı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emisyonları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açısından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çevre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için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felakettir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
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endüstrileri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en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büyük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katı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atık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üreticilerinden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biridir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üretimi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için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kullanılan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gerekli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kaynaklar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deri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sentetik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malzemeler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tekstil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malzemeleri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kauçuktur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
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sektöründeki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mevcut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moda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trendleri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ayakkabıların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ömrünün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nispeten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azalmasına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neden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olmuştur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Tüketicilerin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taleplerine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göre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farklı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durumlar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aktiviteler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için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ayakkabıların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seri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üretimine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başlandı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Bu,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tüketicileri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farklı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zamanlarda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daha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fazla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çift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satın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almaya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yöneltti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
Bu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faktörler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ayakkabının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veya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ayakkabıların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daha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kısa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yaşam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döngüsüne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ayrıca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daha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kısa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ürün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geliştirme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döngüsüne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yol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açar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Bu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eylem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büyük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miktarda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hasar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görmüş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reddedilmiş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veya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oluşturur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bu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da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kullanım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ömrünün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daha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yüksek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bir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sona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ermesine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yol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açar</a:t>
            </a:r>
            <a:r>
              <a:rPr lang="en-GB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5B4679-114B-438C-AFA2-B2DFDFF3386E}"/>
              </a:ext>
            </a:extLst>
          </p:cNvPr>
          <p:cNvSpPr txBox="1"/>
          <p:nvPr/>
        </p:nvSpPr>
        <p:spPr>
          <a:xfrm>
            <a:off x="784914" y="1328788"/>
            <a:ext cx="1103811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GB" sz="2800" dirty="0">
                <a:solidFill>
                  <a:srgbClr val="2D5693"/>
                </a:solidFill>
                <a:latin typeface="Josefin Sans Bold" pitchFamily="2" charset="0"/>
              </a:rPr>
              <a:t>2. </a:t>
            </a:r>
            <a:r>
              <a:rPr lang="en-GB" sz="2800" dirty="0" err="1">
                <a:solidFill>
                  <a:srgbClr val="2D5693"/>
                </a:solidFill>
                <a:latin typeface="Josefin Sans Bold" pitchFamily="2" charset="0"/>
              </a:rPr>
              <a:t>Ayakkabıların</a:t>
            </a:r>
            <a:r>
              <a:rPr lang="en-GB" sz="28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2800" dirty="0" err="1">
                <a:solidFill>
                  <a:srgbClr val="2D5693"/>
                </a:solidFill>
                <a:latin typeface="Josefin Sans Bold" pitchFamily="2" charset="0"/>
              </a:rPr>
              <a:t>üretim</a:t>
            </a:r>
            <a:r>
              <a:rPr lang="en-GB" sz="28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2800" dirty="0" err="1">
                <a:solidFill>
                  <a:srgbClr val="2D5693"/>
                </a:solidFill>
                <a:latin typeface="Josefin Sans Bold" pitchFamily="2" charset="0"/>
              </a:rPr>
              <a:t>süreçleri</a:t>
            </a:r>
            <a:r>
              <a:rPr lang="en-GB" sz="28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2800" dirty="0" err="1">
                <a:solidFill>
                  <a:srgbClr val="2D5693"/>
                </a:solidFill>
                <a:latin typeface="Josefin Sans Bold" pitchFamily="2" charset="0"/>
              </a:rPr>
              <a:t>sırasında</a:t>
            </a:r>
            <a:r>
              <a:rPr lang="en-GB" sz="28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2800" dirty="0" err="1">
                <a:solidFill>
                  <a:srgbClr val="2D5693"/>
                </a:solidFill>
                <a:latin typeface="Josefin Sans Bold" pitchFamily="2" charset="0"/>
              </a:rPr>
              <a:t>ortaya</a:t>
            </a:r>
            <a:r>
              <a:rPr lang="en-GB" sz="28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2800" dirty="0" err="1">
                <a:solidFill>
                  <a:srgbClr val="2D5693"/>
                </a:solidFill>
                <a:latin typeface="Josefin Sans Bold" pitchFamily="2" charset="0"/>
              </a:rPr>
              <a:t>çıkan</a:t>
            </a:r>
            <a:r>
              <a:rPr lang="en-GB" sz="28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2800" dirty="0" err="1">
                <a:solidFill>
                  <a:srgbClr val="2D5693"/>
                </a:solidFill>
                <a:latin typeface="Josefin Sans Bold" pitchFamily="2" charset="0"/>
              </a:rPr>
              <a:t>atıklar</a:t>
            </a:r>
            <a:endParaRPr lang="en-US" sz="2800" dirty="0">
              <a:solidFill>
                <a:srgbClr val="2D5693"/>
              </a:solidFill>
              <a:latin typeface="Josefin Sans Bold" pitchFamily="2" charset="0"/>
            </a:endParaRPr>
          </a:p>
        </p:txBody>
      </p:sp>
      <p:sp>
        <p:nvSpPr>
          <p:cNvPr id="9" name="Βέλος: Ραβδωτό δεξιό 8">
            <a:extLst>
              <a:ext uri="{FF2B5EF4-FFF2-40B4-BE49-F238E27FC236}">
                <a16:creationId xmlns:a16="http://schemas.microsoft.com/office/drawing/2014/main" id="{33550C90-EE5E-4491-99F3-3B17E5190AF0}"/>
              </a:ext>
            </a:extLst>
          </p:cNvPr>
          <p:cNvSpPr/>
          <p:nvPr/>
        </p:nvSpPr>
        <p:spPr>
          <a:xfrm>
            <a:off x="5213445" y="2217761"/>
            <a:ext cx="4790364" cy="211540"/>
          </a:xfrm>
          <a:prstGeom prst="stripedRightArrow">
            <a:avLst>
              <a:gd name="adj1" fmla="val 2338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Βέλος: Ραβδωτό δεξιό 17">
            <a:extLst>
              <a:ext uri="{FF2B5EF4-FFF2-40B4-BE49-F238E27FC236}">
                <a16:creationId xmlns:a16="http://schemas.microsoft.com/office/drawing/2014/main" id="{C27D334C-A7A7-4BEC-8027-614C92285682}"/>
              </a:ext>
            </a:extLst>
          </p:cNvPr>
          <p:cNvSpPr/>
          <p:nvPr/>
        </p:nvSpPr>
        <p:spPr>
          <a:xfrm>
            <a:off x="3180120" y="4390824"/>
            <a:ext cx="7506269" cy="216397"/>
          </a:xfrm>
          <a:prstGeom prst="stripedRightArrow">
            <a:avLst>
              <a:gd name="adj1" fmla="val 23380"/>
              <a:gd name="adj2" fmla="val 41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Βέλος: Ραβδωτό δεξιό 18">
            <a:extLst>
              <a:ext uri="{FF2B5EF4-FFF2-40B4-BE49-F238E27FC236}">
                <a16:creationId xmlns:a16="http://schemas.microsoft.com/office/drawing/2014/main" id="{451C43D4-2B81-4A22-B0CE-87783543D2E3}"/>
              </a:ext>
            </a:extLst>
          </p:cNvPr>
          <p:cNvSpPr/>
          <p:nvPr/>
        </p:nvSpPr>
        <p:spPr>
          <a:xfrm>
            <a:off x="2918962" y="5949576"/>
            <a:ext cx="8028583" cy="216397"/>
          </a:xfrm>
          <a:prstGeom prst="stripedRightArrow">
            <a:avLst>
              <a:gd name="adj1" fmla="val 2338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210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A9F795-8061-43DE-BEA6-E8A26C19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D5693"/>
                </a:solidFill>
                <a:latin typeface="Josefin Sans Bold" pitchFamily="2" charset="0"/>
              </a:rPr>
              <a:t>3. </a:t>
            </a:r>
            <a:r>
              <a:rPr lang="en-US" sz="3200" dirty="0" err="1">
                <a:solidFill>
                  <a:srgbClr val="2D5693"/>
                </a:solidFill>
                <a:latin typeface="Josefin Sans Bold" pitchFamily="2" charset="0"/>
              </a:rPr>
              <a:t>Ayakkabının</a:t>
            </a:r>
            <a:r>
              <a:rPr lang="en-US" sz="32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US" sz="3200" dirty="0" err="1">
                <a:solidFill>
                  <a:srgbClr val="2D5693"/>
                </a:solidFill>
                <a:latin typeface="Josefin Sans Bold" pitchFamily="2" charset="0"/>
              </a:rPr>
              <a:t>üretim</a:t>
            </a:r>
            <a:r>
              <a:rPr lang="en-US" sz="32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US" sz="3200" dirty="0" err="1">
                <a:solidFill>
                  <a:srgbClr val="2D5693"/>
                </a:solidFill>
                <a:latin typeface="Josefin Sans Bold" pitchFamily="2" charset="0"/>
              </a:rPr>
              <a:t>süreçleri</a:t>
            </a:r>
            <a:r>
              <a:rPr lang="en-US" sz="32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US" sz="3200" dirty="0" err="1">
                <a:solidFill>
                  <a:srgbClr val="2D5693"/>
                </a:solidFill>
                <a:latin typeface="Josefin Sans Bold" pitchFamily="2" charset="0"/>
              </a:rPr>
              <a:t>sırasındaki</a:t>
            </a:r>
            <a:r>
              <a:rPr lang="en-US" sz="32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US" sz="3200" dirty="0" err="1">
                <a:solidFill>
                  <a:srgbClr val="2D5693"/>
                </a:solidFill>
                <a:latin typeface="Josefin Sans Bold" pitchFamily="2" charset="0"/>
              </a:rPr>
              <a:t>atık</a:t>
            </a:r>
            <a:r>
              <a:rPr lang="en-US" sz="32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US" sz="3200" dirty="0" err="1">
                <a:solidFill>
                  <a:srgbClr val="2D5693"/>
                </a:solidFill>
                <a:latin typeface="Josefin Sans Bold" pitchFamily="2" charset="0"/>
              </a:rPr>
              <a:t>kaynakları</a:t>
            </a:r>
            <a:endParaRPr lang="el-GR" sz="3200" dirty="0">
              <a:solidFill>
                <a:srgbClr val="2D5693"/>
              </a:solidFill>
              <a:latin typeface="Josefin Sans 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3508E9-1ADA-1D0B-918D-40AEF326F440}"/>
              </a:ext>
            </a:extLst>
          </p:cNvPr>
          <p:cNvSpPr txBox="1"/>
          <p:nvPr/>
        </p:nvSpPr>
        <p:spPr>
          <a:xfrm>
            <a:off x="838200" y="5779218"/>
            <a:ext cx="10663988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i="1" dirty="0" err="1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</a:t>
            </a:r>
            <a:r>
              <a:rPr lang="en-GB" i="1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atıkları</a:t>
            </a:r>
            <a:r>
              <a:rPr lang="en-GB" i="1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
Kaynak: https://slideplayer.com/slide/1550135/5/images/2/Waste+from+Shoe+Supply+Chain.jpg</a:t>
            </a:r>
            <a:endParaRPr lang="en-US" sz="1800" b="1" dirty="0">
              <a:solidFill>
                <a:srgbClr val="40404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BD6BE520-2BDF-3FE2-B386-2BB6B6690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91" y="1253331"/>
            <a:ext cx="6513618" cy="4351338"/>
          </a:xfrm>
        </p:spPr>
      </p:pic>
    </p:spTree>
    <p:extLst>
      <p:ext uri="{BB962C8B-B14F-4D97-AF65-F5344CB8AC3E}">
        <p14:creationId xmlns:p14="http://schemas.microsoft.com/office/powerpoint/2010/main" val="319431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34">
            <a:extLst>
              <a:ext uri="{FF2B5EF4-FFF2-40B4-BE49-F238E27FC236}">
                <a16:creationId xmlns:a16="http://schemas.microsoft.com/office/drawing/2014/main" id="{61369192-FB10-77BF-4E04-E2453DAFB3B4}"/>
              </a:ext>
            </a:extLst>
          </p:cNvPr>
          <p:cNvGrpSpPr/>
          <p:nvPr/>
        </p:nvGrpSpPr>
        <p:grpSpPr>
          <a:xfrm rot="17641713">
            <a:off x="8386293" y="68552"/>
            <a:ext cx="6562906" cy="7925488"/>
            <a:chOff x="0" y="0"/>
            <a:chExt cx="7881735" cy="3836223"/>
          </a:xfrm>
        </p:grpSpPr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CB0C9772-BFF9-E94B-3FC3-1695A172D4D4}"/>
                </a:ext>
              </a:extLst>
            </p:cNvPr>
            <p:cNvSpPr/>
            <p:nvPr/>
          </p:nvSpPr>
          <p:spPr>
            <a:xfrm>
              <a:off x="0" y="0"/>
              <a:ext cx="7881735" cy="3836223"/>
            </a:xfrm>
            <a:custGeom>
              <a:avLst/>
              <a:gdLst/>
              <a:ahLst/>
              <a:cxnLst/>
              <a:rect l="l" t="t" r="r" b="b"/>
              <a:pathLst>
                <a:path w="7881735" h="3836223">
                  <a:moveTo>
                    <a:pt x="0" y="0"/>
                  </a:moveTo>
                  <a:lnTo>
                    <a:pt x="7881735" y="0"/>
                  </a:lnTo>
                  <a:lnTo>
                    <a:pt x="7881735" y="3836223"/>
                  </a:lnTo>
                  <a:lnTo>
                    <a:pt x="0" y="3836223"/>
                  </a:lnTo>
                  <a:close/>
                </a:path>
              </a:pathLst>
            </a:custGeom>
            <a:solidFill>
              <a:srgbClr val="2A4C8C"/>
            </a:solidFill>
            <a:ln>
              <a:solidFill>
                <a:srgbClr val="2A4C8C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56FF461D-C462-7A89-F558-E3B785DB97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44462" b="-212"/>
          <a:stretch>
            <a:fillRect/>
          </a:stretch>
        </p:blipFill>
        <p:spPr>
          <a:xfrm>
            <a:off x="190583" y="6290497"/>
            <a:ext cx="1784643" cy="413890"/>
          </a:xfrm>
          <a:prstGeom prst="rect">
            <a:avLst/>
          </a:prstGeom>
        </p:spPr>
      </p:pic>
      <p:sp>
        <p:nvSpPr>
          <p:cNvPr id="2" name="Triunghi dreptunghic 1">
            <a:extLst>
              <a:ext uri="{FF2B5EF4-FFF2-40B4-BE49-F238E27FC236}">
                <a16:creationId xmlns:a16="http://schemas.microsoft.com/office/drawing/2014/main" id="{8F7A9DD3-8852-80F9-60CB-E9D905C80C19}"/>
              </a:ext>
            </a:extLst>
          </p:cNvPr>
          <p:cNvSpPr/>
          <p:nvPr/>
        </p:nvSpPr>
        <p:spPr>
          <a:xfrm rot="19480729">
            <a:off x="7448340" y="-1023535"/>
            <a:ext cx="9911048" cy="7015650"/>
          </a:xfrm>
          <a:prstGeom prst="rtTriangle">
            <a:avLst/>
          </a:prstGeom>
          <a:noFill/>
          <a:ln w="57150">
            <a:solidFill>
              <a:srgbClr val="F1C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upare 4">
            <a:extLst>
              <a:ext uri="{FF2B5EF4-FFF2-40B4-BE49-F238E27FC236}">
                <a16:creationId xmlns:a16="http://schemas.microsoft.com/office/drawing/2014/main" id="{8F3E535F-F681-CF19-3104-62BCA01784ED}"/>
              </a:ext>
            </a:extLst>
          </p:cNvPr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6" name="Imagine 5">
              <a:extLst>
                <a:ext uri="{FF2B5EF4-FFF2-40B4-BE49-F238E27FC236}">
                  <a16:creationId xmlns:a16="http://schemas.microsoft.com/office/drawing/2014/main" id="{8E394CA7-1DA3-C955-FA1D-CF0083C5F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7" name="CasetăText 6">
              <a:extLst>
                <a:ext uri="{FF2B5EF4-FFF2-40B4-BE49-F238E27FC236}">
                  <a16:creationId xmlns:a16="http://schemas.microsoft.com/office/drawing/2014/main" id="{574E2DC6-EA22-EB62-C4C7-235634CCFB65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aphicFrame>
        <p:nvGraphicFramePr>
          <p:cNvPr id="3" name="Nomogramă 2">
            <a:extLst>
              <a:ext uri="{FF2B5EF4-FFF2-40B4-BE49-F238E27FC236}">
                <a16:creationId xmlns:a16="http://schemas.microsoft.com/office/drawing/2014/main" id="{65D502F5-7C29-8DF9-FF14-355205029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892123"/>
              </p:ext>
            </p:extLst>
          </p:nvPr>
        </p:nvGraphicFramePr>
        <p:xfrm>
          <a:off x="417500" y="1130770"/>
          <a:ext cx="6364130" cy="460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Dreptunghi 8">
            <a:extLst>
              <a:ext uri="{FF2B5EF4-FFF2-40B4-BE49-F238E27FC236}">
                <a16:creationId xmlns:a16="http://schemas.microsoft.com/office/drawing/2014/main" id="{0DB3A775-B251-3403-CF21-F149778D8ED2}"/>
              </a:ext>
            </a:extLst>
          </p:cNvPr>
          <p:cNvSpPr/>
          <p:nvPr/>
        </p:nvSpPr>
        <p:spPr>
          <a:xfrm>
            <a:off x="114638" y="1118046"/>
            <a:ext cx="608693" cy="4788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err="1"/>
              <a:t>Malzeme</a:t>
            </a:r>
            <a:r>
              <a:rPr lang="en-US" sz="2400" b="1" dirty="0"/>
              <a:t> </a:t>
            </a:r>
            <a:r>
              <a:rPr lang="en-US" sz="2400" b="1" dirty="0" err="1"/>
              <a:t>israfı</a:t>
            </a:r>
            <a:endParaRPr lang="en-GB" sz="2400" b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64AB0DE-76D4-46C9-88C1-50BE286060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9814" y="2686453"/>
            <a:ext cx="3562066" cy="24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4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34">
            <a:extLst>
              <a:ext uri="{FF2B5EF4-FFF2-40B4-BE49-F238E27FC236}">
                <a16:creationId xmlns:a16="http://schemas.microsoft.com/office/drawing/2014/main" id="{61369192-FB10-77BF-4E04-E2453DAFB3B4}"/>
              </a:ext>
            </a:extLst>
          </p:cNvPr>
          <p:cNvGrpSpPr/>
          <p:nvPr/>
        </p:nvGrpSpPr>
        <p:grpSpPr>
          <a:xfrm rot="17641713">
            <a:off x="8386293" y="68552"/>
            <a:ext cx="6562906" cy="7925488"/>
            <a:chOff x="0" y="0"/>
            <a:chExt cx="7881735" cy="3836223"/>
          </a:xfrm>
        </p:grpSpPr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CB0C9772-BFF9-E94B-3FC3-1695A172D4D4}"/>
                </a:ext>
              </a:extLst>
            </p:cNvPr>
            <p:cNvSpPr/>
            <p:nvPr/>
          </p:nvSpPr>
          <p:spPr>
            <a:xfrm>
              <a:off x="0" y="0"/>
              <a:ext cx="7881735" cy="3836223"/>
            </a:xfrm>
            <a:custGeom>
              <a:avLst/>
              <a:gdLst/>
              <a:ahLst/>
              <a:cxnLst/>
              <a:rect l="l" t="t" r="r" b="b"/>
              <a:pathLst>
                <a:path w="7881735" h="3836223">
                  <a:moveTo>
                    <a:pt x="0" y="0"/>
                  </a:moveTo>
                  <a:lnTo>
                    <a:pt x="7881735" y="0"/>
                  </a:lnTo>
                  <a:lnTo>
                    <a:pt x="7881735" y="3836223"/>
                  </a:lnTo>
                  <a:lnTo>
                    <a:pt x="0" y="3836223"/>
                  </a:lnTo>
                  <a:close/>
                </a:path>
              </a:pathLst>
            </a:custGeom>
            <a:solidFill>
              <a:srgbClr val="2A4C8C"/>
            </a:solidFill>
            <a:ln>
              <a:solidFill>
                <a:srgbClr val="2A4C8C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56FF461D-C462-7A89-F558-E3B785DB97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44462" b="-212"/>
          <a:stretch>
            <a:fillRect/>
          </a:stretch>
        </p:blipFill>
        <p:spPr>
          <a:xfrm>
            <a:off x="190583" y="6290497"/>
            <a:ext cx="1784643" cy="413890"/>
          </a:xfrm>
          <a:prstGeom prst="rect">
            <a:avLst/>
          </a:prstGeom>
        </p:spPr>
      </p:pic>
      <p:grpSp>
        <p:nvGrpSpPr>
          <p:cNvPr id="5" name="Grupare 4">
            <a:extLst>
              <a:ext uri="{FF2B5EF4-FFF2-40B4-BE49-F238E27FC236}">
                <a16:creationId xmlns:a16="http://schemas.microsoft.com/office/drawing/2014/main" id="{8F3E535F-F681-CF19-3104-62BCA01784ED}"/>
              </a:ext>
            </a:extLst>
          </p:cNvPr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6" name="Imagine 5">
              <a:extLst>
                <a:ext uri="{FF2B5EF4-FFF2-40B4-BE49-F238E27FC236}">
                  <a16:creationId xmlns:a16="http://schemas.microsoft.com/office/drawing/2014/main" id="{8E394CA7-1DA3-C955-FA1D-CF0083C5F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7" name="CasetăText 6">
              <a:extLst>
                <a:ext uri="{FF2B5EF4-FFF2-40B4-BE49-F238E27FC236}">
                  <a16:creationId xmlns:a16="http://schemas.microsoft.com/office/drawing/2014/main" id="{574E2DC6-EA22-EB62-C4C7-235634CCFB65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aphicFrame>
        <p:nvGraphicFramePr>
          <p:cNvPr id="3" name="Nomogramă 2">
            <a:extLst>
              <a:ext uri="{FF2B5EF4-FFF2-40B4-BE49-F238E27FC236}">
                <a16:creationId xmlns:a16="http://schemas.microsoft.com/office/drawing/2014/main" id="{65D502F5-7C29-8DF9-FF14-355205029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4782890"/>
              </p:ext>
            </p:extLst>
          </p:nvPr>
        </p:nvGraphicFramePr>
        <p:xfrm>
          <a:off x="417500" y="1130770"/>
          <a:ext cx="6364130" cy="460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Dreptunghi 8">
            <a:extLst>
              <a:ext uri="{FF2B5EF4-FFF2-40B4-BE49-F238E27FC236}">
                <a16:creationId xmlns:a16="http://schemas.microsoft.com/office/drawing/2014/main" id="{0DB3A775-B251-3403-CF21-F149778D8ED2}"/>
              </a:ext>
            </a:extLst>
          </p:cNvPr>
          <p:cNvSpPr/>
          <p:nvPr/>
        </p:nvSpPr>
        <p:spPr>
          <a:xfrm>
            <a:off x="114638" y="1118046"/>
            <a:ext cx="608693" cy="4788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err="1"/>
              <a:t>Malzeme</a:t>
            </a:r>
            <a:r>
              <a:rPr lang="en-US" sz="2400" b="1" dirty="0"/>
              <a:t> </a:t>
            </a:r>
            <a:r>
              <a:rPr lang="en-US" sz="2400" b="1" dirty="0" err="1"/>
              <a:t>israfı</a:t>
            </a:r>
            <a:endParaRPr lang="en-GB" sz="2400" b="1" dirty="0"/>
          </a:p>
        </p:txBody>
      </p:sp>
      <p:sp>
        <p:nvSpPr>
          <p:cNvPr id="8" name="Triunghi dreptunghic 1">
            <a:extLst>
              <a:ext uri="{FF2B5EF4-FFF2-40B4-BE49-F238E27FC236}">
                <a16:creationId xmlns:a16="http://schemas.microsoft.com/office/drawing/2014/main" id="{08FA12D7-4694-C146-9B24-CEDBDB6505EA}"/>
              </a:ext>
            </a:extLst>
          </p:cNvPr>
          <p:cNvSpPr/>
          <p:nvPr/>
        </p:nvSpPr>
        <p:spPr>
          <a:xfrm rot="19480729">
            <a:off x="7448340" y="-1023535"/>
            <a:ext cx="9911048" cy="7015650"/>
          </a:xfrm>
          <a:prstGeom prst="rtTriangle">
            <a:avLst/>
          </a:prstGeom>
          <a:noFill/>
          <a:ln w="57150">
            <a:solidFill>
              <a:srgbClr val="F1C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Εικόνα 3">
            <a:extLst>
              <a:ext uri="{FF2B5EF4-FFF2-40B4-BE49-F238E27FC236}">
                <a16:creationId xmlns:a16="http://schemas.microsoft.com/office/drawing/2014/main" id="{7A4F4C44-CC81-308F-62C1-AA1F024607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9814" y="2686453"/>
            <a:ext cx="3562066" cy="24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8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34">
            <a:extLst>
              <a:ext uri="{FF2B5EF4-FFF2-40B4-BE49-F238E27FC236}">
                <a16:creationId xmlns:a16="http://schemas.microsoft.com/office/drawing/2014/main" id="{61369192-FB10-77BF-4E04-E2453DAFB3B4}"/>
              </a:ext>
            </a:extLst>
          </p:cNvPr>
          <p:cNvGrpSpPr/>
          <p:nvPr/>
        </p:nvGrpSpPr>
        <p:grpSpPr>
          <a:xfrm rot="17736357">
            <a:off x="-2238507" y="524243"/>
            <a:ext cx="5984723" cy="6505990"/>
            <a:chOff x="0" y="0"/>
            <a:chExt cx="7881735" cy="3836223"/>
          </a:xfrm>
        </p:grpSpPr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CB0C9772-BFF9-E94B-3FC3-1695A172D4D4}"/>
                </a:ext>
              </a:extLst>
            </p:cNvPr>
            <p:cNvSpPr/>
            <p:nvPr/>
          </p:nvSpPr>
          <p:spPr>
            <a:xfrm>
              <a:off x="0" y="0"/>
              <a:ext cx="7881735" cy="3836223"/>
            </a:xfrm>
            <a:custGeom>
              <a:avLst/>
              <a:gdLst/>
              <a:ahLst/>
              <a:cxnLst/>
              <a:rect l="l" t="t" r="r" b="b"/>
              <a:pathLst>
                <a:path w="7881735" h="3836223">
                  <a:moveTo>
                    <a:pt x="0" y="0"/>
                  </a:moveTo>
                  <a:lnTo>
                    <a:pt x="7881735" y="0"/>
                  </a:lnTo>
                  <a:lnTo>
                    <a:pt x="7881735" y="3836223"/>
                  </a:lnTo>
                  <a:lnTo>
                    <a:pt x="0" y="3836223"/>
                  </a:lnTo>
                  <a:close/>
                </a:path>
              </a:pathLst>
            </a:custGeom>
            <a:solidFill>
              <a:srgbClr val="2A4C8C"/>
            </a:solidFill>
            <a:ln>
              <a:solidFill>
                <a:srgbClr val="2A4C8C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0CB088B1-696B-053A-8C7F-891E606B8B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grpSp>
        <p:nvGrpSpPr>
          <p:cNvPr id="3" name="Grupare 2">
            <a:extLst>
              <a:ext uri="{FF2B5EF4-FFF2-40B4-BE49-F238E27FC236}">
                <a16:creationId xmlns:a16="http://schemas.microsoft.com/office/drawing/2014/main" id="{9B76DBFB-0453-A2D3-1555-773CF8DD9D3A}"/>
              </a:ext>
            </a:extLst>
          </p:cNvPr>
          <p:cNvGrpSpPr/>
          <p:nvPr/>
        </p:nvGrpSpPr>
        <p:grpSpPr>
          <a:xfrm>
            <a:off x="3752186" y="194838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73D2898D-EC41-18E7-1805-139AAA497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A56F82C6-9588-E0CD-620E-E5E334604326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55" name="Triunghi dreptunghic 54">
            <a:extLst>
              <a:ext uri="{FF2B5EF4-FFF2-40B4-BE49-F238E27FC236}">
                <a16:creationId xmlns:a16="http://schemas.microsoft.com/office/drawing/2014/main" id="{AA68C765-309B-E626-3D25-046B8BD67625}"/>
              </a:ext>
            </a:extLst>
          </p:cNvPr>
          <p:cNvSpPr/>
          <p:nvPr/>
        </p:nvSpPr>
        <p:spPr>
          <a:xfrm>
            <a:off x="-209827" y="4657344"/>
            <a:ext cx="7422994" cy="2023935"/>
          </a:xfrm>
          <a:prstGeom prst="rtTriangle">
            <a:avLst/>
          </a:prstGeom>
          <a:noFill/>
          <a:ln w="57150">
            <a:solidFill>
              <a:srgbClr val="F1C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5F735C4E-8C61-E027-CF67-464A50C74267}"/>
              </a:ext>
            </a:extLst>
          </p:cNvPr>
          <p:cNvSpPr/>
          <p:nvPr/>
        </p:nvSpPr>
        <p:spPr>
          <a:xfrm>
            <a:off x="77578" y="2190745"/>
            <a:ext cx="4133362" cy="890747"/>
          </a:xfrm>
          <a:prstGeom prst="rect">
            <a:avLst/>
          </a:prstGeom>
          <a:noFill/>
          <a:ln w="57150">
            <a:solidFill>
              <a:srgbClr val="F3C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Genel </a:t>
            </a:r>
            <a:r>
              <a:rPr lang="en-US" sz="24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üretim</a:t>
            </a:r>
            <a:r>
              <a:rPr lang="en-US" sz="2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atıkları</a:t>
            </a:r>
            <a:endParaRPr lang="en-GB" sz="2400" b="1" i="1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4E1B471-0C5B-4B71-825E-B97D4AB21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8" y="3847931"/>
            <a:ext cx="4466056" cy="264914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B36456F9-964F-6C52-5DCA-650F2F32BD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69" y="1281359"/>
            <a:ext cx="3624818" cy="3180717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8897DDA2-6EDD-6E52-D9A4-BCD4CAB01A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94" y="2247555"/>
            <a:ext cx="3624818" cy="201807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A437E006-677A-E7E8-D956-E01616841B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35" y="1938473"/>
            <a:ext cx="3247900" cy="2828636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6B5BCA9D-C227-F0A8-C69B-F473E0F14F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27" y="3079304"/>
            <a:ext cx="2645133" cy="151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46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4992</TotalTime>
  <Words>1425</Words>
  <Application>Microsoft Office PowerPoint</Application>
  <PresentationFormat>Geniş ekran</PresentationFormat>
  <Paragraphs>106</Paragraphs>
  <Slides>19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Josefin Sans Bold</vt:lpstr>
      <vt:lpstr>Temă Office</vt:lpstr>
      <vt:lpstr>PowerPoint Sunusu</vt:lpstr>
      <vt:lpstr>PowerPoint Sunusu</vt:lpstr>
      <vt:lpstr>PowerPoint Sunusu</vt:lpstr>
      <vt:lpstr>PowerPoint Sunusu</vt:lpstr>
      <vt:lpstr>PowerPoint Sunusu</vt:lpstr>
      <vt:lpstr>3. Ayakkabının üretim süreçleri sırasındaki atık kaynakları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Arina Seul</dc:creator>
  <cp:lastModifiedBy>Yusuf Koc</cp:lastModifiedBy>
  <cp:revision>273</cp:revision>
  <dcterms:created xsi:type="dcterms:W3CDTF">2023-05-31T18:35:26Z</dcterms:created>
  <dcterms:modified xsi:type="dcterms:W3CDTF">2024-12-05T13:32:58Z</dcterms:modified>
</cp:coreProperties>
</file>