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1"/>
  </p:notesMasterIdLst>
  <p:sldIdLst>
    <p:sldId id="288" r:id="rId2"/>
    <p:sldId id="354" r:id="rId3"/>
    <p:sldId id="356" r:id="rId4"/>
    <p:sldId id="301" r:id="rId5"/>
    <p:sldId id="371" r:id="rId6"/>
    <p:sldId id="381" r:id="rId7"/>
    <p:sldId id="372" r:id="rId8"/>
    <p:sldId id="373" r:id="rId9"/>
    <p:sldId id="359" r:id="rId10"/>
    <p:sldId id="362" r:id="rId11"/>
    <p:sldId id="374" r:id="rId12"/>
    <p:sldId id="358" r:id="rId13"/>
    <p:sldId id="375" r:id="rId14"/>
    <p:sldId id="376" r:id="rId15"/>
    <p:sldId id="360" r:id="rId16"/>
    <p:sldId id="363" r:id="rId17"/>
    <p:sldId id="382" r:id="rId18"/>
    <p:sldId id="383" r:id="rId19"/>
    <p:sldId id="384" r:id="rId20"/>
    <p:sldId id="377" r:id="rId21"/>
    <p:sldId id="378" r:id="rId22"/>
    <p:sldId id="379" r:id="rId23"/>
    <p:sldId id="380" r:id="rId24"/>
    <p:sldId id="368" r:id="rId25"/>
    <p:sldId id="369" r:id="rId26"/>
    <p:sldId id="370" r:id="rId27"/>
    <p:sldId id="357" r:id="rId28"/>
    <p:sldId id="343" r:id="rId29"/>
    <p:sldId id="352" r:id="rId30"/>
    <p:sldId id="348" r:id="rId31"/>
    <p:sldId id="346" r:id="rId32"/>
    <p:sldId id="345" r:id="rId33"/>
    <p:sldId id="349" r:id="rId34"/>
    <p:sldId id="350" r:id="rId35"/>
    <p:sldId id="334" r:id="rId36"/>
    <p:sldId id="335" r:id="rId37"/>
    <p:sldId id="336" r:id="rId38"/>
    <p:sldId id="337" r:id="rId39"/>
    <p:sldId id="338" r:id="rId40"/>
    <p:sldId id="341" r:id="rId41"/>
    <p:sldId id="342" r:id="rId42"/>
    <p:sldId id="385" r:id="rId43"/>
    <p:sldId id="388" r:id="rId44"/>
    <p:sldId id="389" r:id="rId45"/>
    <p:sldId id="390" r:id="rId46"/>
    <p:sldId id="491" r:id="rId47"/>
    <p:sldId id="391" r:id="rId48"/>
    <p:sldId id="422" r:id="rId49"/>
    <p:sldId id="424" r:id="rId50"/>
    <p:sldId id="402" r:id="rId51"/>
    <p:sldId id="392" r:id="rId52"/>
    <p:sldId id="412" r:id="rId53"/>
    <p:sldId id="413" r:id="rId54"/>
    <p:sldId id="414" r:id="rId55"/>
    <p:sldId id="408" r:id="rId56"/>
    <p:sldId id="409" r:id="rId57"/>
    <p:sldId id="410" r:id="rId58"/>
    <p:sldId id="411" r:id="rId59"/>
    <p:sldId id="403" r:id="rId60"/>
    <p:sldId id="404" r:id="rId61"/>
    <p:sldId id="405" r:id="rId62"/>
    <p:sldId id="406" r:id="rId63"/>
    <p:sldId id="407" r:id="rId64"/>
    <p:sldId id="393" r:id="rId65"/>
    <p:sldId id="398" r:id="rId66"/>
    <p:sldId id="399" r:id="rId67"/>
    <p:sldId id="415" r:id="rId68"/>
    <p:sldId id="471" r:id="rId69"/>
    <p:sldId id="472" r:id="rId70"/>
    <p:sldId id="473" r:id="rId71"/>
    <p:sldId id="474" r:id="rId72"/>
    <p:sldId id="475" r:id="rId73"/>
    <p:sldId id="394" r:id="rId74"/>
    <p:sldId id="395" r:id="rId75"/>
    <p:sldId id="400" r:id="rId76"/>
    <p:sldId id="401" r:id="rId77"/>
    <p:sldId id="397" r:id="rId78"/>
    <p:sldId id="416" r:id="rId79"/>
    <p:sldId id="417" r:id="rId80"/>
    <p:sldId id="418" r:id="rId81"/>
    <p:sldId id="420" r:id="rId82"/>
    <p:sldId id="426" r:id="rId83"/>
    <p:sldId id="427" r:id="rId84"/>
    <p:sldId id="428" r:id="rId85"/>
    <p:sldId id="429" r:id="rId86"/>
    <p:sldId id="430" r:id="rId87"/>
    <p:sldId id="431" r:id="rId88"/>
    <p:sldId id="432" r:id="rId89"/>
    <p:sldId id="484" r:id="rId90"/>
    <p:sldId id="433" r:id="rId91"/>
    <p:sldId id="434" r:id="rId92"/>
    <p:sldId id="435" r:id="rId93"/>
    <p:sldId id="485" r:id="rId94"/>
    <p:sldId id="486" r:id="rId95"/>
    <p:sldId id="487" r:id="rId96"/>
    <p:sldId id="488" r:id="rId97"/>
    <p:sldId id="489" r:id="rId98"/>
    <p:sldId id="490" r:id="rId99"/>
    <p:sldId id="436" r:id="rId100"/>
    <p:sldId id="476" r:id="rId101"/>
    <p:sldId id="477" r:id="rId102"/>
    <p:sldId id="478" r:id="rId103"/>
    <p:sldId id="479" r:id="rId104"/>
    <p:sldId id="480" r:id="rId105"/>
    <p:sldId id="481" r:id="rId106"/>
    <p:sldId id="482" r:id="rId107"/>
    <p:sldId id="483" r:id="rId108"/>
    <p:sldId id="438" r:id="rId109"/>
    <p:sldId id="437" r:id="rId110"/>
    <p:sldId id="439" r:id="rId111"/>
    <p:sldId id="440" r:id="rId112"/>
    <p:sldId id="441" r:id="rId113"/>
    <p:sldId id="442" r:id="rId114"/>
    <p:sldId id="443" r:id="rId115"/>
    <p:sldId id="492" r:id="rId116"/>
    <p:sldId id="444" r:id="rId117"/>
    <p:sldId id="496" r:id="rId118"/>
    <p:sldId id="495" r:id="rId119"/>
    <p:sldId id="497" r:id="rId120"/>
    <p:sldId id="445" r:id="rId121"/>
    <p:sldId id="493" r:id="rId122"/>
    <p:sldId id="498" r:id="rId123"/>
    <p:sldId id="494" r:id="rId124"/>
    <p:sldId id="446" r:id="rId125"/>
    <p:sldId id="447" r:id="rId126"/>
    <p:sldId id="448" r:id="rId127"/>
    <p:sldId id="499" r:id="rId128"/>
    <p:sldId id="449" r:id="rId129"/>
    <p:sldId id="450" r:id="rId130"/>
    <p:sldId id="451" r:id="rId131"/>
    <p:sldId id="452" r:id="rId132"/>
    <p:sldId id="453" r:id="rId133"/>
    <p:sldId id="454" r:id="rId134"/>
    <p:sldId id="455" r:id="rId135"/>
    <p:sldId id="456" r:id="rId136"/>
    <p:sldId id="457" r:id="rId137"/>
    <p:sldId id="458" r:id="rId138"/>
    <p:sldId id="459" r:id="rId139"/>
    <p:sldId id="460" r:id="rId140"/>
    <p:sldId id="461" r:id="rId141"/>
    <p:sldId id="462" r:id="rId142"/>
    <p:sldId id="463" r:id="rId143"/>
    <p:sldId id="464" r:id="rId144"/>
    <p:sldId id="465" r:id="rId145"/>
    <p:sldId id="466" r:id="rId146"/>
    <p:sldId id="467" r:id="rId147"/>
    <p:sldId id="468" r:id="rId148"/>
    <p:sldId id="469" r:id="rId149"/>
    <p:sldId id="470" r:id="rId1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2" d="100"/>
          <a:sy n="112" d="100"/>
        </p:scale>
        <p:origin x="4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CDCF0-E4CD-41F6-8AE9-F3E47CFEACBA}" type="datetimeFigureOut">
              <a:rPr lang="en-US" smtClean="0"/>
              <a:t>5/20/2025</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D81888-1551-4681-AD65-0BD741029C81}" type="slidenum">
              <a:rPr lang="en-US" smtClean="0"/>
              <a:t>‹#›</a:t>
            </a:fld>
            <a:endParaRPr lang="en-US"/>
          </a:p>
        </p:txBody>
      </p:sp>
    </p:spTree>
    <p:extLst>
      <p:ext uri="{BB962C8B-B14F-4D97-AF65-F5344CB8AC3E}">
        <p14:creationId xmlns:p14="http://schemas.microsoft.com/office/powerpoint/2010/main" val="1452996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95" name="Group 94"/>
          <p:cNvGrpSpPr/>
          <p:nvPr/>
        </p:nvGrpSpPr>
        <p:grpSpPr>
          <a:xfrm>
            <a:off x="0" y="-30477"/>
            <a:ext cx="120904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pPr>
              <a:defRPr/>
            </a:pPr>
            <a:endParaRPr lang="en-CA" altLang="el-GR"/>
          </a:p>
        </p:txBody>
      </p:sp>
      <p:sp>
        <p:nvSpPr>
          <p:cNvPr id="5" name="Footer Placeholder 4"/>
          <p:cNvSpPr>
            <a:spLocks noGrp="1"/>
          </p:cNvSpPr>
          <p:nvPr>
            <p:ph type="ftr" sz="quarter" idx="11"/>
          </p:nvPr>
        </p:nvSpPr>
        <p:spPr/>
        <p:txBody>
          <a:bodyPr/>
          <a:lstStyle/>
          <a:p>
            <a:pPr>
              <a:defRPr/>
            </a:pPr>
            <a:endParaRPr lang="en-CA" altLang="el-GR"/>
          </a:p>
        </p:txBody>
      </p:sp>
      <p:sp>
        <p:nvSpPr>
          <p:cNvPr id="6" name="Slide Number Placeholder 5"/>
          <p:cNvSpPr>
            <a:spLocks noGrp="1"/>
          </p:cNvSpPr>
          <p:nvPr>
            <p:ph type="sldNum" sz="quarter" idx="12"/>
          </p:nvPr>
        </p:nvSpPr>
        <p:spPr/>
        <p:txBody>
          <a:bodyPr/>
          <a:lstStyle/>
          <a:p>
            <a:pPr>
              <a:defRPr/>
            </a:pPr>
            <a:fld id="{8A714B4F-404C-4B94-8FE8-421717A34709}" type="slidenum">
              <a:rPr lang="en-CA" altLang="el-GR" smtClean="0"/>
              <a:pPr>
                <a:defRPr/>
              </a:pPr>
              <a:t>‹#›</a:t>
            </a:fld>
            <a:endParaRPr lang="en-CA" altLang="el-GR"/>
          </a:p>
        </p:txBody>
      </p:sp>
      <p:sp>
        <p:nvSpPr>
          <p:cNvPr id="113" name="Rectangle 112"/>
          <p:cNvSpPr/>
          <p:nvPr/>
        </p:nvSpPr>
        <p:spPr>
          <a:xfrm>
            <a:off x="0" y="1905000"/>
            <a:ext cx="6604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grpSp>
        <p:nvGrpSpPr>
          <p:cNvPr id="94" name="Group 93"/>
          <p:cNvGrpSpPr/>
          <p:nvPr/>
        </p:nvGrpSpPr>
        <p:grpSpPr>
          <a:xfrm>
            <a:off x="0" y="2057400"/>
            <a:ext cx="6401859"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04800" y="2130426"/>
            <a:ext cx="58928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l-GR"/>
              <a:t>Στυλ κύριου τίτλου</a:t>
            </a:r>
            <a:endParaRPr lang="en-US" dirty="0"/>
          </a:p>
        </p:txBody>
      </p:sp>
      <p:sp>
        <p:nvSpPr>
          <p:cNvPr id="3" name="Subtitle 2"/>
          <p:cNvSpPr>
            <a:spLocks noGrp="1"/>
          </p:cNvSpPr>
          <p:nvPr>
            <p:ph type="subTitle" idx="1"/>
          </p:nvPr>
        </p:nvSpPr>
        <p:spPr>
          <a:xfrm>
            <a:off x="304800" y="3733800"/>
            <a:ext cx="58928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Tree>
    <p:extLst>
      <p:ext uri="{BB962C8B-B14F-4D97-AF65-F5344CB8AC3E}">
        <p14:creationId xmlns:p14="http://schemas.microsoft.com/office/powerpoint/2010/main" val="494179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pPr>
              <a:defRPr/>
            </a:pPr>
            <a:endParaRPr lang="en-CA" altLang="el-GR"/>
          </a:p>
        </p:txBody>
      </p:sp>
      <p:sp>
        <p:nvSpPr>
          <p:cNvPr id="5" name="Footer Placeholder 4"/>
          <p:cNvSpPr>
            <a:spLocks noGrp="1"/>
          </p:cNvSpPr>
          <p:nvPr>
            <p:ph type="ftr" sz="quarter" idx="11"/>
          </p:nvPr>
        </p:nvSpPr>
        <p:spPr/>
        <p:txBody>
          <a:bodyPr/>
          <a:lstStyle/>
          <a:p>
            <a:pPr>
              <a:defRPr/>
            </a:pPr>
            <a:r>
              <a:rPr lang="en-CA" altLang="el-GR"/>
              <a:t> © 2005 Pearson Education Canada Inc. </a:t>
            </a:r>
          </a:p>
        </p:txBody>
      </p:sp>
      <p:sp>
        <p:nvSpPr>
          <p:cNvPr id="6" name="Slide Number Placeholder 5"/>
          <p:cNvSpPr>
            <a:spLocks noGrp="1"/>
          </p:cNvSpPr>
          <p:nvPr>
            <p:ph type="sldNum" sz="quarter" idx="12"/>
          </p:nvPr>
        </p:nvSpPr>
        <p:spPr/>
        <p:txBody>
          <a:bodyPr/>
          <a:lstStyle/>
          <a:p>
            <a:pPr>
              <a:defRPr/>
            </a:pPr>
            <a:fld id="{A077C371-AABF-4A5A-B8D2-38CA58FCA05A}" type="slidenum">
              <a:rPr lang="en-CA" altLang="el-GR" smtClean="0"/>
              <a:pPr>
                <a:defRPr/>
              </a:pPr>
              <a:t>‹#›</a:t>
            </a:fld>
            <a:endParaRPr lang="en-CA" altLang="el-GR"/>
          </a:p>
        </p:txBody>
      </p:sp>
    </p:spTree>
    <p:extLst>
      <p:ext uri="{BB962C8B-B14F-4D97-AF65-F5344CB8AC3E}">
        <p14:creationId xmlns:p14="http://schemas.microsoft.com/office/powerpoint/2010/main" val="265426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l-GR"/>
              <a:t>Στυλ κύριου τίτλου</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pPr>
              <a:defRPr/>
            </a:pPr>
            <a:endParaRPr lang="en-CA" altLang="el-GR"/>
          </a:p>
        </p:txBody>
      </p:sp>
      <p:sp>
        <p:nvSpPr>
          <p:cNvPr id="5" name="Footer Placeholder 4"/>
          <p:cNvSpPr>
            <a:spLocks noGrp="1"/>
          </p:cNvSpPr>
          <p:nvPr>
            <p:ph type="ftr" sz="quarter" idx="11"/>
          </p:nvPr>
        </p:nvSpPr>
        <p:spPr/>
        <p:txBody>
          <a:bodyPr/>
          <a:lstStyle/>
          <a:p>
            <a:pPr>
              <a:defRPr/>
            </a:pPr>
            <a:r>
              <a:rPr lang="en-CA" altLang="el-GR"/>
              <a:t> © 2005 Pearson Education Canada Inc. </a:t>
            </a:r>
          </a:p>
        </p:txBody>
      </p:sp>
      <p:sp>
        <p:nvSpPr>
          <p:cNvPr id="6" name="Slide Number Placeholder 5"/>
          <p:cNvSpPr>
            <a:spLocks noGrp="1"/>
          </p:cNvSpPr>
          <p:nvPr>
            <p:ph type="sldNum" sz="quarter" idx="12"/>
          </p:nvPr>
        </p:nvSpPr>
        <p:spPr/>
        <p:txBody>
          <a:bodyPr/>
          <a:lstStyle/>
          <a:p>
            <a:pPr>
              <a:defRPr/>
            </a:pPr>
            <a:fld id="{15E56FD2-B936-43EE-95A9-BB93CCA20B2E}" type="slidenum">
              <a:rPr lang="en-CA" altLang="el-GR" smtClean="0"/>
              <a:pPr>
                <a:defRPr/>
              </a:pPr>
              <a:t>‹#›</a:t>
            </a:fld>
            <a:endParaRPr lang="en-CA" altLang="el-GR"/>
          </a:p>
        </p:txBody>
      </p:sp>
    </p:spTree>
    <p:extLst>
      <p:ext uri="{BB962C8B-B14F-4D97-AF65-F5344CB8AC3E}">
        <p14:creationId xmlns:p14="http://schemas.microsoft.com/office/powerpoint/2010/main" val="1371851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pPr>
              <a:defRPr/>
            </a:pPr>
            <a:endParaRPr lang="en-CA" altLang="el-GR"/>
          </a:p>
        </p:txBody>
      </p:sp>
      <p:sp>
        <p:nvSpPr>
          <p:cNvPr id="5" name="Footer Placeholder 4"/>
          <p:cNvSpPr>
            <a:spLocks noGrp="1"/>
          </p:cNvSpPr>
          <p:nvPr>
            <p:ph type="ftr" sz="quarter" idx="11"/>
          </p:nvPr>
        </p:nvSpPr>
        <p:spPr/>
        <p:txBody>
          <a:bodyPr/>
          <a:lstStyle/>
          <a:p>
            <a:pPr>
              <a:defRPr/>
            </a:pPr>
            <a:r>
              <a:rPr lang="en-CA" altLang="el-GR"/>
              <a:t> © 2005 Pearson Education Canada Inc. </a:t>
            </a:r>
          </a:p>
        </p:txBody>
      </p:sp>
      <p:sp>
        <p:nvSpPr>
          <p:cNvPr id="6" name="Slide Number Placeholder 5"/>
          <p:cNvSpPr>
            <a:spLocks noGrp="1"/>
          </p:cNvSpPr>
          <p:nvPr>
            <p:ph type="sldNum" sz="quarter" idx="12"/>
          </p:nvPr>
        </p:nvSpPr>
        <p:spPr/>
        <p:txBody>
          <a:bodyPr/>
          <a:lstStyle/>
          <a:p>
            <a:pPr>
              <a:defRPr/>
            </a:pPr>
            <a:fld id="{7CFA56E7-0F4A-49E3-ACC4-23C6405A4FD3}" type="slidenum">
              <a:rPr lang="en-CA" altLang="el-GR" smtClean="0"/>
              <a:pPr>
                <a:defRPr/>
              </a:pPr>
              <a:t>‹#›</a:t>
            </a:fld>
            <a:endParaRPr lang="en-CA" altLang="el-GR"/>
          </a:p>
        </p:txBody>
      </p:sp>
    </p:spTree>
    <p:extLst>
      <p:ext uri="{BB962C8B-B14F-4D97-AF65-F5344CB8AC3E}">
        <p14:creationId xmlns:p14="http://schemas.microsoft.com/office/powerpoint/2010/main" val="406034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30478"/>
            <a:ext cx="120903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12192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96" name="Straight Connector 95"/>
          <p:cNvCxnSpPr/>
          <p:nvPr/>
        </p:nvCxnSpPr>
        <p:spPr>
          <a:xfrm>
            <a:off x="0" y="4387368"/>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0" y="5621365"/>
            <a:ext cx="110744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95" name="Title 94"/>
          <p:cNvSpPr>
            <a:spLocks noGrp="1"/>
          </p:cNvSpPr>
          <p:nvPr>
            <p:ph type="title"/>
          </p:nvPr>
        </p:nvSpPr>
        <p:spPr>
          <a:xfrm>
            <a:off x="609600" y="4463568"/>
            <a:ext cx="11074400" cy="1143000"/>
          </a:xfrm>
        </p:spPr>
        <p:txBody>
          <a:bodyPr/>
          <a:lstStyle/>
          <a:p>
            <a:r>
              <a:rPr lang="el-GR"/>
              <a:t>Στυλ κύριου τίτλου</a:t>
            </a:r>
            <a:endParaRPr lang="en-US"/>
          </a:p>
        </p:txBody>
      </p:sp>
      <p:sp>
        <p:nvSpPr>
          <p:cNvPr id="2" name="Date Placeholder 1"/>
          <p:cNvSpPr>
            <a:spLocks noGrp="1"/>
          </p:cNvSpPr>
          <p:nvPr>
            <p:ph type="dt" sz="half" idx="10"/>
          </p:nvPr>
        </p:nvSpPr>
        <p:spPr/>
        <p:txBody>
          <a:bodyPr/>
          <a:lstStyle/>
          <a:p>
            <a:pPr>
              <a:defRPr/>
            </a:pPr>
            <a:endParaRPr lang="en-CA" altLang="el-GR"/>
          </a:p>
        </p:txBody>
      </p:sp>
      <p:sp>
        <p:nvSpPr>
          <p:cNvPr id="91" name="Footer Placeholder 90"/>
          <p:cNvSpPr>
            <a:spLocks noGrp="1"/>
          </p:cNvSpPr>
          <p:nvPr>
            <p:ph type="ftr" sz="quarter" idx="11"/>
          </p:nvPr>
        </p:nvSpPr>
        <p:spPr/>
        <p:txBody>
          <a:bodyPr/>
          <a:lstStyle/>
          <a:p>
            <a:pPr>
              <a:defRPr/>
            </a:pPr>
            <a:r>
              <a:rPr lang="en-CA" altLang="el-GR"/>
              <a:t> © 2005 Pearson Education Canada Inc. </a:t>
            </a:r>
          </a:p>
        </p:txBody>
      </p:sp>
      <p:sp>
        <p:nvSpPr>
          <p:cNvPr id="92" name="Slide Number Placeholder 91"/>
          <p:cNvSpPr>
            <a:spLocks noGrp="1"/>
          </p:cNvSpPr>
          <p:nvPr>
            <p:ph type="sldNum" sz="quarter" idx="12"/>
          </p:nvPr>
        </p:nvSpPr>
        <p:spPr/>
        <p:txBody>
          <a:bodyPr/>
          <a:lstStyle/>
          <a:p>
            <a:pPr>
              <a:defRPr/>
            </a:pPr>
            <a:fld id="{3FCECEC8-1FE7-40D9-A050-1C29D5E2EBE1}" type="slidenum">
              <a:rPr lang="en-CA" altLang="el-GR" smtClean="0"/>
              <a:pPr>
                <a:defRPr/>
              </a:pPr>
              <a:t>‹#›</a:t>
            </a:fld>
            <a:endParaRPr lang="en-CA" altLang="el-GR"/>
          </a:p>
        </p:txBody>
      </p:sp>
    </p:spTree>
    <p:extLst>
      <p:ext uri="{BB962C8B-B14F-4D97-AF65-F5344CB8AC3E}">
        <p14:creationId xmlns:p14="http://schemas.microsoft.com/office/powerpoint/2010/main" val="28744715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Date Placeholder 4"/>
          <p:cNvSpPr>
            <a:spLocks noGrp="1"/>
          </p:cNvSpPr>
          <p:nvPr>
            <p:ph type="dt" sz="half" idx="10"/>
          </p:nvPr>
        </p:nvSpPr>
        <p:spPr/>
        <p:txBody>
          <a:bodyPr/>
          <a:lstStyle/>
          <a:p>
            <a:pPr>
              <a:defRPr/>
            </a:pPr>
            <a:endParaRPr lang="en-CA" altLang="el-GR"/>
          </a:p>
        </p:txBody>
      </p:sp>
      <p:sp>
        <p:nvSpPr>
          <p:cNvPr id="6" name="Footer Placeholder 5"/>
          <p:cNvSpPr>
            <a:spLocks noGrp="1"/>
          </p:cNvSpPr>
          <p:nvPr>
            <p:ph type="ftr" sz="quarter" idx="11"/>
          </p:nvPr>
        </p:nvSpPr>
        <p:spPr/>
        <p:txBody>
          <a:bodyPr/>
          <a:lstStyle/>
          <a:p>
            <a:pPr>
              <a:defRPr/>
            </a:pPr>
            <a:r>
              <a:rPr lang="en-CA" altLang="el-GR"/>
              <a:t> © 2005 Pearson Education Canada Inc. </a:t>
            </a:r>
          </a:p>
        </p:txBody>
      </p:sp>
      <p:sp>
        <p:nvSpPr>
          <p:cNvPr id="7" name="Slide Number Placeholder 6"/>
          <p:cNvSpPr>
            <a:spLocks noGrp="1"/>
          </p:cNvSpPr>
          <p:nvPr>
            <p:ph type="sldNum" sz="quarter" idx="12"/>
          </p:nvPr>
        </p:nvSpPr>
        <p:spPr/>
        <p:txBody>
          <a:bodyPr/>
          <a:lstStyle/>
          <a:p>
            <a:pPr>
              <a:defRPr/>
            </a:pPr>
            <a:fld id="{8A263E68-48EB-4D5D-8F01-65F51C515130}" type="slidenum">
              <a:rPr lang="en-CA" altLang="el-GR" smtClean="0"/>
              <a:pPr>
                <a:defRPr/>
              </a:pPr>
              <a:t>‹#›</a:t>
            </a:fld>
            <a:endParaRPr lang="en-CA" altLang="el-GR"/>
          </a:p>
        </p:txBody>
      </p:sp>
    </p:spTree>
    <p:extLst>
      <p:ext uri="{BB962C8B-B14F-4D97-AF65-F5344CB8AC3E}">
        <p14:creationId xmlns:p14="http://schemas.microsoft.com/office/powerpoint/2010/main" val="66761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pPr>
              <a:defRPr/>
            </a:pPr>
            <a:endParaRPr lang="en-CA" altLang="el-GR"/>
          </a:p>
        </p:txBody>
      </p:sp>
      <p:sp>
        <p:nvSpPr>
          <p:cNvPr id="8" name="Footer Placeholder 7"/>
          <p:cNvSpPr>
            <a:spLocks noGrp="1"/>
          </p:cNvSpPr>
          <p:nvPr>
            <p:ph type="ftr" sz="quarter" idx="11"/>
          </p:nvPr>
        </p:nvSpPr>
        <p:spPr/>
        <p:txBody>
          <a:bodyPr/>
          <a:lstStyle/>
          <a:p>
            <a:pPr>
              <a:defRPr/>
            </a:pPr>
            <a:r>
              <a:rPr lang="en-CA" altLang="el-GR"/>
              <a:t> © 2005 Pearson Education Canada Inc. </a:t>
            </a:r>
          </a:p>
        </p:txBody>
      </p:sp>
      <p:sp>
        <p:nvSpPr>
          <p:cNvPr id="9" name="Slide Number Placeholder 8"/>
          <p:cNvSpPr>
            <a:spLocks noGrp="1"/>
          </p:cNvSpPr>
          <p:nvPr>
            <p:ph type="sldNum" sz="quarter" idx="12"/>
          </p:nvPr>
        </p:nvSpPr>
        <p:spPr/>
        <p:txBody>
          <a:bodyPr/>
          <a:lstStyle/>
          <a:p>
            <a:pPr>
              <a:defRPr/>
            </a:pPr>
            <a:fld id="{90C7A4CC-9EC4-47B4-9058-1FAEBCC1D5B0}" type="slidenum">
              <a:rPr lang="en-CA" altLang="el-GR" smtClean="0"/>
              <a:pPr>
                <a:defRPr/>
              </a:pPr>
              <a:t>‹#›</a:t>
            </a:fld>
            <a:endParaRPr lang="en-CA" altLang="el-GR"/>
          </a:p>
        </p:txBody>
      </p:sp>
    </p:spTree>
    <p:extLst>
      <p:ext uri="{BB962C8B-B14F-4D97-AF65-F5344CB8AC3E}">
        <p14:creationId xmlns:p14="http://schemas.microsoft.com/office/powerpoint/2010/main" val="151054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pPr>
              <a:defRPr/>
            </a:pPr>
            <a:endParaRPr lang="en-CA" altLang="el-GR"/>
          </a:p>
        </p:txBody>
      </p:sp>
      <p:sp>
        <p:nvSpPr>
          <p:cNvPr id="4" name="Footer Placeholder 3"/>
          <p:cNvSpPr>
            <a:spLocks noGrp="1"/>
          </p:cNvSpPr>
          <p:nvPr>
            <p:ph type="ftr" sz="quarter" idx="11"/>
          </p:nvPr>
        </p:nvSpPr>
        <p:spPr/>
        <p:txBody>
          <a:bodyPr/>
          <a:lstStyle/>
          <a:p>
            <a:pPr>
              <a:defRPr/>
            </a:pPr>
            <a:r>
              <a:rPr lang="en-CA" altLang="el-GR"/>
              <a:t> © 2005 Pearson Education Canada Inc. </a:t>
            </a:r>
          </a:p>
        </p:txBody>
      </p:sp>
      <p:sp>
        <p:nvSpPr>
          <p:cNvPr id="5" name="Slide Number Placeholder 4"/>
          <p:cNvSpPr>
            <a:spLocks noGrp="1"/>
          </p:cNvSpPr>
          <p:nvPr>
            <p:ph type="sldNum" sz="quarter" idx="12"/>
          </p:nvPr>
        </p:nvSpPr>
        <p:spPr/>
        <p:txBody>
          <a:bodyPr/>
          <a:lstStyle/>
          <a:p>
            <a:pPr>
              <a:defRPr/>
            </a:pPr>
            <a:fld id="{B07919EB-A1B4-4FEE-B6F6-11A007612EEF}" type="slidenum">
              <a:rPr lang="en-CA" altLang="el-GR" smtClean="0"/>
              <a:pPr>
                <a:defRPr/>
              </a:pPr>
              <a:t>‹#›</a:t>
            </a:fld>
            <a:endParaRPr lang="en-CA" altLang="el-GR"/>
          </a:p>
        </p:txBody>
      </p:sp>
    </p:spTree>
    <p:extLst>
      <p:ext uri="{BB962C8B-B14F-4D97-AF65-F5344CB8AC3E}">
        <p14:creationId xmlns:p14="http://schemas.microsoft.com/office/powerpoint/2010/main" val="3099934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CA" altLang="el-GR"/>
          </a:p>
        </p:txBody>
      </p:sp>
      <p:sp>
        <p:nvSpPr>
          <p:cNvPr id="3" name="Footer Placeholder 2"/>
          <p:cNvSpPr>
            <a:spLocks noGrp="1"/>
          </p:cNvSpPr>
          <p:nvPr>
            <p:ph type="ftr" sz="quarter" idx="11"/>
          </p:nvPr>
        </p:nvSpPr>
        <p:spPr/>
        <p:txBody>
          <a:bodyPr/>
          <a:lstStyle/>
          <a:p>
            <a:pPr>
              <a:defRPr/>
            </a:pPr>
            <a:r>
              <a:rPr lang="en-CA" altLang="el-GR"/>
              <a:t> © 2005 Pearson Education Canada Inc. </a:t>
            </a:r>
          </a:p>
        </p:txBody>
      </p:sp>
      <p:sp>
        <p:nvSpPr>
          <p:cNvPr id="4" name="Slide Number Placeholder 3"/>
          <p:cNvSpPr>
            <a:spLocks noGrp="1"/>
          </p:cNvSpPr>
          <p:nvPr>
            <p:ph type="sldNum" sz="quarter" idx="12"/>
          </p:nvPr>
        </p:nvSpPr>
        <p:spPr/>
        <p:txBody>
          <a:bodyPr/>
          <a:lstStyle/>
          <a:p>
            <a:pPr>
              <a:defRPr/>
            </a:pPr>
            <a:fld id="{242BDB36-C929-47DA-A939-4115624825C0}" type="slidenum">
              <a:rPr lang="en-CA" altLang="el-GR" smtClean="0"/>
              <a:pPr>
                <a:defRPr/>
              </a:pPr>
              <a:t>‹#›</a:t>
            </a:fld>
            <a:endParaRPr lang="en-CA" altLang="el-GR"/>
          </a:p>
        </p:txBody>
      </p:sp>
    </p:spTree>
    <p:extLst>
      <p:ext uri="{BB962C8B-B14F-4D97-AF65-F5344CB8AC3E}">
        <p14:creationId xmlns:p14="http://schemas.microsoft.com/office/powerpoint/2010/main" val="3990014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273051"/>
            <a:ext cx="7315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pPr>
              <a:defRPr/>
            </a:pPr>
            <a:endParaRPr lang="en-CA" altLang="el-GR"/>
          </a:p>
        </p:txBody>
      </p:sp>
      <p:sp>
        <p:nvSpPr>
          <p:cNvPr id="6" name="Footer Placeholder 5"/>
          <p:cNvSpPr>
            <a:spLocks noGrp="1"/>
          </p:cNvSpPr>
          <p:nvPr>
            <p:ph type="ftr" sz="quarter" idx="11"/>
          </p:nvPr>
        </p:nvSpPr>
        <p:spPr/>
        <p:txBody>
          <a:bodyPr/>
          <a:lstStyle/>
          <a:p>
            <a:pPr>
              <a:defRPr/>
            </a:pPr>
            <a:r>
              <a:rPr lang="en-CA" altLang="el-GR"/>
              <a:t> © 2005 Pearson Education Canada Inc. </a:t>
            </a:r>
          </a:p>
        </p:txBody>
      </p:sp>
      <p:sp>
        <p:nvSpPr>
          <p:cNvPr id="7" name="Slide Number Placeholder 6"/>
          <p:cNvSpPr>
            <a:spLocks noGrp="1"/>
          </p:cNvSpPr>
          <p:nvPr>
            <p:ph type="sldNum" sz="quarter" idx="12"/>
          </p:nvPr>
        </p:nvSpPr>
        <p:spPr/>
        <p:txBody>
          <a:bodyPr/>
          <a:lstStyle/>
          <a:p>
            <a:pPr>
              <a:defRPr/>
            </a:pPr>
            <a:fld id="{CD70BA3D-E456-4735-A8B3-75E64890A886}" type="slidenum">
              <a:rPr lang="en-CA" altLang="el-GR" smtClean="0"/>
              <a:pPr>
                <a:defRPr/>
              </a:pPr>
              <a:t>‹#›</a:t>
            </a:fld>
            <a:endParaRPr lang="en-CA" altLang="el-GR"/>
          </a:p>
        </p:txBody>
      </p:sp>
      <p:sp>
        <p:nvSpPr>
          <p:cNvPr id="37" name="Rectangle 36"/>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39" name="Straight Connector 38"/>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3200" y="1901952"/>
            <a:ext cx="316992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l-GR"/>
              <a:t>Στυλ κύριου τίτλου</a:t>
            </a:r>
            <a:endParaRPr lang="en-US" dirty="0"/>
          </a:p>
        </p:txBody>
      </p:sp>
      <p:sp>
        <p:nvSpPr>
          <p:cNvPr id="4" name="Text Placeholder 3"/>
          <p:cNvSpPr>
            <a:spLocks noGrp="1"/>
          </p:cNvSpPr>
          <p:nvPr>
            <p:ph type="body" sz="half" idx="2"/>
          </p:nvPr>
        </p:nvSpPr>
        <p:spPr>
          <a:xfrm>
            <a:off x="203200" y="3273552"/>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Tree>
    <p:extLst>
      <p:ext uri="{BB962C8B-B14F-4D97-AF65-F5344CB8AC3E}">
        <p14:creationId xmlns:p14="http://schemas.microsoft.com/office/powerpoint/2010/main" val="2216541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267200" y="381000"/>
            <a:ext cx="74168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a:p>
        </p:txBody>
      </p:sp>
      <p:sp>
        <p:nvSpPr>
          <p:cNvPr id="5" name="Date Placeholder 4"/>
          <p:cNvSpPr>
            <a:spLocks noGrp="1"/>
          </p:cNvSpPr>
          <p:nvPr>
            <p:ph type="dt" sz="half" idx="10"/>
          </p:nvPr>
        </p:nvSpPr>
        <p:spPr/>
        <p:txBody>
          <a:bodyPr/>
          <a:lstStyle/>
          <a:p>
            <a:pPr>
              <a:defRPr/>
            </a:pPr>
            <a:endParaRPr lang="en-CA" altLang="el-GR"/>
          </a:p>
        </p:txBody>
      </p:sp>
      <p:sp>
        <p:nvSpPr>
          <p:cNvPr id="6" name="Footer Placeholder 5"/>
          <p:cNvSpPr>
            <a:spLocks noGrp="1"/>
          </p:cNvSpPr>
          <p:nvPr>
            <p:ph type="ftr" sz="quarter" idx="11"/>
          </p:nvPr>
        </p:nvSpPr>
        <p:spPr/>
        <p:txBody>
          <a:bodyPr/>
          <a:lstStyle/>
          <a:p>
            <a:pPr>
              <a:defRPr/>
            </a:pPr>
            <a:r>
              <a:rPr lang="en-CA" altLang="el-GR"/>
              <a:t> © 2005 Pearson Education Canada Inc. </a:t>
            </a:r>
          </a:p>
        </p:txBody>
      </p:sp>
      <p:sp>
        <p:nvSpPr>
          <p:cNvPr id="7" name="Slide Number Placeholder 6"/>
          <p:cNvSpPr>
            <a:spLocks noGrp="1"/>
          </p:cNvSpPr>
          <p:nvPr>
            <p:ph type="sldNum" sz="quarter" idx="12"/>
          </p:nvPr>
        </p:nvSpPr>
        <p:spPr/>
        <p:txBody>
          <a:bodyPr/>
          <a:lstStyle/>
          <a:p>
            <a:pPr>
              <a:defRPr/>
            </a:pPr>
            <a:fld id="{004A65CA-F08F-4A16-AFDA-E4E75904FAAB}" type="slidenum">
              <a:rPr lang="en-CA" altLang="el-GR" smtClean="0"/>
              <a:pPr>
                <a:defRPr/>
              </a:pPr>
              <a:t>‹#›</a:t>
            </a:fld>
            <a:endParaRPr lang="en-CA" altLang="el-GR"/>
          </a:p>
        </p:txBody>
      </p:sp>
      <p:sp>
        <p:nvSpPr>
          <p:cNvPr id="33" name="Rectangle 32"/>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34" name="Straight Connector 33"/>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7264" y="1905000"/>
            <a:ext cx="316992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l-GR"/>
              <a:t>Στυλ κύριου τίτλου</a:t>
            </a:r>
            <a:endParaRPr lang="en-US" dirty="0"/>
          </a:p>
        </p:txBody>
      </p:sp>
      <p:sp>
        <p:nvSpPr>
          <p:cNvPr id="4" name="Text Placeholder 3"/>
          <p:cNvSpPr>
            <a:spLocks noGrp="1"/>
          </p:cNvSpPr>
          <p:nvPr>
            <p:ph type="body" sz="half" idx="2"/>
          </p:nvPr>
        </p:nvSpPr>
        <p:spPr>
          <a:xfrm>
            <a:off x="203200" y="3276600"/>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Tree>
    <p:extLst>
      <p:ext uri="{BB962C8B-B14F-4D97-AF65-F5344CB8AC3E}">
        <p14:creationId xmlns:p14="http://schemas.microsoft.com/office/powerpoint/2010/main" val="964376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99136" y="137160"/>
            <a:ext cx="1182624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609600" y="6312409"/>
            <a:ext cx="28448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CA" altLang="el-GR"/>
          </a:p>
        </p:txBody>
      </p:sp>
      <p:sp>
        <p:nvSpPr>
          <p:cNvPr id="5" name="Footer Placeholder 4"/>
          <p:cNvSpPr>
            <a:spLocks noGrp="1"/>
          </p:cNvSpPr>
          <p:nvPr>
            <p:ph type="ftr" sz="quarter" idx="3"/>
          </p:nvPr>
        </p:nvSpPr>
        <p:spPr>
          <a:xfrm>
            <a:off x="3774831" y="6312409"/>
            <a:ext cx="4642339" cy="365125"/>
          </a:xfrm>
          <a:prstGeom prst="rect">
            <a:avLst/>
          </a:prstGeom>
        </p:spPr>
        <p:txBody>
          <a:bodyPr vert="horz" lIns="91440" tIns="45720" rIns="91440" bIns="45720" rtlCol="0" anchor="ctr"/>
          <a:lstStyle>
            <a:lvl1pPr algn="ctr">
              <a:defRPr sz="1200">
                <a:solidFill>
                  <a:schemeClr val="tx2"/>
                </a:solidFill>
              </a:defRPr>
            </a:lvl1pPr>
          </a:lstStyle>
          <a:p>
            <a:pPr>
              <a:defRPr/>
            </a:pPr>
            <a:r>
              <a:rPr lang="en-CA" altLang="el-GR"/>
              <a:t> © 2005 Pearson Education Canada Inc.</a:t>
            </a:r>
            <a:r>
              <a:rPr lang="en-CA" altLang="el-GR">
                <a:cs typeface="+mn-cs"/>
              </a:rPr>
              <a:t> </a:t>
            </a:r>
          </a:p>
        </p:txBody>
      </p:sp>
      <p:sp>
        <p:nvSpPr>
          <p:cNvPr id="6" name="Slide Number Placeholder 5"/>
          <p:cNvSpPr>
            <a:spLocks noGrp="1"/>
          </p:cNvSpPr>
          <p:nvPr>
            <p:ph type="sldNum" sz="quarter" idx="4"/>
          </p:nvPr>
        </p:nvSpPr>
        <p:spPr>
          <a:xfrm>
            <a:off x="8737600" y="6312409"/>
            <a:ext cx="2844800" cy="365125"/>
          </a:xfrm>
          <a:prstGeom prst="rect">
            <a:avLst/>
          </a:prstGeom>
        </p:spPr>
        <p:txBody>
          <a:bodyPr vert="horz" lIns="91440" tIns="45720" rIns="91440" bIns="45720" rtlCol="0" anchor="ctr"/>
          <a:lstStyle>
            <a:lvl1pPr algn="r">
              <a:defRPr sz="1200">
                <a:solidFill>
                  <a:schemeClr val="tx2"/>
                </a:solidFill>
              </a:defRPr>
            </a:lvl1pPr>
          </a:lstStyle>
          <a:p>
            <a:pPr>
              <a:defRPr/>
            </a:pPr>
            <a:fld id="{8DA40D95-8818-4888-93D2-7399D2219998}" type="slidenum">
              <a:rPr lang="en-CA" altLang="el-GR" smtClean="0"/>
              <a:pPr>
                <a:defRPr/>
              </a:pPr>
              <a:t>‹#›</a:t>
            </a:fld>
            <a:endParaRPr lang="en-CA" altLang="el-GR"/>
          </a:p>
        </p:txBody>
      </p:sp>
    </p:spTree>
    <p:extLst>
      <p:ext uri="{BB962C8B-B14F-4D97-AF65-F5344CB8AC3E}">
        <p14:creationId xmlns:p14="http://schemas.microsoft.com/office/powerpoint/2010/main" val="20409688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readingtheperiphery.org/shil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D0CEC1-D13A-AE8A-7B19-005C35EE89B4}"/>
              </a:ext>
            </a:extLst>
          </p:cNvPr>
          <p:cNvSpPr>
            <a:spLocks noGrp="1"/>
          </p:cNvSpPr>
          <p:nvPr>
            <p:ph type="title"/>
          </p:nvPr>
        </p:nvSpPr>
        <p:spPr>
          <a:xfrm>
            <a:off x="609600" y="546931"/>
            <a:ext cx="10972800" cy="4272896"/>
          </a:xfrm>
        </p:spPr>
        <p:txBody>
          <a:bodyPr>
            <a:normAutofit/>
          </a:bodyPr>
          <a:lstStyle/>
          <a:p>
            <a:r>
              <a:rPr lang="el-GR" sz="4000" dirty="0">
                <a:solidFill>
                  <a:srgbClr val="FFC000"/>
                </a:solidFill>
              </a:rPr>
              <a:t>Κοινωνιολογία </a:t>
            </a:r>
            <a:r>
              <a:rPr lang="el-GR" sz="4000">
                <a:solidFill>
                  <a:srgbClr val="FFC000"/>
                </a:solidFill>
              </a:rPr>
              <a:t>των Πολιτισμών</a:t>
            </a:r>
            <a:br>
              <a:rPr lang="en-US" dirty="0">
                <a:solidFill>
                  <a:srgbClr val="FFC000"/>
                </a:solidFill>
              </a:rPr>
            </a:br>
            <a:br>
              <a:rPr lang="en-US" dirty="0">
                <a:solidFill>
                  <a:srgbClr val="FFC000"/>
                </a:solidFill>
              </a:rPr>
            </a:br>
            <a:r>
              <a:rPr lang="en-US" dirty="0">
                <a:solidFill>
                  <a:srgbClr val="FFC000"/>
                </a:solidFill>
              </a:rPr>
              <a:t>	</a:t>
            </a:r>
            <a:br>
              <a:rPr lang="en-US" dirty="0">
                <a:solidFill>
                  <a:srgbClr val="FFC000"/>
                </a:solidFill>
              </a:rPr>
            </a:br>
            <a:r>
              <a:rPr lang="en-US" dirty="0">
                <a:solidFill>
                  <a:srgbClr val="FFC000"/>
                </a:solidFill>
              </a:rPr>
              <a:t>	m.marangudakis@soc.aegean.gr</a:t>
            </a:r>
          </a:p>
        </p:txBody>
      </p:sp>
      <p:sp>
        <p:nvSpPr>
          <p:cNvPr id="4" name="Θέση υποσέλιδου 3">
            <a:extLst>
              <a:ext uri="{FF2B5EF4-FFF2-40B4-BE49-F238E27FC236}">
                <a16:creationId xmlns:a16="http://schemas.microsoft.com/office/drawing/2014/main" id="{B39802D0-18C7-44DB-D941-5256E59AAD60}"/>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614819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0AC801-4DDB-6F50-6B60-85422559F338}"/>
              </a:ext>
            </a:extLst>
          </p:cNvPr>
          <p:cNvSpPr>
            <a:spLocks noGrp="1"/>
          </p:cNvSpPr>
          <p:nvPr>
            <p:ph type="title"/>
          </p:nvPr>
        </p:nvSpPr>
        <p:spPr>
          <a:xfrm>
            <a:off x="609600" y="274638"/>
            <a:ext cx="10972800" cy="725220"/>
          </a:xfrm>
        </p:spPr>
        <p:txBody>
          <a:bodyPr/>
          <a:lstStyle/>
          <a:p>
            <a:r>
              <a:rPr lang="el-GR" dirty="0"/>
              <a:t>Ο Ινδικός</a:t>
            </a:r>
            <a:r>
              <a:rPr lang="en-US" dirty="0"/>
              <a:t>-</a:t>
            </a:r>
            <a:r>
              <a:rPr lang="el-GR" dirty="0"/>
              <a:t>Ινδουιστικός Αξονικός Πολιτισμός</a:t>
            </a:r>
          </a:p>
        </p:txBody>
      </p:sp>
      <p:sp>
        <p:nvSpPr>
          <p:cNvPr id="3" name="Θέση περιεχομένου 2">
            <a:extLst>
              <a:ext uri="{FF2B5EF4-FFF2-40B4-BE49-F238E27FC236}">
                <a16:creationId xmlns:a16="http://schemas.microsoft.com/office/drawing/2014/main" id="{87C52FDF-90F3-AEC0-2405-21854E0C5B6D}"/>
              </a:ext>
            </a:extLst>
          </p:cNvPr>
          <p:cNvSpPr>
            <a:spLocks noGrp="1"/>
          </p:cNvSpPr>
          <p:nvPr>
            <p:ph idx="1"/>
          </p:nvPr>
        </p:nvSpPr>
        <p:spPr>
          <a:xfrm>
            <a:off x="609600" y="1068224"/>
            <a:ext cx="10972800" cy="5515137"/>
          </a:xfrm>
        </p:spPr>
        <p:txBody>
          <a:bodyPr>
            <a:normAutofit fontScale="62500" lnSpcReduction="20000"/>
          </a:bodyPr>
          <a:lstStyle/>
          <a:p>
            <a:r>
              <a:rPr lang="el-GR" dirty="0"/>
              <a:t>Η ινδική αξονική σκέψη επικεντρώθηκε στη φύση της πραγματικότητας και στη σωτηρία της ψυχής.</a:t>
            </a:r>
          </a:p>
          <a:p>
            <a:endParaRPr lang="el-GR" dirty="0"/>
          </a:p>
          <a:p>
            <a:r>
              <a:rPr lang="el-GR" dirty="0"/>
              <a:t>Η </a:t>
            </a:r>
            <a:r>
              <a:rPr lang="el-GR" dirty="0" err="1"/>
              <a:t>Μόκσα</a:t>
            </a:r>
            <a:r>
              <a:rPr lang="el-GR" dirty="0"/>
              <a:t> (απελευθέρωση από τον κύκλο της γέννησης και του θανάτου) έγινε ο ύψιστος σκοπός της ανθρώπινης ύπαρξης.</a:t>
            </a:r>
          </a:p>
          <a:p>
            <a:endParaRPr lang="el-GR" dirty="0"/>
          </a:p>
          <a:p>
            <a:r>
              <a:rPr lang="el-GR" dirty="0"/>
              <a:t>Οι </a:t>
            </a:r>
            <a:r>
              <a:rPr lang="el-GR" dirty="0" err="1"/>
              <a:t>Ουπανισάδες</a:t>
            </a:r>
            <a:r>
              <a:rPr lang="el-GR" dirty="0"/>
              <a:t> (φιλοσοφικά κείμενα, 800-300 π.Χ.) αντικατέστησαν τη ιερατική και τελετουργική εστίαση των </a:t>
            </a:r>
            <a:r>
              <a:rPr lang="el-GR" dirty="0" err="1"/>
              <a:t>Βεδών</a:t>
            </a:r>
            <a:r>
              <a:rPr lang="el-GR" dirty="0"/>
              <a:t> με μια φιλοσοφική αναζήτηση του νοήματος της ζωής.</a:t>
            </a:r>
          </a:p>
          <a:p>
            <a:endParaRPr lang="el-GR" dirty="0"/>
          </a:p>
          <a:p>
            <a:r>
              <a:rPr lang="el-GR" dirty="0"/>
              <a:t>Οι </a:t>
            </a:r>
            <a:r>
              <a:rPr lang="el-GR" dirty="0" err="1"/>
              <a:t>Ουπανισάδες</a:t>
            </a:r>
            <a:r>
              <a:rPr lang="el-GR" dirty="0"/>
              <a:t> εισήγαγαν την έννοια του </a:t>
            </a:r>
            <a:r>
              <a:rPr lang="el-GR" dirty="0" err="1"/>
              <a:t>Βράχμαν</a:t>
            </a:r>
            <a:r>
              <a:rPr lang="el-GR" dirty="0"/>
              <a:t> (απόλυτη πραγματικότητα) και του </a:t>
            </a:r>
            <a:r>
              <a:rPr lang="el-GR" dirty="0" err="1"/>
              <a:t>Άτμαν</a:t>
            </a:r>
            <a:r>
              <a:rPr lang="el-GR" dirty="0"/>
              <a:t> (ατομική ψυχή), που τελικά είναι ένα και το αυτό.</a:t>
            </a:r>
          </a:p>
          <a:p>
            <a:endParaRPr lang="el-GR" dirty="0"/>
          </a:p>
          <a:p>
            <a:r>
              <a:rPr lang="el-GR" dirty="0"/>
              <a:t>Το Κάρμα (αιτία και αποτέλεσμα) καθορίζει τη μοίρα του ατόμου στις επόμενες ζωές.</a:t>
            </a:r>
          </a:p>
          <a:p>
            <a:endParaRPr lang="el-GR" dirty="0"/>
          </a:p>
          <a:p>
            <a:r>
              <a:rPr lang="el-GR" dirty="0"/>
              <a:t>Ο στόχος των ανθρώπων είναι να ξεφύγουν από την </a:t>
            </a:r>
            <a:r>
              <a:rPr lang="el-GR" dirty="0" err="1"/>
              <a:t>Σαμσάρα</a:t>
            </a:r>
            <a:r>
              <a:rPr lang="el-GR" dirty="0"/>
              <a:t>, κάτι που μπορεί να επιτευχθεί με τη γνώση, την ηθική ζωή και την πνευματική άσκηση.</a:t>
            </a:r>
          </a:p>
          <a:p>
            <a:endParaRPr lang="el-GR" dirty="0"/>
          </a:p>
          <a:p>
            <a:r>
              <a:rPr lang="el-GR" dirty="0"/>
              <a:t>Η έννοια του </a:t>
            </a:r>
            <a:r>
              <a:rPr lang="el-GR" dirty="0" err="1"/>
              <a:t>Ντάρμα</a:t>
            </a:r>
            <a:r>
              <a:rPr lang="el-GR" dirty="0"/>
              <a:t> (καθήκον, ηθικός νόμος) έγινε θεμελιώδης στη ζωή του ανθρώπου.</a:t>
            </a:r>
          </a:p>
          <a:p>
            <a:endParaRPr lang="el-GR" dirty="0"/>
          </a:p>
          <a:p>
            <a:r>
              <a:rPr lang="el-GR" dirty="0"/>
              <a:t>Το σύστημα των καστών δικαιολογήθηκε βάσει της ιδέας ότι ο καθένας πρέπει να εκτελεί το δικό του καθήκον (π.χ. οι πολεμιστές πρέπει να πολεμούν, οι Βραχμάνοι να διδάσκουν).</a:t>
            </a:r>
          </a:p>
          <a:p>
            <a:endParaRPr lang="el-GR" dirty="0"/>
          </a:p>
          <a:p>
            <a:r>
              <a:rPr lang="el-GR" dirty="0"/>
              <a:t>Οι Ινδοί φιλόσοφοι εστίασαν στην υπέρβαση του ατομικού εγώ και στη σύνδεση με μια ανώτερη πραγματικότητα.</a:t>
            </a:r>
          </a:p>
          <a:p>
            <a:endParaRPr lang="el-GR" dirty="0"/>
          </a:p>
          <a:p>
            <a:r>
              <a:rPr lang="el-GR" dirty="0"/>
              <a:t>Η σκέψη τους ήταν μυστικιστική, εσωτερική και διαλογιστική, σε αντίθεση με την ελληνική ορθολογική φιλοσοφία.</a:t>
            </a:r>
          </a:p>
        </p:txBody>
      </p:sp>
    </p:spTree>
    <p:extLst>
      <p:ext uri="{BB962C8B-B14F-4D97-AF65-F5344CB8AC3E}">
        <p14:creationId xmlns:p14="http://schemas.microsoft.com/office/powerpoint/2010/main" val="13561701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D02417-C7ED-0472-4FF4-0CAA95103AC5}"/>
              </a:ext>
            </a:extLst>
          </p:cNvPr>
          <p:cNvSpPr>
            <a:spLocks noGrp="1"/>
          </p:cNvSpPr>
          <p:nvPr>
            <p:ph type="title"/>
          </p:nvPr>
        </p:nvSpPr>
        <p:spPr/>
        <p:txBody>
          <a:bodyPr/>
          <a:lstStyle/>
          <a:p>
            <a:r>
              <a:rPr lang="el-GR" dirty="0"/>
              <a:t>Αυτοκρατορική Ρωσία</a:t>
            </a:r>
          </a:p>
        </p:txBody>
      </p:sp>
      <p:sp>
        <p:nvSpPr>
          <p:cNvPr id="3" name="Θέση περιεχομένου 2">
            <a:extLst>
              <a:ext uri="{FF2B5EF4-FFF2-40B4-BE49-F238E27FC236}">
                <a16:creationId xmlns:a16="http://schemas.microsoft.com/office/drawing/2014/main" id="{1E359F5F-CCF4-07E8-B246-CB285A47EF47}"/>
              </a:ext>
            </a:extLst>
          </p:cNvPr>
          <p:cNvSpPr>
            <a:spLocks noGrp="1"/>
          </p:cNvSpPr>
          <p:nvPr>
            <p:ph idx="1"/>
          </p:nvPr>
        </p:nvSpPr>
        <p:spPr/>
        <p:txBody>
          <a:bodyPr>
            <a:normAutofit fontScale="92500" lnSpcReduction="10000"/>
          </a:bodyPr>
          <a:lstStyle/>
          <a:p>
            <a:r>
              <a:rPr lang="el-GR" dirty="0"/>
              <a:t>Ένα ιδιότυπο συγκεντρωτικό καθεστώς, στο οποίο το πολιτικό και θρησκευτικό κέντρο συγχωνεύονταν σχεδόν απόλυτα</a:t>
            </a:r>
          </a:p>
          <a:p>
            <a:endParaRPr lang="el-GR" dirty="0"/>
          </a:p>
          <a:p>
            <a:r>
              <a:rPr lang="el-GR" dirty="0"/>
              <a:t>Συγκρότηση ενός αυταρχικού μηχανισμού με αδύναμες περιφερειακές δομές. </a:t>
            </a:r>
          </a:p>
          <a:p>
            <a:endParaRPr lang="el-GR" dirty="0"/>
          </a:p>
          <a:p>
            <a:r>
              <a:rPr lang="el-GR" dirty="0"/>
              <a:t>Η κοινωνία των πολιτών ήταν σχεδόν ανύπαρκτη και άμορφη, καθιστώντας κάθε εναλλακτική θεσμική μορφή περιθωριακή ή ανεφάρμοστη. </a:t>
            </a:r>
          </a:p>
          <a:p>
            <a:endParaRPr lang="el-GR" dirty="0"/>
          </a:p>
          <a:p>
            <a:r>
              <a:rPr lang="el-GR" dirty="0"/>
              <a:t>Ο κρατικός μηχανισμός λειτουργούσε με έντονο εξαναγκασμό </a:t>
            </a:r>
          </a:p>
          <a:p>
            <a:endParaRPr lang="el-GR" dirty="0"/>
          </a:p>
          <a:p>
            <a:r>
              <a:rPr lang="el-GR" dirty="0"/>
              <a:t>Η πρόσβαση στο πολιτικό κέντρο από ευρύτερα κοινωνικά στρώματα ήταν ουσιαστικά απαγορευμένη</a:t>
            </a:r>
          </a:p>
        </p:txBody>
      </p:sp>
      <p:sp>
        <p:nvSpPr>
          <p:cNvPr id="4" name="Θέση υποσέλιδου 3">
            <a:extLst>
              <a:ext uri="{FF2B5EF4-FFF2-40B4-BE49-F238E27FC236}">
                <a16:creationId xmlns:a16="http://schemas.microsoft.com/office/drawing/2014/main" id="{501AFAF2-640F-B2DF-D94E-BCCA5D9C8153}"/>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35223308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3D5FC1-E7AC-49E7-9E5D-60C353A6026F}"/>
              </a:ext>
            </a:extLst>
          </p:cNvPr>
          <p:cNvSpPr>
            <a:spLocks noGrp="1"/>
          </p:cNvSpPr>
          <p:nvPr>
            <p:ph type="title"/>
          </p:nvPr>
        </p:nvSpPr>
        <p:spPr/>
        <p:txBody>
          <a:bodyPr/>
          <a:lstStyle/>
          <a:p>
            <a:r>
              <a:rPr lang="el-GR" dirty="0"/>
              <a:t>Πολιτική και θρησκευτική συγχώνευση</a:t>
            </a:r>
          </a:p>
        </p:txBody>
      </p:sp>
      <p:sp>
        <p:nvSpPr>
          <p:cNvPr id="3" name="Θέση περιεχομένου 2">
            <a:extLst>
              <a:ext uri="{FF2B5EF4-FFF2-40B4-BE49-F238E27FC236}">
                <a16:creationId xmlns:a16="http://schemas.microsoft.com/office/drawing/2014/main" id="{DA782AC4-CC15-4BFA-8F97-FAB780E8C6B3}"/>
              </a:ext>
            </a:extLst>
          </p:cNvPr>
          <p:cNvSpPr>
            <a:spLocks noGrp="1"/>
          </p:cNvSpPr>
          <p:nvPr>
            <p:ph idx="1"/>
          </p:nvPr>
        </p:nvSpPr>
        <p:spPr/>
        <p:txBody>
          <a:bodyPr>
            <a:normAutofit fontScale="92500" lnSpcReduction="20000"/>
          </a:bodyPr>
          <a:lstStyle/>
          <a:p>
            <a:r>
              <a:rPr lang="el-GR" dirty="0"/>
              <a:t>Η Ρωσική Αυτοκρατορία χαρακτηριζόταν από μια σχεδόν πλήρη συγχώνευση πολιτικής και θρησκευτικής εξουσίας. </a:t>
            </a:r>
          </a:p>
          <a:p>
            <a:endParaRPr lang="el-GR" dirty="0"/>
          </a:p>
          <a:p>
            <a:r>
              <a:rPr lang="el-GR" dirty="0"/>
              <a:t>Το πολιτικό κέντρο επεδίωκε να ελέγχει πλήρως τη θρησκευτική σφαίρα, διαχωρίζοντας την πρόσβαση στη σωτηρία από την πρόσβαση στην πολιτική εξουσία. </a:t>
            </a:r>
          </a:p>
          <a:p>
            <a:endParaRPr lang="el-GR" dirty="0"/>
          </a:p>
          <a:p>
            <a:r>
              <a:rPr lang="el-GR" dirty="0"/>
              <a:t>Το κράτος μονοπωλούσε όχι μόνο την κοσμική, αλλά και τη </a:t>
            </a:r>
            <a:r>
              <a:rPr lang="el-GR" dirty="0" err="1"/>
              <a:t>σωτηριολογική</a:t>
            </a:r>
            <a:r>
              <a:rPr lang="el-GR" dirty="0"/>
              <a:t> εξουσία. </a:t>
            </a:r>
          </a:p>
          <a:p>
            <a:endParaRPr lang="el-GR" dirty="0"/>
          </a:p>
          <a:p>
            <a:r>
              <a:rPr lang="el-GR" dirty="0"/>
              <a:t>Η Ορθόδοξη Εκκλησία, μακριά από τον ρόλο ανεξάρτητου νομιμοποιητικού φορέα όπως στη Δύση, υποτάχθηκε πλήρως στον Τσάρο, με αποτέλεσμα τη θεσμική περιθωριοποίηση κάθε εναλλακτικής </a:t>
            </a:r>
            <a:r>
              <a:rPr lang="el-GR" dirty="0" err="1"/>
              <a:t>ηθικοπνευματικής</a:t>
            </a:r>
            <a:r>
              <a:rPr lang="el-GR" dirty="0"/>
              <a:t> φωνής. </a:t>
            </a:r>
          </a:p>
          <a:p>
            <a:endParaRPr lang="el-GR" dirty="0"/>
          </a:p>
          <a:p>
            <a:r>
              <a:rPr lang="el-GR" dirty="0"/>
              <a:t>Οι αιρέσεις και οι ετεροδοξίες είτε εξαφανίζονταν, είτε ωθούνταν σε «</a:t>
            </a:r>
            <a:r>
              <a:rPr lang="el-GR" dirty="0" err="1"/>
              <a:t>αλλοκοσμικά</a:t>
            </a:r>
            <a:r>
              <a:rPr lang="el-GR" dirty="0"/>
              <a:t>» μονοπάτια.</a:t>
            </a:r>
          </a:p>
          <a:p>
            <a:endParaRPr lang="el-GR" dirty="0"/>
          </a:p>
        </p:txBody>
      </p:sp>
      <p:sp>
        <p:nvSpPr>
          <p:cNvPr id="4" name="Θέση υποσέλιδου 3">
            <a:extLst>
              <a:ext uri="{FF2B5EF4-FFF2-40B4-BE49-F238E27FC236}">
                <a16:creationId xmlns:a16="http://schemas.microsoft.com/office/drawing/2014/main" id="{F73DB81B-336E-2E61-7899-833DAF6CF76C}"/>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4482810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6F349A-C36D-5F94-608B-ADD079F82071}"/>
              </a:ext>
            </a:extLst>
          </p:cNvPr>
          <p:cNvSpPr>
            <a:spLocks noGrp="1"/>
          </p:cNvSpPr>
          <p:nvPr>
            <p:ph type="title"/>
          </p:nvPr>
        </p:nvSpPr>
        <p:spPr/>
        <p:txBody>
          <a:bodyPr>
            <a:normAutofit fontScale="90000"/>
          </a:bodyPr>
          <a:lstStyle/>
          <a:p>
            <a:r>
              <a:rPr lang="el-GR" dirty="0"/>
              <a:t>Ανυπαρξία κοινωνίας των πολιτών</a:t>
            </a:r>
            <a:br>
              <a:rPr lang="el-GR" dirty="0"/>
            </a:br>
            <a:endParaRPr lang="el-GR" dirty="0"/>
          </a:p>
        </p:txBody>
      </p:sp>
      <p:sp>
        <p:nvSpPr>
          <p:cNvPr id="3" name="Θέση περιεχομένου 2">
            <a:extLst>
              <a:ext uri="{FF2B5EF4-FFF2-40B4-BE49-F238E27FC236}">
                <a16:creationId xmlns:a16="http://schemas.microsoft.com/office/drawing/2014/main" id="{6D78B3CA-4110-098A-E01D-90DB64519DC5}"/>
              </a:ext>
            </a:extLst>
          </p:cNvPr>
          <p:cNvSpPr>
            <a:spLocks noGrp="1"/>
          </p:cNvSpPr>
          <p:nvPr>
            <p:ph idx="1"/>
          </p:nvPr>
        </p:nvSpPr>
        <p:spPr/>
        <p:txBody>
          <a:bodyPr>
            <a:normAutofit fontScale="77500" lnSpcReduction="20000"/>
          </a:bodyPr>
          <a:lstStyle/>
          <a:p>
            <a:r>
              <a:rPr lang="el-GR" dirty="0"/>
              <a:t>Η τσαρική Ρωσία δεν ανέπτυξε αυτόνομους κοινωνικούς θεσμούς ή δομές πολιτικής αντιπροσώπευσης. </a:t>
            </a:r>
          </a:p>
          <a:p>
            <a:endParaRPr lang="el-GR" dirty="0"/>
          </a:p>
          <a:p>
            <a:r>
              <a:rPr lang="el-GR" dirty="0"/>
              <a:t>Ο Τσάρος και οι διορισμένοι υπάλληλοί του δεν περιορίζονταν από κανένα είδος αντιπροσωπευτικών ή νομοθετικών σωμάτων</a:t>
            </a:r>
          </a:p>
          <a:p>
            <a:endParaRPr lang="el-GR" dirty="0"/>
          </a:p>
          <a:p>
            <a:r>
              <a:rPr lang="el-GR" dirty="0"/>
              <a:t>Σε αντίθεση με τις δυτικές κοινωνίες, όπου διαμορφώθηκαν θεσμοί αντιπροσώπευσης και δημόσιας σφαίρας, η Ρωσία δεν γνώρισε ποτέ πραγματική κοινωνία των πολιτών. </a:t>
            </a:r>
          </a:p>
          <a:p>
            <a:endParaRPr lang="el-GR" dirty="0"/>
          </a:p>
          <a:p>
            <a:r>
              <a:rPr lang="el-GR" dirty="0"/>
              <a:t>Οι αριστοκρατικές τάξεις δεν αποτέλεσαν μια αυτόνομη εξουσία με λόγο απέναντι στην κεντρική διοίκηση. </a:t>
            </a:r>
          </a:p>
          <a:p>
            <a:endParaRPr lang="el-GR" dirty="0"/>
          </a:p>
          <a:p>
            <a:r>
              <a:rPr lang="el-GR" dirty="0"/>
              <a:t>Δεν υπήρξε κοινοβούλιο ούτε διάκριση εξουσιών· η βούληση του Τσάρου ήταν απόλυτη. </a:t>
            </a:r>
          </a:p>
          <a:p>
            <a:endParaRPr lang="el-GR" dirty="0"/>
          </a:p>
          <a:p>
            <a:r>
              <a:rPr lang="el-GR" dirty="0"/>
              <a:t>Ακόμη και η ανώτερη γραφειοκρατία δεν έπαιζε τον ρόλο ενδιάμεσου μεταξύ κοινωνίας και κράτους, αλλά λειτουργούσε ως προέκταση του μοναρχικού πυρήνα.</a:t>
            </a:r>
          </a:p>
          <a:p>
            <a:endParaRPr lang="el-GR" dirty="0"/>
          </a:p>
        </p:txBody>
      </p:sp>
      <p:sp>
        <p:nvSpPr>
          <p:cNvPr id="4" name="Θέση υποσέλιδου 3">
            <a:extLst>
              <a:ext uri="{FF2B5EF4-FFF2-40B4-BE49-F238E27FC236}">
                <a16:creationId xmlns:a16="http://schemas.microsoft.com/office/drawing/2014/main" id="{55EC4743-3389-D41B-555A-28E6E555B0E5}"/>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95146912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13EE4C-186C-AA3A-E9A8-BC821FA15AC1}"/>
              </a:ext>
            </a:extLst>
          </p:cNvPr>
          <p:cNvSpPr>
            <a:spLocks noGrp="1"/>
          </p:cNvSpPr>
          <p:nvPr>
            <p:ph type="title"/>
          </p:nvPr>
        </p:nvSpPr>
        <p:spPr/>
        <p:txBody>
          <a:bodyPr>
            <a:normAutofit/>
          </a:bodyPr>
          <a:lstStyle/>
          <a:p>
            <a:r>
              <a:rPr lang="el-GR" sz="2800" dirty="0"/>
              <a:t>Η στρωματοποίηση της κοινωνίας και η υποδούλωση των μαζών</a:t>
            </a:r>
            <a:br>
              <a:rPr lang="el-GR" sz="2800" dirty="0"/>
            </a:br>
            <a:endParaRPr lang="el-GR" sz="2800" dirty="0"/>
          </a:p>
        </p:txBody>
      </p:sp>
      <p:sp>
        <p:nvSpPr>
          <p:cNvPr id="3" name="Θέση περιεχομένου 2">
            <a:extLst>
              <a:ext uri="{FF2B5EF4-FFF2-40B4-BE49-F238E27FC236}">
                <a16:creationId xmlns:a16="http://schemas.microsoft.com/office/drawing/2014/main" id="{BDDD6F00-83EE-0C24-62B0-C9AEC10B5D78}"/>
              </a:ext>
            </a:extLst>
          </p:cNvPr>
          <p:cNvSpPr>
            <a:spLocks noGrp="1"/>
          </p:cNvSpPr>
          <p:nvPr>
            <p:ph idx="1"/>
          </p:nvPr>
        </p:nvSpPr>
        <p:spPr>
          <a:xfrm>
            <a:off x="609600" y="1333145"/>
            <a:ext cx="10972800" cy="4793020"/>
          </a:xfrm>
        </p:spPr>
        <p:txBody>
          <a:bodyPr>
            <a:normAutofit fontScale="70000" lnSpcReduction="20000"/>
          </a:bodyPr>
          <a:lstStyle/>
          <a:p>
            <a:endParaRPr lang="el-GR" dirty="0"/>
          </a:p>
          <a:p>
            <a:r>
              <a:rPr lang="el-GR" dirty="0"/>
              <a:t>Η κοινωνική ιεραρχία βασιζόταν σε έλλειψη αυτονομίας για τα κατώτερα στρώματα, κυρίως τους χωρικούς, οι οποίοι ζούσαν υπό καθεστώς σχεδόν δουλοπαροικίας.</a:t>
            </a:r>
          </a:p>
          <a:p>
            <a:endParaRPr lang="el-GR" dirty="0"/>
          </a:p>
          <a:p>
            <a:r>
              <a:rPr lang="el-GR" dirty="0"/>
              <a:t>Η ρωσική κοινωνία, ιδίως στην ύπαιθρο, ήταν χτισμένη πάνω σε ένα σύστημα εκτεταμένης εξάρτησης, που πλησίαζε τη δουλεία. </a:t>
            </a:r>
          </a:p>
          <a:p>
            <a:endParaRPr lang="el-GR" dirty="0"/>
          </a:p>
          <a:p>
            <a:r>
              <a:rPr lang="el-GR" dirty="0"/>
              <a:t>Οι χωρικοί (μουζίκοι) δεν είχαν καμία πολιτική υπόσταση και ελάχιστη κινητικότητα. </a:t>
            </a:r>
          </a:p>
          <a:p>
            <a:endParaRPr lang="el-GR" dirty="0"/>
          </a:p>
          <a:p>
            <a:r>
              <a:rPr lang="el-GR" dirty="0"/>
              <a:t>Ολόκληρες κοινωνικές τάξεις ήταν εγκλωβισμένες σε έναν καθεστώς </a:t>
            </a:r>
            <a:r>
              <a:rPr lang="el-GR" dirty="0" err="1"/>
              <a:t>προνεωτερικού</a:t>
            </a:r>
            <a:r>
              <a:rPr lang="el-GR" dirty="0"/>
              <a:t> αυταρχισμού, χωρίς καμία δυνατότητα δημιουργίας θεσμών ή οργανωμένων συμφερόντων. </a:t>
            </a:r>
          </a:p>
          <a:p>
            <a:endParaRPr lang="el-GR" dirty="0"/>
          </a:p>
          <a:p>
            <a:r>
              <a:rPr lang="el-GR" dirty="0"/>
              <a:t>Η πόλωση μεταξύ κέντρου και περιφέρειας ήταν απόλυτη και ανελαστική.</a:t>
            </a:r>
          </a:p>
          <a:p>
            <a:endParaRPr lang="el-GR" dirty="0"/>
          </a:p>
          <a:p>
            <a:r>
              <a:rPr lang="el-GR" dirty="0"/>
              <a:t>Οι αστικές ομάδες και μέρος της αριστοκρατίας δεν είχαν θεσμική πρόσβαση στο πολιτικό κέντρο ή δυνατότητα να διαμορφώσουν αυτόνομες δομές κύρους.</a:t>
            </a:r>
          </a:p>
          <a:p>
            <a:endParaRPr lang="el-GR" dirty="0"/>
          </a:p>
          <a:p>
            <a:r>
              <a:rPr lang="el-GR" dirty="0"/>
              <a:t>Κύρος και εξουσία ήταν απολύτως ελεγχόμενοι παράγοντες από τον Τσάρο</a:t>
            </a:r>
          </a:p>
        </p:txBody>
      </p:sp>
      <p:sp>
        <p:nvSpPr>
          <p:cNvPr id="4" name="Θέση υποσέλιδου 3">
            <a:extLst>
              <a:ext uri="{FF2B5EF4-FFF2-40B4-BE49-F238E27FC236}">
                <a16:creationId xmlns:a16="http://schemas.microsoft.com/office/drawing/2014/main" id="{8C6D706F-6595-45C4-1AEE-E91A997BA9F8}"/>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16492986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928F6F-8079-1A8A-BE18-CD8FE4C273BC}"/>
              </a:ext>
            </a:extLst>
          </p:cNvPr>
          <p:cNvSpPr>
            <a:spLocks noGrp="1"/>
          </p:cNvSpPr>
          <p:nvPr>
            <p:ph type="title"/>
          </p:nvPr>
        </p:nvSpPr>
        <p:spPr>
          <a:xfrm>
            <a:off x="609600" y="274638"/>
            <a:ext cx="10972800" cy="699583"/>
          </a:xfrm>
        </p:spPr>
        <p:txBody>
          <a:bodyPr>
            <a:normAutofit/>
          </a:bodyPr>
          <a:lstStyle/>
          <a:p>
            <a:r>
              <a:rPr lang="el-GR" dirty="0"/>
              <a:t>Η Κεντρική Εξουσία ως Ιερό Αδιαπραγμάτευτο Κέντρο</a:t>
            </a:r>
          </a:p>
        </p:txBody>
      </p:sp>
      <p:sp>
        <p:nvSpPr>
          <p:cNvPr id="3" name="Θέση περιεχομένου 2">
            <a:extLst>
              <a:ext uri="{FF2B5EF4-FFF2-40B4-BE49-F238E27FC236}">
                <a16:creationId xmlns:a16="http://schemas.microsoft.com/office/drawing/2014/main" id="{0E706A1D-1138-1527-B0FB-C428A2C9AD87}"/>
              </a:ext>
            </a:extLst>
          </p:cNvPr>
          <p:cNvSpPr>
            <a:spLocks noGrp="1"/>
          </p:cNvSpPr>
          <p:nvPr>
            <p:ph idx="1"/>
          </p:nvPr>
        </p:nvSpPr>
        <p:spPr>
          <a:xfrm>
            <a:off x="609600" y="1367327"/>
            <a:ext cx="10972800" cy="4758837"/>
          </a:xfrm>
        </p:spPr>
        <p:txBody>
          <a:bodyPr>
            <a:normAutofit/>
          </a:bodyPr>
          <a:lstStyle/>
          <a:p>
            <a:r>
              <a:rPr lang="el-GR" dirty="0"/>
              <a:t>Το ρωσικό πολιτικό κέντρο ήταν αυστηρά μονολιθικό και δεν επέτρεπε πρόσβαση ή συμμετοχή από τις δευτερεύουσες ελίτ ή ευρύτερα κοινωνικά στρώματα. </a:t>
            </a:r>
          </a:p>
          <a:p>
            <a:endParaRPr lang="el-GR" dirty="0"/>
          </a:p>
          <a:p>
            <a:r>
              <a:rPr lang="el-GR" dirty="0"/>
              <a:t>Το πολιτικό σύστημα της Ρωσίας δεν επέτρεπε σχεδόν καμία μεταβολή ή διείσδυση εξωτερικών κοινωνικών πιέσεων. </a:t>
            </a:r>
          </a:p>
          <a:p>
            <a:endParaRPr lang="el-GR" dirty="0"/>
          </a:p>
          <a:p>
            <a:r>
              <a:rPr lang="el-GR" dirty="0"/>
              <a:t>Η πρόσβαση στην εξουσία ήταν εντελώς μονοπωλιακή, ενώ η λογική της διακυβέρνησης ήταν βαθιά πατερναλιστική και ιεραρχική. </a:t>
            </a:r>
          </a:p>
          <a:p>
            <a:endParaRPr lang="el-GR" dirty="0"/>
          </a:p>
          <a:p>
            <a:r>
              <a:rPr lang="el-GR" dirty="0"/>
              <a:t> Ο ίδιος ο Τσάρος θεωρούνταν η αντανάκλαση της θείας τάξης, και το κράτος μετατρεπόταν σε αντικαταστάτη της Εκκλησίας ως θεματοφύλακας της σωτηρίας.</a:t>
            </a:r>
          </a:p>
        </p:txBody>
      </p:sp>
      <p:sp>
        <p:nvSpPr>
          <p:cNvPr id="4" name="Θέση υποσέλιδου 3">
            <a:extLst>
              <a:ext uri="{FF2B5EF4-FFF2-40B4-BE49-F238E27FC236}">
                <a16:creationId xmlns:a16="http://schemas.microsoft.com/office/drawing/2014/main" id="{191C9FA5-1091-D2E3-92D3-015AC9EB5C11}"/>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11447814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AD07DC-B7A1-F2F9-8DB3-6026D6BD6A6A}"/>
              </a:ext>
            </a:extLst>
          </p:cNvPr>
          <p:cNvSpPr>
            <a:spLocks noGrp="1"/>
          </p:cNvSpPr>
          <p:nvPr>
            <p:ph type="title"/>
          </p:nvPr>
        </p:nvSpPr>
        <p:spPr>
          <a:xfrm>
            <a:off x="609600" y="274638"/>
            <a:ext cx="10972800" cy="819224"/>
          </a:xfrm>
        </p:spPr>
        <p:txBody>
          <a:bodyPr>
            <a:normAutofit/>
          </a:bodyPr>
          <a:lstStyle/>
          <a:p>
            <a:r>
              <a:rPr lang="el-GR" dirty="0"/>
              <a:t>Οι Διανοούμενοι και οι Μηχανισμοί Αποκλεισμού</a:t>
            </a:r>
          </a:p>
        </p:txBody>
      </p:sp>
      <p:sp>
        <p:nvSpPr>
          <p:cNvPr id="3" name="Θέση περιεχομένου 2">
            <a:extLst>
              <a:ext uri="{FF2B5EF4-FFF2-40B4-BE49-F238E27FC236}">
                <a16:creationId xmlns:a16="http://schemas.microsoft.com/office/drawing/2014/main" id="{CA1BF840-893F-D060-6E48-7D7C24C5D548}"/>
              </a:ext>
            </a:extLst>
          </p:cNvPr>
          <p:cNvSpPr>
            <a:spLocks noGrp="1"/>
          </p:cNvSpPr>
          <p:nvPr>
            <p:ph idx="1"/>
          </p:nvPr>
        </p:nvSpPr>
        <p:spPr/>
        <p:txBody>
          <a:bodyPr>
            <a:normAutofit lnSpcReduction="10000"/>
          </a:bodyPr>
          <a:lstStyle/>
          <a:p>
            <a:r>
              <a:rPr lang="el-GR" dirty="0"/>
              <a:t>Η ρωσική διανόηση (</a:t>
            </a:r>
            <a:r>
              <a:rPr lang="el-GR" dirty="0" err="1"/>
              <a:t>intelligentsia</a:t>
            </a:r>
            <a:r>
              <a:rPr lang="el-GR" dirty="0"/>
              <a:t>), ήδη από τον 19ο αιώνα, απομονώθηκε συστηματικά από κάθε θεσμική αναγνώριση. </a:t>
            </a:r>
          </a:p>
          <a:p>
            <a:endParaRPr lang="el-GR" dirty="0"/>
          </a:p>
          <a:p>
            <a:r>
              <a:rPr lang="el-GR" dirty="0"/>
              <a:t>Οι φιλελεύθεροι, οι σοσιαλιστές, οι </a:t>
            </a:r>
            <a:r>
              <a:rPr lang="el-GR" dirty="0" err="1"/>
              <a:t>ναρόντνικοι</a:t>
            </a:r>
            <a:r>
              <a:rPr lang="el-GR" dirty="0"/>
              <a:t> και αργότερα οι μαρξιστές, περιθωριοποιήθηκαν και διώχθηκαν, συχνά εξοριζόμενοι ή οδηγούμενοι στη μυστικότητα και τη συνωμοτική δράση. </a:t>
            </a:r>
          </a:p>
          <a:p>
            <a:endParaRPr lang="el-GR" dirty="0"/>
          </a:p>
          <a:p>
            <a:r>
              <a:rPr lang="el-GR" dirty="0"/>
              <a:t>Η Ρωσία κατέληξε να παράγει μία πολιτική διανόηση ριζοσπαστική και εσχατολογική – όχι συμβιβαστική ή μεταρρυθμιστική. </a:t>
            </a:r>
          </a:p>
          <a:p>
            <a:endParaRPr lang="el-GR" dirty="0"/>
          </a:p>
          <a:p>
            <a:r>
              <a:rPr lang="el-GR" dirty="0"/>
              <a:t>Το κράτος είτε περιόριζε, είτε κατέστελλε τις προσπάθειες σύνδεσης κοινωνικών διαμαρτυριών με την κεντρική πολιτική δομή</a:t>
            </a:r>
          </a:p>
          <a:p>
            <a:endParaRPr lang="el-GR" dirty="0"/>
          </a:p>
          <a:p>
            <a:endParaRPr lang="el-GR" dirty="0"/>
          </a:p>
        </p:txBody>
      </p:sp>
      <p:sp>
        <p:nvSpPr>
          <p:cNvPr id="4" name="Θέση υποσέλιδου 3">
            <a:extLst>
              <a:ext uri="{FF2B5EF4-FFF2-40B4-BE49-F238E27FC236}">
                <a16:creationId xmlns:a16="http://schemas.microsoft.com/office/drawing/2014/main" id="{9C2F0EBE-914D-DAA1-EB4C-73E0E5402E05}"/>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7670147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032663-18BE-4FF8-AB14-E63198943D29}"/>
              </a:ext>
            </a:extLst>
          </p:cNvPr>
          <p:cNvSpPr>
            <a:spLocks noGrp="1"/>
          </p:cNvSpPr>
          <p:nvPr>
            <p:ph type="title"/>
          </p:nvPr>
        </p:nvSpPr>
        <p:spPr/>
        <p:txBody>
          <a:bodyPr>
            <a:normAutofit/>
          </a:bodyPr>
          <a:lstStyle/>
          <a:p>
            <a:r>
              <a:rPr lang="el-GR" dirty="0"/>
              <a:t>Εξωτερικές Πιέσεις και η Αναπόφευκτη Έκρηξη</a:t>
            </a:r>
          </a:p>
        </p:txBody>
      </p:sp>
      <p:sp>
        <p:nvSpPr>
          <p:cNvPr id="3" name="Θέση περιεχομένου 2">
            <a:extLst>
              <a:ext uri="{FF2B5EF4-FFF2-40B4-BE49-F238E27FC236}">
                <a16:creationId xmlns:a16="http://schemas.microsoft.com/office/drawing/2014/main" id="{2C13CBFD-341B-449E-F4E0-EE1F21B1354D}"/>
              </a:ext>
            </a:extLst>
          </p:cNvPr>
          <p:cNvSpPr>
            <a:spLocks noGrp="1"/>
          </p:cNvSpPr>
          <p:nvPr>
            <p:ph idx="1"/>
          </p:nvPr>
        </p:nvSpPr>
        <p:spPr/>
        <p:txBody>
          <a:bodyPr/>
          <a:lstStyle/>
          <a:p>
            <a:endParaRPr lang="el-GR" dirty="0"/>
          </a:p>
          <a:p>
            <a:r>
              <a:rPr lang="el-GR" dirty="0"/>
              <a:t>Η ρωσική αυτοκρατορία δεν κατέρρευσε σταδιακά, αλλά υπέστη βίαιη ρήξη. </a:t>
            </a:r>
          </a:p>
          <a:p>
            <a:endParaRPr lang="el-GR" dirty="0"/>
          </a:p>
          <a:p>
            <a:r>
              <a:rPr lang="el-GR" dirty="0"/>
              <a:t>Η απουσία εσωτερικής ευελιξίας και θεσμικού εκσυγχρονισμού κατέστησε το σύστημα ευάλωτο σε εξωτερικές πιέσεις. </a:t>
            </a:r>
          </a:p>
          <a:p>
            <a:endParaRPr lang="el-GR" dirty="0"/>
          </a:p>
          <a:p>
            <a:r>
              <a:rPr lang="el-GR" dirty="0"/>
              <a:t>Ο Πρώτος Παγκόσμιος Πόλεμος και οι αντιθέσεις της διεθνούς νεωτερικότητας αποκάλυψαν τη σαθρότητα του ρωσικού καθεστώτος, οδηγώντας στην ολική κατάρρευση και στην Οκτωβριανή Επανάσταση</a:t>
            </a:r>
          </a:p>
        </p:txBody>
      </p:sp>
      <p:sp>
        <p:nvSpPr>
          <p:cNvPr id="4" name="Θέση υποσέλιδου 3">
            <a:extLst>
              <a:ext uri="{FF2B5EF4-FFF2-40B4-BE49-F238E27FC236}">
                <a16:creationId xmlns:a16="http://schemas.microsoft.com/office/drawing/2014/main" id="{E7DFEBBA-4681-3F1D-658A-48B3B9AF7F85}"/>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01624997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E0BE05-0173-0868-F68F-D9496FA26620}"/>
              </a:ext>
            </a:extLst>
          </p:cNvPr>
          <p:cNvSpPr>
            <a:spLocks noGrp="1"/>
          </p:cNvSpPr>
          <p:nvPr>
            <p:ph type="title"/>
          </p:nvPr>
        </p:nvSpPr>
        <p:spPr/>
        <p:txBody>
          <a:bodyPr>
            <a:normAutofit fontScale="90000"/>
          </a:bodyPr>
          <a:lstStyle/>
          <a:p>
            <a:r>
              <a:rPr lang="el-GR" dirty="0"/>
              <a:t>Η Αυτοκρατορία ως Προειδοποίηση και Προανάκρουσμα</a:t>
            </a:r>
          </a:p>
        </p:txBody>
      </p:sp>
      <p:sp>
        <p:nvSpPr>
          <p:cNvPr id="3" name="Θέση περιεχομένου 2">
            <a:extLst>
              <a:ext uri="{FF2B5EF4-FFF2-40B4-BE49-F238E27FC236}">
                <a16:creationId xmlns:a16="http://schemas.microsoft.com/office/drawing/2014/main" id="{611A8978-ABB7-D6CB-102A-CC3047A8EF02}"/>
              </a:ext>
            </a:extLst>
          </p:cNvPr>
          <p:cNvSpPr>
            <a:spLocks noGrp="1"/>
          </p:cNvSpPr>
          <p:nvPr>
            <p:ph idx="1"/>
          </p:nvPr>
        </p:nvSpPr>
        <p:spPr/>
        <p:txBody>
          <a:bodyPr/>
          <a:lstStyle/>
          <a:p>
            <a:r>
              <a:rPr lang="el-GR" dirty="0"/>
              <a:t>Η Ρωσική Αυτοκρατορία δεν αποτελεί απλώς ένα αυταρχικό καθεστώς. </a:t>
            </a:r>
          </a:p>
          <a:p>
            <a:endParaRPr lang="el-GR" dirty="0"/>
          </a:p>
          <a:p>
            <a:r>
              <a:rPr lang="el-GR" dirty="0"/>
              <a:t>Είναι μια ιστορική μορφή απόλυτης ενοποίησης εξουσίας και νοήματος – ένας </a:t>
            </a:r>
            <a:r>
              <a:rPr lang="el-GR" dirty="0" err="1"/>
              <a:t>θεοπολιτικός</a:t>
            </a:r>
            <a:r>
              <a:rPr lang="el-GR" dirty="0"/>
              <a:t> σχηματισμός που καταλήγει να αναπαράγει τις ίδιες τις αντιφάσεις του σε επιταχυνόμενο ρυθμό. </a:t>
            </a:r>
          </a:p>
          <a:p>
            <a:endParaRPr lang="el-GR"/>
          </a:p>
          <a:p>
            <a:r>
              <a:rPr lang="el-GR"/>
              <a:t>Η </a:t>
            </a:r>
            <a:r>
              <a:rPr lang="el-GR" dirty="0"/>
              <a:t>ριζική έλλειψη διαμεσολάβησης ανάμεσα στον λαό και την εξουσία εξηγεί και τη βίαιη φύση της Ρωσικής Επανάστασης – μια έκρηξη </a:t>
            </a:r>
            <a:r>
              <a:rPr lang="el-GR" dirty="0" err="1"/>
              <a:t>σωτηριολογικού</a:t>
            </a:r>
            <a:r>
              <a:rPr lang="el-GR" dirty="0"/>
              <a:t>, και ταυτόχρονα θεσμικού χαρακτήρα.</a:t>
            </a:r>
          </a:p>
        </p:txBody>
      </p:sp>
      <p:sp>
        <p:nvSpPr>
          <p:cNvPr id="4" name="Θέση υποσέλιδου 3">
            <a:extLst>
              <a:ext uri="{FF2B5EF4-FFF2-40B4-BE49-F238E27FC236}">
                <a16:creationId xmlns:a16="http://schemas.microsoft.com/office/drawing/2014/main" id="{F147F928-3A08-EBAB-2D7B-B404CE336F97}"/>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2006546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2B5E4C-B8D6-88F1-ED95-8554D122623A}"/>
              </a:ext>
            </a:extLst>
          </p:cNvPr>
          <p:cNvSpPr>
            <a:spLocks noGrp="1"/>
          </p:cNvSpPr>
          <p:nvPr>
            <p:ph type="title"/>
          </p:nvPr>
        </p:nvSpPr>
        <p:spPr>
          <a:xfrm>
            <a:off x="609600" y="274638"/>
            <a:ext cx="10972800" cy="904682"/>
          </a:xfrm>
        </p:spPr>
        <p:txBody>
          <a:bodyPr/>
          <a:lstStyle/>
          <a:p>
            <a:r>
              <a:rPr lang="el-GR" dirty="0"/>
              <a:t>Από τον Μαρξ στον Μπολσεβικισμό</a:t>
            </a:r>
          </a:p>
        </p:txBody>
      </p:sp>
      <p:sp>
        <p:nvSpPr>
          <p:cNvPr id="3" name="Θέση περιεχομένου 2">
            <a:extLst>
              <a:ext uri="{FF2B5EF4-FFF2-40B4-BE49-F238E27FC236}">
                <a16:creationId xmlns:a16="http://schemas.microsoft.com/office/drawing/2014/main" id="{C84F3117-CDF0-1D06-9C41-5D5F2FF94799}"/>
              </a:ext>
            </a:extLst>
          </p:cNvPr>
          <p:cNvSpPr>
            <a:spLocks noGrp="1"/>
          </p:cNvSpPr>
          <p:nvPr>
            <p:ph idx="1"/>
          </p:nvPr>
        </p:nvSpPr>
        <p:spPr/>
        <p:txBody>
          <a:bodyPr>
            <a:normAutofit fontScale="92500" lnSpcReduction="10000"/>
          </a:bodyPr>
          <a:lstStyle/>
          <a:p>
            <a:r>
              <a:rPr lang="el-GR" dirty="0"/>
              <a:t>Η μετάβαση από τη θεωρία του Μαρξ στην πράξη των Μπολσεβίκων σηματοδοτεί την "πραγμάτωση" της ουτοπίας.</a:t>
            </a:r>
          </a:p>
          <a:p>
            <a:endParaRPr lang="el-GR" dirty="0"/>
          </a:p>
          <a:p>
            <a:r>
              <a:rPr lang="el-GR" dirty="0"/>
              <a:t>Το κόμμα λειτουργεί ως ο «φορέας της ιστορικής αλήθειας».</a:t>
            </a:r>
          </a:p>
          <a:p>
            <a:endParaRPr lang="el-GR" dirty="0"/>
          </a:p>
          <a:p>
            <a:r>
              <a:rPr lang="el-GR" dirty="0"/>
              <a:t>Η κοινωνική τάξη κατανοείται ως προϊόν της ιδεολογικής χειραφέτησης.</a:t>
            </a:r>
          </a:p>
          <a:p>
            <a:endParaRPr lang="el-GR" dirty="0"/>
          </a:p>
          <a:p>
            <a:r>
              <a:rPr lang="el-GR" dirty="0"/>
              <a:t>Κυριαρχεί ο βολονταρισμός: η πίστη στην ισχύ της πολιτικής βούλησης.</a:t>
            </a:r>
          </a:p>
          <a:p>
            <a:endParaRPr lang="el-GR" dirty="0"/>
          </a:p>
          <a:p>
            <a:r>
              <a:rPr lang="el-GR" dirty="0"/>
              <a:t>Η επαναστατική πρωτοπορία υποκαθιστά την αυθόρμητη τάξη των μαζών.</a:t>
            </a:r>
          </a:p>
          <a:p>
            <a:endParaRPr lang="el-GR" dirty="0"/>
          </a:p>
          <a:p>
            <a:r>
              <a:rPr lang="el-GR" dirty="0"/>
              <a:t>Η κρατική ισχύς ενδυναμώνεται στο όνομα της κοινωνικής ισότητας.</a:t>
            </a:r>
          </a:p>
        </p:txBody>
      </p:sp>
    </p:spTree>
    <p:extLst>
      <p:ext uri="{BB962C8B-B14F-4D97-AF65-F5344CB8AC3E}">
        <p14:creationId xmlns:p14="http://schemas.microsoft.com/office/powerpoint/2010/main" val="425011391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D72B1A-0B4E-FB9A-4749-40774B4E4D24}"/>
              </a:ext>
            </a:extLst>
          </p:cNvPr>
          <p:cNvSpPr>
            <a:spLocks noGrp="1"/>
          </p:cNvSpPr>
          <p:nvPr>
            <p:ph type="title"/>
          </p:nvPr>
        </p:nvSpPr>
        <p:spPr/>
        <p:txBody>
          <a:bodyPr>
            <a:normAutofit/>
          </a:bodyPr>
          <a:lstStyle/>
          <a:p>
            <a:r>
              <a:rPr lang="el-GR" sz="2800" dirty="0"/>
              <a:t>Η κομμουνιστική νεωτερικότητα ως παρακλάδι της ευρωπαϊκής</a:t>
            </a:r>
          </a:p>
        </p:txBody>
      </p:sp>
      <p:sp>
        <p:nvSpPr>
          <p:cNvPr id="3" name="Θέση περιεχομένου 2">
            <a:extLst>
              <a:ext uri="{FF2B5EF4-FFF2-40B4-BE49-F238E27FC236}">
                <a16:creationId xmlns:a16="http://schemas.microsoft.com/office/drawing/2014/main" id="{70488C0F-EB0A-49B2-D64D-894BE536712E}"/>
              </a:ext>
            </a:extLst>
          </p:cNvPr>
          <p:cNvSpPr>
            <a:spLocks noGrp="1"/>
          </p:cNvSpPr>
          <p:nvPr>
            <p:ph idx="1"/>
          </p:nvPr>
        </p:nvSpPr>
        <p:spPr/>
        <p:txBody>
          <a:bodyPr>
            <a:normAutofit fontScale="92500"/>
          </a:bodyPr>
          <a:lstStyle/>
          <a:p>
            <a:r>
              <a:rPr lang="el-GR" dirty="0"/>
              <a:t>Ο κομμουνισμός εμφανίζεται ως ριζοσπαστικό παρακλάδι της δυτικής νεωτερικότητας.</a:t>
            </a:r>
          </a:p>
          <a:p>
            <a:endParaRPr lang="el-GR" dirty="0"/>
          </a:p>
          <a:p>
            <a:r>
              <a:rPr lang="el-GR" dirty="0"/>
              <a:t>Συνδυάζει ορθολογικό σχεδιασμό με εσχατολογική – ουτοπική προοπτική.</a:t>
            </a:r>
          </a:p>
          <a:p>
            <a:endParaRPr lang="el-GR" dirty="0"/>
          </a:p>
          <a:p>
            <a:r>
              <a:rPr lang="el-GR" dirty="0"/>
              <a:t>Αντιπροσωπεύει ένα πρόγραμμα καθολικής εξισωτικής κοινωνικής μεταμόρφωσης.</a:t>
            </a:r>
          </a:p>
          <a:p>
            <a:endParaRPr lang="el-GR" dirty="0"/>
          </a:p>
          <a:p>
            <a:r>
              <a:rPr lang="el-GR" dirty="0"/>
              <a:t>Στόχος: πλήρης αναδόμηση της κοινωνικής και ηθικής τάξης.</a:t>
            </a:r>
          </a:p>
          <a:p>
            <a:endParaRPr lang="el-GR" dirty="0"/>
          </a:p>
          <a:p>
            <a:r>
              <a:rPr lang="el-GR" dirty="0"/>
              <a:t>Προβάλλει τον άνθρωπο ως ιστορικό υποκείμενο και φορέα ριζικής αλλαγής.</a:t>
            </a:r>
          </a:p>
          <a:p>
            <a:endParaRPr lang="el-GR" dirty="0"/>
          </a:p>
          <a:p>
            <a:r>
              <a:rPr lang="el-GR" dirty="0"/>
              <a:t>Εμφανίζεται ως εναλλακτικό πρότυπο νεωτερικότητας απέναντι στη φιλελεύθερη Δύση.</a:t>
            </a:r>
          </a:p>
        </p:txBody>
      </p:sp>
    </p:spTree>
    <p:extLst>
      <p:ext uri="{BB962C8B-B14F-4D97-AF65-F5344CB8AC3E}">
        <p14:creationId xmlns:p14="http://schemas.microsoft.com/office/powerpoint/2010/main" val="135034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1F57A2-01F3-52C5-AB4E-74735DDDD9BC}"/>
              </a:ext>
            </a:extLst>
          </p:cNvPr>
          <p:cNvSpPr>
            <a:spLocks noGrp="1"/>
          </p:cNvSpPr>
          <p:nvPr>
            <p:ph type="title"/>
          </p:nvPr>
        </p:nvSpPr>
        <p:spPr>
          <a:xfrm>
            <a:off x="541233" y="15162"/>
            <a:ext cx="10972800" cy="716674"/>
          </a:xfrm>
        </p:spPr>
        <p:txBody>
          <a:bodyPr>
            <a:normAutofit/>
          </a:bodyPr>
          <a:lstStyle/>
          <a:p>
            <a:r>
              <a:rPr lang="el-GR" sz="2800" dirty="0"/>
              <a:t>Ο Ινδικός-Βουδιστικός Αξονικός Πολιτισμός</a:t>
            </a:r>
            <a:endParaRPr lang="en-US" sz="2800" dirty="0"/>
          </a:p>
        </p:txBody>
      </p:sp>
      <p:sp>
        <p:nvSpPr>
          <p:cNvPr id="3" name="Θέση περιεχομένου 2">
            <a:extLst>
              <a:ext uri="{FF2B5EF4-FFF2-40B4-BE49-F238E27FC236}">
                <a16:creationId xmlns:a16="http://schemas.microsoft.com/office/drawing/2014/main" id="{62C7AA81-D99D-81B4-9953-D96356F4B513}"/>
              </a:ext>
            </a:extLst>
          </p:cNvPr>
          <p:cNvSpPr>
            <a:spLocks noGrp="1"/>
          </p:cNvSpPr>
          <p:nvPr>
            <p:ph idx="1"/>
          </p:nvPr>
        </p:nvSpPr>
        <p:spPr>
          <a:xfrm>
            <a:off x="609600" y="905854"/>
            <a:ext cx="10972800" cy="5597495"/>
          </a:xfrm>
        </p:spPr>
        <p:txBody>
          <a:bodyPr>
            <a:normAutofit fontScale="92500" lnSpcReduction="20000"/>
          </a:bodyPr>
          <a:lstStyle/>
          <a:p>
            <a:r>
              <a:rPr lang="el-GR" dirty="0"/>
              <a:t>Ο </a:t>
            </a:r>
            <a:r>
              <a:rPr lang="el-GR" dirty="0" err="1"/>
              <a:t>Σιντάρτα</a:t>
            </a:r>
            <a:r>
              <a:rPr lang="el-GR" dirty="0"/>
              <a:t> </a:t>
            </a:r>
            <a:r>
              <a:rPr lang="el-GR" dirty="0" err="1"/>
              <a:t>Γκαουτάμα</a:t>
            </a:r>
            <a:r>
              <a:rPr lang="el-GR" dirty="0"/>
              <a:t> (Βούδας) απέρριψε τη βραχμανική ιεραρχία και το σύστημα των καστών.</a:t>
            </a:r>
          </a:p>
          <a:p>
            <a:endParaRPr lang="el-GR" dirty="0"/>
          </a:p>
          <a:p>
            <a:r>
              <a:rPr lang="el-GR" dirty="0"/>
              <a:t>Η σωτηρία δεν εξαρτάται από το κοινωνικό στάτους ή τις ιερατικές τελετές, αλλά από την ατομική πνευματική προσπάθεια.</a:t>
            </a:r>
          </a:p>
          <a:p>
            <a:pPr marL="0" indent="0">
              <a:buNone/>
            </a:pPr>
            <a:endParaRPr lang="el-GR" dirty="0"/>
          </a:p>
          <a:p>
            <a:r>
              <a:rPr lang="el-GR" dirty="0"/>
              <a:t>Το </a:t>
            </a:r>
            <a:r>
              <a:rPr lang="el-GR" dirty="0" err="1"/>
              <a:t>Ντούκχα</a:t>
            </a:r>
            <a:r>
              <a:rPr lang="el-GR" dirty="0"/>
              <a:t> (πόνος, δυστυχία) ως θεμελιώδες στοιχείο της ανθρώπινης ύπαρξης.</a:t>
            </a:r>
          </a:p>
          <a:p>
            <a:endParaRPr lang="el-GR" dirty="0"/>
          </a:p>
          <a:p>
            <a:pPr marL="0" indent="0">
              <a:buNone/>
            </a:pPr>
            <a:r>
              <a:rPr lang="el-GR" dirty="0"/>
              <a:t>Οι Τέσσερις Ευγενείς Αλήθειες περιγράφουν τον μηχανισμό της δυστυχίας και την οδό προς την απελευθέρωση:</a:t>
            </a:r>
          </a:p>
          <a:p>
            <a:endParaRPr lang="el-GR" dirty="0"/>
          </a:p>
          <a:p>
            <a:r>
              <a:rPr lang="el-GR" dirty="0"/>
              <a:t>Η ζωή είναι γεμάτη πόνο (</a:t>
            </a:r>
            <a:r>
              <a:rPr lang="el-GR" dirty="0" err="1"/>
              <a:t>Ντούκχα</a:t>
            </a:r>
            <a:r>
              <a:rPr lang="el-GR" dirty="0"/>
              <a:t>) - Η αιτία του πόνου είναι η προσκόλληση και η επιθυμία (</a:t>
            </a:r>
            <a:r>
              <a:rPr lang="el-GR" dirty="0" err="1"/>
              <a:t>Τάνχα</a:t>
            </a:r>
            <a:r>
              <a:rPr lang="el-GR" dirty="0"/>
              <a:t>) - Υπάρχει τρόπος να τερματιστεί ο πόνος, μέσω της εξάλειψης της επιθυμίας - Ο δρόμος για τη λύτρωση είναι η Οκταπλή Ατραπός.</a:t>
            </a:r>
          </a:p>
          <a:p>
            <a:endParaRPr lang="el-GR" dirty="0"/>
          </a:p>
          <a:p>
            <a:r>
              <a:rPr lang="el-GR" dirty="0"/>
              <a:t>Σε αντίθεση με τον ινδουισμό, όπου η σωτηρία εξαρτάται από τη θεϊκή χάρη ή το κάρμα από προηγούμενες ζωές, στον βουδισμό η απελευθέρωση εξαρτάται από την προσωπική συνείδηση και πράξη.</a:t>
            </a:r>
            <a:endParaRPr lang="en-US" dirty="0"/>
          </a:p>
        </p:txBody>
      </p:sp>
    </p:spTree>
    <p:extLst>
      <p:ext uri="{BB962C8B-B14F-4D97-AF65-F5344CB8AC3E}">
        <p14:creationId xmlns:p14="http://schemas.microsoft.com/office/powerpoint/2010/main" val="318944725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AD119F-2BA1-B268-9819-A24B38F3BF27}"/>
              </a:ext>
            </a:extLst>
          </p:cNvPr>
          <p:cNvSpPr>
            <a:spLocks noGrp="1"/>
          </p:cNvSpPr>
          <p:nvPr>
            <p:ph type="title"/>
          </p:nvPr>
        </p:nvSpPr>
        <p:spPr>
          <a:xfrm>
            <a:off x="609600" y="274638"/>
            <a:ext cx="10972800" cy="870498"/>
          </a:xfrm>
        </p:spPr>
        <p:txBody>
          <a:bodyPr/>
          <a:lstStyle/>
          <a:p>
            <a:r>
              <a:rPr lang="el-GR" dirty="0"/>
              <a:t>Συσσωμάτωση, διαφοροποίηση και κρίση</a:t>
            </a:r>
          </a:p>
        </p:txBody>
      </p:sp>
      <p:sp>
        <p:nvSpPr>
          <p:cNvPr id="3" name="Θέση περιεχομένου 2">
            <a:extLst>
              <a:ext uri="{FF2B5EF4-FFF2-40B4-BE49-F238E27FC236}">
                <a16:creationId xmlns:a16="http://schemas.microsoft.com/office/drawing/2014/main" id="{767B9AA4-95A5-ADB0-923C-3F4393BCC56D}"/>
              </a:ext>
            </a:extLst>
          </p:cNvPr>
          <p:cNvSpPr>
            <a:spLocks noGrp="1"/>
          </p:cNvSpPr>
          <p:nvPr>
            <p:ph idx="1"/>
          </p:nvPr>
        </p:nvSpPr>
        <p:spPr/>
        <p:txBody>
          <a:bodyPr>
            <a:normAutofit lnSpcReduction="10000"/>
          </a:bodyPr>
          <a:lstStyle/>
          <a:p>
            <a:r>
              <a:rPr lang="el-GR" dirty="0"/>
              <a:t>Ο σοβιετικός κομμουνισμός προωθεί εντατική συγκέντρωση θεσμικής ισχύος.</a:t>
            </a:r>
          </a:p>
          <a:p>
            <a:endParaRPr lang="el-GR" dirty="0"/>
          </a:p>
          <a:p>
            <a:r>
              <a:rPr lang="el-GR" dirty="0"/>
              <a:t>Αναπτύσσεται μία γραφειοκρατική κοινωνία χωρίς κοινωνικό πλουραλισμό.</a:t>
            </a:r>
          </a:p>
          <a:p>
            <a:endParaRPr lang="el-GR" dirty="0"/>
          </a:p>
          <a:p>
            <a:r>
              <a:rPr lang="el-GR" dirty="0"/>
              <a:t>Εξαλείφεται η δυνατότητα εναλλακτικής θεσμικής έκφρασης.</a:t>
            </a:r>
          </a:p>
          <a:p>
            <a:endParaRPr lang="el-GR" dirty="0"/>
          </a:p>
          <a:p>
            <a:r>
              <a:rPr lang="el-GR" dirty="0"/>
              <a:t>Η κρίση είναι ενδογενής, προκύπτει από τις αντιφάσεις μεταξύ θεωρίας και πράξης.</a:t>
            </a:r>
          </a:p>
          <a:p>
            <a:endParaRPr lang="el-GR" dirty="0"/>
          </a:p>
          <a:p>
            <a:r>
              <a:rPr lang="el-GR" dirty="0"/>
              <a:t>Η στασιμότητα και ο συγκεντρωτισμός οδηγούν σε παραλυσία και κατάρρευση.</a:t>
            </a:r>
          </a:p>
          <a:p>
            <a:endParaRPr lang="el-GR" dirty="0"/>
          </a:p>
          <a:p>
            <a:r>
              <a:rPr lang="el-GR" dirty="0"/>
              <a:t>Η κρίση δεν είναι μόνο οικονομική, αλλά και ιδεολογική και αξιακή.</a:t>
            </a:r>
          </a:p>
        </p:txBody>
      </p:sp>
    </p:spTree>
    <p:extLst>
      <p:ext uri="{BB962C8B-B14F-4D97-AF65-F5344CB8AC3E}">
        <p14:creationId xmlns:p14="http://schemas.microsoft.com/office/powerpoint/2010/main" val="406671617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624113-9CAC-000A-08DA-FCE67E72C90E}"/>
              </a:ext>
            </a:extLst>
          </p:cNvPr>
          <p:cNvSpPr>
            <a:spLocks noGrp="1"/>
          </p:cNvSpPr>
          <p:nvPr>
            <p:ph type="title"/>
          </p:nvPr>
        </p:nvSpPr>
        <p:spPr>
          <a:xfrm>
            <a:off x="609600" y="274638"/>
            <a:ext cx="10972800" cy="836315"/>
          </a:xfrm>
        </p:spPr>
        <p:txBody>
          <a:bodyPr/>
          <a:lstStyle/>
          <a:p>
            <a:r>
              <a:rPr lang="el-GR" dirty="0"/>
              <a:t>Από το κόμμα στο κράτος και στη διεθνή αρένα</a:t>
            </a:r>
          </a:p>
        </p:txBody>
      </p:sp>
      <p:sp>
        <p:nvSpPr>
          <p:cNvPr id="3" name="Θέση περιεχομένου 2">
            <a:extLst>
              <a:ext uri="{FF2B5EF4-FFF2-40B4-BE49-F238E27FC236}">
                <a16:creationId xmlns:a16="http://schemas.microsoft.com/office/drawing/2014/main" id="{BC8AB44D-2DCE-5F2B-F99F-7413F83FF3D8}"/>
              </a:ext>
            </a:extLst>
          </p:cNvPr>
          <p:cNvSpPr>
            <a:spLocks noGrp="1"/>
          </p:cNvSpPr>
          <p:nvPr>
            <p:ph idx="1"/>
          </p:nvPr>
        </p:nvSpPr>
        <p:spPr/>
        <p:txBody>
          <a:bodyPr>
            <a:normAutofit lnSpcReduction="10000"/>
          </a:bodyPr>
          <a:lstStyle/>
          <a:p>
            <a:r>
              <a:rPr lang="el-GR" dirty="0"/>
              <a:t>Το κόμμα απορροφά πλήρως το κράτος, και συγχωνεύονται σε ενιαία εξουσία.</a:t>
            </a:r>
          </a:p>
          <a:p>
            <a:endParaRPr lang="el-GR" dirty="0"/>
          </a:p>
          <a:p>
            <a:r>
              <a:rPr lang="el-GR" dirty="0"/>
              <a:t>Η κοινωνία αντιμετωπίζεται ως αντικείμενο διαχείρισης, όχι συμμετοχής.</a:t>
            </a:r>
          </a:p>
          <a:p>
            <a:endParaRPr lang="el-GR" dirty="0"/>
          </a:p>
          <a:p>
            <a:r>
              <a:rPr lang="el-GR" dirty="0"/>
              <a:t>Ο κομμουνισμός αποκτά γεωπολιτική διάσταση, εντάσσεται στον Ψυχρό Πόλεμο.</a:t>
            </a:r>
          </a:p>
          <a:p>
            <a:endParaRPr lang="el-GR" dirty="0"/>
          </a:p>
          <a:p>
            <a:r>
              <a:rPr lang="el-GR" dirty="0"/>
              <a:t>Προβάλλεται ως αντίπαλο παράδειγμα στον καπιταλιστικό κόσμο.</a:t>
            </a:r>
          </a:p>
          <a:p>
            <a:endParaRPr lang="el-GR" dirty="0"/>
          </a:p>
          <a:p>
            <a:r>
              <a:rPr lang="el-GR" dirty="0"/>
              <a:t>Ο «</a:t>
            </a:r>
            <a:r>
              <a:rPr lang="el-GR" dirty="0" err="1"/>
              <a:t>αντιδυτικός</a:t>
            </a:r>
            <a:r>
              <a:rPr lang="el-GR" dirty="0"/>
              <a:t>» χαρακτήρας γίνεται μέρος της σοβιετικής ταυτότητας.</a:t>
            </a:r>
          </a:p>
          <a:p>
            <a:endParaRPr lang="el-GR" dirty="0"/>
          </a:p>
          <a:p>
            <a:r>
              <a:rPr lang="el-GR" dirty="0"/>
              <a:t>Η εξαγωγή του μοντέλου επιχειρείται με επαναστατικό προσηλυτισμό.</a:t>
            </a:r>
          </a:p>
        </p:txBody>
      </p:sp>
    </p:spTree>
    <p:extLst>
      <p:ext uri="{BB962C8B-B14F-4D97-AF65-F5344CB8AC3E}">
        <p14:creationId xmlns:p14="http://schemas.microsoft.com/office/powerpoint/2010/main" val="324877585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153800-2991-945A-EC98-B36421E63094}"/>
              </a:ext>
            </a:extLst>
          </p:cNvPr>
          <p:cNvSpPr>
            <a:spLocks noGrp="1"/>
          </p:cNvSpPr>
          <p:nvPr>
            <p:ph type="title"/>
          </p:nvPr>
        </p:nvSpPr>
        <p:spPr>
          <a:xfrm>
            <a:off x="609600" y="274638"/>
            <a:ext cx="10972800" cy="802132"/>
          </a:xfrm>
        </p:spPr>
        <p:txBody>
          <a:bodyPr/>
          <a:lstStyle/>
          <a:p>
            <a:r>
              <a:rPr lang="el-GR" dirty="0"/>
              <a:t>Η </a:t>
            </a:r>
            <a:r>
              <a:rPr lang="el-GR" dirty="0" err="1"/>
              <a:t>μετα</a:t>
            </a:r>
            <a:r>
              <a:rPr lang="el-GR" dirty="0"/>
              <a:t>-σοβιετική Ρωσία</a:t>
            </a:r>
          </a:p>
        </p:txBody>
      </p:sp>
      <p:sp>
        <p:nvSpPr>
          <p:cNvPr id="3" name="Θέση περιεχομένου 2">
            <a:extLst>
              <a:ext uri="{FF2B5EF4-FFF2-40B4-BE49-F238E27FC236}">
                <a16:creationId xmlns:a16="http://schemas.microsoft.com/office/drawing/2014/main" id="{E9460614-3C12-5403-7B51-3FF60D67CDF7}"/>
              </a:ext>
            </a:extLst>
          </p:cNvPr>
          <p:cNvSpPr>
            <a:spLocks noGrp="1"/>
          </p:cNvSpPr>
          <p:nvPr>
            <p:ph idx="1"/>
          </p:nvPr>
        </p:nvSpPr>
        <p:spPr/>
        <p:txBody>
          <a:bodyPr>
            <a:normAutofit lnSpcReduction="10000"/>
          </a:bodyPr>
          <a:lstStyle/>
          <a:p>
            <a:r>
              <a:rPr lang="el-GR" dirty="0"/>
              <a:t>Η μετάβαση στη φιλελεύθερη νεωτερικότητα υπήρξε βίαιη και ασύμμετρη.</a:t>
            </a:r>
          </a:p>
          <a:p>
            <a:endParaRPr lang="el-GR" dirty="0"/>
          </a:p>
          <a:p>
            <a:r>
              <a:rPr lang="el-GR" dirty="0"/>
              <a:t>Αναδύθηκε ένα καθεστώς «υβριδικό», μεταξύ αυταρχισμού και αγοράς.</a:t>
            </a:r>
          </a:p>
          <a:p>
            <a:endParaRPr lang="el-GR" dirty="0"/>
          </a:p>
          <a:p>
            <a:r>
              <a:rPr lang="el-GR" dirty="0"/>
              <a:t>Το κράτος αναδιοργανώθηκε γύρω από εθνικές-ιστορικές αφηγήσεις.</a:t>
            </a:r>
          </a:p>
          <a:p>
            <a:endParaRPr lang="el-GR" dirty="0"/>
          </a:p>
          <a:p>
            <a:r>
              <a:rPr lang="el-GR" dirty="0"/>
              <a:t>Δεν διαμορφώθηκε ισχυρή κοινωνία των πολιτών ή δημόσια σφαίρα.</a:t>
            </a:r>
          </a:p>
          <a:p>
            <a:endParaRPr lang="el-GR" dirty="0"/>
          </a:p>
          <a:p>
            <a:r>
              <a:rPr lang="el-GR" dirty="0"/>
              <a:t>Ο αυταρχισμός επιβιώνει μέσω θεσμικού κυνισμού και ιδεολογικής ασάφειας.</a:t>
            </a:r>
          </a:p>
          <a:p>
            <a:endParaRPr lang="el-GR" dirty="0"/>
          </a:p>
          <a:p>
            <a:r>
              <a:rPr lang="el-GR" dirty="0"/>
              <a:t>Η "ρωσική εξαιρετικότητα" προβάλλεται απέναντι στη Δύση.</a:t>
            </a:r>
          </a:p>
        </p:txBody>
      </p:sp>
    </p:spTree>
    <p:extLst>
      <p:ext uri="{BB962C8B-B14F-4D97-AF65-F5344CB8AC3E}">
        <p14:creationId xmlns:p14="http://schemas.microsoft.com/office/powerpoint/2010/main" val="1893342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82306B-0FD8-040B-9B75-5AA1B37C9C7F}"/>
              </a:ext>
            </a:extLst>
          </p:cNvPr>
          <p:cNvSpPr>
            <a:spLocks noGrp="1"/>
          </p:cNvSpPr>
          <p:nvPr>
            <p:ph type="title"/>
          </p:nvPr>
        </p:nvSpPr>
        <p:spPr>
          <a:xfrm>
            <a:off x="609600" y="274638"/>
            <a:ext cx="10972800" cy="682491"/>
          </a:xfrm>
        </p:spPr>
        <p:txBody>
          <a:bodyPr>
            <a:normAutofit fontScale="90000"/>
          </a:bodyPr>
          <a:lstStyle/>
          <a:p>
            <a:r>
              <a:rPr lang="el-GR" dirty="0"/>
              <a:t>Θεωρία πολλαπλών νεωτερικοτήτων και ρωσική εμπειρία</a:t>
            </a:r>
          </a:p>
        </p:txBody>
      </p:sp>
      <p:sp>
        <p:nvSpPr>
          <p:cNvPr id="3" name="Θέση περιεχομένου 2">
            <a:extLst>
              <a:ext uri="{FF2B5EF4-FFF2-40B4-BE49-F238E27FC236}">
                <a16:creationId xmlns:a16="http://schemas.microsoft.com/office/drawing/2014/main" id="{60ECB650-90C0-358B-4F26-A458B8BB3916}"/>
              </a:ext>
            </a:extLst>
          </p:cNvPr>
          <p:cNvSpPr>
            <a:spLocks noGrp="1"/>
          </p:cNvSpPr>
          <p:nvPr>
            <p:ph idx="1"/>
          </p:nvPr>
        </p:nvSpPr>
        <p:spPr/>
        <p:txBody>
          <a:bodyPr>
            <a:normAutofit fontScale="92500" lnSpcReduction="10000"/>
          </a:bodyPr>
          <a:lstStyle/>
          <a:p>
            <a:r>
              <a:rPr lang="el-GR" dirty="0"/>
              <a:t>Η ρωσική εμπειρία υποδεικνύει μία εναλλακτική εκδοχή νεωτερικότητας.</a:t>
            </a:r>
          </a:p>
          <a:p>
            <a:endParaRPr lang="el-GR" dirty="0"/>
          </a:p>
          <a:p>
            <a:r>
              <a:rPr lang="el-GR" dirty="0"/>
              <a:t>Η σχέση με τη Δύση παραμένει συγκρουσιακή και αμφίθυμη.</a:t>
            </a:r>
          </a:p>
          <a:p>
            <a:endParaRPr lang="el-GR" dirty="0"/>
          </a:p>
          <a:p>
            <a:r>
              <a:rPr lang="el-GR" dirty="0"/>
              <a:t>Το νεωτερικό πρόγραμμα στη Ρωσία δεν αφομοιώθηκε ομοιογενώς.</a:t>
            </a:r>
          </a:p>
          <a:p>
            <a:endParaRPr lang="el-GR" dirty="0"/>
          </a:p>
          <a:p>
            <a:r>
              <a:rPr lang="el-GR" dirty="0"/>
              <a:t>Η κρατική ιδεολογία στηρίζεται στον </a:t>
            </a:r>
            <a:r>
              <a:rPr lang="el-GR" dirty="0" err="1"/>
              <a:t>εθνο</a:t>
            </a:r>
            <a:r>
              <a:rPr lang="el-GR" dirty="0"/>
              <a:t>-ιστορικό μύθο, όχι στον ορθό λόγο.</a:t>
            </a:r>
          </a:p>
          <a:p>
            <a:endParaRPr lang="el-GR" dirty="0"/>
          </a:p>
          <a:p>
            <a:r>
              <a:rPr lang="el-GR" dirty="0"/>
              <a:t>Η Ρωσία ακολουθεί τροχιές νεωτερικότητας με χαρακτηριστικά αμφισβήτησης και μίμησης.</a:t>
            </a:r>
          </a:p>
          <a:p>
            <a:endParaRPr lang="el-GR" dirty="0"/>
          </a:p>
          <a:p>
            <a:r>
              <a:rPr lang="el-GR" dirty="0"/>
              <a:t>Οι πολλαπλές νεωτερικότητες επιβεβαιώνονται ως εργαλείο ανάλυσης της ρωσικής περίπτωσης.</a:t>
            </a:r>
          </a:p>
        </p:txBody>
      </p:sp>
    </p:spTree>
    <p:extLst>
      <p:ext uri="{BB962C8B-B14F-4D97-AF65-F5344CB8AC3E}">
        <p14:creationId xmlns:p14="http://schemas.microsoft.com/office/powerpoint/2010/main" val="193279409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45E624-1D79-22CE-8B33-E940B56A965B}"/>
              </a:ext>
            </a:extLst>
          </p:cNvPr>
          <p:cNvSpPr>
            <a:spLocks noGrp="1"/>
          </p:cNvSpPr>
          <p:nvPr>
            <p:ph type="title"/>
          </p:nvPr>
        </p:nvSpPr>
        <p:spPr/>
        <p:txBody>
          <a:bodyPr/>
          <a:lstStyle/>
          <a:p>
            <a:r>
              <a:rPr lang="el-GR" dirty="0"/>
              <a:t>Κίνα</a:t>
            </a:r>
          </a:p>
        </p:txBody>
      </p:sp>
      <p:sp>
        <p:nvSpPr>
          <p:cNvPr id="4" name="Θέση υποσέλιδου 3">
            <a:extLst>
              <a:ext uri="{FF2B5EF4-FFF2-40B4-BE49-F238E27FC236}">
                <a16:creationId xmlns:a16="http://schemas.microsoft.com/office/drawing/2014/main" id="{A327BA45-05ED-9D18-8B49-5C564064AB7E}"/>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008507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A5EB1F-571A-CE43-DD74-59E4DB821F9E}"/>
              </a:ext>
            </a:extLst>
          </p:cNvPr>
          <p:cNvSpPr>
            <a:spLocks noGrp="1"/>
          </p:cNvSpPr>
          <p:nvPr>
            <p:ph type="title"/>
          </p:nvPr>
        </p:nvSpPr>
        <p:spPr/>
        <p:txBody>
          <a:bodyPr/>
          <a:lstStyle/>
          <a:p>
            <a:r>
              <a:rPr lang="el-GR" dirty="0"/>
              <a:t>Αρχαία και Αυτοκρατορική Κίνα (μέχρι το 1911)</a:t>
            </a:r>
            <a:endParaRPr lang="en-US" dirty="0"/>
          </a:p>
        </p:txBody>
      </p:sp>
      <p:sp>
        <p:nvSpPr>
          <p:cNvPr id="3" name="Θέση περιεχομένου 2">
            <a:extLst>
              <a:ext uri="{FF2B5EF4-FFF2-40B4-BE49-F238E27FC236}">
                <a16:creationId xmlns:a16="http://schemas.microsoft.com/office/drawing/2014/main" id="{346E9FED-D86C-4DB4-FD7C-2D9AA1A44526}"/>
              </a:ext>
            </a:extLst>
          </p:cNvPr>
          <p:cNvSpPr>
            <a:spLocks noGrp="1"/>
          </p:cNvSpPr>
          <p:nvPr>
            <p:ph idx="1"/>
          </p:nvPr>
        </p:nvSpPr>
        <p:spPr/>
        <p:txBody>
          <a:bodyPr>
            <a:normAutofit fontScale="92500" lnSpcReduction="20000"/>
          </a:bodyPr>
          <a:lstStyle/>
          <a:p>
            <a:r>
              <a:rPr lang="el-GR" dirty="0"/>
              <a:t>Δυναστεία </a:t>
            </a:r>
            <a:r>
              <a:rPr lang="el-GR" dirty="0" err="1"/>
              <a:t>Σανγκ</a:t>
            </a:r>
            <a:r>
              <a:rPr lang="el-GR" dirty="0"/>
              <a:t> (1600–1046 π.Χ.) – Πρώτη ιστορικά επιβεβαιωμένη δυναστεία, ανάπτυξη γραφής και διοίκησης.</a:t>
            </a:r>
            <a:endParaRPr lang="en-US" dirty="0"/>
          </a:p>
          <a:p>
            <a:endParaRPr lang="en-US" dirty="0"/>
          </a:p>
          <a:p>
            <a:r>
              <a:rPr lang="el-GR" dirty="0"/>
              <a:t>Δυναστεία </a:t>
            </a:r>
            <a:r>
              <a:rPr lang="el-GR" dirty="0" err="1"/>
              <a:t>Τσόου</a:t>
            </a:r>
            <a:r>
              <a:rPr lang="el-GR" dirty="0"/>
              <a:t> και περίοδος Εμπόλεμων Κρατών – Ανάδυση φιλοσοφικών ρευμάτων όπως ο Κομφουκιανισμός και ο Ταοϊσμός.</a:t>
            </a:r>
            <a:endParaRPr lang="en-US" dirty="0"/>
          </a:p>
          <a:p>
            <a:endParaRPr lang="en-US" dirty="0"/>
          </a:p>
          <a:p>
            <a:r>
              <a:rPr lang="el-GR" dirty="0"/>
              <a:t>Δυναστεία Τσιν (221–206 π.Χ.) – Ενοποίηση της Κίνας υπό τον Πρώτο Αυτοκράτορα (</a:t>
            </a:r>
            <a:r>
              <a:rPr lang="el-GR" dirty="0" err="1"/>
              <a:t>Qin</a:t>
            </a:r>
            <a:r>
              <a:rPr lang="el-GR" dirty="0"/>
              <a:t> </a:t>
            </a:r>
            <a:r>
              <a:rPr lang="el-GR" dirty="0" err="1"/>
              <a:t>Shi</a:t>
            </a:r>
            <a:r>
              <a:rPr lang="el-GR" dirty="0"/>
              <a:t> </a:t>
            </a:r>
            <a:r>
              <a:rPr lang="el-GR" dirty="0" err="1"/>
              <a:t>Huang</a:t>
            </a:r>
            <a:r>
              <a:rPr lang="el-GR" dirty="0"/>
              <a:t>), αρχή της αυτοκρατορικής περιόδου.</a:t>
            </a:r>
            <a:endParaRPr lang="en-US" dirty="0"/>
          </a:p>
          <a:p>
            <a:endParaRPr lang="en-US" dirty="0"/>
          </a:p>
          <a:p>
            <a:r>
              <a:rPr lang="el-GR" dirty="0"/>
              <a:t>Δυναστείες Χαν, </a:t>
            </a:r>
            <a:r>
              <a:rPr lang="el-GR" dirty="0" err="1"/>
              <a:t>Τανγκ</a:t>
            </a:r>
            <a:r>
              <a:rPr lang="el-GR" dirty="0"/>
              <a:t>, </a:t>
            </a:r>
            <a:r>
              <a:rPr lang="el-GR" dirty="0" err="1"/>
              <a:t>Σονγκ</a:t>
            </a:r>
            <a:r>
              <a:rPr lang="el-GR" dirty="0"/>
              <a:t>, Μινγκ, Τσινγκ – Ακμή πολιτισμού, διοίκησης, εμπορίου, αλλά και ξένες επιρροές και εισβολές.</a:t>
            </a:r>
            <a:endParaRPr lang="en-US" dirty="0"/>
          </a:p>
          <a:p>
            <a:endParaRPr lang="en-US" dirty="0"/>
          </a:p>
          <a:p>
            <a:r>
              <a:rPr lang="el-GR" dirty="0"/>
              <a:t>Κατάρρευση της Αυτοκρατορίας (1911) – Η Επανάσταση του </a:t>
            </a:r>
            <a:r>
              <a:rPr lang="el-GR" dirty="0" err="1"/>
              <a:t>Σουν</a:t>
            </a:r>
            <a:r>
              <a:rPr lang="el-GR" dirty="0"/>
              <a:t> </a:t>
            </a:r>
            <a:r>
              <a:rPr lang="el-GR" dirty="0" err="1"/>
              <a:t>Γιατ-σεν</a:t>
            </a:r>
            <a:r>
              <a:rPr lang="el-GR" dirty="0"/>
              <a:t> έθεσε τέλος στην τελευταία δυναστεία (Τσινγκ).</a:t>
            </a:r>
            <a:endParaRPr lang="en-US" dirty="0"/>
          </a:p>
        </p:txBody>
      </p:sp>
    </p:spTree>
    <p:extLst>
      <p:ext uri="{BB962C8B-B14F-4D97-AF65-F5344CB8AC3E}">
        <p14:creationId xmlns:p14="http://schemas.microsoft.com/office/powerpoint/2010/main" val="258743826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B00050-113D-EBA5-F42A-CC8E68F1D854}"/>
              </a:ext>
            </a:extLst>
          </p:cNvPr>
          <p:cNvSpPr>
            <a:spLocks noGrp="1"/>
          </p:cNvSpPr>
          <p:nvPr>
            <p:ph type="title"/>
          </p:nvPr>
        </p:nvSpPr>
        <p:spPr>
          <a:xfrm>
            <a:off x="609600" y="274638"/>
            <a:ext cx="10972800" cy="998685"/>
          </a:xfrm>
        </p:spPr>
        <p:txBody>
          <a:bodyPr/>
          <a:lstStyle/>
          <a:p>
            <a:r>
              <a:rPr lang="el-GR" dirty="0"/>
              <a:t>Κομφουκιανισμός και πρότυπα </a:t>
            </a:r>
            <a:r>
              <a:rPr lang="el-GR" dirty="0" err="1"/>
              <a:t>προνεωτερικής</a:t>
            </a:r>
            <a:r>
              <a:rPr lang="el-GR" dirty="0"/>
              <a:t> τάξης</a:t>
            </a:r>
          </a:p>
        </p:txBody>
      </p:sp>
      <p:sp>
        <p:nvSpPr>
          <p:cNvPr id="3" name="Θέση περιεχομένου 2">
            <a:extLst>
              <a:ext uri="{FF2B5EF4-FFF2-40B4-BE49-F238E27FC236}">
                <a16:creationId xmlns:a16="http://schemas.microsoft.com/office/drawing/2014/main" id="{02DCA080-7332-CD45-67F2-54BFEFAC732E}"/>
              </a:ext>
            </a:extLst>
          </p:cNvPr>
          <p:cNvSpPr>
            <a:spLocks noGrp="1"/>
          </p:cNvSpPr>
          <p:nvPr>
            <p:ph idx="1"/>
          </p:nvPr>
        </p:nvSpPr>
        <p:spPr/>
        <p:txBody>
          <a:bodyPr>
            <a:normAutofit fontScale="92500"/>
          </a:bodyPr>
          <a:lstStyle/>
          <a:p>
            <a:r>
              <a:rPr lang="el-GR" dirty="0"/>
              <a:t>Ο Κομφουκιανισμός δομεί μια τάξη βασισμένη σε ιεραρχία, αρμονία και καθήκον.</a:t>
            </a:r>
          </a:p>
          <a:p>
            <a:endParaRPr lang="el-GR" dirty="0"/>
          </a:p>
          <a:p>
            <a:r>
              <a:rPr lang="el-GR" dirty="0"/>
              <a:t>Οι λόγιοι-</a:t>
            </a:r>
            <a:r>
              <a:rPr lang="el-GR" dirty="0" err="1"/>
              <a:t>γραφιοκράτες</a:t>
            </a:r>
            <a:r>
              <a:rPr lang="el-GR" dirty="0"/>
              <a:t> (μανδαρίνοι) λειτουργούν ως ελίτ με πρόσβαση στην εξουσία.</a:t>
            </a:r>
          </a:p>
          <a:p>
            <a:endParaRPr lang="el-GR" dirty="0"/>
          </a:p>
          <a:p>
            <a:r>
              <a:rPr lang="el-GR" dirty="0"/>
              <a:t>«</a:t>
            </a:r>
            <a:r>
              <a:rPr lang="el-GR" dirty="0" err="1"/>
              <a:t>Ενδοκοσμική</a:t>
            </a:r>
            <a:r>
              <a:rPr lang="el-GR" dirty="0"/>
              <a:t> υπερβατικότητα:» δεν υπάρχει θεϊκή σωτηρία, αλλά κοσμική αρμονία.</a:t>
            </a:r>
          </a:p>
          <a:p>
            <a:endParaRPr lang="el-GR" dirty="0"/>
          </a:p>
          <a:p>
            <a:r>
              <a:rPr lang="el-GR" dirty="0"/>
              <a:t>Η εκπαίδευση και οι εξετάσεις είναι ο δρόμος προς την κοινωνική ανέλιξη.</a:t>
            </a:r>
          </a:p>
          <a:p>
            <a:endParaRPr lang="el-GR" dirty="0"/>
          </a:p>
          <a:p>
            <a:r>
              <a:rPr lang="el-GR" dirty="0"/>
              <a:t>Το κράτος θεωρείται ηθικός οδηγός και όχι εργαλείο προώθησης ατομικών δικαιωμάτων.</a:t>
            </a:r>
          </a:p>
          <a:p>
            <a:endParaRPr lang="el-GR" dirty="0"/>
          </a:p>
          <a:p>
            <a:r>
              <a:rPr lang="el-GR" dirty="0"/>
              <a:t>Η ατομική ταυτότητα συνδέεται με τη θέση στην κοινωνική ιεραρχία.</a:t>
            </a:r>
          </a:p>
        </p:txBody>
      </p:sp>
    </p:spTree>
    <p:extLst>
      <p:ext uri="{BB962C8B-B14F-4D97-AF65-F5344CB8AC3E}">
        <p14:creationId xmlns:p14="http://schemas.microsoft.com/office/powerpoint/2010/main" val="52598794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235C53-901E-DD66-27FD-059E4AEA2082}"/>
              </a:ext>
            </a:extLst>
          </p:cNvPr>
          <p:cNvSpPr>
            <a:spLocks noGrp="1"/>
          </p:cNvSpPr>
          <p:nvPr>
            <p:ph type="title"/>
          </p:nvPr>
        </p:nvSpPr>
        <p:spPr>
          <a:xfrm>
            <a:off x="609600" y="274638"/>
            <a:ext cx="10972800" cy="827769"/>
          </a:xfrm>
        </p:spPr>
        <p:txBody>
          <a:bodyPr>
            <a:normAutofit fontScale="90000"/>
          </a:bodyPr>
          <a:lstStyle/>
          <a:p>
            <a:r>
              <a:rPr lang="el-GR" dirty="0"/>
              <a:t>Λόγοι παρακμής και πτώσης της Αυτοκρατορικής Κίνας</a:t>
            </a:r>
            <a:endParaRPr lang="en-US" dirty="0"/>
          </a:p>
        </p:txBody>
      </p:sp>
      <p:sp>
        <p:nvSpPr>
          <p:cNvPr id="3" name="Θέση περιεχομένου 2">
            <a:extLst>
              <a:ext uri="{FF2B5EF4-FFF2-40B4-BE49-F238E27FC236}">
                <a16:creationId xmlns:a16="http://schemas.microsoft.com/office/drawing/2014/main" id="{44CFE9F0-5FF1-6F96-E946-A7EC9CFB6CBA}"/>
              </a:ext>
            </a:extLst>
          </p:cNvPr>
          <p:cNvSpPr>
            <a:spLocks noGrp="1"/>
          </p:cNvSpPr>
          <p:nvPr>
            <p:ph idx="1"/>
          </p:nvPr>
        </p:nvSpPr>
        <p:spPr/>
        <p:txBody>
          <a:bodyPr>
            <a:normAutofit fontScale="92500" lnSpcReduction="10000"/>
          </a:bodyPr>
          <a:lstStyle/>
          <a:p>
            <a:r>
              <a:rPr lang="el-GR" dirty="0">
                <a:solidFill>
                  <a:srgbClr val="FFFF00"/>
                </a:solidFill>
              </a:rPr>
              <a:t>Διοικητική διαφθορά και παρακμή της γραφειοκρατίας</a:t>
            </a:r>
            <a:r>
              <a:rPr lang="el-GR" dirty="0"/>
              <a:t>– Το σύστημα εξετάσεων (</a:t>
            </a:r>
            <a:r>
              <a:rPr lang="el-GR" dirty="0" err="1"/>
              <a:t>keju</a:t>
            </a:r>
            <a:r>
              <a:rPr lang="el-GR" dirty="0"/>
              <a:t>), που παρήγαγε ικανούς </a:t>
            </a:r>
            <a:r>
              <a:rPr lang="el-GR" dirty="0" err="1"/>
              <a:t>λογίους</a:t>
            </a:r>
            <a:r>
              <a:rPr lang="el-GR" dirty="0"/>
              <a:t>, μετατράπηκε σταδιακά σε τυπικό θεσμό χωρίς πραγματική ανανέωση της διοίκησης. Ήδη από τον 18ο αιώνα η δυναστεία Τσινγκ κατηγορείται για ακινησία και διαφθορά.</a:t>
            </a:r>
          </a:p>
          <a:p>
            <a:endParaRPr lang="el-GR" dirty="0"/>
          </a:p>
          <a:p>
            <a:r>
              <a:rPr lang="el-GR" dirty="0">
                <a:solidFill>
                  <a:srgbClr val="FFFF00"/>
                </a:solidFill>
              </a:rPr>
              <a:t>Δημογραφικές πιέσεις και αγροτική κρίση</a:t>
            </a:r>
            <a:r>
              <a:rPr lang="el-GR" dirty="0"/>
              <a:t>– Ο πληθυσμός της Κίνας ξεπέρασε τα 400 εκατομμύρια το 1800 χωρίς ανάλογη αύξηση σε πόρους και τεχνολογικές λύσεις. Οι αγρότες ζούσαν σε εξαθλίωση, γεγονός που οδήγησε σε εξεγέρσεις όπως αυτή των Λευκών Τουρμπανιών και των </a:t>
            </a:r>
            <a:r>
              <a:rPr lang="el-GR" dirty="0" err="1"/>
              <a:t>Ταϊπίνγκ</a:t>
            </a:r>
            <a:r>
              <a:rPr lang="el-GR" dirty="0"/>
              <a:t> (1850–1864).</a:t>
            </a:r>
          </a:p>
          <a:p>
            <a:endParaRPr lang="el-GR" dirty="0"/>
          </a:p>
          <a:p>
            <a:r>
              <a:rPr lang="el-GR" dirty="0">
                <a:solidFill>
                  <a:srgbClr val="FFFF00"/>
                </a:solidFill>
              </a:rPr>
              <a:t>Εξωτερικές επεμβάσεις και αποικιακή πίεση</a:t>
            </a:r>
            <a:r>
              <a:rPr lang="el-GR" dirty="0"/>
              <a:t>– Οι </a:t>
            </a:r>
            <a:r>
              <a:rPr lang="el-GR" dirty="0" err="1"/>
              <a:t>Πολέμοι</a:t>
            </a:r>
            <a:r>
              <a:rPr lang="el-GR" dirty="0"/>
              <a:t> του Οπίου (1839–42 και 1856–60) αποκάλυψαν τη στρατιωτική αδυναμία της Κίνας. Η Συνθήκη της </a:t>
            </a:r>
            <a:r>
              <a:rPr lang="el-GR" dirty="0" err="1"/>
              <a:t>Νανκίν</a:t>
            </a:r>
            <a:r>
              <a:rPr lang="el-GR" dirty="0"/>
              <a:t> (1842) παραχώρησε το Χονγκ Κονγκ στη Βρετανία και άνοιξε λιμάνια στον δυτικό έλεγχο.</a:t>
            </a:r>
            <a:endParaRPr lang="en-US" dirty="0"/>
          </a:p>
        </p:txBody>
      </p:sp>
      <p:sp>
        <p:nvSpPr>
          <p:cNvPr id="4" name="Θέση υποσέλιδου 3">
            <a:extLst>
              <a:ext uri="{FF2B5EF4-FFF2-40B4-BE49-F238E27FC236}">
                <a16:creationId xmlns:a16="http://schemas.microsoft.com/office/drawing/2014/main" id="{62964BDF-CACD-0D2A-AA2A-0DAC33746631}"/>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7562776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0D6269-357C-AF37-A6C5-EB0B1E58E3BA}"/>
              </a:ext>
            </a:extLst>
          </p:cNvPr>
          <p:cNvSpPr>
            <a:spLocks noGrp="1"/>
          </p:cNvSpPr>
          <p:nvPr>
            <p:ph type="title"/>
          </p:nvPr>
        </p:nvSpPr>
        <p:spPr/>
        <p:txBody>
          <a:bodyPr/>
          <a:lstStyle/>
          <a:p>
            <a:r>
              <a:rPr lang="el-GR" dirty="0"/>
              <a:t>συνέχεια</a:t>
            </a:r>
            <a:endParaRPr lang="en-US" dirty="0"/>
          </a:p>
        </p:txBody>
      </p:sp>
      <p:sp>
        <p:nvSpPr>
          <p:cNvPr id="3" name="Θέση περιεχομένου 2">
            <a:extLst>
              <a:ext uri="{FF2B5EF4-FFF2-40B4-BE49-F238E27FC236}">
                <a16:creationId xmlns:a16="http://schemas.microsoft.com/office/drawing/2014/main" id="{80543045-920B-1BCE-8757-BDF1B4B59519}"/>
              </a:ext>
            </a:extLst>
          </p:cNvPr>
          <p:cNvSpPr>
            <a:spLocks noGrp="1"/>
          </p:cNvSpPr>
          <p:nvPr>
            <p:ph idx="1"/>
          </p:nvPr>
        </p:nvSpPr>
        <p:spPr/>
        <p:txBody>
          <a:bodyPr>
            <a:normAutofit lnSpcReduction="10000"/>
          </a:bodyPr>
          <a:lstStyle/>
          <a:p>
            <a:r>
              <a:rPr lang="el-GR" dirty="0">
                <a:solidFill>
                  <a:srgbClr val="FFFF00"/>
                </a:solidFill>
              </a:rPr>
              <a:t>Τεχνολογική και στρατιωτική καθυστέρηση</a:t>
            </a:r>
            <a:r>
              <a:rPr lang="el-GR" dirty="0"/>
              <a:t>– Σε αντίθεση με τη Βιομηχανική Επανάσταση της Ευρώπης, η Κίνα δεν ανέπτυξε μηχανική παραγωγή, ενώ οι στρατιωτικές της δυνάμεις βασίζονταν ακόμα σε τεχνολογίες του 17ου αιώνα.</a:t>
            </a:r>
          </a:p>
          <a:p>
            <a:endParaRPr lang="el-GR" dirty="0"/>
          </a:p>
          <a:p>
            <a:r>
              <a:rPr lang="el-GR" dirty="0">
                <a:solidFill>
                  <a:srgbClr val="FFFF00"/>
                </a:solidFill>
              </a:rPr>
              <a:t>Εσωτερικές εξεγέρσεις </a:t>
            </a:r>
            <a:r>
              <a:rPr lang="el-GR" dirty="0"/>
              <a:t>(π.χ. </a:t>
            </a:r>
            <a:r>
              <a:rPr lang="el-GR" dirty="0" err="1"/>
              <a:t>Ταϊπίνγκ</a:t>
            </a:r>
            <a:r>
              <a:rPr lang="el-GR" dirty="0"/>
              <a:t>)– Η εξέγερση </a:t>
            </a:r>
            <a:r>
              <a:rPr lang="el-GR" dirty="0" err="1"/>
              <a:t>Ταϊπίνγκ</a:t>
            </a:r>
            <a:r>
              <a:rPr lang="el-GR" dirty="0"/>
              <a:t> (1850–1864), με πάνω από 20 εκατομμύρια νεκρούς, ήταν ένδειξη βαθιάς κοινωνικής δυσαρέσκειας και εξάντλησε τους πόρους της αυτοκρατορίας.</a:t>
            </a:r>
          </a:p>
          <a:p>
            <a:endParaRPr lang="el-GR" dirty="0"/>
          </a:p>
          <a:p>
            <a:r>
              <a:rPr lang="el-GR" dirty="0">
                <a:solidFill>
                  <a:srgbClr val="FFFF00"/>
                </a:solidFill>
              </a:rPr>
              <a:t>Ανεπαρκείς μεταρρυθμίσεις </a:t>
            </a:r>
            <a:r>
              <a:rPr lang="el-GR" dirty="0"/>
              <a:t>(π.χ. Κίνημα </a:t>
            </a:r>
            <a:r>
              <a:rPr lang="el-GR" dirty="0" err="1"/>
              <a:t>Αυτοενίσχυσης</a:t>
            </a:r>
            <a:r>
              <a:rPr lang="el-GR" dirty="0"/>
              <a:t>)– Απόπειρες εκσυγχρονισμού όπως το Κίνημα </a:t>
            </a:r>
            <a:r>
              <a:rPr lang="el-GR" dirty="0" err="1"/>
              <a:t>Αυτοενίσχυσης</a:t>
            </a:r>
            <a:r>
              <a:rPr lang="el-GR" dirty="0"/>
              <a:t> (1861–1895) ήταν επιφανειακές: εισήγαγαν δυτικές τεχνολογίες χωρίς να μεταβάλουν τους κοινωνικούς και πολιτικούς θεσμούς.</a:t>
            </a:r>
            <a:endParaRPr lang="en-US" dirty="0"/>
          </a:p>
        </p:txBody>
      </p:sp>
    </p:spTree>
    <p:extLst>
      <p:ext uri="{BB962C8B-B14F-4D97-AF65-F5344CB8AC3E}">
        <p14:creationId xmlns:p14="http://schemas.microsoft.com/office/powerpoint/2010/main" val="22764415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34439F-5ADD-02D7-2AFE-0582D8947F59}"/>
              </a:ext>
            </a:extLst>
          </p:cNvPr>
          <p:cNvSpPr>
            <a:spLocks noGrp="1"/>
          </p:cNvSpPr>
          <p:nvPr>
            <p:ph type="title"/>
          </p:nvPr>
        </p:nvSpPr>
        <p:spPr>
          <a:xfrm>
            <a:off x="609600" y="274638"/>
            <a:ext cx="10972800" cy="887590"/>
          </a:xfrm>
        </p:spPr>
        <p:txBody>
          <a:bodyPr/>
          <a:lstStyle/>
          <a:p>
            <a:r>
              <a:rPr lang="el-GR" dirty="0"/>
              <a:t>Κοινωνιολογικοί λόγοι αποτυχίας εκσυγχρονισμού</a:t>
            </a:r>
            <a:endParaRPr lang="en-US" dirty="0"/>
          </a:p>
        </p:txBody>
      </p:sp>
      <p:sp>
        <p:nvSpPr>
          <p:cNvPr id="3" name="Θέση περιεχομένου 2">
            <a:extLst>
              <a:ext uri="{FF2B5EF4-FFF2-40B4-BE49-F238E27FC236}">
                <a16:creationId xmlns:a16="http://schemas.microsoft.com/office/drawing/2014/main" id="{B697D1A3-53AB-9F51-ACC5-43197B4E976B}"/>
              </a:ext>
            </a:extLst>
          </p:cNvPr>
          <p:cNvSpPr>
            <a:spLocks noGrp="1"/>
          </p:cNvSpPr>
          <p:nvPr>
            <p:ph idx="1"/>
          </p:nvPr>
        </p:nvSpPr>
        <p:spPr/>
        <p:txBody>
          <a:bodyPr>
            <a:normAutofit fontScale="77500" lnSpcReduction="20000"/>
          </a:bodyPr>
          <a:lstStyle/>
          <a:p>
            <a:r>
              <a:rPr lang="el-GR" dirty="0">
                <a:solidFill>
                  <a:srgbClr val="FFFF00"/>
                </a:solidFill>
              </a:rPr>
              <a:t>Κομφουκιανική παράδοση</a:t>
            </a:r>
            <a:r>
              <a:rPr lang="el-GR" dirty="0"/>
              <a:t>: Το σύστημα αξιών έδινε έμφαση στην ιεραρχία, την αρμονία και την τυπική γνώση – όχι στην επιστήμη, την καινοτομία ή την κοινωνική κινητικότητα. Οι μορφωμένοι λόγιοι (</a:t>
            </a:r>
            <a:r>
              <a:rPr lang="el-GR" dirty="0" err="1"/>
              <a:t>shi</a:t>
            </a:r>
            <a:r>
              <a:rPr lang="el-GR" dirty="0"/>
              <a:t>) δεν έβλεπαν τη βιομηχανική αλλαγή ως πολιτισμικά αποδεκτή ή αναγκαία.</a:t>
            </a:r>
          </a:p>
          <a:p>
            <a:endParaRPr lang="el-GR" dirty="0"/>
          </a:p>
          <a:p>
            <a:r>
              <a:rPr lang="el-GR" dirty="0">
                <a:solidFill>
                  <a:srgbClr val="FFFF00"/>
                </a:solidFill>
              </a:rPr>
              <a:t>Απουσία αστικής τάξης</a:t>
            </a:r>
            <a:r>
              <a:rPr lang="el-GR" dirty="0"/>
              <a:t>: Σε αντίθεση με την Ευρώπη, δεν υπήρξε αστική επανάσταση. Η οικονομική ζωή κυριαρχούνταν από κρατικές δομές και όχι από ανεξάρτητο καπιταλιστικό επιχειρηματικό πνεύμα.</a:t>
            </a:r>
          </a:p>
          <a:p>
            <a:endParaRPr lang="el-GR" dirty="0"/>
          </a:p>
          <a:p>
            <a:r>
              <a:rPr lang="el-GR" dirty="0">
                <a:solidFill>
                  <a:srgbClr val="FFFF00"/>
                </a:solidFill>
              </a:rPr>
              <a:t>Κρατικός συγκεντρωτισμός</a:t>
            </a:r>
            <a:r>
              <a:rPr lang="el-GR" dirty="0"/>
              <a:t>: Η ισχυρή και αυτάρκης κρατική δομή (</a:t>
            </a:r>
            <a:r>
              <a:rPr lang="el-GR" dirty="0" err="1"/>
              <a:t>mandarin</a:t>
            </a:r>
            <a:r>
              <a:rPr lang="el-GR" dirty="0"/>
              <a:t> </a:t>
            </a:r>
            <a:r>
              <a:rPr lang="el-GR" dirty="0" err="1"/>
              <a:t>bureaucracy</a:t>
            </a:r>
            <a:r>
              <a:rPr lang="el-GR" dirty="0"/>
              <a:t>) θεωρούσε τις ξένες ιδέες απειλή και απέκλειε πολιτικούς θεσμούς που θα προωθούσαν τον πλουραλισμό.</a:t>
            </a:r>
          </a:p>
          <a:p>
            <a:endParaRPr lang="el-GR" dirty="0"/>
          </a:p>
          <a:p>
            <a:r>
              <a:rPr lang="el-GR" dirty="0">
                <a:solidFill>
                  <a:srgbClr val="FFFF00"/>
                </a:solidFill>
              </a:rPr>
              <a:t>Ελλιπής διαφοροποίηση θεσμών</a:t>
            </a:r>
            <a:r>
              <a:rPr lang="el-GR" dirty="0"/>
              <a:t>: Δεν υπήρχε διάκριση ανάμεσα σε πολιτική, οικονομία και κοινωνία – άρα δεν υπήρχε χώρος για αυτόνομους θεσμούς να υποστηρίξουν την εκβιομηχάνιση ή τον εκσυγχρονισμό.</a:t>
            </a:r>
          </a:p>
          <a:p>
            <a:endParaRPr lang="el-GR" dirty="0"/>
          </a:p>
          <a:p>
            <a:r>
              <a:rPr lang="el-GR" dirty="0">
                <a:solidFill>
                  <a:srgbClr val="FFFF00"/>
                </a:solidFill>
              </a:rPr>
              <a:t>Αμυντικός πολιτισμικός εθνικισμός</a:t>
            </a:r>
            <a:r>
              <a:rPr lang="el-GR" dirty="0"/>
              <a:t>: Η Κίνα θεωρούσε τον εαυτό της «Κέντρο του Κόσμου» και δεν αισθανόταν πίεση να μιμηθεί τη Δύση μέχρι που ήταν ήδη πολύ αργά.</a:t>
            </a:r>
            <a:endParaRPr lang="en-US" dirty="0"/>
          </a:p>
        </p:txBody>
      </p:sp>
      <p:sp>
        <p:nvSpPr>
          <p:cNvPr id="4" name="Θέση υποσέλιδου 3">
            <a:extLst>
              <a:ext uri="{FF2B5EF4-FFF2-40B4-BE49-F238E27FC236}">
                <a16:creationId xmlns:a16="http://schemas.microsoft.com/office/drawing/2014/main" id="{00AD0778-197B-F993-4E65-7AD934D3B281}"/>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033054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5473BE-F4D7-91CE-8375-DA7F82DBDAAB}"/>
              </a:ext>
            </a:extLst>
          </p:cNvPr>
          <p:cNvSpPr>
            <a:spLocks noGrp="1"/>
          </p:cNvSpPr>
          <p:nvPr>
            <p:ph type="title"/>
          </p:nvPr>
        </p:nvSpPr>
        <p:spPr>
          <a:xfrm>
            <a:off x="609600" y="274638"/>
            <a:ext cx="10972800" cy="887590"/>
          </a:xfrm>
        </p:spPr>
        <p:txBody>
          <a:bodyPr/>
          <a:lstStyle/>
          <a:p>
            <a:r>
              <a:rPr lang="el-GR" dirty="0"/>
              <a:t>Ο Κινεζικός-Κομφουκιανικός Αξονικός Πολιτισμός</a:t>
            </a:r>
          </a:p>
        </p:txBody>
      </p:sp>
      <p:sp>
        <p:nvSpPr>
          <p:cNvPr id="3" name="Θέση περιεχομένου 2">
            <a:extLst>
              <a:ext uri="{FF2B5EF4-FFF2-40B4-BE49-F238E27FC236}">
                <a16:creationId xmlns:a16="http://schemas.microsoft.com/office/drawing/2014/main" id="{FCA9A2BF-44F8-A572-648F-2FF1A6879204}"/>
              </a:ext>
            </a:extLst>
          </p:cNvPr>
          <p:cNvSpPr>
            <a:spLocks noGrp="1"/>
          </p:cNvSpPr>
          <p:nvPr>
            <p:ph idx="1"/>
          </p:nvPr>
        </p:nvSpPr>
        <p:spPr/>
        <p:txBody>
          <a:bodyPr>
            <a:normAutofit fontScale="70000" lnSpcReduction="20000"/>
          </a:bodyPr>
          <a:lstStyle/>
          <a:p>
            <a:r>
              <a:rPr lang="el-GR" dirty="0"/>
              <a:t>Ο Κομφουκιανισμός δεν επικεντρώνεται στη μεταφυσική ή τη θεολογία, αλλά σε πρακτικά ζητήματα διακυβέρνησης και κοινωνικής συνοχής.</a:t>
            </a:r>
            <a:endParaRPr lang="en-US" dirty="0"/>
          </a:p>
          <a:p>
            <a:endParaRPr lang="en-US" dirty="0"/>
          </a:p>
          <a:p>
            <a:r>
              <a:rPr lang="el-GR" dirty="0"/>
              <a:t>Αντί για θεϊκή αποκάλυψη, βασίζεται σε λογική, παράδοση και εμπειρική γνώση.6. </a:t>
            </a:r>
            <a:endParaRPr lang="en-US" dirty="0"/>
          </a:p>
          <a:p>
            <a:endParaRPr lang="en-US" dirty="0"/>
          </a:p>
          <a:p>
            <a:r>
              <a:rPr lang="el-GR" dirty="0"/>
              <a:t>Το "</a:t>
            </a:r>
            <a:r>
              <a:rPr lang="el-GR" dirty="0" err="1"/>
              <a:t>Τάο</a:t>
            </a:r>
            <a:r>
              <a:rPr lang="el-GR" dirty="0"/>
              <a:t>" στον Κομφουκιανισμό δεν έχει μυστικιστική διάσταση, αλλά αναφέρεται στην ορθή πορεία της ζωής και της κοινωνίας.</a:t>
            </a:r>
            <a:endParaRPr lang="en-US" dirty="0"/>
          </a:p>
          <a:p>
            <a:endParaRPr lang="en-US" dirty="0"/>
          </a:p>
          <a:p>
            <a:r>
              <a:rPr lang="el-GR" dirty="0"/>
              <a:t>Ο άνθρωπος οφείλει να ζει σύμφωνα με το "Ουράνιο Πρόσταγμα" που προσδιορίζει το ηθικά ορθό.</a:t>
            </a:r>
            <a:endParaRPr lang="en-US" dirty="0"/>
          </a:p>
          <a:p>
            <a:endParaRPr lang="en-US" dirty="0"/>
          </a:p>
          <a:p>
            <a:r>
              <a:rPr lang="el-GR" dirty="0"/>
              <a:t>η καλή διακυβέρνηση βασίζεται στην ηθική των ηγετών.</a:t>
            </a:r>
            <a:endParaRPr lang="en-US" dirty="0"/>
          </a:p>
          <a:p>
            <a:endParaRPr lang="en-US" dirty="0"/>
          </a:p>
          <a:p>
            <a:r>
              <a:rPr lang="el-GR" dirty="0"/>
              <a:t>Ο κυβερνήτης (ευγενής άνθρωπος") πρέπει να είναι παράδειγμα αρετής και να κυβερνά με βάση το δέος, τη δικαιοσύνη και την ανθρωπιά.</a:t>
            </a:r>
            <a:endParaRPr lang="en-US" dirty="0"/>
          </a:p>
          <a:p>
            <a:endParaRPr lang="en-US" dirty="0"/>
          </a:p>
          <a:p>
            <a:r>
              <a:rPr lang="el-GR" dirty="0"/>
              <a:t>Η τάξη στην κοινωνία βασίζεται στη σωστή εκπαίδευση και ηθική διαπαιδαγώγηση, και όχι στη βία ή στην τιμωρία.</a:t>
            </a:r>
          </a:p>
        </p:txBody>
      </p:sp>
      <p:sp>
        <p:nvSpPr>
          <p:cNvPr id="4" name="Θέση υποσέλιδου 3">
            <a:extLst>
              <a:ext uri="{FF2B5EF4-FFF2-40B4-BE49-F238E27FC236}">
                <a16:creationId xmlns:a16="http://schemas.microsoft.com/office/drawing/2014/main" id="{8F41E0BF-61D8-4767-78E3-7BF85F6032BE}"/>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94844850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DCAE2A-ECA0-63B8-1385-3353A07189B6}"/>
              </a:ext>
            </a:extLst>
          </p:cNvPr>
          <p:cNvSpPr>
            <a:spLocks noGrp="1"/>
          </p:cNvSpPr>
          <p:nvPr>
            <p:ph type="title"/>
          </p:nvPr>
        </p:nvSpPr>
        <p:spPr>
          <a:xfrm>
            <a:off x="609600" y="556650"/>
            <a:ext cx="10972800" cy="776495"/>
          </a:xfrm>
        </p:spPr>
        <p:txBody>
          <a:bodyPr>
            <a:normAutofit fontScale="90000"/>
          </a:bodyPr>
          <a:lstStyle/>
          <a:p>
            <a:r>
              <a:rPr lang="el-GR" dirty="0"/>
              <a:t>Από την Αυτοκρατορία στην Εθνικιστική και την Κομμουνιστική Επανάσταση</a:t>
            </a:r>
          </a:p>
        </p:txBody>
      </p:sp>
      <p:sp>
        <p:nvSpPr>
          <p:cNvPr id="3" name="Θέση περιεχομένου 2">
            <a:extLst>
              <a:ext uri="{FF2B5EF4-FFF2-40B4-BE49-F238E27FC236}">
                <a16:creationId xmlns:a16="http://schemas.microsoft.com/office/drawing/2014/main" id="{A6F95DBE-BD59-29EB-F743-985ABB9224F2}"/>
              </a:ext>
            </a:extLst>
          </p:cNvPr>
          <p:cNvSpPr>
            <a:spLocks noGrp="1"/>
          </p:cNvSpPr>
          <p:nvPr>
            <p:ph idx="1"/>
          </p:nvPr>
        </p:nvSpPr>
        <p:spPr>
          <a:xfrm>
            <a:off x="675118" y="1888621"/>
            <a:ext cx="10907282" cy="4237543"/>
          </a:xfrm>
        </p:spPr>
        <p:txBody>
          <a:bodyPr>
            <a:normAutofit fontScale="92500" lnSpcReduction="10000"/>
          </a:bodyPr>
          <a:lstStyle/>
          <a:p>
            <a:r>
              <a:rPr lang="el-GR" dirty="0"/>
              <a:t>Η επανάσταση παρουσιάσθηκε ως διαρκές πολιτικό εργαλείο, και όχι μόνον ως αλλαγή καθεστώτος.</a:t>
            </a:r>
          </a:p>
          <a:p>
            <a:endParaRPr lang="el-GR" dirty="0"/>
          </a:p>
          <a:p>
            <a:r>
              <a:rPr lang="el-GR" dirty="0"/>
              <a:t>Η παραδοσιακή κοινωνία διασπάται με βίαιες τομές: </a:t>
            </a:r>
            <a:r>
              <a:rPr lang="el-GR" dirty="0" err="1"/>
              <a:t>Μάο</a:t>
            </a:r>
            <a:r>
              <a:rPr lang="el-GR" dirty="0"/>
              <a:t>, </a:t>
            </a:r>
            <a:r>
              <a:rPr lang="el-GR" dirty="0" err="1"/>
              <a:t>Κουομιντάνγκ</a:t>
            </a:r>
            <a:r>
              <a:rPr lang="el-GR" dirty="0"/>
              <a:t>, κ.ά.</a:t>
            </a:r>
          </a:p>
          <a:p>
            <a:endParaRPr lang="el-GR" dirty="0"/>
          </a:p>
          <a:p>
            <a:r>
              <a:rPr lang="el-GR" dirty="0"/>
              <a:t>Η επαναστατική διαδικασία αγκαλιάζει τόσο τον εθνικισμό όσο και τη σοσιαλιστική ιδεολογία.</a:t>
            </a:r>
          </a:p>
          <a:p>
            <a:endParaRPr lang="el-GR" dirty="0"/>
          </a:p>
          <a:p>
            <a:r>
              <a:rPr lang="el-GR" dirty="0"/>
              <a:t>Ο </a:t>
            </a:r>
            <a:r>
              <a:rPr lang="el-GR" dirty="0" err="1"/>
              <a:t>Μάο</a:t>
            </a:r>
            <a:r>
              <a:rPr lang="el-GR" dirty="0"/>
              <a:t> ανασυγκροτεί τη νομιμότητα του κράτους με βάση την ταξική πάλη.</a:t>
            </a:r>
          </a:p>
          <a:p>
            <a:endParaRPr lang="el-GR" dirty="0"/>
          </a:p>
          <a:p>
            <a:r>
              <a:rPr lang="el-GR" dirty="0"/>
              <a:t>Η "Ουράνια Αρμονία" αντικαθίσταται από την "Συνεχή Επανάσταση".</a:t>
            </a:r>
          </a:p>
        </p:txBody>
      </p:sp>
    </p:spTree>
    <p:extLst>
      <p:ext uri="{BB962C8B-B14F-4D97-AF65-F5344CB8AC3E}">
        <p14:creationId xmlns:p14="http://schemas.microsoft.com/office/powerpoint/2010/main" val="378903799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D0F605-24B9-DD67-769B-7F73391F8774}"/>
              </a:ext>
            </a:extLst>
          </p:cNvPr>
          <p:cNvSpPr>
            <a:spLocks noGrp="1"/>
          </p:cNvSpPr>
          <p:nvPr>
            <p:ph type="title"/>
          </p:nvPr>
        </p:nvSpPr>
        <p:spPr/>
        <p:txBody>
          <a:bodyPr>
            <a:normAutofit fontScale="90000"/>
          </a:bodyPr>
          <a:lstStyle/>
          <a:p>
            <a:r>
              <a:rPr lang="el-GR" dirty="0"/>
              <a:t>Από την Επανάσταση στο Κομμουνιστικό Κόμμα (1911–1949)</a:t>
            </a:r>
            <a:endParaRPr lang="en-US" dirty="0"/>
          </a:p>
        </p:txBody>
      </p:sp>
      <p:sp>
        <p:nvSpPr>
          <p:cNvPr id="3" name="Θέση περιεχομένου 2">
            <a:extLst>
              <a:ext uri="{FF2B5EF4-FFF2-40B4-BE49-F238E27FC236}">
                <a16:creationId xmlns:a16="http://schemas.microsoft.com/office/drawing/2014/main" id="{E91DC750-90CA-B8B5-6CD8-44072889EBCF}"/>
              </a:ext>
            </a:extLst>
          </p:cNvPr>
          <p:cNvSpPr>
            <a:spLocks noGrp="1"/>
          </p:cNvSpPr>
          <p:nvPr>
            <p:ph idx="1"/>
          </p:nvPr>
        </p:nvSpPr>
        <p:spPr>
          <a:xfrm>
            <a:off x="609600" y="1914257"/>
            <a:ext cx="10972800" cy="4349809"/>
          </a:xfrm>
        </p:spPr>
        <p:txBody>
          <a:bodyPr>
            <a:normAutofit fontScale="92500" lnSpcReduction="20000"/>
          </a:bodyPr>
          <a:lstStyle/>
          <a:p>
            <a:r>
              <a:rPr lang="el-GR" dirty="0"/>
              <a:t>Δημοκρατία της Κίνας (1912) – Εύθραυστη, με εσωτερικές διαμάχες και πολέμαρχους να ελέγχουν περιοχές.</a:t>
            </a:r>
            <a:endParaRPr lang="en-US" dirty="0"/>
          </a:p>
          <a:p>
            <a:endParaRPr lang="en-US" dirty="0"/>
          </a:p>
          <a:p>
            <a:r>
              <a:rPr lang="el-GR" dirty="0"/>
              <a:t>Ίδρυση Κομμουνιστικού Κόμματος (1921) – Στη Σαγκάη, με αρχική συνεργασία με το εθνικιστικό κόμμα (</a:t>
            </a:r>
            <a:r>
              <a:rPr lang="el-GR" dirty="0" err="1"/>
              <a:t>Κουομιντάνγκ</a:t>
            </a:r>
            <a:r>
              <a:rPr lang="el-GR" dirty="0"/>
              <a:t>).</a:t>
            </a:r>
            <a:endParaRPr lang="en-US" dirty="0"/>
          </a:p>
          <a:p>
            <a:endParaRPr lang="en-US" dirty="0"/>
          </a:p>
          <a:p>
            <a:r>
              <a:rPr lang="el-GR" dirty="0"/>
              <a:t>Διάσπαση και Εμφύλιος Πόλεμος – Μετά το 1927, ο </a:t>
            </a:r>
            <a:r>
              <a:rPr lang="el-GR" dirty="0" err="1"/>
              <a:t>Μάο</a:t>
            </a:r>
            <a:r>
              <a:rPr lang="el-GR" dirty="0"/>
              <a:t> Τσε </a:t>
            </a:r>
            <a:r>
              <a:rPr lang="el-GR" dirty="0" err="1"/>
              <a:t>Τουνγκ</a:t>
            </a:r>
            <a:r>
              <a:rPr lang="el-GR" dirty="0"/>
              <a:t> ηγείται του αγώνα των κομμουνιστών.</a:t>
            </a:r>
            <a:endParaRPr lang="en-US" dirty="0"/>
          </a:p>
          <a:p>
            <a:endParaRPr lang="en-US" dirty="0"/>
          </a:p>
          <a:p>
            <a:r>
              <a:rPr lang="el-GR" dirty="0"/>
              <a:t>Μεγάλη Πορεία (1934–35) – Συμβολική επιβίωση του ΚΚΚ, καθιέρωση του </a:t>
            </a:r>
            <a:r>
              <a:rPr lang="el-GR" dirty="0" err="1"/>
              <a:t>Μάο</a:t>
            </a:r>
            <a:r>
              <a:rPr lang="el-GR" dirty="0"/>
              <a:t> ως ηγέτη.</a:t>
            </a:r>
            <a:endParaRPr lang="en-US" dirty="0"/>
          </a:p>
          <a:p>
            <a:endParaRPr lang="en-US" dirty="0"/>
          </a:p>
          <a:p>
            <a:r>
              <a:rPr lang="el-GR" dirty="0"/>
              <a:t>Ίδρυση Λαϊκής Δημοκρατίας της Κίνας (1949) – Νίκη του ΚΚΚ, ήττα του </a:t>
            </a:r>
            <a:r>
              <a:rPr lang="el-GR" dirty="0" err="1"/>
              <a:t>Κουομιντάνγκ</a:t>
            </a:r>
            <a:r>
              <a:rPr lang="el-GR" dirty="0"/>
              <a:t> που μεταφέρεται στην </a:t>
            </a:r>
            <a:r>
              <a:rPr lang="el-GR" dirty="0" err="1"/>
              <a:t>Ταϊβάν</a:t>
            </a:r>
            <a:r>
              <a:rPr lang="el-GR" dirty="0"/>
              <a:t>.</a:t>
            </a:r>
            <a:endParaRPr lang="en-US" dirty="0"/>
          </a:p>
        </p:txBody>
      </p:sp>
    </p:spTree>
    <p:extLst>
      <p:ext uri="{BB962C8B-B14F-4D97-AF65-F5344CB8AC3E}">
        <p14:creationId xmlns:p14="http://schemas.microsoft.com/office/powerpoint/2010/main" val="34369362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A5D168-C8D9-6E21-552C-3CFBC79C312B}"/>
              </a:ext>
            </a:extLst>
          </p:cNvPr>
          <p:cNvSpPr>
            <a:spLocks noGrp="1"/>
          </p:cNvSpPr>
          <p:nvPr>
            <p:ph type="title"/>
          </p:nvPr>
        </p:nvSpPr>
        <p:spPr>
          <a:xfrm>
            <a:off x="609600" y="274638"/>
            <a:ext cx="10972800" cy="537212"/>
          </a:xfrm>
        </p:spPr>
        <p:txBody>
          <a:bodyPr>
            <a:normAutofit fontScale="90000"/>
          </a:bodyPr>
          <a:lstStyle/>
          <a:p>
            <a:r>
              <a:rPr lang="el-GR" dirty="0"/>
              <a:t>Λόγοι επικράτησης του ΚΚΚ και ήττας του </a:t>
            </a:r>
            <a:r>
              <a:rPr lang="el-GR" dirty="0" err="1"/>
              <a:t>Κουομιντάνγκ</a:t>
            </a:r>
            <a:endParaRPr lang="en-US" dirty="0"/>
          </a:p>
        </p:txBody>
      </p:sp>
      <p:sp>
        <p:nvSpPr>
          <p:cNvPr id="3" name="Θέση περιεχομένου 2">
            <a:extLst>
              <a:ext uri="{FF2B5EF4-FFF2-40B4-BE49-F238E27FC236}">
                <a16:creationId xmlns:a16="http://schemas.microsoft.com/office/drawing/2014/main" id="{474776DD-FD80-FC50-5193-3010891F4D89}"/>
              </a:ext>
            </a:extLst>
          </p:cNvPr>
          <p:cNvSpPr>
            <a:spLocks noGrp="1"/>
          </p:cNvSpPr>
          <p:nvPr>
            <p:ph idx="1"/>
          </p:nvPr>
        </p:nvSpPr>
        <p:spPr>
          <a:xfrm>
            <a:off x="609600" y="1068224"/>
            <a:ext cx="10972800" cy="4477997"/>
          </a:xfrm>
        </p:spPr>
        <p:txBody>
          <a:bodyPr>
            <a:noAutofit/>
          </a:bodyPr>
          <a:lstStyle/>
          <a:p>
            <a:r>
              <a:rPr lang="el-GR" sz="1700" dirty="0">
                <a:solidFill>
                  <a:srgbClr val="FFFF00"/>
                </a:solidFill>
              </a:rPr>
              <a:t>Αποτελεσματική αγροτική στρατηγική του ΚΚΚ</a:t>
            </a:r>
            <a:r>
              <a:rPr lang="el-GR" sz="1700" dirty="0"/>
              <a:t>– Ο </a:t>
            </a:r>
            <a:r>
              <a:rPr lang="el-GR" sz="1700" dirty="0" err="1"/>
              <a:t>Μάο</a:t>
            </a:r>
            <a:r>
              <a:rPr lang="el-GR" sz="1700" dirty="0"/>
              <a:t> Τσε </a:t>
            </a:r>
            <a:r>
              <a:rPr lang="el-GR" sz="1700" dirty="0" err="1"/>
              <a:t>Τουνγκ</a:t>
            </a:r>
            <a:r>
              <a:rPr lang="el-GR" sz="1700" dirty="0"/>
              <a:t> εστίασε στους αγρότες, υποσχέθηκε αναδασμό γης και προσέφερε κοινωνική δικαιοσύνη, αποκτώντας μαζική υποστήριξη στην ύπαιθρο.</a:t>
            </a:r>
          </a:p>
          <a:p>
            <a:endParaRPr lang="el-GR" sz="1700" dirty="0"/>
          </a:p>
          <a:p>
            <a:r>
              <a:rPr lang="el-GR" sz="1700" dirty="0">
                <a:solidFill>
                  <a:srgbClr val="FFFF00"/>
                </a:solidFill>
              </a:rPr>
              <a:t>Λαϊκή φθορά του </a:t>
            </a:r>
            <a:r>
              <a:rPr lang="el-GR" sz="1700" dirty="0" err="1">
                <a:solidFill>
                  <a:srgbClr val="FFFF00"/>
                </a:solidFill>
              </a:rPr>
              <a:t>Κουομιντάνγκ</a:t>
            </a:r>
            <a:r>
              <a:rPr lang="el-GR" sz="1700" dirty="0">
                <a:solidFill>
                  <a:srgbClr val="FFFF00"/>
                </a:solidFill>
              </a:rPr>
              <a:t> λόγω διαφθοράς</a:t>
            </a:r>
            <a:r>
              <a:rPr lang="el-GR" sz="1700" dirty="0"/>
              <a:t>– Η κυβέρνηση του </a:t>
            </a:r>
            <a:r>
              <a:rPr lang="el-GR" sz="1700" dirty="0" err="1"/>
              <a:t>Κουομιντάνγκ</a:t>
            </a:r>
            <a:r>
              <a:rPr lang="el-GR" sz="1700" dirty="0"/>
              <a:t> (ιδίως μετά τον Β' Παγκόσμιο Πόλεμο) θεωρήθηκε διεφθαρμένη και αναποτελεσματική, χάνοντας τη νομιμοποίησή της, ιδιαίτερα στα αστικά κέντρα.</a:t>
            </a:r>
          </a:p>
          <a:p>
            <a:endParaRPr lang="el-GR" sz="1700" dirty="0"/>
          </a:p>
          <a:p>
            <a:r>
              <a:rPr lang="el-GR" sz="1700" dirty="0">
                <a:solidFill>
                  <a:srgbClr val="FFFF00"/>
                </a:solidFill>
              </a:rPr>
              <a:t>Ανώτερη οργάνωση και πειθαρχία του ΚΚΚ</a:t>
            </a:r>
            <a:r>
              <a:rPr lang="el-GR" sz="1700" dirty="0"/>
              <a:t>– Το ΚΚΚ διατηρούσε αυστηρή εσωτερική πειθαρχία, ικανό σύστημα πληροφοριών και κινητοποίησης, ενώ απέφευγε τις ακρότητες έως το 1949.</a:t>
            </a:r>
          </a:p>
          <a:p>
            <a:endParaRPr lang="el-GR" sz="1700" dirty="0"/>
          </a:p>
          <a:p>
            <a:r>
              <a:rPr lang="el-GR" sz="1700" dirty="0">
                <a:solidFill>
                  <a:srgbClr val="FFFF00"/>
                </a:solidFill>
              </a:rPr>
              <a:t>Στρατιωτική αποδυνάμωση του </a:t>
            </a:r>
            <a:r>
              <a:rPr lang="el-GR" sz="1700" dirty="0" err="1">
                <a:solidFill>
                  <a:srgbClr val="FFFF00"/>
                </a:solidFill>
              </a:rPr>
              <a:t>Κουομιντάνγκ</a:t>
            </a:r>
            <a:r>
              <a:rPr lang="el-GR" sz="1700" dirty="0"/>
              <a:t>– Μετά από πολυετείς μάχες με τους Ιάπωνες (1937–1945), οι δυνάμεις του </a:t>
            </a:r>
            <a:r>
              <a:rPr lang="el-GR" sz="1700" dirty="0" err="1"/>
              <a:t>Τσιανγκ</a:t>
            </a:r>
            <a:r>
              <a:rPr lang="el-GR" sz="1700" dirty="0"/>
              <a:t> Κάι-</a:t>
            </a:r>
            <a:r>
              <a:rPr lang="el-GR" sz="1700" dirty="0" err="1"/>
              <a:t>σεκ</a:t>
            </a:r>
            <a:r>
              <a:rPr lang="el-GR" sz="1700" dirty="0"/>
              <a:t> ήταν εξουθενωμένες, ενώ οι κομμουνιστές είχαν οργανώσει αντάρτικα δίκτυα.</a:t>
            </a:r>
          </a:p>
          <a:p>
            <a:endParaRPr lang="el-GR" sz="1700" dirty="0"/>
          </a:p>
          <a:p>
            <a:r>
              <a:rPr lang="el-GR" sz="1700" dirty="0">
                <a:solidFill>
                  <a:srgbClr val="FFFF00"/>
                </a:solidFill>
              </a:rPr>
              <a:t>Ικανότητα του ΚΚΚ να παρουσιάζεται ως πατριωτική δύναμη</a:t>
            </a:r>
            <a:r>
              <a:rPr lang="el-GR" sz="1700" dirty="0"/>
              <a:t>– Κατά την ιαπωνική κατοχή, οι κομμουνιστές απέκτησαν φήμη ως ανυποχώρητοι πατριώτες, ενώ ο </a:t>
            </a:r>
            <a:r>
              <a:rPr lang="el-GR" sz="1700" dirty="0" err="1"/>
              <a:t>Κουομιντάνγκ</a:t>
            </a:r>
            <a:r>
              <a:rPr lang="el-GR" sz="1700" dirty="0"/>
              <a:t> συχνά κατηγορούνταν για παθητικότητα ή συμβιβασμό.</a:t>
            </a:r>
          </a:p>
          <a:p>
            <a:endParaRPr lang="el-GR" sz="1700" dirty="0"/>
          </a:p>
          <a:p>
            <a:r>
              <a:rPr lang="el-GR" sz="1700" dirty="0">
                <a:solidFill>
                  <a:srgbClr val="FFFF00"/>
                </a:solidFill>
              </a:rPr>
              <a:t>Αποτυχία εξωτερικής στήριξης του </a:t>
            </a:r>
            <a:r>
              <a:rPr lang="el-GR" sz="1700" dirty="0" err="1">
                <a:solidFill>
                  <a:srgbClr val="FFFF00"/>
                </a:solidFill>
              </a:rPr>
              <a:t>Κουομιντάνγκ</a:t>
            </a:r>
            <a:r>
              <a:rPr lang="el-GR" sz="1700" dirty="0"/>
              <a:t>– Παρά την υποστήριξη των ΗΠΑ, το </a:t>
            </a:r>
            <a:r>
              <a:rPr lang="el-GR" sz="1700" dirty="0" err="1"/>
              <a:t>Κουομιντάνγκ</a:t>
            </a:r>
            <a:r>
              <a:rPr lang="el-GR" sz="1700" dirty="0"/>
              <a:t> δεν κατάφερε να κεφαλαιοποιήσει διεθνώς την </a:t>
            </a:r>
            <a:r>
              <a:rPr lang="el-GR" sz="1700" dirty="0" err="1"/>
              <a:t>αντι</a:t>
            </a:r>
            <a:r>
              <a:rPr lang="el-GR" sz="1700" dirty="0"/>
              <a:t>-κομμουνιστική του θέση, ενώ το ΚΚΚ αξιοποίησε  την σοβιετική βοήθεια στα βόρεια.</a:t>
            </a:r>
            <a:endParaRPr lang="en-US" sz="1700" dirty="0"/>
          </a:p>
        </p:txBody>
      </p:sp>
    </p:spTree>
    <p:extLst>
      <p:ext uri="{BB962C8B-B14F-4D97-AF65-F5344CB8AC3E}">
        <p14:creationId xmlns:p14="http://schemas.microsoft.com/office/powerpoint/2010/main" val="266090278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2771A4-E777-8302-6961-BAE89AF50E96}"/>
              </a:ext>
            </a:extLst>
          </p:cNvPr>
          <p:cNvSpPr>
            <a:spLocks noGrp="1"/>
          </p:cNvSpPr>
          <p:nvPr>
            <p:ph type="title"/>
          </p:nvPr>
        </p:nvSpPr>
        <p:spPr>
          <a:xfrm>
            <a:off x="609600" y="274638"/>
            <a:ext cx="10972800" cy="793586"/>
          </a:xfrm>
        </p:spPr>
        <p:txBody>
          <a:bodyPr/>
          <a:lstStyle/>
          <a:p>
            <a:r>
              <a:rPr lang="en-US" dirty="0"/>
              <a:t>T</a:t>
            </a:r>
            <a:r>
              <a:rPr lang="el-GR" dirty="0"/>
              <a:t>ο Κομμουνιστικό Κόμμα στην Εξουσία (1949–σήμερα)</a:t>
            </a:r>
            <a:endParaRPr lang="en-US" dirty="0"/>
          </a:p>
        </p:txBody>
      </p:sp>
      <p:sp>
        <p:nvSpPr>
          <p:cNvPr id="3" name="Θέση περιεχομένου 2">
            <a:extLst>
              <a:ext uri="{FF2B5EF4-FFF2-40B4-BE49-F238E27FC236}">
                <a16:creationId xmlns:a16="http://schemas.microsoft.com/office/drawing/2014/main" id="{C1C13020-B4AB-F2D2-3D08-B21F6540DEF0}"/>
              </a:ext>
            </a:extLst>
          </p:cNvPr>
          <p:cNvSpPr>
            <a:spLocks noGrp="1"/>
          </p:cNvSpPr>
          <p:nvPr>
            <p:ph idx="1"/>
          </p:nvPr>
        </p:nvSpPr>
        <p:spPr/>
        <p:txBody>
          <a:bodyPr>
            <a:normAutofit fontScale="92500" lnSpcReduction="20000"/>
          </a:bodyPr>
          <a:lstStyle/>
          <a:p>
            <a:r>
              <a:rPr lang="el-GR" dirty="0"/>
              <a:t>Καθεστώς </a:t>
            </a:r>
            <a:r>
              <a:rPr lang="el-GR" dirty="0" err="1"/>
              <a:t>Μάο</a:t>
            </a:r>
            <a:r>
              <a:rPr lang="el-GR" dirty="0"/>
              <a:t> Τσε </a:t>
            </a:r>
            <a:r>
              <a:rPr lang="el-GR" dirty="0" err="1"/>
              <a:t>Τουνγκ</a:t>
            </a:r>
            <a:r>
              <a:rPr lang="el-GR" dirty="0"/>
              <a:t> (1949–1976) – Βίαιες εκστρατείες (Μεγάλο Άλμα, Πολιτιστική Επανάσταση), καταστολή και πείνα.</a:t>
            </a:r>
            <a:endParaRPr lang="en-US" dirty="0"/>
          </a:p>
          <a:p>
            <a:endParaRPr lang="en-US" dirty="0"/>
          </a:p>
          <a:p>
            <a:r>
              <a:rPr lang="el-GR" dirty="0"/>
              <a:t>Δεξιά στροφή με </a:t>
            </a:r>
            <a:r>
              <a:rPr lang="el-GR" dirty="0" err="1"/>
              <a:t>Ντενγκ</a:t>
            </a:r>
            <a:r>
              <a:rPr lang="el-GR" dirty="0"/>
              <a:t> </a:t>
            </a:r>
            <a:r>
              <a:rPr lang="el-GR" dirty="0" err="1"/>
              <a:t>Σιαοπίνγκ</a:t>
            </a:r>
            <a:r>
              <a:rPr lang="el-GR" dirty="0"/>
              <a:t> (1978–1990) – Οικονομικές μεταρρυθμίσεις, άνοιγμα προς την αγορά, διατήρηση πολιτικού ελέγχου.</a:t>
            </a:r>
            <a:endParaRPr lang="en-US" dirty="0"/>
          </a:p>
          <a:p>
            <a:endParaRPr lang="en-US" dirty="0"/>
          </a:p>
          <a:p>
            <a:r>
              <a:rPr lang="el-GR" dirty="0" err="1"/>
              <a:t>Τιενανμέν</a:t>
            </a:r>
            <a:r>
              <a:rPr lang="el-GR" dirty="0"/>
              <a:t> (1989) – Καταστολή φοιτητικών διαδηλώσεων, ενίσχυση του κρατικού αυταρχισμού.</a:t>
            </a:r>
            <a:endParaRPr lang="en-US" dirty="0"/>
          </a:p>
          <a:p>
            <a:endParaRPr lang="en-US" dirty="0"/>
          </a:p>
          <a:p>
            <a:r>
              <a:rPr lang="el-GR" dirty="0"/>
              <a:t>Εποχή Τεχνοκρατών και </a:t>
            </a:r>
            <a:r>
              <a:rPr lang="el-GR" dirty="0" err="1"/>
              <a:t>Σι</a:t>
            </a:r>
            <a:r>
              <a:rPr lang="el-GR" dirty="0"/>
              <a:t> </a:t>
            </a:r>
            <a:r>
              <a:rPr lang="el-GR" dirty="0" err="1"/>
              <a:t>Τζινπίνγκ</a:t>
            </a:r>
            <a:r>
              <a:rPr lang="el-GR" dirty="0"/>
              <a:t> (2000–σήμερα) – Σταδιακή συγκέντρωση εξουσίας και αυταρχική σταθερότητα.</a:t>
            </a:r>
            <a:endParaRPr lang="en-US" dirty="0"/>
          </a:p>
          <a:p>
            <a:endParaRPr lang="en-US" dirty="0"/>
          </a:p>
          <a:p>
            <a:r>
              <a:rPr lang="en-US" dirty="0"/>
              <a:t>To</a:t>
            </a:r>
            <a:r>
              <a:rPr lang="el-GR" dirty="0"/>
              <a:t> ΚΚΚ σήμερα – Κυρίαρχο κόμμα, «Ένα κόμμα – Ένα κράτος», με παγκόσμιες φιλοδοξίες, τεχνολογικό έλεγχο και εθνικιστική ρητορική.</a:t>
            </a:r>
            <a:endParaRPr lang="en-US" dirty="0"/>
          </a:p>
        </p:txBody>
      </p:sp>
    </p:spTree>
    <p:extLst>
      <p:ext uri="{BB962C8B-B14F-4D97-AF65-F5344CB8AC3E}">
        <p14:creationId xmlns:p14="http://schemas.microsoft.com/office/powerpoint/2010/main" val="157364871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21F73A-AB52-6E62-330E-DCD4BF988AD2}"/>
              </a:ext>
            </a:extLst>
          </p:cNvPr>
          <p:cNvSpPr>
            <a:spLocks noGrp="1"/>
          </p:cNvSpPr>
          <p:nvPr>
            <p:ph type="title"/>
          </p:nvPr>
        </p:nvSpPr>
        <p:spPr>
          <a:xfrm>
            <a:off x="609600" y="274638"/>
            <a:ext cx="10972800" cy="793586"/>
          </a:xfrm>
        </p:spPr>
        <p:txBody>
          <a:bodyPr/>
          <a:lstStyle/>
          <a:p>
            <a:r>
              <a:rPr lang="el-GR" dirty="0"/>
              <a:t>Κατηγορίες αλλαγής κατά τον κινεζικό σοσιαλισμό</a:t>
            </a:r>
          </a:p>
        </p:txBody>
      </p:sp>
      <p:sp>
        <p:nvSpPr>
          <p:cNvPr id="3" name="Θέση περιεχομένου 2">
            <a:extLst>
              <a:ext uri="{FF2B5EF4-FFF2-40B4-BE49-F238E27FC236}">
                <a16:creationId xmlns:a16="http://schemas.microsoft.com/office/drawing/2014/main" id="{02B428FA-C202-726B-9C8C-FAEC356BEEA6}"/>
              </a:ext>
            </a:extLst>
          </p:cNvPr>
          <p:cNvSpPr>
            <a:spLocks noGrp="1"/>
          </p:cNvSpPr>
          <p:nvPr>
            <p:ph idx="1"/>
          </p:nvPr>
        </p:nvSpPr>
        <p:spPr/>
        <p:txBody>
          <a:bodyPr>
            <a:normAutofit fontScale="92500" lnSpcReduction="10000"/>
          </a:bodyPr>
          <a:lstStyle/>
          <a:p>
            <a:r>
              <a:rPr lang="el-GR" dirty="0"/>
              <a:t>Πολιτικά: μετάβαση από αυτοκρατορία σε μονοκομματικό σοσιαλιστικό καθεστώς.</a:t>
            </a:r>
          </a:p>
          <a:p>
            <a:endParaRPr lang="el-GR" dirty="0"/>
          </a:p>
          <a:p>
            <a:r>
              <a:rPr lang="el-GR" dirty="0"/>
              <a:t>Πολιτισμικά: από τη συλλογικότητα του κομφουκιανισμού στη μαοϊκή πολιτική παιδεία.</a:t>
            </a:r>
          </a:p>
          <a:p>
            <a:endParaRPr lang="el-GR" dirty="0"/>
          </a:p>
          <a:p>
            <a:r>
              <a:rPr lang="el-GR" dirty="0"/>
              <a:t>Οικονομικά: επιβολή κρατικού σχεδιασμού και αποσύνδεση από την παραδοσιακή αγροτική οικονομία.</a:t>
            </a:r>
          </a:p>
          <a:p>
            <a:endParaRPr lang="el-GR" dirty="0"/>
          </a:p>
          <a:p>
            <a:r>
              <a:rPr lang="el-GR" dirty="0"/>
              <a:t>Οι κοινωνικές τάξεις ανασχηματίζονται ιδεολογικά και θεσμικά.</a:t>
            </a:r>
          </a:p>
          <a:p>
            <a:endParaRPr lang="el-GR" dirty="0"/>
          </a:p>
          <a:p>
            <a:r>
              <a:rPr lang="el-GR" dirty="0"/>
              <a:t>Το κράτος διαμορφώνει τις νέες ταυτότητες μέσω εκπαίδευσης και ελέγχου.</a:t>
            </a:r>
          </a:p>
          <a:p>
            <a:endParaRPr lang="el-GR" dirty="0"/>
          </a:p>
          <a:p>
            <a:r>
              <a:rPr lang="el-GR" dirty="0"/>
              <a:t>Η επανάσταση επιδιώκει να ξεριζώσει παραδοσιακές μορφές οργάνωσης.</a:t>
            </a:r>
          </a:p>
        </p:txBody>
      </p:sp>
    </p:spTree>
    <p:extLst>
      <p:ext uri="{BB962C8B-B14F-4D97-AF65-F5344CB8AC3E}">
        <p14:creationId xmlns:p14="http://schemas.microsoft.com/office/powerpoint/2010/main" val="6362673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731DD2-9DEB-1714-23A8-051AAA09EDCB}"/>
              </a:ext>
            </a:extLst>
          </p:cNvPr>
          <p:cNvSpPr>
            <a:spLocks noGrp="1"/>
          </p:cNvSpPr>
          <p:nvPr>
            <p:ph type="title"/>
          </p:nvPr>
        </p:nvSpPr>
        <p:spPr>
          <a:xfrm>
            <a:off x="609600" y="274638"/>
            <a:ext cx="10972800" cy="767949"/>
          </a:xfrm>
        </p:spPr>
        <p:txBody>
          <a:bodyPr>
            <a:normAutofit fontScale="90000"/>
          </a:bodyPr>
          <a:lstStyle/>
          <a:p>
            <a:r>
              <a:rPr lang="el-GR" dirty="0"/>
              <a:t>Κοινωνικές δυναμικές και θεσμική μεταμόρφωση σήμερα</a:t>
            </a:r>
          </a:p>
        </p:txBody>
      </p:sp>
      <p:sp>
        <p:nvSpPr>
          <p:cNvPr id="3" name="Θέση περιεχομένου 2">
            <a:extLst>
              <a:ext uri="{FF2B5EF4-FFF2-40B4-BE49-F238E27FC236}">
                <a16:creationId xmlns:a16="http://schemas.microsoft.com/office/drawing/2014/main" id="{718E52AE-0A0A-28B3-138A-8E675A8C1200}"/>
              </a:ext>
            </a:extLst>
          </p:cNvPr>
          <p:cNvSpPr>
            <a:spLocks noGrp="1"/>
          </p:cNvSpPr>
          <p:nvPr>
            <p:ph idx="1"/>
          </p:nvPr>
        </p:nvSpPr>
        <p:spPr/>
        <p:txBody>
          <a:bodyPr>
            <a:normAutofit lnSpcReduction="10000"/>
          </a:bodyPr>
          <a:lstStyle/>
          <a:p>
            <a:r>
              <a:rPr lang="el-GR" dirty="0"/>
              <a:t>«</a:t>
            </a:r>
            <a:r>
              <a:rPr lang="el-GR" dirty="0" err="1"/>
              <a:t>Αποσυγχώνευση</a:t>
            </a:r>
            <a:r>
              <a:rPr lang="el-GR" dirty="0"/>
              <a:t>»: η παραδοσιακή οργάνωση διαλύεται από την κρατική πολιτική.</a:t>
            </a:r>
          </a:p>
          <a:p>
            <a:endParaRPr lang="el-GR" dirty="0"/>
          </a:p>
          <a:p>
            <a:r>
              <a:rPr lang="el-GR" dirty="0"/>
              <a:t>Επιτάχυνση: βίαιοι ρυθμοί εκβιομηχάνισης και αστικοποίησης.</a:t>
            </a:r>
          </a:p>
          <a:p>
            <a:endParaRPr lang="el-GR" dirty="0"/>
          </a:p>
          <a:p>
            <a:r>
              <a:rPr lang="el-GR" dirty="0"/>
              <a:t>Τυποποίηση: η κοινωνία μετατρέπεται σε λειτουργικές μονάδες παραγωγής.</a:t>
            </a:r>
          </a:p>
          <a:p>
            <a:endParaRPr lang="el-GR" dirty="0"/>
          </a:p>
          <a:p>
            <a:r>
              <a:rPr lang="el-GR" dirty="0"/>
              <a:t>Διασύνδεση: η εσωτερική αγορά ενώνεται αλλά με ανισότητες.</a:t>
            </a:r>
          </a:p>
          <a:p>
            <a:endParaRPr lang="el-GR" dirty="0"/>
          </a:p>
          <a:p>
            <a:r>
              <a:rPr lang="el-GR" dirty="0"/>
              <a:t>Μετακινήσεις: μαζικές εσωτερικές μεταναστεύσεις από την ύπαιθρο σε πόλεις.</a:t>
            </a:r>
          </a:p>
          <a:p>
            <a:endParaRPr lang="el-GR" dirty="0"/>
          </a:p>
          <a:p>
            <a:r>
              <a:rPr lang="el-GR" dirty="0"/>
              <a:t>Ανάμιξη: συγκρούσεις παλαιών και νέων πολιτισμικών κωδίκων.</a:t>
            </a:r>
          </a:p>
        </p:txBody>
      </p:sp>
    </p:spTree>
    <p:extLst>
      <p:ext uri="{BB962C8B-B14F-4D97-AF65-F5344CB8AC3E}">
        <p14:creationId xmlns:p14="http://schemas.microsoft.com/office/powerpoint/2010/main" val="265149215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E5DB3E-DC0F-929C-10B2-6DA95E639E63}"/>
              </a:ext>
            </a:extLst>
          </p:cNvPr>
          <p:cNvSpPr>
            <a:spLocks noGrp="1"/>
          </p:cNvSpPr>
          <p:nvPr>
            <p:ph type="title"/>
          </p:nvPr>
        </p:nvSpPr>
        <p:spPr>
          <a:xfrm>
            <a:off x="609600" y="274638"/>
            <a:ext cx="10972800" cy="785041"/>
          </a:xfrm>
        </p:spPr>
        <p:txBody>
          <a:bodyPr/>
          <a:lstStyle/>
          <a:p>
            <a:r>
              <a:rPr lang="el-GR" dirty="0" err="1"/>
              <a:t>Νεο</a:t>
            </a:r>
            <a:r>
              <a:rPr lang="el-GR" dirty="0"/>
              <a:t>-Κομφουκιανισμός και εθνική αφήγηση</a:t>
            </a:r>
          </a:p>
        </p:txBody>
      </p:sp>
      <p:sp>
        <p:nvSpPr>
          <p:cNvPr id="3" name="Θέση περιεχομένου 2">
            <a:extLst>
              <a:ext uri="{FF2B5EF4-FFF2-40B4-BE49-F238E27FC236}">
                <a16:creationId xmlns:a16="http://schemas.microsoft.com/office/drawing/2014/main" id="{AF8D3AD9-046C-9667-3CEA-FF88567D50AC}"/>
              </a:ext>
            </a:extLst>
          </p:cNvPr>
          <p:cNvSpPr>
            <a:spLocks noGrp="1"/>
          </p:cNvSpPr>
          <p:nvPr>
            <p:ph idx="1"/>
          </p:nvPr>
        </p:nvSpPr>
        <p:spPr/>
        <p:txBody>
          <a:bodyPr>
            <a:normAutofit fontScale="92500"/>
          </a:bodyPr>
          <a:lstStyle/>
          <a:p>
            <a:r>
              <a:rPr lang="el-GR" dirty="0"/>
              <a:t>Το Κόμμα </a:t>
            </a:r>
            <a:r>
              <a:rPr lang="el-GR" dirty="0" err="1"/>
              <a:t>επανενσωματώνει</a:t>
            </a:r>
            <a:r>
              <a:rPr lang="el-GR" dirty="0"/>
              <a:t> στοιχεία του Κομφουκιανισμού ως νομιμοποιητικό αφήγημα.</a:t>
            </a:r>
          </a:p>
          <a:p>
            <a:endParaRPr lang="el-GR" dirty="0"/>
          </a:p>
          <a:p>
            <a:r>
              <a:rPr lang="el-GR" dirty="0"/>
              <a:t>Η παράδοση μετατρέπεται σε εργαλείο </a:t>
            </a:r>
            <a:r>
              <a:rPr lang="el-GR" dirty="0" err="1"/>
              <a:t>πειθάρχισης</a:t>
            </a:r>
            <a:r>
              <a:rPr lang="el-GR" dirty="0"/>
              <a:t> και εθνικής υπερηφάνειας.</a:t>
            </a:r>
          </a:p>
          <a:p>
            <a:endParaRPr lang="el-GR" dirty="0"/>
          </a:p>
          <a:p>
            <a:r>
              <a:rPr lang="el-GR" dirty="0"/>
              <a:t>Ο εθνικισμός υποκαθιστά την μαρξιστική παγκοσμιότητα/διεθνισμό.</a:t>
            </a:r>
          </a:p>
          <a:p>
            <a:endParaRPr lang="el-GR" dirty="0"/>
          </a:p>
          <a:p>
            <a:r>
              <a:rPr lang="el-GR" dirty="0"/>
              <a:t>Το κράτος προβάλλει την Κίνα ως μοναδικό και ανώτερο πολιτισμικό μοντέλο.</a:t>
            </a:r>
          </a:p>
          <a:p>
            <a:endParaRPr lang="el-GR" dirty="0"/>
          </a:p>
          <a:p>
            <a:r>
              <a:rPr lang="el-GR" dirty="0"/>
              <a:t>Η νεωτερικότητα </a:t>
            </a:r>
            <a:r>
              <a:rPr lang="el-GR" dirty="0" err="1"/>
              <a:t>νοηματοδοτείται</a:t>
            </a:r>
            <a:r>
              <a:rPr lang="el-GR" dirty="0"/>
              <a:t> με βάση την πολιτισμική συνέχεια και υπεροχή.</a:t>
            </a:r>
          </a:p>
          <a:p>
            <a:endParaRPr lang="el-GR" dirty="0"/>
          </a:p>
          <a:p>
            <a:r>
              <a:rPr lang="el-GR" dirty="0"/>
              <a:t>Αντί για </a:t>
            </a:r>
            <a:r>
              <a:rPr lang="el-GR" dirty="0" err="1"/>
              <a:t>απο</a:t>
            </a:r>
            <a:r>
              <a:rPr lang="el-GR" dirty="0"/>
              <a:t>-ιδεολογικοποίηση, υπάρχει πολιτισμικός επαναπροσδιορισμός της ισχύος.</a:t>
            </a:r>
          </a:p>
        </p:txBody>
      </p:sp>
    </p:spTree>
    <p:extLst>
      <p:ext uri="{BB962C8B-B14F-4D97-AF65-F5344CB8AC3E}">
        <p14:creationId xmlns:p14="http://schemas.microsoft.com/office/powerpoint/2010/main" val="402527935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800142-975B-F8D7-9129-0D7AC6DDD6A7}"/>
              </a:ext>
            </a:extLst>
          </p:cNvPr>
          <p:cNvSpPr>
            <a:spLocks noGrp="1"/>
          </p:cNvSpPr>
          <p:nvPr>
            <p:ph type="title"/>
          </p:nvPr>
        </p:nvSpPr>
        <p:spPr>
          <a:xfrm>
            <a:off x="609600" y="274638"/>
            <a:ext cx="10972800" cy="682491"/>
          </a:xfrm>
        </p:spPr>
        <p:txBody>
          <a:bodyPr/>
          <a:lstStyle/>
          <a:p>
            <a:r>
              <a:rPr lang="el-GR" dirty="0"/>
              <a:t>Το Κοινωνικό Σύστημα της Κίνας Σήμερα</a:t>
            </a:r>
            <a:endParaRPr lang="en-US" dirty="0"/>
          </a:p>
        </p:txBody>
      </p:sp>
      <p:sp>
        <p:nvSpPr>
          <p:cNvPr id="3" name="Θέση περιεχομένου 2">
            <a:extLst>
              <a:ext uri="{FF2B5EF4-FFF2-40B4-BE49-F238E27FC236}">
                <a16:creationId xmlns:a16="http://schemas.microsoft.com/office/drawing/2014/main" id="{45D4F5F1-9D37-82B2-0712-C8BB7F2CCAF6}"/>
              </a:ext>
            </a:extLst>
          </p:cNvPr>
          <p:cNvSpPr>
            <a:spLocks noGrp="1"/>
          </p:cNvSpPr>
          <p:nvPr>
            <p:ph idx="1"/>
          </p:nvPr>
        </p:nvSpPr>
        <p:spPr>
          <a:xfrm>
            <a:off x="609600" y="1358781"/>
            <a:ext cx="10972800" cy="5127477"/>
          </a:xfrm>
        </p:spPr>
        <p:txBody>
          <a:bodyPr>
            <a:normAutofit fontScale="77500" lnSpcReduction="20000"/>
          </a:bodyPr>
          <a:lstStyle/>
          <a:p>
            <a:r>
              <a:rPr lang="el-GR" dirty="0">
                <a:solidFill>
                  <a:srgbClr val="FFFF00"/>
                </a:solidFill>
              </a:rPr>
              <a:t>Κρατικός αυταρχισμός με καπιταλιστική οικονομία</a:t>
            </a:r>
            <a:r>
              <a:rPr lang="el-GR" dirty="0"/>
              <a:t>– Ενιαίο Κομμουνιστικό Κόμμα ελέγχει πλήρως την πολιτική εξουσία, ενώ παράλληλα ενθαρρύνεται η καπιταλιστική παραγωγή υπό κρατική εποπτεία.</a:t>
            </a:r>
          </a:p>
          <a:p>
            <a:endParaRPr lang="el-GR" dirty="0"/>
          </a:p>
          <a:p>
            <a:r>
              <a:rPr lang="el-GR" dirty="0">
                <a:solidFill>
                  <a:srgbClr val="FFFF00"/>
                </a:solidFill>
              </a:rPr>
              <a:t>Ανισότητες μεταξύ πόλης και υπαίθρου</a:t>
            </a:r>
            <a:r>
              <a:rPr lang="el-GR" dirty="0"/>
              <a:t>– Παρά τη γενική οικονομική ανάπτυξη, οι αγροτικές περιοχές υστερούν σημαντικά σε υποδομές, εισόδημα και πρόσβαση σε υπηρεσίες.</a:t>
            </a:r>
          </a:p>
          <a:p>
            <a:endParaRPr lang="el-GR" dirty="0"/>
          </a:p>
          <a:p>
            <a:r>
              <a:rPr lang="el-GR" dirty="0">
                <a:solidFill>
                  <a:srgbClr val="FFFF00"/>
                </a:solidFill>
              </a:rPr>
              <a:t>Σύστημα </a:t>
            </a:r>
            <a:r>
              <a:rPr lang="el-GR" dirty="0" err="1">
                <a:solidFill>
                  <a:srgbClr val="FFFF00"/>
                </a:solidFill>
              </a:rPr>
              <a:t>Hukou</a:t>
            </a:r>
            <a:r>
              <a:rPr lang="el-GR" dirty="0">
                <a:solidFill>
                  <a:srgbClr val="FFFF00"/>
                </a:solidFill>
              </a:rPr>
              <a:t> (εσωτερική κοινωνική ταξινόμηση)</a:t>
            </a:r>
            <a:r>
              <a:rPr lang="el-GR" dirty="0"/>
              <a:t>– Το σύστημα εγγραφής κατοικίας περιορίζει τη μετακίνηση και τα δικαιώματα πρόσβασης σε εκπαίδευση και υγεία για εκατομμύρια εσωτερικούς μετανάστες.</a:t>
            </a:r>
          </a:p>
          <a:p>
            <a:endParaRPr lang="el-GR" dirty="0"/>
          </a:p>
          <a:p>
            <a:r>
              <a:rPr lang="el-GR" dirty="0">
                <a:solidFill>
                  <a:srgbClr val="FFFF00"/>
                </a:solidFill>
              </a:rPr>
              <a:t>Αναδυόμενη μεσαία τάξη και καταναλωτισμός</a:t>
            </a:r>
            <a:r>
              <a:rPr lang="el-GR" dirty="0"/>
              <a:t>– Ραγδαία ανάπτυξη αστικών μεσαίων στρωμάτων, με αύξηση του εισοδήματος και του τρόπου ζωής δυτικού τύπου, ιδιαίτερα σε μητροπολιτικά κέντρα.</a:t>
            </a:r>
          </a:p>
          <a:p>
            <a:endParaRPr lang="el-GR" dirty="0"/>
          </a:p>
          <a:p>
            <a:r>
              <a:rPr lang="el-GR" dirty="0">
                <a:solidFill>
                  <a:srgbClr val="FFFF00"/>
                </a:solidFill>
              </a:rPr>
              <a:t>Εκτεταμένος ψηφιακός έλεγχος και επιτήρηση</a:t>
            </a:r>
            <a:r>
              <a:rPr lang="el-GR" dirty="0"/>
              <a:t>– Χρήση τεχνητής νοημοσύνης και "κοινωνικής βαθμολόγησης" για την παρακολούθηση, αξιολόγηση και πειθάρχηση των πολιτών.</a:t>
            </a:r>
          </a:p>
          <a:p>
            <a:endParaRPr lang="el-GR" dirty="0"/>
          </a:p>
          <a:p>
            <a:r>
              <a:rPr lang="el-GR" dirty="0">
                <a:solidFill>
                  <a:srgbClr val="FFFF00"/>
                </a:solidFill>
              </a:rPr>
              <a:t>Εθνικιστική ιδεολογία και ιδεολογικός έλεγχος</a:t>
            </a:r>
            <a:r>
              <a:rPr lang="el-GR" dirty="0"/>
              <a:t>– Το κράτος προωθεί μια ενοποιητική αφήγηση εθνικής υπερηφάνειας και ιστορικής αποκατάστασης, περιορίζοντας την ιδεολογική διαφοροποίηση ή κριτική.</a:t>
            </a:r>
            <a:endParaRPr lang="en-US" dirty="0"/>
          </a:p>
        </p:txBody>
      </p:sp>
    </p:spTree>
    <p:extLst>
      <p:ext uri="{BB962C8B-B14F-4D97-AF65-F5344CB8AC3E}">
        <p14:creationId xmlns:p14="http://schemas.microsoft.com/office/powerpoint/2010/main" val="44365901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199650-CAC2-DBE8-FA35-12F9812191C8}"/>
              </a:ext>
            </a:extLst>
          </p:cNvPr>
          <p:cNvSpPr>
            <a:spLocks noGrp="1"/>
          </p:cNvSpPr>
          <p:nvPr>
            <p:ph type="title"/>
          </p:nvPr>
        </p:nvSpPr>
        <p:spPr>
          <a:xfrm>
            <a:off x="609600" y="274638"/>
            <a:ext cx="10972800" cy="947411"/>
          </a:xfrm>
        </p:spPr>
        <p:txBody>
          <a:bodyPr/>
          <a:lstStyle/>
          <a:p>
            <a:r>
              <a:rPr lang="el-GR" dirty="0"/>
              <a:t>Κινεζική νεωτερικότητα και παγκόσμια δυναμική</a:t>
            </a:r>
          </a:p>
        </p:txBody>
      </p:sp>
      <p:sp>
        <p:nvSpPr>
          <p:cNvPr id="3" name="Θέση περιεχομένου 2">
            <a:extLst>
              <a:ext uri="{FF2B5EF4-FFF2-40B4-BE49-F238E27FC236}">
                <a16:creationId xmlns:a16="http://schemas.microsoft.com/office/drawing/2014/main" id="{785DAC6A-E9F2-B0D2-8F23-B1603CEB07A4}"/>
              </a:ext>
            </a:extLst>
          </p:cNvPr>
          <p:cNvSpPr>
            <a:spLocks noGrp="1"/>
          </p:cNvSpPr>
          <p:nvPr>
            <p:ph idx="1"/>
          </p:nvPr>
        </p:nvSpPr>
        <p:spPr/>
        <p:txBody>
          <a:bodyPr>
            <a:normAutofit lnSpcReduction="10000"/>
          </a:bodyPr>
          <a:lstStyle/>
          <a:p>
            <a:r>
              <a:rPr lang="el-GR" dirty="0"/>
              <a:t>Η Κίνα συγκροτεί έναν εναλλακτικό τύπο νεωτερικότητας με </a:t>
            </a:r>
            <a:r>
              <a:rPr lang="el-GR" dirty="0" err="1"/>
              <a:t>ενδοκοσμικά</a:t>
            </a:r>
            <a:r>
              <a:rPr lang="el-GR" dirty="0"/>
              <a:t> χαρακτηριστικά.</a:t>
            </a:r>
          </a:p>
          <a:p>
            <a:endParaRPr lang="el-GR" dirty="0"/>
          </a:p>
          <a:p>
            <a:r>
              <a:rPr lang="el-GR" dirty="0"/>
              <a:t>Συνδυάζει τον οικονομικό και τεχνολογικό εκσυγχρονισμό με τον πολιτικό αυταρχισμό.</a:t>
            </a:r>
          </a:p>
          <a:p>
            <a:endParaRPr lang="el-GR" dirty="0"/>
          </a:p>
          <a:p>
            <a:r>
              <a:rPr lang="el-GR" dirty="0"/>
              <a:t>Η συλλογικότητα υπερισχύει των ατομικών δικαιωμάτων και ελευθεριών.</a:t>
            </a:r>
          </a:p>
          <a:p>
            <a:endParaRPr lang="el-GR" dirty="0"/>
          </a:p>
          <a:p>
            <a:r>
              <a:rPr lang="el-GR" dirty="0"/>
              <a:t>Η δημόσια σφαίρα παραμένει ελεγχόμενη και περιορισμένη.</a:t>
            </a:r>
          </a:p>
          <a:p>
            <a:endParaRPr lang="el-GR" dirty="0"/>
          </a:p>
          <a:p>
            <a:r>
              <a:rPr lang="el-GR" dirty="0"/>
              <a:t>Η κινεζική νεωτερικότητα προκαλεί τη φιλελεύθερη ηγεμονία της Δύσης.</a:t>
            </a:r>
          </a:p>
          <a:p>
            <a:endParaRPr lang="el-GR" dirty="0"/>
          </a:p>
        </p:txBody>
      </p:sp>
    </p:spTree>
    <p:extLst>
      <p:ext uri="{BB962C8B-B14F-4D97-AF65-F5344CB8AC3E}">
        <p14:creationId xmlns:p14="http://schemas.microsoft.com/office/powerpoint/2010/main" val="50154370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B4928D-0DCC-04E4-7B52-19058F12ED4C}"/>
              </a:ext>
            </a:extLst>
          </p:cNvPr>
          <p:cNvSpPr>
            <a:spLocks noGrp="1"/>
          </p:cNvSpPr>
          <p:nvPr>
            <p:ph type="title"/>
          </p:nvPr>
        </p:nvSpPr>
        <p:spPr/>
        <p:txBody>
          <a:bodyPr/>
          <a:lstStyle/>
          <a:p>
            <a:r>
              <a:rPr lang="el-GR" dirty="0"/>
              <a:t>Ισλάμ</a:t>
            </a:r>
          </a:p>
        </p:txBody>
      </p:sp>
      <p:sp>
        <p:nvSpPr>
          <p:cNvPr id="3" name="Θέση περιεχομένου 2">
            <a:extLst>
              <a:ext uri="{FF2B5EF4-FFF2-40B4-BE49-F238E27FC236}">
                <a16:creationId xmlns:a16="http://schemas.microsoft.com/office/drawing/2014/main" id="{86115682-9292-0E6F-4BF3-57E675C664DE}"/>
              </a:ext>
            </a:extLst>
          </p:cNvPr>
          <p:cNvSpPr>
            <a:spLocks noGrp="1"/>
          </p:cNvSpPr>
          <p:nvPr>
            <p:ph idx="1"/>
          </p:nvPr>
        </p:nvSpPr>
        <p:spPr/>
        <p:txBody>
          <a:bodyPr/>
          <a:lstStyle/>
          <a:p>
            <a:endParaRPr lang="el-GR"/>
          </a:p>
        </p:txBody>
      </p:sp>
      <p:sp>
        <p:nvSpPr>
          <p:cNvPr id="4" name="Θέση υποσέλιδου 3">
            <a:extLst>
              <a:ext uri="{FF2B5EF4-FFF2-40B4-BE49-F238E27FC236}">
                <a16:creationId xmlns:a16="http://schemas.microsoft.com/office/drawing/2014/main" id="{D32AE47D-F8D1-0C8D-F29B-DCE72DA0185E}"/>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4159433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AF217BC-09D5-1E76-D824-0828AFC70DDB}"/>
              </a:ext>
            </a:extLst>
          </p:cNvPr>
          <p:cNvSpPr>
            <a:spLocks noGrp="1"/>
          </p:cNvSpPr>
          <p:nvPr>
            <p:ph idx="1"/>
          </p:nvPr>
        </p:nvSpPr>
        <p:spPr>
          <a:xfrm>
            <a:off x="609600" y="282011"/>
            <a:ext cx="10972800" cy="5844153"/>
          </a:xfrm>
        </p:spPr>
        <p:txBody>
          <a:bodyPr>
            <a:normAutofit fontScale="70000" lnSpcReduction="20000"/>
          </a:bodyPr>
          <a:lstStyle/>
          <a:p>
            <a:pPr marL="0" indent="0">
              <a:buNone/>
            </a:pPr>
            <a:r>
              <a:rPr lang="el-GR" dirty="0"/>
              <a:t>Οι πέντε βασικές σχέσεις καθορίζουν την κοινωνική ιεραρχία:</a:t>
            </a:r>
            <a:endParaRPr lang="en-US" dirty="0"/>
          </a:p>
          <a:p>
            <a:endParaRPr lang="en-US" dirty="0"/>
          </a:p>
          <a:p>
            <a:r>
              <a:rPr lang="el-GR" dirty="0"/>
              <a:t>Άρχοντας – Υποτελής: Ο άρχοντας πρέπει να είναι δίκαιος, και οι πολίτες πιστοί.</a:t>
            </a:r>
            <a:endParaRPr lang="en-US" dirty="0"/>
          </a:p>
          <a:p>
            <a:endParaRPr lang="en-US" dirty="0"/>
          </a:p>
          <a:p>
            <a:r>
              <a:rPr lang="el-GR" dirty="0"/>
              <a:t>Πατέρας – Γιος: Ο γιος πρέπει να σέβεται τον πατέρα και ο πατέρας να φροντίζει τον γιο.</a:t>
            </a:r>
            <a:endParaRPr lang="en-US" dirty="0"/>
          </a:p>
          <a:p>
            <a:endParaRPr lang="en-US" dirty="0"/>
          </a:p>
          <a:p>
            <a:r>
              <a:rPr lang="el-GR" dirty="0"/>
              <a:t>Σύζυγος – Σύζυγος: Ο άνδρας πρέπει να προστατεύει, η γυναίκα να υποστηρίζει.</a:t>
            </a:r>
            <a:endParaRPr lang="en-US" dirty="0"/>
          </a:p>
          <a:p>
            <a:endParaRPr lang="en-US" dirty="0"/>
          </a:p>
          <a:p>
            <a:r>
              <a:rPr lang="el-GR" dirty="0"/>
              <a:t>Αδελφός – Αδελφός: Οι μεγαλύτεροι αδελφοί έχουν ευθύνη προς τους μικρότερους.</a:t>
            </a:r>
            <a:endParaRPr lang="en-US" dirty="0"/>
          </a:p>
          <a:p>
            <a:endParaRPr lang="en-US" dirty="0"/>
          </a:p>
          <a:p>
            <a:r>
              <a:rPr lang="el-GR" dirty="0"/>
              <a:t>Φίλος – Φίλος: Η σχέση πρέπει να βασίζεται στην ειλικρίνεια και την εμπιστοσύνη.</a:t>
            </a:r>
            <a:endParaRPr lang="en-US" dirty="0"/>
          </a:p>
          <a:p>
            <a:endParaRPr lang="en-US" dirty="0"/>
          </a:p>
          <a:p>
            <a:endParaRPr lang="en-US" dirty="0"/>
          </a:p>
          <a:p>
            <a:pPr>
              <a:buFont typeface="Arial" panose="020B0604020202020204" pitchFamily="34" charset="0"/>
              <a:buChar char="•"/>
            </a:pPr>
            <a:r>
              <a:rPr lang="el-GR" dirty="0"/>
              <a:t>Ο σεβασμός προς τους γονείς και τους προγόνους (</a:t>
            </a:r>
            <a:r>
              <a:rPr lang="el-GR" b="1" dirty="0"/>
              <a:t>φιλοπονία - </a:t>
            </a:r>
            <a:r>
              <a:rPr lang="el-GR" b="1" dirty="0" err="1"/>
              <a:t>xiào</a:t>
            </a:r>
            <a:r>
              <a:rPr lang="el-GR" dirty="0"/>
              <a:t>) είναι θεμελιώδης αξία.</a:t>
            </a:r>
            <a:endParaRPr lang="en-US" dirty="0"/>
          </a:p>
          <a:p>
            <a:pPr>
              <a:buFont typeface="Arial" panose="020B0604020202020204" pitchFamily="34" charset="0"/>
              <a:buChar char="•"/>
            </a:pPr>
            <a:endParaRPr lang="el-GR" dirty="0"/>
          </a:p>
          <a:p>
            <a:pPr>
              <a:buFont typeface="Arial" panose="020B0604020202020204" pitchFamily="34" charset="0"/>
              <a:buChar char="•"/>
            </a:pPr>
            <a:r>
              <a:rPr lang="el-GR" dirty="0"/>
              <a:t>Η </a:t>
            </a:r>
            <a:r>
              <a:rPr lang="el-GR" b="1" dirty="0"/>
              <a:t>προγονική λατρεία</a:t>
            </a:r>
            <a:r>
              <a:rPr lang="el-GR" dirty="0"/>
              <a:t> ήταν σημαντική, καθώς ενίσχυε τη συνέχεια της οικογενειακής και κοινωνικής τάξης.</a:t>
            </a:r>
            <a:endParaRPr lang="en-US" dirty="0"/>
          </a:p>
          <a:p>
            <a:pPr>
              <a:buFont typeface="Arial" panose="020B0604020202020204" pitchFamily="34" charset="0"/>
              <a:buChar char="•"/>
            </a:pPr>
            <a:endParaRPr lang="el-GR" dirty="0"/>
          </a:p>
          <a:p>
            <a:pPr>
              <a:buFont typeface="Arial" panose="020B0604020202020204" pitchFamily="34" charset="0"/>
              <a:buChar char="•"/>
            </a:pPr>
            <a:r>
              <a:rPr lang="el-GR" dirty="0"/>
              <a:t>Η αρετή και η ηθική τελειοποίηση επιτυγχάνονται μέσω </a:t>
            </a:r>
            <a:r>
              <a:rPr lang="el-GR" b="1" dirty="0"/>
              <a:t>της παιδείας και της αυτοκαλλιέργειας</a:t>
            </a:r>
            <a:r>
              <a:rPr lang="el-GR" dirty="0"/>
              <a:t>.</a:t>
            </a:r>
            <a:endParaRPr lang="en-US" dirty="0"/>
          </a:p>
          <a:p>
            <a:pPr>
              <a:buFont typeface="Arial" panose="020B0604020202020204" pitchFamily="34" charset="0"/>
              <a:buChar char="•"/>
            </a:pPr>
            <a:endParaRPr lang="el-GR" dirty="0"/>
          </a:p>
          <a:p>
            <a:pPr>
              <a:buFont typeface="Arial" panose="020B0604020202020204" pitchFamily="34" charset="0"/>
              <a:buChar char="•"/>
            </a:pPr>
            <a:r>
              <a:rPr lang="el-GR" dirty="0"/>
              <a:t>Ο "ανώτερος άνθρωπος" είναι αυτός που συνεχώς εκπαιδεύεται για να αποκτήσει σοφία και ηθική ακεραιότητα.</a:t>
            </a:r>
            <a:endParaRPr lang="en-US" dirty="0"/>
          </a:p>
          <a:p>
            <a:pPr>
              <a:buFont typeface="Arial" panose="020B0604020202020204" pitchFamily="34" charset="0"/>
              <a:buChar char="•"/>
            </a:pPr>
            <a:endParaRPr lang="el-GR" dirty="0"/>
          </a:p>
          <a:p>
            <a:pPr>
              <a:buFont typeface="Arial" panose="020B0604020202020204" pitchFamily="34" charset="0"/>
              <a:buChar char="•"/>
            </a:pPr>
            <a:r>
              <a:rPr lang="el-GR" dirty="0"/>
              <a:t>Οι γραφές και τα κλασικά κείμενα της Κίνας (όπως το </a:t>
            </a:r>
            <a:r>
              <a:rPr lang="el-GR" b="1" dirty="0" err="1"/>
              <a:t>Ανάλεκτα</a:t>
            </a:r>
            <a:r>
              <a:rPr lang="el-GR" b="1" dirty="0"/>
              <a:t> του Κομφούκιου</a:t>
            </a:r>
            <a:r>
              <a:rPr lang="el-GR" dirty="0"/>
              <a:t>) αποτελούν πηγές γνώσης.</a:t>
            </a:r>
          </a:p>
          <a:p>
            <a:endParaRPr lang="en-US" dirty="0"/>
          </a:p>
        </p:txBody>
      </p:sp>
      <p:sp>
        <p:nvSpPr>
          <p:cNvPr id="4" name="Θέση υποσέλιδου 3">
            <a:extLst>
              <a:ext uri="{FF2B5EF4-FFF2-40B4-BE49-F238E27FC236}">
                <a16:creationId xmlns:a16="http://schemas.microsoft.com/office/drawing/2014/main" id="{77A09C9A-F2F6-D376-6685-C04EFB04FD3F}"/>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66493181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7ED154-0365-D7D7-ED6E-344439077C94}"/>
              </a:ext>
            </a:extLst>
          </p:cNvPr>
          <p:cNvSpPr>
            <a:spLocks noGrp="1"/>
          </p:cNvSpPr>
          <p:nvPr>
            <p:ph type="title"/>
          </p:nvPr>
        </p:nvSpPr>
        <p:spPr>
          <a:xfrm>
            <a:off x="609600" y="274638"/>
            <a:ext cx="10972800" cy="725220"/>
          </a:xfrm>
        </p:spPr>
        <p:txBody>
          <a:bodyPr/>
          <a:lstStyle/>
          <a:p>
            <a:r>
              <a:rPr lang="el-GR" dirty="0"/>
              <a:t>Δημόσια σφαίρα και κοινωνία των πολιτών στο Ισλάμ</a:t>
            </a:r>
          </a:p>
        </p:txBody>
      </p:sp>
      <p:sp>
        <p:nvSpPr>
          <p:cNvPr id="3" name="Θέση περιεχομένου 2">
            <a:extLst>
              <a:ext uri="{FF2B5EF4-FFF2-40B4-BE49-F238E27FC236}">
                <a16:creationId xmlns:a16="http://schemas.microsoft.com/office/drawing/2014/main" id="{D2503295-44AD-CAEC-DA09-2A0DA61A1A7D}"/>
              </a:ext>
            </a:extLst>
          </p:cNvPr>
          <p:cNvSpPr>
            <a:spLocks noGrp="1"/>
          </p:cNvSpPr>
          <p:nvPr>
            <p:ph idx="1"/>
          </p:nvPr>
        </p:nvSpPr>
        <p:spPr/>
        <p:txBody>
          <a:bodyPr>
            <a:normAutofit fontScale="92500"/>
          </a:bodyPr>
          <a:lstStyle/>
          <a:p>
            <a:r>
              <a:rPr lang="el-GR" dirty="0"/>
              <a:t>Η ισλαμική δημόσια σφαίρα διαφέρει δομικά από τη δυτική: θρησκευτικά θεμελιωμένη.</a:t>
            </a:r>
          </a:p>
          <a:p>
            <a:endParaRPr lang="el-GR" dirty="0"/>
          </a:p>
          <a:p>
            <a:r>
              <a:rPr lang="el-GR" dirty="0"/>
              <a:t>Η έννοια της "κοινωνίας των πολιτών" στο Ισλάμ είναι εσωτερική στην </a:t>
            </a:r>
            <a:r>
              <a:rPr lang="el-GR" dirty="0" err="1"/>
              <a:t>Ούμμα</a:t>
            </a:r>
            <a:r>
              <a:rPr lang="el-GR" dirty="0"/>
              <a:t>, όχι κοσμική.</a:t>
            </a:r>
          </a:p>
          <a:p>
            <a:endParaRPr lang="el-GR" dirty="0"/>
          </a:p>
          <a:p>
            <a:r>
              <a:rPr lang="el-GR" dirty="0"/>
              <a:t>Οι ουλεμάδες έχουν κεντρικό ρόλο ως θεσμικοί διαμεσολαβητές και διανοούμενοι.</a:t>
            </a:r>
          </a:p>
          <a:p>
            <a:endParaRPr lang="el-GR" dirty="0"/>
          </a:p>
          <a:p>
            <a:r>
              <a:rPr lang="el-GR" dirty="0"/>
              <a:t>Η </a:t>
            </a:r>
            <a:r>
              <a:rPr lang="el-GR" dirty="0" err="1"/>
              <a:t>Σαρία</a:t>
            </a:r>
            <a:r>
              <a:rPr lang="el-GR" dirty="0"/>
              <a:t> ρυθμίζει τόσο τον ιδιωτικό όσο και τον δημόσιο βίο.</a:t>
            </a:r>
          </a:p>
          <a:p>
            <a:endParaRPr lang="el-GR" dirty="0"/>
          </a:p>
          <a:p>
            <a:r>
              <a:rPr lang="el-GR" dirty="0"/>
              <a:t>Οι νομικές σχολές (</a:t>
            </a:r>
            <a:r>
              <a:rPr lang="el-GR" dirty="0" err="1"/>
              <a:t>μαζάμπ</a:t>
            </a:r>
            <a:r>
              <a:rPr lang="el-GR" dirty="0"/>
              <a:t>) συγκροτούν την παράδοση ερμηνείας και διαφοροποίησης.</a:t>
            </a:r>
          </a:p>
          <a:p>
            <a:endParaRPr lang="el-GR" dirty="0"/>
          </a:p>
          <a:p>
            <a:r>
              <a:rPr lang="el-GR" dirty="0"/>
              <a:t>Το Ισλάμ ως πολιτισμός δεν διαχωρίζει αυστηρά πολιτικό, κοινωνικό και θρησκευτικό πεδίο.</a:t>
            </a:r>
          </a:p>
        </p:txBody>
      </p:sp>
    </p:spTree>
    <p:extLst>
      <p:ext uri="{BB962C8B-B14F-4D97-AF65-F5344CB8AC3E}">
        <p14:creationId xmlns:p14="http://schemas.microsoft.com/office/powerpoint/2010/main" val="295726688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4C6E84-F561-F2E8-40FA-46933214EFDC}"/>
              </a:ext>
            </a:extLst>
          </p:cNvPr>
          <p:cNvSpPr>
            <a:spLocks noGrp="1"/>
          </p:cNvSpPr>
          <p:nvPr>
            <p:ph type="title"/>
          </p:nvPr>
        </p:nvSpPr>
        <p:spPr>
          <a:xfrm>
            <a:off x="609600" y="274638"/>
            <a:ext cx="10972800" cy="810678"/>
          </a:xfrm>
        </p:spPr>
        <p:txBody>
          <a:bodyPr/>
          <a:lstStyle/>
          <a:p>
            <a:r>
              <a:rPr lang="el-GR" dirty="0"/>
              <a:t>Θεσμοί και παράδοση στη δημόσια σφαίρα</a:t>
            </a:r>
          </a:p>
        </p:txBody>
      </p:sp>
      <p:sp>
        <p:nvSpPr>
          <p:cNvPr id="3" name="Θέση περιεχομένου 2">
            <a:extLst>
              <a:ext uri="{FF2B5EF4-FFF2-40B4-BE49-F238E27FC236}">
                <a16:creationId xmlns:a16="http://schemas.microsoft.com/office/drawing/2014/main" id="{D32AA41F-9114-C91F-5E6F-53F03F552F0E}"/>
              </a:ext>
            </a:extLst>
          </p:cNvPr>
          <p:cNvSpPr>
            <a:spLocks noGrp="1"/>
          </p:cNvSpPr>
          <p:nvPr>
            <p:ph idx="1"/>
          </p:nvPr>
        </p:nvSpPr>
        <p:spPr/>
        <p:txBody>
          <a:bodyPr>
            <a:normAutofit fontScale="92500" lnSpcReduction="10000"/>
          </a:bodyPr>
          <a:lstStyle/>
          <a:p>
            <a:r>
              <a:rPr lang="el-GR" dirty="0"/>
              <a:t>Η διάκριση μεταξύ δημόσιας σφαίρας και κοινωνίας των πολιτών είναι ρευστή.</a:t>
            </a:r>
          </a:p>
          <a:p>
            <a:endParaRPr lang="el-GR" dirty="0"/>
          </a:p>
          <a:p>
            <a:r>
              <a:rPr lang="el-GR" dirty="0"/>
              <a:t>Ο θεσμός της </a:t>
            </a:r>
            <a:r>
              <a:rPr lang="el-GR" dirty="0" err="1"/>
              <a:t>Ούμμα</a:t>
            </a:r>
            <a:r>
              <a:rPr lang="el-GR" dirty="0"/>
              <a:t> λειτουργεί ως συλλογική πολιτική και ηθική κοινότητα.</a:t>
            </a:r>
          </a:p>
          <a:p>
            <a:endParaRPr lang="el-GR" dirty="0"/>
          </a:p>
          <a:p>
            <a:r>
              <a:rPr lang="el-GR" dirty="0"/>
              <a:t>Οι κυβερνώντες οφείλουν να κυβερνούν με βάση τη </a:t>
            </a:r>
            <a:r>
              <a:rPr lang="el-GR" dirty="0" err="1"/>
              <a:t>Σαρία</a:t>
            </a:r>
            <a:r>
              <a:rPr lang="el-GR" dirty="0"/>
              <a:t>, όχι μέσω κοινωνικού συμβολαίου.</a:t>
            </a:r>
          </a:p>
          <a:p>
            <a:endParaRPr lang="el-GR" dirty="0"/>
          </a:p>
          <a:p>
            <a:r>
              <a:rPr lang="el-GR" dirty="0"/>
              <a:t>Ο λόγος εξουσίας είναι θεολογικά νομιμοποιημένος και όχι δημοκρατικά.</a:t>
            </a:r>
          </a:p>
          <a:p>
            <a:endParaRPr lang="el-GR" dirty="0"/>
          </a:p>
          <a:p>
            <a:r>
              <a:rPr lang="el-GR" dirty="0"/>
              <a:t>Οι ισλαμικές κοινότητες ρυθμίζουν τη συμμετοχή και την αλληλεγγύη εσωτερικά.</a:t>
            </a:r>
          </a:p>
          <a:p>
            <a:endParaRPr lang="el-GR" dirty="0"/>
          </a:p>
          <a:p>
            <a:r>
              <a:rPr lang="el-GR" dirty="0"/>
              <a:t>Οι θεσμοί είναι κατά κανόνα κοινοτικοί και όχι καθολικοί-κρατικοί.</a:t>
            </a:r>
          </a:p>
        </p:txBody>
      </p:sp>
    </p:spTree>
    <p:extLst>
      <p:ext uri="{BB962C8B-B14F-4D97-AF65-F5344CB8AC3E}">
        <p14:creationId xmlns:p14="http://schemas.microsoft.com/office/powerpoint/2010/main" val="98498833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713347-FEF4-E1F6-BB6F-CCC7ACE46294}"/>
              </a:ext>
            </a:extLst>
          </p:cNvPr>
          <p:cNvSpPr>
            <a:spLocks noGrp="1"/>
          </p:cNvSpPr>
          <p:nvPr>
            <p:ph type="title"/>
          </p:nvPr>
        </p:nvSpPr>
        <p:spPr>
          <a:xfrm>
            <a:off x="609600" y="274638"/>
            <a:ext cx="10972800" cy="810678"/>
          </a:xfrm>
        </p:spPr>
        <p:txBody>
          <a:bodyPr/>
          <a:lstStyle/>
          <a:p>
            <a:r>
              <a:rPr lang="el-GR" dirty="0"/>
              <a:t>Δημόσια σφαίρα και ουλεμάδες</a:t>
            </a:r>
          </a:p>
        </p:txBody>
      </p:sp>
      <p:sp>
        <p:nvSpPr>
          <p:cNvPr id="3" name="Θέση περιεχομένου 2">
            <a:extLst>
              <a:ext uri="{FF2B5EF4-FFF2-40B4-BE49-F238E27FC236}">
                <a16:creationId xmlns:a16="http://schemas.microsoft.com/office/drawing/2014/main" id="{FE865FFC-9AB7-B619-13AD-19A49203C6F8}"/>
              </a:ext>
            </a:extLst>
          </p:cNvPr>
          <p:cNvSpPr>
            <a:spLocks noGrp="1"/>
          </p:cNvSpPr>
          <p:nvPr>
            <p:ph idx="1"/>
          </p:nvPr>
        </p:nvSpPr>
        <p:spPr/>
        <p:txBody>
          <a:bodyPr>
            <a:normAutofit fontScale="92500" lnSpcReduction="20000"/>
          </a:bodyPr>
          <a:lstStyle/>
          <a:p>
            <a:r>
              <a:rPr lang="el-GR" dirty="0"/>
              <a:t>Οι ουλεμάδες αποτελούν τον φορέα της γνώσης και της διατήρησης της παράδοσης.</a:t>
            </a:r>
          </a:p>
          <a:p>
            <a:endParaRPr lang="el-GR" dirty="0"/>
          </a:p>
          <a:p>
            <a:r>
              <a:rPr lang="el-GR" dirty="0"/>
              <a:t>Είναι ανεξάρτητοι από την πολιτική εξουσία αλλά εξαρτώνται από τη νομιμοποίησή της.</a:t>
            </a:r>
          </a:p>
          <a:p>
            <a:endParaRPr lang="el-GR" dirty="0"/>
          </a:p>
          <a:p>
            <a:r>
              <a:rPr lang="el-GR" dirty="0"/>
              <a:t>Ο ρόλος τους είναι κανονιστικός, ηθικός και γνωσιακός.</a:t>
            </a:r>
          </a:p>
          <a:p>
            <a:endParaRPr lang="el-GR" dirty="0"/>
          </a:p>
          <a:p>
            <a:r>
              <a:rPr lang="el-GR" dirty="0"/>
              <a:t>Η πολιτική κοινότητα δεν βασίζεται σε κοσμική αντιπροσώπευση αλλά σε θρησκευτική νομιμότητα.</a:t>
            </a:r>
          </a:p>
          <a:p>
            <a:endParaRPr lang="el-GR" dirty="0"/>
          </a:p>
          <a:p>
            <a:r>
              <a:rPr lang="el-GR" dirty="0"/>
              <a:t>Η ενοποιητική λειτουργία της </a:t>
            </a:r>
            <a:r>
              <a:rPr lang="el-GR" dirty="0" err="1"/>
              <a:t>Ούμμα</a:t>
            </a:r>
            <a:r>
              <a:rPr lang="el-GR" dirty="0"/>
              <a:t> υπερβαίνει εθνικά και κρατικά πλαίσια.</a:t>
            </a:r>
          </a:p>
          <a:p>
            <a:endParaRPr lang="el-GR" dirty="0"/>
          </a:p>
          <a:p>
            <a:r>
              <a:rPr lang="el-GR" dirty="0"/>
              <a:t>Η πολιτική εξουσία συχνά αμφισβητείται ή υπονομεύεται μέσω θρησκευτικής επιχειρηματολογίας.</a:t>
            </a:r>
          </a:p>
        </p:txBody>
      </p:sp>
    </p:spTree>
    <p:extLst>
      <p:ext uri="{BB962C8B-B14F-4D97-AF65-F5344CB8AC3E}">
        <p14:creationId xmlns:p14="http://schemas.microsoft.com/office/powerpoint/2010/main" val="194683575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F1F87B-06B1-B2EF-6250-BE80C1C885FE}"/>
              </a:ext>
            </a:extLst>
          </p:cNvPr>
          <p:cNvSpPr>
            <a:spLocks noGrp="1"/>
          </p:cNvSpPr>
          <p:nvPr>
            <p:ph type="title"/>
          </p:nvPr>
        </p:nvSpPr>
        <p:spPr>
          <a:xfrm>
            <a:off x="609600" y="274638"/>
            <a:ext cx="10972800" cy="776495"/>
          </a:xfrm>
        </p:spPr>
        <p:txBody>
          <a:bodyPr/>
          <a:lstStyle/>
          <a:p>
            <a:r>
              <a:rPr lang="el-GR" dirty="0"/>
              <a:t>Παραδοσιακές μορφές και ηθικές κοινότητες</a:t>
            </a:r>
          </a:p>
        </p:txBody>
      </p:sp>
      <p:sp>
        <p:nvSpPr>
          <p:cNvPr id="3" name="Θέση περιεχομένου 2">
            <a:extLst>
              <a:ext uri="{FF2B5EF4-FFF2-40B4-BE49-F238E27FC236}">
                <a16:creationId xmlns:a16="http://schemas.microsoft.com/office/drawing/2014/main" id="{D6A610D6-6F56-0D9F-911A-2733FE0EF60D}"/>
              </a:ext>
            </a:extLst>
          </p:cNvPr>
          <p:cNvSpPr>
            <a:spLocks noGrp="1"/>
          </p:cNvSpPr>
          <p:nvPr>
            <p:ph idx="1"/>
          </p:nvPr>
        </p:nvSpPr>
        <p:spPr/>
        <p:txBody>
          <a:bodyPr>
            <a:normAutofit fontScale="92500" lnSpcReduction="10000"/>
          </a:bodyPr>
          <a:lstStyle/>
          <a:p>
            <a:r>
              <a:rPr lang="el-GR" dirty="0"/>
              <a:t>Οι </a:t>
            </a:r>
            <a:r>
              <a:rPr lang="el-GR" dirty="0" err="1"/>
              <a:t>Σούφι</a:t>
            </a:r>
            <a:r>
              <a:rPr lang="el-GR" dirty="0"/>
              <a:t> αδελφότητες και οι πρακτικές του Ισλάμ αποτελούν </a:t>
            </a:r>
            <a:r>
              <a:rPr lang="el-GR" dirty="0" err="1"/>
              <a:t>προνεωτερικές</a:t>
            </a:r>
            <a:r>
              <a:rPr lang="el-GR" dirty="0"/>
              <a:t> μορφές δημόσιας σφαίρας.</a:t>
            </a:r>
          </a:p>
          <a:p>
            <a:endParaRPr lang="el-GR" dirty="0"/>
          </a:p>
          <a:p>
            <a:r>
              <a:rPr lang="el-GR" dirty="0"/>
              <a:t>Η </a:t>
            </a:r>
            <a:r>
              <a:rPr lang="el-GR" dirty="0" err="1"/>
              <a:t>Σαρία</a:t>
            </a:r>
            <a:r>
              <a:rPr lang="el-GR" dirty="0"/>
              <a:t> ρυθμίζει τις κοινωνικές και εμπορικές σχέσεις.</a:t>
            </a:r>
          </a:p>
          <a:p>
            <a:endParaRPr lang="el-GR" dirty="0"/>
          </a:p>
          <a:p>
            <a:r>
              <a:rPr lang="el-GR" dirty="0"/>
              <a:t>Υπάρχει συνεχής ένταση μεταξύ </a:t>
            </a:r>
            <a:r>
              <a:rPr lang="el-GR" dirty="0" err="1"/>
              <a:t>Σούφι</a:t>
            </a:r>
            <a:r>
              <a:rPr lang="el-GR" dirty="0"/>
              <a:t> μυστικισμού και νομικού Ισλάμ.</a:t>
            </a:r>
          </a:p>
          <a:p>
            <a:endParaRPr lang="el-GR" dirty="0"/>
          </a:p>
          <a:p>
            <a:r>
              <a:rPr lang="el-GR" dirty="0"/>
              <a:t>Το Ισλάμ δεν διαχωρίζει απόλυτα δημόσιο/ιδιωτικό, αλλά τα συνδέει λειτουργικά.</a:t>
            </a:r>
          </a:p>
          <a:p>
            <a:endParaRPr lang="el-GR" dirty="0"/>
          </a:p>
          <a:p>
            <a:r>
              <a:rPr lang="el-GR" dirty="0"/>
              <a:t>Οι πρακτικές της προικοδότησης και της φιλανθρωπίας οικοδομούν κοινωνικούς δεσμούς.</a:t>
            </a:r>
          </a:p>
          <a:p>
            <a:endParaRPr lang="el-GR" dirty="0"/>
          </a:p>
          <a:p>
            <a:r>
              <a:rPr lang="el-GR" dirty="0"/>
              <a:t>Η κοινότητα είναι η κύρια μονάδα κοινωνικής και πολιτικής συγκρότησης.</a:t>
            </a:r>
          </a:p>
        </p:txBody>
      </p:sp>
    </p:spTree>
    <p:extLst>
      <p:ext uri="{BB962C8B-B14F-4D97-AF65-F5344CB8AC3E}">
        <p14:creationId xmlns:p14="http://schemas.microsoft.com/office/powerpoint/2010/main" val="326419992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4C045E-7C61-665C-0F7F-59736482B5CD}"/>
              </a:ext>
            </a:extLst>
          </p:cNvPr>
          <p:cNvSpPr>
            <a:spLocks noGrp="1"/>
          </p:cNvSpPr>
          <p:nvPr>
            <p:ph type="title"/>
          </p:nvPr>
        </p:nvSpPr>
        <p:spPr/>
        <p:txBody>
          <a:bodyPr/>
          <a:lstStyle/>
          <a:p>
            <a:r>
              <a:rPr lang="el-GR" dirty="0"/>
              <a:t>Η πρόκληση της νεωτερικότητας</a:t>
            </a:r>
          </a:p>
        </p:txBody>
      </p:sp>
      <p:sp>
        <p:nvSpPr>
          <p:cNvPr id="3" name="Θέση περιεχομένου 2">
            <a:extLst>
              <a:ext uri="{FF2B5EF4-FFF2-40B4-BE49-F238E27FC236}">
                <a16:creationId xmlns:a16="http://schemas.microsoft.com/office/drawing/2014/main" id="{E3FA08A4-530B-EE8B-D9F8-A05CF743C698}"/>
              </a:ext>
            </a:extLst>
          </p:cNvPr>
          <p:cNvSpPr>
            <a:spLocks noGrp="1"/>
          </p:cNvSpPr>
          <p:nvPr>
            <p:ph idx="1"/>
          </p:nvPr>
        </p:nvSpPr>
        <p:spPr/>
        <p:txBody>
          <a:bodyPr>
            <a:normAutofit fontScale="92500" lnSpcReduction="10000"/>
          </a:bodyPr>
          <a:lstStyle/>
          <a:p>
            <a:r>
              <a:rPr lang="el-GR" dirty="0"/>
              <a:t>Η νεωτερικότητα αμφισβητεί την παραδοσιακή οργάνωση της δημόσιας σφαίρας.</a:t>
            </a:r>
          </a:p>
          <a:p>
            <a:endParaRPr lang="el-GR" dirty="0"/>
          </a:p>
          <a:p>
            <a:r>
              <a:rPr lang="el-GR" dirty="0"/>
              <a:t>Οι μεταρρυθμίσεις και </a:t>
            </a:r>
            <a:r>
              <a:rPr lang="el-GR" dirty="0" err="1"/>
              <a:t>εκκοσμικεύσεις</a:t>
            </a:r>
            <a:r>
              <a:rPr lang="el-GR" dirty="0"/>
              <a:t> αντιμετωπίζονται με καχυποψία.</a:t>
            </a:r>
          </a:p>
          <a:p>
            <a:endParaRPr lang="el-GR" dirty="0"/>
          </a:p>
          <a:p>
            <a:r>
              <a:rPr lang="el-GR" dirty="0"/>
              <a:t>Η Οθωμανική Αυτοκρατορία και η Τουρκία δείχνουν διαφορετικές μορφές μετάβασης.</a:t>
            </a:r>
          </a:p>
          <a:p>
            <a:endParaRPr lang="el-GR" dirty="0"/>
          </a:p>
          <a:p>
            <a:r>
              <a:rPr lang="el-GR" dirty="0"/>
              <a:t>Η Αίγυπτος και άλλες αραβικές χώρες προσφέρουν σύνθετες απαντήσεις.</a:t>
            </a:r>
          </a:p>
          <a:p>
            <a:endParaRPr lang="el-GR" dirty="0"/>
          </a:p>
          <a:p>
            <a:r>
              <a:rPr lang="el-GR" dirty="0"/>
              <a:t>Ο ισλαμικός κόσμος εκδηλώνει αντιφατικές στάσεις απέναντι στη δυτική νεωτερικότητα.</a:t>
            </a:r>
          </a:p>
          <a:p>
            <a:endParaRPr lang="el-GR" dirty="0"/>
          </a:p>
          <a:p>
            <a:r>
              <a:rPr lang="el-GR" dirty="0"/>
              <a:t>Το αίτημα για αυθεντικότητα έρχεται σε σύγκρουση με την ανάγκη θεσμικού εκσυγχρονισμού.</a:t>
            </a:r>
          </a:p>
        </p:txBody>
      </p:sp>
    </p:spTree>
    <p:extLst>
      <p:ext uri="{BB962C8B-B14F-4D97-AF65-F5344CB8AC3E}">
        <p14:creationId xmlns:p14="http://schemas.microsoft.com/office/powerpoint/2010/main" val="34117991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110722-7ABA-8E5D-F282-2BDF7BC4ACC1}"/>
              </a:ext>
            </a:extLst>
          </p:cNvPr>
          <p:cNvSpPr>
            <a:spLocks noGrp="1"/>
          </p:cNvSpPr>
          <p:nvPr>
            <p:ph type="title"/>
          </p:nvPr>
        </p:nvSpPr>
        <p:spPr>
          <a:xfrm>
            <a:off x="609600" y="274638"/>
            <a:ext cx="10972800" cy="785041"/>
          </a:xfrm>
        </p:spPr>
        <p:txBody>
          <a:bodyPr/>
          <a:lstStyle/>
          <a:p>
            <a:r>
              <a:rPr lang="el-GR" dirty="0"/>
              <a:t>Δημόσια σφαίρα και σύγχρονη ισλαμική εμπειρία</a:t>
            </a:r>
          </a:p>
        </p:txBody>
      </p:sp>
      <p:sp>
        <p:nvSpPr>
          <p:cNvPr id="3" name="Θέση περιεχομένου 2">
            <a:extLst>
              <a:ext uri="{FF2B5EF4-FFF2-40B4-BE49-F238E27FC236}">
                <a16:creationId xmlns:a16="http://schemas.microsoft.com/office/drawing/2014/main" id="{C39D95E9-D224-6ABB-1785-18E98304419B}"/>
              </a:ext>
            </a:extLst>
          </p:cNvPr>
          <p:cNvSpPr>
            <a:spLocks noGrp="1"/>
          </p:cNvSpPr>
          <p:nvPr>
            <p:ph idx="1"/>
          </p:nvPr>
        </p:nvSpPr>
        <p:spPr/>
        <p:txBody>
          <a:bodyPr>
            <a:normAutofit fontScale="92500" lnSpcReduction="20000"/>
          </a:bodyPr>
          <a:lstStyle/>
          <a:p>
            <a:r>
              <a:rPr lang="el-GR" dirty="0"/>
              <a:t>Η σύγχρονη ισλαμική δημόσια σφαίρα λειτουργεί ως "κοινή προσδοκία", όχι ως χώρος συμφωνίας.</a:t>
            </a:r>
          </a:p>
          <a:p>
            <a:endParaRPr lang="el-GR" dirty="0"/>
          </a:p>
          <a:p>
            <a:r>
              <a:rPr lang="el-GR" dirty="0"/>
              <a:t>Οι κύκλοι επικοινωνίας είναι θρησκευτικά, </a:t>
            </a:r>
            <a:r>
              <a:rPr lang="el-GR" dirty="0" err="1"/>
              <a:t>εθνοτικά</a:t>
            </a:r>
            <a:r>
              <a:rPr lang="el-GR" dirty="0"/>
              <a:t> και τοπικά οριοθετημένοι.</a:t>
            </a:r>
          </a:p>
          <a:p>
            <a:endParaRPr lang="el-GR" dirty="0"/>
          </a:p>
          <a:p>
            <a:r>
              <a:rPr lang="el-GR" dirty="0"/>
              <a:t>Η συμμετοχή περιορίζεται από το φύλο, την τάξη και την ιδεολογία.</a:t>
            </a:r>
          </a:p>
          <a:p>
            <a:endParaRPr lang="el-GR" dirty="0"/>
          </a:p>
          <a:p>
            <a:r>
              <a:rPr lang="el-GR" dirty="0"/>
              <a:t>Παραμένει ισχυρή η σύνδεση με την παράδοση και την ερμηνεία της </a:t>
            </a:r>
            <a:r>
              <a:rPr lang="el-GR" dirty="0" err="1"/>
              <a:t>Σαρία</a:t>
            </a:r>
            <a:r>
              <a:rPr lang="el-GR" dirty="0"/>
              <a:t>.</a:t>
            </a:r>
          </a:p>
          <a:p>
            <a:endParaRPr lang="el-GR" dirty="0"/>
          </a:p>
          <a:p>
            <a:r>
              <a:rPr lang="el-GR" dirty="0"/>
              <a:t>Το Ισλάμ προσφέρει μια εναλλακτική πρόταση νεωτερικότητας, βασισμένη στην κοινότητα.</a:t>
            </a:r>
          </a:p>
          <a:p>
            <a:endParaRPr lang="el-GR" dirty="0"/>
          </a:p>
          <a:p>
            <a:r>
              <a:rPr lang="el-GR" dirty="0"/>
              <a:t>Η πρόκληση είναι η ισορροπία μεταξύ θρησκευτικής αυθεντικότητας και παγκόσμιων θεσμικών προτύπων.</a:t>
            </a:r>
          </a:p>
        </p:txBody>
      </p:sp>
    </p:spTree>
    <p:extLst>
      <p:ext uri="{BB962C8B-B14F-4D97-AF65-F5344CB8AC3E}">
        <p14:creationId xmlns:p14="http://schemas.microsoft.com/office/powerpoint/2010/main" val="301652107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A57E1D-6BB9-89F4-43C8-DFF3BF7C6D97}"/>
              </a:ext>
            </a:extLst>
          </p:cNvPr>
          <p:cNvSpPr>
            <a:spLocks noGrp="1"/>
          </p:cNvSpPr>
          <p:nvPr>
            <p:ph type="title"/>
          </p:nvPr>
        </p:nvSpPr>
        <p:spPr/>
        <p:txBody>
          <a:bodyPr/>
          <a:lstStyle/>
          <a:p>
            <a:r>
              <a:rPr lang="el-GR" dirty="0"/>
              <a:t>Ινδία</a:t>
            </a:r>
          </a:p>
        </p:txBody>
      </p:sp>
      <p:sp>
        <p:nvSpPr>
          <p:cNvPr id="3" name="Θέση περιεχομένου 2">
            <a:extLst>
              <a:ext uri="{FF2B5EF4-FFF2-40B4-BE49-F238E27FC236}">
                <a16:creationId xmlns:a16="http://schemas.microsoft.com/office/drawing/2014/main" id="{BAB5F963-9C66-90CE-C263-F359FFFA2965}"/>
              </a:ext>
            </a:extLst>
          </p:cNvPr>
          <p:cNvSpPr>
            <a:spLocks noGrp="1"/>
          </p:cNvSpPr>
          <p:nvPr>
            <p:ph idx="1"/>
          </p:nvPr>
        </p:nvSpPr>
        <p:spPr/>
        <p:txBody>
          <a:bodyPr/>
          <a:lstStyle/>
          <a:p>
            <a:endParaRPr lang="el-GR"/>
          </a:p>
        </p:txBody>
      </p:sp>
      <p:sp>
        <p:nvSpPr>
          <p:cNvPr id="4" name="Θέση υποσέλιδου 3">
            <a:extLst>
              <a:ext uri="{FF2B5EF4-FFF2-40B4-BE49-F238E27FC236}">
                <a16:creationId xmlns:a16="http://schemas.microsoft.com/office/drawing/2014/main" id="{B5420CB3-F59A-BCDB-022B-7DBA27BDC2CF}"/>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60813697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6D3A6A-E8AC-57E6-17C9-8871257B35E9}"/>
              </a:ext>
            </a:extLst>
          </p:cNvPr>
          <p:cNvSpPr>
            <a:spLocks noGrp="1"/>
          </p:cNvSpPr>
          <p:nvPr>
            <p:ph type="title"/>
          </p:nvPr>
        </p:nvSpPr>
        <p:spPr/>
        <p:txBody>
          <a:bodyPr/>
          <a:lstStyle/>
          <a:p>
            <a:r>
              <a:rPr lang="el-GR" dirty="0"/>
              <a:t>Ινδική ιδιαιτερότητα και νεωτερικότητα</a:t>
            </a:r>
          </a:p>
        </p:txBody>
      </p:sp>
      <p:sp>
        <p:nvSpPr>
          <p:cNvPr id="3" name="Θέση περιεχομένου 2">
            <a:extLst>
              <a:ext uri="{FF2B5EF4-FFF2-40B4-BE49-F238E27FC236}">
                <a16:creationId xmlns:a16="http://schemas.microsoft.com/office/drawing/2014/main" id="{A403DBD8-8F56-7108-B0D3-F907D03E15C7}"/>
              </a:ext>
            </a:extLst>
          </p:cNvPr>
          <p:cNvSpPr>
            <a:spLocks noGrp="1"/>
          </p:cNvSpPr>
          <p:nvPr>
            <p:ph idx="1"/>
          </p:nvPr>
        </p:nvSpPr>
        <p:spPr/>
        <p:txBody>
          <a:bodyPr>
            <a:normAutofit fontScale="92500"/>
          </a:bodyPr>
          <a:lstStyle/>
          <a:p>
            <a:r>
              <a:rPr lang="el-GR" dirty="0"/>
              <a:t> Η Ινδία είναι μοναδική περίπτωση σταθερής δημοκρατίας στον </a:t>
            </a:r>
            <a:r>
              <a:rPr lang="el-GR" dirty="0" err="1"/>
              <a:t>μετα</a:t>
            </a:r>
            <a:r>
              <a:rPr lang="el-GR" dirty="0"/>
              <a:t>-αποικιακό κόσμο.</a:t>
            </a:r>
          </a:p>
          <a:p>
            <a:endParaRPr lang="el-GR" dirty="0"/>
          </a:p>
          <a:p>
            <a:r>
              <a:rPr lang="el-GR" dirty="0"/>
              <a:t>Η νεωτερικότητα συνυπάρχει με έντονα παραδοσιακά στοιχεία.</a:t>
            </a:r>
          </a:p>
          <a:p>
            <a:endParaRPr lang="el-GR" dirty="0"/>
          </a:p>
          <a:p>
            <a:r>
              <a:rPr lang="el-GR" dirty="0"/>
              <a:t>Το ινδικό πολιτικό σύστημα ενσωματώνει πλουραλισμό και τοπικές ιδιαιτερότητες.</a:t>
            </a:r>
          </a:p>
          <a:p>
            <a:endParaRPr lang="el-GR" dirty="0"/>
          </a:p>
          <a:p>
            <a:r>
              <a:rPr lang="el-GR" dirty="0"/>
              <a:t>Δεν ακολουθεί απόλυτα ούτε δυτικά ούτε αυταρχικά πρότυπα.</a:t>
            </a:r>
          </a:p>
          <a:p>
            <a:endParaRPr lang="el-GR" dirty="0"/>
          </a:p>
          <a:p>
            <a:r>
              <a:rPr lang="el-GR" dirty="0"/>
              <a:t>Η ινδική ταυτότητα είναι υβριδική: παράδοση και αναστοχασμός ταυτόχρονα.</a:t>
            </a:r>
          </a:p>
          <a:p>
            <a:endParaRPr lang="el-GR" dirty="0"/>
          </a:p>
          <a:p>
            <a:r>
              <a:rPr lang="el-GR" dirty="0"/>
              <a:t>Η δημοκρατία λειτουργεί περισσότερο ως διαδικασία παρά ως </a:t>
            </a:r>
            <a:r>
              <a:rPr lang="el-GR" dirty="0" err="1"/>
              <a:t>ουσιοκρατικό</a:t>
            </a:r>
            <a:r>
              <a:rPr lang="el-GR" dirty="0"/>
              <a:t> καθεστώς.</a:t>
            </a:r>
          </a:p>
        </p:txBody>
      </p:sp>
    </p:spTree>
    <p:extLst>
      <p:ext uri="{BB962C8B-B14F-4D97-AF65-F5344CB8AC3E}">
        <p14:creationId xmlns:p14="http://schemas.microsoft.com/office/powerpoint/2010/main" val="12628204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582A40-967D-CEDE-E31C-4C0DF7D4E5EC}"/>
              </a:ext>
            </a:extLst>
          </p:cNvPr>
          <p:cNvSpPr>
            <a:spLocks noGrp="1"/>
          </p:cNvSpPr>
          <p:nvPr>
            <p:ph type="title"/>
          </p:nvPr>
        </p:nvSpPr>
        <p:spPr>
          <a:xfrm>
            <a:off x="609600" y="274638"/>
            <a:ext cx="10972800" cy="827769"/>
          </a:xfrm>
        </p:spPr>
        <p:txBody>
          <a:bodyPr/>
          <a:lstStyle/>
          <a:p>
            <a:r>
              <a:rPr lang="el-GR" dirty="0"/>
              <a:t>Δημοκρατία και κοινωνικός κατακερματισμός</a:t>
            </a:r>
          </a:p>
        </p:txBody>
      </p:sp>
      <p:sp>
        <p:nvSpPr>
          <p:cNvPr id="3" name="Θέση περιεχομένου 2">
            <a:extLst>
              <a:ext uri="{FF2B5EF4-FFF2-40B4-BE49-F238E27FC236}">
                <a16:creationId xmlns:a16="http://schemas.microsoft.com/office/drawing/2014/main" id="{E656C49C-D032-D31E-6D6F-687D5861D389}"/>
              </a:ext>
            </a:extLst>
          </p:cNvPr>
          <p:cNvSpPr>
            <a:spLocks noGrp="1"/>
          </p:cNvSpPr>
          <p:nvPr>
            <p:ph idx="1"/>
          </p:nvPr>
        </p:nvSpPr>
        <p:spPr/>
        <p:txBody>
          <a:bodyPr>
            <a:normAutofit fontScale="92500"/>
          </a:bodyPr>
          <a:lstStyle/>
          <a:p>
            <a:r>
              <a:rPr lang="el-GR" dirty="0"/>
              <a:t>Παρά τον έντονο κατακερματισμό (κάστες, θρησκείες, γλώσσες), η δημοκρατία αντέχει.</a:t>
            </a:r>
          </a:p>
          <a:p>
            <a:endParaRPr lang="el-GR" dirty="0"/>
          </a:p>
          <a:p>
            <a:r>
              <a:rPr lang="el-GR" dirty="0"/>
              <a:t>Το σύστημα βασίζεται σε συναινετική διαχείριση διαφορών, όχι συγκρουσιακή.</a:t>
            </a:r>
          </a:p>
          <a:p>
            <a:endParaRPr lang="el-GR" dirty="0"/>
          </a:p>
          <a:p>
            <a:r>
              <a:rPr lang="el-GR" dirty="0"/>
              <a:t>Η πολιτική ενσωματώνει τους περιθωριοποιημένους μέσω κινήτρων και δικτύων.</a:t>
            </a:r>
          </a:p>
          <a:p>
            <a:endParaRPr lang="el-GR" dirty="0"/>
          </a:p>
          <a:p>
            <a:r>
              <a:rPr lang="el-GR" dirty="0"/>
              <a:t>Ο σεκταρισμός υπάρχει, αλλά δεν διαλύει τη συνοχή του πολιτικού συστήματος.</a:t>
            </a:r>
          </a:p>
          <a:p>
            <a:endParaRPr lang="el-GR" dirty="0"/>
          </a:p>
          <a:p>
            <a:r>
              <a:rPr lang="el-GR" dirty="0"/>
              <a:t>Οι εκλογικές διαδικασίες είναι μαζικές, εντατικές και σχεδόν τελετουργικές.</a:t>
            </a:r>
          </a:p>
          <a:p>
            <a:endParaRPr lang="el-GR" dirty="0"/>
          </a:p>
          <a:p>
            <a:r>
              <a:rPr lang="el-GR" dirty="0"/>
              <a:t>Η συμμετοχή των κατώτερων κοινωνικών στρωμάτων είναι ενεργή και αυξανόμενη.</a:t>
            </a:r>
          </a:p>
        </p:txBody>
      </p:sp>
    </p:spTree>
    <p:extLst>
      <p:ext uri="{BB962C8B-B14F-4D97-AF65-F5344CB8AC3E}">
        <p14:creationId xmlns:p14="http://schemas.microsoft.com/office/powerpoint/2010/main" val="341653481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16387C-4481-9EF1-B451-1C63E1D6E132}"/>
              </a:ext>
            </a:extLst>
          </p:cNvPr>
          <p:cNvSpPr>
            <a:spLocks noGrp="1"/>
          </p:cNvSpPr>
          <p:nvPr>
            <p:ph type="title"/>
          </p:nvPr>
        </p:nvSpPr>
        <p:spPr/>
        <p:txBody>
          <a:bodyPr/>
          <a:lstStyle/>
          <a:p>
            <a:r>
              <a:rPr lang="el-GR" dirty="0"/>
              <a:t>Κινήματα διαμαρτυρίας και πολιτική σταθερότητα</a:t>
            </a:r>
          </a:p>
        </p:txBody>
      </p:sp>
      <p:sp>
        <p:nvSpPr>
          <p:cNvPr id="3" name="Θέση περιεχομένου 2">
            <a:extLst>
              <a:ext uri="{FF2B5EF4-FFF2-40B4-BE49-F238E27FC236}">
                <a16:creationId xmlns:a16="http://schemas.microsoft.com/office/drawing/2014/main" id="{5AAC61DA-51E0-9303-5203-6173BB89DB11}"/>
              </a:ext>
            </a:extLst>
          </p:cNvPr>
          <p:cNvSpPr>
            <a:spLocks noGrp="1"/>
          </p:cNvSpPr>
          <p:nvPr>
            <p:ph idx="1"/>
          </p:nvPr>
        </p:nvSpPr>
        <p:spPr/>
        <p:txBody>
          <a:bodyPr>
            <a:normAutofit fontScale="92500"/>
          </a:bodyPr>
          <a:lstStyle/>
          <a:p>
            <a:r>
              <a:rPr lang="el-GR" dirty="0"/>
              <a:t>Τα κινήματα διαμαρτυρίας έχουν χαρακτηριστικά κοινωνικής ενσωμάτωσης, όχι ανατροπής.</a:t>
            </a:r>
          </a:p>
          <a:p>
            <a:endParaRPr lang="el-GR" dirty="0"/>
          </a:p>
          <a:p>
            <a:r>
              <a:rPr lang="el-GR" dirty="0"/>
              <a:t>Το κράτος συχνά επιδεικνύει ανεκτικότητα και ευελιξία απέναντί τους.</a:t>
            </a:r>
          </a:p>
          <a:p>
            <a:endParaRPr lang="el-GR" dirty="0"/>
          </a:p>
          <a:p>
            <a:r>
              <a:rPr lang="el-GR" dirty="0"/>
              <a:t>Το επίπεδο </a:t>
            </a:r>
            <a:r>
              <a:rPr lang="el-GR" dirty="0" err="1"/>
              <a:t>ιδεολογικοποίησης</a:t>
            </a:r>
            <a:r>
              <a:rPr lang="el-GR" dirty="0"/>
              <a:t> παραμένει χαμηλό: κυριαρχεί ο πραγματισμός.</a:t>
            </a:r>
          </a:p>
          <a:p>
            <a:endParaRPr lang="el-GR" dirty="0"/>
          </a:p>
          <a:p>
            <a:r>
              <a:rPr lang="el-GR" dirty="0"/>
              <a:t>Οι διαμαρτυρίες εντάσσονται σε μια κουλτούρα δημοκρατικής διαπραγμάτευσης.</a:t>
            </a:r>
          </a:p>
          <a:p>
            <a:endParaRPr lang="el-GR" dirty="0"/>
          </a:p>
          <a:p>
            <a:r>
              <a:rPr lang="el-GR" dirty="0"/>
              <a:t>Η επαναστατικότητα παίρνει μορφή καθημερινής πολιτικής συμμετοχής.</a:t>
            </a:r>
          </a:p>
          <a:p>
            <a:endParaRPr lang="el-GR" dirty="0"/>
          </a:p>
          <a:p>
            <a:r>
              <a:rPr lang="el-GR" dirty="0"/>
              <a:t>Το συνταγματικό πλαίσιο διατηρείται ακόμα και κάτω από πίεση.</a:t>
            </a:r>
          </a:p>
        </p:txBody>
      </p:sp>
    </p:spTree>
    <p:extLst>
      <p:ext uri="{BB962C8B-B14F-4D97-AF65-F5344CB8AC3E}">
        <p14:creationId xmlns:p14="http://schemas.microsoft.com/office/powerpoint/2010/main" val="1485911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2E26D0-A402-0124-438C-75A7159C2D5E}"/>
              </a:ext>
            </a:extLst>
          </p:cNvPr>
          <p:cNvSpPr>
            <a:spLocks noGrp="1"/>
          </p:cNvSpPr>
          <p:nvPr>
            <p:ph type="title"/>
          </p:nvPr>
        </p:nvSpPr>
        <p:spPr>
          <a:xfrm>
            <a:off x="609600" y="274639"/>
            <a:ext cx="10972800" cy="648308"/>
          </a:xfrm>
        </p:spPr>
        <p:txBody>
          <a:bodyPr/>
          <a:lstStyle/>
          <a:p>
            <a:r>
              <a:rPr lang="el-GR" dirty="0"/>
              <a:t>Ο Ταοϊσμός</a:t>
            </a:r>
            <a:endParaRPr lang="en-US" dirty="0"/>
          </a:p>
        </p:txBody>
      </p:sp>
      <p:sp>
        <p:nvSpPr>
          <p:cNvPr id="3" name="Θέση περιεχομένου 2">
            <a:extLst>
              <a:ext uri="{FF2B5EF4-FFF2-40B4-BE49-F238E27FC236}">
                <a16:creationId xmlns:a16="http://schemas.microsoft.com/office/drawing/2014/main" id="{AB36C1A2-DE73-2783-894B-27D0A8CD719B}"/>
              </a:ext>
            </a:extLst>
          </p:cNvPr>
          <p:cNvSpPr>
            <a:spLocks noGrp="1"/>
          </p:cNvSpPr>
          <p:nvPr>
            <p:ph idx="1"/>
          </p:nvPr>
        </p:nvSpPr>
        <p:spPr>
          <a:xfrm>
            <a:off x="609600" y="1256233"/>
            <a:ext cx="10972800" cy="5327128"/>
          </a:xfrm>
        </p:spPr>
        <p:txBody>
          <a:bodyPr>
            <a:normAutofit fontScale="62500" lnSpcReduction="20000"/>
          </a:bodyPr>
          <a:lstStyle/>
          <a:p>
            <a:r>
              <a:rPr lang="el-GR" dirty="0"/>
              <a:t>Ο Ταοϊσμός βασίζεται στο </a:t>
            </a:r>
            <a:r>
              <a:rPr lang="el-GR" dirty="0" err="1"/>
              <a:t>Τάο</a:t>
            </a:r>
            <a:r>
              <a:rPr lang="el-GR" dirty="0"/>
              <a:t> ("Δρόμος" ή "Ατραπός</a:t>
            </a:r>
            <a:r>
              <a:rPr lang="en-US" dirty="0"/>
              <a:t>”</a:t>
            </a:r>
            <a:r>
              <a:rPr lang="el-GR" dirty="0"/>
              <a:t>)  - μια αόρατη, φυσική αρχή που διέπει το σύμπαν.</a:t>
            </a:r>
          </a:p>
          <a:p>
            <a:endParaRPr lang="el-GR" dirty="0"/>
          </a:p>
          <a:p>
            <a:r>
              <a:rPr lang="el-GR" dirty="0"/>
              <a:t>Ο άνθρωπος πρέπει να ζει σε αρμονία με το </a:t>
            </a:r>
            <a:r>
              <a:rPr lang="el-GR" dirty="0" err="1"/>
              <a:t>Τάο</a:t>
            </a:r>
            <a:r>
              <a:rPr lang="el-GR" dirty="0"/>
              <a:t>, ακολουθώντας τη φυσική ροή της ζωής αντί να την αντιμάχεται.</a:t>
            </a:r>
          </a:p>
          <a:p>
            <a:endParaRPr lang="el-GR" dirty="0"/>
          </a:p>
          <a:p>
            <a:r>
              <a:rPr lang="el-GR" dirty="0"/>
              <a:t>Ενώ ο Κομφουκιανισμός δίνει έμφαση στην ηθική πειθαρχία, την κοινωνική ιεραρχία και την εκπαίδευση, ο Ταοϊσμός απορρίπτει τα άκαμπτα κοινωνικά πρότυπα. </a:t>
            </a:r>
          </a:p>
          <a:p>
            <a:endParaRPr lang="el-GR" dirty="0"/>
          </a:p>
          <a:p>
            <a:r>
              <a:rPr lang="el-GR" dirty="0"/>
              <a:t>Αντί για αυστηρή ηθική, προτείνει μια ευέλικτη, φυσική στάση ζωής.</a:t>
            </a:r>
          </a:p>
          <a:p>
            <a:endParaRPr lang="el-GR" dirty="0"/>
          </a:p>
          <a:p>
            <a:r>
              <a:rPr lang="el-GR" dirty="0"/>
              <a:t>Ο Ταοϊσμός διδάσκει ότι ο άνθρωπος είναι μέρος της φύσης και όχι ανώτερος από αυτήν. Η ζωή πρέπει να συμβαδίζει με τις φυσικές αλλαγές και τους κύκλους της φύσης (Γιν και Γιανγκ )</a:t>
            </a:r>
          </a:p>
          <a:p>
            <a:endParaRPr lang="el-GR" dirty="0"/>
          </a:p>
          <a:p>
            <a:r>
              <a:rPr lang="el-GR" dirty="0"/>
              <a:t>Απλή ζωή και μετριοπάθεια. Όχι στην υπερβολική επιθυμία για δύναμη, πλούτο και κοινωνική αναγνώριση, καθώς αυτά διαταράσσουν την ισορροπία του ατόμου. Το ιδανικό είναι να ζει κανείς με ταπεινότητα και φυσικότητα.</a:t>
            </a:r>
          </a:p>
          <a:p>
            <a:endParaRPr lang="el-GR" dirty="0"/>
          </a:p>
          <a:p>
            <a:r>
              <a:rPr lang="el-GR" dirty="0"/>
              <a:t>Οι νόμοι και οι θεσμοί συχνά απομακρύνουν τον άνθρωπο από τη φυσική του κατάσταση. </a:t>
            </a:r>
          </a:p>
          <a:p>
            <a:endParaRPr lang="el-GR" dirty="0"/>
          </a:p>
          <a:p>
            <a:r>
              <a:rPr lang="el-GR" dirty="0"/>
              <a:t>Ο </a:t>
            </a:r>
            <a:r>
              <a:rPr lang="el-GR" dirty="0" err="1"/>
              <a:t>Λάο</a:t>
            </a:r>
            <a:r>
              <a:rPr lang="el-GR" dirty="0"/>
              <a:t> Τσε στο "</a:t>
            </a:r>
            <a:r>
              <a:rPr lang="el-GR" dirty="0" err="1"/>
              <a:t>Τάο</a:t>
            </a:r>
            <a:r>
              <a:rPr lang="el-GR" dirty="0"/>
              <a:t> Τε Τσινγκ" προειδοποιεί ότι η υπερβολική παρέμβαση των κυβερνήσεων οδηγεί σε δυστυχία.</a:t>
            </a:r>
          </a:p>
          <a:p>
            <a:endParaRPr lang="el-GR" dirty="0"/>
          </a:p>
          <a:p>
            <a:r>
              <a:rPr lang="el-GR" dirty="0"/>
              <a:t>Η κοινωνία πρέπει να βασίζεται στη φυσική αρμονία και όχι σε εξαναγκαστικά μέτρα.</a:t>
            </a:r>
          </a:p>
          <a:p>
            <a:endParaRPr lang="el-GR" dirty="0"/>
          </a:p>
          <a:p>
            <a:r>
              <a:rPr lang="el-GR" dirty="0"/>
              <a:t>Ο Ταοϊσμός τονίζει την ατομική εμπειρία και τη διαίσθηση πάνω από τη λογική </a:t>
            </a:r>
            <a:r>
              <a:rPr lang="el-GR" dirty="0" err="1"/>
              <a:t>ανάλυση.Ενθαρρύνει</a:t>
            </a:r>
            <a:r>
              <a:rPr lang="el-GR" dirty="0"/>
              <a:t> την εσωτερική γαλήνη, τον διαλογισμό και τη σύνδεση με το </a:t>
            </a:r>
            <a:r>
              <a:rPr lang="el-GR" dirty="0" err="1"/>
              <a:t>σύμπαν.Σε</a:t>
            </a:r>
            <a:r>
              <a:rPr lang="el-GR" dirty="0"/>
              <a:t> αντίθεση με τον Κομφουκιανισμό, δεν δίνει έμφαση στην εξωτερική εκπαίδευση αλλά στην εσωτερική σοφία.</a:t>
            </a:r>
            <a:endParaRPr lang="en-US" dirty="0"/>
          </a:p>
        </p:txBody>
      </p:sp>
    </p:spTree>
    <p:extLst>
      <p:ext uri="{BB962C8B-B14F-4D97-AF65-F5344CB8AC3E}">
        <p14:creationId xmlns:p14="http://schemas.microsoft.com/office/powerpoint/2010/main" val="173245339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1D9EF3-4B29-8E25-7ED7-8AE249DDFBE3}"/>
              </a:ext>
            </a:extLst>
          </p:cNvPr>
          <p:cNvSpPr>
            <a:spLocks noGrp="1"/>
          </p:cNvSpPr>
          <p:nvPr>
            <p:ph type="title"/>
          </p:nvPr>
        </p:nvSpPr>
        <p:spPr>
          <a:xfrm>
            <a:off x="609600" y="274638"/>
            <a:ext cx="10972800" cy="981594"/>
          </a:xfrm>
        </p:spPr>
        <p:txBody>
          <a:bodyPr/>
          <a:lstStyle/>
          <a:p>
            <a:r>
              <a:rPr lang="el-GR" dirty="0"/>
              <a:t>Κάστες, θρησκεία και πολιτική</a:t>
            </a:r>
          </a:p>
        </p:txBody>
      </p:sp>
      <p:sp>
        <p:nvSpPr>
          <p:cNvPr id="3" name="Θέση περιεχομένου 2">
            <a:extLst>
              <a:ext uri="{FF2B5EF4-FFF2-40B4-BE49-F238E27FC236}">
                <a16:creationId xmlns:a16="http://schemas.microsoft.com/office/drawing/2014/main" id="{7E3D3AEC-6A34-A802-7A47-0043C8A36B63}"/>
              </a:ext>
            </a:extLst>
          </p:cNvPr>
          <p:cNvSpPr>
            <a:spLocks noGrp="1"/>
          </p:cNvSpPr>
          <p:nvPr>
            <p:ph idx="1"/>
          </p:nvPr>
        </p:nvSpPr>
        <p:spPr/>
        <p:txBody>
          <a:bodyPr>
            <a:normAutofit fontScale="92500"/>
          </a:bodyPr>
          <a:lstStyle/>
          <a:p>
            <a:r>
              <a:rPr lang="el-GR" dirty="0"/>
              <a:t>Οι κάστες δεν καταργούνται, αλλά πολιτικοποιούνται και </a:t>
            </a:r>
            <a:r>
              <a:rPr lang="el-GR" dirty="0" err="1"/>
              <a:t>αναπλαισιώνονται</a:t>
            </a:r>
            <a:r>
              <a:rPr lang="el-GR" dirty="0"/>
              <a:t>.</a:t>
            </a:r>
          </a:p>
          <a:p>
            <a:endParaRPr lang="el-GR" dirty="0"/>
          </a:p>
          <a:p>
            <a:r>
              <a:rPr lang="el-GR" dirty="0"/>
              <a:t>Η δημοκρατία επιτρέπει στις χαμηλότερες κάστες να διεκδικούν φωνή και θέση.</a:t>
            </a:r>
          </a:p>
          <a:p>
            <a:endParaRPr lang="el-GR" dirty="0"/>
          </a:p>
          <a:p>
            <a:r>
              <a:rPr lang="el-GR" dirty="0"/>
              <a:t>Οι θρησκευτικές ταυτότητες λειτουργούν άλλοτε ως πόλος ένταξης, άλλοτε διχασμού.</a:t>
            </a:r>
          </a:p>
          <a:p>
            <a:endParaRPr lang="el-GR" dirty="0"/>
          </a:p>
          <a:p>
            <a:r>
              <a:rPr lang="el-GR" dirty="0"/>
              <a:t>Υπάρχει συνεχής διαπραγμάτευση μεταξύ τοπικού, εθνικού και θρησκευτικού στοιχείου.</a:t>
            </a:r>
          </a:p>
          <a:p>
            <a:endParaRPr lang="el-GR" dirty="0"/>
          </a:p>
          <a:p>
            <a:r>
              <a:rPr lang="el-GR" dirty="0"/>
              <a:t>Οι πολιτικές συμμαχίες διαμορφώνονται πέρα από τα παραδοσιακά όρια των ομάδων.</a:t>
            </a:r>
          </a:p>
          <a:p>
            <a:endParaRPr lang="el-GR" dirty="0"/>
          </a:p>
          <a:p>
            <a:r>
              <a:rPr lang="el-GR" dirty="0"/>
              <a:t>Η ενσωμάτωση των διαφορών δεν σημαίνει και εξάλειψή τους.</a:t>
            </a:r>
          </a:p>
        </p:txBody>
      </p:sp>
    </p:spTree>
    <p:extLst>
      <p:ext uri="{BB962C8B-B14F-4D97-AF65-F5344CB8AC3E}">
        <p14:creationId xmlns:p14="http://schemas.microsoft.com/office/powerpoint/2010/main" val="405692434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A01428-72DD-80D3-F31C-AC70BD5EB33F}"/>
              </a:ext>
            </a:extLst>
          </p:cNvPr>
          <p:cNvSpPr>
            <a:spLocks noGrp="1"/>
          </p:cNvSpPr>
          <p:nvPr>
            <p:ph type="title"/>
          </p:nvPr>
        </p:nvSpPr>
        <p:spPr>
          <a:xfrm>
            <a:off x="609600" y="274638"/>
            <a:ext cx="10972800" cy="973048"/>
          </a:xfrm>
        </p:spPr>
        <p:txBody>
          <a:bodyPr/>
          <a:lstStyle/>
          <a:p>
            <a:r>
              <a:rPr lang="el-GR" dirty="0"/>
              <a:t>Νεωτερικότητα και πολιτικός ρεαλισμός</a:t>
            </a:r>
          </a:p>
        </p:txBody>
      </p:sp>
      <p:sp>
        <p:nvSpPr>
          <p:cNvPr id="3" name="Θέση περιεχομένου 2">
            <a:extLst>
              <a:ext uri="{FF2B5EF4-FFF2-40B4-BE49-F238E27FC236}">
                <a16:creationId xmlns:a16="http://schemas.microsoft.com/office/drawing/2014/main" id="{A4A5E8A0-378C-83C7-844D-2CFD75FD5B4E}"/>
              </a:ext>
            </a:extLst>
          </p:cNvPr>
          <p:cNvSpPr>
            <a:spLocks noGrp="1"/>
          </p:cNvSpPr>
          <p:nvPr>
            <p:ph idx="1"/>
          </p:nvPr>
        </p:nvSpPr>
        <p:spPr/>
        <p:txBody>
          <a:bodyPr>
            <a:normAutofit fontScale="92500"/>
          </a:bodyPr>
          <a:lstStyle/>
          <a:p>
            <a:r>
              <a:rPr lang="el-GR" dirty="0"/>
              <a:t>Η ινδική πολιτική σκηνή χαρακτηρίζεται από εξαιρετικό ρεαλισμό.</a:t>
            </a:r>
          </a:p>
          <a:p>
            <a:endParaRPr lang="el-GR" dirty="0"/>
          </a:p>
          <a:p>
            <a:r>
              <a:rPr lang="el-GR" dirty="0"/>
              <a:t>Οι κοινωνικές ομάδες δρουν με όρους πρακτικού οφέλους, όχι ιδεολογικής καθαρότητας.</a:t>
            </a:r>
          </a:p>
          <a:p>
            <a:endParaRPr lang="el-GR" dirty="0"/>
          </a:p>
          <a:p>
            <a:r>
              <a:rPr lang="el-GR" dirty="0"/>
              <a:t>Το πολιτικό σύστημα ενσωματώνει διαφωνίες και επανακαθορίζει ταυτότητες.</a:t>
            </a:r>
          </a:p>
          <a:p>
            <a:endParaRPr lang="el-GR" dirty="0"/>
          </a:p>
          <a:p>
            <a:r>
              <a:rPr lang="el-GR" dirty="0"/>
              <a:t>Ο ετεροχρονισμός (παράλληλη ύπαρξη πολλών εποχών) είναι λειτουργικός.</a:t>
            </a:r>
          </a:p>
          <a:p>
            <a:endParaRPr lang="el-GR" dirty="0"/>
          </a:p>
          <a:p>
            <a:r>
              <a:rPr lang="el-GR" dirty="0"/>
              <a:t>Η θρησκευτική πίστη συνυπάρχει με ορθολογική πολιτική δράση.</a:t>
            </a:r>
          </a:p>
          <a:p>
            <a:endParaRPr lang="el-GR" dirty="0"/>
          </a:p>
          <a:p>
            <a:r>
              <a:rPr lang="el-GR" dirty="0"/>
              <a:t>Ο μετασχηματισμός είναι συνεχής, όχι ριζικά επαναστατικός.</a:t>
            </a:r>
          </a:p>
        </p:txBody>
      </p:sp>
    </p:spTree>
    <p:extLst>
      <p:ext uri="{BB962C8B-B14F-4D97-AF65-F5344CB8AC3E}">
        <p14:creationId xmlns:p14="http://schemas.microsoft.com/office/powerpoint/2010/main" val="127600598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B93AA4-D633-29BC-0DCB-E4B95CFFF1C2}"/>
              </a:ext>
            </a:extLst>
          </p:cNvPr>
          <p:cNvSpPr>
            <a:spLocks noGrp="1"/>
          </p:cNvSpPr>
          <p:nvPr>
            <p:ph type="title"/>
          </p:nvPr>
        </p:nvSpPr>
        <p:spPr>
          <a:xfrm>
            <a:off x="609600" y="274638"/>
            <a:ext cx="10972800" cy="793586"/>
          </a:xfrm>
        </p:spPr>
        <p:txBody>
          <a:bodyPr/>
          <a:lstStyle/>
          <a:p>
            <a:r>
              <a:rPr lang="el-GR" dirty="0"/>
              <a:t>Η Ινδία και η θεωρία των πολλαπλών νεωτερικοτήτων</a:t>
            </a:r>
          </a:p>
        </p:txBody>
      </p:sp>
      <p:sp>
        <p:nvSpPr>
          <p:cNvPr id="3" name="Θέση περιεχομένου 2">
            <a:extLst>
              <a:ext uri="{FF2B5EF4-FFF2-40B4-BE49-F238E27FC236}">
                <a16:creationId xmlns:a16="http://schemas.microsoft.com/office/drawing/2014/main" id="{E0E2BF89-0E7C-9E64-D141-FDC013D5FBE1}"/>
              </a:ext>
            </a:extLst>
          </p:cNvPr>
          <p:cNvSpPr>
            <a:spLocks noGrp="1"/>
          </p:cNvSpPr>
          <p:nvPr>
            <p:ph idx="1"/>
          </p:nvPr>
        </p:nvSpPr>
        <p:spPr/>
        <p:txBody>
          <a:bodyPr>
            <a:normAutofit fontScale="92500" lnSpcReduction="10000"/>
          </a:bodyPr>
          <a:lstStyle/>
          <a:p>
            <a:r>
              <a:rPr lang="el-GR" dirty="0"/>
              <a:t>Η ινδική περίπτωση επιβεβαιώνει την ύπαρξη πολλαπλών μορφών νεωτερικότητας.</a:t>
            </a:r>
          </a:p>
          <a:p>
            <a:endParaRPr lang="el-GR" dirty="0"/>
          </a:p>
          <a:p>
            <a:r>
              <a:rPr lang="el-GR" dirty="0"/>
              <a:t>Η δημοκρατία προσαρμόζεται στην πολιτισμική και κοινωνική πολυμορφία.</a:t>
            </a:r>
          </a:p>
          <a:p>
            <a:endParaRPr lang="el-GR" dirty="0"/>
          </a:p>
          <a:p>
            <a:r>
              <a:rPr lang="el-GR" dirty="0"/>
              <a:t>Το κράτος δεν είναι ουδέτερο, αλλά διαμεσολαβητικό και ευέλικτο.</a:t>
            </a:r>
          </a:p>
          <a:p>
            <a:endParaRPr lang="el-GR" dirty="0"/>
          </a:p>
          <a:p>
            <a:r>
              <a:rPr lang="el-GR" dirty="0"/>
              <a:t>Η νεωτερικότητα στην Ινδία έχει ηθικές, πνευματικές και συλλογικές ρίζες.</a:t>
            </a:r>
          </a:p>
          <a:p>
            <a:endParaRPr lang="el-GR" dirty="0"/>
          </a:p>
          <a:p>
            <a:r>
              <a:rPr lang="el-GR" dirty="0"/>
              <a:t>Η δημοκρατία λειτουργεί με όρους "εκ των κάτω", χωρίς </a:t>
            </a:r>
            <a:r>
              <a:rPr lang="el-GR" dirty="0" err="1"/>
              <a:t>μοντερνιστική</a:t>
            </a:r>
            <a:r>
              <a:rPr lang="el-GR" dirty="0"/>
              <a:t> ομοιομορφία.</a:t>
            </a:r>
          </a:p>
          <a:p>
            <a:endParaRPr lang="el-GR"/>
          </a:p>
          <a:p>
            <a:r>
              <a:rPr lang="el-GR"/>
              <a:t>Η </a:t>
            </a:r>
            <a:r>
              <a:rPr lang="el-GR" dirty="0"/>
              <a:t>Ινδία προσφέρει ένα εναλλακτικό μοντέλο εκσυγχρονιστικής πολιτικής χωρίς αποκοπή από την παράδοση.</a:t>
            </a:r>
          </a:p>
        </p:txBody>
      </p:sp>
      <p:sp>
        <p:nvSpPr>
          <p:cNvPr id="4" name="Θέση υποσέλιδου 3">
            <a:extLst>
              <a:ext uri="{FF2B5EF4-FFF2-40B4-BE49-F238E27FC236}">
                <a16:creationId xmlns:a16="http://schemas.microsoft.com/office/drawing/2014/main" id="{1B63E458-393A-042F-E20B-9E92E2B3B7DD}"/>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00882288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202CBC-25DB-EFCF-385D-55DDFF553832}"/>
              </a:ext>
            </a:extLst>
          </p:cNvPr>
          <p:cNvSpPr>
            <a:spLocks noGrp="1"/>
          </p:cNvSpPr>
          <p:nvPr>
            <p:ph type="title"/>
          </p:nvPr>
        </p:nvSpPr>
        <p:spPr/>
        <p:txBody>
          <a:bodyPr>
            <a:normAutofit fontScale="90000"/>
          </a:bodyPr>
          <a:lstStyle/>
          <a:p>
            <a:r>
              <a:rPr lang="el-GR" dirty="0"/>
              <a:t>Σταθερότητα και Κρίσεις της Δημοκρατίας τον 21</a:t>
            </a:r>
            <a:r>
              <a:rPr lang="el-GR" baseline="30000" dirty="0"/>
              <a:t>ο</a:t>
            </a:r>
            <a:r>
              <a:rPr lang="el-GR" dirty="0"/>
              <a:t> αιώνα</a:t>
            </a:r>
          </a:p>
        </p:txBody>
      </p:sp>
      <p:sp>
        <p:nvSpPr>
          <p:cNvPr id="3" name="Θέση περιεχομένου 2">
            <a:extLst>
              <a:ext uri="{FF2B5EF4-FFF2-40B4-BE49-F238E27FC236}">
                <a16:creationId xmlns:a16="http://schemas.microsoft.com/office/drawing/2014/main" id="{91DE4E6F-52BB-266A-32BA-F014E1B94723}"/>
              </a:ext>
            </a:extLst>
          </p:cNvPr>
          <p:cNvSpPr>
            <a:spLocks noGrp="1"/>
          </p:cNvSpPr>
          <p:nvPr>
            <p:ph idx="1"/>
          </p:nvPr>
        </p:nvSpPr>
        <p:spPr/>
        <p:txBody>
          <a:bodyPr/>
          <a:lstStyle/>
          <a:p>
            <a:endParaRPr lang="el-GR"/>
          </a:p>
        </p:txBody>
      </p:sp>
      <p:sp>
        <p:nvSpPr>
          <p:cNvPr id="4" name="Θέση υποσέλιδου 3">
            <a:extLst>
              <a:ext uri="{FF2B5EF4-FFF2-40B4-BE49-F238E27FC236}">
                <a16:creationId xmlns:a16="http://schemas.microsoft.com/office/drawing/2014/main" id="{B9C0A4D5-AAEA-001D-8549-58E17AE26DD0}"/>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8285247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11B7B6-0740-E286-F9A9-95CAF8E0C149}"/>
              </a:ext>
            </a:extLst>
          </p:cNvPr>
          <p:cNvSpPr>
            <a:spLocks noGrp="1"/>
          </p:cNvSpPr>
          <p:nvPr>
            <p:ph type="title"/>
          </p:nvPr>
        </p:nvSpPr>
        <p:spPr/>
        <p:txBody>
          <a:bodyPr/>
          <a:lstStyle/>
          <a:p>
            <a:r>
              <a:rPr lang="el-GR" dirty="0"/>
              <a:t>Εμπιστοσύνη και πολιτειακή σταθερότητα</a:t>
            </a:r>
          </a:p>
        </p:txBody>
      </p:sp>
      <p:sp>
        <p:nvSpPr>
          <p:cNvPr id="3" name="Θέση περιεχομένου 2">
            <a:extLst>
              <a:ext uri="{FF2B5EF4-FFF2-40B4-BE49-F238E27FC236}">
                <a16:creationId xmlns:a16="http://schemas.microsoft.com/office/drawing/2014/main" id="{54945053-7086-C545-0A93-447F52DB0472}"/>
              </a:ext>
            </a:extLst>
          </p:cNvPr>
          <p:cNvSpPr>
            <a:spLocks noGrp="1"/>
          </p:cNvSpPr>
          <p:nvPr>
            <p:ph idx="1"/>
          </p:nvPr>
        </p:nvSpPr>
        <p:spPr/>
        <p:txBody>
          <a:bodyPr>
            <a:normAutofit fontScale="92500" lnSpcReduction="20000"/>
          </a:bodyPr>
          <a:lstStyle/>
          <a:p>
            <a:r>
              <a:rPr lang="el-GR" dirty="0"/>
              <a:t>Η δημοκρατία στηρίζεται στην προσωπική και θεσμική εμπιστοσύνη.</a:t>
            </a:r>
          </a:p>
          <a:p>
            <a:endParaRPr lang="el-GR" dirty="0"/>
          </a:p>
          <a:p>
            <a:r>
              <a:rPr lang="el-GR" dirty="0"/>
              <a:t>Η γενίκευση της εμπιστοσύνης είναι αναγκαία για τη διατήρηση των δημοκρατικών θεσμών.</a:t>
            </a:r>
          </a:p>
          <a:p>
            <a:endParaRPr lang="el-GR" dirty="0"/>
          </a:p>
          <a:p>
            <a:r>
              <a:rPr lang="el-GR" dirty="0"/>
              <a:t>Η νεωτερικότητα προϋποθέτει </a:t>
            </a:r>
            <a:r>
              <a:rPr lang="el-GR" dirty="0" err="1"/>
              <a:t>ανοιχτότητα</a:t>
            </a:r>
            <a:r>
              <a:rPr lang="el-GR" dirty="0"/>
              <a:t> στο διαφορετικό και πίστη στον διάλογο.</a:t>
            </a:r>
          </a:p>
          <a:p>
            <a:endParaRPr lang="el-GR" dirty="0"/>
          </a:p>
          <a:p>
            <a:r>
              <a:rPr lang="el-GR" dirty="0"/>
              <a:t>Η κρίση της εμπιστοσύνης οδηγεί σε κοινωνική </a:t>
            </a:r>
            <a:r>
              <a:rPr lang="el-GR" dirty="0" err="1"/>
              <a:t>αποσυνοχή</a:t>
            </a:r>
            <a:r>
              <a:rPr lang="el-GR" dirty="0"/>
              <a:t>.</a:t>
            </a:r>
          </a:p>
          <a:p>
            <a:endParaRPr lang="el-GR" dirty="0"/>
          </a:p>
          <a:p>
            <a:r>
              <a:rPr lang="el-GR" dirty="0"/>
              <a:t>Οι πολίτες αποστασιοποιούνται από τους θεσμούς όταν βιώνουν αδικία ή ανεπάρκεια.</a:t>
            </a:r>
          </a:p>
          <a:p>
            <a:endParaRPr lang="el-GR" dirty="0"/>
          </a:p>
          <a:p>
            <a:r>
              <a:rPr lang="el-GR" dirty="0"/>
              <a:t>Η πολιτειακή σταθερότητα απαιτεί δημόσια νομιμοποίηση και συνεχή κοινωνική συμμετοχή.</a:t>
            </a:r>
          </a:p>
        </p:txBody>
      </p:sp>
    </p:spTree>
    <p:extLst>
      <p:ext uri="{BB962C8B-B14F-4D97-AF65-F5344CB8AC3E}">
        <p14:creationId xmlns:p14="http://schemas.microsoft.com/office/powerpoint/2010/main" val="375265964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44750F-4884-3CC1-87DD-0AC561B355DE}"/>
              </a:ext>
            </a:extLst>
          </p:cNvPr>
          <p:cNvSpPr>
            <a:spLocks noGrp="1"/>
          </p:cNvSpPr>
          <p:nvPr>
            <p:ph type="title"/>
          </p:nvPr>
        </p:nvSpPr>
        <p:spPr>
          <a:xfrm>
            <a:off x="609600" y="274638"/>
            <a:ext cx="10972800" cy="853407"/>
          </a:xfrm>
        </p:spPr>
        <p:txBody>
          <a:bodyPr>
            <a:normAutofit fontScale="90000"/>
          </a:bodyPr>
          <a:lstStyle/>
          <a:p>
            <a:r>
              <a:rPr lang="el-GR" dirty="0"/>
              <a:t>Πλουραλισμός και ολοκληρωτισμός στη νεωτερικότητα</a:t>
            </a:r>
          </a:p>
        </p:txBody>
      </p:sp>
      <p:sp>
        <p:nvSpPr>
          <p:cNvPr id="3" name="Θέση περιεχομένου 2">
            <a:extLst>
              <a:ext uri="{FF2B5EF4-FFF2-40B4-BE49-F238E27FC236}">
                <a16:creationId xmlns:a16="http://schemas.microsoft.com/office/drawing/2014/main" id="{8CB9E9A5-0B9D-1AAF-3A28-05CBF6249275}"/>
              </a:ext>
            </a:extLst>
          </p:cNvPr>
          <p:cNvSpPr>
            <a:spLocks noGrp="1"/>
          </p:cNvSpPr>
          <p:nvPr>
            <p:ph idx="1"/>
          </p:nvPr>
        </p:nvSpPr>
        <p:spPr/>
        <p:txBody>
          <a:bodyPr>
            <a:normAutofit fontScale="92500"/>
          </a:bodyPr>
          <a:lstStyle/>
          <a:p>
            <a:r>
              <a:rPr lang="el-GR" dirty="0"/>
              <a:t>Η νεωτερικότητα παράγει τόσο πλουραλιστικά όσο και ολοκληρωτικά πολιτικά πρότυπα.</a:t>
            </a:r>
          </a:p>
          <a:p>
            <a:endParaRPr lang="el-GR" dirty="0"/>
          </a:p>
          <a:p>
            <a:r>
              <a:rPr lang="el-GR" dirty="0"/>
              <a:t>Τα σύγχρονα καθεστώτα κινούνται συχνά μεταξύ συμμετοχής και αποκλεισμού.</a:t>
            </a:r>
          </a:p>
          <a:p>
            <a:endParaRPr lang="el-GR" dirty="0"/>
          </a:p>
          <a:p>
            <a:r>
              <a:rPr lang="el-GR" dirty="0"/>
              <a:t>Ο ολοκληρωτισμός εμφανίζεται ως «αντίδραση» στην πολυφωνία και την αβεβαιότητα.</a:t>
            </a:r>
          </a:p>
          <a:p>
            <a:endParaRPr lang="el-GR" dirty="0"/>
          </a:p>
          <a:p>
            <a:r>
              <a:rPr lang="el-GR" dirty="0"/>
              <a:t>Η δυνατότητα της δημοκρατίας να ενσωματώνει τη διαμαρτυρία είναι κρίσιμη.</a:t>
            </a:r>
          </a:p>
          <a:p>
            <a:endParaRPr lang="el-GR" dirty="0"/>
          </a:p>
          <a:p>
            <a:r>
              <a:rPr lang="el-GR" dirty="0"/>
              <a:t>Ο πλουραλισμός απαιτεί θεσμικές εγγυήσεις και πολιτισμική αποδοχή του άλλου.</a:t>
            </a:r>
          </a:p>
          <a:p>
            <a:endParaRPr lang="el-GR" dirty="0"/>
          </a:p>
          <a:p>
            <a:r>
              <a:rPr lang="el-GR" dirty="0"/>
              <a:t>Η πολιτειακή αρετή σημαίνει διαχείριση της διαφωνίας χωρίς διάλυση της κοινότητας.</a:t>
            </a:r>
          </a:p>
        </p:txBody>
      </p:sp>
    </p:spTree>
    <p:extLst>
      <p:ext uri="{BB962C8B-B14F-4D97-AF65-F5344CB8AC3E}">
        <p14:creationId xmlns:p14="http://schemas.microsoft.com/office/powerpoint/2010/main" val="95293918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6485C7-90F1-CE8D-0CBA-C982E008C0DA}"/>
              </a:ext>
            </a:extLst>
          </p:cNvPr>
          <p:cNvSpPr>
            <a:spLocks noGrp="1"/>
          </p:cNvSpPr>
          <p:nvPr>
            <p:ph type="title"/>
          </p:nvPr>
        </p:nvSpPr>
        <p:spPr>
          <a:xfrm>
            <a:off x="609600" y="274638"/>
            <a:ext cx="10972800" cy="785041"/>
          </a:xfrm>
        </p:spPr>
        <p:txBody>
          <a:bodyPr/>
          <a:lstStyle/>
          <a:p>
            <a:r>
              <a:rPr lang="el-GR" dirty="0"/>
              <a:t>Διαμαρτυρία και επανακαθορισμός του «πολιτικού»</a:t>
            </a:r>
          </a:p>
        </p:txBody>
      </p:sp>
      <p:sp>
        <p:nvSpPr>
          <p:cNvPr id="3" name="Θέση περιεχομένου 2">
            <a:extLst>
              <a:ext uri="{FF2B5EF4-FFF2-40B4-BE49-F238E27FC236}">
                <a16:creationId xmlns:a16="http://schemas.microsoft.com/office/drawing/2014/main" id="{BC8FFCAE-92CF-E9AB-1A20-57E87DB83A90}"/>
              </a:ext>
            </a:extLst>
          </p:cNvPr>
          <p:cNvSpPr>
            <a:spLocks noGrp="1"/>
          </p:cNvSpPr>
          <p:nvPr>
            <p:ph idx="1"/>
          </p:nvPr>
        </p:nvSpPr>
        <p:spPr/>
        <p:txBody>
          <a:bodyPr>
            <a:normAutofit lnSpcReduction="10000"/>
          </a:bodyPr>
          <a:lstStyle/>
          <a:p>
            <a:r>
              <a:rPr lang="el-GR" dirty="0"/>
              <a:t>Τα κοινωνικά κινήματα διευρύνουν το πεδίο του πολιτικού λόγου.</a:t>
            </a:r>
          </a:p>
          <a:p>
            <a:endParaRPr lang="el-GR" dirty="0"/>
          </a:p>
          <a:p>
            <a:r>
              <a:rPr lang="el-GR" dirty="0"/>
              <a:t>Η διαμαρτυρία αποτελεί μορφή πολιτικής συμμετοχής, όχι αναγκαστικά άρνησης.</a:t>
            </a:r>
          </a:p>
          <a:p>
            <a:endParaRPr lang="el-GR" dirty="0"/>
          </a:p>
          <a:p>
            <a:r>
              <a:rPr lang="el-GR" dirty="0"/>
              <a:t>Η δημοκρατία ως μη μηδενικό άθροισμα: όφελος μέσα από τη διαφωνία.</a:t>
            </a:r>
          </a:p>
          <a:p>
            <a:endParaRPr lang="el-GR" dirty="0"/>
          </a:p>
          <a:p>
            <a:r>
              <a:rPr lang="el-GR" dirty="0"/>
              <a:t>Η </a:t>
            </a:r>
            <a:r>
              <a:rPr lang="el-GR" dirty="0" err="1"/>
              <a:t>απονομιμοποίηση</a:t>
            </a:r>
            <a:r>
              <a:rPr lang="el-GR" dirty="0"/>
              <a:t> της διαμαρτυρίας οδηγεί σε κρίση θεσμικής αντιπροσώπευσης.</a:t>
            </a:r>
          </a:p>
          <a:p>
            <a:endParaRPr lang="el-GR" dirty="0"/>
          </a:p>
          <a:p>
            <a:r>
              <a:rPr lang="el-GR" dirty="0"/>
              <a:t>Η πολιτική διαδικασία αποκτά συμβολικό και πολιτισμικό βάθος.</a:t>
            </a:r>
          </a:p>
          <a:p>
            <a:endParaRPr lang="el-GR" dirty="0"/>
          </a:p>
          <a:p>
            <a:r>
              <a:rPr lang="el-GR" dirty="0"/>
              <a:t>Η νέα πολιτική δράση συχνά δεν αναζητά εξουσία, αλλά ορατότητα και ακρόαση.</a:t>
            </a:r>
          </a:p>
        </p:txBody>
      </p:sp>
    </p:spTree>
    <p:extLst>
      <p:ext uri="{BB962C8B-B14F-4D97-AF65-F5344CB8AC3E}">
        <p14:creationId xmlns:p14="http://schemas.microsoft.com/office/powerpoint/2010/main" val="13302343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1BA44C-C222-263F-8827-C1DA9E586E13}"/>
              </a:ext>
            </a:extLst>
          </p:cNvPr>
          <p:cNvSpPr>
            <a:spLocks noGrp="1"/>
          </p:cNvSpPr>
          <p:nvPr>
            <p:ph type="title"/>
          </p:nvPr>
        </p:nvSpPr>
        <p:spPr/>
        <p:txBody>
          <a:bodyPr/>
          <a:lstStyle/>
          <a:p>
            <a:r>
              <a:rPr lang="el-GR" dirty="0"/>
              <a:t>Κρίσεις της δημόσιας σφαίρας</a:t>
            </a:r>
          </a:p>
        </p:txBody>
      </p:sp>
      <p:sp>
        <p:nvSpPr>
          <p:cNvPr id="3" name="Θέση περιεχομένου 2">
            <a:extLst>
              <a:ext uri="{FF2B5EF4-FFF2-40B4-BE49-F238E27FC236}">
                <a16:creationId xmlns:a16="http://schemas.microsoft.com/office/drawing/2014/main" id="{031C9FCB-67CC-962F-3AC7-CD54DE390357}"/>
              </a:ext>
            </a:extLst>
          </p:cNvPr>
          <p:cNvSpPr>
            <a:spLocks noGrp="1"/>
          </p:cNvSpPr>
          <p:nvPr>
            <p:ph idx="1"/>
          </p:nvPr>
        </p:nvSpPr>
        <p:spPr/>
        <p:txBody>
          <a:bodyPr>
            <a:normAutofit fontScale="92500" lnSpcReduction="20000"/>
          </a:bodyPr>
          <a:lstStyle/>
          <a:p>
            <a:r>
              <a:rPr lang="el-GR" dirty="0"/>
              <a:t>Η δημόσια σφαίρα υπονομεύεται από την πόλωση, την παραπληροφόρηση και την ψηφιακή φούσκα.</a:t>
            </a:r>
          </a:p>
          <a:p>
            <a:endParaRPr lang="el-GR" dirty="0"/>
          </a:p>
          <a:p>
            <a:r>
              <a:rPr lang="el-GR" dirty="0"/>
              <a:t>Τα ΜΜΕ και τα ΜΚΔ λειτουργούν άλλοτε ενισχυτικά, άλλοτε διαλυτικά για τον δημόσιο διάλογο.</a:t>
            </a:r>
          </a:p>
          <a:p>
            <a:endParaRPr lang="el-GR" dirty="0"/>
          </a:p>
          <a:p>
            <a:r>
              <a:rPr lang="el-GR" dirty="0"/>
              <a:t>Η απώλεια κοινών σημείων αναφοράς θρυμματίζει τη συλλογική κατανόηση.</a:t>
            </a:r>
          </a:p>
          <a:p>
            <a:endParaRPr lang="el-GR" dirty="0"/>
          </a:p>
          <a:p>
            <a:r>
              <a:rPr lang="el-GR" dirty="0"/>
              <a:t>Η δημοκρατία απαιτεί ένα κοινό συμβολικό πεδίο όπου οι διαφορές αρθρώνονται δημιουργικά.</a:t>
            </a:r>
          </a:p>
          <a:p>
            <a:endParaRPr lang="el-GR" dirty="0"/>
          </a:p>
          <a:p>
            <a:r>
              <a:rPr lang="el-GR" dirty="0"/>
              <a:t>Η εμπιστοσύνη στην ενημέρωση είναι κρίσιμη για τη λήψη αποφάσεων.</a:t>
            </a:r>
          </a:p>
          <a:p>
            <a:endParaRPr lang="el-GR" dirty="0"/>
          </a:p>
          <a:p>
            <a:r>
              <a:rPr lang="el-GR" dirty="0"/>
              <a:t>Η απαξίωση της δημόσιας σφαίρας ενισχύει λαϊκισμό και αυταρχισμό.</a:t>
            </a:r>
          </a:p>
        </p:txBody>
      </p:sp>
    </p:spTree>
    <p:extLst>
      <p:ext uri="{BB962C8B-B14F-4D97-AF65-F5344CB8AC3E}">
        <p14:creationId xmlns:p14="http://schemas.microsoft.com/office/powerpoint/2010/main" val="373004104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7FEAEC-7282-2DAA-426F-8B9C86CD8180}"/>
              </a:ext>
            </a:extLst>
          </p:cNvPr>
          <p:cNvSpPr>
            <a:spLocks noGrp="1"/>
          </p:cNvSpPr>
          <p:nvPr>
            <p:ph type="title"/>
          </p:nvPr>
        </p:nvSpPr>
        <p:spPr>
          <a:xfrm>
            <a:off x="609600" y="274638"/>
            <a:ext cx="10972800" cy="793586"/>
          </a:xfrm>
        </p:spPr>
        <p:txBody>
          <a:bodyPr/>
          <a:lstStyle/>
          <a:p>
            <a:r>
              <a:rPr lang="el-GR" dirty="0"/>
              <a:t>Κοινωνία των πολιτών και πολιτική ενσωμάτωσης</a:t>
            </a:r>
          </a:p>
        </p:txBody>
      </p:sp>
      <p:sp>
        <p:nvSpPr>
          <p:cNvPr id="3" name="Θέση περιεχομένου 2">
            <a:extLst>
              <a:ext uri="{FF2B5EF4-FFF2-40B4-BE49-F238E27FC236}">
                <a16:creationId xmlns:a16="http://schemas.microsoft.com/office/drawing/2014/main" id="{D6889567-793F-3DF7-A6D4-773F4B116F45}"/>
              </a:ext>
            </a:extLst>
          </p:cNvPr>
          <p:cNvSpPr>
            <a:spLocks noGrp="1"/>
          </p:cNvSpPr>
          <p:nvPr>
            <p:ph idx="1"/>
          </p:nvPr>
        </p:nvSpPr>
        <p:spPr/>
        <p:txBody>
          <a:bodyPr>
            <a:normAutofit fontScale="92500"/>
          </a:bodyPr>
          <a:lstStyle/>
          <a:p>
            <a:r>
              <a:rPr lang="el-GR" dirty="0"/>
              <a:t>Η κοινωνία των πολιτών πρέπει να λειτουργεί ως γέφυρα μεταξύ κράτους και κοινωνίας.</a:t>
            </a:r>
          </a:p>
          <a:p>
            <a:endParaRPr lang="el-GR" dirty="0"/>
          </a:p>
          <a:p>
            <a:r>
              <a:rPr lang="el-GR" dirty="0"/>
              <a:t>Ο θεσμικός φιλελευθερισμός απαιτεί συμμετοχή, εθελοντισμό και κοινωνική συνοχή.</a:t>
            </a:r>
          </a:p>
          <a:p>
            <a:endParaRPr lang="el-GR" dirty="0"/>
          </a:p>
          <a:p>
            <a:r>
              <a:rPr lang="el-GR" dirty="0"/>
              <a:t>Η κοινωνική κινητοποίηση χωρίς θεσμική ενσωμάτωση οδηγεί σε περιθωριοποίηση.</a:t>
            </a:r>
          </a:p>
          <a:p>
            <a:endParaRPr lang="el-GR" dirty="0"/>
          </a:p>
          <a:p>
            <a:r>
              <a:rPr lang="el-GR" dirty="0"/>
              <a:t>Η κρίση αντιπροσώπευσης απαιτεί νέες μορφές συμμετοχικής δημοκρατίας.</a:t>
            </a:r>
          </a:p>
          <a:p>
            <a:endParaRPr lang="el-GR" dirty="0"/>
          </a:p>
          <a:p>
            <a:r>
              <a:rPr lang="el-GR" dirty="0"/>
              <a:t>Η πολιτειακή αρετή σημαίνει δέσμευση στον κοινό σκοπό, όχι μόνο διεκδίκηση.</a:t>
            </a:r>
          </a:p>
          <a:p>
            <a:endParaRPr lang="el-GR" dirty="0"/>
          </a:p>
          <a:p>
            <a:r>
              <a:rPr lang="el-GR" dirty="0"/>
              <a:t>Οι νέες μορφές πολιτικής οργάνωσης είναι πιο οριζόντιες, δικτυωμένες, προσωρινές.</a:t>
            </a:r>
          </a:p>
        </p:txBody>
      </p:sp>
    </p:spTree>
    <p:extLst>
      <p:ext uri="{BB962C8B-B14F-4D97-AF65-F5344CB8AC3E}">
        <p14:creationId xmlns:p14="http://schemas.microsoft.com/office/powerpoint/2010/main" val="222296927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94DAE5-9FEB-74C2-9806-61DCF490A703}"/>
              </a:ext>
            </a:extLst>
          </p:cNvPr>
          <p:cNvSpPr>
            <a:spLocks noGrp="1"/>
          </p:cNvSpPr>
          <p:nvPr>
            <p:ph type="title"/>
          </p:nvPr>
        </p:nvSpPr>
        <p:spPr>
          <a:xfrm>
            <a:off x="609600" y="274638"/>
            <a:ext cx="10972800" cy="836315"/>
          </a:xfrm>
        </p:spPr>
        <p:txBody>
          <a:bodyPr/>
          <a:lstStyle/>
          <a:p>
            <a:r>
              <a:rPr lang="el-GR" dirty="0"/>
              <a:t>Νέοι </a:t>
            </a:r>
            <a:r>
              <a:rPr lang="el-GR" dirty="0" err="1"/>
              <a:t>φονταμενταλισμοί</a:t>
            </a:r>
            <a:r>
              <a:rPr lang="el-GR" dirty="0"/>
              <a:t> και προοπτικές δημοκρατίας</a:t>
            </a:r>
          </a:p>
        </p:txBody>
      </p:sp>
      <p:sp>
        <p:nvSpPr>
          <p:cNvPr id="3" name="Θέση περιεχομένου 2">
            <a:extLst>
              <a:ext uri="{FF2B5EF4-FFF2-40B4-BE49-F238E27FC236}">
                <a16:creationId xmlns:a16="http://schemas.microsoft.com/office/drawing/2014/main" id="{21B7B13A-98F8-DDC8-7B97-5AFC25271B62}"/>
              </a:ext>
            </a:extLst>
          </p:cNvPr>
          <p:cNvSpPr>
            <a:spLocks noGrp="1"/>
          </p:cNvSpPr>
          <p:nvPr>
            <p:ph idx="1"/>
          </p:nvPr>
        </p:nvSpPr>
        <p:spPr/>
        <p:txBody>
          <a:bodyPr>
            <a:normAutofit fontScale="92500" lnSpcReduction="10000"/>
          </a:bodyPr>
          <a:lstStyle/>
          <a:p>
            <a:r>
              <a:rPr lang="el-GR" dirty="0"/>
              <a:t>Ο πολιτισμικός και πολιτικός φονταμενταλισμός αναδύεται ως αντίδραση στην αβεβαιότητα.</a:t>
            </a:r>
          </a:p>
          <a:p>
            <a:endParaRPr lang="el-GR" dirty="0"/>
          </a:p>
          <a:p>
            <a:r>
              <a:rPr lang="el-GR" dirty="0"/>
              <a:t>Η ενίσχυση της ταυτότητας σε βάρος της κοινότητας οδηγεί σε αποκλεισμούς.</a:t>
            </a:r>
          </a:p>
          <a:p>
            <a:endParaRPr lang="el-GR" dirty="0"/>
          </a:p>
          <a:p>
            <a:r>
              <a:rPr lang="el-GR" dirty="0"/>
              <a:t>Η δημοκρατία δεν είναι δεδομένη: πρέπει να </a:t>
            </a:r>
            <a:r>
              <a:rPr lang="el-GR" dirty="0" err="1"/>
              <a:t>επανανοηματοδοτείται</a:t>
            </a:r>
            <a:r>
              <a:rPr lang="el-GR" dirty="0"/>
              <a:t> διαρκώς.</a:t>
            </a:r>
          </a:p>
          <a:p>
            <a:endParaRPr lang="el-GR" dirty="0"/>
          </a:p>
          <a:p>
            <a:r>
              <a:rPr lang="el-GR" dirty="0"/>
              <a:t>Οι κρίσεις αποκαλύπτουν τις αδυναμίες αλλά και τις αντοχές του συστήματος.</a:t>
            </a:r>
          </a:p>
          <a:p>
            <a:endParaRPr lang="el-GR" dirty="0"/>
          </a:p>
          <a:p>
            <a:r>
              <a:rPr lang="el-GR" dirty="0"/>
              <a:t>Η ανανέωση της πολιτειακής αρετής απαιτεί παιδεία, συμμετοχή και διαφάνεια.</a:t>
            </a:r>
          </a:p>
          <a:p>
            <a:endParaRPr lang="el-GR" dirty="0"/>
          </a:p>
          <a:p>
            <a:r>
              <a:rPr lang="el-GR" dirty="0"/>
              <a:t>Ο 21ος αιώνας θέτει το ερώτημα: Μπορεί η δημοκρατία να επανιδρυθεί σε νέα βάση;</a:t>
            </a:r>
          </a:p>
        </p:txBody>
      </p:sp>
    </p:spTree>
    <p:extLst>
      <p:ext uri="{BB962C8B-B14F-4D97-AF65-F5344CB8AC3E}">
        <p14:creationId xmlns:p14="http://schemas.microsoft.com/office/powerpoint/2010/main" val="3845951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DED9B9-8B63-DF76-1000-16D46E10E1C9}"/>
              </a:ext>
            </a:extLst>
          </p:cNvPr>
          <p:cNvSpPr>
            <a:spLocks noGrp="1"/>
          </p:cNvSpPr>
          <p:nvPr>
            <p:ph type="title"/>
          </p:nvPr>
        </p:nvSpPr>
        <p:spPr>
          <a:xfrm>
            <a:off x="609600" y="274638"/>
            <a:ext cx="10972800" cy="785041"/>
          </a:xfrm>
        </p:spPr>
        <p:txBody>
          <a:bodyPr/>
          <a:lstStyle/>
          <a:p>
            <a:r>
              <a:rPr lang="el-GR" dirty="0"/>
              <a:t>Ο Ιουδαϊκός-Χριστιανικός Αξονικός Πολιτισμός</a:t>
            </a:r>
          </a:p>
        </p:txBody>
      </p:sp>
      <p:sp>
        <p:nvSpPr>
          <p:cNvPr id="3" name="Θέση περιεχομένου 2">
            <a:extLst>
              <a:ext uri="{FF2B5EF4-FFF2-40B4-BE49-F238E27FC236}">
                <a16:creationId xmlns:a16="http://schemas.microsoft.com/office/drawing/2014/main" id="{C680FFE3-A341-156F-B4F7-5FC5F3F83718}"/>
              </a:ext>
            </a:extLst>
          </p:cNvPr>
          <p:cNvSpPr>
            <a:spLocks noGrp="1"/>
          </p:cNvSpPr>
          <p:nvPr>
            <p:ph idx="1"/>
          </p:nvPr>
        </p:nvSpPr>
        <p:spPr/>
        <p:txBody>
          <a:bodyPr>
            <a:normAutofit fontScale="77500" lnSpcReduction="20000"/>
          </a:bodyPr>
          <a:lstStyle/>
          <a:p>
            <a:r>
              <a:rPr lang="el-GR" dirty="0"/>
              <a:t>Ο Θεός δεν είναι μέρος του φυσικού κόσμου αλλά είναι υπέρτατος, δημιουργός και ηθικός νομοθέτης.</a:t>
            </a:r>
          </a:p>
          <a:p>
            <a:endParaRPr lang="el-GR" dirty="0"/>
          </a:p>
          <a:p>
            <a:r>
              <a:rPr lang="el-GR" dirty="0"/>
              <a:t>Η πίστη στον Θεό είναι συνδεδεμένη με την ηθική, δηλαδή την υποχρέωση του ανθρώπου να ακολουθεί ηθικούς κανόνες βίου σε συνεχή διάλογο με τον εαυτό του (Εγώ-Εμένα).</a:t>
            </a:r>
          </a:p>
          <a:p>
            <a:endParaRPr lang="en-US" dirty="0"/>
          </a:p>
          <a:p>
            <a:r>
              <a:rPr lang="el-GR" dirty="0"/>
              <a:t>Οι προφήτες (Ησαΐας, Ιερεμίας, </a:t>
            </a:r>
            <a:r>
              <a:rPr lang="el-GR" dirty="0" err="1"/>
              <a:t>Αμώς</a:t>
            </a:r>
            <a:r>
              <a:rPr lang="el-GR" dirty="0"/>
              <a:t>, κ.ά.) εισήγαγαν την ιδέα ενός Θεού της Δικαιοσύνης, ο οποίος απαιτεί ηθικό βίο και κοινωνική αλληλεγγύη.</a:t>
            </a:r>
          </a:p>
          <a:p>
            <a:endParaRPr lang="el-GR" dirty="0"/>
          </a:p>
          <a:p>
            <a:r>
              <a:rPr lang="el-GR" dirty="0"/>
              <a:t>Επεμβατικός Θεός: Ατομική και/ή συλλογική θεία τιμωρία ή υποστήριξη.</a:t>
            </a:r>
          </a:p>
          <a:p>
            <a:endParaRPr lang="el-GR" dirty="0"/>
          </a:p>
          <a:p>
            <a:r>
              <a:rPr lang="el-GR" dirty="0"/>
              <a:t>Τριαδικός Θεός: Πρωταρχική εσωτερική αλληλεπίδραση των τριών προσώπων του Θεού  </a:t>
            </a:r>
          </a:p>
          <a:p>
            <a:endParaRPr lang="el-GR" dirty="0"/>
          </a:p>
          <a:p>
            <a:r>
              <a:rPr lang="el-GR" dirty="0"/>
              <a:t>Η ιστορία ως γραμμική εξέλιξη (όχι κυκλική, όπως στην ελληνική ή ινδική σκέψη).</a:t>
            </a:r>
          </a:p>
          <a:p>
            <a:endParaRPr lang="el-GR" dirty="0"/>
          </a:p>
          <a:p>
            <a:r>
              <a:rPr lang="el-GR" dirty="0"/>
              <a:t>Υπάρχει ένα τελικό νόημα και σκοπός στην ιστορία, που οδηγεί στη λύτρωση και στην τελική κρίση.</a:t>
            </a:r>
          </a:p>
        </p:txBody>
      </p:sp>
      <p:sp>
        <p:nvSpPr>
          <p:cNvPr id="4" name="Θέση υποσέλιδου 3">
            <a:extLst>
              <a:ext uri="{FF2B5EF4-FFF2-40B4-BE49-F238E27FC236}">
                <a16:creationId xmlns:a16="http://schemas.microsoft.com/office/drawing/2014/main" id="{036406B2-21B9-F0AF-9D5D-9478F4A4C36C}"/>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235705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9AF39C-7B86-8F97-B0EE-9A7D28108288}"/>
              </a:ext>
            </a:extLst>
          </p:cNvPr>
          <p:cNvSpPr>
            <a:spLocks noGrp="1"/>
          </p:cNvSpPr>
          <p:nvPr>
            <p:ph type="title"/>
          </p:nvPr>
        </p:nvSpPr>
        <p:spPr/>
        <p:txBody>
          <a:bodyPr/>
          <a:lstStyle/>
          <a:p>
            <a:r>
              <a:rPr lang="el-GR" dirty="0"/>
              <a:t>Ο Ισλαμικός Αξονικός πολιτισμός</a:t>
            </a:r>
          </a:p>
        </p:txBody>
      </p:sp>
      <p:sp>
        <p:nvSpPr>
          <p:cNvPr id="3" name="Θέση περιεχομένου 2">
            <a:extLst>
              <a:ext uri="{FF2B5EF4-FFF2-40B4-BE49-F238E27FC236}">
                <a16:creationId xmlns:a16="http://schemas.microsoft.com/office/drawing/2014/main" id="{E65C009A-CA01-2F37-598E-043C17799712}"/>
              </a:ext>
            </a:extLst>
          </p:cNvPr>
          <p:cNvSpPr>
            <a:spLocks noGrp="1"/>
          </p:cNvSpPr>
          <p:nvPr>
            <p:ph idx="1"/>
          </p:nvPr>
        </p:nvSpPr>
        <p:spPr/>
        <p:txBody>
          <a:bodyPr>
            <a:normAutofit fontScale="77500" lnSpcReduction="20000"/>
          </a:bodyPr>
          <a:lstStyle/>
          <a:p>
            <a:pPr marL="0" indent="0">
              <a:buNone/>
            </a:pPr>
            <a:r>
              <a:rPr lang="el-GR" dirty="0"/>
              <a:t>Το Ισλάμ τονίζει την απόλυτη ενότητα και μοναδικότητα του Θεού (Αλλάχ).</a:t>
            </a:r>
            <a:endParaRPr lang="en-US" dirty="0"/>
          </a:p>
          <a:p>
            <a:pPr marL="0" indent="0">
              <a:buNone/>
            </a:pPr>
            <a:endParaRPr lang="en-US" dirty="0"/>
          </a:p>
          <a:p>
            <a:pPr marL="0" indent="0">
              <a:buNone/>
            </a:pPr>
            <a:r>
              <a:rPr lang="el-GR" dirty="0"/>
              <a:t>Η έννοια της </a:t>
            </a:r>
            <a:r>
              <a:rPr lang="el-GR" dirty="0" err="1"/>
              <a:t>Ταουχίντ</a:t>
            </a:r>
            <a:r>
              <a:rPr lang="el-GR" dirty="0"/>
              <a:t> (</a:t>
            </a:r>
            <a:r>
              <a:rPr lang="el-GR" dirty="0" err="1"/>
              <a:t>Tawhid</a:t>
            </a:r>
            <a:r>
              <a:rPr lang="el-GR" dirty="0"/>
              <a:t>), δηλαδή η απόλυτη μοναδικότητα του Θεού, διαφοροποιεί το Ισλάμ από πολυθεϊστικές και </a:t>
            </a:r>
            <a:r>
              <a:rPr lang="el-GR" dirty="0" err="1"/>
              <a:t>δυϊστικές</a:t>
            </a:r>
            <a:r>
              <a:rPr lang="el-GR" dirty="0"/>
              <a:t> παραδόσεις.</a:t>
            </a:r>
            <a:endParaRPr lang="en-US" dirty="0"/>
          </a:p>
          <a:p>
            <a:pPr marL="0" indent="0">
              <a:buNone/>
            </a:pPr>
            <a:endParaRPr lang="en-US" dirty="0"/>
          </a:p>
          <a:p>
            <a:pPr marL="0" indent="0">
              <a:buNone/>
            </a:pPr>
            <a:r>
              <a:rPr lang="el-GR" dirty="0"/>
              <a:t>Όπως και ο Κομφουκιανισμός στην Κίνα, το Ισλάμ συνδέει την ηθική, την πολιτική και την κοινωνική ζωή με ένα ενιαίο σύστημα νόμου.</a:t>
            </a:r>
            <a:endParaRPr lang="en-US" dirty="0"/>
          </a:p>
          <a:p>
            <a:pPr marL="0" indent="0">
              <a:buNone/>
            </a:pPr>
            <a:endParaRPr lang="en-US" dirty="0"/>
          </a:p>
          <a:p>
            <a:pPr marL="0" indent="0">
              <a:buNone/>
            </a:pPr>
            <a:r>
              <a:rPr lang="el-GR" dirty="0"/>
              <a:t>Η </a:t>
            </a:r>
            <a:r>
              <a:rPr lang="el-GR" dirty="0" err="1"/>
              <a:t>Σαρία</a:t>
            </a:r>
            <a:r>
              <a:rPr lang="el-GR" dirty="0"/>
              <a:t> (</a:t>
            </a:r>
            <a:r>
              <a:rPr lang="el-GR" dirty="0" err="1"/>
              <a:t>Sharia</a:t>
            </a:r>
            <a:r>
              <a:rPr lang="el-GR" dirty="0"/>
              <a:t>) δεν είναι μόνο ένας θρησκευτικός κώδικας, αλλά και ένα σύστημα κοινωνικής και πολιτικής διακυβέρνησης.</a:t>
            </a:r>
            <a:endParaRPr lang="en-US" dirty="0"/>
          </a:p>
          <a:p>
            <a:pPr marL="0" indent="0">
              <a:buNone/>
            </a:pPr>
            <a:endParaRPr lang="en-US" dirty="0"/>
          </a:p>
          <a:p>
            <a:pPr marL="0" indent="0">
              <a:buNone/>
            </a:pPr>
            <a:r>
              <a:rPr lang="el-GR" dirty="0"/>
              <a:t>Το Ισλάμ δίνει ιδιαίτερη έμφαση στη συλλογικότητα και στην κοινότητα των πιστών, την </a:t>
            </a:r>
            <a:r>
              <a:rPr lang="el-GR" dirty="0" err="1"/>
              <a:t>Ούμα</a:t>
            </a:r>
            <a:r>
              <a:rPr lang="el-GR" dirty="0"/>
              <a:t> (</a:t>
            </a:r>
            <a:r>
              <a:rPr lang="el-GR" dirty="0" err="1"/>
              <a:t>Ummah</a:t>
            </a:r>
            <a:r>
              <a:rPr lang="el-GR" dirty="0"/>
              <a:t>).</a:t>
            </a:r>
            <a:endParaRPr lang="en-US" dirty="0"/>
          </a:p>
          <a:p>
            <a:pPr marL="0" indent="0">
              <a:buNone/>
            </a:pPr>
            <a:endParaRPr lang="en-US" dirty="0"/>
          </a:p>
          <a:p>
            <a:pPr marL="0" indent="0">
              <a:buNone/>
            </a:pPr>
            <a:r>
              <a:rPr lang="el-GR" dirty="0"/>
              <a:t>Σε αντίθεση με τις ατομικιστικές τάσεις που εμφανίστηκαν σε άλλους Αξονικούς πολιτισμούς (π.χ. ο Βουδισμός ή ο Ταοϊσμός), το Ισλάμ προτάσσει μια οργανωμένη και ενοποιημένη θρησκευτική κοινότητα.</a:t>
            </a:r>
          </a:p>
        </p:txBody>
      </p:sp>
      <p:sp>
        <p:nvSpPr>
          <p:cNvPr id="4" name="Θέση υποσέλιδου 3">
            <a:extLst>
              <a:ext uri="{FF2B5EF4-FFF2-40B4-BE49-F238E27FC236}">
                <a16:creationId xmlns:a16="http://schemas.microsoft.com/office/drawing/2014/main" id="{6B29A02A-93DD-6AEE-75F1-8D4B2B3233DA}"/>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039683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E64D8B-C32B-2EFE-CE4E-EE4CF05D37AB}"/>
              </a:ext>
            </a:extLst>
          </p:cNvPr>
          <p:cNvSpPr>
            <a:spLocks noGrp="1"/>
          </p:cNvSpPr>
          <p:nvPr>
            <p:ph type="title"/>
          </p:nvPr>
        </p:nvSpPr>
        <p:spPr>
          <a:xfrm>
            <a:off x="609600" y="274638"/>
            <a:ext cx="10972800" cy="742312"/>
          </a:xfrm>
        </p:spPr>
        <p:txBody>
          <a:bodyPr/>
          <a:lstStyle/>
          <a:p>
            <a:r>
              <a:rPr lang="el-GR" dirty="0"/>
              <a:t>Ένταση μεταξύ Κοσμικής και Υπερβατικής Τάξης</a:t>
            </a:r>
            <a:endParaRPr lang="en-US" dirty="0"/>
          </a:p>
        </p:txBody>
      </p:sp>
      <p:sp>
        <p:nvSpPr>
          <p:cNvPr id="3" name="Θέση περιεχομένου 2">
            <a:extLst>
              <a:ext uri="{FF2B5EF4-FFF2-40B4-BE49-F238E27FC236}">
                <a16:creationId xmlns:a16="http://schemas.microsoft.com/office/drawing/2014/main" id="{20458472-C405-D9E9-AEB6-25C9DA82B2F3}"/>
              </a:ext>
            </a:extLst>
          </p:cNvPr>
          <p:cNvSpPr>
            <a:spLocks noGrp="1"/>
          </p:cNvSpPr>
          <p:nvPr>
            <p:ph idx="1"/>
          </p:nvPr>
        </p:nvSpPr>
        <p:spPr>
          <a:xfrm>
            <a:off x="609600" y="1316053"/>
            <a:ext cx="10972800" cy="4810112"/>
          </a:xfrm>
        </p:spPr>
        <p:txBody>
          <a:bodyPr/>
          <a:lstStyle/>
          <a:p>
            <a:r>
              <a:rPr lang="el-GR" dirty="0"/>
              <a:t>Μία βασική ένταση χαρακτηρίζει τους Αξονικούς πολιτισμούς - αυτή που προκύπτει από τη σχέση ανάμεσα στην:</a:t>
            </a:r>
          </a:p>
          <a:p>
            <a:endParaRPr lang="el-GR" dirty="0"/>
          </a:p>
          <a:p>
            <a:r>
              <a:rPr lang="el-GR" dirty="0"/>
              <a:t>Κοσμική (ή εγκόσμια) τάξη, που αφορά την καθημερινή ζωή, τις κοινωνικές και πολιτικές δομές, τους θεσμούς, την οικονομία και την εξουσία, και</a:t>
            </a:r>
          </a:p>
          <a:p>
            <a:endParaRPr lang="el-GR" dirty="0"/>
          </a:p>
          <a:p>
            <a:r>
              <a:rPr lang="el-GR" dirty="0"/>
              <a:t>Την υπερβατική τάξη, που σχετίζεται με τις ιδεολογικές, θρησκευτικές και μεταφυσικές αντιλήψεις για την απόλυτη αλήθεια, το νόημα της ζωής και τις ηθικές αξίες που υπερβαίνουν την καθημερινότητα.</a:t>
            </a:r>
            <a:endParaRPr lang="en-US" dirty="0"/>
          </a:p>
        </p:txBody>
      </p:sp>
      <p:sp>
        <p:nvSpPr>
          <p:cNvPr id="4" name="Θέση υποσέλιδου 3">
            <a:extLst>
              <a:ext uri="{FF2B5EF4-FFF2-40B4-BE49-F238E27FC236}">
                <a16:creationId xmlns:a16="http://schemas.microsoft.com/office/drawing/2014/main" id="{8925B487-4DE8-C1FC-B880-F495CFB49691}"/>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252994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1456EB-2F3F-ECF4-B8F1-C6B639CFED09}"/>
              </a:ext>
            </a:extLst>
          </p:cNvPr>
          <p:cNvSpPr>
            <a:spLocks noGrp="1"/>
          </p:cNvSpPr>
          <p:nvPr>
            <p:ph type="title"/>
          </p:nvPr>
        </p:nvSpPr>
        <p:spPr>
          <a:xfrm>
            <a:off x="609600" y="274638"/>
            <a:ext cx="10972800" cy="457198"/>
          </a:xfrm>
        </p:spPr>
        <p:txBody>
          <a:bodyPr>
            <a:normAutofit fontScale="90000"/>
          </a:bodyPr>
          <a:lstStyle/>
          <a:p>
            <a:r>
              <a:rPr lang="el-GR" sz="2400" dirty="0">
                <a:solidFill>
                  <a:srgbClr val="FFFF00"/>
                </a:solidFill>
              </a:rPr>
              <a:t>Στους μονοθεϊστικούς πολιτισμούς (Ιουδαϊσμός, Χριστιανισμός, Ισλάμ)</a:t>
            </a:r>
            <a:endParaRPr lang="en-US" sz="2400" dirty="0">
              <a:solidFill>
                <a:srgbClr val="FFFF00"/>
              </a:solidFill>
            </a:endParaRPr>
          </a:p>
        </p:txBody>
      </p:sp>
      <p:sp>
        <p:nvSpPr>
          <p:cNvPr id="3" name="Θέση περιεχομένου 2">
            <a:extLst>
              <a:ext uri="{FF2B5EF4-FFF2-40B4-BE49-F238E27FC236}">
                <a16:creationId xmlns:a16="http://schemas.microsoft.com/office/drawing/2014/main" id="{4FD4742D-529E-0FFF-7E18-7EF358F712EA}"/>
              </a:ext>
            </a:extLst>
          </p:cNvPr>
          <p:cNvSpPr>
            <a:spLocks noGrp="1"/>
          </p:cNvSpPr>
          <p:nvPr>
            <p:ph idx="1"/>
          </p:nvPr>
        </p:nvSpPr>
        <p:spPr>
          <a:xfrm>
            <a:off x="609600" y="1316052"/>
            <a:ext cx="10972800" cy="4810112"/>
          </a:xfrm>
        </p:spPr>
        <p:txBody>
          <a:bodyPr>
            <a:normAutofit/>
          </a:bodyPr>
          <a:lstStyle/>
          <a:p>
            <a:r>
              <a:rPr lang="el-GR" dirty="0"/>
              <a:t>Η υπερβατική τάξη εκφράζεται μέσω της </a:t>
            </a:r>
            <a:r>
              <a:rPr lang="el-GR" dirty="0" err="1"/>
              <a:t>εννοιολόγησης</a:t>
            </a:r>
            <a:r>
              <a:rPr lang="el-GR" dirty="0"/>
              <a:t> του Θεού και της σχέσης του με το άτομο και την κοινωνία</a:t>
            </a:r>
          </a:p>
          <a:p>
            <a:endParaRPr lang="el-GR" dirty="0"/>
          </a:p>
          <a:p>
            <a:r>
              <a:rPr lang="el-GR" dirty="0"/>
              <a:t>Η σχέση μεταξύ του επίγειου κόσμου και του Βασιλείου του Θεού.</a:t>
            </a:r>
          </a:p>
          <a:p>
            <a:endParaRPr lang="el-GR" dirty="0"/>
          </a:p>
          <a:p>
            <a:r>
              <a:rPr lang="el-GR" dirty="0"/>
              <a:t>Η σχέση μεταξύ της Εκκλησίας και των κρατικών εξουσιών.</a:t>
            </a:r>
          </a:p>
          <a:p>
            <a:endParaRPr lang="el-GR" dirty="0"/>
          </a:p>
          <a:p>
            <a:r>
              <a:rPr lang="el-GR" dirty="0"/>
              <a:t>Η σχέση μεταξύ πνευματικής και κοσμικής ζωής.</a:t>
            </a:r>
          </a:p>
          <a:p>
            <a:endParaRPr lang="el-GR" dirty="0"/>
          </a:p>
          <a:p>
            <a:r>
              <a:rPr lang="el-GR" dirty="0"/>
              <a:t>Η σχέση μεταξύ δράσης και περισυλλογής.</a:t>
            </a:r>
          </a:p>
        </p:txBody>
      </p:sp>
    </p:spTree>
    <p:extLst>
      <p:ext uri="{BB962C8B-B14F-4D97-AF65-F5344CB8AC3E}">
        <p14:creationId xmlns:p14="http://schemas.microsoft.com/office/powerpoint/2010/main" val="1204416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A33100-2C17-789A-6CD3-1D8873691A94}"/>
              </a:ext>
            </a:extLst>
          </p:cNvPr>
          <p:cNvSpPr>
            <a:spLocks noGrp="1"/>
          </p:cNvSpPr>
          <p:nvPr>
            <p:ph type="title"/>
          </p:nvPr>
        </p:nvSpPr>
        <p:spPr>
          <a:xfrm>
            <a:off x="609600" y="274638"/>
            <a:ext cx="10972800" cy="579941"/>
          </a:xfrm>
        </p:spPr>
        <p:txBody>
          <a:bodyPr>
            <a:normAutofit/>
          </a:bodyPr>
          <a:lstStyle/>
          <a:p>
            <a:r>
              <a:rPr lang="el-GR" sz="2400" dirty="0">
                <a:solidFill>
                  <a:srgbClr val="FFFF00"/>
                </a:solidFill>
              </a:rPr>
              <a:t>Στους ασιατικούς πολιτισμούς (Κομφουκιανισμός, Βουδισμός, Ταοϊσμός)</a:t>
            </a:r>
            <a:endParaRPr lang="en-US" sz="2400" dirty="0">
              <a:solidFill>
                <a:srgbClr val="FFFF00"/>
              </a:solidFill>
            </a:endParaRPr>
          </a:p>
        </p:txBody>
      </p:sp>
      <p:sp>
        <p:nvSpPr>
          <p:cNvPr id="3" name="Θέση περιεχομένου 2">
            <a:extLst>
              <a:ext uri="{FF2B5EF4-FFF2-40B4-BE49-F238E27FC236}">
                <a16:creationId xmlns:a16="http://schemas.microsoft.com/office/drawing/2014/main" id="{730F7E6B-B892-C592-0DA8-95F3228F760C}"/>
              </a:ext>
            </a:extLst>
          </p:cNvPr>
          <p:cNvSpPr>
            <a:spLocks noGrp="1"/>
          </p:cNvSpPr>
          <p:nvPr>
            <p:ph idx="1"/>
          </p:nvPr>
        </p:nvSpPr>
        <p:spPr>
          <a:xfrm>
            <a:off x="609600" y="1298961"/>
            <a:ext cx="10972800" cy="4827203"/>
          </a:xfrm>
        </p:spPr>
        <p:txBody>
          <a:bodyPr>
            <a:normAutofit fontScale="70000" lnSpcReduction="20000"/>
          </a:bodyPr>
          <a:lstStyle/>
          <a:p>
            <a:r>
              <a:rPr lang="el-GR" dirty="0"/>
              <a:t>Η υπερβατική τάξη δεν σχετίζεται τόσο με έναν προσωπικό Θεό, αλλά με την κοσμική αρμονία (</a:t>
            </a:r>
            <a:r>
              <a:rPr lang="el-GR" dirty="0" err="1"/>
              <a:t>Τάο</a:t>
            </a:r>
            <a:r>
              <a:rPr lang="el-GR" dirty="0"/>
              <a:t>, </a:t>
            </a:r>
            <a:r>
              <a:rPr lang="el-GR" dirty="0" err="1"/>
              <a:t>Ντάρμα</a:t>
            </a:r>
            <a:r>
              <a:rPr lang="el-GR" dirty="0"/>
              <a:t>).</a:t>
            </a:r>
          </a:p>
          <a:p>
            <a:endParaRPr lang="el-GR" dirty="0"/>
          </a:p>
          <a:p>
            <a:r>
              <a:rPr lang="el-GR" dirty="0"/>
              <a:t>Στον </a:t>
            </a:r>
            <a:r>
              <a:rPr lang="el-GR" dirty="0">
                <a:solidFill>
                  <a:srgbClr val="FFC000"/>
                </a:solidFill>
              </a:rPr>
              <a:t>Ινδουισμό</a:t>
            </a:r>
            <a:r>
              <a:rPr lang="el-GR" dirty="0"/>
              <a:t>, μεταξύ </a:t>
            </a:r>
            <a:r>
              <a:rPr lang="el-GR" dirty="0" err="1"/>
              <a:t>Ντάρμα</a:t>
            </a:r>
            <a:r>
              <a:rPr lang="el-GR" dirty="0"/>
              <a:t> (τάξη)και </a:t>
            </a:r>
            <a:r>
              <a:rPr lang="el-GR" dirty="0" err="1"/>
              <a:t>Μόκσα</a:t>
            </a:r>
            <a:r>
              <a:rPr lang="el-GR" dirty="0"/>
              <a:t> (απελευθέρωση)</a:t>
            </a:r>
          </a:p>
          <a:p>
            <a:endParaRPr lang="el-GR" dirty="0"/>
          </a:p>
          <a:p>
            <a:r>
              <a:rPr lang="el-GR" dirty="0"/>
              <a:t>Το </a:t>
            </a:r>
            <a:r>
              <a:rPr lang="el-GR" dirty="0" err="1"/>
              <a:t>Ντάρμα</a:t>
            </a:r>
            <a:r>
              <a:rPr lang="el-GR" dirty="0"/>
              <a:t> απαιτεί από το άτομο να εκπληρώσει τα κοινωνικά και ηθικά του καθήκοντα. Η </a:t>
            </a:r>
            <a:r>
              <a:rPr lang="el-GR" dirty="0" err="1"/>
              <a:t>Μόκσα</a:t>
            </a:r>
            <a:r>
              <a:rPr lang="el-GR" dirty="0"/>
              <a:t> προϋποθέτει την υπέρβαση του </a:t>
            </a:r>
            <a:r>
              <a:rPr lang="el-GR" dirty="0" err="1"/>
              <a:t>Ντάρμα</a:t>
            </a:r>
            <a:r>
              <a:rPr lang="el-GR" dirty="0"/>
              <a:t> και την απομάκρυνση από τον υλικό κόσμο.</a:t>
            </a:r>
          </a:p>
          <a:p>
            <a:endParaRPr lang="el-GR" dirty="0"/>
          </a:p>
          <a:p>
            <a:r>
              <a:rPr lang="el-GR" dirty="0"/>
              <a:t>Σον </a:t>
            </a:r>
            <a:r>
              <a:rPr lang="el-GR" dirty="0">
                <a:solidFill>
                  <a:srgbClr val="FFC000"/>
                </a:solidFill>
              </a:rPr>
              <a:t>Βουδισμό</a:t>
            </a:r>
            <a:r>
              <a:rPr lang="el-GR" dirty="0"/>
              <a:t>, μεταξύ  </a:t>
            </a:r>
            <a:r>
              <a:rPr lang="el-GR" dirty="0" err="1"/>
              <a:t>Σαμσάρα</a:t>
            </a:r>
            <a:r>
              <a:rPr lang="el-GR" dirty="0"/>
              <a:t> και </a:t>
            </a:r>
            <a:r>
              <a:rPr lang="el-GR" dirty="0" err="1"/>
              <a:t>Κάρμαπου</a:t>
            </a:r>
            <a:r>
              <a:rPr lang="el-GR" dirty="0"/>
              <a:t> ρυθμίζει τις ανθρώπινες σχέσεις και τις κοινωνικές υποχρεώσεις, και της Νιρβάνα (απελευθέρωσης), που απαιτεί την υπέρβαση της κοινωνικής τάξης και της προσκόλλησης στην εγκόσμια ζωή.</a:t>
            </a:r>
          </a:p>
          <a:p>
            <a:endParaRPr lang="el-GR" dirty="0"/>
          </a:p>
          <a:p>
            <a:endParaRPr lang="el-GR" dirty="0"/>
          </a:p>
          <a:p>
            <a:r>
              <a:rPr lang="el-GR" dirty="0"/>
              <a:t>Στην </a:t>
            </a:r>
            <a:r>
              <a:rPr lang="el-GR" dirty="0">
                <a:solidFill>
                  <a:srgbClr val="FFC000"/>
                </a:solidFill>
              </a:rPr>
              <a:t>Κομφουκιανή Κίνα</a:t>
            </a:r>
            <a:r>
              <a:rPr lang="el-GR" dirty="0"/>
              <a:t>, το κράτος απορρόφησε σε μεγάλο βαθμό την υπερβατική διάσταση μέσα στην πολιτική και κοινωνική τάξη (π.χ. το Ουράνιο Πρόσταγμα – </a:t>
            </a:r>
            <a:r>
              <a:rPr lang="el-GR" dirty="0" err="1"/>
              <a:t>Tiānmìng</a:t>
            </a:r>
            <a:r>
              <a:rPr lang="el-GR" dirty="0"/>
              <a:t> – ως νομιμοποίηση της αυτοκρατορικής εξουσίας).</a:t>
            </a:r>
          </a:p>
          <a:p>
            <a:endParaRPr lang="el-GR" dirty="0"/>
          </a:p>
          <a:p>
            <a:r>
              <a:rPr lang="el-GR" dirty="0"/>
              <a:t>Δεν υπήρχε σαφής διάκριση μεταξύ θρησκευτικού και πολιτικού πεδίου, καθώς οι θρησκευτικές αρχές θεωρούνταν εργαλεία κοσμικής διακυβέρνησης.</a:t>
            </a:r>
          </a:p>
          <a:p>
            <a:endParaRPr lang="en-US" dirty="0"/>
          </a:p>
        </p:txBody>
      </p:sp>
      <p:sp>
        <p:nvSpPr>
          <p:cNvPr id="4" name="Θέση υποσέλιδου 3">
            <a:extLst>
              <a:ext uri="{FF2B5EF4-FFF2-40B4-BE49-F238E27FC236}">
                <a16:creationId xmlns:a16="http://schemas.microsoft.com/office/drawing/2014/main" id="{8D3B0D1E-12E8-6776-2A96-505EC760E6C8}"/>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450967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5EB535-0FEA-036D-D37A-01CCEFC6E01C}"/>
              </a:ext>
            </a:extLst>
          </p:cNvPr>
          <p:cNvSpPr>
            <a:spLocks noGrp="1"/>
          </p:cNvSpPr>
          <p:nvPr>
            <p:ph type="title"/>
          </p:nvPr>
        </p:nvSpPr>
        <p:spPr>
          <a:xfrm>
            <a:off x="609600" y="2069254"/>
            <a:ext cx="10972800" cy="1143000"/>
          </a:xfrm>
        </p:spPr>
        <p:txBody>
          <a:bodyPr/>
          <a:lstStyle/>
          <a:p>
            <a:r>
              <a:rPr lang="el-GR" dirty="0"/>
              <a:t>Πριν την Νεωτερικότητα: Οι Αξονικοί Πολιτισμοί</a:t>
            </a:r>
          </a:p>
        </p:txBody>
      </p:sp>
      <p:sp>
        <p:nvSpPr>
          <p:cNvPr id="4" name="Θέση υποσέλιδου 3">
            <a:extLst>
              <a:ext uri="{FF2B5EF4-FFF2-40B4-BE49-F238E27FC236}">
                <a16:creationId xmlns:a16="http://schemas.microsoft.com/office/drawing/2014/main" id="{9047E5AA-2BCF-D563-C942-A860BAC7027C}"/>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19616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14BB35-D3E9-4431-88CC-5CE0C3856472}"/>
              </a:ext>
            </a:extLst>
          </p:cNvPr>
          <p:cNvSpPr>
            <a:spLocks noGrp="1"/>
          </p:cNvSpPr>
          <p:nvPr>
            <p:ph type="title"/>
          </p:nvPr>
        </p:nvSpPr>
        <p:spPr>
          <a:xfrm>
            <a:off x="609600" y="274638"/>
            <a:ext cx="10972800" cy="691037"/>
          </a:xfrm>
        </p:spPr>
        <p:txBody>
          <a:bodyPr/>
          <a:lstStyle/>
          <a:p>
            <a:r>
              <a:rPr lang="el-GR" dirty="0"/>
              <a:t>Διαφορές Χριστιανισμού με το Ισλάμ</a:t>
            </a:r>
            <a:endParaRPr lang="en-US" dirty="0"/>
          </a:p>
        </p:txBody>
      </p:sp>
      <p:sp>
        <p:nvSpPr>
          <p:cNvPr id="3" name="Θέση περιεχομένου 2">
            <a:extLst>
              <a:ext uri="{FF2B5EF4-FFF2-40B4-BE49-F238E27FC236}">
                <a16:creationId xmlns:a16="http://schemas.microsoft.com/office/drawing/2014/main" id="{21F258F2-3ADD-8E71-9992-5ED3CF773944}"/>
              </a:ext>
            </a:extLst>
          </p:cNvPr>
          <p:cNvSpPr>
            <a:spLocks noGrp="1"/>
          </p:cNvSpPr>
          <p:nvPr>
            <p:ph idx="1"/>
          </p:nvPr>
        </p:nvSpPr>
        <p:spPr>
          <a:xfrm>
            <a:off x="609600" y="1179321"/>
            <a:ext cx="10972800" cy="4946844"/>
          </a:xfrm>
        </p:spPr>
        <p:txBody>
          <a:bodyPr>
            <a:normAutofit fontScale="77500" lnSpcReduction="20000"/>
          </a:bodyPr>
          <a:lstStyle/>
          <a:p>
            <a:pPr marL="0" indent="0">
              <a:buNone/>
            </a:pPr>
            <a:r>
              <a:rPr lang="el-GR" dirty="0">
                <a:solidFill>
                  <a:srgbClr val="FFC000"/>
                </a:solidFill>
              </a:rPr>
              <a:t>Χριστιανισμός: Ο Θεός ως Τριάδα (Πατήρ – Υιός – Άγιο Πνεύμα)</a:t>
            </a:r>
          </a:p>
          <a:p>
            <a:r>
              <a:rPr lang="el-GR" dirty="0"/>
              <a:t>Η Τριαδικότητα του Θεού στον Χριστιανισμό επιτρέπει μια περισσότερο </a:t>
            </a:r>
            <a:r>
              <a:rPr lang="el-GR" dirty="0" err="1"/>
              <a:t>πολυεπίπεδη</a:t>
            </a:r>
            <a:r>
              <a:rPr lang="el-GR" dirty="0"/>
              <a:t> και διαλογική αντίληψη του θείου.</a:t>
            </a:r>
          </a:p>
          <a:p>
            <a:r>
              <a:rPr lang="el-GR" dirty="0"/>
              <a:t>Η ύπαρξη του Χριστού ως Θεανθρώπου δημιούργησε έναν κρίκο μεταξύ του Θεού και του ανθρώπου, επιτρέποντας την ενανθρώπηση και τη </a:t>
            </a:r>
            <a:r>
              <a:rPr lang="el-GR" dirty="0" err="1"/>
              <a:t>σωτηριολογική</a:t>
            </a:r>
            <a:r>
              <a:rPr lang="el-GR" dirty="0"/>
              <a:t> σχέση.</a:t>
            </a:r>
          </a:p>
          <a:p>
            <a:r>
              <a:rPr lang="el-GR" dirty="0"/>
              <a:t>Το Άγιο Πνεύμα στον Χριστιανισμό θεωρείται η θεϊκή δύναμη που εμπνέει και καθοδηγεί την εκκλησία και τους πιστούς, συμβάλλοντας στην έννοια της κοινότητας ως πνευματικού σώματος.</a:t>
            </a:r>
          </a:p>
          <a:p>
            <a:r>
              <a:rPr lang="el-GR" dirty="0"/>
              <a:t>Η έννοια του Θεού ως σχέσης και κοινωνίας εντός της Τριάδας δημιούργησε έναν μεγαλύτερο χώρο για θεολογικές και φιλοσοφικές ερμηνείες και αντιπαραθέσεις.</a:t>
            </a:r>
          </a:p>
          <a:p>
            <a:endParaRPr lang="el-GR" dirty="0"/>
          </a:p>
          <a:p>
            <a:pPr marL="0" indent="0">
              <a:buNone/>
            </a:pPr>
            <a:r>
              <a:rPr lang="el-GR" b="1" dirty="0">
                <a:solidFill>
                  <a:srgbClr val="FFC000"/>
                </a:solidFill>
              </a:rPr>
              <a:t>Ισλάμ: Απόλυτη Μοναδικότητα του Θεού</a:t>
            </a:r>
            <a:endParaRPr lang="ar-AE" b="1" dirty="0">
              <a:solidFill>
                <a:srgbClr val="FFC000"/>
              </a:solidFill>
            </a:endParaRPr>
          </a:p>
          <a:p>
            <a:pPr>
              <a:buFont typeface="Arial" panose="020B0604020202020204" pitchFamily="34" charset="0"/>
              <a:buChar char="•"/>
            </a:pPr>
            <a:r>
              <a:rPr lang="el-GR" dirty="0"/>
              <a:t>Ο </a:t>
            </a:r>
            <a:r>
              <a:rPr lang="el-GR" b="1" dirty="0"/>
              <a:t>Αλλάχ</a:t>
            </a:r>
            <a:r>
              <a:rPr lang="el-GR" dirty="0"/>
              <a:t> είναι </a:t>
            </a:r>
            <a:r>
              <a:rPr lang="el-GR" b="1" dirty="0"/>
              <a:t>απόλυτα Ένας, χωρίς διαίρεση, μορφή ή συσχετισμό με τη δημιουργία</a:t>
            </a:r>
            <a:r>
              <a:rPr lang="el-GR" dirty="0"/>
              <a:t>.</a:t>
            </a:r>
          </a:p>
          <a:p>
            <a:pPr>
              <a:buFont typeface="Arial" panose="020B0604020202020204" pitchFamily="34" charset="0"/>
              <a:buChar char="•"/>
            </a:pPr>
            <a:endParaRPr lang="el-GR" dirty="0"/>
          </a:p>
          <a:p>
            <a:pPr>
              <a:buFont typeface="Arial" panose="020B0604020202020204" pitchFamily="34" charset="0"/>
              <a:buChar char="•"/>
            </a:pPr>
            <a:r>
              <a:rPr lang="el-GR" dirty="0"/>
              <a:t>Η θεϊκή παρουσία είναι περισσότερο </a:t>
            </a:r>
            <a:r>
              <a:rPr lang="el-GR" b="1" dirty="0"/>
              <a:t>απρόσιτη και απρόσωπη</a:t>
            </a:r>
            <a:r>
              <a:rPr lang="el-GR" dirty="0"/>
              <a:t>, δίνοντας έμφαση στον </a:t>
            </a:r>
            <a:r>
              <a:rPr lang="el-GR" b="1" dirty="0"/>
              <a:t>Θεό ως απόλυτο κυρίαρχο και νομοθέτη</a:t>
            </a:r>
            <a:r>
              <a:rPr lang="el-GR" dirty="0"/>
              <a:t>.</a:t>
            </a:r>
          </a:p>
          <a:p>
            <a:pPr>
              <a:buFont typeface="Arial" panose="020B0604020202020204" pitchFamily="34" charset="0"/>
              <a:buChar char="•"/>
            </a:pPr>
            <a:endParaRPr lang="el-GR" dirty="0"/>
          </a:p>
          <a:p>
            <a:pPr>
              <a:buFont typeface="Arial" panose="020B0604020202020204" pitchFamily="34" charset="0"/>
              <a:buChar char="•"/>
            </a:pPr>
            <a:r>
              <a:rPr lang="el-GR" dirty="0"/>
              <a:t>Το Ισλάμ θεωρεί την ιδέα της </a:t>
            </a:r>
            <a:r>
              <a:rPr lang="el-GR" b="1" dirty="0"/>
              <a:t>Θείας Ενσάρκωσης</a:t>
            </a:r>
            <a:r>
              <a:rPr lang="el-GR" dirty="0"/>
              <a:t> ως </a:t>
            </a:r>
            <a:r>
              <a:rPr lang="el-GR" b="1" dirty="0"/>
              <a:t>βλασφημία </a:t>
            </a:r>
            <a:r>
              <a:rPr lang="el-GR" dirty="0"/>
              <a:t>καθώς ο Θεός δεν μπορεί να αποκτήσει ανθρώπινη μορφή.</a:t>
            </a:r>
          </a:p>
          <a:p>
            <a:endParaRPr lang="el-GR" dirty="0"/>
          </a:p>
          <a:p>
            <a:endParaRPr lang="en-US" dirty="0"/>
          </a:p>
        </p:txBody>
      </p:sp>
      <p:sp>
        <p:nvSpPr>
          <p:cNvPr id="4" name="Θέση υποσέλιδου 3">
            <a:extLst>
              <a:ext uri="{FF2B5EF4-FFF2-40B4-BE49-F238E27FC236}">
                <a16:creationId xmlns:a16="http://schemas.microsoft.com/office/drawing/2014/main" id="{FDAE9D23-F20C-468F-7CCB-55CF25AD72FA}"/>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773115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DBD6A04-EA56-F6C5-37A8-7DAD37C4F4B0}"/>
              </a:ext>
            </a:extLst>
          </p:cNvPr>
          <p:cNvSpPr>
            <a:spLocks noGrp="1"/>
          </p:cNvSpPr>
          <p:nvPr>
            <p:ph idx="1"/>
          </p:nvPr>
        </p:nvSpPr>
        <p:spPr>
          <a:xfrm>
            <a:off x="273465" y="367469"/>
            <a:ext cx="11613735" cy="6152972"/>
          </a:xfrm>
        </p:spPr>
        <p:txBody>
          <a:bodyPr>
            <a:normAutofit fontScale="62500" lnSpcReduction="20000"/>
          </a:bodyPr>
          <a:lstStyle/>
          <a:p>
            <a:pPr marL="0" indent="0">
              <a:buNone/>
            </a:pPr>
            <a:r>
              <a:rPr lang="el-GR" dirty="0">
                <a:solidFill>
                  <a:srgbClr val="FFC000"/>
                </a:solidFill>
              </a:rPr>
              <a:t>Χριστιανισμός: Ιεραρχία, Εκκλησία και Πολιτική Οργάνωση</a:t>
            </a:r>
          </a:p>
          <a:p>
            <a:pPr marL="0" indent="0">
              <a:buNone/>
            </a:pPr>
            <a:endParaRPr lang="el-GR" dirty="0">
              <a:solidFill>
                <a:srgbClr val="FFC000"/>
              </a:solidFill>
            </a:endParaRPr>
          </a:p>
          <a:p>
            <a:r>
              <a:rPr lang="el-GR" dirty="0"/>
              <a:t>Η χριστιανική θεολογία, με την ιδέα της Τριάδας, ενίσχυσε την αντίληψη ότι η θρησκεία έχει δομές και ιεραρχίες (όπως η Εκκλησία, οι Πατριάρχες, ο Πάπας στην Καθολική Εκκλησία).</a:t>
            </a:r>
          </a:p>
          <a:p>
            <a:endParaRPr lang="el-GR" dirty="0"/>
          </a:p>
          <a:p>
            <a:r>
              <a:rPr lang="el-GR" dirty="0"/>
              <a:t>Η ύπαρξη του Χριστού ως "Υιού του Θεού" διαμόρφωσε το μοντέλο μιας θεϊκής ιεραρχίας, όπου η εξουσία στην κοινωνία εκλαμβανόταν συχνά ως θεϊκά δοσμένη.</a:t>
            </a:r>
          </a:p>
          <a:p>
            <a:endParaRPr lang="el-GR" dirty="0"/>
          </a:p>
          <a:p>
            <a:r>
              <a:rPr lang="el-GR" dirty="0"/>
              <a:t>Ο Πάπας και η Εκκλησία στη Δύση ή οι Πατριάρχες στην Ανατολή λειτούργησαν ως ενδιάμεσοι μεταξύ του Θεού και των ανθρώπων.</a:t>
            </a:r>
          </a:p>
          <a:p>
            <a:endParaRPr lang="el-GR" dirty="0"/>
          </a:p>
          <a:p>
            <a:r>
              <a:rPr lang="el-GR" dirty="0"/>
              <a:t>Στον Μεσαίωνα, η χριστιανική θεολογία υποστήριξε την ύπαρξη βασιλέων "εκ Θεού", οι οποίοι κυβερνούσαν με τη νομιμοποίηση της Εκκλησίας.</a:t>
            </a:r>
          </a:p>
          <a:p>
            <a:endParaRPr lang="el-GR" dirty="0"/>
          </a:p>
          <a:p>
            <a:endParaRPr lang="el-GR" dirty="0"/>
          </a:p>
          <a:p>
            <a:pPr marL="0" indent="0">
              <a:buNone/>
            </a:pPr>
            <a:r>
              <a:rPr lang="el-GR" dirty="0">
                <a:solidFill>
                  <a:srgbClr val="FFC000"/>
                </a:solidFill>
              </a:rPr>
              <a:t>Ισλάμ: Η Έμφαση στη Θεία Κυριαρχία και ο Θεοκεντρικός Νόμος</a:t>
            </a:r>
          </a:p>
          <a:p>
            <a:pPr marL="0" indent="0">
              <a:buNone/>
            </a:pPr>
            <a:endParaRPr lang="el-GR" dirty="0">
              <a:solidFill>
                <a:srgbClr val="FFC000"/>
              </a:solidFill>
            </a:endParaRPr>
          </a:p>
          <a:p>
            <a:r>
              <a:rPr lang="el-GR" dirty="0"/>
              <a:t>Δεν υπάρχει ενδιάμεσος μεταξύ του Θεού και των ανθρώπων.</a:t>
            </a:r>
          </a:p>
          <a:p>
            <a:endParaRPr lang="el-GR" dirty="0"/>
          </a:p>
          <a:p>
            <a:r>
              <a:rPr lang="el-GR" dirty="0"/>
              <a:t>Ο ίδιος ο Θεός είναι ο μοναδικός κυρίαρχος και νομοθέτης, και γι’ αυτό η κοινωνία πρέπει να οργανώνεται σύμφωνα με τον θεϊκό νόμο (</a:t>
            </a:r>
            <a:r>
              <a:rPr lang="el-GR" dirty="0" err="1"/>
              <a:t>Σαρία</a:t>
            </a:r>
            <a:r>
              <a:rPr lang="el-GR" dirty="0"/>
              <a:t> - </a:t>
            </a:r>
            <a:r>
              <a:rPr lang="el-GR" dirty="0" err="1"/>
              <a:t>Sharia</a:t>
            </a:r>
            <a:r>
              <a:rPr lang="el-GR" dirty="0"/>
              <a:t>).</a:t>
            </a:r>
          </a:p>
          <a:p>
            <a:endParaRPr lang="el-GR" dirty="0"/>
          </a:p>
          <a:p>
            <a:r>
              <a:rPr lang="el-GR" dirty="0"/>
              <a:t>Θεοκρατική αντίληψη όπου ο νόμος προέρχεται απευθείας από τον Θεό και όχι από ανθρώπινες αρχές.</a:t>
            </a:r>
          </a:p>
          <a:p>
            <a:endParaRPr lang="el-GR" dirty="0"/>
          </a:p>
          <a:p>
            <a:r>
              <a:rPr lang="el-GR" dirty="0"/>
              <a:t>Οι μουσουλμανικές κοινωνίες στηρίχθηκαν περισσότερο σε ένα ενιαίο </a:t>
            </a:r>
            <a:r>
              <a:rPr lang="el-GR" dirty="0" err="1"/>
              <a:t>πολιτικο</a:t>
            </a:r>
            <a:r>
              <a:rPr lang="el-GR" dirty="0"/>
              <a:t>-θρησκευτικό σύστημα, όπου το Κοράνιο και οι </a:t>
            </a:r>
            <a:r>
              <a:rPr lang="el-GR" dirty="0" err="1"/>
              <a:t>Χαντίθ</a:t>
            </a:r>
            <a:r>
              <a:rPr lang="el-GR" dirty="0"/>
              <a:t> (παραδόσεις του Μωάμεθ) λειτουργούν ως οδηγός τόσο για τη θρησκεία όσο και για την πολιτική ζωή.</a:t>
            </a:r>
            <a:endParaRPr lang="en-US" dirty="0"/>
          </a:p>
        </p:txBody>
      </p:sp>
    </p:spTree>
    <p:extLst>
      <p:ext uri="{BB962C8B-B14F-4D97-AF65-F5344CB8AC3E}">
        <p14:creationId xmlns:p14="http://schemas.microsoft.com/office/powerpoint/2010/main" val="1937281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44C8392-9A6C-2A07-E720-D176D0475099}"/>
              </a:ext>
            </a:extLst>
          </p:cNvPr>
          <p:cNvSpPr>
            <a:spLocks noGrp="1"/>
          </p:cNvSpPr>
          <p:nvPr>
            <p:ph idx="1"/>
          </p:nvPr>
        </p:nvSpPr>
        <p:spPr>
          <a:xfrm>
            <a:off x="609600" y="615297"/>
            <a:ext cx="10972800" cy="5510867"/>
          </a:xfrm>
        </p:spPr>
        <p:txBody>
          <a:bodyPr>
            <a:normAutofit fontScale="85000" lnSpcReduction="20000"/>
          </a:bodyPr>
          <a:lstStyle/>
          <a:p>
            <a:pPr marL="0" indent="0">
              <a:buNone/>
            </a:pPr>
            <a:r>
              <a:rPr lang="el-GR" dirty="0">
                <a:solidFill>
                  <a:srgbClr val="FFC000"/>
                </a:solidFill>
              </a:rPr>
              <a:t>Χριστιανισμός: Έμφαση στην Ατομική Σωτηρία</a:t>
            </a:r>
          </a:p>
          <a:p>
            <a:endParaRPr lang="el-GR" dirty="0"/>
          </a:p>
          <a:p>
            <a:r>
              <a:rPr lang="el-GR" dirty="0"/>
              <a:t>Ο Χριστιανισμός προβάλλει τη σχέση του ατόμου με τον Θεό μέσω του Χριστού και των μυστηρίων της Εκκλησίας (π.χ. βάπτισμα, εξομολόγηση, Θεία Ευχαριστία).</a:t>
            </a:r>
          </a:p>
          <a:p>
            <a:endParaRPr lang="el-GR" dirty="0"/>
          </a:p>
          <a:p>
            <a:r>
              <a:rPr lang="el-GR" dirty="0"/>
              <a:t>Η ιδέα της ελεύθερης βούλησης και της ατομικής σωτηρίας έγινε βασικό στοιχείο της Δυτικής σκέψης, οδηγώντας αργότερα στην ανάπτυξη φιλοσοφιών που έδωσαν έμφαση στην προσωπική ελευθερία και την ηθική επιλογή.</a:t>
            </a:r>
            <a:br>
              <a:rPr lang="el-GR" dirty="0"/>
            </a:br>
            <a:endParaRPr lang="el-GR" dirty="0"/>
          </a:p>
          <a:p>
            <a:pPr marL="0" indent="0">
              <a:buNone/>
            </a:pPr>
            <a:r>
              <a:rPr lang="el-GR" dirty="0">
                <a:solidFill>
                  <a:srgbClr val="FFC000"/>
                </a:solidFill>
              </a:rPr>
              <a:t>Ισλάμ: Έμφαση στη Συλλογική Υποταγή στον Θεό</a:t>
            </a:r>
          </a:p>
          <a:p>
            <a:endParaRPr lang="el-GR" dirty="0"/>
          </a:p>
          <a:p>
            <a:r>
              <a:rPr lang="el-GR" dirty="0"/>
              <a:t>Το Ισλάμ δίνει μεγαλύτερη έμφαση στην κοινότητα των πιστών (</a:t>
            </a:r>
            <a:r>
              <a:rPr lang="el-GR" dirty="0" err="1"/>
              <a:t>Ummah</a:t>
            </a:r>
            <a:r>
              <a:rPr lang="el-GR" dirty="0"/>
              <a:t>) παρά στο ατομικό στοιχείο.</a:t>
            </a:r>
          </a:p>
          <a:p>
            <a:endParaRPr lang="el-GR" dirty="0"/>
          </a:p>
          <a:p>
            <a:r>
              <a:rPr lang="el-GR" dirty="0"/>
              <a:t>Ο Θεός είναι ο απόλυτος νόμος, και η μεγαλύτερη αρετή είναι η υποταγή (</a:t>
            </a:r>
            <a:r>
              <a:rPr lang="el-GR" dirty="0" err="1"/>
              <a:t>Islam</a:t>
            </a:r>
            <a:r>
              <a:rPr lang="el-GR" dirty="0"/>
              <a:t> = Υποταγή στον Θεό).</a:t>
            </a:r>
          </a:p>
          <a:p>
            <a:endParaRPr lang="el-GR" dirty="0"/>
          </a:p>
          <a:p>
            <a:r>
              <a:rPr lang="el-GR" dirty="0"/>
              <a:t>Αυτή η οπτική συνέβαλε στη διαμόρφωση μιας περισσότερο συλλογικής παρά ατομικιστικής κοινωνικής δομής, όπου το δίκαιο και η ηθική συμπεριφορά καθορίζονται μέσα από τον θεϊκό νόμο και όχι από ατομικές επιλογές.</a:t>
            </a:r>
            <a:endParaRPr lang="en-US" dirty="0"/>
          </a:p>
        </p:txBody>
      </p:sp>
      <p:sp>
        <p:nvSpPr>
          <p:cNvPr id="4" name="Θέση υποσέλιδου 3">
            <a:extLst>
              <a:ext uri="{FF2B5EF4-FFF2-40B4-BE49-F238E27FC236}">
                <a16:creationId xmlns:a16="http://schemas.microsoft.com/office/drawing/2014/main" id="{3E236E46-3C3D-15BC-67E9-48A5948D1C2E}"/>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857402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FABA525-D970-8567-5643-0D51E1C7DFA9}"/>
              </a:ext>
            </a:extLst>
          </p:cNvPr>
          <p:cNvSpPr>
            <a:spLocks noGrp="1"/>
          </p:cNvSpPr>
          <p:nvPr>
            <p:ph idx="1"/>
          </p:nvPr>
        </p:nvSpPr>
        <p:spPr>
          <a:xfrm>
            <a:off x="609600" y="598207"/>
            <a:ext cx="10972800" cy="5527958"/>
          </a:xfrm>
        </p:spPr>
        <p:txBody>
          <a:bodyPr/>
          <a:lstStyle/>
          <a:p>
            <a:r>
              <a:rPr lang="el-GR" dirty="0">
                <a:solidFill>
                  <a:srgbClr val="FFFF00"/>
                </a:solidFill>
              </a:rPr>
              <a:t>Επίδραση στην Διαμόρφωση της Νεωτερικότητας</a:t>
            </a:r>
          </a:p>
          <a:p>
            <a:endParaRPr lang="el-GR" dirty="0"/>
          </a:p>
          <a:p>
            <a:r>
              <a:rPr lang="el-GR" dirty="0"/>
              <a:t>Στις </a:t>
            </a:r>
            <a:r>
              <a:rPr lang="el-GR" dirty="0">
                <a:solidFill>
                  <a:srgbClr val="FFC000"/>
                </a:solidFill>
              </a:rPr>
              <a:t>χριστιανικές κοινωνίες</a:t>
            </a:r>
            <a:r>
              <a:rPr lang="el-GR" dirty="0"/>
              <a:t>, η θεολογική πολυπλοκότητα της Τριάδας και η διάκριση μεταξύ της θρησκευτικής και της πολιτικής εξουσίας οδήγησαν τελικά στη Γέννηση του Κοσμικού Κράτους και της ανεξάρτητης πολιτικής σκέψης.</a:t>
            </a:r>
          </a:p>
          <a:p>
            <a:endParaRPr lang="el-GR" dirty="0"/>
          </a:p>
          <a:p>
            <a:endParaRPr lang="el-GR" dirty="0"/>
          </a:p>
          <a:p>
            <a:r>
              <a:rPr lang="el-GR" dirty="0"/>
              <a:t>Στον </a:t>
            </a:r>
            <a:r>
              <a:rPr lang="el-GR" dirty="0">
                <a:solidFill>
                  <a:srgbClr val="FFC000"/>
                </a:solidFill>
              </a:rPr>
              <a:t>ισλαμικό κόσμο</a:t>
            </a:r>
            <a:r>
              <a:rPr lang="el-GR" dirty="0"/>
              <a:t>, η έμφαση στην απόλυτη κυριαρχία του Θεού και η σύνδεση του θείου με την πολιτική δυσκόλεψαν τη διάκριση κράτους-θρησκείας, οδηγώντας σε μοντέλα όπου η θρησκεία παραμένει κεντρική στην κοινωνική και πολιτική ζωή.</a:t>
            </a:r>
            <a:endParaRPr lang="en-US" dirty="0"/>
          </a:p>
        </p:txBody>
      </p:sp>
      <p:sp>
        <p:nvSpPr>
          <p:cNvPr id="4" name="Θέση υποσέλιδου 3">
            <a:extLst>
              <a:ext uri="{FF2B5EF4-FFF2-40B4-BE49-F238E27FC236}">
                <a16:creationId xmlns:a16="http://schemas.microsoft.com/office/drawing/2014/main" id="{901A39F0-0BFB-B487-60B9-690F6013CB2A}"/>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729504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F77B4E-B618-A84F-FA60-72DCF58494FE}"/>
              </a:ext>
            </a:extLst>
          </p:cNvPr>
          <p:cNvSpPr>
            <a:spLocks noGrp="1"/>
          </p:cNvSpPr>
          <p:nvPr>
            <p:ph type="title"/>
          </p:nvPr>
        </p:nvSpPr>
        <p:spPr>
          <a:xfrm>
            <a:off x="609600" y="213645"/>
            <a:ext cx="10972800" cy="495070"/>
          </a:xfrm>
        </p:spPr>
        <p:txBody>
          <a:bodyPr>
            <a:normAutofit fontScale="90000"/>
          </a:bodyPr>
          <a:lstStyle/>
          <a:p>
            <a:r>
              <a:rPr lang="el-GR" sz="2800" dirty="0"/>
              <a:t>Χαρακτηριστικά της Χριστιανικής Αξονικής Εποχής (400 – 1800)</a:t>
            </a:r>
          </a:p>
        </p:txBody>
      </p:sp>
      <p:sp>
        <p:nvSpPr>
          <p:cNvPr id="3" name="Θέση περιεχομένου 2">
            <a:extLst>
              <a:ext uri="{FF2B5EF4-FFF2-40B4-BE49-F238E27FC236}">
                <a16:creationId xmlns:a16="http://schemas.microsoft.com/office/drawing/2014/main" id="{54E83502-725A-863A-9338-0D707134C75A}"/>
              </a:ext>
            </a:extLst>
          </p:cNvPr>
          <p:cNvSpPr>
            <a:spLocks noGrp="1"/>
          </p:cNvSpPr>
          <p:nvPr>
            <p:ph idx="1"/>
          </p:nvPr>
        </p:nvSpPr>
        <p:spPr>
          <a:xfrm>
            <a:off x="410198" y="921102"/>
            <a:ext cx="11371604" cy="5462606"/>
          </a:xfrm>
        </p:spPr>
        <p:txBody>
          <a:bodyPr>
            <a:noAutofit/>
          </a:bodyPr>
          <a:lstStyle/>
          <a:p>
            <a:pPr marL="0" indent="0">
              <a:buNone/>
            </a:pPr>
            <a:r>
              <a:rPr lang="el-GR" sz="2000" dirty="0">
                <a:solidFill>
                  <a:srgbClr val="FFC000"/>
                </a:solidFill>
              </a:rPr>
              <a:t>1 Η Χριστιανική Αξονική Εποχή και η Νέα Κοσμοαντίληψη</a:t>
            </a:r>
          </a:p>
          <a:p>
            <a:endParaRPr lang="el-GR" sz="1600" dirty="0"/>
          </a:p>
          <a:p>
            <a:r>
              <a:rPr lang="el-GR" sz="1600" dirty="0"/>
              <a:t>Ο Χριστιανισμός επεκτείνει το μήνυμα του Ιουδαϊσμού σε όλους τους ανθρώπους, ανεξαρτήτως εθνότητας ή κοινωνικής τάξης.</a:t>
            </a:r>
          </a:p>
          <a:p>
            <a:endParaRPr lang="el-GR" sz="1600" dirty="0"/>
          </a:p>
          <a:p>
            <a:r>
              <a:rPr lang="el-GR" sz="1600" dirty="0"/>
              <a:t>Σε αντίθεση με τις αξονικές θρησκείες που παρέμεναν σε συγκεκριμένους πολιτισμούς (π.χ. Κομφουκιανισμός στην Κίνα, Βραχμανισμός στην Ινδία), ο Χριστιανισμός προβάλλει μια παγκόσμια, </a:t>
            </a:r>
            <a:r>
              <a:rPr lang="el-GR" sz="1600" dirty="0" err="1"/>
              <a:t>σωτηριολογική</a:t>
            </a:r>
            <a:r>
              <a:rPr lang="el-GR" sz="1600" dirty="0"/>
              <a:t> προοπτική.</a:t>
            </a:r>
          </a:p>
          <a:p>
            <a:endParaRPr lang="el-GR" sz="1600" dirty="0"/>
          </a:p>
          <a:p>
            <a:r>
              <a:rPr lang="el-GR" sz="1600" dirty="0"/>
              <a:t>Ενώ οι περισσότερες αξονικές θρησκείες τονίζουν την ηθική αυτοπειθαρχία, ο Χριστιανισμός αναδεικνύει τη συγχώρεση, την αγάπη και τη χάρη ως υπέρτατες αξίες.</a:t>
            </a:r>
          </a:p>
          <a:p>
            <a:endParaRPr lang="el-GR" sz="1600" dirty="0"/>
          </a:p>
          <a:p>
            <a:r>
              <a:rPr lang="el-GR" sz="1600" dirty="0"/>
              <a:t>Η ιδέα της Θείας Αγάπης διαφοροποιεί τον Χριστιανισμό από την αυστηρή νομική ηθική των προγενέστερων αξονικών πολιτισμών.</a:t>
            </a:r>
          </a:p>
          <a:p>
            <a:endParaRPr lang="el-GR" sz="1600" dirty="0"/>
          </a:p>
          <a:p>
            <a:r>
              <a:rPr lang="el-GR" sz="1600" dirty="0"/>
              <a:t>Η σωτηρία δεν εξαρτάται μόνο από την ανθρώπινη προσπάθεια, όπως στον Βουδισμό ή στον Στωικισμό, αλλά και από την Θεία Χάρη.</a:t>
            </a:r>
          </a:p>
          <a:p>
            <a:endParaRPr lang="el-GR" sz="1600" dirty="0"/>
          </a:p>
          <a:p>
            <a:r>
              <a:rPr lang="el-GR" sz="1600" dirty="0"/>
              <a:t>Σε αντίθεση με τις αξονικές φιλοσοφίες που τόνιζαν τον διαχωρισμό Θεού και κόσμου, ο Χριστιανισμός εισάγει την ιδέα του Θεού που γίνεται άνθρωπος (Ιησούς Χριστός). </a:t>
            </a:r>
          </a:p>
          <a:p>
            <a:r>
              <a:rPr lang="el-GR" sz="1600" dirty="0"/>
              <a:t>Αυτό γεφυρώνει την απόσταση μεταξύ υπερβατικής και εγκόσμιας τάξης, φέρνοντας τον Θεό πιο κοντά στον άνθρωπο.</a:t>
            </a:r>
          </a:p>
        </p:txBody>
      </p:sp>
    </p:spTree>
    <p:extLst>
      <p:ext uri="{BB962C8B-B14F-4D97-AF65-F5344CB8AC3E}">
        <p14:creationId xmlns:p14="http://schemas.microsoft.com/office/powerpoint/2010/main" val="2770592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2D1E53-86DF-35E4-B698-09D277E61161}"/>
              </a:ext>
            </a:extLst>
          </p:cNvPr>
          <p:cNvSpPr>
            <a:spLocks noGrp="1"/>
          </p:cNvSpPr>
          <p:nvPr>
            <p:ph type="title"/>
          </p:nvPr>
        </p:nvSpPr>
        <p:spPr>
          <a:xfrm>
            <a:off x="609600" y="274638"/>
            <a:ext cx="10972800" cy="588487"/>
          </a:xfrm>
        </p:spPr>
        <p:txBody>
          <a:bodyPr>
            <a:normAutofit/>
          </a:bodyPr>
          <a:lstStyle/>
          <a:p>
            <a:r>
              <a:rPr lang="el-GR" sz="2400" dirty="0">
                <a:solidFill>
                  <a:srgbClr val="FFC000"/>
                </a:solidFill>
              </a:rPr>
              <a:t>2. Θεσμοί και Κοινωνική Δομή στη Χριστιανική Αξονική Εποχή</a:t>
            </a:r>
          </a:p>
        </p:txBody>
      </p:sp>
      <p:sp>
        <p:nvSpPr>
          <p:cNvPr id="3" name="Θέση περιεχομένου 2">
            <a:extLst>
              <a:ext uri="{FF2B5EF4-FFF2-40B4-BE49-F238E27FC236}">
                <a16:creationId xmlns:a16="http://schemas.microsoft.com/office/drawing/2014/main" id="{7F68FC70-5DC6-40D1-AA4F-A9AAC699F8D4}"/>
              </a:ext>
            </a:extLst>
          </p:cNvPr>
          <p:cNvSpPr>
            <a:spLocks noGrp="1"/>
          </p:cNvSpPr>
          <p:nvPr>
            <p:ph idx="1"/>
          </p:nvPr>
        </p:nvSpPr>
        <p:spPr/>
        <p:txBody>
          <a:bodyPr>
            <a:normAutofit fontScale="92500" lnSpcReduction="20000"/>
          </a:bodyPr>
          <a:lstStyle/>
          <a:p>
            <a:r>
              <a:rPr lang="el-GR" dirty="0"/>
              <a:t>Αναπτύσσει έναν ιεραρχικό εκκλησιαστικό θεσμό που λειτουργεί ως μεσολαβητής μεταξύ ανθρώπου και Θεού.</a:t>
            </a:r>
          </a:p>
          <a:p>
            <a:endParaRPr lang="el-GR" dirty="0"/>
          </a:p>
          <a:p>
            <a:r>
              <a:rPr lang="el-GR" dirty="0"/>
              <a:t>Συμβάλλει στη δημιουργία της έννοιας του ηθικού κράτους, όπου η εξουσία οφείλει να υπακούει σε ανώτερες ηθικές αρχές.</a:t>
            </a:r>
          </a:p>
          <a:p>
            <a:endParaRPr lang="el-GR" dirty="0"/>
          </a:p>
          <a:p>
            <a:r>
              <a:rPr lang="el-GR" dirty="0"/>
              <a:t>Οδηγεί στην εξατομίκευση της ηθικής και της ευθύνης, επηρεάζοντας τη μετέπειτα ανάπτυξη του ανθρωπισμού και του ατομισμού.</a:t>
            </a:r>
          </a:p>
          <a:p>
            <a:endParaRPr lang="el-GR" dirty="0"/>
          </a:p>
          <a:p>
            <a:r>
              <a:rPr lang="el-GR" dirty="0"/>
              <a:t>Γίνεται η βάση για την ανάπτυξη νομικών και πολιτικών συστημάτων με καθολικές αρχές.</a:t>
            </a:r>
          </a:p>
          <a:p>
            <a:endParaRPr lang="el-GR" dirty="0"/>
          </a:p>
          <a:p>
            <a:r>
              <a:rPr lang="el-GR" dirty="0"/>
              <a:t>Δημιουργεί μια ένταση μεταξύ θρησκευτικής και κοσμικής εξουσίας, η οποία συνεχίζεται στη Νεωτερικότητα.</a:t>
            </a:r>
          </a:p>
        </p:txBody>
      </p:sp>
      <p:sp>
        <p:nvSpPr>
          <p:cNvPr id="4" name="Θέση υποσέλιδου 3">
            <a:extLst>
              <a:ext uri="{FF2B5EF4-FFF2-40B4-BE49-F238E27FC236}">
                <a16:creationId xmlns:a16="http://schemas.microsoft.com/office/drawing/2014/main" id="{EDEA1A10-7AC6-A1B1-9AFA-793134C2C379}"/>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436801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68D774-95DF-6957-7D97-B8146CD235E9}"/>
              </a:ext>
            </a:extLst>
          </p:cNvPr>
          <p:cNvSpPr>
            <a:spLocks noGrp="1"/>
          </p:cNvSpPr>
          <p:nvPr>
            <p:ph type="title"/>
          </p:nvPr>
        </p:nvSpPr>
        <p:spPr>
          <a:xfrm>
            <a:off x="609600" y="274638"/>
            <a:ext cx="10972800" cy="682491"/>
          </a:xfrm>
        </p:spPr>
        <p:txBody>
          <a:bodyPr>
            <a:normAutofit/>
          </a:bodyPr>
          <a:lstStyle/>
          <a:p>
            <a:r>
              <a:rPr lang="el-GR" sz="2800" dirty="0">
                <a:solidFill>
                  <a:srgbClr val="FFC000"/>
                </a:solidFill>
              </a:rPr>
              <a:t>3. Η Επίδραση της Χριστιανικής Αξονικής Εποχής στη Νεωτερικότητα</a:t>
            </a:r>
          </a:p>
        </p:txBody>
      </p:sp>
      <p:sp>
        <p:nvSpPr>
          <p:cNvPr id="3" name="Θέση περιεχομένου 2">
            <a:extLst>
              <a:ext uri="{FF2B5EF4-FFF2-40B4-BE49-F238E27FC236}">
                <a16:creationId xmlns:a16="http://schemas.microsoft.com/office/drawing/2014/main" id="{26E31579-3039-C3CD-50F0-2A910692C2C1}"/>
              </a:ext>
            </a:extLst>
          </p:cNvPr>
          <p:cNvSpPr>
            <a:spLocks noGrp="1"/>
          </p:cNvSpPr>
          <p:nvPr>
            <p:ph idx="1"/>
          </p:nvPr>
        </p:nvSpPr>
        <p:spPr>
          <a:xfrm>
            <a:off x="609600" y="1600201"/>
            <a:ext cx="10972800" cy="4886057"/>
          </a:xfrm>
        </p:spPr>
        <p:txBody>
          <a:bodyPr>
            <a:normAutofit fontScale="85000" lnSpcReduction="20000"/>
          </a:bodyPr>
          <a:lstStyle/>
          <a:p>
            <a:r>
              <a:rPr lang="el-GR" dirty="0"/>
              <a:t>Οι αρχές της ισότητας όλων απέναντι στον Θεό επηρεάζουν τη γέννηση των ανθρωπίνων δικαιωμάτων και της δημοκρατίας.</a:t>
            </a:r>
          </a:p>
          <a:p>
            <a:endParaRPr lang="el-GR" dirty="0"/>
          </a:p>
          <a:p>
            <a:r>
              <a:rPr lang="el-GR" dirty="0"/>
              <a:t>Η ιδέα περί θεϊκά πλασμένου κόσμου οδηγεί στην διερεύνηση του «θεϊκού σχεδίου» και την ανάπτυξη των επιστημών.</a:t>
            </a:r>
          </a:p>
          <a:p>
            <a:endParaRPr lang="el-GR" dirty="0"/>
          </a:p>
          <a:p>
            <a:r>
              <a:rPr lang="el-GR" dirty="0"/>
              <a:t>Η διάκριση μεταξύ κοσμικού και υπερβατικού συμβάλλει στη μετέπειτα ανάπτυξη του κοσμικού κράτους.</a:t>
            </a:r>
          </a:p>
          <a:p>
            <a:endParaRPr lang="el-GR" dirty="0"/>
          </a:p>
          <a:p>
            <a:r>
              <a:rPr lang="el-GR" dirty="0"/>
              <a:t>Η ιδέα της καθολικότητας των αξιών ενισχύει τη δυτική τάση για παγκόσμια ηθικά και νομικά συστήματα.</a:t>
            </a:r>
          </a:p>
          <a:p>
            <a:endParaRPr lang="el-GR" dirty="0"/>
          </a:p>
          <a:p>
            <a:r>
              <a:rPr lang="el-GR" dirty="0"/>
              <a:t>Η έννοια της εσωτερικής ηθικής και της αυτοπειθαρχίας επηρεάζει την άνοδο του καπιταλισμού (σύμφωνα με τον Max Weber).</a:t>
            </a:r>
          </a:p>
          <a:p>
            <a:endParaRPr lang="el-GR" dirty="0"/>
          </a:p>
          <a:p>
            <a:r>
              <a:rPr lang="el-GR" dirty="0"/>
              <a:t>Στη σύγχρονη εποχή, η Χριστιανική Αξονική Εποχή παραμένει ζωντανή μέσω της διαρκούς διαπραγμάτευσης των αξιών της σε νέα πολιτισμικά πλαίσια.</a:t>
            </a:r>
          </a:p>
        </p:txBody>
      </p:sp>
    </p:spTree>
    <p:extLst>
      <p:ext uri="{BB962C8B-B14F-4D97-AF65-F5344CB8AC3E}">
        <p14:creationId xmlns:p14="http://schemas.microsoft.com/office/powerpoint/2010/main" val="52856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68C1CC-F6F6-1CB1-5203-65C837A6B83B}"/>
              </a:ext>
            </a:extLst>
          </p:cNvPr>
          <p:cNvSpPr>
            <a:spLocks noGrp="1"/>
          </p:cNvSpPr>
          <p:nvPr>
            <p:ph type="title"/>
          </p:nvPr>
        </p:nvSpPr>
        <p:spPr>
          <a:xfrm>
            <a:off x="609600" y="274638"/>
            <a:ext cx="10972800" cy="759403"/>
          </a:xfrm>
        </p:spPr>
        <p:txBody>
          <a:bodyPr/>
          <a:lstStyle/>
          <a:p>
            <a:r>
              <a:rPr lang="el-GR" dirty="0"/>
              <a:t>Αξονικοί Πολιτισμοί και Ιστορική Εξέλιξη</a:t>
            </a:r>
          </a:p>
        </p:txBody>
      </p:sp>
      <p:sp>
        <p:nvSpPr>
          <p:cNvPr id="3" name="Θέση περιεχομένου 2">
            <a:extLst>
              <a:ext uri="{FF2B5EF4-FFF2-40B4-BE49-F238E27FC236}">
                <a16:creationId xmlns:a16="http://schemas.microsoft.com/office/drawing/2014/main" id="{C53AA7FB-E1FD-C8DC-E111-00F5BE5DA2B2}"/>
              </a:ext>
            </a:extLst>
          </p:cNvPr>
          <p:cNvSpPr>
            <a:spLocks noGrp="1"/>
          </p:cNvSpPr>
          <p:nvPr>
            <p:ph idx="1"/>
          </p:nvPr>
        </p:nvSpPr>
        <p:spPr/>
        <p:txBody>
          <a:bodyPr>
            <a:normAutofit fontScale="92500" lnSpcReduction="10000"/>
          </a:bodyPr>
          <a:lstStyle/>
          <a:p>
            <a:r>
              <a:rPr lang="el-GR" dirty="0"/>
              <a:t>Οι Αξονικοί πολιτισμοί δεν ήταν στατικοί, αλλά μετασχηματίστηκαν με το πέρασμα των αιώνων.</a:t>
            </a:r>
          </a:p>
          <a:p>
            <a:endParaRPr lang="el-GR" dirty="0"/>
          </a:p>
          <a:p>
            <a:r>
              <a:rPr lang="el-GR" dirty="0"/>
              <a:t>Αναπτύχθηκαν θεσμοί που ενσωμάτωσαν και διέδωσαν τις αξίες τους (εκκλησία, πανεπιστήμια, κράτη).</a:t>
            </a:r>
          </a:p>
          <a:p>
            <a:endParaRPr lang="el-GR" dirty="0"/>
          </a:p>
          <a:p>
            <a:r>
              <a:rPr lang="el-GR" dirty="0"/>
              <a:t>Οι κοινωνίες τους προσαρμόστηκαν σε διαφορετικά κοινωνικά και πολιτικά περιβάλλοντα.</a:t>
            </a:r>
          </a:p>
          <a:p>
            <a:endParaRPr lang="el-GR" dirty="0"/>
          </a:p>
          <a:p>
            <a:r>
              <a:rPr lang="el-GR" dirty="0"/>
              <a:t>Η Νεωτερικότητα μπορεί να θεωρηθεί ως συνέχεια και ρήξη με τους Αξονικούς πολιτισμούς.</a:t>
            </a:r>
          </a:p>
          <a:p>
            <a:endParaRPr lang="el-GR" dirty="0"/>
          </a:p>
          <a:p>
            <a:r>
              <a:rPr lang="el-GR" dirty="0"/>
              <a:t>Η </a:t>
            </a:r>
            <a:r>
              <a:rPr lang="el-GR" b="1" dirty="0"/>
              <a:t>Νεωτερικότητα</a:t>
            </a:r>
            <a:r>
              <a:rPr lang="el-GR" dirty="0"/>
              <a:t> εισήγαγε νέα μορφή </a:t>
            </a:r>
            <a:r>
              <a:rPr lang="el-GR" dirty="0" err="1"/>
              <a:t>αξονικότητας</a:t>
            </a:r>
            <a:r>
              <a:rPr lang="el-GR" dirty="0"/>
              <a:t>, την «Δεύτερη Αξονική Εποχή».</a:t>
            </a:r>
          </a:p>
        </p:txBody>
      </p:sp>
      <p:sp>
        <p:nvSpPr>
          <p:cNvPr id="4" name="Θέση υποσέλιδου 3">
            <a:extLst>
              <a:ext uri="{FF2B5EF4-FFF2-40B4-BE49-F238E27FC236}">
                <a16:creationId xmlns:a16="http://schemas.microsoft.com/office/drawing/2014/main" id="{C359A075-714A-CCB4-8873-1F65E218612F}"/>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950606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9B0789-F842-AD45-D21A-AFF74EE6FB6D}"/>
              </a:ext>
            </a:extLst>
          </p:cNvPr>
          <p:cNvSpPr>
            <a:spLocks noGrp="1"/>
          </p:cNvSpPr>
          <p:nvPr>
            <p:ph type="title"/>
          </p:nvPr>
        </p:nvSpPr>
        <p:spPr>
          <a:xfrm>
            <a:off x="609600" y="274638"/>
            <a:ext cx="10972800" cy="682491"/>
          </a:xfrm>
        </p:spPr>
        <p:txBody>
          <a:bodyPr>
            <a:normAutofit/>
          </a:bodyPr>
          <a:lstStyle/>
          <a:p>
            <a:r>
              <a:rPr lang="el-GR" dirty="0"/>
              <a:t>Η Νεωτερικότητα </a:t>
            </a:r>
          </a:p>
        </p:txBody>
      </p:sp>
      <p:sp>
        <p:nvSpPr>
          <p:cNvPr id="3" name="Θέση περιεχομένου 2">
            <a:extLst>
              <a:ext uri="{FF2B5EF4-FFF2-40B4-BE49-F238E27FC236}">
                <a16:creationId xmlns:a16="http://schemas.microsoft.com/office/drawing/2014/main" id="{D8E7B2AE-4A01-CF39-F5A2-64B8B196188E}"/>
              </a:ext>
            </a:extLst>
          </p:cNvPr>
          <p:cNvSpPr>
            <a:spLocks noGrp="1"/>
          </p:cNvSpPr>
          <p:nvPr>
            <p:ph idx="1"/>
          </p:nvPr>
        </p:nvSpPr>
        <p:spPr>
          <a:xfrm>
            <a:off x="609600" y="1341691"/>
            <a:ext cx="10972800" cy="4784474"/>
          </a:xfrm>
        </p:spPr>
        <p:txBody>
          <a:bodyPr/>
          <a:lstStyle/>
          <a:p>
            <a:pPr marL="0" indent="0">
              <a:buNone/>
            </a:pPr>
            <a:r>
              <a:rPr lang="el-GR" dirty="0"/>
              <a:t>Η νεωτερικότητα αποτελεί έναν ξεχωριστό τύπο πολιτισμού.</a:t>
            </a:r>
          </a:p>
          <a:p>
            <a:endParaRPr lang="el-GR" dirty="0"/>
          </a:p>
          <a:p>
            <a:r>
              <a:rPr lang="el-GR" dirty="0"/>
              <a:t>Περιλαμβάνει ένα νέο, επιστημονικό-φυσιοκρατικό τρόπο κατανόησης του κόσμου.</a:t>
            </a:r>
          </a:p>
          <a:p>
            <a:endParaRPr lang="el-GR" dirty="0"/>
          </a:p>
          <a:p>
            <a:r>
              <a:rPr lang="el-GR" dirty="0"/>
              <a:t>Εδράζεται στο </a:t>
            </a:r>
            <a:r>
              <a:rPr lang="el-GR" dirty="0" err="1"/>
              <a:t>αναστοχαστικό</a:t>
            </a:r>
            <a:r>
              <a:rPr lang="el-GR" dirty="0"/>
              <a:t> άτομο που οραματίζεται, κρίνει, στοχεύει, οργανώνεται. </a:t>
            </a:r>
          </a:p>
          <a:p>
            <a:endParaRPr lang="el-GR" dirty="0"/>
          </a:p>
          <a:p>
            <a:r>
              <a:rPr lang="el-GR" dirty="0"/>
              <a:t>Χαρακτηρίζεται από έντονη </a:t>
            </a:r>
            <a:r>
              <a:rPr lang="el-GR" dirty="0">
                <a:solidFill>
                  <a:srgbClr val="FFFF00"/>
                </a:solidFill>
              </a:rPr>
              <a:t>θεσμική διαφοροποίηση</a:t>
            </a:r>
            <a:r>
              <a:rPr lang="el-GR" dirty="0">
                <a:solidFill>
                  <a:schemeClr val="tx1">
                    <a:lumMod val="95000"/>
                  </a:schemeClr>
                </a:solidFill>
              </a:rPr>
              <a:t>,</a:t>
            </a:r>
            <a:r>
              <a:rPr lang="el-GR" dirty="0">
                <a:solidFill>
                  <a:srgbClr val="FFFF00"/>
                </a:solidFill>
              </a:rPr>
              <a:t> κοινωνική κινητικότητα</a:t>
            </a:r>
            <a:r>
              <a:rPr lang="el-GR" dirty="0">
                <a:solidFill>
                  <a:schemeClr val="tx1">
                    <a:lumMod val="95000"/>
                  </a:schemeClr>
                </a:solidFill>
              </a:rPr>
              <a:t>, </a:t>
            </a:r>
            <a:r>
              <a:rPr lang="el-GR" dirty="0"/>
              <a:t>και </a:t>
            </a:r>
            <a:r>
              <a:rPr lang="el-GR" dirty="0">
                <a:solidFill>
                  <a:srgbClr val="FFFF00"/>
                </a:solidFill>
              </a:rPr>
              <a:t>υπαρξιακή αβεβαιότητα</a:t>
            </a:r>
            <a:r>
              <a:rPr lang="el-GR" dirty="0"/>
              <a:t>.</a:t>
            </a:r>
          </a:p>
        </p:txBody>
      </p:sp>
      <p:sp>
        <p:nvSpPr>
          <p:cNvPr id="4" name="Θέση υποσέλιδου 3">
            <a:extLst>
              <a:ext uri="{FF2B5EF4-FFF2-40B4-BE49-F238E27FC236}">
                <a16:creationId xmlns:a16="http://schemas.microsoft.com/office/drawing/2014/main" id="{53B6B6F0-AF82-B686-08C5-32C3AAD90937}"/>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588685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712FA3-8FB6-FFEF-A05E-EFEEC4C20B5E}"/>
              </a:ext>
            </a:extLst>
          </p:cNvPr>
          <p:cNvSpPr>
            <a:spLocks noGrp="1"/>
          </p:cNvSpPr>
          <p:nvPr>
            <p:ph type="title"/>
          </p:nvPr>
        </p:nvSpPr>
        <p:spPr>
          <a:xfrm>
            <a:off x="609600" y="274638"/>
            <a:ext cx="10972800" cy="716674"/>
          </a:xfrm>
        </p:spPr>
        <p:txBody>
          <a:bodyPr>
            <a:normAutofit/>
          </a:bodyPr>
          <a:lstStyle/>
          <a:p>
            <a:r>
              <a:rPr lang="el-GR" sz="2800" dirty="0"/>
              <a:t>Ο νέος τρόπος κατανόησης του κόσμου</a:t>
            </a:r>
          </a:p>
        </p:txBody>
      </p:sp>
      <p:sp>
        <p:nvSpPr>
          <p:cNvPr id="3" name="Θέση περιεχομένου 2">
            <a:extLst>
              <a:ext uri="{FF2B5EF4-FFF2-40B4-BE49-F238E27FC236}">
                <a16:creationId xmlns:a16="http://schemas.microsoft.com/office/drawing/2014/main" id="{B67B1864-D567-7315-60A2-BE82D9ACB5F6}"/>
              </a:ext>
            </a:extLst>
          </p:cNvPr>
          <p:cNvSpPr>
            <a:spLocks noGrp="1"/>
          </p:cNvSpPr>
          <p:nvPr>
            <p:ph idx="1"/>
          </p:nvPr>
        </p:nvSpPr>
        <p:spPr>
          <a:xfrm>
            <a:off x="609600" y="1649338"/>
            <a:ext cx="10972800" cy="3888337"/>
          </a:xfrm>
        </p:spPr>
        <p:txBody>
          <a:bodyPr>
            <a:normAutofit/>
          </a:bodyPr>
          <a:lstStyle/>
          <a:p>
            <a:r>
              <a:rPr lang="el-GR" sz="2000" b="1" dirty="0">
                <a:solidFill>
                  <a:srgbClr val="FFC000"/>
                </a:solidFill>
              </a:rPr>
              <a:t>Αυξημένη Αναστοχαστικότητα και Αβεβαιότητα </a:t>
            </a:r>
            <a:r>
              <a:rPr lang="el-GR" sz="2000" dirty="0"/>
              <a:t>- Η Νεωτερικότητα δεν βασίζεται σε απόλυτες, θεϊκά καθορισμένες αλήθειες αλλά σε συνεχή </a:t>
            </a:r>
            <a:r>
              <a:rPr lang="el-GR" sz="2000" dirty="0">
                <a:solidFill>
                  <a:srgbClr val="FFFF00"/>
                </a:solidFill>
              </a:rPr>
              <a:t>αμφισβήτηση</a:t>
            </a:r>
            <a:r>
              <a:rPr lang="el-GR" sz="2000" dirty="0"/>
              <a:t> και αναπροσαρμογή ιδεών με επίκεντρο την </a:t>
            </a:r>
            <a:r>
              <a:rPr lang="el-GR" sz="2000" dirty="0">
                <a:solidFill>
                  <a:srgbClr val="FFFF00"/>
                </a:solidFill>
              </a:rPr>
              <a:t>ανθρώπινη φαντασία και βούληση</a:t>
            </a:r>
            <a:r>
              <a:rPr lang="el-GR" sz="2000" dirty="0"/>
              <a:t>.</a:t>
            </a:r>
          </a:p>
          <a:p>
            <a:endParaRPr lang="el-GR" sz="2000" dirty="0"/>
          </a:p>
          <a:p>
            <a:r>
              <a:rPr lang="el-GR" sz="2000" dirty="0"/>
              <a:t>Ο κόσμος δεν θεωρείται πια δεδομένος, αλλά ως κάτι που μπορεί να κατανοηθεί, να αναλυθεί και να μετασχηματιστεί </a:t>
            </a:r>
            <a:r>
              <a:rPr lang="el-GR" sz="2000" b="1" dirty="0"/>
              <a:t>χωρίς ποτέ να απαλειφθεί η αβεβαιότητα.</a:t>
            </a:r>
          </a:p>
          <a:p>
            <a:endParaRPr lang="el-GR" sz="2000" dirty="0"/>
          </a:p>
          <a:p>
            <a:r>
              <a:rPr lang="el-GR" sz="2000" b="1" dirty="0">
                <a:solidFill>
                  <a:srgbClr val="FFC000"/>
                </a:solidFill>
              </a:rPr>
              <a:t>Οικουμενικότητα και Διαφορετικότητα</a:t>
            </a:r>
            <a:r>
              <a:rPr lang="el-GR" sz="2000" dirty="0"/>
              <a:t>: Παρά την προέλευσή της από τη Δύση, η Νεωτερικότητα δεν είναι μονολιθική. Αντίθετα, επιτρέπει την ανάπτυξη «Πολλαπλών Νεωτερικοτήτων», δηλαδή διαφορετικών εκδοχών της σε διαφορετικά πολιτισμικά και κοινωνικά πλαίσια.</a:t>
            </a:r>
          </a:p>
        </p:txBody>
      </p:sp>
    </p:spTree>
    <p:extLst>
      <p:ext uri="{BB962C8B-B14F-4D97-AF65-F5344CB8AC3E}">
        <p14:creationId xmlns:p14="http://schemas.microsoft.com/office/powerpoint/2010/main" val="7987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4AD004-D350-670E-AB75-8D4ED05E16B6}"/>
              </a:ext>
            </a:extLst>
          </p:cNvPr>
          <p:cNvSpPr>
            <a:spLocks noGrp="1"/>
          </p:cNvSpPr>
          <p:nvPr>
            <p:ph type="title"/>
          </p:nvPr>
        </p:nvSpPr>
        <p:spPr>
          <a:xfrm>
            <a:off x="609600" y="274638"/>
            <a:ext cx="10972800" cy="622670"/>
          </a:xfrm>
        </p:spPr>
        <p:txBody>
          <a:bodyPr>
            <a:normAutofit fontScale="90000"/>
          </a:bodyPr>
          <a:lstStyle/>
          <a:p>
            <a:r>
              <a:rPr lang="el-GR" dirty="0"/>
              <a:t>Τα Χαρακτηριστικά των Αξονικών Πολιτισμών</a:t>
            </a:r>
          </a:p>
        </p:txBody>
      </p:sp>
      <p:sp>
        <p:nvSpPr>
          <p:cNvPr id="3" name="Θέση περιεχομένου 2">
            <a:extLst>
              <a:ext uri="{FF2B5EF4-FFF2-40B4-BE49-F238E27FC236}">
                <a16:creationId xmlns:a16="http://schemas.microsoft.com/office/drawing/2014/main" id="{26DB9E3E-4F0B-A430-0BAF-437208E6045C}"/>
              </a:ext>
            </a:extLst>
          </p:cNvPr>
          <p:cNvSpPr>
            <a:spLocks noGrp="1"/>
          </p:cNvSpPr>
          <p:nvPr>
            <p:ph idx="1"/>
          </p:nvPr>
        </p:nvSpPr>
        <p:spPr>
          <a:xfrm>
            <a:off x="609600" y="1136591"/>
            <a:ext cx="10972800" cy="4989573"/>
          </a:xfrm>
        </p:spPr>
        <p:txBody>
          <a:bodyPr>
            <a:normAutofit fontScale="92500"/>
          </a:bodyPr>
          <a:lstStyle/>
          <a:p>
            <a:r>
              <a:rPr lang="el-GR" dirty="0"/>
              <a:t>Ριζική αναθεώρηση της πραγματικότητας μέσω νέων κοσμοθεωριών (π.χ. φιλοσοφία, θρησκεία).</a:t>
            </a:r>
          </a:p>
          <a:p>
            <a:endParaRPr lang="el-GR" dirty="0"/>
          </a:p>
          <a:p>
            <a:r>
              <a:rPr lang="el-GR" dirty="0"/>
              <a:t>Διαχωρισμός της κοσμικής και της υπερβατικής τάξης, δημιουργώντας νέα ηθικά και πολιτικά πρότυπα.</a:t>
            </a:r>
          </a:p>
          <a:p>
            <a:endParaRPr lang="el-GR" dirty="0"/>
          </a:p>
          <a:p>
            <a:r>
              <a:rPr lang="el-GR" dirty="0"/>
              <a:t>Ορισμός του κόσμου ως πεδίο δοκιμασιών του ανθρώπου ο οποίος πρέπει να αποκαταστήσει την χαμένη επικοινωνία με την υπερβατική Αλήθεια μέσω της ατομικής του προσπάθειας. </a:t>
            </a:r>
          </a:p>
          <a:p>
            <a:endParaRPr lang="el-GR" dirty="0"/>
          </a:p>
          <a:p>
            <a:r>
              <a:rPr lang="el-GR" dirty="0"/>
              <a:t>Εμφάνιση νέων πνευματικών ελίτ (π.χ. φιλόσοφοι, ιερείς, προφήτες).</a:t>
            </a:r>
          </a:p>
          <a:p>
            <a:endParaRPr lang="el-GR" dirty="0"/>
          </a:p>
          <a:p>
            <a:r>
              <a:rPr lang="el-GR" dirty="0"/>
              <a:t>Πολλαπλές ερμηνείες του κόσμου, που οδηγούν σε συνεχείς διαλόγους και συγκρούσεις.</a:t>
            </a:r>
          </a:p>
          <a:p>
            <a:endParaRPr lang="el-GR" dirty="0"/>
          </a:p>
        </p:txBody>
      </p:sp>
      <p:sp>
        <p:nvSpPr>
          <p:cNvPr id="4" name="Θέση υποσέλιδου 3">
            <a:extLst>
              <a:ext uri="{FF2B5EF4-FFF2-40B4-BE49-F238E27FC236}">
                <a16:creationId xmlns:a16="http://schemas.microsoft.com/office/drawing/2014/main" id="{15546882-C539-9661-E835-B65DC67E56BE}"/>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264420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1A8C6-56E4-C804-F71E-FD203A910DB7}"/>
              </a:ext>
            </a:extLst>
          </p:cNvPr>
          <p:cNvSpPr>
            <a:spLocks noGrp="1"/>
          </p:cNvSpPr>
          <p:nvPr>
            <p:ph type="title"/>
          </p:nvPr>
        </p:nvSpPr>
        <p:spPr>
          <a:xfrm>
            <a:off x="609600" y="274638"/>
            <a:ext cx="10972800" cy="699583"/>
          </a:xfrm>
        </p:spPr>
        <p:txBody>
          <a:bodyPr/>
          <a:lstStyle/>
          <a:p>
            <a:r>
              <a:rPr lang="el-GR" dirty="0">
                <a:solidFill>
                  <a:srgbClr val="FFFF00"/>
                </a:solidFill>
              </a:rPr>
              <a:t>Σχέση Νεωτερικότητας και Αξονικών Πολιτισμών</a:t>
            </a:r>
          </a:p>
        </p:txBody>
      </p:sp>
      <p:sp>
        <p:nvSpPr>
          <p:cNvPr id="3" name="Θέση περιεχομένου 2">
            <a:extLst>
              <a:ext uri="{FF2B5EF4-FFF2-40B4-BE49-F238E27FC236}">
                <a16:creationId xmlns:a16="http://schemas.microsoft.com/office/drawing/2014/main" id="{7F70D276-0A2F-AA90-503B-5910A43B5180}"/>
              </a:ext>
            </a:extLst>
          </p:cNvPr>
          <p:cNvSpPr>
            <a:spLocks noGrp="1"/>
          </p:cNvSpPr>
          <p:nvPr>
            <p:ph idx="1"/>
          </p:nvPr>
        </p:nvSpPr>
        <p:spPr/>
        <p:txBody>
          <a:bodyPr>
            <a:normAutofit/>
          </a:bodyPr>
          <a:lstStyle/>
          <a:p>
            <a:r>
              <a:rPr lang="el-GR" dirty="0"/>
              <a:t>Αναπτύχθηκε μέσα από τον </a:t>
            </a:r>
            <a:r>
              <a:rPr lang="el-GR" dirty="0" err="1"/>
              <a:t>Ιουδαιο</a:t>
            </a:r>
            <a:r>
              <a:rPr lang="el-GR" dirty="0"/>
              <a:t>-Χριστιανικό Αξονικό Πολιτισμό…</a:t>
            </a:r>
          </a:p>
          <a:p>
            <a:endParaRPr lang="el-GR" dirty="0"/>
          </a:p>
          <a:p>
            <a:r>
              <a:rPr lang="el-GR" dirty="0"/>
              <a:t>Προέκυψε από θρησκευτικές αιρέσεις με Γνωστικά στοιχεία…</a:t>
            </a:r>
          </a:p>
          <a:p>
            <a:endParaRPr lang="el-GR" dirty="0"/>
          </a:p>
          <a:p>
            <a:r>
              <a:rPr lang="el-GR" dirty="0"/>
              <a:t>Που μπόλιασαν τον πολιτικό λόγο με ουτοπικές και επαναστατικές ιδέες…</a:t>
            </a:r>
          </a:p>
          <a:p>
            <a:endParaRPr lang="el-GR" dirty="0"/>
          </a:p>
          <a:p>
            <a:r>
              <a:rPr lang="el-GR" dirty="0"/>
              <a:t>Που ενσωματώθηκαν στις Μεγάλες Επαναστάσεις…</a:t>
            </a:r>
          </a:p>
          <a:p>
            <a:endParaRPr lang="el-GR" dirty="0"/>
          </a:p>
          <a:p>
            <a:r>
              <a:rPr lang="el-GR" dirty="0"/>
              <a:t>Δημιουργώντας μια σειρά από </a:t>
            </a:r>
            <a:r>
              <a:rPr lang="el-GR" dirty="0">
                <a:solidFill>
                  <a:srgbClr val="FFFF00"/>
                </a:solidFill>
              </a:rPr>
              <a:t>πολιτικά προγράμματα</a:t>
            </a:r>
            <a:r>
              <a:rPr lang="el-GR" dirty="0"/>
              <a:t>.</a:t>
            </a:r>
          </a:p>
        </p:txBody>
      </p:sp>
      <p:sp>
        <p:nvSpPr>
          <p:cNvPr id="4" name="Θέση υποσέλιδου 3">
            <a:extLst>
              <a:ext uri="{FF2B5EF4-FFF2-40B4-BE49-F238E27FC236}">
                <a16:creationId xmlns:a16="http://schemas.microsoft.com/office/drawing/2014/main" id="{D7BC4418-1C95-49F0-B755-8B0567B32684}"/>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1868403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D849CE-BCB2-BEAF-A9E2-216E4662A599}"/>
              </a:ext>
            </a:extLst>
          </p:cNvPr>
          <p:cNvSpPr>
            <a:spLocks noGrp="1"/>
          </p:cNvSpPr>
          <p:nvPr>
            <p:ph type="title"/>
          </p:nvPr>
        </p:nvSpPr>
        <p:spPr>
          <a:xfrm>
            <a:off x="609600" y="274638"/>
            <a:ext cx="10972800" cy="742312"/>
          </a:xfrm>
        </p:spPr>
        <p:txBody>
          <a:bodyPr/>
          <a:lstStyle/>
          <a:p>
            <a:r>
              <a:rPr lang="el-GR" dirty="0">
                <a:solidFill>
                  <a:srgbClr val="FFFF00"/>
                </a:solidFill>
              </a:rPr>
              <a:t>Το Πρόγραμμα της Νεωτερικότητας</a:t>
            </a:r>
          </a:p>
        </p:txBody>
      </p:sp>
      <p:sp>
        <p:nvSpPr>
          <p:cNvPr id="3" name="Θέση περιεχομένου 2">
            <a:extLst>
              <a:ext uri="{FF2B5EF4-FFF2-40B4-BE49-F238E27FC236}">
                <a16:creationId xmlns:a16="http://schemas.microsoft.com/office/drawing/2014/main" id="{711569FF-D07F-13EA-93DC-2BF43BA7B461}"/>
              </a:ext>
            </a:extLst>
          </p:cNvPr>
          <p:cNvSpPr>
            <a:spLocks noGrp="1"/>
          </p:cNvSpPr>
          <p:nvPr>
            <p:ph idx="1"/>
          </p:nvPr>
        </p:nvSpPr>
        <p:spPr/>
        <p:txBody>
          <a:bodyPr/>
          <a:lstStyle/>
          <a:p>
            <a:r>
              <a:rPr lang="el-GR" dirty="0"/>
              <a:t>Είναι </a:t>
            </a:r>
            <a:r>
              <a:rPr lang="el-GR" dirty="0" err="1"/>
              <a:t>ατομοκεντρικό</a:t>
            </a:r>
            <a:r>
              <a:rPr lang="el-GR" dirty="0"/>
              <a:t> και εξισωτικό: Βασίζεται σε αξίες όπως ατομική αυτονομία, ελευθερία, ισότητα.</a:t>
            </a:r>
          </a:p>
          <a:p>
            <a:endParaRPr lang="el-GR" dirty="0"/>
          </a:p>
          <a:p>
            <a:r>
              <a:rPr lang="el-GR" dirty="0"/>
              <a:t>Ενσωματώνει ουτοπικές έννοιες και οράματα.</a:t>
            </a:r>
          </a:p>
          <a:p>
            <a:endParaRPr lang="el-GR" dirty="0"/>
          </a:p>
          <a:p>
            <a:r>
              <a:rPr lang="el-GR" dirty="0"/>
              <a:t>Στηρίζεται στη συνεχή αμφισβήτηση και μετασχηματισμό της κοινωνίας.</a:t>
            </a:r>
          </a:p>
          <a:p>
            <a:endParaRPr lang="el-GR" dirty="0"/>
          </a:p>
          <a:p>
            <a:r>
              <a:rPr lang="el-GR" dirty="0"/>
              <a:t>Υποστηρίζει τη δυνατότητα συνειδητής κοινωνικής ανακατασκευής του κόσμου.</a:t>
            </a:r>
          </a:p>
          <a:p>
            <a:endParaRPr lang="el-GR" dirty="0"/>
          </a:p>
        </p:txBody>
      </p:sp>
      <p:sp>
        <p:nvSpPr>
          <p:cNvPr id="4" name="Θέση υποσέλιδου 3">
            <a:extLst>
              <a:ext uri="{FF2B5EF4-FFF2-40B4-BE49-F238E27FC236}">
                <a16:creationId xmlns:a16="http://schemas.microsoft.com/office/drawing/2014/main" id="{5C95ECB9-E793-4256-09AF-96D3BFC491E2}"/>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717531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8AFF48-13B5-7A9A-EA26-8B738F997694}"/>
              </a:ext>
            </a:extLst>
          </p:cNvPr>
          <p:cNvSpPr>
            <a:spLocks noGrp="1"/>
          </p:cNvSpPr>
          <p:nvPr>
            <p:ph type="title"/>
          </p:nvPr>
        </p:nvSpPr>
        <p:spPr>
          <a:xfrm>
            <a:off x="609600" y="274638"/>
            <a:ext cx="10972800" cy="819224"/>
          </a:xfrm>
        </p:spPr>
        <p:txBody>
          <a:bodyPr/>
          <a:lstStyle/>
          <a:p>
            <a:r>
              <a:rPr lang="el-GR" dirty="0">
                <a:solidFill>
                  <a:srgbClr val="FFC000"/>
                </a:solidFill>
              </a:rPr>
              <a:t>Οι Πολλαπλές Νεωτερικότητες</a:t>
            </a:r>
          </a:p>
        </p:txBody>
      </p:sp>
      <p:sp>
        <p:nvSpPr>
          <p:cNvPr id="3" name="Θέση περιεχομένου 2">
            <a:extLst>
              <a:ext uri="{FF2B5EF4-FFF2-40B4-BE49-F238E27FC236}">
                <a16:creationId xmlns:a16="http://schemas.microsoft.com/office/drawing/2014/main" id="{B5CA2D5A-6D53-4A4E-FE77-176390D66BFE}"/>
              </a:ext>
            </a:extLst>
          </p:cNvPr>
          <p:cNvSpPr>
            <a:spLocks noGrp="1"/>
          </p:cNvSpPr>
          <p:nvPr>
            <p:ph idx="1"/>
          </p:nvPr>
        </p:nvSpPr>
        <p:spPr/>
        <p:txBody>
          <a:bodyPr/>
          <a:lstStyle/>
          <a:p>
            <a:r>
              <a:rPr lang="el-GR" dirty="0"/>
              <a:t>Δεν υπάρχει μία ενιαία μορφή νεωτερικότητας.</a:t>
            </a:r>
          </a:p>
          <a:p>
            <a:endParaRPr lang="el-GR" dirty="0"/>
          </a:p>
          <a:p>
            <a:r>
              <a:rPr lang="el-GR" dirty="0"/>
              <a:t>Διαφορετικές κοινωνίες προσαρμόζουν τη νεωτερικότητα στις δικές τους συνθήκες.</a:t>
            </a:r>
          </a:p>
          <a:p>
            <a:endParaRPr lang="el-GR" dirty="0"/>
          </a:p>
          <a:p>
            <a:r>
              <a:rPr lang="el-GR" dirty="0"/>
              <a:t>Η Νεωτερικότητα δεν σημαίνει απαραίτητα «</a:t>
            </a:r>
            <a:r>
              <a:rPr lang="el-GR" dirty="0" err="1"/>
              <a:t>εκδυτικοποίηση</a:t>
            </a:r>
            <a:r>
              <a:rPr lang="el-GR" dirty="0"/>
              <a:t>».</a:t>
            </a:r>
          </a:p>
          <a:p>
            <a:endParaRPr lang="el-GR" dirty="0"/>
          </a:p>
          <a:p>
            <a:r>
              <a:rPr lang="el-GR" dirty="0"/>
              <a:t>Οι τοπικοί πολιτισμοί διαμορφώνουν ιδιαίτερες εκδοχές νεωτερικότητας.</a:t>
            </a:r>
          </a:p>
          <a:p>
            <a:endParaRPr lang="el-GR" dirty="0"/>
          </a:p>
          <a:p>
            <a:r>
              <a:rPr lang="el-GR" dirty="0"/>
              <a:t>Ο όρος «Πολλαπλές Νεωτερικότητες» περιγράφει αυτήν την πολυμορφία.</a:t>
            </a:r>
          </a:p>
        </p:txBody>
      </p:sp>
      <p:sp>
        <p:nvSpPr>
          <p:cNvPr id="4" name="Θέση υποσέλιδου 3">
            <a:extLst>
              <a:ext uri="{FF2B5EF4-FFF2-40B4-BE49-F238E27FC236}">
                <a16:creationId xmlns:a16="http://schemas.microsoft.com/office/drawing/2014/main" id="{727F903F-1276-43AF-551A-A6261ADA8DC1}"/>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922388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AC63BB-D134-61D9-B06C-F3AF742EE9C3}"/>
              </a:ext>
            </a:extLst>
          </p:cNvPr>
          <p:cNvSpPr>
            <a:spLocks noGrp="1"/>
          </p:cNvSpPr>
          <p:nvPr>
            <p:ph type="title"/>
          </p:nvPr>
        </p:nvSpPr>
        <p:spPr/>
        <p:txBody>
          <a:bodyPr/>
          <a:lstStyle/>
          <a:p>
            <a:r>
              <a:rPr lang="el-GR" dirty="0">
                <a:solidFill>
                  <a:srgbClr val="FFFF00"/>
                </a:solidFill>
              </a:rPr>
              <a:t>Η Πολιτική της Νεωτερικότητας</a:t>
            </a:r>
          </a:p>
        </p:txBody>
      </p:sp>
      <p:sp>
        <p:nvSpPr>
          <p:cNvPr id="3" name="Θέση περιεχομένου 2">
            <a:extLst>
              <a:ext uri="{FF2B5EF4-FFF2-40B4-BE49-F238E27FC236}">
                <a16:creationId xmlns:a16="http://schemas.microsoft.com/office/drawing/2014/main" id="{D07CCA60-DF81-1BBD-EEA8-8AF41ACFD5FC}"/>
              </a:ext>
            </a:extLst>
          </p:cNvPr>
          <p:cNvSpPr>
            <a:spLocks noGrp="1"/>
          </p:cNvSpPr>
          <p:nvPr>
            <p:ph idx="1"/>
          </p:nvPr>
        </p:nvSpPr>
        <p:spPr/>
        <p:txBody>
          <a:bodyPr>
            <a:normAutofit/>
          </a:bodyPr>
          <a:lstStyle/>
          <a:p>
            <a:endParaRPr lang="el-GR" dirty="0"/>
          </a:p>
          <a:p>
            <a:r>
              <a:rPr lang="el-GR" dirty="0"/>
              <a:t>Νομιμοποίηση της νεωτερικής εξουσίας μέσω επαναστάσεων.</a:t>
            </a:r>
          </a:p>
          <a:p>
            <a:endParaRPr lang="el-GR" dirty="0"/>
          </a:p>
          <a:p>
            <a:r>
              <a:rPr lang="el-GR" dirty="0"/>
              <a:t>Διαρκής αμφισβήτηση των πολιτικών θεσμών.</a:t>
            </a:r>
          </a:p>
          <a:p>
            <a:endParaRPr lang="el-GR" dirty="0"/>
          </a:p>
          <a:p>
            <a:r>
              <a:rPr lang="el-GR" dirty="0"/>
              <a:t>Ανοικτή πολιτική διαδικασία και ενεργή συμμετοχή των πολιτών.</a:t>
            </a:r>
          </a:p>
          <a:p>
            <a:endParaRPr lang="el-GR" dirty="0"/>
          </a:p>
          <a:p>
            <a:r>
              <a:rPr lang="el-GR" dirty="0"/>
              <a:t>Μέσω κοινωνικών κινημάτων.</a:t>
            </a:r>
          </a:p>
          <a:p>
            <a:endParaRPr lang="el-GR" dirty="0"/>
          </a:p>
        </p:txBody>
      </p:sp>
      <p:sp>
        <p:nvSpPr>
          <p:cNvPr id="4" name="Θέση υποσέλιδου 3">
            <a:extLst>
              <a:ext uri="{FF2B5EF4-FFF2-40B4-BE49-F238E27FC236}">
                <a16:creationId xmlns:a16="http://schemas.microsoft.com/office/drawing/2014/main" id="{29293764-88FE-0C05-C418-9300AA131A34}"/>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8524734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5DC07C-272E-42B5-B1BE-3BC8866D76CF}"/>
              </a:ext>
            </a:extLst>
          </p:cNvPr>
          <p:cNvSpPr>
            <a:spLocks noGrp="1"/>
          </p:cNvSpPr>
          <p:nvPr>
            <p:ph type="title"/>
          </p:nvPr>
        </p:nvSpPr>
        <p:spPr>
          <a:xfrm>
            <a:off x="609600" y="274638"/>
            <a:ext cx="10972800" cy="682491"/>
          </a:xfrm>
        </p:spPr>
        <p:txBody>
          <a:bodyPr/>
          <a:lstStyle/>
          <a:p>
            <a:r>
              <a:rPr lang="el-GR" dirty="0">
                <a:solidFill>
                  <a:srgbClr val="FFFF00"/>
                </a:solidFill>
              </a:rPr>
              <a:t>Οι Αντιφάσεις της Νεωτερικότητας</a:t>
            </a:r>
          </a:p>
        </p:txBody>
      </p:sp>
      <p:sp>
        <p:nvSpPr>
          <p:cNvPr id="3" name="Θέση περιεχομένου 2">
            <a:extLst>
              <a:ext uri="{FF2B5EF4-FFF2-40B4-BE49-F238E27FC236}">
                <a16:creationId xmlns:a16="http://schemas.microsoft.com/office/drawing/2014/main" id="{E1A81726-DE9F-AB97-522C-62D297F51314}"/>
              </a:ext>
            </a:extLst>
          </p:cNvPr>
          <p:cNvSpPr>
            <a:spLocks noGrp="1"/>
          </p:cNvSpPr>
          <p:nvPr>
            <p:ph idx="1"/>
          </p:nvPr>
        </p:nvSpPr>
        <p:spPr/>
        <p:txBody>
          <a:bodyPr>
            <a:normAutofit/>
          </a:bodyPr>
          <a:lstStyle/>
          <a:p>
            <a:r>
              <a:rPr lang="el-GR" dirty="0"/>
              <a:t>Οικουμενικότητα έναντι Πολλαπλότητας</a:t>
            </a:r>
            <a:endParaRPr lang="en-US" dirty="0"/>
          </a:p>
          <a:p>
            <a:endParaRPr lang="en-US" dirty="0"/>
          </a:p>
          <a:p>
            <a:r>
              <a:rPr lang="el-GR" dirty="0"/>
              <a:t>Ελευθερία (ατομική αυτονομία) έναντι ελέγχου (γραφειοκρατία, τεχνοκρατία)</a:t>
            </a:r>
          </a:p>
          <a:p>
            <a:endParaRPr lang="el-GR" dirty="0"/>
          </a:p>
          <a:p>
            <a:r>
              <a:rPr lang="el-GR" dirty="0"/>
              <a:t>Συνεχής Μετασχηματισμός έναντι Αναζήτησης Σταθερότητας</a:t>
            </a:r>
          </a:p>
          <a:p>
            <a:endParaRPr lang="el-GR" dirty="0"/>
          </a:p>
          <a:p>
            <a:r>
              <a:rPr lang="el-GR" dirty="0"/>
              <a:t>Ορθολογικότητα (επιστημονική σκέψη) έναντι Ουτοπίας (σοσιαλισμός, αναρχισμός, φιλελευθερισμός)</a:t>
            </a:r>
          </a:p>
          <a:p>
            <a:endParaRPr lang="el-GR" dirty="0"/>
          </a:p>
          <a:p>
            <a:r>
              <a:rPr lang="el-GR" dirty="0"/>
              <a:t>Κοινωνική Ισότητα έναντι Νέων Ιεραρχιών.</a:t>
            </a:r>
          </a:p>
        </p:txBody>
      </p:sp>
      <p:sp>
        <p:nvSpPr>
          <p:cNvPr id="4" name="Θέση υποσέλιδου 3">
            <a:extLst>
              <a:ext uri="{FF2B5EF4-FFF2-40B4-BE49-F238E27FC236}">
                <a16:creationId xmlns:a16="http://schemas.microsoft.com/office/drawing/2014/main" id="{EAE0E946-8675-8410-B092-0A22D2F8B6D5}"/>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325813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C5DD3F-BB4C-EFA8-224B-9F2C48B999FF}"/>
              </a:ext>
            </a:extLst>
          </p:cNvPr>
          <p:cNvSpPr>
            <a:spLocks noGrp="1"/>
          </p:cNvSpPr>
          <p:nvPr>
            <p:ph type="title"/>
          </p:nvPr>
        </p:nvSpPr>
        <p:spPr>
          <a:xfrm>
            <a:off x="609600" y="274638"/>
            <a:ext cx="10972800" cy="716674"/>
          </a:xfrm>
        </p:spPr>
        <p:txBody>
          <a:bodyPr/>
          <a:lstStyle/>
          <a:p>
            <a:r>
              <a:rPr lang="el-GR" dirty="0">
                <a:solidFill>
                  <a:srgbClr val="FFFF00"/>
                </a:solidFill>
              </a:rPr>
              <a:t>Θεσμοθέτηση και Ριζοσπαστισμός</a:t>
            </a:r>
          </a:p>
        </p:txBody>
      </p:sp>
      <p:sp>
        <p:nvSpPr>
          <p:cNvPr id="3" name="Θέση περιεχομένου 2">
            <a:extLst>
              <a:ext uri="{FF2B5EF4-FFF2-40B4-BE49-F238E27FC236}">
                <a16:creationId xmlns:a16="http://schemas.microsoft.com/office/drawing/2014/main" id="{996EF3F7-C8CD-C651-635A-5C975A62CB35}"/>
              </a:ext>
            </a:extLst>
          </p:cNvPr>
          <p:cNvSpPr>
            <a:spLocks noGrp="1"/>
          </p:cNvSpPr>
          <p:nvPr>
            <p:ph idx="1"/>
          </p:nvPr>
        </p:nvSpPr>
        <p:spPr/>
        <p:txBody>
          <a:bodyPr>
            <a:normAutofit lnSpcReduction="10000"/>
          </a:bodyPr>
          <a:lstStyle/>
          <a:p>
            <a:r>
              <a:rPr lang="el-GR" dirty="0"/>
              <a:t>Η Νεωτερικότητα εμπεριέχει τόσο ριζοσπαστικά όσο και </a:t>
            </a:r>
            <a:r>
              <a:rPr lang="el-GR" dirty="0" err="1"/>
              <a:t>θεσμοθετικά</a:t>
            </a:r>
            <a:r>
              <a:rPr lang="el-GR" dirty="0"/>
              <a:t> στοιχεία.</a:t>
            </a:r>
          </a:p>
          <a:p>
            <a:endParaRPr lang="el-GR" dirty="0"/>
          </a:p>
          <a:p>
            <a:r>
              <a:rPr lang="el-GR" dirty="0"/>
              <a:t>Οι επαναστάσεις διαμορφώνουν νέες κοινωνικές τάξεις και συστήματα αξιών.</a:t>
            </a:r>
          </a:p>
          <a:p>
            <a:endParaRPr lang="el-GR" dirty="0"/>
          </a:p>
          <a:p>
            <a:r>
              <a:rPr lang="el-GR" dirty="0"/>
              <a:t>Τα νεωτερικά κράτη βασίζονται σε μηχανισμούς ελέγχου και διαχείρισης της εξουσίας.</a:t>
            </a:r>
          </a:p>
          <a:p>
            <a:endParaRPr lang="el-GR" dirty="0"/>
          </a:p>
          <a:p>
            <a:r>
              <a:rPr lang="el-GR" dirty="0"/>
              <a:t>Η σταθερότητα και ο πλουραλισμός είναι κεντρικές επιδιώξεις της θεσμοθέτησης.</a:t>
            </a:r>
          </a:p>
          <a:p>
            <a:endParaRPr lang="el-GR" dirty="0"/>
          </a:p>
          <a:p>
            <a:r>
              <a:rPr lang="el-GR" dirty="0"/>
              <a:t>Ο ολοκληρωτισμός αποτελεί αντίβαρο στον πλουραλισμό, συχνά ως αντίδραση στις κρίσεις που προκαλεί ο φιλελευθερισμός.</a:t>
            </a:r>
          </a:p>
          <a:p>
            <a:endParaRPr lang="el-GR" dirty="0"/>
          </a:p>
        </p:txBody>
      </p:sp>
      <p:sp>
        <p:nvSpPr>
          <p:cNvPr id="4" name="Θέση υποσέλιδου 3">
            <a:extLst>
              <a:ext uri="{FF2B5EF4-FFF2-40B4-BE49-F238E27FC236}">
                <a16:creationId xmlns:a16="http://schemas.microsoft.com/office/drawing/2014/main" id="{1B1C2CA2-4559-B3FB-A1A8-FAC3CF0691B1}"/>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4177129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A6A4B4-BEBC-5A91-09D7-5828E689FF58}"/>
              </a:ext>
            </a:extLst>
          </p:cNvPr>
          <p:cNvSpPr>
            <a:spLocks noGrp="1"/>
          </p:cNvSpPr>
          <p:nvPr>
            <p:ph type="title"/>
          </p:nvPr>
        </p:nvSpPr>
        <p:spPr>
          <a:xfrm>
            <a:off x="609600" y="274638"/>
            <a:ext cx="10972800" cy="742312"/>
          </a:xfrm>
        </p:spPr>
        <p:txBody>
          <a:bodyPr/>
          <a:lstStyle/>
          <a:p>
            <a:r>
              <a:rPr lang="el-GR" dirty="0"/>
              <a:t>Ελίτ, Τάξεις και Διαστρωμάτωση</a:t>
            </a:r>
          </a:p>
        </p:txBody>
      </p:sp>
      <p:sp>
        <p:nvSpPr>
          <p:cNvPr id="3" name="Θέση περιεχομένου 2">
            <a:extLst>
              <a:ext uri="{FF2B5EF4-FFF2-40B4-BE49-F238E27FC236}">
                <a16:creationId xmlns:a16="http://schemas.microsoft.com/office/drawing/2014/main" id="{F43FC39F-5A9F-3827-E020-61ED4619542E}"/>
              </a:ext>
            </a:extLst>
          </p:cNvPr>
          <p:cNvSpPr>
            <a:spLocks noGrp="1"/>
          </p:cNvSpPr>
          <p:nvPr>
            <p:ph idx="1"/>
          </p:nvPr>
        </p:nvSpPr>
        <p:spPr/>
        <p:txBody>
          <a:bodyPr>
            <a:normAutofit fontScale="92500" lnSpcReduction="20000"/>
          </a:bodyPr>
          <a:lstStyle/>
          <a:p>
            <a:r>
              <a:rPr lang="el-GR" dirty="0"/>
              <a:t>Οι ελίτ παίζουν καθοριστικό ρόλο στη διαμόρφωση και διατήρηση της κοινωνικής ιεραρχίας.</a:t>
            </a:r>
          </a:p>
          <a:p>
            <a:endParaRPr lang="el-GR" dirty="0"/>
          </a:p>
          <a:p>
            <a:r>
              <a:rPr lang="el-GR" dirty="0"/>
              <a:t>Οι ελίτ διαχωρίζονται με βάση την εξειδίκευση, την επιρροή και τους στόχους τους.</a:t>
            </a:r>
          </a:p>
          <a:p>
            <a:endParaRPr lang="el-GR" dirty="0"/>
          </a:p>
          <a:p>
            <a:r>
              <a:rPr lang="el-GR" dirty="0"/>
              <a:t>Ο έλεγχος των πληροφοριών και των πόρων διασφαλίζει τη θέση τους στην κοινωνική δομή.</a:t>
            </a:r>
          </a:p>
          <a:p>
            <a:endParaRPr lang="el-GR" dirty="0"/>
          </a:p>
          <a:p>
            <a:r>
              <a:rPr lang="el-GR" dirty="0"/>
              <a:t>Η κοινωνική διαστρωμάτωση ποτέ δεν γίνεται πλήρως αποδεκτή αλλά τίθεται σε συνεχή αμφισβήτηση.</a:t>
            </a:r>
          </a:p>
          <a:p>
            <a:endParaRPr lang="el-GR" dirty="0"/>
          </a:p>
          <a:p>
            <a:r>
              <a:rPr lang="el-GR" dirty="0"/>
              <a:t>Οι κοινωνικές ιεραρχίες δεν είναι στατικές αλλά εξελίσσονται μέσω συγκρούσεων και αλλαγών​.</a:t>
            </a:r>
          </a:p>
        </p:txBody>
      </p:sp>
      <p:sp>
        <p:nvSpPr>
          <p:cNvPr id="4" name="Θέση υποσέλιδου 3">
            <a:extLst>
              <a:ext uri="{FF2B5EF4-FFF2-40B4-BE49-F238E27FC236}">
                <a16:creationId xmlns:a16="http://schemas.microsoft.com/office/drawing/2014/main" id="{53A3C070-61F8-293F-5808-C3EA219035B3}"/>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8055052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2C4635-93BF-315D-3E44-791C515094E9}"/>
              </a:ext>
            </a:extLst>
          </p:cNvPr>
          <p:cNvSpPr>
            <a:spLocks noGrp="1"/>
          </p:cNvSpPr>
          <p:nvPr>
            <p:ph type="title"/>
          </p:nvPr>
        </p:nvSpPr>
        <p:spPr>
          <a:xfrm>
            <a:off x="609600" y="274638"/>
            <a:ext cx="10972800" cy="725220"/>
          </a:xfrm>
        </p:spPr>
        <p:txBody>
          <a:bodyPr/>
          <a:lstStyle/>
          <a:p>
            <a:r>
              <a:rPr lang="el-GR" dirty="0"/>
              <a:t>Εξουσία και Κοινωνικές Ιεραρχίες</a:t>
            </a:r>
          </a:p>
        </p:txBody>
      </p:sp>
      <p:sp>
        <p:nvSpPr>
          <p:cNvPr id="3" name="Θέση περιεχομένου 2">
            <a:extLst>
              <a:ext uri="{FF2B5EF4-FFF2-40B4-BE49-F238E27FC236}">
                <a16:creationId xmlns:a16="http://schemas.microsoft.com/office/drawing/2014/main" id="{246C7C23-5CE2-8119-B936-BEB588AE2D10}"/>
              </a:ext>
            </a:extLst>
          </p:cNvPr>
          <p:cNvSpPr>
            <a:spLocks noGrp="1"/>
          </p:cNvSpPr>
          <p:nvPr>
            <p:ph idx="1"/>
          </p:nvPr>
        </p:nvSpPr>
        <p:spPr/>
        <p:txBody>
          <a:bodyPr>
            <a:normAutofit fontScale="92500"/>
          </a:bodyPr>
          <a:lstStyle/>
          <a:p>
            <a:r>
              <a:rPr lang="el-GR" dirty="0"/>
              <a:t>Οι δομές εξουσίας διαμορφώνονται μέσα από διαδικασίες νεωτερικής νομιμοποίησης των δομών εξουσίας και κύρους.</a:t>
            </a:r>
          </a:p>
          <a:p>
            <a:endParaRPr lang="el-GR" dirty="0"/>
          </a:p>
          <a:p>
            <a:r>
              <a:rPr lang="el-GR" dirty="0"/>
              <a:t>Η πολιτική και οικονομική δύναμη παραμένει στα χέρια κυρίαρχων κοινωνικών ομάδων.</a:t>
            </a:r>
          </a:p>
          <a:p>
            <a:endParaRPr lang="el-GR" dirty="0"/>
          </a:p>
          <a:p>
            <a:r>
              <a:rPr lang="el-GR" dirty="0"/>
              <a:t>Η πρόσβαση στους πόρους και η πληροφόρηση ενισχύουν την κυριαρχία των ελίτ.</a:t>
            </a:r>
          </a:p>
          <a:p>
            <a:endParaRPr lang="el-GR" dirty="0"/>
          </a:p>
          <a:p>
            <a:r>
              <a:rPr lang="el-GR" dirty="0"/>
              <a:t>Οι αντινομίες μεταξύ ισότητας και ιεραρχίας χαρακτηρίζουν τη νεωτερική κοινωνία.</a:t>
            </a:r>
          </a:p>
          <a:p>
            <a:endParaRPr lang="el-GR" dirty="0"/>
          </a:p>
          <a:p>
            <a:r>
              <a:rPr lang="el-GR" dirty="0"/>
              <a:t>Η διαμάχη μεταξύ ουτοπικών οραμάτων και αποκρυσταλλωμένης πραγματικότητας δημιουργεί κοινωνικές εντάσεις​</a:t>
            </a:r>
          </a:p>
        </p:txBody>
      </p:sp>
      <p:sp>
        <p:nvSpPr>
          <p:cNvPr id="4" name="Θέση υποσέλιδου 3">
            <a:extLst>
              <a:ext uri="{FF2B5EF4-FFF2-40B4-BE49-F238E27FC236}">
                <a16:creationId xmlns:a16="http://schemas.microsoft.com/office/drawing/2014/main" id="{789F8076-8E0C-88C0-2775-BC5908ECE38F}"/>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5636595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047A7F-FB7A-0D24-39A8-43BBBA5A8B85}"/>
              </a:ext>
            </a:extLst>
          </p:cNvPr>
          <p:cNvSpPr>
            <a:spLocks noGrp="1"/>
          </p:cNvSpPr>
          <p:nvPr>
            <p:ph type="title"/>
          </p:nvPr>
        </p:nvSpPr>
        <p:spPr>
          <a:xfrm>
            <a:off x="609600" y="274638"/>
            <a:ext cx="10972800" cy="665399"/>
          </a:xfrm>
        </p:spPr>
        <p:txBody>
          <a:bodyPr/>
          <a:lstStyle/>
          <a:p>
            <a:r>
              <a:rPr lang="el-GR" dirty="0"/>
              <a:t>Νεωτερικότητα και Ουτοπία</a:t>
            </a:r>
          </a:p>
        </p:txBody>
      </p:sp>
      <p:sp>
        <p:nvSpPr>
          <p:cNvPr id="3" name="Θέση περιεχομένου 2">
            <a:extLst>
              <a:ext uri="{FF2B5EF4-FFF2-40B4-BE49-F238E27FC236}">
                <a16:creationId xmlns:a16="http://schemas.microsoft.com/office/drawing/2014/main" id="{D9FF90CC-E78C-2A60-C10A-66D50E776B92}"/>
              </a:ext>
            </a:extLst>
          </p:cNvPr>
          <p:cNvSpPr>
            <a:spLocks noGrp="1"/>
          </p:cNvSpPr>
          <p:nvPr>
            <p:ph idx="1"/>
          </p:nvPr>
        </p:nvSpPr>
        <p:spPr/>
        <p:txBody>
          <a:bodyPr>
            <a:normAutofit lnSpcReduction="10000"/>
          </a:bodyPr>
          <a:lstStyle/>
          <a:p>
            <a:r>
              <a:rPr lang="el-GR" dirty="0"/>
              <a:t>Η Νεωτερικότητα περιλαμβάνει την έννοια του ουτοπικού προγράμματος.</a:t>
            </a:r>
          </a:p>
          <a:p>
            <a:endParaRPr lang="el-GR" dirty="0"/>
          </a:p>
          <a:p>
            <a:r>
              <a:rPr lang="el-GR" dirty="0"/>
              <a:t>Οι επαναστάσεις συχνά αντλούν έμπνευση από ουτοπικές ιδέες.</a:t>
            </a:r>
          </a:p>
          <a:p>
            <a:endParaRPr lang="el-GR" dirty="0"/>
          </a:p>
          <a:p>
            <a:r>
              <a:rPr lang="el-GR" dirty="0"/>
              <a:t>Η ουτοπία έρχεται σε σύγκρουση με τις «ατελείς» ανθρώπινες κοινωνίες.</a:t>
            </a:r>
          </a:p>
          <a:p>
            <a:endParaRPr lang="el-GR" dirty="0"/>
          </a:p>
          <a:p>
            <a:r>
              <a:rPr lang="el-GR" dirty="0"/>
              <a:t>Οι κοινωνικές αλλαγές προκύπτουν από την αλληλεπίδραση οράματος και πραγματικότητας.</a:t>
            </a:r>
          </a:p>
          <a:p>
            <a:endParaRPr lang="el-GR" dirty="0"/>
          </a:p>
          <a:p>
            <a:r>
              <a:rPr lang="el-GR" dirty="0"/>
              <a:t>Ο ορθολογισμός της Νεωτερικότητας λειτουργεί είτε ως κινητήρια δύναμη είτε ως περιορισμός​ της επίτευξης αυτής της ουτοπίας.</a:t>
            </a:r>
          </a:p>
        </p:txBody>
      </p:sp>
      <p:sp>
        <p:nvSpPr>
          <p:cNvPr id="4" name="Θέση υποσέλιδου 3">
            <a:extLst>
              <a:ext uri="{FF2B5EF4-FFF2-40B4-BE49-F238E27FC236}">
                <a16:creationId xmlns:a16="http://schemas.microsoft.com/office/drawing/2014/main" id="{ED0CFA5E-86EB-7C5B-88B7-3EAAA4B655EC}"/>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6263536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373594-054D-3F81-2D2B-C971EA306B8F}"/>
              </a:ext>
            </a:extLst>
          </p:cNvPr>
          <p:cNvSpPr>
            <a:spLocks noGrp="1"/>
          </p:cNvSpPr>
          <p:nvPr>
            <p:ph type="title"/>
          </p:nvPr>
        </p:nvSpPr>
        <p:spPr>
          <a:xfrm>
            <a:off x="609600" y="274638"/>
            <a:ext cx="10972800" cy="733766"/>
          </a:xfrm>
        </p:spPr>
        <p:txBody>
          <a:bodyPr/>
          <a:lstStyle/>
          <a:p>
            <a:r>
              <a:rPr lang="el-GR" dirty="0"/>
              <a:t>Ανθρώπινη Βούληση και Αυτονομία</a:t>
            </a:r>
          </a:p>
        </p:txBody>
      </p:sp>
      <p:sp>
        <p:nvSpPr>
          <p:cNvPr id="3" name="Θέση περιεχομένου 2">
            <a:extLst>
              <a:ext uri="{FF2B5EF4-FFF2-40B4-BE49-F238E27FC236}">
                <a16:creationId xmlns:a16="http://schemas.microsoft.com/office/drawing/2014/main" id="{780E98B8-6EA9-6FD2-0101-50E9085A0DCF}"/>
              </a:ext>
            </a:extLst>
          </p:cNvPr>
          <p:cNvSpPr>
            <a:spLocks noGrp="1"/>
          </p:cNvSpPr>
          <p:nvPr>
            <p:ph idx="1"/>
          </p:nvPr>
        </p:nvSpPr>
        <p:spPr/>
        <p:txBody>
          <a:bodyPr>
            <a:normAutofit fontScale="92500"/>
          </a:bodyPr>
          <a:lstStyle/>
          <a:p>
            <a:r>
              <a:rPr lang="el-GR" dirty="0"/>
              <a:t>Η νεωτερική σκέψη δίνει έμφαση στην αυτονομία και την ανθρώπινη βούληση.</a:t>
            </a:r>
          </a:p>
          <a:p>
            <a:endParaRPr lang="el-GR" dirty="0"/>
          </a:p>
          <a:p>
            <a:r>
              <a:rPr lang="el-GR" dirty="0"/>
              <a:t>Οι ατομικές επιλογές θεωρούνται καθοριστικές για τη διαμόρφωση της κοινωνίας.</a:t>
            </a:r>
          </a:p>
          <a:p>
            <a:endParaRPr lang="el-GR" dirty="0"/>
          </a:p>
          <a:p>
            <a:r>
              <a:rPr lang="el-GR" dirty="0"/>
              <a:t>Η αυτονομία συγκρούεται τόσο με τις παραδοσιακές, γραφειοκρατικές, επιστημονικές, και κανονιστικές  μορφές εξουσίας.</a:t>
            </a:r>
          </a:p>
          <a:p>
            <a:endParaRPr lang="el-GR" dirty="0"/>
          </a:p>
          <a:p>
            <a:r>
              <a:rPr lang="el-GR" dirty="0"/>
              <a:t>Οι θεσμοί της Νεωτερικότητας αναπτύχθηκαν για να διαχειριστούν αυτή την ελευθερία.</a:t>
            </a:r>
          </a:p>
          <a:p>
            <a:endParaRPr lang="el-GR" dirty="0"/>
          </a:p>
          <a:p>
            <a:r>
              <a:rPr lang="el-GR" dirty="0"/>
              <a:t>Η ελευθερία συχνά τίθεται υπό περιορισμούς μέσω κοινωνικών και πολιτικών μηχανισμών​</a:t>
            </a:r>
          </a:p>
        </p:txBody>
      </p:sp>
      <p:sp>
        <p:nvSpPr>
          <p:cNvPr id="4" name="Θέση υποσέλιδου 3">
            <a:extLst>
              <a:ext uri="{FF2B5EF4-FFF2-40B4-BE49-F238E27FC236}">
                <a16:creationId xmlns:a16="http://schemas.microsoft.com/office/drawing/2014/main" id="{176830D4-9532-4831-A6C6-A13712383F68}"/>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4232106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7290" y="1196752"/>
            <a:ext cx="10554056" cy="4899248"/>
          </a:xfrm>
        </p:spPr>
        <p:txBody>
          <a:bodyPr>
            <a:normAutofit fontScale="92500" lnSpcReduction="10000"/>
          </a:bodyPr>
          <a:lstStyle/>
          <a:p>
            <a:r>
              <a:rPr lang="el-GR" sz="1700" dirty="0"/>
              <a:t>Παλαιστίνη: Ιουδαϊσμός (700 </a:t>
            </a:r>
            <a:r>
              <a:rPr lang="el-GR" sz="1700" dirty="0" err="1"/>
              <a:t>π.Χ.</a:t>
            </a:r>
            <a:r>
              <a:rPr lang="el-GR" sz="1700" dirty="0"/>
              <a:t>)  υπακοή</a:t>
            </a:r>
          </a:p>
          <a:p>
            <a:r>
              <a:rPr lang="el-GR" sz="1700" dirty="0"/>
              <a:t>Ελλάδα: Πλάτων, σοφιστές (500 </a:t>
            </a:r>
            <a:r>
              <a:rPr lang="el-GR" sz="1700" dirty="0" err="1"/>
              <a:t>π.Χ.</a:t>
            </a:r>
            <a:r>
              <a:rPr lang="el-GR" sz="1700" dirty="0"/>
              <a:t>)  αλήθεια</a:t>
            </a:r>
          </a:p>
          <a:p>
            <a:r>
              <a:rPr lang="el-GR" sz="1700" dirty="0"/>
              <a:t>Ινδία: Ινδουισμός (500 </a:t>
            </a:r>
            <a:r>
              <a:rPr lang="el-GR" sz="1700" dirty="0" err="1"/>
              <a:t>π.Χ.</a:t>
            </a:r>
            <a:r>
              <a:rPr lang="el-GR" sz="1700" dirty="0"/>
              <a:t>)  εξαγνισμός</a:t>
            </a:r>
          </a:p>
          <a:p>
            <a:r>
              <a:rPr lang="el-GR" sz="1700" dirty="0"/>
              <a:t>Ινδία: Βουδισμός (500 </a:t>
            </a:r>
            <a:r>
              <a:rPr lang="el-GR" sz="1700" dirty="0" err="1"/>
              <a:t>π.Χ.</a:t>
            </a:r>
            <a:r>
              <a:rPr lang="el-GR" sz="1700" dirty="0"/>
              <a:t>)  αποσύνδεση</a:t>
            </a:r>
          </a:p>
          <a:p>
            <a:r>
              <a:rPr lang="el-GR" sz="1700" dirty="0"/>
              <a:t>Κίνα: Κομφουκιανισμός (500 </a:t>
            </a:r>
            <a:r>
              <a:rPr lang="el-GR" sz="1700" dirty="0" err="1"/>
              <a:t>π.Χ.</a:t>
            </a:r>
            <a:r>
              <a:rPr lang="el-GR" sz="1700" dirty="0"/>
              <a:t>)  σεβασμός</a:t>
            </a:r>
          </a:p>
          <a:p>
            <a:r>
              <a:rPr lang="el-GR" sz="1700" dirty="0"/>
              <a:t>Κίνα: Ταοϊσμός (400 </a:t>
            </a:r>
            <a:r>
              <a:rPr lang="el-GR" sz="1700" dirty="0" err="1"/>
              <a:t>π.Χ.</a:t>
            </a:r>
            <a:r>
              <a:rPr lang="el-GR" sz="1700" dirty="0"/>
              <a:t>) απλότητα</a:t>
            </a:r>
          </a:p>
          <a:p>
            <a:r>
              <a:rPr lang="el-GR" sz="1700" dirty="0"/>
              <a:t>Παλαιστίνη: Χριστιανισμός (100 </a:t>
            </a:r>
            <a:r>
              <a:rPr lang="el-GR" sz="1700" dirty="0" err="1"/>
              <a:t>μ.Χ</a:t>
            </a:r>
            <a:r>
              <a:rPr lang="el-GR" sz="1700" dirty="0"/>
              <a:t>.)  απολύτρωση </a:t>
            </a:r>
          </a:p>
          <a:p>
            <a:r>
              <a:rPr lang="el-GR" sz="1700" dirty="0"/>
              <a:t>Αραβία: Ισλάμ (700 </a:t>
            </a:r>
            <a:r>
              <a:rPr lang="el-GR" sz="1700" dirty="0" err="1"/>
              <a:t>μ.Χ</a:t>
            </a:r>
            <a:r>
              <a:rPr lang="el-GR" sz="1700" dirty="0"/>
              <a:t>.)  υποταγή</a:t>
            </a:r>
          </a:p>
          <a:p>
            <a:endParaRPr lang="el-GR" sz="1700" dirty="0"/>
          </a:p>
          <a:p>
            <a:r>
              <a:rPr lang="el-GR" sz="1700" dirty="0"/>
              <a:t>Νέο κοσμολογικό όραμα: Ορισμός ενός χάσματος ανάμεσα στην εμμενή πραγματικότητα και την υπερβατική αλήθεια </a:t>
            </a:r>
            <a:r>
              <a:rPr lang="el-GR" sz="1700" dirty="0">
                <a:sym typeface="Wingdings" pitchFamily="2" charset="2"/>
              </a:rPr>
              <a:t> ΕΞΑΓΝΙΣΜΟΣ-ΣΩΤΗΡΙΑ</a:t>
            </a:r>
          </a:p>
          <a:p>
            <a:r>
              <a:rPr lang="el-GR" sz="1700" dirty="0">
                <a:sym typeface="Wingdings" pitchFamily="2" charset="2"/>
              </a:rPr>
              <a:t>Νέες </a:t>
            </a:r>
            <a:r>
              <a:rPr lang="el-GR" sz="1700" i="1" dirty="0">
                <a:sym typeface="Wingdings" pitchFamily="2" charset="2"/>
              </a:rPr>
              <a:t>εξατομικευμένες</a:t>
            </a:r>
            <a:r>
              <a:rPr lang="el-GR" sz="1700" dirty="0">
                <a:sym typeface="Wingdings" pitchFamily="2" charset="2"/>
              </a:rPr>
              <a:t> θρησκείες οικουμενικών διαστάσεων</a:t>
            </a:r>
            <a:endParaRPr lang="el-GR" sz="1700" dirty="0"/>
          </a:p>
          <a:p>
            <a:endParaRPr lang="el-GR" sz="1700" dirty="0"/>
          </a:p>
          <a:p>
            <a:r>
              <a:rPr lang="el-GR" sz="1700" dirty="0"/>
              <a:t>Νέες πνευματικές ελίτ – Νέοι θεσμοί</a:t>
            </a:r>
          </a:p>
          <a:p>
            <a:r>
              <a:rPr lang="el-GR" sz="1700" dirty="0"/>
              <a:t>Νέα οικουμενικά διανοητικά πρότυπα </a:t>
            </a:r>
          </a:p>
          <a:p>
            <a:r>
              <a:rPr lang="el-GR" sz="1700" dirty="0"/>
              <a:t>Νέες ‘φαντασιακές’, οικουμενικές, κοινότητες</a:t>
            </a:r>
          </a:p>
          <a:p>
            <a:r>
              <a:rPr lang="el-GR" sz="1700" dirty="0"/>
              <a:t>Πολιτική εξουσία: Υπευθυνότητα/λογοδοσία</a:t>
            </a:r>
          </a:p>
          <a:p>
            <a:endParaRPr lang="el-GR" sz="2000" dirty="0"/>
          </a:p>
          <a:p>
            <a:endParaRPr lang="el-GR" dirty="0"/>
          </a:p>
        </p:txBody>
      </p:sp>
      <p:sp>
        <p:nvSpPr>
          <p:cNvPr id="3" name="Title 2"/>
          <p:cNvSpPr>
            <a:spLocks noGrp="1"/>
          </p:cNvSpPr>
          <p:nvPr>
            <p:ph type="title"/>
          </p:nvPr>
        </p:nvSpPr>
        <p:spPr>
          <a:xfrm>
            <a:off x="1847528" y="152400"/>
            <a:ext cx="8363272" cy="684312"/>
          </a:xfrm>
        </p:spPr>
        <p:txBody>
          <a:bodyPr>
            <a:normAutofit/>
          </a:bodyPr>
          <a:lstStyle/>
          <a:p>
            <a:r>
              <a:rPr lang="el-GR" sz="2800" dirty="0"/>
              <a:t>Οι </a:t>
            </a:r>
            <a:r>
              <a:rPr lang="el-GR" sz="2800" dirty="0" err="1"/>
              <a:t>Αξιακοί</a:t>
            </a:r>
            <a:r>
              <a:rPr lang="el-GR" sz="2800" dirty="0"/>
              <a:t>, </a:t>
            </a:r>
            <a:r>
              <a:rPr lang="el-GR" sz="2800" dirty="0" err="1"/>
              <a:t>σωτηριακοί</a:t>
            </a:r>
            <a:r>
              <a:rPr lang="el-GR" sz="2800" dirty="0"/>
              <a:t>, πολιτισμοί</a:t>
            </a:r>
          </a:p>
        </p:txBody>
      </p:sp>
    </p:spTree>
    <p:extLst>
      <p:ext uri="{BB962C8B-B14F-4D97-AF65-F5344CB8AC3E}">
        <p14:creationId xmlns:p14="http://schemas.microsoft.com/office/powerpoint/2010/main" val="10021136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BD4712-AB29-3CC3-D8D1-EDFDA97901FB}"/>
              </a:ext>
            </a:extLst>
          </p:cNvPr>
          <p:cNvSpPr>
            <a:spLocks noGrp="1"/>
          </p:cNvSpPr>
          <p:nvPr>
            <p:ph type="title"/>
          </p:nvPr>
        </p:nvSpPr>
        <p:spPr>
          <a:xfrm>
            <a:off x="609600" y="274638"/>
            <a:ext cx="10972800" cy="819224"/>
          </a:xfrm>
        </p:spPr>
        <p:txBody>
          <a:bodyPr/>
          <a:lstStyle/>
          <a:p>
            <a:r>
              <a:rPr lang="el-GR" dirty="0"/>
              <a:t>Ριζοσπαστικές Δυναμικές της Νεωτερικότητας</a:t>
            </a:r>
          </a:p>
        </p:txBody>
      </p:sp>
      <p:sp>
        <p:nvSpPr>
          <p:cNvPr id="3" name="Θέση περιεχομένου 2">
            <a:extLst>
              <a:ext uri="{FF2B5EF4-FFF2-40B4-BE49-F238E27FC236}">
                <a16:creationId xmlns:a16="http://schemas.microsoft.com/office/drawing/2014/main" id="{EE7DCF5C-23BB-2CF0-6A4E-75F1E5DEAB42}"/>
              </a:ext>
            </a:extLst>
          </p:cNvPr>
          <p:cNvSpPr>
            <a:spLocks noGrp="1"/>
          </p:cNvSpPr>
          <p:nvPr>
            <p:ph idx="1"/>
          </p:nvPr>
        </p:nvSpPr>
        <p:spPr/>
        <p:txBody>
          <a:bodyPr>
            <a:normAutofit fontScale="92500"/>
          </a:bodyPr>
          <a:lstStyle/>
          <a:p>
            <a:r>
              <a:rPr lang="el-GR" dirty="0"/>
              <a:t>Οι επαναστάσεις υπήρξαν αναπόσπαστο μέρος της Νεωτερικότητας.</a:t>
            </a:r>
          </a:p>
          <a:p>
            <a:endParaRPr lang="el-GR" dirty="0"/>
          </a:p>
          <a:p>
            <a:r>
              <a:rPr lang="el-GR" dirty="0"/>
              <a:t>Τα νεωτερικά καθεστώτα αναπτύχθηκαν μέσω συγκρούσεων και αλλαγών.</a:t>
            </a:r>
          </a:p>
          <a:p>
            <a:endParaRPr lang="el-GR" dirty="0"/>
          </a:p>
          <a:p>
            <a:r>
              <a:rPr lang="el-GR" dirty="0"/>
              <a:t>Η ιδεολογία της Νεωτερικότητας ενσωματώνει τόσο μεταρρυθμιστικά όσο και ριζοσπαστικά στοιχεία.</a:t>
            </a:r>
          </a:p>
          <a:p>
            <a:endParaRPr lang="el-GR" dirty="0"/>
          </a:p>
          <a:p>
            <a:r>
              <a:rPr lang="el-GR" dirty="0"/>
              <a:t>Ο καπιταλισμός, ο σοσιαλισμός και η δημοκρατία αποτελούν νεωτερικές δομές εξουσίας.</a:t>
            </a:r>
          </a:p>
          <a:p>
            <a:endParaRPr lang="el-GR" dirty="0"/>
          </a:p>
          <a:p>
            <a:r>
              <a:rPr lang="el-GR" dirty="0"/>
              <a:t>Η Νεωτερικότητα δεν ακολουθεί μία ενιαία πορεία, αλλά εξελίσσεται μέσω αντιπαραθέσεων​</a:t>
            </a:r>
          </a:p>
        </p:txBody>
      </p:sp>
      <p:sp>
        <p:nvSpPr>
          <p:cNvPr id="4" name="Θέση υποσέλιδου 3">
            <a:extLst>
              <a:ext uri="{FF2B5EF4-FFF2-40B4-BE49-F238E27FC236}">
                <a16:creationId xmlns:a16="http://schemas.microsoft.com/office/drawing/2014/main" id="{9BFAF863-5063-50B6-CCAE-15E65C5E0018}"/>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0289249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3F7834-009B-39E2-F31D-02B1DDA5356D}"/>
              </a:ext>
            </a:extLst>
          </p:cNvPr>
          <p:cNvSpPr>
            <a:spLocks noGrp="1"/>
          </p:cNvSpPr>
          <p:nvPr>
            <p:ph type="title"/>
          </p:nvPr>
        </p:nvSpPr>
        <p:spPr>
          <a:xfrm>
            <a:off x="609600" y="274638"/>
            <a:ext cx="10972800" cy="750857"/>
          </a:xfrm>
        </p:spPr>
        <p:txBody>
          <a:bodyPr/>
          <a:lstStyle/>
          <a:p>
            <a:r>
              <a:rPr lang="el-GR" dirty="0"/>
              <a:t>Συμπεράσματα για τη Νεωτερικότητα</a:t>
            </a:r>
          </a:p>
        </p:txBody>
      </p:sp>
      <p:sp>
        <p:nvSpPr>
          <p:cNvPr id="3" name="Θέση περιεχομένου 2">
            <a:extLst>
              <a:ext uri="{FF2B5EF4-FFF2-40B4-BE49-F238E27FC236}">
                <a16:creationId xmlns:a16="http://schemas.microsoft.com/office/drawing/2014/main" id="{395DA6FC-E512-9FEE-18B4-1DC005F9DB10}"/>
              </a:ext>
            </a:extLst>
          </p:cNvPr>
          <p:cNvSpPr>
            <a:spLocks noGrp="1"/>
          </p:cNvSpPr>
          <p:nvPr>
            <p:ph idx="1"/>
          </p:nvPr>
        </p:nvSpPr>
        <p:spPr/>
        <p:txBody>
          <a:bodyPr/>
          <a:lstStyle/>
          <a:p>
            <a:r>
              <a:rPr lang="el-GR" dirty="0"/>
              <a:t>Η Νεωτερικότητα αποτελεί μια συνεχή διαδικασία ανασχηματισμού.</a:t>
            </a:r>
          </a:p>
          <a:p>
            <a:endParaRPr lang="el-GR" dirty="0"/>
          </a:p>
          <a:p>
            <a:r>
              <a:rPr lang="el-GR" dirty="0"/>
              <a:t>Οι θεσμοί της δεν είναι στατικοί αλλά εξελίσσονται διαρκώς.</a:t>
            </a:r>
          </a:p>
          <a:p>
            <a:endParaRPr lang="el-GR" dirty="0"/>
          </a:p>
          <a:p>
            <a:r>
              <a:rPr lang="el-GR" dirty="0"/>
              <a:t>Οι ελίτ παίζουν καθοριστικό ρόλο στην κατεύθυνσή της.</a:t>
            </a:r>
          </a:p>
          <a:p>
            <a:endParaRPr lang="el-GR" dirty="0"/>
          </a:p>
          <a:p>
            <a:r>
              <a:rPr lang="el-GR" dirty="0"/>
              <a:t>Οι συγκρούσεις μεταξύ διαφορετικών οραμάτων καθορίζουν την εξέλιξή της.</a:t>
            </a:r>
          </a:p>
          <a:p>
            <a:endParaRPr lang="el-GR" dirty="0"/>
          </a:p>
          <a:p>
            <a:r>
              <a:rPr lang="el-GR" dirty="0"/>
              <a:t>Η Νεωτερικότητα παραμένει ένα ανοιχτό πεδίο κοινωνικού και πολιτικού ανταγωνισμού</a:t>
            </a:r>
          </a:p>
        </p:txBody>
      </p:sp>
      <p:sp>
        <p:nvSpPr>
          <p:cNvPr id="4" name="Θέση υποσέλιδου 3">
            <a:extLst>
              <a:ext uri="{FF2B5EF4-FFF2-40B4-BE49-F238E27FC236}">
                <a16:creationId xmlns:a16="http://schemas.microsoft.com/office/drawing/2014/main" id="{DF1C38FA-14C1-576D-4431-686B788587D1}"/>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9790358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ED9E12-0B56-26AC-E048-9A8C4AFC00A6}"/>
              </a:ext>
            </a:extLst>
          </p:cNvPr>
          <p:cNvSpPr>
            <a:spLocks noGrp="1"/>
          </p:cNvSpPr>
          <p:nvPr>
            <p:ph type="title"/>
          </p:nvPr>
        </p:nvSpPr>
        <p:spPr/>
        <p:txBody>
          <a:bodyPr/>
          <a:lstStyle/>
          <a:p>
            <a:r>
              <a:rPr lang="el-GR" dirty="0">
                <a:solidFill>
                  <a:srgbClr val="FFFF00"/>
                </a:solidFill>
              </a:rPr>
              <a:t>Θρησκευτικές Ρίζες της Νεωτερικότητας</a:t>
            </a:r>
            <a:endParaRPr lang="en-US" dirty="0">
              <a:solidFill>
                <a:srgbClr val="FFFF00"/>
              </a:solidFill>
            </a:endParaRPr>
          </a:p>
        </p:txBody>
      </p:sp>
      <p:sp>
        <p:nvSpPr>
          <p:cNvPr id="3" name="Θέση περιεχομένου 2">
            <a:extLst>
              <a:ext uri="{FF2B5EF4-FFF2-40B4-BE49-F238E27FC236}">
                <a16:creationId xmlns:a16="http://schemas.microsoft.com/office/drawing/2014/main" id="{73E3865F-6A85-8221-D19F-21BB4E592D1B}"/>
              </a:ext>
            </a:extLst>
          </p:cNvPr>
          <p:cNvSpPr>
            <a:spLocks noGrp="1"/>
          </p:cNvSpPr>
          <p:nvPr>
            <p:ph idx="1"/>
          </p:nvPr>
        </p:nvSpPr>
        <p:spPr/>
        <p:txBody>
          <a:bodyPr>
            <a:normAutofit fontScale="92500" lnSpcReduction="20000"/>
          </a:bodyPr>
          <a:lstStyle/>
          <a:p>
            <a:r>
              <a:rPr lang="el-GR" dirty="0"/>
              <a:t>Η νεωτερικότητα δεν είναι ρήξη με τη θρησκεία, αλλά μετασχηματισμός της.</a:t>
            </a:r>
          </a:p>
          <a:p>
            <a:endParaRPr lang="el-GR" dirty="0"/>
          </a:p>
          <a:p>
            <a:r>
              <a:rPr lang="el-GR" dirty="0" err="1"/>
              <a:t>Ιακωβινικές</a:t>
            </a:r>
            <a:r>
              <a:rPr lang="el-GR" dirty="0"/>
              <a:t> ιδεολογίες προέρχονται από χριστιανικές </a:t>
            </a:r>
            <a:r>
              <a:rPr lang="el-GR" dirty="0" err="1"/>
              <a:t>σέκτες</a:t>
            </a:r>
            <a:r>
              <a:rPr lang="el-GR" dirty="0"/>
              <a:t> που επεδίωκαν τη «Βασιλεία του Θεού επί γης».</a:t>
            </a:r>
          </a:p>
          <a:p>
            <a:endParaRPr lang="el-GR" dirty="0"/>
          </a:p>
          <a:p>
            <a:r>
              <a:rPr lang="el-GR" dirty="0"/>
              <a:t>Οι Μεγάλες Επαναστάσεις ενέταξαν αυτά τα οράματα στο κέντρο της πολιτικής.</a:t>
            </a:r>
          </a:p>
          <a:p>
            <a:endParaRPr lang="el-GR" dirty="0"/>
          </a:p>
          <a:p>
            <a:r>
              <a:rPr lang="el-GR" dirty="0"/>
              <a:t>Διαρκής ένταση μεταξύ πλουραλιστικών και ολιστικών πολιτικών οραμάτων.</a:t>
            </a:r>
          </a:p>
          <a:p>
            <a:endParaRPr lang="el-GR" dirty="0"/>
          </a:p>
          <a:p>
            <a:r>
              <a:rPr lang="el-GR" dirty="0"/>
              <a:t>Θεσμοθέτηση υπερβατικών οραμάτων δημιούργησε αντιφάσεις και συγκρούσεις.</a:t>
            </a:r>
          </a:p>
          <a:p>
            <a:endParaRPr lang="el-GR" dirty="0"/>
          </a:p>
          <a:p>
            <a:r>
              <a:rPr lang="el-GR" dirty="0"/>
              <a:t>Εντάσεις μεταξύ λογικής και αποκάλυψης ως θεμελιακές στους αξονικούς </a:t>
            </a:r>
            <a:r>
              <a:rPr lang="el-GR" dirty="0" err="1"/>
              <a:t>πολιτισμούς.Το</a:t>
            </a:r>
            <a:r>
              <a:rPr lang="el-GR" dirty="0"/>
              <a:t> ουτοπικό όραμα οδήγησε σε ολοκληρωτικά πολιτικά κινήματα.</a:t>
            </a:r>
            <a:endParaRPr lang="en-US" dirty="0"/>
          </a:p>
        </p:txBody>
      </p:sp>
      <p:sp>
        <p:nvSpPr>
          <p:cNvPr id="4" name="Θέση υποσέλιδου 3">
            <a:extLst>
              <a:ext uri="{FF2B5EF4-FFF2-40B4-BE49-F238E27FC236}">
                <a16:creationId xmlns:a16="http://schemas.microsoft.com/office/drawing/2014/main" id="{BF209384-3BCA-A4B6-6F12-2A2FA948F91C}"/>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5969405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BBC853-3D62-9C2E-7451-34F6B639A044}"/>
              </a:ext>
            </a:extLst>
          </p:cNvPr>
          <p:cNvSpPr>
            <a:spLocks noGrp="1"/>
          </p:cNvSpPr>
          <p:nvPr>
            <p:ph type="title"/>
          </p:nvPr>
        </p:nvSpPr>
        <p:spPr>
          <a:xfrm>
            <a:off x="609600" y="274638"/>
            <a:ext cx="10972800" cy="656854"/>
          </a:xfrm>
        </p:spPr>
        <p:txBody>
          <a:bodyPr/>
          <a:lstStyle/>
          <a:p>
            <a:r>
              <a:rPr lang="el-GR" dirty="0"/>
              <a:t>Η Ανάδυση Εναλλακτικών Ουτοπικών Οραμάτων</a:t>
            </a:r>
            <a:endParaRPr lang="en-US" dirty="0"/>
          </a:p>
        </p:txBody>
      </p:sp>
      <p:sp>
        <p:nvSpPr>
          <p:cNvPr id="3" name="Θέση περιεχομένου 2">
            <a:extLst>
              <a:ext uri="{FF2B5EF4-FFF2-40B4-BE49-F238E27FC236}">
                <a16:creationId xmlns:a16="http://schemas.microsoft.com/office/drawing/2014/main" id="{31C22FF3-EE4F-DCB9-7C16-85EB5E2E4C65}"/>
              </a:ext>
            </a:extLst>
          </p:cNvPr>
          <p:cNvSpPr>
            <a:spLocks noGrp="1"/>
          </p:cNvSpPr>
          <p:nvPr>
            <p:ph idx="1"/>
          </p:nvPr>
        </p:nvSpPr>
        <p:spPr>
          <a:xfrm>
            <a:off x="609600" y="1324599"/>
            <a:ext cx="10972800" cy="4801566"/>
          </a:xfrm>
        </p:spPr>
        <p:txBody>
          <a:bodyPr>
            <a:normAutofit fontScale="92500" lnSpcReduction="20000"/>
          </a:bodyPr>
          <a:lstStyle/>
          <a:p>
            <a:r>
              <a:rPr lang="el-GR" dirty="0"/>
              <a:t>Αξονικοί πολιτισμοί ενσωμάτωσαν αντισυμβατικές αιρέσεις και προφήτες.</a:t>
            </a:r>
          </a:p>
          <a:p>
            <a:endParaRPr lang="el-GR" dirty="0"/>
          </a:p>
          <a:p>
            <a:r>
              <a:rPr lang="el-GR" dirty="0"/>
              <a:t>Ουτοπικά οράματα περιείχαν γνωστικά και εσχατολογικά στοιχεία.</a:t>
            </a:r>
          </a:p>
          <a:p>
            <a:endParaRPr lang="el-GR" dirty="0"/>
          </a:p>
          <a:p>
            <a:r>
              <a:rPr lang="el-GR" dirty="0"/>
              <a:t>Ισχυρά αφυπνιστικά και </a:t>
            </a:r>
            <a:r>
              <a:rPr lang="el-GR" dirty="0" err="1"/>
              <a:t>αντινομιακά</a:t>
            </a:r>
            <a:r>
              <a:rPr lang="el-GR" dirty="0"/>
              <a:t> χαρακτηριστικά στις </a:t>
            </a:r>
            <a:r>
              <a:rPr lang="el-GR" dirty="0" err="1"/>
              <a:t>σέκτες</a:t>
            </a:r>
            <a:r>
              <a:rPr lang="el-GR" dirty="0"/>
              <a:t>.</a:t>
            </a:r>
          </a:p>
          <a:p>
            <a:endParaRPr lang="el-GR" dirty="0"/>
          </a:p>
          <a:p>
            <a:r>
              <a:rPr lang="el-GR" dirty="0"/>
              <a:t>Οι κοινωνικοί δρώντες (π.χ. μοναχοί, προφήτες) λειτουργούσαν εκτός θεσμών.</a:t>
            </a:r>
          </a:p>
          <a:p>
            <a:endParaRPr lang="el-GR" dirty="0"/>
          </a:p>
          <a:p>
            <a:r>
              <a:rPr lang="el-GR" dirty="0"/>
              <a:t>Σχέση των αιρέσεων με κινήματα κοινωνικής διαμαρτυρίας.</a:t>
            </a:r>
          </a:p>
          <a:p>
            <a:endParaRPr lang="el-GR" dirty="0"/>
          </a:p>
          <a:p>
            <a:r>
              <a:rPr lang="el-GR" dirty="0"/>
              <a:t>Οι ομάδες αυτές παρήγαγαν ριζοσπαστικό πολιτισμικό λόγο.</a:t>
            </a:r>
          </a:p>
          <a:p>
            <a:endParaRPr lang="el-GR" dirty="0"/>
          </a:p>
          <a:p>
            <a:r>
              <a:rPr lang="el-GR" dirty="0"/>
              <a:t>Εξέλιξη σε κινήματα με πολιτική δυναμική και επαναστατικό χαρακτήρα.</a:t>
            </a:r>
            <a:endParaRPr lang="en-US" dirty="0"/>
          </a:p>
        </p:txBody>
      </p:sp>
      <p:sp>
        <p:nvSpPr>
          <p:cNvPr id="4" name="Θέση υποσέλιδου 3">
            <a:extLst>
              <a:ext uri="{FF2B5EF4-FFF2-40B4-BE49-F238E27FC236}">
                <a16:creationId xmlns:a16="http://schemas.microsoft.com/office/drawing/2014/main" id="{1C656E72-DC6B-CF6B-6A64-ED0F0F8850FC}"/>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753254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F66CAF-23B8-6C58-9E2F-92DB04ECD3DC}"/>
              </a:ext>
            </a:extLst>
          </p:cNvPr>
          <p:cNvSpPr>
            <a:spLocks noGrp="1"/>
          </p:cNvSpPr>
          <p:nvPr>
            <p:ph type="title"/>
          </p:nvPr>
        </p:nvSpPr>
        <p:spPr>
          <a:xfrm>
            <a:off x="609600" y="274638"/>
            <a:ext cx="10972800" cy="520121"/>
          </a:xfrm>
        </p:spPr>
        <p:txBody>
          <a:bodyPr>
            <a:normAutofit fontScale="90000"/>
          </a:bodyPr>
          <a:lstStyle/>
          <a:p>
            <a:r>
              <a:rPr lang="el-GR" dirty="0"/>
              <a:t>Η Μεταρρύθμιση και η Γένεση της Νεωτερικότητας</a:t>
            </a:r>
            <a:endParaRPr lang="en-US" dirty="0"/>
          </a:p>
        </p:txBody>
      </p:sp>
      <p:sp>
        <p:nvSpPr>
          <p:cNvPr id="3" name="Θέση περιεχομένου 2">
            <a:extLst>
              <a:ext uri="{FF2B5EF4-FFF2-40B4-BE49-F238E27FC236}">
                <a16:creationId xmlns:a16="http://schemas.microsoft.com/office/drawing/2014/main" id="{842454FA-CE0F-E202-4E81-8D60DD739FAB}"/>
              </a:ext>
            </a:extLst>
          </p:cNvPr>
          <p:cNvSpPr>
            <a:spLocks noGrp="1"/>
          </p:cNvSpPr>
          <p:nvPr>
            <p:ph idx="1"/>
          </p:nvPr>
        </p:nvSpPr>
        <p:spPr>
          <a:xfrm>
            <a:off x="609600" y="1264779"/>
            <a:ext cx="10972800" cy="4861386"/>
          </a:xfrm>
        </p:spPr>
        <p:txBody>
          <a:bodyPr>
            <a:normAutofit fontScale="92500" lnSpcReduction="10000"/>
          </a:bodyPr>
          <a:lstStyle/>
          <a:p>
            <a:r>
              <a:rPr lang="el-GR" dirty="0"/>
              <a:t>Η Μεταρρύθμιση σηματοδότησε τη στροφή προς </a:t>
            </a:r>
            <a:r>
              <a:rPr lang="el-GR" dirty="0" err="1"/>
              <a:t>ενδοκοσμικές</a:t>
            </a:r>
            <a:r>
              <a:rPr lang="el-GR" dirty="0"/>
              <a:t> ουτοπίες.</a:t>
            </a:r>
          </a:p>
          <a:p>
            <a:endParaRPr lang="el-GR" dirty="0"/>
          </a:p>
          <a:p>
            <a:r>
              <a:rPr lang="el-GR" dirty="0"/>
              <a:t>Ο Λουθηρανισμός προώθησε σεκταριστικές χριστιανικές πρακτικές.</a:t>
            </a:r>
          </a:p>
          <a:p>
            <a:endParaRPr lang="el-GR" dirty="0"/>
          </a:p>
          <a:p>
            <a:r>
              <a:rPr lang="el-GR" dirty="0"/>
              <a:t>Ο Καλβινισμός συνέδεσε την Πόλη του Θεού με την Πόλη του Ανθρώπου.</a:t>
            </a:r>
          </a:p>
          <a:p>
            <a:endParaRPr lang="el-GR" dirty="0"/>
          </a:p>
          <a:p>
            <a:r>
              <a:rPr lang="el-GR" dirty="0"/>
              <a:t>Οι Μεγάλες Επαναστάσεις ήταν αποκορύφωμα των ουτοπικών ετεροδοξιών.</a:t>
            </a:r>
          </a:p>
          <a:p>
            <a:endParaRPr lang="el-GR" dirty="0"/>
          </a:p>
          <a:p>
            <a:r>
              <a:rPr lang="el-GR" dirty="0"/>
              <a:t>Εφαρμογή εσχατολογικών οραμάτων σε πολιτικό επίπεδο.</a:t>
            </a:r>
          </a:p>
          <a:p>
            <a:endParaRPr lang="el-GR" dirty="0"/>
          </a:p>
          <a:p>
            <a:r>
              <a:rPr lang="el-GR" dirty="0"/>
              <a:t>Ενσωμάτωση των αιρετικών και διαμαρτυρόμενων κινημάτων στο κράτος.</a:t>
            </a:r>
          </a:p>
          <a:p>
            <a:endParaRPr lang="el-GR" dirty="0"/>
          </a:p>
          <a:p>
            <a:r>
              <a:rPr lang="el-GR" dirty="0"/>
              <a:t>Ανάδειξη των διανοούμενων και των πολιτικών ακτιβιστών ως νέων ηγετών.</a:t>
            </a:r>
            <a:endParaRPr lang="en-US" dirty="0"/>
          </a:p>
        </p:txBody>
      </p:sp>
      <p:sp>
        <p:nvSpPr>
          <p:cNvPr id="4" name="Θέση υποσέλιδου 3">
            <a:extLst>
              <a:ext uri="{FF2B5EF4-FFF2-40B4-BE49-F238E27FC236}">
                <a16:creationId xmlns:a16="http://schemas.microsoft.com/office/drawing/2014/main" id="{9F97C38C-CF92-D9BD-0C55-28ACB561976E}"/>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248557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DC3426-2D38-7652-793F-F8819CBA76A2}"/>
              </a:ext>
            </a:extLst>
          </p:cNvPr>
          <p:cNvSpPr>
            <a:spLocks noGrp="1"/>
          </p:cNvSpPr>
          <p:nvPr>
            <p:ph type="title"/>
          </p:nvPr>
        </p:nvSpPr>
        <p:spPr>
          <a:xfrm>
            <a:off x="609600" y="274638"/>
            <a:ext cx="10972800" cy="665399"/>
          </a:xfrm>
        </p:spPr>
        <p:txBody>
          <a:bodyPr/>
          <a:lstStyle/>
          <a:p>
            <a:r>
              <a:rPr lang="el-GR" dirty="0"/>
              <a:t>Το Πολιτισμικό Πρόγραμμα της Νεωτερικότητας</a:t>
            </a:r>
            <a:endParaRPr lang="en-US" dirty="0"/>
          </a:p>
        </p:txBody>
      </p:sp>
      <p:sp>
        <p:nvSpPr>
          <p:cNvPr id="3" name="Θέση περιεχομένου 2">
            <a:extLst>
              <a:ext uri="{FF2B5EF4-FFF2-40B4-BE49-F238E27FC236}">
                <a16:creationId xmlns:a16="http://schemas.microsoft.com/office/drawing/2014/main" id="{8D7B0336-7EDD-6FED-C4F8-C74AE6CD2888}"/>
              </a:ext>
            </a:extLst>
          </p:cNvPr>
          <p:cNvSpPr>
            <a:spLocks noGrp="1"/>
          </p:cNvSpPr>
          <p:nvPr>
            <p:ph idx="1"/>
          </p:nvPr>
        </p:nvSpPr>
        <p:spPr/>
        <p:txBody>
          <a:bodyPr>
            <a:normAutofit fontScale="92500" lnSpcReduction="20000"/>
          </a:bodyPr>
          <a:lstStyle/>
          <a:p>
            <a:r>
              <a:rPr lang="el-GR" dirty="0"/>
              <a:t>Ανάπτυξη νέων συλλογικών ταυτοτήτων και εννοιών εξουσίας.</a:t>
            </a:r>
          </a:p>
          <a:p>
            <a:endParaRPr lang="el-GR" dirty="0"/>
          </a:p>
          <a:p>
            <a:r>
              <a:rPr lang="el-GR" dirty="0"/>
              <a:t>Ενοποίηση χριστιανικών, γνωστικών και κοσμικών </a:t>
            </a:r>
            <a:r>
              <a:rPr lang="el-GR" dirty="0" err="1"/>
              <a:t>μετα</a:t>
            </a:r>
            <a:r>
              <a:rPr lang="el-GR" dirty="0"/>
              <a:t>-αφηγήσεων.</a:t>
            </a:r>
          </a:p>
          <a:p>
            <a:endParaRPr lang="el-GR" dirty="0"/>
          </a:p>
          <a:p>
            <a:r>
              <a:rPr lang="el-GR" dirty="0"/>
              <a:t>Αναγνώριση της αυτονομίας του ατόμου και της βούλησης.</a:t>
            </a:r>
          </a:p>
          <a:p>
            <a:endParaRPr lang="el-GR" dirty="0"/>
          </a:p>
          <a:p>
            <a:r>
              <a:rPr lang="el-GR" dirty="0"/>
              <a:t>Ορθός λόγος και επιστήμη αντικαθιστούν την αποκάλυψη.</a:t>
            </a:r>
          </a:p>
          <a:p>
            <a:endParaRPr lang="el-GR" dirty="0"/>
          </a:p>
          <a:p>
            <a:r>
              <a:rPr lang="el-GR" dirty="0"/>
              <a:t>Η φύση και ο άνθρωπος νοούνται ως αυτόνομες οντότητες.</a:t>
            </a:r>
          </a:p>
          <a:p>
            <a:endParaRPr lang="el-GR" dirty="0"/>
          </a:p>
          <a:p>
            <a:r>
              <a:rPr lang="el-GR" dirty="0"/>
              <a:t>Έμφαση στην αυτονομία, αναστοχαστικότητα και πρόοδο.</a:t>
            </a:r>
          </a:p>
          <a:p>
            <a:endParaRPr lang="el-GR" dirty="0"/>
          </a:p>
          <a:p>
            <a:r>
              <a:rPr lang="el-GR" dirty="0"/>
              <a:t>Ο κόσμος γίνεται αντικείμενο εξερεύνησης και μετασχηματισμού.</a:t>
            </a:r>
            <a:endParaRPr lang="en-US" dirty="0"/>
          </a:p>
        </p:txBody>
      </p:sp>
      <p:sp>
        <p:nvSpPr>
          <p:cNvPr id="4" name="Θέση υποσέλιδου 3">
            <a:extLst>
              <a:ext uri="{FF2B5EF4-FFF2-40B4-BE49-F238E27FC236}">
                <a16:creationId xmlns:a16="http://schemas.microsoft.com/office/drawing/2014/main" id="{E87FBFDE-664A-F6B8-BC99-783ED0AD4039}"/>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42522004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D072E2-D830-D691-4826-79F6B6C1FC60}"/>
              </a:ext>
            </a:extLst>
          </p:cNvPr>
          <p:cNvSpPr>
            <a:spLocks noGrp="1"/>
          </p:cNvSpPr>
          <p:nvPr>
            <p:ph type="title"/>
          </p:nvPr>
        </p:nvSpPr>
        <p:spPr/>
        <p:txBody>
          <a:bodyPr>
            <a:normAutofit fontScale="90000"/>
          </a:bodyPr>
          <a:lstStyle/>
          <a:p>
            <a:r>
              <a:rPr lang="el-GR" dirty="0"/>
              <a:t>Η ιδέα του «κέντρου» ενός πολιτισμού ή κράτους κατά την νεωτερικότητα</a:t>
            </a:r>
          </a:p>
        </p:txBody>
      </p:sp>
      <p:sp>
        <p:nvSpPr>
          <p:cNvPr id="3" name="Θέση περιεχομένου 2">
            <a:extLst>
              <a:ext uri="{FF2B5EF4-FFF2-40B4-BE49-F238E27FC236}">
                <a16:creationId xmlns:a16="http://schemas.microsoft.com/office/drawing/2014/main" id="{3C1AC26B-5953-6943-A5A1-37632F2132B2}"/>
              </a:ext>
            </a:extLst>
          </p:cNvPr>
          <p:cNvSpPr>
            <a:spLocks noGrp="1"/>
          </p:cNvSpPr>
          <p:nvPr>
            <p:ph idx="1"/>
          </p:nvPr>
        </p:nvSpPr>
        <p:spPr/>
        <p:txBody>
          <a:bodyPr>
            <a:normAutofit fontScale="92500"/>
          </a:bodyPr>
          <a:lstStyle/>
          <a:p>
            <a:r>
              <a:rPr lang="el-GR" dirty="0"/>
              <a:t>«Το κέντρο, ή η κεντρική ζώνη, είναι ένα φαινόμενο του βασιλείου των αξιών και των πεποιθήσεων. Είναι το κέντρο της τάξης των συμβόλων, των αξιών και των πεποιθήσεων, που διέπουν την κοινωνία. Είναι το κέντρο επειδή είναι το απόλυτο και μη αναγώγιμο· και θεωρείται τέτοιο από πολλούς που δεν μπορούν να δώσουν σαφή έκφραση στην μη αναγώγιμη φύση του. Η κεντρική ζώνη μετέχει της φύσης του ιερού. Με αυτή την έννοια, κάθε κοινωνία έχει μια «επίσημη» θρησκεία, ακόμη και όταν αυτή η κοινωνία ή οι εκφραστές και οι ερμηνευτές της την αντιλαμβάνονται, λίγο πολύ σωστά, ως μια κοσμική, πλουραλιστική και ανεκτική κοινωνία.»</a:t>
            </a:r>
          </a:p>
          <a:p>
            <a:endParaRPr lang="el-GR" dirty="0"/>
          </a:p>
          <a:p>
            <a:r>
              <a:rPr lang="en-US" dirty="0"/>
              <a:t>Edward </a:t>
            </a:r>
            <a:r>
              <a:rPr lang="en-US" dirty="0" err="1"/>
              <a:t>Shils</a:t>
            </a:r>
            <a:r>
              <a:rPr lang="en-US" dirty="0"/>
              <a:t>, Center and Periphery, </a:t>
            </a:r>
            <a:r>
              <a:rPr lang="en-US" dirty="0">
                <a:hlinkClick r:id="rId2"/>
              </a:rPr>
              <a:t>https://readingtheperiphery.org/shils/</a:t>
            </a:r>
            <a:endParaRPr lang="en-US" dirty="0"/>
          </a:p>
          <a:p>
            <a:r>
              <a:rPr lang="en-US" dirty="0" err="1"/>
              <a:t>Shils</a:t>
            </a:r>
            <a:r>
              <a:rPr lang="en-US" dirty="0"/>
              <a:t> E., ‘Centre and periphery’, in The Logic of Personal Knowledge: Essays Presented to Michael Polanyi, Routledge &amp; Kegan Paul, 1961, pp. </a:t>
            </a:r>
            <a:r>
              <a:rPr lang="en-US"/>
              <a:t>117-30.</a:t>
            </a:r>
            <a:endParaRPr lang="el-GR" dirty="0"/>
          </a:p>
        </p:txBody>
      </p:sp>
      <p:sp>
        <p:nvSpPr>
          <p:cNvPr id="4" name="Θέση υποσέλιδου 3">
            <a:extLst>
              <a:ext uri="{FF2B5EF4-FFF2-40B4-BE49-F238E27FC236}">
                <a16:creationId xmlns:a16="http://schemas.microsoft.com/office/drawing/2014/main" id="{CB299CDA-3F8A-3604-F289-9C2C08AFF058}"/>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4102528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D3E670-B7DD-F330-C02F-39803817C28D}"/>
              </a:ext>
            </a:extLst>
          </p:cNvPr>
          <p:cNvSpPr>
            <a:spLocks noGrp="1"/>
          </p:cNvSpPr>
          <p:nvPr>
            <p:ph type="title"/>
          </p:nvPr>
        </p:nvSpPr>
        <p:spPr/>
        <p:txBody>
          <a:bodyPr/>
          <a:lstStyle/>
          <a:p>
            <a:r>
              <a:rPr lang="el-GR" dirty="0"/>
              <a:t>Οι Αντιφάσεις της Νεωτερικότητας</a:t>
            </a:r>
            <a:endParaRPr lang="en-US" dirty="0"/>
          </a:p>
        </p:txBody>
      </p:sp>
      <p:sp>
        <p:nvSpPr>
          <p:cNvPr id="3" name="Θέση περιεχομένου 2">
            <a:extLst>
              <a:ext uri="{FF2B5EF4-FFF2-40B4-BE49-F238E27FC236}">
                <a16:creationId xmlns:a16="http://schemas.microsoft.com/office/drawing/2014/main" id="{672EE958-77D4-C471-D2ED-92503011DD29}"/>
              </a:ext>
            </a:extLst>
          </p:cNvPr>
          <p:cNvSpPr>
            <a:spLocks noGrp="1"/>
          </p:cNvSpPr>
          <p:nvPr>
            <p:ph idx="1"/>
          </p:nvPr>
        </p:nvSpPr>
        <p:spPr/>
        <p:txBody>
          <a:bodyPr>
            <a:normAutofit fontScale="92500" lnSpcReduction="20000"/>
          </a:bodyPr>
          <a:lstStyle/>
          <a:p>
            <a:r>
              <a:rPr lang="el-GR" dirty="0"/>
              <a:t>Τάση μεταξύ αυτονομίας και ελέγχου, ελευθερίας και πειθαρχίας.</a:t>
            </a:r>
          </a:p>
          <a:p>
            <a:endParaRPr lang="el-GR" dirty="0"/>
          </a:p>
          <a:p>
            <a:r>
              <a:rPr lang="el-GR" dirty="0"/>
              <a:t>Αντίθεση μεταξύ λογικής και συναισθήματος, τεχνοκρατίας και αξιών.</a:t>
            </a:r>
          </a:p>
          <a:p>
            <a:endParaRPr lang="el-GR" dirty="0"/>
          </a:p>
          <a:p>
            <a:r>
              <a:rPr lang="el-GR" dirty="0"/>
              <a:t>Ολιστικά και πλουραλιστικά οράματα συγκρούονται συνεχώς.</a:t>
            </a:r>
          </a:p>
          <a:p>
            <a:endParaRPr lang="el-GR" dirty="0"/>
          </a:p>
          <a:p>
            <a:r>
              <a:rPr lang="el-GR" dirty="0"/>
              <a:t>Οι Μεγάλες Επαναστάσεις γεφύρωσαν το υπερβατικό με το εγκόσμιο.</a:t>
            </a:r>
          </a:p>
          <a:p>
            <a:endParaRPr lang="el-GR" dirty="0"/>
          </a:p>
          <a:p>
            <a:r>
              <a:rPr lang="el-GR" dirty="0"/>
              <a:t>Το πολιτικό πρόγραμμα νομιμοποιεί τη διαμαρτυρία και την κριτική.</a:t>
            </a:r>
          </a:p>
          <a:p>
            <a:endParaRPr lang="el-GR" dirty="0"/>
          </a:p>
          <a:p>
            <a:r>
              <a:rPr lang="el-GR" dirty="0"/>
              <a:t>Οι θεσμοί διατηρούν ετερόδοξα σύμβολα και αξίες.</a:t>
            </a:r>
          </a:p>
          <a:p>
            <a:endParaRPr lang="el-GR" dirty="0"/>
          </a:p>
          <a:p>
            <a:r>
              <a:rPr lang="el-GR" dirty="0"/>
              <a:t>Η νεωτερικότητα παραμένει πεδίο διαρκούς έντασης και επανεξέτασης.</a:t>
            </a:r>
            <a:endParaRPr lang="en-US" dirty="0"/>
          </a:p>
        </p:txBody>
      </p:sp>
      <p:sp>
        <p:nvSpPr>
          <p:cNvPr id="4" name="Θέση υποσέλιδου 3">
            <a:extLst>
              <a:ext uri="{FF2B5EF4-FFF2-40B4-BE49-F238E27FC236}">
                <a16:creationId xmlns:a16="http://schemas.microsoft.com/office/drawing/2014/main" id="{E0A45FCD-A55E-7476-5460-6DF586C9788A}"/>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7811463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97AB96-6393-6E32-6DC9-8F2B6766CFEA}"/>
              </a:ext>
            </a:extLst>
          </p:cNvPr>
          <p:cNvSpPr>
            <a:spLocks noGrp="1"/>
          </p:cNvSpPr>
          <p:nvPr>
            <p:ph type="title"/>
          </p:nvPr>
        </p:nvSpPr>
        <p:spPr>
          <a:xfrm>
            <a:off x="609600" y="274638"/>
            <a:ext cx="10972800" cy="921773"/>
          </a:xfrm>
        </p:spPr>
        <p:txBody>
          <a:bodyPr/>
          <a:lstStyle/>
          <a:p>
            <a:r>
              <a:rPr lang="el-GR" dirty="0"/>
              <a:t>Τάξεις, ελίτ και διαστρωμάτωση</a:t>
            </a:r>
          </a:p>
        </p:txBody>
      </p:sp>
      <p:sp>
        <p:nvSpPr>
          <p:cNvPr id="3" name="Θέση περιεχομένου 2">
            <a:extLst>
              <a:ext uri="{FF2B5EF4-FFF2-40B4-BE49-F238E27FC236}">
                <a16:creationId xmlns:a16="http://schemas.microsoft.com/office/drawing/2014/main" id="{9A642C33-5562-D206-D123-FC642AEBDD39}"/>
              </a:ext>
            </a:extLst>
          </p:cNvPr>
          <p:cNvSpPr>
            <a:spLocks noGrp="1"/>
          </p:cNvSpPr>
          <p:nvPr>
            <p:ph idx="1"/>
          </p:nvPr>
        </p:nvSpPr>
        <p:spPr/>
        <p:txBody>
          <a:bodyPr>
            <a:normAutofit fontScale="92500"/>
          </a:bodyPr>
          <a:lstStyle/>
          <a:p>
            <a:r>
              <a:rPr lang="el-GR" dirty="0"/>
              <a:t>Οι ελίτ παίζουν διττό ρόλο: δημιουργούν και ελέγχουν τη νέα τάξη, αλλά συχνά και την αμφισβητούν.</a:t>
            </a:r>
          </a:p>
          <a:p>
            <a:endParaRPr lang="el-GR" dirty="0"/>
          </a:p>
          <a:p>
            <a:r>
              <a:rPr lang="el-GR" dirty="0"/>
              <a:t>Υπάρχουν διαφορετικοί τύποι ελίτ: πολιτικές, πνευματικές, οικονομικές, τεχνοκρατικές.</a:t>
            </a:r>
          </a:p>
          <a:p>
            <a:endParaRPr lang="el-GR" dirty="0"/>
          </a:p>
          <a:p>
            <a:r>
              <a:rPr lang="el-GR" dirty="0"/>
              <a:t>Οι ελίτ ελέγχουν τους συλλογικούς πόρους: πληροφόρηση, θεσμοί, πλούτος.</a:t>
            </a:r>
          </a:p>
          <a:p>
            <a:endParaRPr lang="el-GR" dirty="0"/>
          </a:p>
          <a:p>
            <a:r>
              <a:rPr lang="el-GR" dirty="0"/>
              <a:t>Η κοινωνική διαστρωμάτωση είναι θεμέλιο της νεωτερικής κοινωνικής τάξης.</a:t>
            </a:r>
          </a:p>
          <a:p>
            <a:endParaRPr lang="el-GR" dirty="0"/>
          </a:p>
          <a:p>
            <a:r>
              <a:rPr lang="el-GR" dirty="0"/>
              <a:t>Η πρόσβαση στο «κέντρο» καθορίζεται από τους μηχανισμούς αποκλεισμού και ένταξης.</a:t>
            </a:r>
          </a:p>
        </p:txBody>
      </p:sp>
    </p:spTree>
    <p:extLst>
      <p:ext uri="{BB962C8B-B14F-4D97-AF65-F5344CB8AC3E}">
        <p14:creationId xmlns:p14="http://schemas.microsoft.com/office/powerpoint/2010/main" val="19560431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A718E9-FD72-004C-4523-A03A846DE535}"/>
              </a:ext>
            </a:extLst>
          </p:cNvPr>
          <p:cNvSpPr>
            <a:spLocks noGrp="1"/>
          </p:cNvSpPr>
          <p:nvPr>
            <p:ph type="title"/>
          </p:nvPr>
        </p:nvSpPr>
        <p:spPr>
          <a:xfrm>
            <a:off x="609600" y="274638"/>
            <a:ext cx="10972800" cy="793586"/>
          </a:xfrm>
        </p:spPr>
        <p:txBody>
          <a:bodyPr/>
          <a:lstStyle/>
          <a:p>
            <a:r>
              <a:rPr lang="el-GR" dirty="0"/>
              <a:t>Ουτοπία και βούληση</a:t>
            </a:r>
          </a:p>
        </p:txBody>
      </p:sp>
      <p:sp>
        <p:nvSpPr>
          <p:cNvPr id="3" name="Θέση περιεχομένου 2">
            <a:extLst>
              <a:ext uri="{FF2B5EF4-FFF2-40B4-BE49-F238E27FC236}">
                <a16:creationId xmlns:a16="http://schemas.microsoft.com/office/drawing/2014/main" id="{D2166322-E0BC-1B8A-4F4C-B5F2781D8127}"/>
              </a:ext>
            </a:extLst>
          </p:cNvPr>
          <p:cNvSpPr>
            <a:spLocks noGrp="1"/>
          </p:cNvSpPr>
          <p:nvPr>
            <p:ph idx="1"/>
          </p:nvPr>
        </p:nvSpPr>
        <p:spPr/>
        <p:txBody>
          <a:bodyPr>
            <a:normAutofit lnSpcReduction="10000"/>
          </a:bodyPr>
          <a:lstStyle/>
          <a:p>
            <a:r>
              <a:rPr lang="el-GR" dirty="0"/>
              <a:t>Η νεωτερικότητα εμπεριέχει μια ουτοπική διάσταση: η κοινωνία μπορεί να αλλάξει ριζικά.</a:t>
            </a:r>
          </a:p>
          <a:p>
            <a:endParaRPr lang="el-GR" dirty="0"/>
          </a:p>
          <a:p>
            <a:r>
              <a:rPr lang="el-GR" dirty="0"/>
              <a:t>Η ανθρώπινη βούληση τοποθετείται στο κέντρο της κοινωνικής αλλαγής.</a:t>
            </a:r>
          </a:p>
          <a:p>
            <a:endParaRPr lang="el-GR" dirty="0"/>
          </a:p>
          <a:p>
            <a:r>
              <a:rPr lang="el-GR" dirty="0"/>
              <a:t>Υπάρχει σύγκρουση ανάμεσα στο όραμα της τελειότητας και τις ατέλειες της πραγματικότητας.</a:t>
            </a:r>
          </a:p>
          <a:p>
            <a:endParaRPr lang="el-GR" dirty="0"/>
          </a:p>
          <a:p>
            <a:r>
              <a:rPr lang="el-GR" dirty="0"/>
              <a:t>Η νεωτερικότητα αναγνωρίζει τη δυναμική της κοινωνικής δημιουργίας.</a:t>
            </a:r>
          </a:p>
          <a:p>
            <a:endParaRPr lang="el-GR" dirty="0"/>
          </a:p>
          <a:p>
            <a:r>
              <a:rPr lang="el-GR" dirty="0"/>
              <a:t>Κάθε κοινωνία είναι εν δυνάμει έργο συλλογικής και συνειδητής δράσης.</a:t>
            </a:r>
          </a:p>
        </p:txBody>
      </p:sp>
      <p:sp>
        <p:nvSpPr>
          <p:cNvPr id="4" name="Θέση υποσέλιδου 3">
            <a:extLst>
              <a:ext uri="{FF2B5EF4-FFF2-40B4-BE49-F238E27FC236}">
                <a16:creationId xmlns:a16="http://schemas.microsoft.com/office/drawing/2014/main" id="{378A11EF-AA8B-7C14-E734-41017193EFAB}"/>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834148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91E4B8-3F7C-6270-BB7F-F35A64BB2EFC}"/>
              </a:ext>
            </a:extLst>
          </p:cNvPr>
          <p:cNvSpPr>
            <a:spLocks noGrp="1"/>
          </p:cNvSpPr>
          <p:nvPr>
            <p:ph type="title"/>
          </p:nvPr>
        </p:nvSpPr>
        <p:spPr>
          <a:xfrm>
            <a:off x="609600" y="274638"/>
            <a:ext cx="10972800" cy="622670"/>
          </a:xfrm>
        </p:spPr>
        <p:txBody>
          <a:bodyPr>
            <a:normAutofit fontScale="90000"/>
          </a:bodyPr>
          <a:lstStyle/>
          <a:p>
            <a:r>
              <a:rPr lang="el-GR" dirty="0"/>
              <a:t>Η Σωτηρία κατά Αξονική Θρησκεία</a:t>
            </a:r>
          </a:p>
        </p:txBody>
      </p:sp>
      <p:sp>
        <p:nvSpPr>
          <p:cNvPr id="3" name="Θέση περιεχομένου 2">
            <a:extLst>
              <a:ext uri="{FF2B5EF4-FFF2-40B4-BE49-F238E27FC236}">
                <a16:creationId xmlns:a16="http://schemas.microsoft.com/office/drawing/2014/main" id="{1F53B924-01FB-20CC-D109-8DFB6F25CFED}"/>
              </a:ext>
            </a:extLst>
          </p:cNvPr>
          <p:cNvSpPr>
            <a:spLocks noGrp="1"/>
          </p:cNvSpPr>
          <p:nvPr>
            <p:ph idx="1"/>
          </p:nvPr>
        </p:nvSpPr>
        <p:spPr>
          <a:xfrm>
            <a:off x="609600" y="1230595"/>
            <a:ext cx="10972800" cy="4895570"/>
          </a:xfrm>
        </p:spPr>
        <p:txBody>
          <a:bodyPr>
            <a:normAutofit fontScale="70000" lnSpcReduction="20000"/>
          </a:bodyPr>
          <a:lstStyle/>
          <a:p>
            <a:r>
              <a:rPr lang="el-GR" b="1" dirty="0"/>
              <a:t>Ιουδαϊσμός</a:t>
            </a:r>
            <a:r>
              <a:rPr lang="el-GR" dirty="0"/>
              <a:t>: Η σωτηρία συνδέεται με την </a:t>
            </a:r>
            <a:r>
              <a:rPr lang="el-GR" dirty="0">
                <a:solidFill>
                  <a:srgbClr val="FFC000"/>
                </a:solidFill>
              </a:rPr>
              <a:t>τήρηση της </a:t>
            </a:r>
            <a:r>
              <a:rPr lang="el-GR" dirty="0" err="1">
                <a:solidFill>
                  <a:srgbClr val="FFC000"/>
                </a:solidFill>
              </a:rPr>
              <a:t>Τορά</a:t>
            </a:r>
            <a:r>
              <a:rPr lang="el-GR" dirty="0">
                <a:solidFill>
                  <a:srgbClr val="FFC000"/>
                </a:solidFill>
              </a:rPr>
              <a:t> </a:t>
            </a:r>
            <a:r>
              <a:rPr lang="el-GR" dirty="0"/>
              <a:t>και την διαθήκη με τον Θεό, με έμφαση στη συλλογική λύτρωση του Ισραήλ και την έλευση του Μεσσία.</a:t>
            </a:r>
            <a:endParaRPr lang="en-US" dirty="0"/>
          </a:p>
          <a:p>
            <a:endParaRPr lang="en-US" dirty="0"/>
          </a:p>
          <a:p>
            <a:r>
              <a:rPr lang="el-GR" b="1" dirty="0"/>
              <a:t>Χριστιανισμός</a:t>
            </a:r>
            <a:r>
              <a:rPr lang="el-GR" dirty="0"/>
              <a:t>: Η σωτηρία επιτυγχάνεται μέσω της </a:t>
            </a:r>
            <a:r>
              <a:rPr lang="el-GR" dirty="0">
                <a:solidFill>
                  <a:srgbClr val="FFC000"/>
                </a:solidFill>
              </a:rPr>
              <a:t>πίστης στον Ιησού Χριστό ως Λυτρωτή</a:t>
            </a:r>
            <a:r>
              <a:rPr lang="el-GR" dirty="0"/>
              <a:t>, της χάρης του Θεού και της μετάνοιας για τις αμαρτίες.</a:t>
            </a:r>
            <a:endParaRPr lang="en-US" dirty="0"/>
          </a:p>
          <a:p>
            <a:endParaRPr lang="en-US" dirty="0"/>
          </a:p>
          <a:p>
            <a:r>
              <a:rPr lang="el-GR" b="1" dirty="0"/>
              <a:t>Ισλάμ</a:t>
            </a:r>
            <a:r>
              <a:rPr lang="el-GR" dirty="0"/>
              <a:t>: Η σωτηρία (</a:t>
            </a:r>
            <a:r>
              <a:rPr lang="el-GR" dirty="0" err="1"/>
              <a:t>najah</a:t>
            </a:r>
            <a:r>
              <a:rPr lang="el-GR" dirty="0"/>
              <a:t>) εξαρτάται από την υποταγή στον Αλλάχ, </a:t>
            </a:r>
            <a:r>
              <a:rPr lang="el-GR" dirty="0">
                <a:solidFill>
                  <a:srgbClr val="FFC000"/>
                </a:solidFill>
              </a:rPr>
              <a:t>την υπακοή στο Κοράνι</a:t>
            </a:r>
            <a:r>
              <a:rPr lang="el-GR" dirty="0"/>
              <a:t>, τις καλές πράξεις και το έλεος του Θεού κατά την Τελική Κρίση.</a:t>
            </a:r>
          </a:p>
          <a:p>
            <a:endParaRPr lang="el-GR" dirty="0"/>
          </a:p>
          <a:p>
            <a:r>
              <a:rPr lang="el-GR" b="1" dirty="0"/>
              <a:t>Ινδουισμός</a:t>
            </a:r>
            <a:r>
              <a:rPr lang="el-GR" dirty="0"/>
              <a:t>: Η σωτηρία (</a:t>
            </a:r>
            <a:r>
              <a:rPr lang="el-GR" dirty="0" err="1"/>
              <a:t>moksha</a:t>
            </a:r>
            <a:r>
              <a:rPr lang="el-GR" dirty="0"/>
              <a:t>) επιτυγχάνεται με την </a:t>
            </a:r>
            <a:r>
              <a:rPr lang="el-GR" dirty="0">
                <a:solidFill>
                  <a:srgbClr val="FFC000"/>
                </a:solidFill>
              </a:rPr>
              <a:t>απελευθέρωση από τον κύκλο των μετενσαρκώσεων</a:t>
            </a:r>
            <a:r>
              <a:rPr lang="el-GR" dirty="0"/>
              <a:t> (</a:t>
            </a:r>
            <a:r>
              <a:rPr lang="el-GR" dirty="0" err="1"/>
              <a:t>samsara</a:t>
            </a:r>
            <a:r>
              <a:rPr lang="el-GR" dirty="0"/>
              <a:t>) μέσω του κάρμα, της γνώσης και της ένωσης με το θείο (</a:t>
            </a:r>
            <a:r>
              <a:rPr lang="el-GR" dirty="0" err="1"/>
              <a:t>Brahman</a:t>
            </a:r>
            <a:r>
              <a:rPr lang="el-GR" dirty="0"/>
              <a:t>).</a:t>
            </a:r>
          </a:p>
          <a:p>
            <a:endParaRPr lang="el-GR" dirty="0"/>
          </a:p>
          <a:p>
            <a:r>
              <a:rPr lang="el-GR" b="1" dirty="0"/>
              <a:t>Βουδισμός</a:t>
            </a:r>
            <a:r>
              <a:rPr lang="el-GR" dirty="0"/>
              <a:t>: Η σωτηρία (</a:t>
            </a:r>
            <a:r>
              <a:rPr lang="el-GR" dirty="0" err="1"/>
              <a:t>nirvana</a:t>
            </a:r>
            <a:r>
              <a:rPr lang="el-GR" dirty="0"/>
              <a:t>) επιτυγχάνεται με </a:t>
            </a:r>
            <a:r>
              <a:rPr lang="el-GR" dirty="0">
                <a:solidFill>
                  <a:srgbClr val="FFC000"/>
                </a:solidFill>
              </a:rPr>
              <a:t>την εξάλειψη του πόνου και της επιθυμίας </a:t>
            </a:r>
            <a:r>
              <a:rPr lang="el-GR" dirty="0"/>
              <a:t>μέσω του Οκταπλού Μονοπατιού και της κατανόησης της φύσης της πραγματικότητας.</a:t>
            </a:r>
          </a:p>
          <a:p>
            <a:endParaRPr lang="el-GR" dirty="0"/>
          </a:p>
          <a:p>
            <a:r>
              <a:rPr lang="el-GR" b="1" dirty="0"/>
              <a:t>Κομφουκιανισμός</a:t>
            </a:r>
            <a:r>
              <a:rPr lang="el-GR" dirty="0"/>
              <a:t>: Η σωτηρία δεν είναι μεταφυσική αλλά ηθική, επιτυγχάνεται με την αρμονική ζωή, την καλλιέργεια της </a:t>
            </a:r>
            <a:r>
              <a:rPr lang="el-GR" dirty="0">
                <a:solidFill>
                  <a:srgbClr val="FFC000"/>
                </a:solidFill>
              </a:rPr>
              <a:t>αρετής</a:t>
            </a:r>
            <a:r>
              <a:rPr lang="el-GR" dirty="0"/>
              <a:t> και την </a:t>
            </a:r>
            <a:r>
              <a:rPr lang="el-GR" dirty="0">
                <a:solidFill>
                  <a:srgbClr val="FFC000"/>
                </a:solidFill>
              </a:rPr>
              <a:t>τήρηση των κοινωνικών ρόλων</a:t>
            </a:r>
            <a:r>
              <a:rPr lang="el-GR" dirty="0"/>
              <a:t>.</a:t>
            </a:r>
          </a:p>
          <a:p>
            <a:endParaRPr lang="el-GR" dirty="0"/>
          </a:p>
          <a:p>
            <a:r>
              <a:rPr lang="el-GR" b="1" dirty="0"/>
              <a:t>Ταοϊσμός</a:t>
            </a:r>
            <a:r>
              <a:rPr lang="el-GR" dirty="0"/>
              <a:t>: Η σωτηρία έγκειται </a:t>
            </a:r>
            <a:r>
              <a:rPr lang="el-GR" dirty="0">
                <a:solidFill>
                  <a:srgbClr val="FFC000"/>
                </a:solidFill>
              </a:rPr>
              <a:t>στη ροή με το </a:t>
            </a:r>
            <a:r>
              <a:rPr lang="el-GR" dirty="0" err="1">
                <a:solidFill>
                  <a:srgbClr val="FFC000"/>
                </a:solidFill>
              </a:rPr>
              <a:t>Τάο</a:t>
            </a:r>
            <a:r>
              <a:rPr lang="el-GR" dirty="0"/>
              <a:t>, την κατανόηση της ισορροπίας της φύσης και την αθανασία μέσω της εσωτερικής καλλιέργειας.</a:t>
            </a:r>
          </a:p>
        </p:txBody>
      </p:sp>
      <p:sp>
        <p:nvSpPr>
          <p:cNvPr id="4" name="Θέση υποσέλιδου 3">
            <a:extLst>
              <a:ext uri="{FF2B5EF4-FFF2-40B4-BE49-F238E27FC236}">
                <a16:creationId xmlns:a16="http://schemas.microsoft.com/office/drawing/2014/main" id="{52691186-4E90-0251-35B2-28BCCFB0FDCB}"/>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4706158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8E37556-0DAF-5A9D-2FD0-737000CADC26}"/>
              </a:ext>
            </a:extLst>
          </p:cNvPr>
          <p:cNvSpPr>
            <a:spLocks noGrp="1"/>
          </p:cNvSpPr>
          <p:nvPr>
            <p:ph idx="1"/>
          </p:nvPr>
        </p:nvSpPr>
        <p:spPr/>
        <p:txBody>
          <a:bodyPr/>
          <a:lstStyle/>
          <a:p>
            <a:endParaRPr lang="el-GR" sz="4400" dirty="0"/>
          </a:p>
          <a:p>
            <a:endParaRPr lang="el-GR" sz="4400" dirty="0"/>
          </a:p>
          <a:p>
            <a:pPr marL="0" indent="0">
              <a:buNone/>
            </a:pPr>
            <a:r>
              <a:rPr lang="el-GR" sz="6600" dirty="0"/>
              <a:t>Η ΔΥΣΗ</a:t>
            </a:r>
            <a:endParaRPr lang="en-US" sz="6600" dirty="0"/>
          </a:p>
          <a:p>
            <a:endParaRPr lang="en-US" dirty="0"/>
          </a:p>
        </p:txBody>
      </p:sp>
      <p:sp>
        <p:nvSpPr>
          <p:cNvPr id="4" name="Θέση υποσέλιδου 3">
            <a:extLst>
              <a:ext uri="{FF2B5EF4-FFF2-40B4-BE49-F238E27FC236}">
                <a16:creationId xmlns:a16="http://schemas.microsoft.com/office/drawing/2014/main" id="{F8A7D053-D3D1-3F05-58CD-F25F2DE62DC2}"/>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4788654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046A37-8F78-F616-D9AE-30BE6DC3FAFC}"/>
              </a:ext>
            </a:extLst>
          </p:cNvPr>
          <p:cNvSpPr>
            <a:spLocks noGrp="1"/>
          </p:cNvSpPr>
          <p:nvPr>
            <p:ph type="title"/>
          </p:nvPr>
        </p:nvSpPr>
        <p:spPr>
          <a:xfrm>
            <a:off x="609600" y="274638"/>
            <a:ext cx="10972800" cy="759403"/>
          </a:xfrm>
        </p:spPr>
        <p:txBody>
          <a:bodyPr>
            <a:normAutofit/>
          </a:bodyPr>
          <a:lstStyle/>
          <a:p>
            <a:r>
              <a:rPr lang="el-GR" dirty="0"/>
              <a:t>Η</a:t>
            </a:r>
            <a:r>
              <a:rPr lang="en-US" dirty="0"/>
              <a:t> </a:t>
            </a:r>
            <a:r>
              <a:rPr lang="el-GR" dirty="0"/>
              <a:t>Δυτική Ιδιαιτερότητα</a:t>
            </a:r>
            <a:endParaRPr lang="en-US" dirty="0"/>
          </a:p>
        </p:txBody>
      </p:sp>
      <p:sp>
        <p:nvSpPr>
          <p:cNvPr id="3" name="Θέση περιεχομένου 2">
            <a:extLst>
              <a:ext uri="{FF2B5EF4-FFF2-40B4-BE49-F238E27FC236}">
                <a16:creationId xmlns:a16="http://schemas.microsoft.com/office/drawing/2014/main" id="{F002E4D9-9459-2BB0-52C1-D451303CB1BE}"/>
              </a:ext>
            </a:extLst>
          </p:cNvPr>
          <p:cNvSpPr>
            <a:spLocks noGrp="1"/>
          </p:cNvSpPr>
          <p:nvPr>
            <p:ph idx="1"/>
          </p:nvPr>
        </p:nvSpPr>
        <p:spPr/>
        <p:txBody>
          <a:bodyPr/>
          <a:lstStyle/>
          <a:p>
            <a:r>
              <a:rPr lang="el-GR" dirty="0"/>
              <a:t>Ελληνική φιλοσοφία-επιστήμη (οντολογία, Λόγος, τι υπάρχει;)</a:t>
            </a:r>
          </a:p>
          <a:p>
            <a:endParaRPr lang="el-GR" dirty="0"/>
          </a:p>
          <a:p>
            <a:r>
              <a:rPr lang="el-GR" dirty="0"/>
              <a:t>Ρωμαϊκό Δίκαιο (συστηματικό/πρακτικό/αναλυτικό) </a:t>
            </a:r>
          </a:p>
          <a:p>
            <a:endParaRPr lang="el-GR" dirty="0"/>
          </a:p>
          <a:p>
            <a:r>
              <a:rPr lang="el-GR" dirty="0" err="1"/>
              <a:t>Ιουδαιο</a:t>
            </a:r>
            <a:r>
              <a:rPr lang="el-GR" dirty="0"/>
              <a:t>-ελληνική θρησκεία</a:t>
            </a:r>
            <a:r>
              <a:rPr lang="en-US" dirty="0"/>
              <a:t> (</a:t>
            </a:r>
            <a:r>
              <a:rPr lang="el-GR" dirty="0"/>
              <a:t>Μεσσιανισμός-Δικαιοσύνη-Λόγος-Ψυχή)</a:t>
            </a:r>
          </a:p>
          <a:p>
            <a:endParaRPr lang="el-GR" dirty="0"/>
          </a:p>
          <a:p>
            <a:r>
              <a:rPr lang="el-GR" dirty="0"/>
              <a:t>Γερμανικές εξισωτικές κοινότητες (ατομικά δικαιώματα)</a:t>
            </a:r>
            <a:endParaRPr lang="en-US" dirty="0"/>
          </a:p>
        </p:txBody>
      </p:sp>
      <p:sp>
        <p:nvSpPr>
          <p:cNvPr id="4" name="Θέση υποσέλιδου 3">
            <a:extLst>
              <a:ext uri="{FF2B5EF4-FFF2-40B4-BE49-F238E27FC236}">
                <a16:creationId xmlns:a16="http://schemas.microsoft.com/office/drawing/2014/main" id="{74682D09-8EC2-2277-82F5-6E4DE80D1DFA}"/>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9900455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175031-3850-D0D2-E087-237607822D1A}"/>
              </a:ext>
            </a:extLst>
          </p:cNvPr>
          <p:cNvSpPr>
            <a:spLocks noGrp="1"/>
          </p:cNvSpPr>
          <p:nvPr>
            <p:ph type="title"/>
          </p:nvPr>
        </p:nvSpPr>
        <p:spPr/>
        <p:txBody>
          <a:bodyPr/>
          <a:lstStyle/>
          <a:p>
            <a:r>
              <a:rPr lang="el-GR" dirty="0"/>
              <a:t>Ελληνική Φιλοσοφία – Κύρια Χαρακτηριστικά</a:t>
            </a:r>
            <a:endParaRPr lang="en-US" dirty="0"/>
          </a:p>
        </p:txBody>
      </p:sp>
      <p:sp>
        <p:nvSpPr>
          <p:cNvPr id="3" name="Θέση περιεχομένου 2">
            <a:extLst>
              <a:ext uri="{FF2B5EF4-FFF2-40B4-BE49-F238E27FC236}">
                <a16:creationId xmlns:a16="http://schemas.microsoft.com/office/drawing/2014/main" id="{1C94405C-D5C8-AB15-1BC8-756013279470}"/>
              </a:ext>
            </a:extLst>
          </p:cNvPr>
          <p:cNvSpPr>
            <a:spLocks noGrp="1"/>
          </p:cNvSpPr>
          <p:nvPr>
            <p:ph idx="1"/>
          </p:nvPr>
        </p:nvSpPr>
        <p:spPr/>
        <p:txBody>
          <a:bodyPr>
            <a:normAutofit lnSpcReduction="10000"/>
          </a:bodyPr>
          <a:lstStyle/>
          <a:p>
            <a:r>
              <a:rPr lang="el-GR" dirty="0"/>
              <a:t>Αναζήτηση της αλήθειας μέσω της λογικής και του λόγου</a:t>
            </a:r>
            <a:endParaRPr lang="en-US" dirty="0"/>
          </a:p>
          <a:p>
            <a:endParaRPr lang="en-US" dirty="0"/>
          </a:p>
          <a:p>
            <a:r>
              <a:rPr lang="el-GR" dirty="0"/>
              <a:t>Κριτική σκέψη: αμφισβήτηση παραδόσεων και μύθων</a:t>
            </a:r>
            <a:endParaRPr lang="en-US" dirty="0"/>
          </a:p>
          <a:p>
            <a:endParaRPr lang="en-US" dirty="0"/>
          </a:p>
          <a:p>
            <a:r>
              <a:rPr lang="el-GR" dirty="0" err="1"/>
              <a:t>Εννοιακή</a:t>
            </a:r>
            <a:r>
              <a:rPr lang="el-GR" dirty="0"/>
              <a:t> σκέψη: αφηρημένες έννοιες όπως το ον, το αγαθό, η δικαιοσύνη</a:t>
            </a:r>
            <a:endParaRPr lang="en-US" dirty="0"/>
          </a:p>
          <a:p>
            <a:endParaRPr lang="en-US" dirty="0"/>
          </a:p>
          <a:p>
            <a:r>
              <a:rPr lang="el-GR" dirty="0"/>
              <a:t>Ηθική και πολιτική προβληματική (Σωκράτης, Πλάτων, Αριστοτέλης)</a:t>
            </a:r>
            <a:endParaRPr lang="en-US" dirty="0"/>
          </a:p>
          <a:p>
            <a:endParaRPr lang="en-US" dirty="0"/>
          </a:p>
          <a:p>
            <a:r>
              <a:rPr lang="el-GR" dirty="0"/>
              <a:t>Αναζήτηση πρώτων αρχών του κόσμου (</a:t>
            </a:r>
            <a:r>
              <a:rPr lang="el-GR" dirty="0" err="1"/>
              <a:t>ἀρχή</a:t>
            </a:r>
            <a:r>
              <a:rPr lang="el-GR" dirty="0"/>
              <a:t>)</a:t>
            </a:r>
            <a:endParaRPr lang="en-US" dirty="0"/>
          </a:p>
          <a:p>
            <a:endParaRPr lang="en-US" dirty="0"/>
          </a:p>
          <a:p>
            <a:r>
              <a:rPr lang="el-GR" dirty="0"/>
              <a:t>Διαλεκτική μέθοδος ως εργαλείο για αναζήτηση της αλήθειας</a:t>
            </a:r>
            <a:endParaRPr lang="en-US" dirty="0"/>
          </a:p>
        </p:txBody>
      </p:sp>
      <p:sp>
        <p:nvSpPr>
          <p:cNvPr id="4" name="Θέση υποσέλιδου 3">
            <a:extLst>
              <a:ext uri="{FF2B5EF4-FFF2-40B4-BE49-F238E27FC236}">
                <a16:creationId xmlns:a16="http://schemas.microsoft.com/office/drawing/2014/main" id="{4BDBA49E-F63D-1943-6886-1F4BA01AB715}"/>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3563897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44DEE3-F556-F811-2FAB-453EFD0837BB}"/>
              </a:ext>
            </a:extLst>
          </p:cNvPr>
          <p:cNvSpPr>
            <a:spLocks noGrp="1"/>
          </p:cNvSpPr>
          <p:nvPr>
            <p:ph type="title"/>
          </p:nvPr>
        </p:nvSpPr>
        <p:spPr/>
        <p:txBody>
          <a:bodyPr>
            <a:normAutofit fontScale="90000"/>
          </a:bodyPr>
          <a:lstStyle/>
          <a:p>
            <a:r>
              <a:rPr lang="el-GR" dirty="0"/>
              <a:t>Αρχαία Ελληνική Επιστήμη – Χαρακτηριστικά</a:t>
            </a:r>
            <a:br>
              <a:rPr lang="en-US" dirty="0"/>
            </a:br>
            <a:endParaRPr lang="en-US" dirty="0"/>
          </a:p>
        </p:txBody>
      </p:sp>
      <p:sp>
        <p:nvSpPr>
          <p:cNvPr id="3" name="Θέση περιεχομένου 2">
            <a:extLst>
              <a:ext uri="{FF2B5EF4-FFF2-40B4-BE49-F238E27FC236}">
                <a16:creationId xmlns:a16="http://schemas.microsoft.com/office/drawing/2014/main" id="{78693C44-11D2-1736-9374-AC0451FAFDA2}"/>
              </a:ext>
            </a:extLst>
          </p:cNvPr>
          <p:cNvSpPr>
            <a:spLocks noGrp="1"/>
          </p:cNvSpPr>
          <p:nvPr>
            <p:ph idx="1"/>
          </p:nvPr>
        </p:nvSpPr>
        <p:spPr>
          <a:xfrm>
            <a:off x="609600" y="1600201"/>
            <a:ext cx="10972800" cy="4712208"/>
          </a:xfrm>
        </p:spPr>
        <p:txBody>
          <a:bodyPr>
            <a:normAutofit fontScale="92500"/>
          </a:bodyPr>
          <a:lstStyle/>
          <a:p>
            <a:r>
              <a:rPr lang="el-GR" dirty="0"/>
              <a:t>Παρατήρηση της φύσης και προσπάθεια εξήγησης φαινομένων με ορθολογισμό</a:t>
            </a:r>
            <a:endParaRPr lang="en-US" dirty="0"/>
          </a:p>
          <a:p>
            <a:endParaRPr lang="en-US" dirty="0"/>
          </a:p>
          <a:p>
            <a:r>
              <a:rPr lang="el-GR" dirty="0"/>
              <a:t>Απαρχή </a:t>
            </a:r>
            <a:r>
              <a:rPr lang="el-GR" dirty="0" err="1"/>
              <a:t>μαθηματικοποίησης</a:t>
            </a:r>
            <a:r>
              <a:rPr lang="el-GR" dirty="0"/>
              <a:t> του κόσμου (Πυθαγόρειοι, Ευκλείδης)</a:t>
            </a:r>
            <a:endParaRPr lang="en-US" dirty="0"/>
          </a:p>
          <a:p>
            <a:endParaRPr lang="en-US" dirty="0"/>
          </a:p>
          <a:p>
            <a:r>
              <a:rPr lang="el-GR" dirty="0"/>
              <a:t>Διαχωρισμός φυσικών και μεταφυσικών φαινομένων</a:t>
            </a:r>
            <a:endParaRPr lang="en-US" dirty="0"/>
          </a:p>
          <a:p>
            <a:endParaRPr lang="en-US" dirty="0"/>
          </a:p>
          <a:p>
            <a:r>
              <a:rPr lang="el-GR" dirty="0"/>
              <a:t>Εμπιστοσύνη στον νου και όχι σε αυθεντίες ή θεολογικές εξηγήσεις</a:t>
            </a:r>
            <a:endParaRPr lang="en-US" dirty="0"/>
          </a:p>
          <a:p>
            <a:endParaRPr lang="en-US" dirty="0"/>
          </a:p>
          <a:p>
            <a:r>
              <a:rPr lang="el-GR" dirty="0"/>
              <a:t>Εισαγωγή υποθέσεων και πειραματισμού (π.χ. Ιπποκράτης στην ιατρική)</a:t>
            </a:r>
            <a:endParaRPr lang="en-US" dirty="0"/>
          </a:p>
          <a:p>
            <a:endParaRPr lang="en-US" dirty="0"/>
          </a:p>
          <a:p>
            <a:r>
              <a:rPr lang="el-GR" dirty="0"/>
              <a:t>Επιστημονικά συγγράμματα με δομή και μεθοδολογία (π.χ. Αριστοτέλης, Αρχιμήδης)</a:t>
            </a:r>
            <a:endParaRPr lang="en-US" dirty="0"/>
          </a:p>
        </p:txBody>
      </p:sp>
    </p:spTree>
    <p:extLst>
      <p:ext uri="{BB962C8B-B14F-4D97-AF65-F5344CB8AC3E}">
        <p14:creationId xmlns:p14="http://schemas.microsoft.com/office/powerpoint/2010/main" val="18510729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828570-9E57-F78F-985C-3D0FA4DC4824}"/>
              </a:ext>
            </a:extLst>
          </p:cNvPr>
          <p:cNvSpPr>
            <a:spLocks noGrp="1"/>
          </p:cNvSpPr>
          <p:nvPr>
            <p:ph type="title"/>
          </p:nvPr>
        </p:nvSpPr>
        <p:spPr/>
        <p:txBody>
          <a:bodyPr/>
          <a:lstStyle/>
          <a:p>
            <a:r>
              <a:rPr lang="el-GR" dirty="0"/>
              <a:t>Η Φύσις στην Αρχαία Ελληνική Σκέψη</a:t>
            </a:r>
            <a:endParaRPr lang="en-US" dirty="0"/>
          </a:p>
        </p:txBody>
      </p:sp>
      <p:sp>
        <p:nvSpPr>
          <p:cNvPr id="3" name="Θέση περιεχομένου 2">
            <a:extLst>
              <a:ext uri="{FF2B5EF4-FFF2-40B4-BE49-F238E27FC236}">
                <a16:creationId xmlns:a16="http://schemas.microsoft.com/office/drawing/2014/main" id="{67E40FF3-B879-71AD-8737-C6AB19462C12}"/>
              </a:ext>
            </a:extLst>
          </p:cNvPr>
          <p:cNvSpPr>
            <a:spLocks noGrp="1"/>
          </p:cNvSpPr>
          <p:nvPr>
            <p:ph idx="1"/>
          </p:nvPr>
        </p:nvSpPr>
        <p:spPr/>
        <p:txBody>
          <a:bodyPr>
            <a:normAutofit fontScale="92500" lnSpcReduction="10000"/>
          </a:bodyPr>
          <a:lstStyle/>
          <a:p>
            <a:r>
              <a:rPr lang="el-GR" dirty="0"/>
              <a:t>Φύσις = το σύνολο των όντων και η εσωτερική τους αρχή κίνησης και μεταβολής</a:t>
            </a:r>
            <a:endParaRPr lang="en-US" dirty="0"/>
          </a:p>
          <a:p>
            <a:endParaRPr lang="en-US" dirty="0"/>
          </a:p>
          <a:p>
            <a:r>
              <a:rPr lang="el-GR" dirty="0"/>
              <a:t>Η φύση δεν είναι χαοτική αλλά </a:t>
            </a:r>
            <a:r>
              <a:rPr lang="el-GR" dirty="0" err="1"/>
              <a:t>διέπεται</a:t>
            </a:r>
            <a:r>
              <a:rPr lang="el-GR" dirty="0"/>
              <a:t> από λογικές αρχές (λόγος)</a:t>
            </a:r>
            <a:endParaRPr lang="en-US" dirty="0"/>
          </a:p>
          <a:p>
            <a:endParaRPr lang="en-US" dirty="0"/>
          </a:p>
          <a:p>
            <a:r>
              <a:rPr lang="el-GR" dirty="0"/>
              <a:t>Αντίληψη της φύσης ως τάξης (κόσμος) και όχι τυχαίου συνόλου</a:t>
            </a:r>
            <a:endParaRPr lang="en-US" dirty="0"/>
          </a:p>
          <a:p>
            <a:endParaRPr lang="en-US" dirty="0"/>
          </a:p>
          <a:p>
            <a:r>
              <a:rPr lang="el-GR" dirty="0"/>
              <a:t>Η μελέτη της φύσης οδηγεί στην κατανόηση του όντος και του ανθρώπου</a:t>
            </a:r>
            <a:endParaRPr lang="en-US" dirty="0"/>
          </a:p>
          <a:p>
            <a:endParaRPr lang="en-US" dirty="0"/>
          </a:p>
          <a:p>
            <a:r>
              <a:rPr lang="el-GR" dirty="0"/>
              <a:t>Οι προσωκρατικοί (Θαλής, Αναξίμανδρος κ.ά.) προσπαθούν να βρουν την πρώτη αρχή (</a:t>
            </a:r>
            <a:r>
              <a:rPr lang="el-GR" dirty="0" err="1"/>
              <a:t>ἀρχή</a:t>
            </a:r>
            <a:r>
              <a:rPr lang="el-GR" dirty="0"/>
              <a:t>)</a:t>
            </a:r>
            <a:endParaRPr lang="en-US" dirty="0"/>
          </a:p>
          <a:p>
            <a:endParaRPr lang="en-US" dirty="0"/>
          </a:p>
          <a:p>
            <a:r>
              <a:rPr lang="el-GR" dirty="0"/>
              <a:t>Η φύση ως ζωντανή, αρμονική και ενοποιημένη δύναμη – όχι παθητικό αντικείμενο</a:t>
            </a:r>
            <a:endParaRPr lang="en-US" dirty="0"/>
          </a:p>
        </p:txBody>
      </p:sp>
      <p:sp>
        <p:nvSpPr>
          <p:cNvPr id="4" name="Θέση υποσέλιδου 3">
            <a:extLst>
              <a:ext uri="{FF2B5EF4-FFF2-40B4-BE49-F238E27FC236}">
                <a16:creationId xmlns:a16="http://schemas.microsoft.com/office/drawing/2014/main" id="{7DD2C1C5-6518-8598-E2B4-70333B3BB6D7}"/>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9215078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035076-4D2E-5FF0-7335-D53232825E60}"/>
              </a:ext>
            </a:extLst>
          </p:cNvPr>
          <p:cNvSpPr>
            <a:spLocks noGrp="1"/>
          </p:cNvSpPr>
          <p:nvPr>
            <p:ph type="title"/>
          </p:nvPr>
        </p:nvSpPr>
        <p:spPr/>
        <p:txBody>
          <a:bodyPr/>
          <a:lstStyle/>
          <a:p>
            <a:r>
              <a:rPr lang="en-US" dirty="0"/>
              <a:t> </a:t>
            </a:r>
            <a:r>
              <a:rPr lang="el-GR" dirty="0"/>
              <a:t>Χριστιανισμός</a:t>
            </a:r>
            <a:endParaRPr lang="en-US" dirty="0"/>
          </a:p>
        </p:txBody>
      </p:sp>
      <p:sp>
        <p:nvSpPr>
          <p:cNvPr id="3" name="Θέση περιεχομένου 2">
            <a:extLst>
              <a:ext uri="{FF2B5EF4-FFF2-40B4-BE49-F238E27FC236}">
                <a16:creationId xmlns:a16="http://schemas.microsoft.com/office/drawing/2014/main" id="{59ED51A8-E3EF-C6B8-E4C1-F826A456832C}"/>
              </a:ext>
            </a:extLst>
          </p:cNvPr>
          <p:cNvSpPr>
            <a:spLocks noGrp="1"/>
          </p:cNvSpPr>
          <p:nvPr>
            <p:ph idx="1"/>
          </p:nvPr>
        </p:nvSpPr>
        <p:spPr/>
        <p:txBody>
          <a:bodyPr>
            <a:normAutofit fontScale="92500" lnSpcReduction="20000"/>
          </a:bodyPr>
          <a:lstStyle/>
          <a:p>
            <a:pPr marL="0" indent="0">
              <a:buNone/>
            </a:pPr>
            <a:r>
              <a:rPr lang="el-GR" dirty="0"/>
              <a:t>Ιουδαϊκές Ρίζες του Χριστιανισμού</a:t>
            </a:r>
          </a:p>
          <a:p>
            <a:endParaRPr lang="el-GR" dirty="0"/>
          </a:p>
          <a:p>
            <a:r>
              <a:rPr lang="el-GR" dirty="0"/>
              <a:t>Μονοθεϊσμός: πίστη σε έναν και μοναδικό Θεό</a:t>
            </a:r>
          </a:p>
          <a:p>
            <a:endParaRPr lang="el-GR" dirty="0"/>
          </a:p>
          <a:p>
            <a:r>
              <a:rPr lang="el-GR" dirty="0"/>
              <a:t>Ηθικός νόμος και προφητική παράδοση (Δέκα Εντολές, Προφήτες)</a:t>
            </a:r>
          </a:p>
          <a:p>
            <a:endParaRPr lang="el-GR" dirty="0"/>
          </a:p>
          <a:p>
            <a:r>
              <a:rPr lang="el-GR" dirty="0"/>
              <a:t>Αντίληψη της ιστορίας ως θεϊκού σχεδίου σωτηρίας</a:t>
            </a:r>
          </a:p>
          <a:p>
            <a:endParaRPr lang="el-GR" dirty="0"/>
          </a:p>
          <a:p>
            <a:r>
              <a:rPr lang="el-GR" dirty="0"/>
              <a:t>Εσχατολογία: προσδοκία για έσχατες ημέρες και τον Μεσσία</a:t>
            </a:r>
          </a:p>
          <a:p>
            <a:endParaRPr lang="el-GR" dirty="0"/>
          </a:p>
          <a:p>
            <a:r>
              <a:rPr lang="el-GR" dirty="0"/>
              <a:t>Έμφαση στη διαθήκη μεταξύ Θεού και ανθρώπων</a:t>
            </a:r>
          </a:p>
          <a:p>
            <a:endParaRPr lang="el-GR" dirty="0"/>
          </a:p>
          <a:p>
            <a:r>
              <a:rPr lang="el-GR" dirty="0"/>
              <a:t>Ο Ιησούς ως ο αναμενόμενος Μεσσίας του Ισραήλ</a:t>
            </a:r>
            <a:endParaRPr lang="en-US" dirty="0"/>
          </a:p>
        </p:txBody>
      </p:sp>
      <p:sp>
        <p:nvSpPr>
          <p:cNvPr id="4" name="Θέση υποσέλιδου 3">
            <a:extLst>
              <a:ext uri="{FF2B5EF4-FFF2-40B4-BE49-F238E27FC236}">
                <a16:creationId xmlns:a16="http://schemas.microsoft.com/office/drawing/2014/main" id="{1BF8411E-699C-5C23-E07E-E4114EE14EDC}"/>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660622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E29440-5169-32F0-57D2-2B54411292F2}"/>
              </a:ext>
            </a:extLst>
          </p:cNvPr>
          <p:cNvSpPr>
            <a:spLocks noGrp="1"/>
          </p:cNvSpPr>
          <p:nvPr>
            <p:ph type="title"/>
          </p:nvPr>
        </p:nvSpPr>
        <p:spPr/>
        <p:txBody>
          <a:bodyPr/>
          <a:lstStyle/>
          <a:p>
            <a:r>
              <a:rPr lang="el-GR" dirty="0"/>
              <a:t>Ελληνικές Επιρροές στον Χριστιανισμό</a:t>
            </a:r>
            <a:endParaRPr lang="en-US" dirty="0"/>
          </a:p>
        </p:txBody>
      </p:sp>
      <p:sp>
        <p:nvSpPr>
          <p:cNvPr id="3" name="Θέση περιεχομένου 2">
            <a:extLst>
              <a:ext uri="{FF2B5EF4-FFF2-40B4-BE49-F238E27FC236}">
                <a16:creationId xmlns:a16="http://schemas.microsoft.com/office/drawing/2014/main" id="{BDFA882A-43E9-E2A6-34C7-D366CB230723}"/>
              </a:ext>
            </a:extLst>
          </p:cNvPr>
          <p:cNvSpPr>
            <a:spLocks noGrp="1"/>
          </p:cNvSpPr>
          <p:nvPr>
            <p:ph idx="1"/>
          </p:nvPr>
        </p:nvSpPr>
        <p:spPr/>
        <p:txBody>
          <a:bodyPr>
            <a:normAutofit fontScale="92500"/>
          </a:bodyPr>
          <a:lstStyle/>
          <a:p>
            <a:r>
              <a:rPr lang="el-GR" dirty="0"/>
              <a:t>Χρήση της ελληνικής γλώσσας (Κοινή) στα Ευαγγέλια και τις επιστολές</a:t>
            </a:r>
          </a:p>
          <a:p>
            <a:endParaRPr lang="el-GR" dirty="0"/>
          </a:p>
          <a:p>
            <a:r>
              <a:rPr lang="el-GR" dirty="0"/>
              <a:t>Επίδραση της ελληνικής φιλοσοφίας (Πλάτων, Στωικοί) στη θεολογία</a:t>
            </a:r>
          </a:p>
          <a:p>
            <a:endParaRPr lang="el-GR" dirty="0"/>
          </a:p>
          <a:p>
            <a:r>
              <a:rPr lang="el-GR" dirty="0"/>
              <a:t>Ανάπτυξη εννοιών όπως ψυχή, Λόγος (</a:t>
            </a:r>
            <a:r>
              <a:rPr lang="el-GR" dirty="0" err="1"/>
              <a:t>Logos</a:t>
            </a:r>
            <a:r>
              <a:rPr lang="el-GR" dirty="0"/>
              <a:t>), αθανασία</a:t>
            </a:r>
          </a:p>
          <a:p>
            <a:endParaRPr lang="el-GR" dirty="0"/>
          </a:p>
          <a:p>
            <a:r>
              <a:rPr lang="el-GR" dirty="0"/>
              <a:t>Παγκοσμιότητα του μηνύματος: </a:t>
            </a:r>
            <a:r>
              <a:rPr lang="el-GR" dirty="0" err="1"/>
              <a:t>απεύθυνση</a:t>
            </a:r>
            <a:r>
              <a:rPr lang="el-GR" dirty="0"/>
              <a:t> σε όλα τα έθνη</a:t>
            </a:r>
          </a:p>
          <a:p>
            <a:endParaRPr lang="el-GR" dirty="0"/>
          </a:p>
          <a:p>
            <a:r>
              <a:rPr lang="el-GR" dirty="0"/>
              <a:t>Σχέση πίστης και λογικής – θεολογική ερμηνεία της πίστης με ορθολογισμό</a:t>
            </a:r>
          </a:p>
          <a:p>
            <a:endParaRPr lang="el-GR" dirty="0"/>
          </a:p>
          <a:p>
            <a:r>
              <a:rPr lang="el-GR" dirty="0"/>
              <a:t>Συγκρότηση δόγματος μέσω ελληνικών φιλοσοφικών εννοιών στις Οικουμενικές Συνόδους</a:t>
            </a:r>
            <a:endParaRPr lang="en-US" dirty="0"/>
          </a:p>
        </p:txBody>
      </p:sp>
      <p:sp>
        <p:nvSpPr>
          <p:cNvPr id="4" name="Θέση υποσέλιδου 3">
            <a:extLst>
              <a:ext uri="{FF2B5EF4-FFF2-40B4-BE49-F238E27FC236}">
                <a16:creationId xmlns:a16="http://schemas.microsoft.com/office/drawing/2014/main" id="{866D000C-127E-797D-9739-2F715D70A144}"/>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587534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A50391-6FE0-0B5C-D33D-137229F8BD01}"/>
              </a:ext>
            </a:extLst>
          </p:cNvPr>
          <p:cNvSpPr>
            <a:spLocks noGrp="1"/>
          </p:cNvSpPr>
          <p:nvPr>
            <p:ph type="title"/>
          </p:nvPr>
        </p:nvSpPr>
        <p:spPr/>
        <p:txBody>
          <a:bodyPr/>
          <a:lstStyle/>
          <a:p>
            <a:r>
              <a:rPr lang="el-GR" dirty="0"/>
              <a:t>Ρωμαϊκό Δίκαιο</a:t>
            </a:r>
            <a:endParaRPr lang="en-US" dirty="0"/>
          </a:p>
        </p:txBody>
      </p:sp>
      <p:sp>
        <p:nvSpPr>
          <p:cNvPr id="3" name="Θέση περιεχομένου 2">
            <a:extLst>
              <a:ext uri="{FF2B5EF4-FFF2-40B4-BE49-F238E27FC236}">
                <a16:creationId xmlns:a16="http://schemas.microsoft.com/office/drawing/2014/main" id="{39893529-D791-5229-7D5F-8F100FEB8BF8}"/>
              </a:ext>
            </a:extLst>
          </p:cNvPr>
          <p:cNvSpPr>
            <a:spLocks noGrp="1"/>
          </p:cNvSpPr>
          <p:nvPr>
            <p:ph idx="1"/>
          </p:nvPr>
        </p:nvSpPr>
        <p:spPr/>
        <p:txBody>
          <a:bodyPr>
            <a:normAutofit lnSpcReduction="10000"/>
          </a:bodyPr>
          <a:lstStyle/>
          <a:p>
            <a:pPr marL="0" indent="0">
              <a:buNone/>
            </a:pPr>
            <a:r>
              <a:rPr lang="el-GR" dirty="0"/>
              <a:t>Θεμελιώδη Χαρακτηριστικά:</a:t>
            </a:r>
          </a:p>
          <a:p>
            <a:endParaRPr lang="el-GR" dirty="0"/>
          </a:p>
          <a:p>
            <a:r>
              <a:rPr lang="el-GR" dirty="0"/>
              <a:t>Ορθολογική και συστηματική δομή του δικαίου – λογική ταξινόμηση κανόνων</a:t>
            </a:r>
          </a:p>
          <a:p>
            <a:endParaRPr lang="el-GR" dirty="0"/>
          </a:p>
          <a:p>
            <a:r>
              <a:rPr lang="el-GR" dirty="0"/>
              <a:t>Διάκριση μεταξύ δημοσίου και ιδιωτικού δικαίου</a:t>
            </a:r>
          </a:p>
          <a:p>
            <a:endParaRPr lang="el-GR" dirty="0"/>
          </a:p>
          <a:p>
            <a:r>
              <a:rPr lang="el-GR" dirty="0"/>
              <a:t>Έμφαση στην έννοια του προσώπου (</a:t>
            </a:r>
            <a:r>
              <a:rPr lang="el-GR" dirty="0" err="1"/>
              <a:t>persona</a:t>
            </a:r>
            <a:r>
              <a:rPr lang="el-GR" dirty="0"/>
              <a:t>) και της νομικής ικανότητας</a:t>
            </a:r>
          </a:p>
          <a:p>
            <a:endParaRPr lang="el-GR" dirty="0"/>
          </a:p>
          <a:p>
            <a:r>
              <a:rPr lang="el-GR" dirty="0"/>
              <a:t>Κανονιστική λειτουργία του δικαίου για την τάξη και σταθερότητα της κοινωνίας</a:t>
            </a:r>
          </a:p>
          <a:p>
            <a:endParaRPr lang="el-GR" dirty="0"/>
          </a:p>
          <a:p>
            <a:r>
              <a:rPr lang="el-GR" dirty="0"/>
              <a:t>Ανάπτυξη έννοιας συμβολαίου και ιδιοκτησίας ως βασικών νομικών θεσμών</a:t>
            </a:r>
            <a:endParaRPr lang="en-US" dirty="0"/>
          </a:p>
        </p:txBody>
      </p:sp>
      <p:sp>
        <p:nvSpPr>
          <p:cNvPr id="4" name="Θέση υποσέλιδου 3">
            <a:extLst>
              <a:ext uri="{FF2B5EF4-FFF2-40B4-BE49-F238E27FC236}">
                <a16:creationId xmlns:a16="http://schemas.microsoft.com/office/drawing/2014/main" id="{19216CEF-50FD-0137-F95B-5F080946BA7B}"/>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9280651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49EFF1-FFF8-C3D1-0006-4E345A064676}"/>
              </a:ext>
            </a:extLst>
          </p:cNvPr>
          <p:cNvSpPr>
            <a:spLocks noGrp="1"/>
          </p:cNvSpPr>
          <p:nvPr>
            <p:ph type="title"/>
          </p:nvPr>
        </p:nvSpPr>
        <p:spPr/>
        <p:txBody>
          <a:bodyPr/>
          <a:lstStyle/>
          <a:p>
            <a:r>
              <a:rPr lang="el-GR" dirty="0"/>
              <a:t>Διαχρονική Σημασία και Επίδραση</a:t>
            </a:r>
            <a:endParaRPr lang="en-US" dirty="0"/>
          </a:p>
        </p:txBody>
      </p:sp>
      <p:sp>
        <p:nvSpPr>
          <p:cNvPr id="3" name="Θέση περιεχομένου 2">
            <a:extLst>
              <a:ext uri="{FF2B5EF4-FFF2-40B4-BE49-F238E27FC236}">
                <a16:creationId xmlns:a16="http://schemas.microsoft.com/office/drawing/2014/main" id="{17616202-31B0-0A1C-56F7-8A82FCD23910}"/>
              </a:ext>
            </a:extLst>
          </p:cNvPr>
          <p:cNvSpPr>
            <a:spLocks noGrp="1"/>
          </p:cNvSpPr>
          <p:nvPr>
            <p:ph idx="1"/>
          </p:nvPr>
        </p:nvSpPr>
        <p:spPr/>
        <p:txBody>
          <a:bodyPr/>
          <a:lstStyle/>
          <a:p>
            <a:r>
              <a:rPr lang="el-GR" dirty="0" err="1"/>
              <a:t>Corpus</a:t>
            </a:r>
            <a:r>
              <a:rPr lang="el-GR" dirty="0"/>
              <a:t> </a:t>
            </a:r>
            <a:r>
              <a:rPr lang="el-GR" dirty="0" err="1"/>
              <a:t>Juris</a:t>
            </a:r>
            <a:r>
              <a:rPr lang="el-GR" dirty="0"/>
              <a:t> </a:t>
            </a:r>
            <a:r>
              <a:rPr lang="el-GR" dirty="0" err="1"/>
              <a:t>Civilis</a:t>
            </a:r>
            <a:r>
              <a:rPr lang="el-GR" dirty="0"/>
              <a:t> του Ιουστινιανού: θεμέλιο του ευρωπαϊκού νομικού πολιτισμού</a:t>
            </a:r>
          </a:p>
          <a:p>
            <a:endParaRPr lang="el-GR" dirty="0"/>
          </a:p>
          <a:p>
            <a:r>
              <a:rPr lang="el-GR" dirty="0"/>
              <a:t>Ευελιξία και προσαρμοστικότητα – δυνατότητα εξέλιξης μέσω ερμηνείας</a:t>
            </a:r>
          </a:p>
          <a:p>
            <a:endParaRPr lang="el-GR" dirty="0"/>
          </a:p>
          <a:p>
            <a:r>
              <a:rPr lang="el-GR" dirty="0" err="1"/>
              <a:t>Δικαιοκρατική</a:t>
            </a:r>
            <a:r>
              <a:rPr lang="el-GR" dirty="0"/>
              <a:t> αρχή: υπεροχή του νόμου έναντι της αυθαιρεσίας</a:t>
            </a:r>
          </a:p>
          <a:p>
            <a:endParaRPr lang="el-GR" dirty="0"/>
          </a:p>
          <a:p>
            <a:r>
              <a:rPr lang="el-GR" dirty="0"/>
              <a:t>Διαχωρισμός νομικών μορφών και κατηγοριών (π.χ. </a:t>
            </a:r>
            <a:r>
              <a:rPr lang="el-GR" dirty="0" err="1"/>
              <a:t>actus</a:t>
            </a:r>
            <a:r>
              <a:rPr lang="el-GR" dirty="0"/>
              <a:t>, </a:t>
            </a:r>
            <a:r>
              <a:rPr lang="el-GR" dirty="0" err="1"/>
              <a:t>culpa</a:t>
            </a:r>
            <a:r>
              <a:rPr lang="el-GR" dirty="0"/>
              <a:t>, </a:t>
            </a:r>
            <a:r>
              <a:rPr lang="el-GR" dirty="0" err="1"/>
              <a:t>delictum</a:t>
            </a:r>
            <a:r>
              <a:rPr lang="el-GR" dirty="0"/>
              <a:t>)</a:t>
            </a:r>
          </a:p>
          <a:p>
            <a:endParaRPr lang="el-GR" dirty="0"/>
          </a:p>
          <a:p>
            <a:r>
              <a:rPr lang="el-GR" dirty="0"/>
              <a:t>Βάση για το μεταγενέστερο αστικό δίκαιο σε πολλές χώρες της Ευρώπης και της Λατινικής Αμερικής</a:t>
            </a:r>
            <a:endParaRPr lang="en-US" dirty="0"/>
          </a:p>
        </p:txBody>
      </p:sp>
      <p:sp>
        <p:nvSpPr>
          <p:cNvPr id="4" name="Θέση υποσέλιδου 3">
            <a:extLst>
              <a:ext uri="{FF2B5EF4-FFF2-40B4-BE49-F238E27FC236}">
                <a16:creationId xmlns:a16="http://schemas.microsoft.com/office/drawing/2014/main" id="{C3135BD4-842D-56A9-0E74-5E150C1CE64C}"/>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9705929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BC6AB9-F355-5A0B-268E-EBFF22883E3A}"/>
              </a:ext>
            </a:extLst>
          </p:cNvPr>
          <p:cNvSpPr>
            <a:spLocks noGrp="1"/>
          </p:cNvSpPr>
          <p:nvPr>
            <p:ph type="title"/>
          </p:nvPr>
        </p:nvSpPr>
        <p:spPr>
          <a:xfrm>
            <a:off x="703604" y="264920"/>
            <a:ext cx="10972800" cy="905854"/>
          </a:xfrm>
        </p:spPr>
        <p:txBody>
          <a:bodyPr>
            <a:normAutofit fontScale="90000"/>
          </a:bodyPr>
          <a:lstStyle/>
          <a:p>
            <a:r>
              <a:rPr lang="el-GR" dirty="0"/>
              <a:t>Γερμανικές εξισωτικές κοινότητες</a:t>
            </a:r>
            <a:br>
              <a:rPr lang="el-GR" dirty="0"/>
            </a:br>
            <a:endParaRPr lang="en-US" dirty="0"/>
          </a:p>
        </p:txBody>
      </p:sp>
      <p:sp>
        <p:nvSpPr>
          <p:cNvPr id="3" name="Θέση περιεχομένου 2">
            <a:extLst>
              <a:ext uri="{FF2B5EF4-FFF2-40B4-BE49-F238E27FC236}">
                <a16:creationId xmlns:a16="http://schemas.microsoft.com/office/drawing/2014/main" id="{E843E61B-5AC1-BE12-5F17-7CBD2EE31B1F}"/>
              </a:ext>
            </a:extLst>
          </p:cNvPr>
          <p:cNvSpPr>
            <a:spLocks noGrp="1"/>
          </p:cNvSpPr>
          <p:nvPr>
            <p:ph idx="1"/>
          </p:nvPr>
        </p:nvSpPr>
        <p:spPr/>
        <p:txBody>
          <a:bodyPr>
            <a:normAutofit lnSpcReduction="10000"/>
          </a:bodyPr>
          <a:lstStyle/>
          <a:p>
            <a:r>
              <a:rPr lang="el-GR" dirty="0"/>
              <a:t>Ιστορικό Πλαίσιο – Η Άφιξη των Γοτθικών Φυλών</a:t>
            </a:r>
          </a:p>
          <a:p>
            <a:endParaRPr lang="el-GR" dirty="0"/>
          </a:p>
          <a:p>
            <a:r>
              <a:rPr lang="el-GR" dirty="0"/>
              <a:t>Κατάρρευση Δυτικής Ρωμαϊκής Αυτοκρατορίας (476 μ.Χ.)</a:t>
            </a:r>
          </a:p>
          <a:p>
            <a:endParaRPr lang="el-GR" dirty="0"/>
          </a:p>
          <a:p>
            <a:r>
              <a:rPr lang="el-GR" dirty="0"/>
              <a:t>Εγκατάσταση γοτθικών και άλλων γερμανικών φύλων στη Δύση</a:t>
            </a:r>
          </a:p>
          <a:p>
            <a:endParaRPr lang="el-GR" dirty="0"/>
          </a:p>
          <a:p>
            <a:r>
              <a:rPr lang="el-GR" dirty="0"/>
              <a:t>Αντιπαραβολή με ρωμαϊκό συγκεντρωτικό κρατικό μοντέλο</a:t>
            </a:r>
          </a:p>
          <a:p>
            <a:endParaRPr lang="el-GR" dirty="0"/>
          </a:p>
          <a:p>
            <a:r>
              <a:rPr lang="el-GR" dirty="0"/>
              <a:t>Φυλετικά συμβούλια και πολιτισμική αυτονομία</a:t>
            </a:r>
          </a:p>
          <a:p>
            <a:endParaRPr lang="el-GR" dirty="0"/>
          </a:p>
          <a:p>
            <a:r>
              <a:rPr lang="el-GR" dirty="0"/>
              <a:t>Ανάδυση νέων μορφών κοινωνικής και πολιτικής οργάνωσης</a:t>
            </a:r>
            <a:endParaRPr lang="en-US" dirty="0"/>
          </a:p>
        </p:txBody>
      </p:sp>
      <p:sp>
        <p:nvSpPr>
          <p:cNvPr id="4" name="Θέση υποσέλιδου 3">
            <a:extLst>
              <a:ext uri="{FF2B5EF4-FFF2-40B4-BE49-F238E27FC236}">
                <a16:creationId xmlns:a16="http://schemas.microsoft.com/office/drawing/2014/main" id="{5FB5AB30-C7D5-98D8-6B97-8FAC0A44B0FC}"/>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17251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CC7F6D-3695-5D14-DDF2-98A528912D51}"/>
              </a:ext>
            </a:extLst>
          </p:cNvPr>
          <p:cNvSpPr>
            <a:spLocks noGrp="1"/>
          </p:cNvSpPr>
          <p:nvPr>
            <p:ph type="title"/>
          </p:nvPr>
        </p:nvSpPr>
        <p:spPr>
          <a:xfrm>
            <a:off x="609600" y="274638"/>
            <a:ext cx="10972800" cy="457198"/>
          </a:xfrm>
        </p:spPr>
        <p:txBody>
          <a:bodyPr>
            <a:normAutofit fontScale="90000"/>
          </a:bodyPr>
          <a:lstStyle/>
          <a:p>
            <a:r>
              <a:rPr lang="el-GR" dirty="0"/>
              <a:t>Νέες ελίτ</a:t>
            </a:r>
            <a:endParaRPr lang="en-US" dirty="0"/>
          </a:p>
        </p:txBody>
      </p:sp>
      <p:sp>
        <p:nvSpPr>
          <p:cNvPr id="3" name="Θέση περιεχομένου 2">
            <a:extLst>
              <a:ext uri="{FF2B5EF4-FFF2-40B4-BE49-F238E27FC236}">
                <a16:creationId xmlns:a16="http://schemas.microsoft.com/office/drawing/2014/main" id="{F4A1800A-2E37-819D-9DF2-CF04D7A0BB3B}"/>
              </a:ext>
            </a:extLst>
          </p:cNvPr>
          <p:cNvSpPr>
            <a:spLocks noGrp="1"/>
          </p:cNvSpPr>
          <p:nvPr>
            <p:ph idx="1"/>
          </p:nvPr>
        </p:nvSpPr>
        <p:spPr>
          <a:xfrm>
            <a:off x="609599" y="1102407"/>
            <a:ext cx="11226325" cy="5023757"/>
          </a:xfrm>
        </p:spPr>
        <p:txBody>
          <a:bodyPr>
            <a:normAutofit fontScale="92500"/>
          </a:bodyPr>
          <a:lstStyle/>
          <a:p>
            <a:r>
              <a:rPr lang="el-GR" dirty="0"/>
              <a:t>Ευρώπη:  Εκκλησία και ιερείς - </a:t>
            </a:r>
            <a:r>
              <a:rPr lang="el-GR" dirty="0">
                <a:solidFill>
                  <a:srgbClr val="FFC000"/>
                </a:solidFill>
              </a:rPr>
              <a:t>αυτονομία και συνεργασία </a:t>
            </a:r>
            <a:r>
              <a:rPr lang="el-GR" dirty="0"/>
              <a:t>με την κοσμική εξουσία</a:t>
            </a:r>
          </a:p>
          <a:p>
            <a:endParaRPr lang="el-GR" dirty="0"/>
          </a:p>
          <a:p>
            <a:r>
              <a:rPr lang="el-GR" dirty="0"/>
              <a:t>Αραβικό Ισλάμ: Ουλεμάδες  - </a:t>
            </a:r>
            <a:r>
              <a:rPr lang="el-GR" dirty="0">
                <a:solidFill>
                  <a:srgbClr val="FFC000"/>
                </a:solidFill>
              </a:rPr>
              <a:t>αυτονομία και καχυποψία </a:t>
            </a:r>
            <a:r>
              <a:rPr lang="el-GR" dirty="0"/>
              <a:t>προς της κοσμική εξουσία</a:t>
            </a:r>
          </a:p>
          <a:p>
            <a:endParaRPr lang="el-GR" dirty="0"/>
          </a:p>
          <a:p>
            <a:r>
              <a:rPr lang="el-GR" dirty="0"/>
              <a:t>Κίνα: Κομφουκιανοί λόγιοι – </a:t>
            </a:r>
            <a:r>
              <a:rPr lang="el-GR" dirty="0">
                <a:solidFill>
                  <a:srgbClr val="FFC000"/>
                </a:solidFill>
              </a:rPr>
              <a:t>πλήρης απορρόφηση </a:t>
            </a:r>
            <a:r>
              <a:rPr lang="el-GR" dirty="0"/>
              <a:t>από την κοσμική εξουσία</a:t>
            </a:r>
          </a:p>
          <a:p>
            <a:endParaRPr lang="el-GR" dirty="0"/>
          </a:p>
          <a:p>
            <a:r>
              <a:rPr lang="el-GR" dirty="0"/>
              <a:t>Ο Ταοϊσμός και ο Βουδισμός παρέμειναν περιορισμένοι και απομονωμένοι στην περιφέρεια, χωρίς να προκαλέσουν ή να αμφισβητήσουν το καθεστώς.</a:t>
            </a:r>
          </a:p>
          <a:p>
            <a:endParaRPr lang="el-GR" dirty="0"/>
          </a:p>
          <a:p>
            <a:r>
              <a:rPr lang="el-GR" dirty="0"/>
              <a:t>Ινδία: Βραχμάνοι – </a:t>
            </a:r>
            <a:r>
              <a:rPr lang="el-GR" dirty="0">
                <a:solidFill>
                  <a:srgbClr val="FFC000"/>
                </a:solidFill>
              </a:rPr>
              <a:t>πλήρης αυτονομία και προτεραιότητα </a:t>
            </a:r>
            <a:r>
              <a:rPr lang="el-GR" dirty="0"/>
              <a:t>έναντι της κοσμικής εξουσίας</a:t>
            </a:r>
          </a:p>
          <a:p>
            <a:endParaRPr lang="el-GR" dirty="0"/>
          </a:p>
          <a:p>
            <a:r>
              <a:rPr lang="el-GR" dirty="0"/>
              <a:t>Ιουδαίοι: Ραβίνοι – μοναδικοί κάτοχοι της αυθεντίας χωρίς εξαναγκαστικές δυνατότητες </a:t>
            </a:r>
          </a:p>
          <a:p>
            <a:endParaRPr lang="el-GR" dirty="0"/>
          </a:p>
          <a:p>
            <a:endParaRPr lang="en-US" dirty="0"/>
          </a:p>
        </p:txBody>
      </p:sp>
      <p:sp>
        <p:nvSpPr>
          <p:cNvPr id="4" name="Θέση υποσέλιδου 3">
            <a:extLst>
              <a:ext uri="{FF2B5EF4-FFF2-40B4-BE49-F238E27FC236}">
                <a16:creationId xmlns:a16="http://schemas.microsoft.com/office/drawing/2014/main" id="{9E7462CA-480D-07AD-4471-6D7AE50D4641}"/>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7599501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B0B242-DF29-DF04-A3EE-28B1C1324716}"/>
              </a:ext>
            </a:extLst>
          </p:cNvPr>
          <p:cNvSpPr>
            <a:spLocks noGrp="1"/>
          </p:cNvSpPr>
          <p:nvPr>
            <p:ph type="title"/>
          </p:nvPr>
        </p:nvSpPr>
        <p:spPr>
          <a:xfrm>
            <a:off x="677967" y="492183"/>
            <a:ext cx="10972800" cy="921773"/>
          </a:xfrm>
        </p:spPr>
        <p:txBody>
          <a:bodyPr>
            <a:normAutofit fontScale="90000"/>
          </a:bodyPr>
          <a:lstStyle/>
          <a:p>
            <a:r>
              <a:rPr lang="el-GR" dirty="0"/>
              <a:t>Οι «ελευθερίες» των Γερμανικών φυλών</a:t>
            </a:r>
            <a:br>
              <a:rPr lang="el-GR" dirty="0"/>
            </a:br>
            <a:endParaRPr lang="en-US" dirty="0"/>
          </a:p>
        </p:txBody>
      </p:sp>
      <p:sp>
        <p:nvSpPr>
          <p:cNvPr id="3" name="Θέση περιεχομένου 2">
            <a:extLst>
              <a:ext uri="{FF2B5EF4-FFF2-40B4-BE49-F238E27FC236}">
                <a16:creationId xmlns:a16="http://schemas.microsoft.com/office/drawing/2014/main" id="{7F53677E-481F-29B1-A05B-B9A99CC2BB38}"/>
              </a:ext>
            </a:extLst>
          </p:cNvPr>
          <p:cNvSpPr>
            <a:spLocks noGrp="1"/>
          </p:cNvSpPr>
          <p:nvPr>
            <p:ph idx="1"/>
          </p:nvPr>
        </p:nvSpPr>
        <p:spPr/>
        <p:txBody>
          <a:bodyPr>
            <a:normAutofit lnSpcReduction="10000"/>
          </a:bodyPr>
          <a:lstStyle/>
          <a:p>
            <a:endParaRPr lang="el-GR" dirty="0"/>
          </a:p>
          <a:p>
            <a:r>
              <a:rPr lang="el-GR" dirty="0"/>
              <a:t>Ελευθερία ως συλλογικό δικαίωμα της κοινότητας (</a:t>
            </a:r>
            <a:r>
              <a:rPr lang="el-GR" dirty="0" err="1"/>
              <a:t>tribal</a:t>
            </a:r>
            <a:r>
              <a:rPr lang="el-GR" dirty="0"/>
              <a:t> </a:t>
            </a:r>
            <a:r>
              <a:rPr lang="el-GR" dirty="0" err="1"/>
              <a:t>freedom</a:t>
            </a:r>
            <a:r>
              <a:rPr lang="el-GR" dirty="0"/>
              <a:t>)</a:t>
            </a:r>
          </a:p>
          <a:p>
            <a:endParaRPr lang="el-GR" dirty="0"/>
          </a:p>
          <a:p>
            <a:r>
              <a:rPr lang="el-GR" dirty="0"/>
              <a:t>Έμφαση στην προσωπική ανεξαρτησία του πολεμιστή</a:t>
            </a:r>
          </a:p>
          <a:p>
            <a:endParaRPr lang="el-GR" dirty="0"/>
          </a:p>
          <a:p>
            <a:r>
              <a:rPr lang="el-GR" dirty="0"/>
              <a:t>Ισότητα μεταξύ ελευθέρων μελών της φυλής</a:t>
            </a:r>
          </a:p>
          <a:p>
            <a:endParaRPr lang="el-GR" dirty="0"/>
          </a:p>
          <a:p>
            <a:r>
              <a:rPr lang="el-GR" dirty="0"/>
              <a:t>Απουσία απόλυτου ηγεμόνα – οι ηγεμόνες εξαρτώνται από τη συγκατάθεση των ελευθέρων</a:t>
            </a:r>
          </a:p>
          <a:p>
            <a:endParaRPr lang="el-GR" dirty="0"/>
          </a:p>
          <a:p>
            <a:r>
              <a:rPr lang="el-GR" dirty="0"/>
              <a:t>Η ιδέα της "συναίνεσης των ελευθέρων" ως βάση της εξουσίας</a:t>
            </a:r>
            <a:endParaRPr lang="en-US" dirty="0"/>
          </a:p>
        </p:txBody>
      </p:sp>
      <p:sp>
        <p:nvSpPr>
          <p:cNvPr id="4" name="Θέση υποσέλιδου 3">
            <a:extLst>
              <a:ext uri="{FF2B5EF4-FFF2-40B4-BE49-F238E27FC236}">
                <a16:creationId xmlns:a16="http://schemas.microsoft.com/office/drawing/2014/main" id="{96C4C8D3-6347-B4E5-FB8E-600128BA8111}"/>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8718888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B2F509-7882-B9F4-274E-AB2878624997}"/>
              </a:ext>
            </a:extLst>
          </p:cNvPr>
          <p:cNvSpPr>
            <a:spLocks noGrp="1"/>
          </p:cNvSpPr>
          <p:nvPr>
            <p:ph type="title"/>
          </p:nvPr>
        </p:nvSpPr>
        <p:spPr/>
        <p:txBody>
          <a:bodyPr/>
          <a:lstStyle/>
          <a:p>
            <a:r>
              <a:rPr lang="el-GR" dirty="0"/>
              <a:t>Πολιτικοί Θεσμοί και Εθιμικό Δίκαιο</a:t>
            </a:r>
            <a:endParaRPr lang="en-US" dirty="0"/>
          </a:p>
        </p:txBody>
      </p:sp>
      <p:sp>
        <p:nvSpPr>
          <p:cNvPr id="3" name="Θέση περιεχομένου 2">
            <a:extLst>
              <a:ext uri="{FF2B5EF4-FFF2-40B4-BE49-F238E27FC236}">
                <a16:creationId xmlns:a16="http://schemas.microsoft.com/office/drawing/2014/main" id="{C5E73568-010D-5EFD-2FA4-7979ACC49641}"/>
              </a:ext>
            </a:extLst>
          </p:cNvPr>
          <p:cNvSpPr>
            <a:spLocks noGrp="1"/>
          </p:cNvSpPr>
          <p:nvPr>
            <p:ph idx="1"/>
          </p:nvPr>
        </p:nvSpPr>
        <p:spPr/>
        <p:txBody>
          <a:bodyPr/>
          <a:lstStyle/>
          <a:p>
            <a:r>
              <a:rPr lang="el-GR" dirty="0"/>
              <a:t>Λαϊκές συνελεύσεις (</a:t>
            </a:r>
            <a:r>
              <a:rPr lang="el-GR" dirty="0" err="1"/>
              <a:t>Thing</a:t>
            </a:r>
            <a:r>
              <a:rPr lang="el-GR" dirty="0"/>
              <a:t> / </a:t>
            </a:r>
            <a:r>
              <a:rPr lang="el-GR" dirty="0" err="1"/>
              <a:t>Folkmoot</a:t>
            </a:r>
            <a:r>
              <a:rPr lang="el-GR" dirty="0"/>
              <a:t>) για λήψη αποφάσεων</a:t>
            </a:r>
          </a:p>
          <a:p>
            <a:endParaRPr lang="el-GR" dirty="0"/>
          </a:p>
          <a:p>
            <a:r>
              <a:rPr lang="el-GR" dirty="0"/>
              <a:t>Έθιμο ως κύρια πηγή δικαίου – όχι γραπτοί νόμοι αλλά παραδόσεις</a:t>
            </a:r>
          </a:p>
          <a:p>
            <a:endParaRPr lang="el-GR" dirty="0"/>
          </a:p>
          <a:p>
            <a:r>
              <a:rPr lang="el-GR" dirty="0"/>
              <a:t>Ιδέες περιορισμένης εξουσίας του βασιλιά/αρχηγού</a:t>
            </a:r>
          </a:p>
          <a:p>
            <a:endParaRPr lang="el-GR" dirty="0"/>
          </a:p>
          <a:p>
            <a:r>
              <a:rPr lang="el-GR" dirty="0"/>
              <a:t>Πρακτική της αποζημίωσης αντί της εκδίκησης – πρώιμες μορφές δικαιοσύνης</a:t>
            </a:r>
          </a:p>
          <a:p>
            <a:endParaRPr lang="el-GR" dirty="0"/>
          </a:p>
          <a:p>
            <a:r>
              <a:rPr lang="el-GR" dirty="0"/>
              <a:t>Τοπική αυτονομία και διαχείριση κοινοτικών υποθέσεων</a:t>
            </a:r>
            <a:endParaRPr lang="en-US" dirty="0"/>
          </a:p>
        </p:txBody>
      </p:sp>
      <p:sp>
        <p:nvSpPr>
          <p:cNvPr id="4" name="Θέση υποσέλιδου 3">
            <a:extLst>
              <a:ext uri="{FF2B5EF4-FFF2-40B4-BE49-F238E27FC236}">
                <a16:creationId xmlns:a16="http://schemas.microsoft.com/office/drawing/2014/main" id="{C320FC39-0FEC-FAC6-88F1-586699E1A60D}"/>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8622828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1DE084-2F5D-2588-6490-02FA80A8821D}"/>
              </a:ext>
            </a:extLst>
          </p:cNvPr>
          <p:cNvSpPr>
            <a:spLocks noGrp="1"/>
          </p:cNvSpPr>
          <p:nvPr>
            <p:ph type="title"/>
          </p:nvPr>
        </p:nvSpPr>
        <p:spPr/>
        <p:txBody>
          <a:bodyPr>
            <a:normAutofit fontScale="90000"/>
          </a:bodyPr>
          <a:lstStyle/>
          <a:p>
            <a:r>
              <a:rPr lang="el-GR" dirty="0"/>
              <a:t>Επιδράσεις στον Μεσαιωνικό Δυτικό Πολιτισμό</a:t>
            </a:r>
            <a:br>
              <a:rPr lang="el-GR" dirty="0"/>
            </a:br>
            <a:endParaRPr lang="en-US" dirty="0"/>
          </a:p>
        </p:txBody>
      </p:sp>
      <p:sp>
        <p:nvSpPr>
          <p:cNvPr id="3" name="Θέση περιεχομένου 2">
            <a:extLst>
              <a:ext uri="{FF2B5EF4-FFF2-40B4-BE49-F238E27FC236}">
                <a16:creationId xmlns:a16="http://schemas.microsoft.com/office/drawing/2014/main" id="{308ADCA0-3998-B2D9-65FA-8E7F6B75A4D9}"/>
              </a:ext>
            </a:extLst>
          </p:cNvPr>
          <p:cNvSpPr>
            <a:spLocks noGrp="1"/>
          </p:cNvSpPr>
          <p:nvPr>
            <p:ph idx="1"/>
          </p:nvPr>
        </p:nvSpPr>
        <p:spPr/>
        <p:txBody>
          <a:bodyPr/>
          <a:lstStyle/>
          <a:p>
            <a:endParaRPr lang="el-GR" dirty="0"/>
          </a:p>
          <a:p>
            <a:r>
              <a:rPr lang="el-GR" dirty="0"/>
              <a:t>Διαμόρφωση φεουδαρχικής κοινωνίας με όρους αμοιβαιότητας</a:t>
            </a:r>
          </a:p>
          <a:p>
            <a:endParaRPr lang="el-GR" dirty="0"/>
          </a:p>
          <a:p>
            <a:r>
              <a:rPr lang="el-GR" dirty="0"/>
              <a:t>Ανάδειξη του ιπποτισμού – προσωπική τιμή και ανεξαρτησία</a:t>
            </a:r>
          </a:p>
          <a:p>
            <a:endParaRPr lang="el-GR" dirty="0"/>
          </a:p>
          <a:p>
            <a:r>
              <a:rPr lang="el-GR" dirty="0"/>
              <a:t>Ενσωμάτωση της έννοιας του συμβολαίου (</a:t>
            </a:r>
            <a:r>
              <a:rPr lang="el-GR" dirty="0" err="1"/>
              <a:t>fealty</a:t>
            </a:r>
            <a:r>
              <a:rPr lang="el-GR" dirty="0"/>
              <a:t>) στην πολιτική σκέψη</a:t>
            </a:r>
          </a:p>
          <a:p>
            <a:endParaRPr lang="el-GR" dirty="0"/>
          </a:p>
          <a:p>
            <a:r>
              <a:rPr lang="el-GR" dirty="0"/>
              <a:t>Σχέσεις υποτέλειας που βασίζονται στη συναίνεση και υποχρέωση</a:t>
            </a:r>
          </a:p>
          <a:p>
            <a:endParaRPr lang="el-GR" dirty="0"/>
          </a:p>
          <a:p>
            <a:r>
              <a:rPr lang="el-GR" dirty="0"/>
              <a:t>Βάσεις για μετέπειτα εξελίξεις: Magna Carta, κοινοβουλευτισμός</a:t>
            </a:r>
            <a:endParaRPr lang="en-US" dirty="0"/>
          </a:p>
        </p:txBody>
      </p:sp>
      <p:sp>
        <p:nvSpPr>
          <p:cNvPr id="4" name="Θέση υποσέλιδου 3">
            <a:extLst>
              <a:ext uri="{FF2B5EF4-FFF2-40B4-BE49-F238E27FC236}">
                <a16:creationId xmlns:a16="http://schemas.microsoft.com/office/drawing/2014/main" id="{367D1379-6893-4D97-86C1-01315ACD6A8B}"/>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442190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5E2090-FF0B-F87B-C5A1-48FFA71AC053}"/>
              </a:ext>
            </a:extLst>
          </p:cNvPr>
          <p:cNvSpPr>
            <a:spLocks noGrp="1"/>
          </p:cNvSpPr>
          <p:nvPr>
            <p:ph type="title"/>
          </p:nvPr>
        </p:nvSpPr>
        <p:spPr/>
        <p:txBody>
          <a:bodyPr/>
          <a:lstStyle/>
          <a:p>
            <a:r>
              <a:rPr lang="el-GR" dirty="0"/>
              <a:t>Κληρονομιά και Σημασία</a:t>
            </a:r>
            <a:endParaRPr lang="en-US" dirty="0"/>
          </a:p>
        </p:txBody>
      </p:sp>
      <p:sp>
        <p:nvSpPr>
          <p:cNvPr id="3" name="Θέση περιεχομένου 2">
            <a:extLst>
              <a:ext uri="{FF2B5EF4-FFF2-40B4-BE49-F238E27FC236}">
                <a16:creationId xmlns:a16="http://schemas.microsoft.com/office/drawing/2014/main" id="{3B1CA3F8-D6E3-91D9-36C5-80AB764E66A1}"/>
              </a:ext>
            </a:extLst>
          </p:cNvPr>
          <p:cNvSpPr>
            <a:spLocks noGrp="1"/>
          </p:cNvSpPr>
          <p:nvPr>
            <p:ph idx="1"/>
          </p:nvPr>
        </p:nvSpPr>
        <p:spPr/>
        <p:txBody>
          <a:bodyPr/>
          <a:lstStyle/>
          <a:p>
            <a:r>
              <a:rPr lang="el-GR" dirty="0"/>
              <a:t>Μετασχηματισμός της ελευθερίας από ατομική σε πολιτική</a:t>
            </a:r>
          </a:p>
          <a:p>
            <a:endParaRPr lang="el-GR" dirty="0"/>
          </a:p>
          <a:p>
            <a:r>
              <a:rPr lang="el-GR" dirty="0"/>
              <a:t>Συνεισφορά στη γέννηση του δυτικού συνταγματισμού</a:t>
            </a:r>
          </a:p>
          <a:p>
            <a:endParaRPr lang="el-GR" dirty="0"/>
          </a:p>
          <a:p>
            <a:r>
              <a:rPr lang="el-GR" dirty="0"/>
              <a:t>Αντίληψη της ελευθερίας ως δικαίωμα έναντι της εξουσίας</a:t>
            </a:r>
          </a:p>
          <a:p>
            <a:endParaRPr lang="el-GR" dirty="0"/>
          </a:p>
          <a:p>
            <a:r>
              <a:rPr lang="el-GR" dirty="0"/>
              <a:t>Γένεση των θεσμών αντιπροσώπευσης και συμμετοχής</a:t>
            </a:r>
          </a:p>
          <a:p>
            <a:endParaRPr lang="el-GR" dirty="0"/>
          </a:p>
          <a:p>
            <a:r>
              <a:rPr lang="el-GR" dirty="0"/>
              <a:t>Συνάντηση γερμανικής και ρωμαϊκής πολιτικής σκέψης στον Μεσαίωνα</a:t>
            </a:r>
            <a:endParaRPr lang="en-US" dirty="0"/>
          </a:p>
        </p:txBody>
      </p:sp>
      <p:sp>
        <p:nvSpPr>
          <p:cNvPr id="4" name="Θέση υποσέλιδου 3">
            <a:extLst>
              <a:ext uri="{FF2B5EF4-FFF2-40B4-BE49-F238E27FC236}">
                <a16:creationId xmlns:a16="http://schemas.microsoft.com/office/drawing/2014/main" id="{49B45669-6871-13FA-B0F8-AD665C6CB966}"/>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7940280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DA8AE0-03A3-B439-602F-038A6C547A5E}"/>
              </a:ext>
            </a:extLst>
          </p:cNvPr>
          <p:cNvSpPr>
            <a:spLocks noGrp="1"/>
          </p:cNvSpPr>
          <p:nvPr>
            <p:ph type="title"/>
          </p:nvPr>
        </p:nvSpPr>
        <p:spPr>
          <a:xfrm>
            <a:off x="609600" y="274638"/>
            <a:ext cx="10972800" cy="708128"/>
          </a:xfrm>
        </p:spPr>
        <p:txBody>
          <a:bodyPr>
            <a:normAutofit fontScale="90000"/>
          </a:bodyPr>
          <a:lstStyle/>
          <a:p>
            <a:r>
              <a:rPr lang="el-GR" dirty="0"/>
              <a:t>Δομικός Πλουραλισμός και η Ανάδυση του Καπιταλισμού</a:t>
            </a:r>
            <a:endParaRPr lang="en-US" dirty="0"/>
          </a:p>
        </p:txBody>
      </p:sp>
      <p:sp>
        <p:nvSpPr>
          <p:cNvPr id="3" name="Θέση περιεχομένου 2">
            <a:extLst>
              <a:ext uri="{FF2B5EF4-FFF2-40B4-BE49-F238E27FC236}">
                <a16:creationId xmlns:a16="http://schemas.microsoft.com/office/drawing/2014/main" id="{5D078AA9-77A1-C1B6-891F-EE9E1592DE62}"/>
              </a:ext>
            </a:extLst>
          </p:cNvPr>
          <p:cNvSpPr>
            <a:spLocks noGrp="1"/>
          </p:cNvSpPr>
          <p:nvPr>
            <p:ph idx="1"/>
          </p:nvPr>
        </p:nvSpPr>
        <p:spPr/>
        <p:txBody>
          <a:bodyPr>
            <a:normAutofit lnSpcReduction="10000"/>
          </a:bodyPr>
          <a:lstStyle/>
          <a:p>
            <a:r>
              <a:rPr lang="el-GR" dirty="0"/>
              <a:t>Το ακέφαλο κοινωνικό σύστημα" της Ευρώπης.</a:t>
            </a:r>
          </a:p>
          <a:p>
            <a:endParaRPr lang="el-GR" dirty="0"/>
          </a:p>
          <a:p>
            <a:r>
              <a:rPr lang="el-GR" dirty="0"/>
              <a:t>Απουσία κυρίαρχου κέντρου: συνθήκη για καπιταλιστική ανάπτυξη.</a:t>
            </a:r>
          </a:p>
          <a:p>
            <a:endParaRPr lang="el-GR" dirty="0"/>
          </a:p>
          <a:p>
            <a:r>
              <a:rPr lang="el-GR" dirty="0"/>
              <a:t>Πολλαπλότητα εξουσιών εντός ενιαίου πολιτισμικού </a:t>
            </a:r>
            <a:r>
              <a:rPr lang="el-GR" dirty="0" err="1"/>
              <a:t>πλαισίου.Σ</a:t>
            </a:r>
            <a:endParaRPr lang="el-GR" dirty="0"/>
          </a:p>
          <a:p>
            <a:endParaRPr lang="el-GR" dirty="0"/>
          </a:p>
          <a:p>
            <a:r>
              <a:rPr lang="el-GR" dirty="0" err="1"/>
              <a:t>υγκριτική</a:t>
            </a:r>
            <a:r>
              <a:rPr lang="el-GR" dirty="0"/>
              <a:t> αντίθεση με Κίνα, Ινδία και Ισλαμικό κόσμο.</a:t>
            </a:r>
          </a:p>
          <a:p>
            <a:endParaRPr lang="el-GR" dirty="0"/>
          </a:p>
          <a:p>
            <a:r>
              <a:rPr lang="el-GR" dirty="0"/>
              <a:t>Ανάδυση του έθνους-κράτους μέσα από θεσμικό ανταγωνισμό.</a:t>
            </a:r>
          </a:p>
          <a:p>
            <a:endParaRPr lang="el-GR" dirty="0"/>
          </a:p>
          <a:p>
            <a:r>
              <a:rPr lang="el-GR" dirty="0"/>
              <a:t>Ο προτεσταντισμός ως έκφραση και ενίσχυση αυτών των τάσεων.</a:t>
            </a:r>
            <a:endParaRPr lang="en-US" dirty="0"/>
          </a:p>
        </p:txBody>
      </p:sp>
      <p:sp>
        <p:nvSpPr>
          <p:cNvPr id="4" name="Θέση υποσέλιδου 3">
            <a:extLst>
              <a:ext uri="{FF2B5EF4-FFF2-40B4-BE49-F238E27FC236}">
                <a16:creationId xmlns:a16="http://schemas.microsoft.com/office/drawing/2014/main" id="{9894A8DD-435E-C314-FE02-652EAFA566DA}"/>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7872305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A9DAA2-8E65-98D6-1C40-CC98685F8D7C}"/>
              </a:ext>
            </a:extLst>
          </p:cNvPr>
          <p:cNvSpPr>
            <a:spLocks noGrp="1"/>
          </p:cNvSpPr>
          <p:nvPr>
            <p:ph type="title"/>
          </p:nvPr>
        </p:nvSpPr>
        <p:spPr>
          <a:xfrm>
            <a:off x="609600" y="274638"/>
            <a:ext cx="10972800" cy="742312"/>
          </a:xfrm>
        </p:spPr>
        <p:txBody>
          <a:bodyPr/>
          <a:lstStyle/>
          <a:p>
            <a:r>
              <a:rPr lang="el-GR" dirty="0"/>
              <a:t>Τα Διακριτά Στοιχεία της Δύσης</a:t>
            </a:r>
            <a:endParaRPr lang="en-US" dirty="0"/>
          </a:p>
        </p:txBody>
      </p:sp>
      <p:sp>
        <p:nvSpPr>
          <p:cNvPr id="3" name="Θέση περιεχομένου 2">
            <a:extLst>
              <a:ext uri="{FF2B5EF4-FFF2-40B4-BE49-F238E27FC236}">
                <a16:creationId xmlns:a16="http://schemas.microsoft.com/office/drawing/2014/main" id="{CCFCC9EF-CC68-B6ED-136E-48BB4E9B20BA}"/>
              </a:ext>
            </a:extLst>
          </p:cNvPr>
          <p:cNvSpPr>
            <a:spLocks noGrp="1"/>
          </p:cNvSpPr>
          <p:nvPr>
            <p:ph idx="1"/>
          </p:nvPr>
        </p:nvSpPr>
        <p:spPr/>
        <p:txBody>
          <a:bodyPr>
            <a:normAutofit fontScale="85000" lnSpcReduction="10000"/>
          </a:bodyPr>
          <a:lstStyle/>
          <a:p>
            <a:r>
              <a:rPr lang="el-GR" dirty="0"/>
              <a:t>Η Δύση χαρακτηρίστηκε από δομικό πλουραλισμό: πολλαπλές και σχετικά αυτόνομες πηγές εξουσίας.</a:t>
            </a:r>
            <a:endParaRPr lang="en-US" dirty="0"/>
          </a:p>
          <a:p>
            <a:endParaRPr lang="en-US" dirty="0"/>
          </a:p>
          <a:p>
            <a:endParaRPr lang="el-GR" dirty="0"/>
          </a:p>
          <a:p>
            <a:endParaRPr lang="el-GR" dirty="0"/>
          </a:p>
          <a:p>
            <a:r>
              <a:rPr lang="el-GR" dirty="0"/>
              <a:t>Ανεξάρτητοι θεσμοί όπως η Εκκλησία, οι πόλεις, τα πανεπιστήμια και οι στρατιωτικές δυνάμεις.</a:t>
            </a:r>
          </a:p>
          <a:p>
            <a:endParaRPr lang="el-GR" dirty="0"/>
          </a:p>
          <a:p>
            <a:r>
              <a:rPr lang="el-GR" dirty="0"/>
              <a:t>Αποκέντρωση εξουσίας σε αντιδιαστολή με τις συγκεντρωτικές αυτοκρατορίες της Ασίας (Κίνα, Ινδία).</a:t>
            </a:r>
          </a:p>
          <a:p>
            <a:endParaRPr lang="el-GR" dirty="0"/>
          </a:p>
          <a:p>
            <a:r>
              <a:rPr lang="el-GR" dirty="0"/>
              <a:t>Ανταγωνισμός μεταξύ ελίτ, που προώθησε την καινοτομία και την αλλαγή.</a:t>
            </a:r>
          </a:p>
          <a:p>
            <a:endParaRPr lang="el-GR" dirty="0"/>
          </a:p>
          <a:p>
            <a:r>
              <a:rPr lang="el-GR" dirty="0"/>
              <a:t>Ιδεολογική πολυφωνία που επέτρεψε τη διαφοροποίηση των πολιτικών και κοινωνικών προτύπων.</a:t>
            </a:r>
            <a:endParaRPr lang="en-US" dirty="0"/>
          </a:p>
        </p:txBody>
      </p:sp>
      <p:sp>
        <p:nvSpPr>
          <p:cNvPr id="4" name="Θέση υποσέλιδου 3">
            <a:extLst>
              <a:ext uri="{FF2B5EF4-FFF2-40B4-BE49-F238E27FC236}">
                <a16:creationId xmlns:a16="http://schemas.microsoft.com/office/drawing/2014/main" id="{1EB279FF-5A81-1354-32C8-EF992D71238C}"/>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7026998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19A250-1CEF-D7EC-2C14-65BC297ACB36}"/>
              </a:ext>
            </a:extLst>
          </p:cNvPr>
          <p:cNvSpPr>
            <a:spLocks noGrp="1"/>
          </p:cNvSpPr>
          <p:nvPr>
            <p:ph type="title"/>
          </p:nvPr>
        </p:nvSpPr>
        <p:spPr>
          <a:xfrm>
            <a:off x="609600" y="274638"/>
            <a:ext cx="10972800" cy="810678"/>
          </a:xfrm>
        </p:spPr>
        <p:txBody>
          <a:bodyPr/>
          <a:lstStyle/>
          <a:p>
            <a:r>
              <a:rPr lang="el-GR" dirty="0"/>
              <a:t>Το «Ακέφαλο» Ευρωπαϊκό Σύστημα</a:t>
            </a:r>
            <a:endParaRPr lang="en-US" dirty="0"/>
          </a:p>
        </p:txBody>
      </p:sp>
      <p:sp>
        <p:nvSpPr>
          <p:cNvPr id="3" name="Θέση περιεχομένου 2">
            <a:extLst>
              <a:ext uri="{FF2B5EF4-FFF2-40B4-BE49-F238E27FC236}">
                <a16:creationId xmlns:a16="http://schemas.microsoft.com/office/drawing/2014/main" id="{97D1AB35-E376-75C1-1780-40FEE72784CE}"/>
              </a:ext>
            </a:extLst>
          </p:cNvPr>
          <p:cNvSpPr>
            <a:spLocks noGrp="1"/>
          </p:cNvSpPr>
          <p:nvPr>
            <p:ph idx="1"/>
          </p:nvPr>
        </p:nvSpPr>
        <p:spPr/>
        <p:txBody>
          <a:bodyPr>
            <a:normAutofit fontScale="92500"/>
          </a:bodyPr>
          <a:lstStyle/>
          <a:p>
            <a:r>
              <a:rPr lang="el-GR" dirty="0"/>
              <a:t>Το ευρωπαϊκό πολιτισμικό σύστημα δεν είχε ενιαία, κυρίαρχη κεντρική αρχή.</a:t>
            </a:r>
          </a:p>
          <a:p>
            <a:endParaRPr lang="el-GR" dirty="0"/>
          </a:p>
          <a:p>
            <a:r>
              <a:rPr lang="el-GR" dirty="0"/>
              <a:t>Ο κατακερματισμός εξουσίας (π.χ. παπική </a:t>
            </a:r>
            <a:r>
              <a:rPr lang="el-GR" dirty="0" err="1"/>
              <a:t>vs</a:t>
            </a:r>
            <a:r>
              <a:rPr lang="el-GR" dirty="0"/>
              <a:t>. αυτοκρατορική εξουσία) επέτρεψε περιθώρια αυτονομίας.</a:t>
            </a:r>
          </a:p>
          <a:p>
            <a:endParaRPr lang="el-GR" dirty="0"/>
          </a:p>
          <a:p>
            <a:r>
              <a:rPr lang="el-GR" dirty="0"/>
              <a:t>Η Εκκλησία είχε παγκόσμια εμβέλεια αλλά όχι πολιτική κυριαρχία.</a:t>
            </a:r>
          </a:p>
          <a:p>
            <a:endParaRPr lang="el-GR" dirty="0"/>
          </a:p>
          <a:p>
            <a:r>
              <a:rPr lang="el-GR" dirty="0"/>
              <a:t>Το νομικό σύστημα αναπτύχθηκε εκτός απόλυτου κρατικού ελέγχου (π.χ. ρωμαϊκό δίκαιο).</a:t>
            </a:r>
          </a:p>
          <a:p>
            <a:endParaRPr lang="el-GR" dirty="0"/>
          </a:p>
          <a:p>
            <a:r>
              <a:rPr lang="el-GR" dirty="0"/>
              <a:t>Το αποτέλεσμα ήταν δυναμικός ανταγωνισμός και μετασχηματισμοί αντί για στασιμότητα.</a:t>
            </a:r>
            <a:endParaRPr lang="en-US" dirty="0"/>
          </a:p>
        </p:txBody>
      </p:sp>
      <p:sp>
        <p:nvSpPr>
          <p:cNvPr id="4" name="Θέση υποσέλιδου 3">
            <a:extLst>
              <a:ext uri="{FF2B5EF4-FFF2-40B4-BE49-F238E27FC236}">
                <a16:creationId xmlns:a16="http://schemas.microsoft.com/office/drawing/2014/main" id="{537A6E11-D5EE-6078-3E8D-FE47E2723D30}"/>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7903107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περιεχομένου 5" descr="Εικόνα που περιέχει κείμενο, στιγμιότυπο οθόνης, κατάλογος, έγγραφο&#10;&#10;Το περιεχόμενο που δημιουργείται από τεχνολογία AI ενδέχεται να είναι εσφαλμένο.">
            <a:extLst>
              <a:ext uri="{FF2B5EF4-FFF2-40B4-BE49-F238E27FC236}">
                <a16:creationId xmlns:a16="http://schemas.microsoft.com/office/drawing/2014/main" id="{E5F089BF-B247-E8A0-9AB6-D9A0E1A3B74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58219" y="301557"/>
            <a:ext cx="5127028" cy="6313251"/>
          </a:xfrm>
        </p:spPr>
      </p:pic>
    </p:spTree>
    <p:extLst>
      <p:ext uri="{BB962C8B-B14F-4D97-AF65-F5344CB8AC3E}">
        <p14:creationId xmlns:p14="http://schemas.microsoft.com/office/powerpoint/2010/main" val="27024071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63F52E-C29C-08BA-8AD7-94B5F966CE10}"/>
              </a:ext>
            </a:extLst>
          </p:cNvPr>
          <p:cNvSpPr>
            <a:spLocks noGrp="1"/>
          </p:cNvSpPr>
          <p:nvPr>
            <p:ph type="title"/>
          </p:nvPr>
        </p:nvSpPr>
        <p:spPr>
          <a:xfrm>
            <a:off x="609600" y="367468"/>
            <a:ext cx="10972800" cy="1046487"/>
          </a:xfrm>
        </p:spPr>
        <p:txBody>
          <a:bodyPr>
            <a:normAutofit fontScale="90000"/>
          </a:bodyPr>
          <a:lstStyle/>
          <a:p>
            <a:r>
              <a:rPr lang="el-GR" dirty="0"/>
              <a:t>Τα ιδιαίτερα χαρακτηριστικά του ευρωπαϊκού πολιτισμού</a:t>
            </a:r>
            <a:br>
              <a:rPr lang="el-GR" dirty="0"/>
            </a:br>
            <a:endParaRPr lang="en-US" dirty="0"/>
          </a:p>
        </p:txBody>
      </p:sp>
      <p:sp>
        <p:nvSpPr>
          <p:cNvPr id="3" name="Θέση περιεχομένου 2">
            <a:extLst>
              <a:ext uri="{FF2B5EF4-FFF2-40B4-BE49-F238E27FC236}">
                <a16:creationId xmlns:a16="http://schemas.microsoft.com/office/drawing/2014/main" id="{9F281945-067A-C373-B5CB-54B75F298B80}"/>
              </a:ext>
            </a:extLst>
          </p:cNvPr>
          <p:cNvSpPr>
            <a:spLocks noGrp="1"/>
          </p:cNvSpPr>
          <p:nvPr>
            <p:ph idx="1"/>
          </p:nvPr>
        </p:nvSpPr>
        <p:spPr>
          <a:xfrm>
            <a:off x="367469" y="1600201"/>
            <a:ext cx="11214931" cy="4525963"/>
          </a:xfrm>
        </p:spPr>
        <p:txBody>
          <a:bodyPr>
            <a:normAutofit fontScale="85000" lnSpcReduction="20000"/>
          </a:bodyPr>
          <a:lstStyle/>
          <a:p>
            <a:r>
              <a:rPr lang="el-GR" dirty="0"/>
              <a:t>Πολύ υψηλός βαθμό πολλαπλότητας και διασταύρωσης πολιτισμικών προσανατολισμών και δομικών ρυθμίσεων.</a:t>
            </a:r>
          </a:p>
          <a:p>
            <a:endParaRPr lang="el-GR" dirty="0"/>
          </a:p>
          <a:p>
            <a:r>
              <a:rPr lang="el-GR" dirty="0"/>
              <a:t>Έμφαση στην υψηλή αυτονομία των θρησκευτικών, πολιτισμικών και κοινωνικών διατάξεων καθώς και το υψηλό επίπεδο αμοιβαίας συνάφειας μεταξύ τους.</a:t>
            </a:r>
          </a:p>
          <a:p>
            <a:endParaRPr lang="el-GR" dirty="0"/>
          </a:p>
          <a:p>
            <a:r>
              <a:rPr lang="el-GR" dirty="0"/>
              <a:t>Υψηλό επίπεδο ακτιβισμού και δέσμευσης ευρύτερων ομάδων και στρωμάτων σε αυτές τις τρεις διατάξεις.</a:t>
            </a:r>
          </a:p>
          <a:p>
            <a:endParaRPr lang="el-GR" dirty="0"/>
          </a:p>
          <a:p>
            <a:r>
              <a:rPr lang="el-GR" dirty="0"/>
              <a:t>Η σχετικά αυτόνομη πρόσβαση διαφόρων κοινωνικών ομάδων και στρωμάτων σε αυτές τις διατάξεις – σε κάποιο βαθμό ως αντιμέτωπες και σε συνεχή ένταση με την έντονη διαμεσολάβηση της πρόσβασης αυτής από εγκαθιδρυμένους θεσμούς όπως η Εκκλησία ή οι κυρίαρχες πολιτικές δυνάμεις.</a:t>
            </a:r>
          </a:p>
          <a:p>
            <a:endParaRPr lang="el-GR" dirty="0"/>
          </a:p>
          <a:p>
            <a:r>
              <a:rPr lang="el-GR" dirty="0"/>
              <a:t>Ο ορισμός του ατόμου ως αυτόνομης και υπεύθυνης οντότητας όσον αφορά την</a:t>
            </a:r>
          </a:p>
          <a:p>
            <a:r>
              <a:rPr lang="el-GR" dirty="0"/>
              <a:t>πρόσβαση και την ενεργοποίηση σε αυτές τις διατάξεις.</a:t>
            </a:r>
            <a:endParaRPr lang="en-US" dirty="0"/>
          </a:p>
        </p:txBody>
      </p:sp>
    </p:spTree>
    <p:extLst>
      <p:ext uri="{BB962C8B-B14F-4D97-AF65-F5344CB8AC3E}">
        <p14:creationId xmlns:p14="http://schemas.microsoft.com/office/powerpoint/2010/main" val="22971374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6E684B-2A98-D1F6-8889-465690772F51}"/>
              </a:ext>
            </a:extLst>
          </p:cNvPr>
          <p:cNvSpPr>
            <a:spLocks noGrp="1"/>
          </p:cNvSpPr>
          <p:nvPr>
            <p:ph type="title"/>
          </p:nvPr>
        </p:nvSpPr>
        <p:spPr>
          <a:xfrm>
            <a:off x="609600" y="274638"/>
            <a:ext cx="10972800" cy="597033"/>
          </a:xfrm>
        </p:spPr>
        <p:txBody>
          <a:bodyPr>
            <a:normAutofit fontScale="90000"/>
          </a:bodyPr>
          <a:lstStyle/>
          <a:p>
            <a:r>
              <a:rPr lang="el-GR" dirty="0"/>
              <a:t>Ειδικά χαρακτηριστικά σχηματισμού κέντρου και στρωμάτων</a:t>
            </a:r>
            <a:endParaRPr lang="en-US" dirty="0"/>
          </a:p>
        </p:txBody>
      </p:sp>
      <p:sp>
        <p:nvSpPr>
          <p:cNvPr id="3" name="Θέση περιεχομένου 2">
            <a:extLst>
              <a:ext uri="{FF2B5EF4-FFF2-40B4-BE49-F238E27FC236}">
                <a16:creationId xmlns:a16="http://schemas.microsoft.com/office/drawing/2014/main" id="{9036F97F-DC3D-9BBE-9740-F4045AB2B0F8}"/>
              </a:ext>
            </a:extLst>
          </p:cNvPr>
          <p:cNvSpPr>
            <a:spLocks noGrp="1"/>
          </p:cNvSpPr>
          <p:nvPr>
            <p:ph idx="1"/>
          </p:nvPr>
        </p:nvSpPr>
        <p:spPr>
          <a:xfrm>
            <a:off x="609600" y="1862983"/>
            <a:ext cx="10972800" cy="4263182"/>
          </a:xfrm>
        </p:spPr>
        <p:txBody>
          <a:bodyPr>
            <a:normAutofit fontScale="70000" lnSpcReduction="20000"/>
          </a:bodyPr>
          <a:lstStyle/>
          <a:p>
            <a:r>
              <a:rPr lang="el-GR" dirty="0"/>
              <a:t>Η πολλαπλότητα των κέντρων στις Ευρωπαϊκές Κοινωνίες εμπόδισε την ανάπτυξη ενός κλειστού επαγγελματικού συστήματος (βλ. κάστα), παρά τις έντονες τάσεις προς αυτή την κατεύθυνση (βλ. συντεχνίες). </a:t>
            </a:r>
          </a:p>
          <a:p>
            <a:endParaRPr lang="el-GR" dirty="0"/>
          </a:p>
          <a:p>
            <a:r>
              <a:rPr lang="el-GR" dirty="0"/>
              <a:t>Ισχυρή τάση προς μια σχετικά ενοποιημένη ταξική συνείδηση και ταξική</a:t>
            </a:r>
          </a:p>
          <a:p>
            <a:r>
              <a:rPr lang="el-GR" dirty="0"/>
              <a:t>οργάνωση.</a:t>
            </a:r>
          </a:p>
          <a:p>
            <a:endParaRPr lang="el-GR" dirty="0"/>
          </a:p>
          <a:p>
            <a:r>
              <a:rPr lang="el-GR" dirty="0"/>
              <a:t>Τάση να αναπτύσσει μια στενή σχέση μεταξύ της ταυτότητας της οικογένειας και της συγγένειας από τη μια πλευρά, και της ταξικής ταυτότητας από την άλλη.</a:t>
            </a:r>
          </a:p>
          <a:p>
            <a:endParaRPr lang="el-GR" dirty="0"/>
          </a:p>
          <a:p>
            <a:r>
              <a:rPr lang="el-GR" dirty="0"/>
              <a:t>Κάθε κοινωνικό στρώμα, ειδικά το μεσαίο, έτεινε να περιλαμβάνει μια μεγάλη ποικιλία επαγγελματικών θέσεων και οργανισμών τα οποία συνδέονταν μεταξύ τους με κοινό τρόπο βίου και/ή με μια κοινή οδό πρόσβασης στο κέντρο.</a:t>
            </a:r>
          </a:p>
          <a:p>
            <a:endParaRPr lang="el-GR" dirty="0"/>
          </a:p>
          <a:p>
            <a:r>
              <a:rPr lang="el-GR" dirty="0"/>
              <a:t>Δυνατότητα κοινής συμμετοχής σε διάφορες πολιτισμικές τάξεις και κέντρα διαφόρων ομάδων και στρωμάτων. </a:t>
            </a:r>
          </a:p>
          <a:p>
            <a:endParaRPr lang="el-GR" dirty="0"/>
          </a:p>
          <a:p>
            <a:r>
              <a:rPr lang="el-GR" dirty="0"/>
              <a:t>Υψηλός βαθμό οικογενειακής κινητικότητας μεταξύ των στρωμάτων σε όλα τα επίπεδα της κοινωνίας. </a:t>
            </a:r>
          </a:p>
          <a:p>
            <a:pPr marL="0" indent="0">
              <a:buNone/>
            </a:pPr>
            <a:endParaRPr lang="el-GR" dirty="0"/>
          </a:p>
        </p:txBody>
      </p:sp>
    </p:spTree>
    <p:extLst>
      <p:ext uri="{BB962C8B-B14F-4D97-AF65-F5344CB8AC3E}">
        <p14:creationId xmlns:p14="http://schemas.microsoft.com/office/powerpoint/2010/main" val="3248465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A78508-21FB-CF2B-DA34-24A37686516F}"/>
              </a:ext>
            </a:extLst>
          </p:cNvPr>
          <p:cNvSpPr>
            <a:spLocks noGrp="1"/>
          </p:cNvSpPr>
          <p:nvPr>
            <p:ph type="title"/>
          </p:nvPr>
        </p:nvSpPr>
        <p:spPr>
          <a:xfrm>
            <a:off x="609600" y="274638"/>
            <a:ext cx="10972800" cy="682491"/>
          </a:xfrm>
        </p:spPr>
        <p:txBody>
          <a:bodyPr/>
          <a:lstStyle/>
          <a:p>
            <a:r>
              <a:rPr lang="el-GR" dirty="0"/>
              <a:t>Κοινωνικά επακόλουθα (μονοθεϊστικές θρησκείες)</a:t>
            </a:r>
          </a:p>
        </p:txBody>
      </p:sp>
      <p:sp>
        <p:nvSpPr>
          <p:cNvPr id="3" name="Θέση περιεχομένου 2">
            <a:extLst>
              <a:ext uri="{FF2B5EF4-FFF2-40B4-BE49-F238E27FC236}">
                <a16:creationId xmlns:a16="http://schemas.microsoft.com/office/drawing/2014/main" id="{57A25600-3520-4959-4936-8A6BF7085239}"/>
              </a:ext>
            </a:extLst>
          </p:cNvPr>
          <p:cNvSpPr>
            <a:spLocks noGrp="1"/>
          </p:cNvSpPr>
          <p:nvPr>
            <p:ph idx="1"/>
          </p:nvPr>
        </p:nvSpPr>
        <p:spPr>
          <a:xfrm>
            <a:off x="609600" y="957129"/>
            <a:ext cx="10972800" cy="5355280"/>
          </a:xfrm>
        </p:spPr>
        <p:txBody>
          <a:bodyPr>
            <a:normAutofit fontScale="70000" lnSpcReduction="20000"/>
          </a:bodyPr>
          <a:lstStyle/>
          <a:p>
            <a:r>
              <a:rPr lang="el-GR" b="1" dirty="0"/>
              <a:t>Ιουδαϊσμός:</a:t>
            </a:r>
            <a:r>
              <a:rPr lang="el-GR" dirty="0"/>
              <a:t> </a:t>
            </a:r>
          </a:p>
          <a:p>
            <a:r>
              <a:rPr lang="el-GR" dirty="0"/>
              <a:t>Η έμφαση στη </a:t>
            </a:r>
            <a:r>
              <a:rPr lang="el-GR" dirty="0">
                <a:solidFill>
                  <a:srgbClr val="FFC000"/>
                </a:solidFill>
              </a:rPr>
              <a:t>συλλογική σωτηρία </a:t>
            </a:r>
            <a:r>
              <a:rPr lang="el-GR" dirty="0"/>
              <a:t>και τη διαθήκη με τον Θεό ενίσχυσε την </a:t>
            </a:r>
            <a:r>
              <a:rPr lang="el-GR" dirty="0" err="1"/>
              <a:t>εθνοθρησκευτική</a:t>
            </a:r>
            <a:r>
              <a:rPr lang="el-GR" dirty="0"/>
              <a:t> ταυτότητα των Εβραίων και τη συνοχή της κοινότητας, ιδιαίτερα σε περιόδους εξορίας και διωγμών.</a:t>
            </a:r>
          </a:p>
          <a:p>
            <a:endParaRPr lang="el-GR" dirty="0"/>
          </a:p>
          <a:p>
            <a:r>
              <a:rPr lang="el-GR" dirty="0"/>
              <a:t>Η προσμονή του Μεσσία και η τήρηση της </a:t>
            </a:r>
            <a:r>
              <a:rPr lang="el-GR" dirty="0" err="1"/>
              <a:t>Τορά</a:t>
            </a:r>
            <a:r>
              <a:rPr lang="el-GR" dirty="0"/>
              <a:t> οδήγησαν σε μια ισχυρή </a:t>
            </a:r>
            <a:r>
              <a:rPr lang="el-GR" dirty="0">
                <a:solidFill>
                  <a:srgbClr val="FFC000"/>
                </a:solidFill>
              </a:rPr>
              <a:t>νομική και ηθική παράδοση </a:t>
            </a:r>
            <a:r>
              <a:rPr lang="el-GR" dirty="0"/>
              <a:t>που διαμόρφωσε την κοινωνική ζωή μέσω των κανόνων του </a:t>
            </a:r>
            <a:r>
              <a:rPr lang="el-GR" dirty="0" err="1"/>
              <a:t>Χαλάχα</a:t>
            </a:r>
            <a:r>
              <a:rPr lang="el-GR" dirty="0"/>
              <a:t>.</a:t>
            </a:r>
          </a:p>
          <a:p>
            <a:endParaRPr lang="el-GR" dirty="0"/>
          </a:p>
          <a:p>
            <a:r>
              <a:rPr lang="el-GR" b="1" dirty="0"/>
              <a:t>Χριστιανισμός</a:t>
            </a:r>
            <a:r>
              <a:rPr lang="el-GR" dirty="0"/>
              <a:t>:</a:t>
            </a:r>
          </a:p>
          <a:p>
            <a:r>
              <a:rPr lang="el-GR" dirty="0"/>
              <a:t>Η αντίληψη της σωτηρίας ως ατομική και καθολική οδήγησε στην δημιουργία πολλαπλών ερμηνειών μέσω </a:t>
            </a:r>
            <a:r>
              <a:rPr lang="el-GR" dirty="0">
                <a:solidFill>
                  <a:srgbClr val="FFC000"/>
                </a:solidFill>
              </a:rPr>
              <a:t>κοινωνικών κινημάτων</a:t>
            </a:r>
            <a:r>
              <a:rPr lang="el-GR" dirty="0"/>
              <a:t>.</a:t>
            </a:r>
          </a:p>
          <a:p>
            <a:endParaRPr lang="el-GR" dirty="0"/>
          </a:p>
          <a:p>
            <a:r>
              <a:rPr lang="el-GR" dirty="0"/>
              <a:t>Η έμφαση στην αγάπη, τη φιλανθρωπία και τη μετάνοια διαμόρφωσε </a:t>
            </a:r>
            <a:r>
              <a:rPr lang="el-GR" dirty="0">
                <a:solidFill>
                  <a:srgbClr val="FFC000"/>
                </a:solidFill>
              </a:rPr>
              <a:t>ισχυρά δίκτυα κοινωνικής αλληλεγγύης και πρόνοιας </a:t>
            </a:r>
            <a:r>
              <a:rPr lang="el-GR" dirty="0"/>
              <a:t>και μοναστικών κοινοτήτων που επηρέασαν την κοινωνική δομή.</a:t>
            </a:r>
          </a:p>
          <a:p>
            <a:endParaRPr lang="el-GR" dirty="0"/>
          </a:p>
          <a:p>
            <a:r>
              <a:rPr lang="el-GR" b="1" dirty="0"/>
              <a:t>Ισλάμ</a:t>
            </a:r>
            <a:r>
              <a:rPr lang="el-GR" dirty="0"/>
              <a:t>:</a:t>
            </a:r>
          </a:p>
          <a:p>
            <a:r>
              <a:rPr lang="el-GR" dirty="0"/>
              <a:t>Η σύνδεση της σωτηρίας με την υπακοή στο Κοράνι και τον ισλαμικό νόμο (</a:t>
            </a:r>
            <a:r>
              <a:rPr lang="el-GR" dirty="0" err="1"/>
              <a:t>Σαρία</a:t>
            </a:r>
            <a:r>
              <a:rPr lang="el-GR" dirty="0"/>
              <a:t>) οδήγησε στη δημιουργία θεοκρατικών κρατών και </a:t>
            </a:r>
            <a:r>
              <a:rPr lang="el-GR" dirty="0">
                <a:solidFill>
                  <a:srgbClr val="FFC000"/>
                </a:solidFill>
              </a:rPr>
              <a:t>ισχυρών κοινοτήτων</a:t>
            </a:r>
            <a:r>
              <a:rPr lang="el-GR" dirty="0"/>
              <a:t> βασισμένων στην πίστη.</a:t>
            </a:r>
          </a:p>
          <a:p>
            <a:endParaRPr lang="el-GR" dirty="0"/>
          </a:p>
          <a:p>
            <a:r>
              <a:rPr lang="el-GR" dirty="0"/>
              <a:t>Η ιδέα της Τελικής Κρίσης και της ατομικής ευθύνης ενίσχυσε τη διάδοση της Ισλαμικής αδελφοσύνης (</a:t>
            </a:r>
            <a:r>
              <a:rPr lang="el-GR" dirty="0" err="1"/>
              <a:t>Ummah</a:t>
            </a:r>
            <a:r>
              <a:rPr lang="el-GR" dirty="0"/>
              <a:t>) και την </a:t>
            </a:r>
            <a:r>
              <a:rPr lang="el-GR" dirty="0">
                <a:solidFill>
                  <a:srgbClr val="FFC000"/>
                </a:solidFill>
              </a:rPr>
              <a:t>κοινωνική συνοχή</a:t>
            </a:r>
            <a:r>
              <a:rPr lang="el-GR" dirty="0"/>
              <a:t> των μουσουλμανικών κοινωνιών.</a:t>
            </a:r>
          </a:p>
        </p:txBody>
      </p:sp>
      <p:sp>
        <p:nvSpPr>
          <p:cNvPr id="4" name="Θέση υποσέλιδου 3">
            <a:extLst>
              <a:ext uri="{FF2B5EF4-FFF2-40B4-BE49-F238E27FC236}">
                <a16:creationId xmlns:a16="http://schemas.microsoft.com/office/drawing/2014/main" id="{E4268F67-8C11-C323-199D-03DD5390F13F}"/>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7532487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713D72-A54B-D58A-1475-E1382E620D5D}"/>
              </a:ext>
            </a:extLst>
          </p:cNvPr>
          <p:cNvSpPr>
            <a:spLocks noGrp="1"/>
          </p:cNvSpPr>
          <p:nvPr>
            <p:ph type="title"/>
          </p:nvPr>
        </p:nvSpPr>
        <p:spPr>
          <a:xfrm>
            <a:off x="609600" y="274638"/>
            <a:ext cx="10972800" cy="861953"/>
          </a:xfrm>
        </p:spPr>
        <p:txBody>
          <a:bodyPr>
            <a:normAutofit/>
          </a:bodyPr>
          <a:lstStyle/>
          <a:p>
            <a:r>
              <a:rPr lang="el-GR" dirty="0"/>
              <a:t>Το πρότυπο της ταξικής πάλης και συνείδησης</a:t>
            </a:r>
            <a:endParaRPr lang="en-US" dirty="0"/>
          </a:p>
        </p:txBody>
      </p:sp>
      <p:sp>
        <p:nvSpPr>
          <p:cNvPr id="3" name="Θέση περιεχομένου 2">
            <a:extLst>
              <a:ext uri="{FF2B5EF4-FFF2-40B4-BE49-F238E27FC236}">
                <a16:creationId xmlns:a16="http://schemas.microsoft.com/office/drawing/2014/main" id="{BFA40DB2-DE11-4DB3-A78C-FC6465281789}"/>
              </a:ext>
            </a:extLst>
          </p:cNvPr>
          <p:cNvSpPr>
            <a:spLocks noGrp="1"/>
          </p:cNvSpPr>
          <p:nvPr>
            <p:ph idx="1"/>
          </p:nvPr>
        </p:nvSpPr>
        <p:spPr/>
        <p:txBody>
          <a:bodyPr>
            <a:normAutofit fontScale="70000" lnSpcReduction="20000"/>
          </a:bodyPr>
          <a:lstStyle/>
          <a:p>
            <a:r>
              <a:rPr lang="el-GR" dirty="0"/>
              <a:t>(α) αυτόνομη πρόσβαση μεγάλων ομάδων στα κοινωνικά και πολιτισμικά χαρακτηριστικά που χρησιμεύουν ως βάση των κριτηρίων του κύρους, καθώς και ως βάση της αυτόνομης πρόσβασης στα κέντρα της κοινωνίας·</a:t>
            </a:r>
          </a:p>
          <a:p>
            <a:endParaRPr lang="el-GR" dirty="0"/>
          </a:p>
          <a:p>
            <a:r>
              <a:rPr lang="el-GR" dirty="0"/>
              <a:t>(β) υψηλός βαθμός συσχέτισης κύρους και αντίληψης κοινών ταξικών συμφερόντων μεταξύ σχετικά διαφοροποιημένων επαγγελματικών ομάδων·</a:t>
            </a:r>
          </a:p>
          <a:p>
            <a:endParaRPr lang="el-GR" dirty="0"/>
          </a:p>
          <a:p>
            <a:r>
              <a:rPr lang="el-GR" dirty="0"/>
              <a:t>(γ) σχετικά υψηλός βαθμός «εθνικής» συνείδησης ή ταξικής συνείδησης που τείνει να ελαχιστοποιεί, από την άποψη του σχηματισμού κοινωνικών στρωμάτων, τη σημασία των </a:t>
            </a:r>
            <a:r>
              <a:rPr lang="el-GR" dirty="0" err="1"/>
              <a:t>εθνοτικών</a:t>
            </a:r>
            <a:r>
              <a:rPr lang="el-GR" dirty="0"/>
              <a:t>, θρησκευτικών ή τοπικιστικών ομάδων·</a:t>
            </a:r>
          </a:p>
          <a:p>
            <a:endParaRPr lang="el-GR" dirty="0"/>
          </a:p>
          <a:p>
            <a:r>
              <a:rPr lang="el-GR" dirty="0"/>
              <a:t>(δ) κοινωνικά στρώματα τα οποία χαρακτηρίζονται από υψηλό βαθμό πολιτικής άρθρωσης και έκφρασης των σχετικών ταξικών συμφερόντων και ανταγωνισμών·</a:t>
            </a:r>
          </a:p>
          <a:p>
            <a:endParaRPr lang="el-GR" dirty="0"/>
          </a:p>
          <a:p>
            <a:r>
              <a:rPr lang="el-GR" dirty="0"/>
              <a:t>(ε) συνεχείς προσπάθειες από διάφορα κοινωνικά στρώματα και ομάδες να αποκτήσουν πρόσβαση στο κέντρο ή στα κέντρα για να συμμετέχουν σε αυτά και να τα αλλάξουν κατά το δοκούν, και κυρίως να ελαχιστοποιούν τις αρχές της ιεραρχίας σε σχέση με εκείνες της ισότητας στην πρόσβαση σε αυτά.</a:t>
            </a:r>
          </a:p>
          <a:p>
            <a:endParaRPr lang="el-GR" dirty="0"/>
          </a:p>
          <a:p>
            <a:r>
              <a:rPr lang="el-GR" dirty="0"/>
              <a:t>(</a:t>
            </a:r>
            <a:r>
              <a:rPr lang="el-GR" dirty="0" err="1"/>
              <a:t>στ</a:t>
            </a:r>
            <a:r>
              <a:rPr lang="el-GR" dirty="0"/>
              <a:t>) Η οικονομική δύναμη μπορεί να μετατραπεί άμεσα, όχι μόνο σε κύρος, αλλά και σε πολιτική εξουσία χωρίς να χάσει την αυτόνομη υπόσταση και νομιμοποίησή της</a:t>
            </a:r>
            <a:endParaRPr lang="en-US" dirty="0"/>
          </a:p>
        </p:txBody>
      </p:sp>
    </p:spTree>
    <p:extLst>
      <p:ext uri="{BB962C8B-B14F-4D97-AF65-F5344CB8AC3E}">
        <p14:creationId xmlns:p14="http://schemas.microsoft.com/office/powerpoint/2010/main" val="16604757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DC64CD-5DCE-2B12-92F5-C9682FF3747F}"/>
              </a:ext>
            </a:extLst>
          </p:cNvPr>
          <p:cNvSpPr>
            <a:spLocks noGrp="1"/>
          </p:cNvSpPr>
          <p:nvPr>
            <p:ph type="title"/>
          </p:nvPr>
        </p:nvSpPr>
        <p:spPr>
          <a:xfrm>
            <a:off x="609600" y="274638"/>
            <a:ext cx="10972800" cy="588487"/>
          </a:xfrm>
        </p:spPr>
        <p:txBody>
          <a:bodyPr>
            <a:normAutofit/>
          </a:bodyPr>
          <a:lstStyle/>
          <a:p>
            <a:r>
              <a:rPr lang="el-GR" sz="2400" dirty="0"/>
              <a:t>Η πλήρης αποκρυστάλλωση αυτών των δομικών τάσεων οδήγησε σε…</a:t>
            </a:r>
            <a:endParaRPr lang="en-US" sz="2400" dirty="0"/>
          </a:p>
        </p:txBody>
      </p:sp>
      <p:sp>
        <p:nvSpPr>
          <p:cNvPr id="3" name="Θέση περιεχομένου 2">
            <a:extLst>
              <a:ext uri="{FF2B5EF4-FFF2-40B4-BE49-F238E27FC236}">
                <a16:creationId xmlns:a16="http://schemas.microsoft.com/office/drawing/2014/main" id="{ACC41BD4-53EC-C395-F896-3D26345F80B1}"/>
              </a:ext>
            </a:extLst>
          </p:cNvPr>
          <p:cNvSpPr>
            <a:spLocks noGrp="1"/>
          </p:cNvSpPr>
          <p:nvPr>
            <p:ph idx="1"/>
          </p:nvPr>
        </p:nvSpPr>
        <p:spPr>
          <a:xfrm>
            <a:off x="299103" y="1264778"/>
            <a:ext cx="11588097" cy="5136021"/>
          </a:xfrm>
        </p:spPr>
        <p:txBody>
          <a:bodyPr>
            <a:normAutofit fontScale="70000" lnSpcReduction="20000"/>
          </a:bodyPr>
          <a:lstStyle/>
          <a:p>
            <a:r>
              <a:rPr lang="el-GR" dirty="0"/>
              <a:t>(α) πολλαπλότητα κέντρων·</a:t>
            </a:r>
          </a:p>
          <a:p>
            <a:endParaRPr lang="el-GR" dirty="0"/>
          </a:p>
          <a:p>
            <a:r>
              <a:rPr lang="el-GR" dirty="0"/>
              <a:t>(β) υψηλό βαθμό διείσδυση των περιφερειών από τα κέντρα και επηρεασμού των κέντρων από την περιφέρεια·</a:t>
            </a:r>
          </a:p>
          <a:p>
            <a:endParaRPr lang="el-GR" dirty="0"/>
          </a:p>
          <a:p>
            <a:r>
              <a:rPr lang="el-GR" dirty="0"/>
              <a:t>(γ) σχετικά μικρό βαθμό επικάλυψης των ορίων ταξικών, </a:t>
            </a:r>
            <a:r>
              <a:rPr lang="el-GR" dirty="0" err="1"/>
              <a:t>εθνοτικών</a:t>
            </a:r>
            <a:r>
              <a:rPr lang="el-GR" dirty="0"/>
              <a:t>, θρησκευτικών και πολιτικών οντοτήτων και συνεχούς αναδιάρθρωσής τους·</a:t>
            </a:r>
          </a:p>
          <a:p>
            <a:endParaRPr lang="el-GR" dirty="0"/>
          </a:p>
          <a:p>
            <a:r>
              <a:rPr lang="el-GR" dirty="0"/>
              <a:t>(δ) συγκριτικά υψηλό βαθμό αυτονομίας ομάδων και στρωμάτων και πρόσβασής τους στα κέντρα της κοινωνίας·</a:t>
            </a:r>
          </a:p>
          <a:p>
            <a:endParaRPr lang="el-GR" dirty="0"/>
          </a:p>
          <a:p>
            <a:r>
              <a:rPr lang="el-GR" dirty="0"/>
              <a:t>(ε) υψηλό βαθμό επικάλυψης μεταξύ διαφορετικών μονάδων κύρους σε συνδυασμό με υψηλό επίπεδο συνείδησης και πολιτικής δραστηριότητας σε επίπεδο χώρας (δηλαδή «ταξικής» συνείδησης)·</a:t>
            </a:r>
          </a:p>
          <a:p>
            <a:endParaRPr lang="el-GR" dirty="0"/>
          </a:p>
          <a:p>
            <a:r>
              <a:rPr lang="el-GR" dirty="0"/>
              <a:t>(</a:t>
            </a:r>
            <a:r>
              <a:rPr lang="el-GR" dirty="0" err="1"/>
              <a:t>στ</a:t>
            </a:r>
            <a:r>
              <a:rPr lang="el-GR" dirty="0"/>
              <a:t>) πλήθος πολιτισμικών και «λειτουργικών» (οικονομικών ή επαγγελματικών) ελίτ με σχετικά υψηλό βαθμό αυτονομίας, υψηλό βαθμό διασταύρωσης μεταξύ τους και στενές σχέσεις μεταξύ αυτών και ευρύτερων, πιο </a:t>
            </a:r>
            <a:r>
              <a:rPr lang="el-GR" dirty="0" err="1"/>
              <a:t>απονεμητικών</a:t>
            </a:r>
            <a:r>
              <a:rPr lang="el-GR" dirty="0"/>
              <a:t> στρωμάτων·</a:t>
            </a:r>
          </a:p>
          <a:p>
            <a:endParaRPr lang="el-GR" dirty="0"/>
          </a:p>
          <a:p>
            <a:r>
              <a:rPr lang="el-GR" dirty="0"/>
              <a:t>(ζ) σχετική αυτονομία του νομικού συστήματος σε σχέση με άλλα θεσμικά συστήματα, κυρίως πολιτικά και θρησκευτικά· και…</a:t>
            </a:r>
          </a:p>
          <a:p>
            <a:endParaRPr lang="el-GR" dirty="0"/>
          </a:p>
          <a:p>
            <a:r>
              <a:rPr lang="el-GR" dirty="0"/>
              <a:t>(η) υψηλό βαθμό αυτονομίας πόλεων και αυτόνομων κέντρων κοινωνικής και δομικής δημιουργικότητας και διαμόρφωσης ταυτότητας.</a:t>
            </a:r>
          </a:p>
          <a:p>
            <a:endParaRPr lang="en-US" dirty="0"/>
          </a:p>
        </p:txBody>
      </p:sp>
    </p:spTree>
    <p:extLst>
      <p:ext uri="{BB962C8B-B14F-4D97-AF65-F5344CB8AC3E}">
        <p14:creationId xmlns:p14="http://schemas.microsoft.com/office/powerpoint/2010/main" val="13489323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3BFFC7-7F24-2E38-EC07-D92EDBD2E9C3}"/>
              </a:ext>
            </a:extLst>
          </p:cNvPr>
          <p:cNvSpPr>
            <a:spLocks noGrp="1"/>
          </p:cNvSpPr>
          <p:nvPr>
            <p:ph type="title"/>
          </p:nvPr>
        </p:nvSpPr>
        <p:spPr>
          <a:xfrm>
            <a:off x="609600" y="274638"/>
            <a:ext cx="10972800" cy="673945"/>
          </a:xfrm>
        </p:spPr>
        <p:txBody>
          <a:bodyPr>
            <a:normAutofit/>
          </a:bodyPr>
          <a:lstStyle/>
          <a:p>
            <a:r>
              <a:rPr lang="el-GR" sz="2800" dirty="0"/>
              <a:t>Πρότυπα διαμαρτυρίας και αλλαγής στον ευρωπαϊκό πολιτισμό</a:t>
            </a:r>
            <a:endParaRPr lang="en-US" sz="2800" dirty="0"/>
          </a:p>
        </p:txBody>
      </p:sp>
      <p:sp>
        <p:nvSpPr>
          <p:cNvPr id="3" name="Θέση περιεχομένου 2">
            <a:extLst>
              <a:ext uri="{FF2B5EF4-FFF2-40B4-BE49-F238E27FC236}">
                <a16:creationId xmlns:a16="http://schemas.microsoft.com/office/drawing/2014/main" id="{9B0977F8-4654-9396-A5C5-ABA0B0098D5F}"/>
              </a:ext>
            </a:extLst>
          </p:cNvPr>
          <p:cNvSpPr>
            <a:spLocks noGrp="1"/>
          </p:cNvSpPr>
          <p:nvPr>
            <p:ph idx="1"/>
          </p:nvPr>
        </p:nvSpPr>
        <p:spPr>
          <a:xfrm>
            <a:off x="609600" y="1341691"/>
            <a:ext cx="10972800" cy="4784474"/>
          </a:xfrm>
        </p:spPr>
        <p:txBody>
          <a:bodyPr>
            <a:normAutofit fontScale="70000" lnSpcReduction="20000"/>
          </a:bodyPr>
          <a:lstStyle/>
          <a:p>
            <a:r>
              <a:rPr lang="el-GR" dirty="0"/>
              <a:t>Υψηλός βαθμός άρθρωσης πολιτικής πάλης και ιδεολογικής δόμησης των κινημάτων διαμαρτυρίας,</a:t>
            </a:r>
          </a:p>
          <a:p>
            <a:endParaRPr lang="el-GR" dirty="0"/>
          </a:p>
          <a:p>
            <a:r>
              <a:rPr lang="el-GR" dirty="0"/>
              <a:t>Υψηλός βαθμός σύνδεσης αλλαγής και αναδιάρθρωσης των πολιτικών καθεστώτων με άλλες συνιστώσες της </a:t>
            </a:r>
            <a:r>
              <a:rPr lang="el-GR" dirty="0" err="1"/>
              <a:t>μακροκοινωνικής</a:t>
            </a:r>
            <a:r>
              <a:rPr lang="el-GR" dirty="0"/>
              <a:t> διάταξης.</a:t>
            </a:r>
          </a:p>
          <a:p>
            <a:endParaRPr lang="el-GR" dirty="0"/>
          </a:p>
          <a:p>
            <a:r>
              <a:rPr lang="el-GR" dirty="0"/>
              <a:t>Η Δύση χαρακτηρίζεται από πολύ λιγότερη σταθερότητα καθεστώτων, από συνεχείς αλλαγές των ορίων συλλογικοτήτων και αναδιάρθρωση κέντρων, αλλά ταυτόχρονα μια πολύ μεγαλύτερη ικανότητα θεσμικής καινοτομίας και αλλαγών απ’ ό,τι αλλού. </a:t>
            </a:r>
          </a:p>
          <a:p>
            <a:endParaRPr lang="el-GR" dirty="0"/>
          </a:p>
          <a:p>
            <a:pPr marL="0" indent="0">
              <a:buNone/>
            </a:pPr>
            <a:r>
              <a:rPr lang="el-GR" dirty="0"/>
              <a:t>Αυτές οι αλλαγές ενεργοποιούνταν από:</a:t>
            </a:r>
          </a:p>
          <a:p>
            <a:r>
              <a:rPr lang="el-GR" dirty="0"/>
              <a:t>(α) δευτερογενείς ελίτ, σχετικά κοντά στο κέντρο, με μεγάλη ευαισθησία και προδιάθεση συσχέτισης με τους φορείς θρησκευτικών ετεροδοξιών και πολιτικών καινοτομιών,</a:t>
            </a:r>
          </a:p>
          <a:p>
            <a:endParaRPr lang="el-GR" dirty="0"/>
          </a:p>
          <a:p>
            <a:r>
              <a:rPr lang="el-GR" dirty="0"/>
              <a:t>(β) μια σχετικά στενή σχέση μεταξύ αυτών των αυτόνομων δευτερογενών ελίτ και μαζικών κοινωνικών στρωμάτων,</a:t>
            </a:r>
          </a:p>
          <a:p>
            <a:pPr marL="0" indent="0">
              <a:buNone/>
            </a:pPr>
            <a:endParaRPr lang="el-GR" dirty="0"/>
          </a:p>
          <a:p>
            <a:r>
              <a:rPr lang="el-GR" dirty="0"/>
              <a:t>(γ) μια παράλληλη προδιάθεση από την πλευρά αυτών των ελίτ και των ευρύτερων κοινωνικών στρωμάτων να αναπτύξουν δραστηριότητες προσανατολισμένες στη διαμόρφωση κέντρων, και</a:t>
            </a:r>
          </a:p>
          <a:p>
            <a:pPr marL="0" indent="0">
              <a:buNone/>
            </a:pPr>
            <a:endParaRPr lang="el-GR" dirty="0"/>
          </a:p>
          <a:p>
            <a:r>
              <a:rPr lang="el-GR" dirty="0"/>
              <a:t>(δ) συνδυασμού αυτών με δραστηριότητες οικοδόμησης θεσμών στον οικονομικό, πολιτισμικό και εκπαιδευτικό τομέα</a:t>
            </a:r>
          </a:p>
          <a:p>
            <a:endParaRPr lang="el-GR" dirty="0"/>
          </a:p>
          <a:p>
            <a:endParaRPr lang="en-US" dirty="0"/>
          </a:p>
        </p:txBody>
      </p:sp>
    </p:spTree>
    <p:extLst>
      <p:ext uri="{BB962C8B-B14F-4D97-AF65-F5344CB8AC3E}">
        <p14:creationId xmlns:p14="http://schemas.microsoft.com/office/powerpoint/2010/main" val="38721512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9D38BF-298D-5B21-D64A-F14D62ED6E35}"/>
              </a:ext>
            </a:extLst>
          </p:cNvPr>
          <p:cNvSpPr>
            <a:spLocks noGrp="1"/>
          </p:cNvSpPr>
          <p:nvPr>
            <p:ph type="title"/>
          </p:nvPr>
        </p:nvSpPr>
        <p:spPr>
          <a:xfrm>
            <a:off x="609600" y="274638"/>
            <a:ext cx="10972800" cy="588487"/>
          </a:xfrm>
        </p:spPr>
        <p:txBody>
          <a:bodyPr>
            <a:normAutofit fontScale="90000"/>
          </a:bodyPr>
          <a:lstStyle/>
          <a:p>
            <a:r>
              <a:rPr lang="el-GR" dirty="0"/>
              <a:t>Ο Προτεσταντισμός και η Ρήξη με την Καθολική Παράδοση</a:t>
            </a:r>
            <a:endParaRPr lang="en-US" dirty="0"/>
          </a:p>
        </p:txBody>
      </p:sp>
      <p:sp>
        <p:nvSpPr>
          <p:cNvPr id="3" name="Θέση περιεχομένου 2">
            <a:extLst>
              <a:ext uri="{FF2B5EF4-FFF2-40B4-BE49-F238E27FC236}">
                <a16:creationId xmlns:a16="http://schemas.microsoft.com/office/drawing/2014/main" id="{F37B193E-0E4C-1AAE-0AC1-1969692DBBC7}"/>
              </a:ext>
            </a:extLst>
          </p:cNvPr>
          <p:cNvSpPr>
            <a:spLocks noGrp="1"/>
          </p:cNvSpPr>
          <p:nvPr>
            <p:ph idx="1"/>
          </p:nvPr>
        </p:nvSpPr>
        <p:spPr/>
        <p:txBody>
          <a:bodyPr>
            <a:normAutofit lnSpcReduction="10000"/>
          </a:bodyPr>
          <a:lstStyle/>
          <a:p>
            <a:r>
              <a:rPr lang="el-GR" dirty="0"/>
              <a:t>Κατάργηση συμβολικών μεσολαβήσεων του Καθολικισμού.</a:t>
            </a:r>
          </a:p>
          <a:p>
            <a:endParaRPr lang="el-GR" dirty="0"/>
          </a:p>
          <a:p>
            <a:r>
              <a:rPr lang="el-GR" dirty="0"/>
              <a:t>Εξίσωση όλων των κοινωνικών τομέων στη θρησκευτική σφαίρα.</a:t>
            </a:r>
          </a:p>
          <a:p>
            <a:endParaRPr lang="el-GR" dirty="0"/>
          </a:p>
          <a:p>
            <a:r>
              <a:rPr lang="el-GR" dirty="0"/>
              <a:t>Απόρριψη του μοναχισμού και της διαφοροποιητικής θρησκευτικότητας.</a:t>
            </a:r>
          </a:p>
          <a:p>
            <a:endParaRPr lang="el-GR" dirty="0"/>
          </a:p>
          <a:p>
            <a:r>
              <a:rPr lang="el-GR" dirty="0"/>
              <a:t>Ενίσχυση της ατομικής σχέσης με το Θείο  - άνοδος του ατομικισμού.</a:t>
            </a:r>
          </a:p>
          <a:p>
            <a:endParaRPr lang="el-GR" dirty="0"/>
          </a:p>
          <a:p>
            <a:r>
              <a:rPr lang="el-GR" dirty="0"/>
              <a:t>Οργανωτική και θεσμική μεταρρύθμιση μέσω του Καλβινισμού.</a:t>
            </a:r>
          </a:p>
          <a:p>
            <a:endParaRPr lang="el-GR" dirty="0"/>
          </a:p>
          <a:p>
            <a:r>
              <a:rPr lang="el-GR" dirty="0"/>
              <a:t>Σύνδεση με πρότυπα πρώιμου χριστιανισμού (απλότητα, εργασία).</a:t>
            </a:r>
            <a:endParaRPr lang="en-US" dirty="0"/>
          </a:p>
        </p:txBody>
      </p:sp>
      <p:sp>
        <p:nvSpPr>
          <p:cNvPr id="4" name="Θέση υποσέλιδου 3">
            <a:extLst>
              <a:ext uri="{FF2B5EF4-FFF2-40B4-BE49-F238E27FC236}">
                <a16:creationId xmlns:a16="http://schemas.microsoft.com/office/drawing/2014/main" id="{465DE0BA-455F-5590-E88D-608EDBDA5F17}"/>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243604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A598B6-7F9E-175D-51E6-BD65589384C9}"/>
              </a:ext>
            </a:extLst>
          </p:cNvPr>
          <p:cNvSpPr>
            <a:spLocks noGrp="1"/>
          </p:cNvSpPr>
          <p:nvPr>
            <p:ph type="title"/>
          </p:nvPr>
        </p:nvSpPr>
        <p:spPr>
          <a:xfrm>
            <a:off x="609600" y="274638"/>
            <a:ext cx="10972800" cy="648308"/>
          </a:xfrm>
        </p:spPr>
        <p:txBody>
          <a:bodyPr>
            <a:normAutofit fontScale="90000"/>
          </a:bodyPr>
          <a:lstStyle/>
          <a:p>
            <a:r>
              <a:rPr lang="el-GR" dirty="0"/>
              <a:t>Θεσμικές και Πολιτισμικές Επιπτώσεις του Προτεσταντισμού</a:t>
            </a:r>
            <a:endParaRPr lang="en-US" dirty="0"/>
          </a:p>
        </p:txBody>
      </p:sp>
      <p:sp>
        <p:nvSpPr>
          <p:cNvPr id="3" name="Θέση περιεχομένου 2">
            <a:extLst>
              <a:ext uri="{FF2B5EF4-FFF2-40B4-BE49-F238E27FC236}">
                <a16:creationId xmlns:a16="http://schemas.microsoft.com/office/drawing/2014/main" id="{A5ACD9F0-849B-0862-771F-E93B659A6E01}"/>
              </a:ext>
            </a:extLst>
          </p:cNvPr>
          <p:cNvSpPr>
            <a:spLocks noGrp="1"/>
          </p:cNvSpPr>
          <p:nvPr>
            <p:ph idx="1"/>
          </p:nvPr>
        </p:nvSpPr>
        <p:spPr/>
        <p:txBody>
          <a:bodyPr>
            <a:normAutofit lnSpcReduction="10000"/>
          </a:bodyPr>
          <a:lstStyle/>
          <a:p>
            <a:r>
              <a:rPr lang="el-GR" dirty="0"/>
              <a:t>Ανάπτυξη νέων κοινωνικών και πολιτικών ρόλων.</a:t>
            </a:r>
          </a:p>
          <a:p>
            <a:endParaRPr lang="el-GR" dirty="0"/>
          </a:p>
          <a:p>
            <a:r>
              <a:rPr lang="el-GR" dirty="0"/>
              <a:t>Αυτονόμηση της οικονομικής, επιστημονικής και εκπαιδευτικής σφαίρας.</a:t>
            </a:r>
          </a:p>
          <a:p>
            <a:endParaRPr lang="el-GR" dirty="0"/>
          </a:p>
          <a:p>
            <a:r>
              <a:rPr lang="el-GR" dirty="0"/>
              <a:t>Νέα μοντέλα νομιμοποίησης και συμμετοχής στην πολιτική κοινότητα.</a:t>
            </a:r>
          </a:p>
          <a:p>
            <a:endParaRPr lang="el-GR" dirty="0"/>
          </a:p>
          <a:p>
            <a:r>
              <a:rPr lang="el-GR" dirty="0"/>
              <a:t>Συστήματα δικαίου βασισμένα στο σύμφωνο και τη σύμβαση.</a:t>
            </a:r>
          </a:p>
          <a:p>
            <a:endParaRPr lang="el-GR" dirty="0"/>
          </a:p>
          <a:p>
            <a:r>
              <a:rPr lang="el-GR" dirty="0"/>
              <a:t>Ενίσχυση του επιχειρηματικού πνεύματος και οργανωτικής καινοτομίας.</a:t>
            </a:r>
          </a:p>
          <a:p>
            <a:endParaRPr lang="el-GR" dirty="0"/>
          </a:p>
          <a:p>
            <a:r>
              <a:rPr lang="el-GR" dirty="0"/>
              <a:t>Ρόλος δευτερευουσών ελίτ στις προτεσταντικές κοινωνίες.</a:t>
            </a:r>
            <a:endParaRPr lang="en-US" dirty="0"/>
          </a:p>
        </p:txBody>
      </p:sp>
      <p:sp>
        <p:nvSpPr>
          <p:cNvPr id="4" name="Θέση υποσέλιδου 3">
            <a:extLst>
              <a:ext uri="{FF2B5EF4-FFF2-40B4-BE49-F238E27FC236}">
                <a16:creationId xmlns:a16="http://schemas.microsoft.com/office/drawing/2014/main" id="{4449F0B4-3322-2DD1-4240-79557A8F1A43}"/>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7730457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40BD1C-6BFC-E938-D66D-24F15B9287CF}"/>
              </a:ext>
            </a:extLst>
          </p:cNvPr>
          <p:cNvSpPr>
            <a:spLocks noGrp="1"/>
          </p:cNvSpPr>
          <p:nvPr>
            <p:ph type="title"/>
          </p:nvPr>
        </p:nvSpPr>
        <p:spPr>
          <a:xfrm>
            <a:off x="609600" y="274638"/>
            <a:ext cx="10972800" cy="759403"/>
          </a:xfrm>
        </p:spPr>
        <p:txBody>
          <a:bodyPr/>
          <a:lstStyle/>
          <a:p>
            <a:r>
              <a:rPr lang="el-GR" dirty="0"/>
              <a:t>Η Μετάβαση στη Νεωτερικότητα</a:t>
            </a:r>
            <a:endParaRPr lang="en-US" dirty="0"/>
          </a:p>
        </p:txBody>
      </p:sp>
      <p:sp>
        <p:nvSpPr>
          <p:cNvPr id="3" name="Θέση περιεχομένου 2">
            <a:extLst>
              <a:ext uri="{FF2B5EF4-FFF2-40B4-BE49-F238E27FC236}">
                <a16:creationId xmlns:a16="http://schemas.microsoft.com/office/drawing/2014/main" id="{999A0836-28D8-2976-CA3C-F3F67D904461}"/>
              </a:ext>
            </a:extLst>
          </p:cNvPr>
          <p:cNvSpPr>
            <a:spLocks noGrp="1"/>
          </p:cNvSpPr>
          <p:nvPr>
            <p:ph idx="1"/>
          </p:nvPr>
        </p:nvSpPr>
        <p:spPr/>
        <p:txBody>
          <a:bodyPr>
            <a:normAutofit fontScale="92500" lnSpcReduction="20000"/>
          </a:bodyPr>
          <a:lstStyle/>
          <a:p>
            <a:r>
              <a:rPr lang="el-GR" dirty="0"/>
              <a:t>Η μετάβαση συντελέστηκε μέσω αλληλεπίδρασης πολιτικής, οικονομίας και ιδεολογίας.</a:t>
            </a:r>
          </a:p>
          <a:p>
            <a:endParaRPr lang="el-GR" dirty="0"/>
          </a:p>
          <a:p>
            <a:r>
              <a:rPr lang="el-GR" dirty="0"/>
              <a:t>Η ανάδυση του καπιταλισμού σε συνδυασμό με την ανεξαρτησία των πόλεων και των εμπόρων.</a:t>
            </a:r>
          </a:p>
          <a:p>
            <a:endParaRPr lang="el-GR" dirty="0"/>
          </a:p>
          <a:p>
            <a:r>
              <a:rPr lang="el-GR" dirty="0"/>
              <a:t>Ο Προτεσταντισμός και άλλες θρησκευτικές ετεροδοξίες προώθησαν ατομισμό και εργασιακή ηθική.</a:t>
            </a:r>
          </a:p>
          <a:p>
            <a:endParaRPr lang="el-GR" dirty="0"/>
          </a:p>
          <a:p>
            <a:r>
              <a:rPr lang="el-GR" dirty="0"/>
              <a:t>Οι Μεγάλες Επαναστάσεις ενίσχυσαν τη λογική, την επιστήμη και τον πολιτικό πλουραλισμό.</a:t>
            </a:r>
          </a:p>
          <a:p>
            <a:endParaRPr lang="el-GR" dirty="0"/>
          </a:p>
          <a:p>
            <a:r>
              <a:rPr lang="el-GR" dirty="0"/>
              <a:t>Οι ασθενέστερες μοναρχίες σε σύγκριση με την Ανατολή ευνόησαν την κοινωνική κινητικότητα.</a:t>
            </a:r>
            <a:endParaRPr lang="en-US" dirty="0"/>
          </a:p>
        </p:txBody>
      </p:sp>
      <p:sp>
        <p:nvSpPr>
          <p:cNvPr id="4" name="Θέση υποσέλιδου 3">
            <a:extLst>
              <a:ext uri="{FF2B5EF4-FFF2-40B4-BE49-F238E27FC236}">
                <a16:creationId xmlns:a16="http://schemas.microsoft.com/office/drawing/2014/main" id="{363211CE-FCA0-21C1-9964-8001CDACC73C}"/>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154100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4D5252-E655-A5A4-8920-90C0A605262E}"/>
              </a:ext>
            </a:extLst>
          </p:cNvPr>
          <p:cNvSpPr>
            <a:spLocks noGrp="1"/>
          </p:cNvSpPr>
          <p:nvPr>
            <p:ph type="title"/>
          </p:nvPr>
        </p:nvSpPr>
        <p:spPr>
          <a:xfrm>
            <a:off x="609600" y="274638"/>
            <a:ext cx="10972800" cy="673945"/>
          </a:xfrm>
        </p:spPr>
        <p:txBody>
          <a:bodyPr/>
          <a:lstStyle/>
          <a:p>
            <a:r>
              <a:rPr lang="el-GR" dirty="0"/>
              <a:t>Θεσμοί και Εξουσία στη Δυτική Ανάπτυξη</a:t>
            </a:r>
            <a:endParaRPr lang="en-US" dirty="0"/>
          </a:p>
        </p:txBody>
      </p:sp>
      <p:sp>
        <p:nvSpPr>
          <p:cNvPr id="3" name="Θέση περιεχομένου 2">
            <a:extLst>
              <a:ext uri="{FF2B5EF4-FFF2-40B4-BE49-F238E27FC236}">
                <a16:creationId xmlns:a16="http://schemas.microsoft.com/office/drawing/2014/main" id="{4EFC04F8-96CB-ABB6-690F-0D3A804D7F52}"/>
              </a:ext>
            </a:extLst>
          </p:cNvPr>
          <p:cNvSpPr>
            <a:spLocks noGrp="1"/>
          </p:cNvSpPr>
          <p:nvPr>
            <p:ph idx="1"/>
          </p:nvPr>
        </p:nvSpPr>
        <p:spPr/>
        <p:txBody>
          <a:bodyPr>
            <a:normAutofit fontScale="92500"/>
          </a:bodyPr>
          <a:lstStyle/>
          <a:p>
            <a:r>
              <a:rPr lang="el-GR" dirty="0"/>
              <a:t>Η ισορροπία μεταξύ ιδεολογικής, στρατιωτικής, οικονομικής και πολιτικής εξουσίας υπήρξε καθοριστική.</a:t>
            </a:r>
          </a:p>
          <a:p>
            <a:endParaRPr lang="el-GR" dirty="0"/>
          </a:p>
          <a:p>
            <a:r>
              <a:rPr lang="el-GR" dirty="0"/>
              <a:t>Το δίκτυο θεσμών λειτούργησε ως αντιστάθμισμα αυθαιρεσίας.</a:t>
            </a:r>
          </a:p>
          <a:p>
            <a:endParaRPr lang="el-GR" dirty="0"/>
          </a:p>
          <a:p>
            <a:r>
              <a:rPr lang="el-GR" dirty="0"/>
              <a:t>Η συνεργασία και ο ανταγωνισμός μεταξύ των εξουσιών παρήγαγαν δημιουργικές λύσεις.</a:t>
            </a:r>
          </a:p>
          <a:p>
            <a:endParaRPr lang="el-GR" dirty="0"/>
          </a:p>
          <a:p>
            <a:r>
              <a:rPr lang="el-GR" dirty="0"/>
              <a:t>Ο </a:t>
            </a:r>
            <a:r>
              <a:rPr lang="el-GR" dirty="0" err="1"/>
              <a:t>Mann</a:t>
            </a:r>
            <a:r>
              <a:rPr lang="el-GR" dirty="0"/>
              <a:t> τονίζει ότι η ιστορική συγκυρία και ο γεωγραφικός κατακερματισμός ευνόησαν τη Δύση.</a:t>
            </a:r>
          </a:p>
          <a:p>
            <a:endParaRPr lang="el-GR" dirty="0"/>
          </a:p>
          <a:p>
            <a:r>
              <a:rPr lang="el-GR" dirty="0"/>
              <a:t>Η νεωτερικότητα ήταν αποτέλεσμα θεσμικής σύγκλισης και όχι μονοδιάστατης εξέλιξης.</a:t>
            </a:r>
            <a:endParaRPr lang="en-US" dirty="0"/>
          </a:p>
        </p:txBody>
      </p:sp>
      <p:sp>
        <p:nvSpPr>
          <p:cNvPr id="4" name="Θέση υποσέλιδου 3">
            <a:extLst>
              <a:ext uri="{FF2B5EF4-FFF2-40B4-BE49-F238E27FC236}">
                <a16:creationId xmlns:a16="http://schemas.microsoft.com/office/drawing/2014/main" id="{214D2FD2-E54D-821A-7A17-286AFC122C0D}"/>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5138676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580BAD-50AA-F9FC-9115-8BB0BA4392DB}"/>
              </a:ext>
            </a:extLst>
          </p:cNvPr>
          <p:cNvSpPr>
            <a:spLocks noGrp="1"/>
          </p:cNvSpPr>
          <p:nvPr>
            <p:ph type="title"/>
          </p:nvPr>
        </p:nvSpPr>
        <p:spPr>
          <a:xfrm>
            <a:off x="609600" y="274638"/>
            <a:ext cx="10972800" cy="708128"/>
          </a:xfrm>
        </p:spPr>
        <p:txBody>
          <a:bodyPr>
            <a:normAutofit fontScale="90000"/>
          </a:bodyPr>
          <a:lstStyle/>
          <a:p>
            <a:r>
              <a:rPr lang="el-GR" dirty="0"/>
              <a:t>Τελικά Συμπεράσματα για Κουλτούρα, Θεσμούς και Ιστορία</a:t>
            </a:r>
            <a:endParaRPr lang="en-US" dirty="0"/>
          </a:p>
        </p:txBody>
      </p:sp>
      <p:sp>
        <p:nvSpPr>
          <p:cNvPr id="3" name="Θέση περιεχομένου 2">
            <a:extLst>
              <a:ext uri="{FF2B5EF4-FFF2-40B4-BE49-F238E27FC236}">
                <a16:creationId xmlns:a16="http://schemas.microsoft.com/office/drawing/2014/main" id="{6654DAA2-357E-5A10-6601-31934BD27C90}"/>
              </a:ext>
            </a:extLst>
          </p:cNvPr>
          <p:cNvSpPr>
            <a:spLocks noGrp="1"/>
          </p:cNvSpPr>
          <p:nvPr>
            <p:ph idx="1"/>
          </p:nvPr>
        </p:nvSpPr>
        <p:spPr/>
        <p:txBody>
          <a:bodyPr>
            <a:normAutofit fontScale="92500" lnSpcReduction="20000"/>
          </a:bodyPr>
          <a:lstStyle/>
          <a:p>
            <a:r>
              <a:rPr lang="el-GR" dirty="0"/>
              <a:t>Ο δομικός πλουραλισμός και η πολιτισμική ρευστότητα ενίσχυσαν τη νεωτερικότητα.</a:t>
            </a:r>
          </a:p>
          <a:p>
            <a:endParaRPr lang="el-GR" dirty="0"/>
          </a:p>
          <a:p>
            <a:r>
              <a:rPr lang="el-GR" dirty="0"/>
              <a:t>Οι ιδέες (ιδιαίτερα οι θρησκευτικές) παίζουν κρίσιμο ρόλο στη θεσμική αλλαγή.</a:t>
            </a:r>
          </a:p>
          <a:p>
            <a:endParaRPr lang="el-GR" dirty="0"/>
          </a:p>
          <a:p>
            <a:r>
              <a:rPr lang="el-GR" dirty="0"/>
              <a:t>Ο Προτεσταντισμός λειτούργησε ως καταλύτης θεσμικής διαφοροποίησης.</a:t>
            </a:r>
          </a:p>
          <a:p>
            <a:endParaRPr lang="el-GR" dirty="0"/>
          </a:p>
          <a:p>
            <a:r>
              <a:rPr lang="el-GR" dirty="0"/>
              <a:t>Η μοναδικότητα της Δύσης βρίσκεται στη διαρκή ένταση εξουσιών και ετεροδοξιών.</a:t>
            </a:r>
          </a:p>
          <a:p>
            <a:endParaRPr lang="el-GR" dirty="0"/>
          </a:p>
          <a:p>
            <a:r>
              <a:rPr lang="el-GR" dirty="0"/>
              <a:t>Η σύγκριση με άλλους πολιτισμούς αναδεικνύει τη σημασία των </a:t>
            </a:r>
            <a:r>
              <a:rPr lang="el-GR" dirty="0" err="1"/>
              <a:t>ενδεχομενικών</a:t>
            </a:r>
            <a:r>
              <a:rPr lang="el-GR" dirty="0"/>
              <a:t> ιστορικών παραγόντων.</a:t>
            </a:r>
          </a:p>
          <a:p>
            <a:endParaRPr lang="el-GR" dirty="0"/>
          </a:p>
          <a:p>
            <a:r>
              <a:rPr lang="el-GR" dirty="0"/>
              <a:t>Η Νεωτερικότητα δεν είναι μονόδρομος, αλλά αποτέλεσμα σύνθετων κοινωνικών διεργασιών.</a:t>
            </a:r>
            <a:endParaRPr lang="en-US" dirty="0"/>
          </a:p>
        </p:txBody>
      </p:sp>
      <p:sp>
        <p:nvSpPr>
          <p:cNvPr id="4" name="Θέση υποσέλιδου 3">
            <a:extLst>
              <a:ext uri="{FF2B5EF4-FFF2-40B4-BE49-F238E27FC236}">
                <a16:creationId xmlns:a16="http://schemas.microsoft.com/office/drawing/2014/main" id="{EB15200D-A914-4709-C9FE-CD9CF2769002}"/>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9745439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41A268-8045-32DD-F010-ADCBB8F68BC4}"/>
              </a:ext>
            </a:extLst>
          </p:cNvPr>
          <p:cNvSpPr>
            <a:spLocks noGrp="1"/>
          </p:cNvSpPr>
          <p:nvPr>
            <p:ph type="title"/>
          </p:nvPr>
        </p:nvSpPr>
        <p:spPr>
          <a:xfrm>
            <a:off x="609600" y="274638"/>
            <a:ext cx="10972800" cy="913227"/>
          </a:xfrm>
        </p:spPr>
        <p:txBody>
          <a:bodyPr>
            <a:normAutofit fontScale="90000"/>
          </a:bodyPr>
          <a:lstStyle/>
          <a:p>
            <a:r>
              <a:rPr lang="el-GR" dirty="0"/>
              <a:t>Νεωτερικά Ευρωπαϊκά πρότυπα και πολιτισμός</a:t>
            </a:r>
            <a:br>
              <a:rPr lang="el-GR" dirty="0"/>
            </a:br>
            <a:endParaRPr lang="el-GR" dirty="0"/>
          </a:p>
        </p:txBody>
      </p:sp>
      <p:sp>
        <p:nvSpPr>
          <p:cNvPr id="3" name="Θέση περιεχομένου 2">
            <a:extLst>
              <a:ext uri="{FF2B5EF4-FFF2-40B4-BE49-F238E27FC236}">
                <a16:creationId xmlns:a16="http://schemas.microsoft.com/office/drawing/2014/main" id="{02FFE7F9-31E4-63E0-CF3A-0406D2CCE671}"/>
              </a:ext>
            </a:extLst>
          </p:cNvPr>
          <p:cNvSpPr>
            <a:spLocks noGrp="1"/>
          </p:cNvSpPr>
          <p:nvPr>
            <p:ph idx="1"/>
          </p:nvPr>
        </p:nvSpPr>
        <p:spPr/>
        <p:txBody>
          <a:bodyPr>
            <a:normAutofit lnSpcReduction="10000"/>
          </a:bodyPr>
          <a:lstStyle/>
          <a:p>
            <a:r>
              <a:rPr lang="el-GR" dirty="0"/>
              <a:t>Η σωτηρία στη Δύση επιδιώκεται μέσω δράσης στον κόσμο, όχι αποχής από αυτόν.</a:t>
            </a:r>
          </a:p>
          <a:p>
            <a:endParaRPr lang="el-GR" dirty="0"/>
          </a:p>
          <a:p>
            <a:r>
              <a:rPr lang="el-GR" dirty="0"/>
              <a:t>Ο χριστιανισμός συνέβαλε στη συγκρότηση αυτόνομου και υπεύθυνου ατόμου.</a:t>
            </a:r>
          </a:p>
          <a:p>
            <a:endParaRPr lang="el-GR" dirty="0"/>
          </a:p>
          <a:p>
            <a:r>
              <a:rPr lang="el-GR" dirty="0"/>
              <a:t>Στην Ευρώπη παρατηρείται </a:t>
            </a:r>
            <a:r>
              <a:rPr lang="el-GR" dirty="0" err="1"/>
              <a:t>ενδοκοσμική</a:t>
            </a:r>
            <a:r>
              <a:rPr lang="el-GR" dirty="0"/>
              <a:t> αναδόμηση θεσμών – πολιτικών, στρατιωτικών, πολιτισμικών.</a:t>
            </a:r>
          </a:p>
          <a:p>
            <a:endParaRPr lang="el-GR" dirty="0"/>
          </a:p>
          <a:p>
            <a:r>
              <a:rPr lang="el-GR" dirty="0"/>
              <a:t>Διαμορφώνονται πρότυπα κέντρων, τάξεων, και θεσμικής οργάνωσης από κάτω προς τα πάνω.</a:t>
            </a:r>
          </a:p>
          <a:p>
            <a:endParaRPr lang="el-GR" dirty="0"/>
          </a:p>
          <a:p>
            <a:r>
              <a:rPr lang="el-GR" dirty="0"/>
              <a:t>Επικρατεί συλλογική συμμετοχή και συνεχής ανασυγκρότηση των θεσμών.</a:t>
            </a:r>
          </a:p>
        </p:txBody>
      </p:sp>
    </p:spTree>
    <p:extLst>
      <p:ext uri="{BB962C8B-B14F-4D97-AF65-F5344CB8AC3E}">
        <p14:creationId xmlns:p14="http://schemas.microsoft.com/office/powerpoint/2010/main" val="36149238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D137E0-E568-9D2F-04F7-03321897012E}"/>
              </a:ext>
            </a:extLst>
          </p:cNvPr>
          <p:cNvSpPr>
            <a:spLocks noGrp="1"/>
          </p:cNvSpPr>
          <p:nvPr>
            <p:ph type="title"/>
          </p:nvPr>
        </p:nvSpPr>
        <p:spPr>
          <a:xfrm>
            <a:off x="609600" y="274638"/>
            <a:ext cx="10972800" cy="887590"/>
          </a:xfrm>
        </p:spPr>
        <p:txBody>
          <a:bodyPr/>
          <a:lstStyle/>
          <a:p>
            <a:r>
              <a:rPr lang="el-GR" dirty="0"/>
              <a:t>Ευρωπαϊκή κουλτούρα και επαναστάσεις</a:t>
            </a:r>
          </a:p>
        </p:txBody>
      </p:sp>
      <p:sp>
        <p:nvSpPr>
          <p:cNvPr id="3" name="Θέση περιεχομένου 2">
            <a:extLst>
              <a:ext uri="{FF2B5EF4-FFF2-40B4-BE49-F238E27FC236}">
                <a16:creationId xmlns:a16="http://schemas.microsoft.com/office/drawing/2014/main" id="{17C85A88-BF2B-CE36-15C5-6A8EEFEC8AD5}"/>
              </a:ext>
            </a:extLst>
          </p:cNvPr>
          <p:cNvSpPr>
            <a:spLocks noGrp="1"/>
          </p:cNvSpPr>
          <p:nvPr>
            <p:ph idx="1"/>
          </p:nvPr>
        </p:nvSpPr>
        <p:spPr/>
        <p:txBody>
          <a:bodyPr>
            <a:normAutofit lnSpcReduction="10000"/>
          </a:bodyPr>
          <a:lstStyle/>
          <a:p>
            <a:r>
              <a:rPr lang="el-GR" dirty="0"/>
              <a:t>Οι Ευρωπαϊκές κοινωνίες διαθέτουν ισχυρή παράδοση διαμαρτυρίας και αμφισβήτησης.</a:t>
            </a:r>
          </a:p>
          <a:p>
            <a:endParaRPr lang="el-GR" dirty="0"/>
          </a:p>
          <a:p>
            <a:r>
              <a:rPr lang="el-GR" dirty="0"/>
              <a:t>Η κουλτούρα αλλαγής συνδέεται με τα προτάγματα της Μεταρρύθμισης και της πολιτικής αυτονομίας.</a:t>
            </a:r>
          </a:p>
          <a:p>
            <a:endParaRPr lang="el-GR" dirty="0"/>
          </a:p>
          <a:p>
            <a:r>
              <a:rPr lang="el-GR" dirty="0"/>
              <a:t>Ο Προτεσταντισμός πυροδότησε πολιτικές και κοινωνικές επαναστάσεις.</a:t>
            </a:r>
          </a:p>
          <a:p>
            <a:endParaRPr lang="el-GR" dirty="0"/>
          </a:p>
          <a:p>
            <a:r>
              <a:rPr lang="el-GR" dirty="0"/>
              <a:t>Δομές ελίτ στη Δύση είναι πιο αποκεντρωμένες και διασπασμένες.</a:t>
            </a:r>
          </a:p>
          <a:p>
            <a:endParaRPr lang="el-GR" dirty="0"/>
          </a:p>
          <a:p>
            <a:r>
              <a:rPr lang="el-GR" dirty="0"/>
              <a:t>Ο έλεγχος της εξουσίας κατανέμεται σε περισσότερα θεσμικά επίπεδα.</a:t>
            </a:r>
          </a:p>
        </p:txBody>
      </p:sp>
    </p:spTree>
    <p:extLst>
      <p:ext uri="{BB962C8B-B14F-4D97-AF65-F5344CB8AC3E}">
        <p14:creationId xmlns:p14="http://schemas.microsoft.com/office/powerpoint/2010/main" val="19519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353F2C-9CC0-A3BC-8DBD-0555DE427293}"/>
              </a:ext>
            </a:extLst>
          </p:cNvPr>
          <p:cNvSpPr>
            <a:spLocks noGrp="1"/>
          </p:cNvSpPr>
          <p:nvPr>
            <p:ph type="title"/>
          </p:nvPr>
        </p:nvSpPr>
        <p:spPr>
          <a:xfrm>
            <a:off x="609600" y="274638"/>
            <a:ext cx="10972800" cy="691037"/>
          </a:xfrm>
        </p:spPr>
        <p:txBody>
          <a:bodyPr/>
          <a:lstStyle/>
          <a:p>
            <a:r>
              <a:rPr lang="el-GR" dirty="0"/>
              <a:t>Κοινωνικά επακόλουθα (ανατολικές θρησκείες)</a:t>
            </a:r>
          </a:p>
        </p:txBody>
      </p:sp>
      <p:sp>
        <p:nvSpPr>
          <p:cNvPr id="3" name="Θέση περιεχομένου 2">
            <a:extLst>
              <a:ext uri="{FF2B5EF4-FFF2-40B4-BE49-F238E27FC236}">
                <a16:creationId xmlns:a16="http://schemas.microsoft.com/office/drawing/2014/main" id="{354EC192-82C1-F811-4713-D3223E8CB0F0}"/>
              </a:ext>
            </a:extLst>
          </p:cNvPr>
          <p:cNvSpPr>
            <a:spLocks noGrp="1"/>
          </p:cNvSpPr>
          <p:nvPr>
            <p:ph idx="1"/>
          </p:nvPr>
        </p:nvSpPr>
        <p:spPr>
          <a:xfrm>
            <a:off x="609600" y="1196412"/>
            <a:ext cx="10972800" cy="5195842"/>
          </a:xfrm>
        </p:spPr>
        <p:txBody>
          <a:bodyPr>
            <a:normAutofit fontScale="62500" lnSpcReduction="20000"/>
          </a:bodyPr>
          <a:lstStyle/>
          <a:p>
            <a:r>
              <a:rPr lang="el-GR" b="1" dirty="0"/>
              <a:t>Ινδουισμός</a:t>
            </a:r>
          </a:p>
          <a:p>
            <a:r>
              <a:rPr lang="el-GR" dirty="0"/>
              <a:t>Η κατανόηση της σωτηρίας ως απελευθέρωσης από τον κύκλο των μετενσαρκώσεων δικαιολόγησε το σύστημα των </a:t>
            </a:r>
            <a:r>
              <a:rPr lang="el-GR" dirty="0">
                <a:solidFill>
                  <a:srgbClr val="FFC000"/>
                </a:solidFill>
              </a:rPr>
              <a:t>καστών</a:t>
            </a:r>
            <a:r>
              <a:rPr lang="el-GR" dirty="0"/>
              <a:t>, με τις ανώτερες κάστες να θεωρούνται πιο κοντά στη σωτηρία.</a:t>
            </a:r>
          </a:p>
          <a:p>
            <a:endParaRPr lang="el-GR" dirty="0"/>
          </a:p>
          <a:p>
            <a:r>
              <a:rPr lang="el-GR" dirty="0"/>
              <a:t>Οι διαφορετικές διαδρομές προς τη </a:t>
            </a:r>
            <a:r>
              <a:rPr lang="el-GR" dirty="0" err="1"/>
              <a:t>moksha</a:t>
            </a:r>
            <a:r>
              <a:rPr lang="el-GR" dirty="0"/>
              <a:t> (γνώση, αφοσίωση, διαλογισμός) οδήγησαν στη συνύπαρξη </a:t>
            </a:r>
            <a:r>
              <a:rPr lang="el-GR" dirty="0">
                <a:solidFill>
                  <a:srgbClr val="FFC000"/>
                </a:solidFill>
              </a:rPr>
              <a:t>ποικίλων</a:t>
            </a:r>
            <a:r>
              <a:rPr lang="el-GR" dirty="0"/>
              <a:t> κοινωνικών και φιλοσοφικών σχολών εντός της ινδουιστικής παράδοσης.</a:t>
            </a:r>
          </a:p>
          <a:p>
            <a:endParaRPr lang="el-GR" dirty="0"/>
          </a:p>
          <a:p>
            <a:r>
              <a:rPr lang="el-GR" b="1" dirty="0"/>
              <a:t>Βουδισμός</a:t>
            </a:r>
          </a:p>
          <a:p>
            <a:r>
              <a:rPr lang="el-GR" dirty="0"/>
              <a:t>Η έμφαση στη φώτιση μέσω της ατομικής πνευματικής προσπάθειας ενίσχυσε την ανάπτυξη </a:t>
            </a:r>
            <a:r>
              <a:rPr lang="el-GR" dirty="0">
                <a:solidFill>
                  <a:srgbClr val="FFC000"/>
                </a:solidFill>
              </a:rPr>
              <a:t>μοναστικών κοινοτήτων </a:t>
            </a:r>
            <a:r>
              <a:rPr lang="el-GR" dirty="0"/>
              <a:t>ως κέντρων μάθησης και ηθικής καθοδήγησης.</a:t>
            </a:r>
          </a:p>
          <a:p>
            <a:r>
              <a:rPr lang="el-GR" dirty="0"/>
              <a:t>Η αποδοχή της παροδικότητας της ζωής και της ανιδιοτελούς δράσης οδήγησε σε κοινωνικά ήπιες και </a:t>
            </a:r>
            <a:r>
              <a:rPr lang="el-GR" dirty="0">
                <a:solidFill>
                  <a:srgbClr val="FFC000"/>
                </a:solidFill>
              </a:rPr>
              <a:t>ανεκτικές κοινωνίες </a:t>
            </a:r>
            <a:r>
              <a:rPr lang="el-GR" dirty="0"/>
              <a:t>με έμφαση στη μη βία (</a:t>
            </a:r>
            <a:r>
              <a:rPr lang="el-GR" dirty="0" err="1"/>
              <a:t>ahimsa</a:t>
            </a:r>
            <a:r>
              <a:rPr lang="el-GR" dirty="0"/>
              <a:t>).</a:t>
            </a:r>
          </a:p>
          <a:p>
            <a:endParaRPr lang="el-GR" dirty="0"/>
          </a:p>
          <a:p>
            <a:r>
              <a:rPr lang="el-GR" b="1" dirty="0"/>
              <a:t>Κομφουκιανισμός</a:t>
            </a:r>
          </a:p>
          <a:p>
            <a:r>
              <a:rPr lang="el-GR" dirty="0"/>
              <a:t>Η σωτηρία μέσω της ηθικής καλλιέργειας και της κοινωνικής αρμονίας ενίσχυσε μια </a:t>
            </a:r>
            <a:r>
              <a:rPr lang="el-GR" dirty="0">
                <a:solidFill>
                  <a:srgbClr val="FFC000"/>
                </a:solidFill>
              </a:rPr>
              <a:t>ιεραρχική κοινωνική δομή</a:t>
            </a:r>
            <a:r>
              <a:rPr lang="el-GR" dirty="0"/>
              <a:t>, με σεβασμό προς την οικογένεια και το κράτος.</a:t>
            </a:r>
          </a:p>
          <a:p>
            <a:r>
              <a:rPr lang="el-GR" dirty="0"/>
              <a:t>Η έμφαση στην εκπαίδευση και την αρετή οδήγησε στη δημιουργία του </a:t>
            </a:r>
            <a:r>
              <a:rPr lang="el-GR" dirty="0">
                <a:solidFill>
                  <a:srgbClr val="FFC000"/>
                </a:solidFill>
              </a:rPr>
              <a:t>εξεταστικού συστήματος </a:t>
            </a:r>
            <a:r>
              <a:rPr lang="el-GR" dirty="0"/>
              <a:t>στην Κίνα, το οποίο καθόριζε την κοινωνική κινητικότητα.</a:t>
            </a:r>
          </a:p>
          <a:p>
            <a:endParaRPr lang="el-GR" dirty="0"/>
          </a:p>
          <a:p>
            <a:r>
              <a:rPr lang="el-GR" b="1" dirty="0"/>
              <a:t>Ταοϊσμός</a:t>
            </a:r>
          </a:p>
          <a:p>
            <a:r>
              <a:rPr lang="el-GR" dirty="0"/>
              <a:t>Η αντίληψη της σωτηρίας ως εναρμόνιση με το </a:t>
            </a:r>
            <a:r>
              <a:rPr lang="el-GR" dirty="0" err="1"/>
              <a:t>Τάο</a:t>
            </a:r>
            <a:r>
              <a:rPr lang="el-GR" dirty="0"/>
              <a:t> ενίσχυσε την αναζήτηση απλότητας και φυσικής ζωής, οδηγώντας σε </a:t>
            </a:r>
            <a:r>
              <a:rPr lang="el-GR" dirty="0">
                <a:solidFill>
                  <a:srgbClr val="FFC000"/>
                </a:solidFill>
              </a:rPr>
              <a:t>κοινοβιακές</a:t>
            </a:r>
            <a:r>
              <a:rPr lang="el-GR" dirty="0"/>
              <a:t> και ασκητικές παραδόσεις.</a:t>
            </a:r>
          </a:p>
          <a:p>
            <a:r>
              <a:rPr lang="el-GR" dirty="0"/>
              <a:t>Η επιδίωξη της αθανασίας και της εσωτερικής καλλιέργειας επηρέασε την κινεζική ιατρική, τον διαλογισμό και τις πρακτικές του Τσι Γκονγκ.</a:t>
            </a:r>
          </a:p>
        </p:txBody>
      </p:sp>
      <p:sp>
        <p:nvSpPr>
          <p:cNvPr id="4" name="Θέση υποσέλιδου 3">
            <a:extLst>
              <a:ext uri="{FF2B5EF4-FFF2-40B4-BE49-F238E27FC236}">
                <a16:creationId xmlns:a16="http://schemas.microsoft.com/office/drawing/2014/main" id="{576F0728-3320-5893-019F-CB5C57EAAB88}"/>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41692372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ED646F-F6DA-C850-5F2C-406C48A99175}"/>
              </a:ext>
            </a:extLst>
          </p:cNvPr>
          <p:cNvSpPr>
            <a:spLocks noGrp="1"/>
          </p:cNvSpPr>
          <p:nvPr>
            <p:ph type="title"/>
          </p:nvPr>
        </p:nvSpPr>
        <p:spPr>
          <a:xfrm>
            <a:off x="609600" y="274638"/>
            <a:ext cx="10972800" cy="913227"/>
          </a:xfrm>
        </p:spPr>
        <p:txBody>
          <a:bodyPr/>
          <a:lstStyle/>
          <a:p>
            <a:r>
              <a:rPr lang="el-GR" dirty="0"/>
              <a:t>Ευρώπη – ΗΠΑ και δημόσια σφαίρα</a:t>
            </a:r>
          </a:p>
        </p:txBody>
      </p:sp>
      <p:sp>
        <p:nvSpPr>
          <p:cNvPr id="3" name="Θέση περιεχομένου 2">
            <a:extLst>
              <a:ext uri="{FF2B5EF4-FFF2-40B4-BE49-F238E27FC236}">
                <a16:creationId xmlns:a16="http://schemas.microsoft.com/office/drawing/2014/main" id="{B4D4A0EE-9663-E85A-05B0-2AE2EEA3B2CF}"/>
              </a:ext>
            </a:extLst>
          </p:cNvPr>
          <p:cNvSpPr>
            <a:spLocks noGrp="1"/>
          </p:cNvSpPr>
          <p:nvPr>
            <p:ph idx="1"/>
          </p:nvPr>
        </p:nvSpPr>
        <p:spPr/>
        <p:txBody>
          <a:bodyPr>
            <a:normAutofit/>
          </a:bodyPr>
          <a:lstStyle/>
          <a:p>
            <a:r>
              <a:rPr lang="el-GR" dirty="0"/>
              <a:t>Η Ευρώπη διαφοροποιείται από τις ΗΠΑ στο ότι είναι πιο </a:t>
            </a:r>
            <a:r>
              <a:rPr lang="el-GR" dirty="0" err="1"/>
              <a:t>συλλογικο</a:t>
            </a:r>
            <a:r>
              <a:rPr lang="el-GR" dirty="0"/>
              <a:t>-κεντρική.</a:t>
            </a:r>
          </a:p>
          <a:p>
            <a:endParaRPr lang="el-GR" dirty="0"/>
          </a:p>
          <a:p>
            <a:r>
              <a:rPr lang="el-GR" dirty="0"/>
              <a:t>Η ευρωπαϊκή δημόσια σφαίρα διατηρεί ισχυρή παράδοση δημοκρατικής συζήτησης.</a:t>
            </a:r>
          </a:p>
          <a:p>
            <a:endParaRPr lang="el-GR" dirty="0"/>
          </a:p>
          <a:p>
            <a:r>
              <a:rPr lang="el-GR" dirty="0"/>
              <a:t>Υπάρχει συλλογική συμμετοχή στο «κοινό καλό» και όχι ατομιστική απομόνωση.</a:t>
            </a:r>
          </a:p>
          <a:p>
            <a:endParaRPr lang="el-GR" dirty="0"/>
          </a:p>
          <a:p>
            <a:r>
              <a:rPr lang="el-GR" dirty="0"/>
              <a:t>Η ευρωπαϊκή ταυτότητα σήμερα είναι ανοιχτή, </a:t>
            </a:r>
            <a:r>
              <a:rPr lang="el-GR" dirty="0" err="1"/>
              <a:t>μετα</a:t>
            </a:r>
            <a:r>
              <a:rPr lang="el-GR" dirty="0"/>
              <a:t>-εθνική και πλουραλιστική.</a:t>
            </a:r>
          </a:p>
          <a:p>
            <a:endParaRPr lang="el-GR" dirty="0"/>
          </a:p>
          <a:p>
            <a:r>
              <a:rPr lang="el-GR" dirty="0"/>
              <a:t>Η Ευρώπη διατηρεί κριτική στάση απέναντι στον νεοφιλελευθερισμό.</a:t>
            </a:r>
          </a:p>
        </p:txBody>
      </p:sp>
    </p:spTree>
    <p:extLst>
      <p:ext uri="{BB962C8B-B14F-4D97-AF65-F5344CB8AC3E}">
        <p14:creationId xmlns:p14="http://schemas.microsoft.com/office/powerpoint/2010/main" val="3428272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754C3F-E37D-A2A9-A3A9-1E0068CA69F2}"/>
              </a:ext>
            </a:extLst>
          </p:cNvPr>
          <p:cNvSpPr>
            <a:spLocks noGrp="1"/>
          </p:cNvSpPr>
          <p:nvPr>
            <p:ph type="title"/>
          </p:nvPr>
        </p:nvSpPr>
        <p:spPr>
          <a:xfrm>
            <a:off x="609600" y="274638"/>
            <a:ext cx="10972800" cy="870498"/>
          </a:xfrm>
        </p:spPr>
        <p:txBody>
          <a:bodyPr/>
          <a:lstStyle/>
          <a:p>
            <a:r>
              <a:rPr lang="el-GR" dirty="0"/>
              <a:t>Ανοιχτή ευρωπαϊκή ταυτότητα;</a:t>
            </a:r>
          </a:p>
        </p:txBody>
      </p:sp>
      <p:sp>
        <p:nvSpPr>
          <p:cNvPr id="3" name="Θέση περιεχομένου 2">
            <a:extLst>
              <a:ext uri="{FF2B5EF4-FFF2-40B4-BE49-F238E27FC236}">
                <a16:creationId xmlns:a16="http://schemas.microsoft.com/office/drawing/2014/main" id="{04484EDB-C14E-F55B-3E23-EACE053796CA}"/>
              </a:ext>
            </a:extLst>
          </p:cNvPr>
          <p:cNvSpPr>
            <a:spLocks noGrp="1"/>
          </p:cNvSpPr>
          <p:nvPr>
            <p:ph idx="1"/>
          </p:nvPr>
        </p:nvSpPr>
        <p:spPr/>
        <p:txBody>
          <a:bodyPr>
            <a:normAutofit lnSpcReduction="10000"/>
          </a:bodyPr>
          <a:lstStyle/>
          <a:p>
            <a:r>
              <a:rPr lang="el-GR" dirty="0"/>
              <a:t>Η ευρωπαϊκή ταυτότητα είναι πλέον «ανοιχτή», μη-</a:t>
            </a:r>
            <a:r>
              <a:rPr lang="el-GR" dirty="0" err="1"/>
              <a:t>ουσιοκρατική</a:t>
            </a:r>
            <a:r>
              <a:rPr lang="el-GR" dirty="0"/>
              <a:t> και ιστορικά δυναμική.</a:t>
            </a:r>
          </a:p>
          <a:p>
            <a:endParaRPr lang="el-GR" dirty="0"/>
          </a:p>
          <a:p>
            <a:r>
              <a:rPr lang="el-GR" dirty="0"/>
              <a:t>Υιοθετεί τον διάλογο και την αυτοκριτική ως κεντρικά στοιχεία της.</a:t>
            </a:r>
          </a:p>
          <a:p>
            <a:endParaRPr lang="el-GR" dirty="0"/>
          </a:p>
          <a:p>
            <a:r>
              <a:rPr lang="el-GR" dirty="0"/>
              <a:t>Αντί για </a:t>
            </a:r>
            <a:r>
              <a:rPr lang="el-GR" dirty="0" err="1"/>
              <a:t>εθνοφυλετικά</a:t>
            </a:r>
            <a:r>
              <a:rPr lang="el-GR" dirty="0"/>
              <a:t> χαρακτηριστικά, προβάλλεται η πλουραλιστική συνείδηση.</a:t>
            </a:r>
          </a:p>
          <a:p>
            <a:endParaRPr lang="el-GR" dirty="0"/>
          </a:p>
          <a:p>
            <a:r>
              <a:rPr lang="el-GR" dirty="0"/>
              <a:t>Η έννοια της Ευρώπης προσδιορίζεται περισσότερο πολιτισμικά παρά γεωγραφικά.</a:t>
            </a:r>
          </a:p>
          <a:p>
            <a:endParaRPr lang="el-GR" dirty="0"/>
          </a:p>
          <a:p>
            <a:r>
              <a:rPr lang="el-GR" dirty="0"/>
              <a:t>Η σύγχρονη ταυτότητα βασίζεται σε αξίες συμμετοχής, δικαιωμάτων και ανεκτικότητας.</a:t>
            </a:r>
          </a:p>
        </p:txBody>
      </p:sp>
    </p:spTree>
    <p:extLst>
      <p:ext uri="{BB962C8B-B14F-4D97-AF65-F5344CB8AC3E}">
        <p14:creationId xmlns:p14="http://schemas.microsoft.com/office/powerpoint/2010/main" val="29079408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639ED3-D2DB-88D9-9A2B-607F006D92F1}"/>
              </a:ext>
            </a:extLst>
          </p:cNvPr>
          <p:cNvSpPr>
            <a:spLocks noGrp="1"/>
          </p:cNvSpPr>
          <p:nvPr>
            <p:ph type="title"/>
          </p:nvPr>
        </p:nvSpPr>
        <p:spPr/>
        <p:txBody>
          <a:bodyPr/>
          <a:lstStyle/>
          <a:p>
            <a:r>
              <a:rPr lang="el-GR" dirty="0"/>
              <a:t>Αμερική</a:t>
            </a:r>
          </a:p>
        </p:txBody>
      </p:sp>
      <p:sp>
        <p:nvSpPr>
          <p:cNvPr id="4" name="Θέση υποσέλιδου 3">
            <a:extLst>
              <a:ext uri="{FF2B5EF4-FFF2-40B4-BE49-F238E27FC236}">
                <a16:creationId xmlns:a16="http://schemas.microsoft.com/office/drawing/2014/main" id="{2A60B689-E89E-ECB4-9970-F3A2803DF559}"/>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35301153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F7A7B6-3A74-E836-5CB2-6416D8D62C18}"/>
              </a:ext>
            </a:extLst>
          </p:cNvPr>
          <p:cNvSpPr>
            <a:spLocks noGrp="1"/>
          </p:cNvSpPr>
          <p:nvPr>
            <p:ph type="title"/>
          </p:nvPr>
        </p:nvSpPr>
        <p:spPr>
          <a:xfrm>
            <a:off x="609600" y="274638"/>
            <a:ext cx="10972800" cy="793586"/>
          </a:xfrm>
        </p:spPr>
        <p:txBody>
          <a:bodyPr/>
          <a:lstStyle/>
          <a:p>
            <a:r>
              <a:rPr lang="el-GR" dirty="0"/>
              <a:t>Διακριτές Αμερικανικές Νεωτερικότητες</a:t>
            </a:r>
          </a:p>
        </p:txBody>
      </p:sp>
      <p:sp>
        <p:nvSpPr>
          <p:cNvPr id="3" name="Θέση περιεχομένου 2">
            <a:extLst>
              <a:ext uri="{FF2B5EF4-FFF2-40B4-BE49-F238E27FC236}">
                <a16:creationId xmlns:a16="http://schemas.microsoft.com/office/drawing/2014/main" id="{35B7B100-1E6B-9591-90E3-BFA96E1D70E4}"/>
              </a:ext>
            </a:extLst>
          </p:cNvPr>
          <p:cNvSpPr>
            <a:spLocks noGrp="1"/>
          </p:cNvSpPr>
          <p:nvPr>
            <p:ph idx="1"/>
          </p:nvPr>
        </p:nvSpPr>
        <p:spPr/>
        <p:txBody>
          <a:bodyPr>
            <a:normAutofit fontScale="92500" lnSpcReduction="10000"/>
          </a:bodyPr>
          <a:lstStyle/>
          <a:p>
            <a:r>
              <a:rPr lang="el-GR" dirty="0"/>
              <a:t>Στην Αμερική δεν επαναλαμβάνεται απλώς το ευρωπαϊκό πρότυπο, αλλά αναδύονται νέοι πολιτισμοί.</a:t>
            </a:r>
          </a:p>
          <a:p>
            <a:endParaRPr lang="el-GR" dirty="0"/>
          </a:p>
          <a:p>
            <a:r>
              <a:rPr lang="el-GR" dirty="0"/>
              <a:t>Η Βόρεια και Νότια Αμερική ακολουθούν διαφορετικές πορείες νεωτερικότητας.</a:t>
            </a:r>
          </a:p>
          <a:p>
            <a:endParaRPr lang="el-GR" dirty="0"/>
          </a:p>
          <a:p>
            <a:r>
              <a:rPr lang="el-GR" dirty="0"/>
              <a:t>Οι ΗΠΑ συγκροτούν έναν ιδιόμορφο τύπο οραματικής δημοκρατίας.</a:t>
            </a:r>
          </a:p>
          <a:p>
            <a:endParaRPr lang="el-GR" dirty="0"/>
          </a:p>
          <a:p>
            <a:r>
              <a:rPr lang="el-GR" dirty="0"/>
              <a:t>Η Λατινική Αμερική συνδυάζει πατερναλισμό και αυταρχικές παραδόσεις.</a:t>
            </a:r>
          </a:p>
          <a:p>
            <a:endParaRPr lang="el-GR" dirty="0"/>
          </a:p>
          <a:p>
            <a:r>
              <a:rPr lang="el-GR" dirty="0"/>
              <a:t>Οι θεσμοί και οι ιδεολογίες είναι απόρροια ιστορικών και πολιτισμικών συγκυριών.</a:t>
            </a:r>
          </a:p>
          <a:p>
            <a:endParaRPr lang="el-GR" dirty="0"/>
          </a:p>
          <a:p>
            <a:r>
              <a:rPr lang="el-GR" dirty="0"/>
              <a:t>Αναπτύχθηκαν πολλαπλές και αυθεντικές μορφές νεωτερικότητας.</a:t>
            </a:r>
          </a:p>
        </p:txBody>
      </p:sp>
    </p:spTree>
    <p:extLst>
      <p:ext uri="{BB962C8B-B14F-4D97-AF65-F5344CB8AC3E}">
        <p14:creationId xmlns:p14="http://schemas.microsoft.com/office/powerpoint/2010/main" val="368766886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2885F1-0C8B-E0F2-16EB-E87DD8710CAC}"/>
              </a:ext>
            </a:extLst>
          </p:cNvPr>
          <p:cNvSpPr>
            <a:spLocks noGrp="1"/>
          </p:cNvSpPr>
          <p:nvPr>
            <p:ph type="title"/>
          </p:nvPr>
        </p:nvSpPr>
        <p:spPr>
          <a:xfrm>
            <a:off x="609600" y="274638"/>
            <a:ext cx="10972800" cy="870498"/>
          </a:xfrm>
        </p:spPr>
        <p:txBody>
          <a:bodyPr/>
          <a:lstStyle/>
          <a:p>
            <a:r>
              <a:rPr lang="el-GR" dirty="0"/>
              <a:t>ΗΠΑ – Οραματική Δημοκρατία</a:t>
            </a:r>
          </a:p>
        </p:txBody>
      </p:sp>
      <p:sp>
        <p:nvSpPr>
          <p:cNvPr id="3" name="Θέση περιεχομένου 2">
            <a:extLst>
              <a:ext uri="{FF2B5EF4-FFF2-40B4-BE49-F238E27FC236}">
                <a16:creationId xmlns:a16="http://schemas.microsoft.com/office/drawing/2014/main" id="{E90DC2F8-BF82-E501-AEF7-6F73E9D22705}"/>
              </a:ext>
            </a:extLst>
          </p:cNvPr>
          <p:cNvSpPr>
            <a:spLocks noGrp="1"/>
          </p:cNvSpPr>
          <p:nvPr>
            <p:ph idx="1"/>
          </p:nvPr>
        </p:nvSpPr>
        <p:spPr/>
        <p:txBody>
          <a:bodyPr>
            <a:normAutofit fontScale="92500"/>
          </a:bodyPr>
          <a:lstStyle/>
          <a:p>
            <a:r>
              <a:rPr lang="el-GR" dirty="0"/>
              <a:t>Οι ΗΠΑ θεμελιώνονται σε έναν ηθικό και ιδεολογικό «μύθο» δημοκρατίας και ελευθερίας.</a:t>
            </a:r>
          </a:p>
          <a:p>
            <a:endParaRPr lang="el-GR" dirty="0"/>
          </a:p>
          <a:p>
            <a:r>
              <a:rPr lang="el-GR" dirty="0"/>
              <a:t>Τα κινήματα διαμαρτυρίας ενσωματώνονται στο εθνικό όραμα.</a:t>
            </a:r>
          </a:p>
          <a:p>
            <a:endParaRPr lang="el-GR" dirty="0"/>
          </a:p>
          <a:p>
            <a:r>
              <a:rPr lang="el-GR" dirty="0"/>
              <a:t>Ο φιλελευθερισμός συνδυάζεται με προτεσταντικές αξίες και εσχατολογία.</a:t>
            </a:r>
          </a:p>
          <a:p>
            <a:endParaRPr lang="el-GR" dirty="0"/>
          </a:p>
          <a:p>
            <a:r>
              <a:rPr lang="el-GR" dirty="0"/>
              <a:t>Η «ουτοπική» συνιστώσα δίνει έμφαση στη συνεχή βελτίωση της κοινωνίας.</a:t>
            </a:r>
          </a:p>
          <a:p>
            <a:endParaRPr lang="el-GR" dirty="0"/>
          </a:p>
          <a:p>
            <a:r>
              <a:rPr lang="el-GR" dirty="0"/>
              <a:t>Η διαμαρτυρία θεωρείται μέρος του πατριωτισμού και όχι απειλή.</a:t>
            </a:r>
          </a:p>
          <a:p>
            <a:endParaRPr lang="el-GR" dirty="0"/>
          </a:p>
          <a:p>
            <a:r>
              <a:rPr lang="el-GR" dirty="0"/>
              <a:t>Πολιτισμικά κινήματα γίνονται θεμέλιο </a:t>
            </a:r>
            <a:r>
              <a:rPr lang="el-GR" dirty="0" err="1"/>
              <a:t>επανερμηνειών</a:t>
            </a:r>
            <a:r>
              <a:rPr lang="el-GR" dirty="0"/>
              <a:t> του αμερικανικού οράματος.</a:t>
            </a:r>
          </a:p>
        </p:txBody>
      </p:sp>
    </p:spTree>
    <p:extLst>
      <p:ext uri="{BB962C8B-B14F-4D97-AF65-F5344CB8AC3E}">
        <p14:creationId xmlns:p14="http://schemas.microsoft.com/office/powerpoint/2010/main" val="3366813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6135C6-8C75-210B-87A1-B145BF003544}"/>
              </a:ext>
            </a:extLst>
          </p:cNvPr>
          <p:cNvSpPr>
            <a:spLocks noGrp="1"/>
          </p:cNvSpPr>
          <p:nvPr>
            <p:ph type="title"/>
          </p:nvPr>
        </p:nvSpPr>
        <p:spPr>
          <a:xfrm>
            <a:off x="609600" y="274638"/>
            <a:ext cx="10972800" cy="767949"/>
          </a:xfrm>
        </p:spPr>
        <p:txBody>
          <a:bodyPr/>
          <a:lstStyle/>
          <a:p>
            <a:r>
              <a:rPr lang="el-GR" dirty="0"/>
              <a:t>Αμερικανική Ταυτότητα και Πολιτική Θρησκεία</a:t>
            </a:r>
          </a:p>
        </p:txBody>
      </p:sp>
      <p:sp>
        <p:nvSpPr>
          <p:cNvPr id="3" name="Θέση περιεχομένου 2">
            <a:extLst>
              <a:ext uri="{FF2B5EF4-FFF2-40B4-BE49-F238E27FC236}">
                <a16:creationId xmlns:a16="http://schemas.microsoft.com/office/drawing/2014/main" id="{03330286-0C3E-1F47-0E59-F057140E537D}"/>
              </a:ext>
            </a:extLst>
          </p:cNvPr>
          <p:cNvSpPr>
            <a:spLocks noGrp="1"/>
          </p:cNvSpPr>
          <p:nvPr>
            <p:ph idx="1"/>
          </p:nvPr>
        </p:nvSpPr>
        <p:spPr/>
        <p:txBody>
          <a:bodyPr>
            <a:normAutofit lnSpcReduction="10000"/>
          </a:bodyPr>
          <a:lstStyle/>
          <a:p>
            <a:r>
              <a:rPr lang="el-GR" dirty="0"/>
              <a:t>Η πολιτική θρησκεία στις ΗΠΑ συνδυάζει κράτος, ελευθερία και Θεία Πρόνοια.</a:t>
            </a:r>
          </a:p>
          <a:p>
            <a:endParaRPr lang="el-GR" dirty="0"/>
          </a:p>
          <a:p>
            <a:r>
              <a:rPr lang="el-GR" dirty="0"/>
              <a:t>Η εθνική ταυτότητα διαμορφώνεται γύρω από ηθικά-πολιτικά ιδεώδη.</a:t>
            </a:r>
          </a:p>
          <a:p>
            <a:endParaRPr lang="el-GR" dirty="0"/>
          </a:p>
          <a:p>
            <a:r>
              <a:rPr lang="el-GR" dirty="0"/>
              <a:t>Η συλλογική ταυτότητα εδράζεται στη «μοναδικότητα» και αποστολή των ΗΠΑ.</a:t>
            </a:r>
          </a:p>
          <a:p>
            <a:endParaRPr lang="el-GR" dirty="0"/>
          </a:p>
          <a:p>
            <a:r>
              <a:rPr lang="el-GR" dirty="0"/>
              <a:t>Συμβολικά στοιχεία (σημαία, Σύνταγμα) αποκτούν σχεδόν ιερό χαρακτήρα.</a:t>
            </a:r>
          </a:p>
          <a:p>
            <a:endParaRPr lang="el-GR" dirty="0"/>
          </a:p>
          <a:p>
            <a:r>
              <a:rPr lang="el-GR" dirty="0"/>
              <a:t>Το έθνος παρουσιάζεται ως φορέας σωτηρίας και ελευθερίας για την ανθρωπότητα.</a:t>
            </a:r>
          </a:p>
          <a:p>
            <a:endParaRPr lang="el-GR" dirty="0"/>
          </a:p>
          <a:p>
            <a:r>
              <a:rPr lang="el-GR" dirty="0"/>
              <a:t>Οι ηγεσίες επικαλούνται διαχρονικά την πολιτική θρησκεία ως πηγή νομιμοποίησης.</a:t>
            </a:r>
          </a:p>
        </p:txBody>
      </p:sp>
    </p:spTree>
    <p:extLst>
      <p:ext uri="{BB962C8B-B14F-4D97-AF65-F5344CB8AC3E}">
        <p14:creationId xmlns:p14="http://schemas.microsoft.com/office/powerpoint/2010/main" val="238173359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20B072-B1E4-3076-4DF5-61F55BAEEAE1}"/>
              </a:ext>
            </a:extLst>
          </p:cNvPr>
          <p:cNvSpPr>
            <a:spLocks noGrp="1"/>
          </p:cNvSpPr>
          <p:nvPr>
            <p:ph type="title"/>
          </p:nvPr>
        </p:nvSpPr>
        <p:spPr/>
        <p:txBody>
          <a:bodyPr/>
          <a:lstStyle/>
          <a:p>
            <a:r>
              <a:rPr lang="el-GR" dirty="0"/>
              <a:t>Αμερικανικές Ελίτ και Κέντρο</a:t>
            </a:r>
          </a:p>
        </p:txBody>
      </p:sp>
      <p:sp>
        <p:nvSpPr>
          <p:cNvPr id="3" name="Θέση περιεχομένου 2">
            <a:extLst>
              <a:ext uri="{FF2B5EF4-FFF2-40B4-BE49-F238E27FC236}">
                <a16:creationId xmlns:a16="http://schemas.microsoft.com/office/drawing/2014/main" id="{1F94E334-4382-DF65-B193-CB909E1C6E9C}"/>
              </a:ext>
            </a:extLst>
          </p:cNvPr>
          <p:cNvSpPr>
            <a:spLocks noGrp="1"/>
          </p:cNvSpPr>
          <p:nvPr>
            <p:ph idx="1"/>
          </p:nvPr>
        </p:nvSpPr>
        <p:spPr/>
        <p:txBody>
          <a:bodyPr>
            <a:normAutofit fontScale="92500"/>
          </a:bodyPr>
          <a:lstStyle/>
          <a:p>
            <a:r>
              <a:rPr lang="el-GR" dirty="0"/>
              <a:t>Οι ελίτ στις ΗΠΑ βασίζονται σε πλέγμα πολιτικής, οικονομικής και πολιτιστικής επιρροής.</a:t>
            </a:r>
          </a:p>
          <a:p>
            <a:endParaRPr lang="el-GR" dirty="0"/>
          </a:p>
          <a:p>
            <a:r>
              <a:rPr lang="el-GR" dirty="0"/>
              <a:t>Το «κέντρο» δεν είναι κρατικό αλλά δίκτυο θεσμών, ιδεών και κοινωνικών οργανισμών.</a:t>
            </a:r>
          </a:p>
          <a:p>
            <a:endParaRPr lang="el-GR" dirty="0"/>
          </a:p>
          <a:p>
            <a:r>
              <a:rPr lang="el-GR" dirty="0"/>
              <a:t>Συμβολικές αρχές: ατομικά δικαιώματα, δημοκρατία, ευκαιρίες.</a:t>
            </a:r>
          </a:p>
          <a:p>
            <a:endParaRPr lang="el-GR" dirty="0"/>
          </a:p>
          <a:p>
            <a:r>
              <a:rPr lang="el-GR" dirty="0"/>
              <a:t>Ελίτ και διαμαρτυρία συνυπάρχουν σε φιλελεύθερο πλαίσιο.</a:t>
            </a:r>
          </a:p>
          <a:p>
            <a:endParaRPr lang="el-GR" dirty="0"/>
          </a:p>
          <a:p>
            <a:r>
              <a:rPr lang="el-GR" dirty="0"/>
              <a:t>Οι ελίτ συχνά ανανεώνονται από τα κοινωνικά κινήματα.</a:t>
            </a:r>
          </a:p>
          <a:p>
            <a:endParaRPr lang="el-GR" dirty="0"/>
          </a:p>
          <a:p>
            <a:r>
              <a:rPr lang="el-GR" dirty="0"/>
              <a:t>Ο νεοτερισμός νομιμοποιεί τη συνεχή αλλαγή και καινοτομία.</a:t>
            </a:r>
          </a:p>
        </p:txBody>
      </p:sp>
    </p:spTree>
    <p:extLst>
      <p:ext uri="{BB962C8B-B14F-4D97-AF65-F5344CB8AC3E}">
        <p14:creationId xmlns:p14="http://schemas.microsoft.com/office/powerpoint/2010/main" val="15181781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79ED70-347D-D7F0-FB2F-FB891115BC06}"/>
              </a:ext>
            </a:extLst>
          </p:cNvPr>
          <p:cNvSpPr>
            <a:spLocks noGrp="1"/>
          </p:cNvSpPr>
          <p:nvPr>
            <p:ph type="title"/>
          </p:nvPr>
        </p:nvSpPr>
        <p:spPr>
          <a:xfrm>
            <a:off x="609600" y="274638"/>
            <a:ext cx="10972800" cy="913227"/>
          </a:xfrm>
        </p:spPr>
        <p:txBody>
          <a:bodyPr/>
          <a:lstStyle/>
          <a:p>
            <a:r>
              <a:rPr lang="el-GR" dirty="0"/>
              <a:t>Γιατί όχι σοσιαλισμός στις ΗΠΑ;</a:t>
            </a:r>
          </a:p>
        </p:txBody>
      </p:sp>
      <p:sp>
        <p:nvSpPr>
          <p:cNvPr id="3" name="Θέση περιεχομένου 2">
            <a:extLst>
              <a:ext uri="{FF2B5EF4-FFF2-40B4-BE49-F238E27FC236}">
                <a16:creationId xmlns:a16="http://schemas.microsoft.com/office/drawing/2014/main" id="{532C6B05-99B9-B20E-9745-D5A1F8CDD5A9}"/>
              </a:ext>
            </a:extLst>
          </p:cNvPr>
          <p:cNvSpPr>
            <a:spLocks noGrp="1"/>
          </p:cNvSpPr>
          <p:nvPr>
            <p:ph idx="1"/>
          </p:nvPr>
        </p:nvSpPr>
        <p:spPr>
          <a:xfrm>
            <a:off x="609599" y="1600201"/>
            <a:ext cx="11226325" cy="4525963"/>
          </a:xfrm>
        </p:spPr>
        <p:txBody>
          <a:bodyPr>
            <a:normAutofit lnSpcReduction="10000"/>
          </a:bodyPr>
          <a:lstStyle/>
          <a:p>
            <a:r>
              <a:rPr lang="el-GR" dirty="0"/>
              <a:t>Η φιλελεύθερη παράδοση υπερισχύει της ταξικής συνείδησης.</a:t>
            </a:r>
          </a:p>
          <a:p>
            <a:endParaRPr lang="el-GR" dirty="0"/>
          </a:p>
          <a:p>
            <a:r>
              <a:rPr lang="el-GR" dirty="0"/>
              <a:t>Η κουλτούρα ευκαιριών αποδυναμώνει τη μαχητική ριζοσπαστικοποίηση.</a:t>
            </a:r>
          </a:p>
          <a:p>
            <a:endParaRPr lang="el-GR" dirty="0"/>
          </a:p>
          <a:p>
            <a:r>
              <a:rPr lang="el-GR" dirty="0"/>
              <a:t>Το κράτος λειτουργεί κυρίως ως προστάτης δικαιωμάτων, όχι ως </a:t>
            </a:r>
            <a:r>
              <a:rPr lang="el-GR" dirty="0" err="1"/>
              <a:t>αναδιανομέας</a:t>
            </a:r>
            <a:r>
              <a:rPr lang="el-GR" dirty="0"/>
              <a:t>.</a:t>
            </a:r>
          </a:p>
          <a:p>
            <a:endParaRPr lang="el-GR" dirty="0"/>
          </a:p>
          <a:p>
            <a:r>
              <a:rPr lang="el-GR" dirty="0"/>
              <a:t>Το αμερικανικό όραμα ενσωματώνει κοινωνικά αιτήματα χωρίς απαίτηση ανατροπής.</a:t>
            </a:r>
          </a:p>
          <a:p>
            <a:endParaRPr lang="el-GR" dirty="0"/>
          </a:p>
          <a:p>
            <a:r>
              <a:rPr lang="el-GR" dirty="0"/>
              <a:t>Υπάρχει καχυποψία απέναντι στο κράτος και τις κεντρικές παρεμβάσεις.</a:t>
            </a:r>
          </a:p>
          <a:p>
            <a:endParaRPr lang="el-GR" dirty="0"/>
          </a:p>
          <a:p>
            <a:r>
              <a:rPr lang="el-GR" dirty="0"/>
              <a:t>Ανάπτυξη εναλλακτικών κινημάτων χωρίς αντικαπιταλιστικό προσανατολισμό.</a:t>
            </a:r>
          </a:p>
        </p:txBody>
      </p:sp>
    </p:spTree>
    <p:extLst>
      <p:ext uri="{BB962C8B-B14F-4D97-AF65-F5344CB8AC3E}">
        <p14:creationId xmlns:p14="http://schemas.microsoft.com/office/powerpoint/2010/main" val="408951988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8CF131-13CA-43C4-F85B-F0579415D026}"/>
              </a:ext>
            </a:extLst>
          </p:cNvPr>
          <p:cNvSpPr>
            <a:spLocks noGrp="1"/>
          </p:cNvSpPr>
          <p:nvPr>
            <p:ph type="title"/>
          </p:nvPr>
        </p:nvSpPr>
        <p:spPr>
          <a:xfrm>
            <a:off x="609600" y="274638"/>
            <a:ext cx="10972800" cy="759403"/>
          </a:xfrm>
        </p:spPr>
        <p:txBody>
          <a:bodyPr/>
          <a:lstStyle/>
          <a:p>
            <a:r>
              <a:rPr lang="el-GR" dirty="0"/>
              <a:t>Συγκριτικά συμπεράσματα</a:t>
            </a:r>
          </a:p>
        </p:txBody>
      </p:sp>
      <p:sp>
        <p:nvSpPr>
          <p:cNvPr id="3" name="Θέση περιεχομένου 2">
            <a:extLst>
              <a:ext uri="{FF2B5EF4-FFF2-40B4-BE49-F238E27FC236}">
                <a16:creationId xmlns:a16="http://schemas.microsoft.com/office/drawing/2014/main" id="{B4487AD6-E377-3F89-D2FF-C24E8936E357}"/>
              </a:ext>
            </a:extLst>
          </p:cNvPr>
          <p:cNvSpPr>
            <a:spLocks noGrp="1"/>
          </p:cNvSpPr>
          <p:nvPr>
            <p:ph idx="1"/>
          </p:nvPr>
        </p:nvSpPr>
        <p:spPr/>
        <p:txBody>
          <a:bodyPr>
            <a:normAutofit fontScale="92500" lnSpcReduction="10000"/>
          </a:bodyPr>
          <a:lstStyle/>
          <a:p>
            <a:r>
              <a:rPr lang="el-GR" dirty="0"/>
              <a:t>Η κοινωνική διαστρωμάτωση στις ΗΠΑ είναι πολύπλευρη και όχι απόλυτα ιεραρχική.</a:t>
            </a:r>
          </a:p>
          <a:p>
            <a:endParaRPr lang="el-GR" dirty="0"/>
          </a:p>
          <a:p>
            <a:r>
              <a:rPr lang="el-GR" dirty="0"/>
              <a:t>Παρατηρείται συνύπαρξη ρεφορμισμού και ριζοσπαστισμού.</a:t>
            </a:r>
          </a:p>
          <a:p>
            <a:endParaRPr lang="el-GR" dirty="0"/>
          </a:p>
          <a:p>
            <a:r>
              <a:rPr lang="el-GR" dirty="0"/>
              <a:t>Η διαμαρτυρία είναι θεσμικά ανεκτή και ενίοτε ενσωματωμένη.</a:t>
            </a:r>
          </a:p>
          <a:p>
            <a:endParaRPr lang="el-GR" dirty="0"/>
          </a:p>
          <a:p>
            <a:r>
              <a:rPr lang="el-GR" dirty="0"/>
              <a:t>Το πολιτισμικό πρόγραμμα της νεωτερικότητας στις ΗΠΑ είναι δυναμικό και προσαρμοστικό.</a:t>
            </a:r>
          </a:p>
          <a:p>
            <a:endParaRPr lang="el-GR" dirty="0"/>
          </a:p>
          <a:p>
            <a:r>
              <a:rPr lang="el-GR" dirty="0"/>
              <a:t>Η εθνική ιδεολογία εστιάζει στην ατομική ευθύνη και πρωτοβουλία.</a:t>
            </a:r>
          </a:p>
          <a:p>
            <a:endParaRPr lang="el-GR" dirty="0"/>
          </a:p>
          <a:p>
            <a:r>
              <a:rPr lang="el-GR" dirty="0"/>
              <a:t>Οι ΗΠΑ αποτελούν ξεχωριστό πρότυπο νεωτερικότητας μέσα στον δυτικό κόσμο.</a:t>
            </a:r>
          </a:p>
        </p:txBody>
      </p:sp>
    </p:spTree>
    <p:extLst>
      <p:ext uri="{BB962C8B-B14F-4D97-AF65-F5344CB8AC3E}">
        <p14:creationId xmlns:p14="http://schemas.microsoft.com/office/powerpoint/2010/main" val="53660607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3C2063-9C1B-D39C-133D-8728E4435013}"/>
              </a:ext>
            </a:extLst>
          </p:cNvPr>
          <p:cNvSpPr>
            <a:spLocks noGrp="1"/>
          </p:cNvSpPr>
          <p:nvPr>
            <p:ph type="title"/>
          </p:nvPr>
        </p:nvSpPr>
        <p:spPr/>
        <p:txBody>
          <a:bodyPr/>
          <a:lstStyle/>
          <a:p>
            <a:r>
              <a:rPr lang="el-GR" dirty="0"/>
              <a:t>Λατινική Αμερική</a:t>
            </a:r>
            <a:endParaRPr lang="en-US" dirty="0"/>
          </a:p>
        </p:txBody>
      </p:sp>
      <p:sp>
        <p:nvSpPr>
          <p:cNvPr id="4" name="Θέση υποσέλιδου 3">
            <a:extLst>
              <a:ext uri="{FF2B5EF4-FFF2-40B4-BE49-F238E27FC236}">
                <a16:creationId xmlns:a16="http://schemas.microsoft.com/office/drawing/2014/main" id="{EA974392-B16D-5593-28A0-2923B9D53CB2}"/>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039626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B9D7A8-7B12-0195-6F03-9534CD3037A0}"/>
              </a:ext>
            </a:extLst>
          </p:cNvPr>
          <p:cNvSpPr>
            <a:spLocks noGrp="1"/>
          </p:cNvSpPr>
          <p:nvPr>
            <p:ph type="title"/>
          </p:nvPr>
        </p:nvSpPr>
        <p:spPr>
          <a:xfrm>
            <a:off x="609600" y="274638"/>
            <a:ext cx="10972800" cy="750857"/>
          </a:xfrm>
        </p:spPr>
        <p:txBody>
          <a:bodyPr/>
          <a:lstStyle/>
          <a:p>
            <a:r>
              <a:rPr lang="el-GR" dirty="0"/>
              <a:t>Ο Ελληνικός Αξονικός Πολιτισμός</a:t>
            </a:r>
          </a:p>
        </p:txBody>
      </p:sp>
      <p:sp>
        <p:nvSpPr>
          <p:cNvPr id="3" name="Θέση περιεχομένου 2">
            <a:extLst>
              <a:ext uri="{FF2B5EF4-FFF2-40B4-BE49-F238E27FC236}">
                <a16:creationId xmlns:a16="http://schemas.microsoft.com/office/drawing/2014/main" id="{38D46251-88DB-DE15-73A6-11C0550B0F9F}"/>
              </a:ext>
            </a:extLst>
          </p:cNvPr>
          <p:cNvSpPr>
            <a:spLocks noGrp="1"/>
          </p:cNvSpPr>
          <p:nvPr>
            <p:ph idx="1"/>
          </p:nvPr>
        </p:nvSpPr>
        <p:spPr/>
        <p:txBody>
          <a:bodyPr>
            <a:normAutofit fontScale="85000" lnSpcReduction="20000"/>
          </a:bodyPr>
          <a:lstStyle/>
          <a:p>
            <a:r>
              <a:rPr lang="el-GR" dirty="0"/>
              <a:t>Οι Έλληνες ήταν οι πρώτοι που ανέπτυξαν φιλοσοφικό στοχασμό με κριτική και συστηματική μέθοδο.</a:t>
            </a:r>
          </a:p>
          <a:p>
            <a:endParaRPr lang="el-GR" dirty="0"/>
          </a:p>
          <a:p>
            <a:r>
              <a:rPr lang="el-GR" dirty="0"/>
              <a:t>Η αναζήτηση της αλήθειας μέσω του λόγου αντί της μυθικής σκέψης (από τους Προσωκρατικούς μέχρι τον Αριστοτέλη).</a:t>
            </a:r>
          </a:p>
          <a:p>
            <a:endParaRPr lang="el-GR" dirty="0"/>
          </a:p>
          <a:p>
            <a:r>
              <a:rPr lang="el-GR" dirty="0"/>
              <a:t>Ο ορθολογισμός ως κεντρικός άξονας της σκέψης (σε αντίθεση με τις δογματικές ή μυστηριακές προσεγγίσεις άλλων πολιτισμών).</a:t>
            </a:r>
          </a:p>
          <a:p>
            <a:endParaRPr lang="el-GR" dirty="0"/>
          </a:p>
          <a:p>
            <a:r>
              <a:rPr lang="el-GR" dirty="0"/>
              <a:t>Ο άνθρωπος ως αυτόνομη ύπαρξη, ικανή για κριτική σκέψη και ηθική επιλογή.</a:t>
            </a:r>
          </a:p>
          <a:p>
            <a:endParaRPr lang="el-GR" dirty="0"/>
          </a:p>
          <a:p>
            <a:r>
              <a:rPr lang="el-GR" dirty="0"/>
              <a:t>Εισαγωγή ενδοσκόπησης και  αυτογνωσίας («γνώθι σαυτόν»).</a:t>
            </a:r>
          </a:p>
          <a:p>
            <a:endParaRPr lang="el-GR" dirty="0"/>
          </a:p>
          <a:p>
            <a:r>
              <a:rPr lang="el-GR" dirty="0"/>
              <a:t>Διερεύνηση του ανθρώπινου πεπρωμένου και σύγκρουση του ατόμου με την κοινωνία και τους θεούς (Σοφοκλής, Ευριπίδης)</a:t>
            </a:r>
            <a:endParaRPr lang="en-US" dirty="0"/>
          </a:p>
        </p:txBody>
      </p:sp>
      <p:sp>
        <p:nvSpPr>
          <p:cNvPr id="4" name="Θέση υποσέλιδου 3">
            <a:extLst>
              <a:ext uri="{FF2B5EF4-FFF2-40B4-BE49-F238E27FC236}">
                <a16:creationId xmlns:a16="http://schemas.microsoft.com/office/drawing/2014/main" id="{478ED2D9-8907-04F9-7D8C-64FCBB319D22}"/>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81407749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88809C-1203-D264-777C-A1F6B8581D82}"/>
              </a:ext>
            </a:extLst>
          </p:cNvPr>
          <p:cNvSpPr>
            <a:spLocks noGrp="1"/>
          </p:cNvSpPr>
          <p:nvPr>
            <p:ph type="title"/>
          </p:nvPr>
        </p:nvSpPr>
        <p:spPr>
          <a:xfrm>
            <a:off x="609600" y="274638"/>
            <a:ext cx="10972800" cy="913227"/>
          </a:xfrm>
        </p:spPr>
        <p:txBody>
          <a:bodyPr/>
          <a:lstStyle/>
          <a:p>
            <a:r>
              <a:rPr lang="el-GR" dirty="0"/>
              <a:t>Ιδιαιτερότητες της Λατινικής Αμερικής</a:t>
            </a:r>
          </a:p>
        </p:txBody>
      </p:sp>
      <p:sp>
        <p:nvSpPr>
          <p:cNvPr id="3" name="Θέση περιεχομένου 2">
            <a:extLst>
              <a:ext uri="{FF2B5EF4-FFF2-40B4-BE49-F238E27FC236}">
                <a16:creationId xmlns:a16="http://schemas.microsoft.com/office/drawing/2014/main" id="{34DB10F9-6F6D-D8B3-B09C-867622B5AD3C}"/>
              </a:ext>
            </a:extLst>
          </p:cNvPr>
          <p:cNvSpPr>
            <a:spLocks noGrp="1"/>
          </p:cNvSpPr>
          <p:nvPr>
            <p:ph idx="1"/>
          </p:nvPr>
        </p:nvSpPr>
        <p:spPr/>
        <p:txBody>
          <a:bodyPr/>
          <a:lstStyle/>
          <a:p>
            <a:r>
              <a:rPr lang="el-GR" dirty="0"/>
              <a:t>Η νεωτερικότητα στη Λ. Αμερική επηρεάζεται από την αποικιοκρατική κληρονομιά.</a:t>
            </a:r>
          </a:p>
          <a:p>
            <a:endParaRPr lang="el-GR" dirty="0"/>
          </a:p>
          <a:p>
            <a:r>
              <a:rPr lang="el-GR" dirty="0"/>
              <a:t>Επικρατεί η τάση για συγκεντρωτισμό, πατερναλισμό και αυταρχικές δομές.</a:t>
            </a:r>
          </a:p>
          <a:p>
            <a:endParaRPr lang="el-GR" dirty="0"/>
          </a:p>
          <a:p>
            <a:r>
              <a:rPr lang="el-GR" dirty="0"/>
              <a:t>Οι θεσμοί έχουν συχνά περιορισμένη αυτονομία από το κράτος.</a:t>
            </a:r>
          </a:p>
          <a:p>
            <a:endParaRPr lang="el-GR" dirty="0"/>
          </a:p>
          <a:p>
            <a:r>
              <a:rPr lang="el-GR" dirty="0"/>
              <a:t>Κρίσιμη η παρουσία πελατειακών σχέσεων και προνεωτερικών μορφών εξουσίας.</a:t>
            </a:r>
          </a:p>
          <a:p>
            <a:endParaRPr lang="el-GR" dirty="0"/>
          </a:p>
          <a:p>
            <a:r>
              <a:rPr lang="el-GR" dirty="0"/>
              <a:t>Οι ευρωπαϊκές ιδέες ενσωματώνονται επιφανειακά χωρίς βαθιές ριζώσεις.</a:t>
            </a:r>
          </a:p>
        </p:txBody>
      </p:sp>
    </p:spTree>
    <p:extLst>
      <p:ext uri="{BB962C8B-B14F-4D97-AF65-F5344CB8AC3E}">
        <p14:creationId xmlns:p14="http://schemas.microsoft.com/office/powerpoint/2010/main" val="341110130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53D2D9-1635-D458-BD6D-6961A487BBB3}"/>
              </a:ext>
            </a:extLst>
          </p:cNvPr>
          <p:cNvSpPr>
            <a:spLocks noGrp="1"/>
          </p:cNvSpPr>
          <p:nvPr>
            <p:ph type="title"/>
          </p:nvPr>
        </p:nvSpPr>
        <p:spPr>
          <a:xfrm>
            <a:off x="609600" y="274638"/>
            <a:ext cx="10972800" cy="861953"/>
          </a:xfrm>
        </p:spPr>
        <p:txBody>
          <a:bodyPr/>
          <a:lstStyle/>
          <a:p>
            <a:r>
              <a:rPr lang="el-GR"/>
              <a:t>Λατινική Αμερική</a:t>
            </a:r>
            <a:endParaRPr lang="el-GR" dirty="0"/>
          </a:p>
        </p:txBody>
      </p:sp>
      <p:sp>
        <p:nvSpPr>
          <p:cNvPr id="3" name="Θέση περιεχομένου 2">
            <a:extLst>
              <a:ext uri="{FF2B5EF4-FFF2-40B4-BE49-F238E27FC236}">
                <a16:creationId xmlns:a16="http://schemas.microsoft.com/office/drawing/2014/main" id="{B24C93ED-B24B-2C46-1AED-36A77B5D5766}"/>
              </a:ext>
            </a:extLst>
          </p:cNvPr>
          <p:cNvSpPr>
            <a:spLocks noGrp="1"/>
          </p:cNvSpPr>
          <p:nvPr>
            <p:ph idx="1"/>
          </p:nvPr>
        </p:nvSpPr>
        <p:spPr/>
        <p:txBody>
          <a:bodyPr/>
          <a:lstStyle/>
          <a:p>
            <a:r>
              <a:rPr lang="el-GR" dirty="0"/>
              <a:t>Διαρκής σύγκρουση μεταξύ νεωτερικών προσδοκιών και παραδοσιακών δομών.</a:t>
            </a:r>
          </a:p>
          <a:p>
            <a:endParaRPr lang="el-GR" dirty="0"/>
          </a:p>
          <a:p>
            <a:r>
              <a:rPr lang="el-GR" dirty="0"/>
              <a:t>Τα κράτη επιδιώκουν εκσυγχρονισμό χωρίς ευρεία κοινωνική ενσωμάτωση.</a:t>
            </a:r>
          </a:p>
          <a:p>
            <a:endParaRPr lang="el-GR" dirty="0"/>
          </a:p>
          <a:p>
            <a:r>
              <a:rPr lang="el-GR" dirty="0"/>
              <a:t>Η κοινωνία των πολιτών είναι συχνά αδύναμη ή κατακερματισμένη.</a:t>
            </a:r>
          </a:p>
          <a:p>
            <a:endParaRPr lang="el-GR" dirty="0"/>
          </a:p>
          <a:p>
            <a:r>
              <a:rPr lang="el-GR" dirty="0"/>
              <a:t>Οι επαναστατικές ιδέες αποκτούν χαρακτήρα μεσσιανικό και χαρισματικό.</a:t>
            </a:r>
          </a:p>
          <a:p>
            <a:endParaRPr lang="el-GR" dirty="0"/>
          </a:p>
          <a:p>
            <a:r>
              <a:rPr lang="el-GR" dirty="0"/>
              <a:t>Οι μεταρρυθμίσεις λειτουργούν πολλές φορές ελεγχόμενα ή συμβολικά.</a:t>
            </a:r>
          </a:p>
        </p:txBody>
      </p:sp>
    </p:spTree>
    <p:extLst>
      <p:ext uri="{BB962C8B-B14F-4D97-AF65-F5344CB8AC3E}">
        <p14:creationId xmlns:p14="http://schemas.microsoft.com/office/powerpoint/2010/main" val="272267237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5D3865-4EAC-9476-6648-A61B6306BD52}"/>
              </a:ext>
            </a:extLst>
          </p:cNvPr>
          <p:cNvSpPr>
            <a:spLocks noGrp="1"/>
          </p:cNvSpPr>
          <p:nvPr>
            <p:ph type="title"/>
          </p:nvPr>
        </p:nvSpPr>
        <p:spPr>
          <a:xfrm>
            <a:off x="609600" y="274638"/>
            <a:ext cx="10972800" cy="682491"/>
          </a:xfrm>
        </p:spPr>
        <p:txBody>
          <a:bodyPr/>
          <a:lstStyle/>
          <a:p>
            <a:r>
              <a:rPr lang="el-GR" dirty="0"/>
              <a:t>Διαμαρτυρία και ταυτότητα</a:t>
            </a:r>
          </a:p>
        </p:txBody>
      </p:sp>
      <p:sp>
        <p:nvSpPr>
          <p:cNvPr id="3" name="Θέση περιεχομένου 2">
            <a:extLst>
              <a:ext uri="{FF2B5EF4-FFF2-40B4-BE49-F238E27FC236}">
                <a16:creationId xmlns:a16="http://schemas.microsoft.com/office/drawing/2014/main" id="{D0BBC573-45C9-715F-48EF-C5DA3C6B4EA7}"/>
              </a:ext>
            </a:extLst>
          </p:cNvPr>
          <p:cNvSpPr>
            <a:spLocks noGrp="1"/>
          </p:cNvSpPr>
          <p:nvPr>
            <p:ph idx="1"/>
          </p:nvPr>
        </p:nvSpPr>
        <p:spPr/>
        <p:txBody>
          <a:bodyPr>
            <a:normAutofit fontScale="92500"/>
          </a:bodyPr>
          <a:lstStyle/>
          <a:p>
            <a:r>
              <a:rPr lang="el-GR" dirty="0"/>
              <a:t>Τα κινήματα διαμαρτυρίας έχουν έντονα χαρακτηριστικά πολιτικής και κοινωνικής απελπισίας.</a:t>
            </a:r>
          </a:p>
          <a:p>
            <a:endParaRPr lang="el-GR" dirty="0"/>
          </a:p>
          <a:p>
            <a:r>
              <a:rPr lang="el-GR" dirty="0"/>
              <a:t>Οι πολιτισμικές ταυτότητες είναι κατακερματισμένες, με ισχυρές τοπικές και </a:t>
            </a:r>
            <a:r>
              <a:rPr lang="el-GR" dirty="0" err="1"/>
              <a:t>εθνοτικές</a:t>
            </a:r>
            <a:r>
              <a:rPr lang="el-GR" dirty="0"/>
              <a:t> διαφοροποιήσεις.</a:t>
            </a:r>
          </a:p>
          <a:p>
            <a:endParaRPr lang="el-GR" dirty="0"/>
          </a:p>
          <a:p>
            <a:r>
              <a:rPr lang="el-GR" dirty="0"/>
              <a:t>Η συλλογική ταυτότητα καθορίζεται περισσότερο από το κράτος παρά από την κοινωνία.</a:t>
            </a:r>
          </a:p>
          <a:p>
            <a:endParaRPr lang="el-GR" dirty="0"/>
          </a:p>
          <a:p>
            <a:r>
              <a:rPr lang="el-GR" dirty="0"/>
              <a:t>Η νεωτερικότητα στη Λ. Αμερική είναι ετερογενής και συχνά αντιφατική.</a:t>
            </a:r>
          </a:p>
          <a:p>
            <a:endParaRPr lang="el-GR" dirty="0"/>
          </a:p>
          <a:p>
            <a:r>
              <a:rPr lang="el-GR" dirty="0"/>
              <a:t>Υπάρχει αβεβαιότητα μεταξύ αυθεντικής νεωτερικότητας και μιμητικού εκσυγχρονισμού.</a:t>
            </a:r>
          </a:p>
        </p:txBody>
      </p:sp>
    </p:spTree>
    <p:extLst>
      <p:ext uri="{BB962C8B-B14F-4D97-AF65-F5344CB8AC3E}">
        <p14:creationId xmlns:p14="http://schemas.microsoft.com/office/powerpoint/2010/main" val="79130128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FC2145-3668-D65B-4740-2F44A340CA31}"/>
              </a:ext>
            </a:extLst>
          </p:cNvPr>
          <p:cNvSpPr>
            <a:spLocks noGrp="1"/>
          </p:cNvSpPr>
          <p:nvPr>
            <p:ph type="title"/>
          </p:nvPr>
        </p:nvSpPr>
        <p:spPr>
          <a:xfrm>
            <a:off x="609600" y="274638"/>
            <a:ext cx="10972800" cy="776495"/>
          </a:xfrm>
        </p:spPr>
        <p:txBody>
          <a:bodyPr>
            <a:normAutofit/>
          </a:bodyPr>
          <a:lstStyle/>
          <a:p>
            <a:r>
              <a:rPr lang="el-GR" sz="2400" dirty="0"/>
              <a:t>Λαϊκισμός και Χαρισματική Εξουσία</a:t>
            </a:r>
            <a:endParaRPr lang="en-US" sz="2400" dirty="0"/>
          </a:p>
        </p:txBody>
      </p:sp>
      <p:sp>
        <p:nvSpPr>
          <p:cNvPr id="3" name="Θέση περιεχομένου 2">
            <a:extLst>
              <a:ext uri="{FF2B5EF4-FFF2-40B4-BE49-F238E27FC236}">
                <a16:creationId xmlns:a16="http://schemas.microsoft.com/office/drawing/2014/main" id="{D6CCA9A2-EB7C-F5E5-1AC1-0CF6396CE609}"/>
              </a:ext>
            </a:extLst>
          </p:cNvPr>
          <p:cNvSpPr>
            <a:spLocks noGrp="1"/>
          </p:cNvSpPr>
          <p:nvPr>
            <p:ph idx="1"/>
          </p:nvPr>
        </p:nvSpPr>
        <p:spPr/>
        <p:txBody>
          <a:bodyPr>
            <a:normAutofit lnSpcReduction="10000"/>
          </a:bodyPr>
          <a:lstStyle/>
          <a:p>
            <a:r>
              <a:rPr lang="el-GR" dirty="0"/>
              <a:t>Ένα κεντρικό πολιτικό χαρακτηριστικό είναι η επανεμφανιζόμενη μορφή του «χαρισματικού ηγέτη» και του </a:t>
            </a:r>
            <a:r>
              <a:rPr lang="el-GR" dirty="0" err="1"/>
              <a:t>λαϊκιστικού</a:t>
            </a:r>
            <a:r>
              <a:rPr lang="el-GR" dirty="0"/>
              <a:t> κινήματος. </a:t>
            </a:r>
          </a:p>
          <a:p>
            <a:endParaRPr lang="el-GR" dirty="0"/>
          </a:p>
          <a:p>
            <a:r>
              <a:rPr lang="el-GR" dirty="0"/>
              <a:t>Η εξουσία συχνά </a:t>
            </a:r>
            <a:r>
              <a:rPr lang="el-GR" dirty="0" err="1"/>
              <a:t>προσωποποιείται</a:t>
            </a:r>
            <a:r>
              <a:rPr lang="el-GR" dirty="0"/>
              <a:t> σε ηγετικές φιγούρες που εμφανίζονται ως «πατέρες του λαού» – όπως ο </a:t>
            </a:r>
            <a:r>
              <a:rPr lang="el-GR" dirty="0" err="1"/>
              <a:t>Περόν</a:t>
            </a:r>
            <a:r>
              <a:rPr lang="el-GR" dirty="0"/>
              <a:t> στην Αργεντινή ή ο Τσάβες στη Βενεζουέλα.</a:t>
            </a:r>
          </a:p>
          <a:p>
            <a:endParaRPr lang="el-GR" dirty="0"/>
          </a:p>
          <a:p>
            <a:r>
              <a:rPr lang="el-GR" dirty="0"/>
              <a:t> Αυτοί οι ηγέτες λειτουργούν ως δίαυλοι κοινωνικής ενσωμάτωσης, προσφέροντας στο λαό όχι θεσμική αλλά σχεσιακή πρόσβαση στην εξουσία. </a:t>
            </a:r>
          </a:p>
          <a:p>
            <a:endParaRPr lang="el-GR" dirty="0"/>
          </a:p>
          <a:p>
            <a:r>
              <a:rPr lang="el-GR" dirty="0"/>
              <a:t>Το κράτος συχνά νομιμοποιείται μέσω της προσωπικής σχέσης με τις λαϊκές τάξεις και όχι μέσω σταθερών θεσμών</a:t>
            </a:r>
            <a:endParaRPr lang="en-US" dirty="0"/>
          </a:p>
        </p:txBody>
      </p:sp>
      <p:sp>
        <p:nvSpPr>
          <p:cNvPr id="4" name="Θέση υποσέλιδου 3">
            <a:extLst>
              <a:ext uri="{FF2B5EF4-FFF2-40B4-BE49-F238E27FC236}">
                <a16:creationId xmlns:a16="http://schemas.microsoft.com/office/drawing/2014/main" id="{A087B5BF-A221-A8E1-2602-3910FD8D55B5}"/>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401492616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19B24B-4A25-641D-1FA1-201ACC425432}"/>
              </a:ext>
            </a:extLst>
          </p:cNvPr>
          <p:cNvSpPr>
            <a:spLocks noGrp="1"/>
          </p:cNvSpPr>
          <p:nvPr>
            <p:ph type="title"/>
          </p:nvPr>
        </p:nvSpPr>
        <p:spPr/>
        <p:txBody>
          <a:bodyPr>
            <a:normAutofit/>
          </a:bodyPr>
          <a:lstStyle/>
          <a:p>
            <a:r>
              <a:rPr lang="el-GR" sz="2400" dirty="0"/>
              <a:t>Κυκλική Πολιτική Ρευστότητα: Εναλλαγή Εκδημοκρατισμού και Καταστολής</a:t>
            </a:r>
            <a:br>
              <a:rPr lang="el-GR" sz="2400" dirty="0"/>
            </a:br>
            <a:endParaRPr lang="en-US" sz="2400" dirty="0"/>
          </a:p>
        </p:txBody>
      </p:sp>
      <p:sp>
        <p:nvSpPr>
          <p:cNvPr id="3" name="Θέση περιεχομένου 2">
            <a:extLst>
              <a:ext uri="{FF2B5EF4-FFF2-40B4-BE49-F238E27FC236}">
                <a16:creationId xmlns:a16="http://schemas.microsoft.com/office/drawing/2014/main" id="{869E89DF-F364-61B7-0D9C-9CAE985B26FF}"/>
              </a:ext>
            </a:extLst>
          </p:cNvPr>
          <p:cNvSpPr>
            <a:spLocks noGrp="1"/>
          </p:cNvSpPr>
          <p:nvPr>
            <p:ph idx="1"/>
          </p:nvPr>
        </p:nvSpPr>
        <p:spPr/>
        <p:txBody>
          <a:bodyPr/>
          <a:lstStyle/>
          <a:p>
            <a:r>
              <a:rPr lang="el-GR" dirty="0"/>
              <a:t>Η πολιτική ιστορία της περιοχής, </a:t>
            </a:r>
            <a:r>
              <a:rPr lang="el-GR" dirty="0" err="1"/>
              <a:t>ια</a:t>
            </a:r>
            <a:r>
              <a:rPr lang="el-GR" dirty="0"/>
              <a:t> ταλάντωση ανάμεσα σε κύματα μαζικής πολιτικής κινητοποίησης και περιόδους αυταρχικής καταστολής. </a:t>
            </a:r>
          </a:p>
          <a:p>
            <a:endParaRPr lang="el-GR" dirty="0"/>
          </a:p>
          <a:p>
            <a:r>
              <a:rPr lang="el-GR" dirty="0"/>
              <a:t>Αυτά τα κύματα δεν παρήγαγαν σταθερούς δημοκρατικούς θεσμούς, αλλά συχνά προκάλεσαν θεσμική απορρύθμιση ή επαναφορά στρατιωτικών καθεστώτων. </a:t>
            </a:r>
          </a:p>
          <a:p>
            <a:endParaRPr lang="el-GR" dirty="0"/>
          </a:p>
          <a:p>
            <a:r>
              <a:rPr lang="el-GR" dirty="0"/>
              <a:t>Η «υψηλή» πολιτική αποσυνδέθηκε από τη βιωμένη πολιτική κουλτούρα και κατέληξε ευάλωτη σε ριζοσπαστικές εναλλαγές</a:t>
            </a:r>
          </a:p>
          <a:p>
            <a:r>
              <a:rPr lang="el-GR" dirty="0"/>
              <a:t>.</a:t>
            </a:r>
          </a:p>
          <a:p>
            <a:endParaRPr lang="en-US" dirty="0"/>
          </a:p>
        </p:txBody>
      </p:sp>
      <p:sp>
        <p:nvSpPr>
          <p:cNvPr id="4" name="Θέση υποσέλιδου 3">
            <a:extLst>
              <a:ext uri="{FF2B5EF4-FFF2-40B4-BE49-F238E27FC236}">
                <a16:creationId xmlns:a16="http://schemas.microsoft.com/office/drawing/2014/main" id="{91FE03E4-F1D4-35EA-22F2-2754102DD4F1}"/>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25915052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BD8C02-B5DA-BEDB-D9E2-E2E89317CE5B}"/>
              </a:ext>
            </a:extLst>
          </p:cNvPr>
          <p:cNvSpPr>
            <a:spLocks noGrp="1"/>
          </p:cNvSpPr>
          <p:nvPr>
            <p:ph type="title"/>
          </p:nvPr>
        </p:nvSpPr>
        <p:spPr/>
        <p:txBody>
          <a:bodyPr>
            <a:normAutofit fontScale="90000"/>
          </a:bodyPr>
          <a:lstStyle/>
          <a:p>
            <a:r>
              <a:rPr lang="el-GR" dirty="0"/>
              <a:t>Επαναστατικότητα χωρίς "Μεγάλη Επανάσταση"</a:t>
            </a:r>
            <a:br>
              <a:rPr lang="el-GR" dirty="0"/>
            </a:br>
            <a:endParaRPr lang="en-US" dirty="0"/>
          </a:p>
        </p:txBody>
      </p:sp>
      <p:sp>
        <p:nvSpPr>
          <p:cNvPr id="3" name="Θέση περιεχομένου 2">
            <a:extLst>
              <a:ext uri="{FF2B5EF4-FFF2-40B4-BE49-F238E27FC236}">
                <a16:creationId xmlns:a16="http://schemas.microsoft.com/office/drawing/2014/main" id="{FEBCEACC-0D6E-CD93-2F8E-9E4DAD2B3807}"/>
              </a:ext>
            </a:extLst>
          </p:cNvPr>
          <p:cNvSpPr>
            <a:spLocks noGrp="1"/>
          </p:cNvSpPr>
          <p:nvPr>
            <p:ph idx="1"/>
          </p:nvPr>
        </p:nvSpPr>
        <p:spPr/>
        <p:txBody>
          <a:bodyPr>
            <a:normAutofit lnSpcReduction="10000"/>
          </a:bodyPr>
          <a:lstStyle/>
          <a:p>
            <a:r>
              <a:rPr lang="el-GR" dirty="0"/>
              <a:t>Σε αντίθεση με την Ευρώπη ή την Αμερική, όπου η επανάσταση (Γαλλική, Αμερικανική) απέκτησε συντακτικό χαρακτήρα, στη Λατινική Αμερική οι περισσότερες επαναστάσεις είχαν τοπικό ή μεταρρυθμιστικό χαρακτήρα. </a:t>
            </a:r>
          </a:p>
          <a:p>
            <a:endParaRPr lang="el-GR" dirty="0"/>
          </a:p>
          <a:p>
            <a:r>
              <a:rPr lang="el-GR" dirty="0"/>
              <a:t>Μόνο η Κούβα αποτέλεσε εξαίρεση με τη συγκρότηση ολοκληρωμένου επαναστατικού κράτους. </a:t>
            </a:r>
          </a:p>
          <a:p>
            <a:endParaRPr lang="el-GR" dirty="0"/>
          </a:p>
          <a:p>
            <a:r>
              <a:rPr lang="el-GR" dirty="0"/>
              <a:t>Στις υπόλοιπες χώρες, οι επαναστάσεις εκφράστηκαν συχνά ως λαϊκά κινήματα, εξεγέρσεις, μεταρρυθμιστικές προσπάθειες ή πραξικοπήματα που στόχευαν σε ανακατανομή εξουσίας, αλλά όχι κατ’ ανάγκη σε θεμελιακή επανίδρυση του πολιτικού πλαισίου</a:t>
            </a:r>
          </a:p>
          <a:p>
            <a:r>
              <a:rPr lang="el-GR" dirty="0"/>
              <a:t>.</a:t>
            </a:r>
          </a:p>
          <a:p>
            <a:endParaRPr lang="en-US" dirty="0"/>
          </a:p>
        </p:txBody>
      </p:sp>
      <p:sp>
        <p:nvSpPr>
          <p:cNvPr id="4" name="Θέση υποσέλιδου 3">
            <a:extLst>
              <a:ext uri="{FF2B5EF4-FFF2-40B4-BE49-F238E27FC236}">
                <a16:creationId xmlns:a16="http://schemas.microsoft.com/office/drawing/2014/main" id="{D357F60C-F4A9-4CA6-6830-6694180A74F8}"/>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972261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88D587-F2BC-2965-DC62-80126B246F2C}"/>
              </a:ext>
            </a:extLst>
          </p:cNvPr>
          <p:cNvSpPr>
            <a:spLocks noGrp="1"/>
          </p:cNvSpPr>
          <p:nvPr>
            <p:ph type="title"/>
          </p:nvPr>
        </p:nvSpPr>
        <p:spPr/>
        <p:txBody>
          <a:bodyPr>
            <a:normAutofit/>
          </a:bodyPr>
          <a:lstStyle/>
          <a:p>
            <a:r>
              <a:rPr lang="el-GR" sz="2400" dirty="0"/>
              <a:t>Έντονη Κοινωνική Ανισότητα και Ριζοσπαστικά Οράματα Ισότητας</a:t>
            </a:r>
            <a:br>
              <a:rPr lang="el-GR" sz="2400" dirty="0"/>
            </a:br>
            <a:endParaRPr lang="en-US" sz="2400" dirty="0"/>
          </a:p>
        </p:txBody>
      </p:sp>
      <p:sp>
        <p:nvSpPr>
          <p:cNvPr id="3" name="Θέση περιεχομένου 2">
            <a:extLst>
              <a:ext uri="{FF2B5EF4-FFF2-40B4-BE49-F238E27FC236}">
                <a16:creationId xmlns:a16="http://schemas.microsoft.com/office/drawing/2014/main" id="{206220E2-BB8B-EC04-E8DE-E8DD1B03DFD6}"/>
              </a:ext>
            </a:extLst>
          </p:cNvPr>
          <p:cNvSpPr>
            <a:spLocks noGrp="1"/>
          </p:cNvSpPr>
          <p:nvPr>
            <p:ph idx="1"/>
          </p:nvPr>
        </p:nvSpPr>
        <p:spPr/>
        <p:txBody>
          <a:bodyPr/>
          <a:lstStyle/>
          <a:p>
            <a:r>
              <a:rPr lang="el-GR" dirty="0"/>
              <a:t>Η Λατινική Αμερική διακρίνεται για τις οξείες κοινωνικές ανισότητες που παράγουν έντονα εξισωτικά ιδεολογικά ρεύματα. </a:t>
            </a:r>
          </a:p>
          <a:p>
            <a:endParaRPr lang="el-GR" dirty="0"/>
          </a:p>
          <a:p>
            <a:r>
              <a:rPr lang="el-GR" dirty="0"/>
              <a:t>Οι φτωχές αγροτικές και προλεταριακές τάξεις, οι αυτόχθονες πληθυσμοί και οι νέες γενιές μορφωμένων νέων αναπτύσσουν ισχυρούς λόγους κοινωνικής δικαιοσύνης, οι οποίοι καθίστανται φορείς πολιτικής ενεργοποίησης και ενίοτε επανάστασης.</a:t>
            </a:r>
          </a:p>
          <a:p>
            <a:endParaRPr lang="el-GR" dirty="0"/>
          </a:p>
          <a:p>
            <a:r>
              <a:rPr lang="el-GR" dirty="0"/>
              <a:t> Αυτό καθιστά τη Λατινική Αμερική προνομιακό πεδίο για σοσιαλιστικά, </a:t>
            </a:r>
            <a:r>
              <a:rPr lang="el-GR" dirty="0" err="1"/>
              <a:t>χριστιανομαρξιστικά</a:t>
            </a:r>
            <a:r>
              <a:rPr lang="el-GR" dirty="0"/>
              <a:t> (π.χ. Θεολογία της Απελευθέρωσης) και φεμινιστικά αφηγήματα.</a:t>
            </a:r>
          </a:p>
          <a:p>
            <a:endParaRPr lang="el-GR" dirty="0"/>
          </a:p>
          <a:p>
            <a:endParaRPr lang="en-US" dirty="0"/>
          </a:p>
        </p:txBody>
      </p:sp>
      <p:sp>
        <p:nvSpPr>
          <p:cNvPr id="4" name="Θέση υποσέλιδου 3">
            <a:extLst>
              <a:ext uri="{FF2B5EF4-FFF2-40B4-BE49-F238E27FC236}">
                <a16:creationId xmlns:a16="http://schemas.microsoft.com/office/drawing/2014/main" id="{B5DF3BA2-BD8A-6024-62C6-AAB551A18011}"/>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40063185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CBDBCE-04DA-0298-F13F-28DB56933FAC}"/>
              </a:ext>
            </a:extLst>
          </p:cNvPr>
          <p:cNvSpPr>
            <a:spLocks noGrp="1"/>
          </p:cNvSpPr>
          <p:nvPr>
            <p:ph type="title"/>
          </p:nvPr>
        </p:nvSpPr>
        <p:spPr/>
        <p:txBody>
          <a:bodyPr>
            <a:normAutofit/>
          </a:bodyPr>
          <a:lstStyle/>
          <a:p>
            <a:r>
              <a:rPr lang="el-GR" sz="2800" dirty="0"/>
              <a:t>Πολυκεντρική Ταυτότητα και Πολλαπλές Μορφές Αυθεντικότητας</a:t>
            </a:r>
            <a:br>
              <a:rPr lang="el-GR" sz="2800" dirty="0"/>
            </a:br>
            <a:endParaRPr lang="en-US" sz="2800" dirty="0"/>
          </a:p>
        </p:txBody>
      </p:sp>
      <p:sp>
        <p:nvSpPr>
          <p:cNvPr id="3" name="Θέση περιεχομένου 2">
            <a:extLst>
              <a:ext uri="{FF2B5EF4-FFF2-40B4-BE49-F238E27FC236}">
                <a16:creationId xmlns:a16="http://schemas.microsoft.com/office/drawing/2014/main" id="{EB10DD47-7752-D58B-0DDB-5F7C023D0857}"/>
              </a:ext>
            </a:extLst>
          </p:cNvPr>
          <p:cNvSpPr>
            <a:spLocks noGrp="1"/>
          </p:cNvSpPr>
          <p:nvPr>
            <p:ph idx="1"/>
          </p:nvPr>
        </p:nvSpPr>
        <p:spPr/>
        <p:txBody>
          <a:bodyPr>
            <a:normAutofit/>
          </a:bodyPr>
          <a:lstStyle/>
          <a:p>
            <a:r>
              <a:rPr lang="el-GR" dirty="0"/>
              <a:t>Η λατινοαμερικανική </a:t>
            </a:r>
            <a:r>
              <a:rPr lang="el-GR" dirty="0" err="1"/>
              <a:t>νεοτερικότητα</a:t>
            </a:r>
            <a:r>
              <a:rPr lang="el-GR" dirty="0"/>
              <a:t> δεν συγκροτείται με έναν ενιαίο εθνικό-κρατικό ή πολιτειακό λόγο, όπως π.χ. στις ΗΠΑ. </a:t>
            </a:r>
          </a:p>
          <a:p>
            <a:endParaRPr lang="el-GR" dirty="0"/>
          </a:p>
          <a:p>
            <a:r>
              <a:rPr lang="el-GR" dirty="0"/>
              <a:t>Αντίθετα, αναδύεται μέσα από τη συνύπαρξη πολλαπλών εστιών πολιτισμικής αυθεντικότητας: αυτόχθονες παραδόσεις, αποικιοκρατικά κατάλοιπα, ευρωπαϊκά φιλελεύθερα μοντέλα και καθολικά ηθικοθρησκευτικά πλαίσια. </a:t>
            </a:r>
          </a:p>
          <a:p>
            <a:endParaRPr lang="el-GR" dirty="0"/>
          </a:p>
          <a:p>
            <a:r>
              <a:rPr lang="el-GR" dirty="0"/>
              <a:t>Αυτό δημιουργεί μια ετερογενή πολιτισμική ταυτότητα, που συνδυάζει την ρωμαιοκαθολική πίστη με την τοπική κουλτούρα, τον ριζοσπαστισμό με τον πελατειακό λαϊκισμό, και την εξουσία με την </a:t>
            </a:r>
            <a:r>
              <a:rPr lang="el-GR" dirty="0" err="1"/>
              <a:t>επιτελεστικότητα</a:t>
            </a:r>
            <a:r>
              <a:rPr lang="el-GR" dirty="0"/>
              <a:t> των διαμαρτυριών.</a:t>
            </a:r>
          </a:p>
          <a:p>
            <a:r>
              <a:rPr lang="el-GR" dirty="0"/>
              <a:t>.</a:t>
            </a:r>
          </a:p>
          <a:p>
            <a:endParaRPr lang="en-US" dirty="0"/>
          </a:p>
        </p:txBody>
      </p:sp>
      <p:sp>
        <p:nvSpPr>
          <p:cNvPr id="4" name="Θέση υποσέλιδου 3">
            <a:extLst>
              <a:ext uri="{FF2B5EF4-FFF2-40B4-BE49-F238E27FC236}">
                <a16:creationId xmlns:a16="http://schemas.microsoft.com/office/drawing/2014/main" id="{27EB3538-D182-35B1-73BC-227BE2CA3F4F}"/>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84339476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56C04F-DA6D-A4EE-7696-3B7DA2FECC31}"/>
              </a:ext>
            </a:extLst>
          </p:cNvPr>
          <p:cNvSpPr>
            <a:spLocks noGrp="1"/>
          </p:cNvSpPr>
          <p:nvPr>
            <p:ph type="title"/>
          </p:nvPr>
        </p:nvSpPr>
        <p:spPr/>
        <p:txBody>
          <a:bodyPr>
            <a:normAutofit/>
          </a:bodyPr>
          <a:lstStyle/>
          <a:p>
            <a:r>
              <a:rPr lang="el-GR" sz="2400" dirty="0"/>
              <a:t>Συμπέρασμα: Μια Επαναστατική Κουλτούρα σε Εσωτερική Πάλη</a:t>
            </a:r>
            <a:br>
              <a:rPr lang="el-GR" sz="2400" dirty="0"/>
            </a:br>
            <a:endParaRPr lang="en-US" sz="2400" dirty="0"/>
          </a:p>
        </p:txBody>
      </p:sp>
      <p:sp>
        <p:nvSpPr>
          <p:cNvPr id="3" name="Θέση περιεχομένου 2">
            <a:extLst>
              <a:ext uri="{FF2B5EF4-FFF2-40B4-BE49-F238E27FC236}">
                <a16:creationId xmlns:a16="http://schemas.microsoft.com/office/drawing/2014/main" id="{D9D9371A-A16A-A290-1DB1-F312E35BC9F5}"/>
              </a:ext>
            </a:extLst>
          </p:cNvPr>
          <p:cNvSpPr>
            <a:spLocks noGrp="1"/>
          </p:cNvSpPr>
          <p:nvPr>
            <p:ph idx="1"/>
          </p:nvPr>
        </p:nvSpPr>
        <p:spPr>
          <a:xfrm>
            <a:off x="609600" y="1341691"/>
            <a:ext cx="10972800" cy="4784474"/>
          </a:xfrm>
        </p:spPr>
        <p:txBody>
          <a:bodyPr/>
          <a:lstStyle/>
          <a:p>
            <a:r>
              <a:rPr lang="el-GR" dirty="0"/>
              <a:t>Η Λατινική Αμερική συγκροτεί ένα πολιτισμικό υπόδειγμα που στέκεται ενδιάμεσα ανάμεσα στη νεωτερικότητα και στις εσχατολογικές, παραδοσιακές κοσμοαντιλήψεις. </a:t>
            </a:r>
          </a:p>
          <a:p>
            <a:endParaRPr lang="el-GR" dirty="0"/>
          </a:p>
          <a:p>
            <a:r>
              <a:rPr lang="el-GR" dirty="0"/>
              <a:t>Χαρακτηρίζεται από εναλλαγές μεταξύ αυταρχισμού και συμμετοχικής κινητοποίησης, καθώς και από ριζοσπαστικά εθνικιστικά και κοινωνικά κινήματα.</a:t>
            </a:r>
          </a:p>
          <a:p>
            <a:endParaRPr lang="el-GR" dirty="0"/>
          </a:p>
          <a:p>
            <a:r>
              <a:rPr lang="el-GR"/>
              <a:t>Αυτά ενσωματώνουν </a:t>
            </a:r>
            <a:r>
              <a:rPr lang="el-GR" dirty="0"/>
              <a:t>επιλεκτικά νεωτερικά πρότυπα, δημιουργώντας έτσι μια «υβριδική νεωτερικότητα», στην οποία το επαναστατικό στοιχείο είναι παρόν, αλλά όχι πάντοτε κεντρικό ή οργανικό, όπως στις δυτικές κλασικές επαναστάσεις.</a:t>
            </a:r>
          </a:p>
          <a:p>
            <a:endParaRPr lang="en-US" dirty="0"/>
          </a:p>
        </p:txBody>
      </p:sp>
      <p:sp>
        <p:nvSpPr>
          <p:cNvPr id="4" name="Θέση υποσέλιδου 3">
            <a:extLst>
              <a:ext uri="{FF2B5EF4-FFF2-40B4-BE49-F238E27FC236}">
                <a16:creationId xmlns:a16="http://schemas.microsoft.com/office/drawing/2014/main" id="{4E906765-3F2A-46E2-7297-F29BA9E4D8B6}"/>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318888231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E049AA-F67D-00E0-1359-5E86E7F5E6E8}"/>
              </a:ext>
            </a:extLst>
          </p:cNvPr>
          <p:cNvSpPr>
            <a:spLocks noGrp="1"/>
          </p:cNvSpPr>
          <p:nvPr>
            <p:ph type="title"/>
          </p:nvPr>
        </p:nvSpPr>
        <p:spPr/>
        <p:txBody>
          <a:bodyPr/>
          <a:lstStyle/>
          <a:p>
            <a:r>
              <a:rPr lang="el-GR" dirty="0"/>
              <a:t>Ρωσία</a:t>
            </a:r>
          </a:p>
        </p:txBody>
      </p:sp>
      <p:sp>
        <p:nvSpPr>
          <p:cNvPr id="4" name="Θέση υποσέλιδου 3">
            <a:extLst>
              <a:ext uri="{FF2B5EF4-FFF2-40B4-BE49-F238E27FC236}">
                <a16:creationId xmlns:a16="http://schemas.microsoft.com/office/drawing/2014/main" id="{02768E5D-6FA2-2CF8-3DCC-128637B56956}"/>
              </a:ext>
            </a:extLst>
          </p:cNvPr>
          <p:cNvSpPr>
            <a:spLocks noGrp="1"/>
          </p:cNvSpPr>
          <p:nvPr>
            <p:ph type="ftr" sz="quarter" idx="11"/>
          </p:nvPr>
        </p:nvSpPr>
        <p:spPr/>
        <p:txBody>
          <a:bodyPr/>
          <a:lstStyle/>
          <a:p>
            <a:pPr>
              <a:defRPr/>
            </a:pPr>
            <a:r>
              <a:rPr lang="en-CA" altLang="el-GR"/>
              <a:t> © 2005 Pearson Education Canada Inc. </a:t>
            </a:r>
          </a:p>
        </p:txBody>
      </p:sp>
    </p:spTree>
    <p:extLst>
      <p:ext uri="{BB962C8B-B14F-4D97-AF65-F5344CB8AC3E}">
        <p14:creationId xmlns:p14="http://schemas.microsoft.com/office/powerpoint/2010/main" val="1140903492"/>
      </p:ext>
    </p:extLst>
  </p:cSld>
  <p:clrMapOvr>
    <a:masterClrMapping/>
  </p:clrMapOvr>
</p:sld>
</file>

<file path=ppt/theme/theme1.xml><?xml version="1.0" encoding="utf-8"?>
<a:theme xmlns:a="http://schemas.openxmlformats.org/drawingml/2006/main" name="Πλεκτό">
  <a:themeElements>
    <a:clrScheme name="Πλεκτό">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Διάμεσος">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λεκτό">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2685</TotalTime>
  <Words>13104</Words>
  <Application>Microsoft Office PowerPoint</Application>
  <PresentationFormat>Ευρεία οθόνη</PresentationFormat>
  <Paragraphs>1652</Paragraphs>
  <Slides>149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149</vt:i4>
      </vt:variant>
    </vt:vector>
  </HeadingPairs>
  <TitlesOfParts>
    <vt:vector size="155" baseType="lpstr">
      <vt:lpstr>Aptos</vt:lpstr>
      <vt:lpstr>Arial</vt:lpstr>
      <vt:lpstr>Calibri</vt:lpstr>
      <vt:lpstr>Tw Cen MT</vt:lpstr>
      <vt:lpstr>Wingdings</vt:lpstr>
      <vt:lpstr>Πλεκτό</vt:lpstr>
      <vt:lpstr>Κοινωνιολογία των Πολιτισμών     m.marangudakis@soc.aegean.gr</vt:lpstr>
      <vt:lpstr>Πριν την Νεωτερικότητα: Οι Αξονικοί Πολιτισμοί</vt:lpstr>
      <vt:lpstr>Τα Χαρακτηριστικά των Αξονικών Πολιτισμών</vt:lpstr>
      <vt:lpstr>Οι Αξιακοί, σωτηριακοί, πολιτισμοί</vt:lpstr>
      <vt:lpstr>Η Σωτηρία κατά Αξονική Θρησκεία</vt:lpstr>
      <vt:lpstr>Νέες ελίτ</vt:lpstr>
      <vt:lpstr>Κοινωνικά επακόλουθα (μονοθεϊστικές θρησκείες)</vt:lpstr>
      <vt:lpstr>Κοινωνικά επακόλουθα (ανατολικές θρησκείες)</vt:lpstr>
      <vt:lpstr>Ο Ελληνικός Αξονικός Πολιτισμός</vt:lpstr>
      <vt:lpstr>Ο Ινδικός-Ινδουιστικός Αξονικός Πολιτισμός</vt:lpstr>
      <vt:lpstr>Ο Ινδικός-Βουδιστικός Αξονικός Πολιτισμός</vt:lpstr>
      <vt:lpstr>Ο Κινεζικός-Κομφουκιανικός Αξονικός Πολιτισμός</vt:lpstr>
      <vt:lpstr>Παρουσίαση του PowerPoint</vt:lpstr>
      <vt:lpstr>Ο Ταοϊσμός</vt:lpstr>
      <vt:lpstr>Ο Ιουδαϊκός-Χριστιανικός Αξονικός Πολιτισμός</vt:lpstr>
      <vt:lpstr>Ο Ισλαμικός Αξονικός πολιτισμός</vt:lpstr>
      <vt:lpstr>Ένταση μεταξύ Κοσμικής και Υπερβατικής Τάξης</vt:lpstr>
      <vt:lpstr>Στους μονοθεϊστικούς πολιτισμούς (Ιουδαϊσμός, Χριστιανισμός, Ισλάμ)</vt:lpstr>
      <vt:lpstr>Στους ασιατικούς πολιτισμούς (Κομφουκιανισμός, Βουδισμός, Ταοϊσμός)</vt:lpstr>
      <vt:lpstr>Διαφορές Χριστιανισμού με το Ισλάμ</vt:lpstr>
      <vt:lpstr>Παρουσίαση του PowerPoint</vt:lpstr>
      <vt:lpstr>Παρουσίαση του PowerPoint</vt:lpstr>
      <vt:lpstr>Παρουσίαση του PowerPoint</vt:lpstr>
      <vt:lpstr>Χαρακτηριστικά της Χριστιανικής Αξονικής Εποχής (400 – 1800)</vt:lpstr>
      <vt:lpstr>2. Θεσμοί και Κοινωνική Δομή στη Χριστιανική Αξονική Εποχή</vt:lpstr>
      <vt:lpstr>3. Η Επίδραση της Χριστιανικής Αξονικής Εποχής στη Νεωτερικότητα</vt:lpstr>
      <vt:lpstr>Αξονικοί Πολιτισμοί και Ιστορική Εξέλιξη</vt:lpstr>
      <vt:lpstr>Η Νεωτερικότητα </vt:lpstr>
      <vt:lpstr>Ο νέος τρόπος κατανόησης του κόσμου</vt:lpstr>
      <vt:lpstr>Σχέση Νεωτερικότητας και Αξονικών Πολιτισμών</vt:lpstr>
      <vt:lpstr>Το Πρόγραμμα της Νεωτερικότητας</vt:lpstr>
      <vt:lpstr>Οι Πολλαπλές Νεωτερικότητες</vt:lpstr>
      <vt:lpstr>Η Πολιτική της Νεωτερικότητας</vt:lpstr>
      <vt:lpstr>Οι Αντιφάσεις της Νεωτερικότητας</vt:lpstr>
      <vt:lpstr>Θεσμοθέτηση και Ριζοσπαστισμός</vt:lpstr>
      <vt:lpstr>Ελίτ, Τάξεις και Διαστρωμάτωση</vt:lpstr>
      <vt:lpstr>Εξουσία και Κοινωνικές Ιεραρχίες</vt:lpstr>
      <vt:lpstr>Νεωτερικότητα και Ουτοπία</vt:lpstr>
      <vt:lpstr>Ανθρώπινη Βούληση και Αυτονομία</vt:lpstr>
      <vt:lpstr>Ριζοσπαστικές Δυναμικές της Νεωτερικότητας</vt:lpstr>
      <vt:lpstr>Συμπεράσματα για τη Νεωτερικότητα</vt:lpstr>
      <vt:lpstr>Θρησκευτικές Ρίζες της Νεωτερικότητας</vt:lpstr>
      <vt:lpstr>Η Ανάδυση Εναλλακτικών Ουτοπικών Οραμάτων</vt:lpstr>
      <vt:lpstr>Η Μεταρρύθμιση και η Γένεση της Νεωτερικότητας</vt:lpstr>
      <vt:lpstr>Το Πολιτισμικό Πρόγραμμα της Νεωτερικότητας</vt:lpstr>
      <vt:lpstr>Η ιδέα του «κέντρου» ενός πολιτισμού ή κράτους κατά την νεωτερικότητα</vt:lpstr>
      <vt:lpstr>Οι Αντιφάσεις της Νεωτερικότητας</vt:lpstr>
      <vt:lpstr>Τάξεις, ελίτ και διαστρωμάτωση</vt:lpstr>
      <vt:lpstr>Ουτοπία και βούληση</vt:lpstr>
      <vt:lpstr>Παρουσίαση του PowerPoint</vt:lpstr>
      <vt:lpstr>Η Δυτική Ιδιαιτερότητα</vt:lpstr>
      <vt:lpstr>Ελληνική Φιλοσοφία – Κύρια Χαρακτηριστικά</vt:lpstr>
      <vt:lpstr>Αρχαία Ελληνική Επιστήμη – Χαρακτηριστικά </vt:lpstr>
      <vt:lpstr>Η Φύσις στην Αρχαία Ελληνική Σκέψη</vt:lpstr>
      <vt:lpstr> Χριστιανισμός</vt:lpstr>
      <vt:lpstr>Ελληνικές Επιρροές στον Χριστιανισμό</vt:lpstr>
      <vt:lpstr>Ρωμαϊκό Δίκαιο</vt:lpstr>
      <vt:lpstr>Διαχρονική Σημασία και Επίδραση</vt:lpstr>
      <vt:lpstr>Γερμανικές εξισωτικές κοινότητες </vt:lpstr>
      <vt:lpstr>Οι «ελευθερίες» των Γερμανικών φυλών </vt:lpstr>
      <vt:lpstr>Πολιτικοί Θεσμοί και Εθιμικό Δίκαιο</vt:lpstr>
      <vt:lpstr>Επιδράσεις στον Μεσαιωνικό Δυτικό Πολιτισμό </vt:lpstr>
      <vt:lpstr>Κληρονομιά και Σημασία</vt:lpstr>
      <vt:lpstr>Δομικός Πλουραλισμός και η Ανάδυση του Καπιταλισμού</vt:lpstr>
      <vt:lpstr>Τα Διακριτά Στοιχεία της Δύσης</vt:lpstr>
      <vt:lpstr>Το «Ακέφαλο» Ευρωπαϊκό Σύστημα</vt:lpstr>
      <vt:lpstr>Παρουσίαση του PowerPoint</vt:lpstr>
      <vt:lpstr>Τα ιδιαίτερα χαρακτηριστικά του ευρωπαϊκού πολιτισμού </vt:lpstr>
      <vt:lpstr>Ειδικά χαρακτηριστικά σχηματισμού κέντρου και στρωμάτων</vt:lpstr>
      <vt:lpstr>Το πρότυπο της ταξικής πάλης και συνείδησης</vt:lpstr>
      <vt:lpstr>Η πλήρης αποκρυστάλλωση αυτών των δομικών τάσεων οδήγησε σε…</vt:lpstr>
      <vt:lpstr>Πρότυπα διαμαρτυρίας και αλλαγής στον ευρωπαϊκό πολιτισμό</vt:lpstr>
      <vt:lpstr>Ο Προτεσταντισμός και η Ρήξη με την Καθολική Παράδοση</vt:lpstr>
      <vt:lpstr>Θεσμικές και Πολιτισμικές Επιπτώσεις του Προτεσταντισμού</vt:lpstr>
      <vt:lpstr>Η Μετάβαση στη Νεωτερικότητα</vt:lpstr>
      <vt:lpstr>Θεσμοί και Εξουσία στη Δυτική Ανάπτυξη</vt:lpstr>
      <vt:lpstr>Τελικά Συμπεράσματα για Κουλτούρα, Θεσμούς και Ιστορία</vt:lpstr>
      <vt:lpstr>Νεωτερικά Ευρωπαϊκά πρότυπα και πολιτισμός </vt:lpstr>
      <vt:lpstr>Ευρωπαϊκή κουλτούρα και επαναστάσεις</vt:lpstr>
      <vt:lpstr>Ευρώπη – ΗΠΑ και δημόσια σφαίρα</vt:lpstr>
      <vt:lpstr>Ανοιχτή ευρωπαϊκή ταυτότητα;</vt:lpstr>
      <vt:lpstr>Αμερική</vt:lpstr>
      <vt:lpstr>Διακριτές Αμερικανικές Νεωτερικότητες</vt:lpstr>
      <vt:lpstr>ΗΠΑ – Οραματική Δημοκρατία</vt:lpstr>
      <vt:lpstr>Αμερικανική Ταυτότητα και Πολιτική Θρησκεία</vt:lpstr>
      <vt:lpstr>Αμερικανικές Ελίτ και Κέντρο</vt:lpstr>
      <vt:lpstr>Γιατί όχι σοσιαλισμός στις ΗΠΑ;</vt:lpstr>
      <vt:lpstr>Συγκριτικά συμπεράσματα</vt:lpstr>
      <vt:lpstr>Λατινική Αμερική</vt:lpstr>
      <vt:lpstr>Ιδιαιτερότητες της Λατινικής Αμερικής</vt:lpstr>
      <vt:lpstr>Λατινική Αμερική</vt:lpstr>
      <vt:lpstr>Διαμαρτυρία και ταυτότητα</vt:lpstr>
      <vt:lpstr>Λαϊκισμός και Χαρισματική Εξουσία</vt:lpstr>
      <vt:lpstr>Κυκλική Πολιτική Ρευστότητα: Εναλλαγή Εκδημοκρατισμού και Καταστολής </vt:lpstr>
      <vt:lpstr>Επαναστατικότητα χωρίς "Μεγάλη Επανάσταση" </vt:lpstr>
      <vt:lpstr>Έντονη Κοινωνική Ανισότητα και Ριζοσπαστικά Οράματα Ισότητας </vt:lpstr>
      <vt:lpstr>Πολυκεντρική Ταυτότητα και Πολλαπλές Μορφές Αυθεντικότητας </vt:lpstr>
      <vt:lpstr>Συμπέρασμα: Μια Επαναστατική Κουλτούρα σε Εσωτερική Πάλη </vt:lpstr>
      <vt:lpstr>Ρωσία</vt:lpstr>
      <vt:lpstr>Αυτοκρατορική Ρωσία</vt:lpstr>
      <vt:lpstr>Πολιτική και θρησκευτική συγχώνευση</vt:lpstr>
      <vt:lpstr>Ανυπαρξία κοινωνίας των πολιτών </vt:lpstr>
      <vt:lpstr>Η στρωματοποίηση της κοινωνίας και η υποδούλωση των μαζών </vt:lpstr>
      <vt:lpstr>Η Κεντρική Εξουσία ως Ιερό Αδιαπραγμάτευτο Κέντρο</vt:lpstr>
      <vt:lpstr>Οι Διανοούμενοι και οι Μηχανισμοί Αποκλεισμού</vt:lpstr>
      <vt:lpstr>Εξωτερικές Πιέσεις και η Αναπόφευκτη Έκρηξη</vt:lpstr>
      <vt:lpstr>Η Αυτοκρατορία ως Προειδοποίηση και Προανάκρουσμα</vt:lpstr>
      <vt:lpstr>Από τον Μαρξ στον Μπολσεβικισμό</vt:lpstr>
      <vt:lpstr>Η κομμουνιστική νεωτερικότητα ως παρακλάδι της ευρωπαϊκής</vt:lpstr>
      <vt:lpstr>Συσσωμάτωση, διαφοροποίηση και κρίση</vt:lpstr>
      <vt:lpstr>Από το κόμμα στο κράτος και στη διεθνή αρένα</vt:lpstr>
      <vt:lpstr>Η μετα-σοβιετική Ρωσία</vt:lpstr>
      <vt:lpstr>Θεωρία πολλαπλών νεωτερικοτήτων και ρωσική εμπειρία</vt:lpstr>
      <vt:lpstr>Κίνα</vt:lpstr>
      <vt:lpstr>Αρχαία και Αυτοκρατορική Κίνα (μέχρι το 1911)</vt:lpstr>
      <vt:lpstr>Κομφουκιανισμός και πρότυπα προνεωτερικής τάξης</vt:lpstr>
      <vt:lpstr>Λόγοι παρακμής και πτώσης της Αυτοκρατορικής Κίνας</vt:lpstr>
      <vt:lpstr>συνέχεια</vt:lpstr>
      <vt:lpstr>Κοινωνιολογικοί λόγοι αποτυχίας εκσυγχρονισμού</vt:lpstr>
      <vt:lpstr>Από την Αυτοκρατορία στην Εθνικιστική και την Κομμουνιστική Επανάσταση</vt:lpstr>
      <vt:lpstr>Από την Επανάσταση στο Κομμουνιστικό Κόμμα (1911–1949)</vt:lpstr>
      <vt:lpstr>Λόγοι επικράτησης του ΚΚΚ και ήττας του Κουομιντάνγκ</vt:lpstr>
      <vt:lpstr>Tο Κομμουνιστικό Κόμμα στην Εξουσία (1949–σήμερα)</vt:lpstr>
      <vt:lpstr>Κατηγορίες αλλαγής κατά τον κινεζικό σοσιαλισμό</vt:lpstr>
      <vt:lpstr>Κοινωνικές δυναμικές και θεσμική μεταμόρφωση σήμερα</vt:lpstr>
      <vt:lpstr>Νεο-Κομφουκιανισμός και εθνική αφήγηση</vt:lpstr>
      <vt:lpstr>Το Κοινωνικό Σύστημα της Κίνας Σήμερα</vt:lpstr>
      <vt:lpstr>Κινεζική νεωτερικότητα και παγκόσμια δυναμική</vt:lpstr>
      <vt:lpstr>Ισλάμ</vt:lpstr>
      <vt:lpstr>Δημόσια σφαίρα και κοινωνία των πολιτών στο Ισλάμ</vt:lpstr>
      <vt:lpstr>Θεσμοί και παράδοση στη δημόσια σφαίρα</vt:lpstr>
      <vt:lpstr>Δημόσια σφαίρα και ουλεμάδες</vt:lpstr>
      <vt:lpstr>Παραδοσιακές μορφές και ηθικές κοινότητες</vt:lpstr>
      <vt:lpstr>Η πρόκληση της νεωτερικότητας</vt:lpstr>
      <vt:lpstr>Δημόσια σφαίρα και σύγχρονη ισλαμική εμπειρία</vt:lpstr>
      <vt:lpstr>Ινδία</vt:lpstr>
      <vt:lpstr>Ινδική ιδιαιτερότητα και νεωτερικότητα</vt:lpstr>
      <vt:lpstr>Δημοκρατία και κοινωνικός κατακερματισμός</vt:lpstr>
      <vt:lpstr>Κινήματα διαμαρτυρίας και πολιτική σταθερότητα</vt:lpstr>
      <vt:lpstr>Κάστες, θρησκεία και πολιτική</vt:lpstr>
      <vt:lpstr>Νεωτερικότητα και πολιτικός ρεαλισμός</vt:lpstr>
      <vt:lpstr>Η Ινδία και η θεωρία των πολλαπλών νεωτερικοτήτων</vt:lpstr>
      <vt:lpstr>Σταθερότητα και Κρίσεις της Δημοκρατίας τον 21ο αιώνα</vt:lpstr>
      <vt:lpstr>Εμπιστοσύνη και πολιτειακή σταθερότητα</vt:lpstr>
      <vt:lpstr>Πλουραλισμός και ολοκληρωτισμός στη νεωτερικότητα</vt:lpstr>
      <vt:lpstr>Διαμαρτυρία και επανακαθορισμός του «πολιτικού»</vt:lpstr>
      <vt:lpstr>Κρίσεις της δημόσιας σφαίρας</vt:lpstr>
      <vt:lpstr>Κοινωνία των πολιτών και πολιτική ενσωμάτωσης</vt:lpstr>
      <vt:lpstr>Νέοι φονταμενταλισμοί και προοπτικές δημοκρατίας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theories</dc:title>
  <dc:creator>manos marangudakis</dc:creator>
  <cp:lastModifiedBy>manos marangudakis</cp:lastModifiedBy>
  <cp:revision>60</cp:revision>
  <dcterms:created xsi:type="dcterms:W3CDTF">2024-03-24T12:23:57Z</dcterms:created>
  <dcterms:modified xsi:type="dcterms:W3CDTF">2025-05-20T11:40:10Z</dcterms:modified>
</cp:coreProperties>
</file>