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7"/>
  </p:handoutMasterIdLst>
  <p:sldIdLst>
    <p:sldId id="256" r:id="rId2"/>
    <p:sldId id="268" r:id="rId3"/>
    <p:sldId id="267" r:id="rId4"/>
    <p:sldId id="271" r:id="rId5"/>
    <p:sldId id="272" r:id="rId6"/>
    <p:sldId id="257" r:id="rId7"/>
    <p:sldId id="273" r:id="rId8"/>
    <p:sldId id="258" r:id="rId9"/>
    <p:sldId id="269" r:id="rId10"/>
    <p:sldId id="274" r:id="rId11"/>
    <p:sldId id="265" r:id="rId12"/>
    <p:sldId id="270" r:id="rId13"/>
    <p:sldId id="275" r:id="rId14"/>
    <p:sldId id="259" r:id="rId15"/>
    <p:sldId id="260" r:id="rId16"/>
  </p:sldIdLst>
  <p:sldSz cx="9144000" cy="6858000" type="screen4x3"/>
  <p:notesSz cx="6881813"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72" y="3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l-GR"/>
          </a:p>
        </p:txBody>
      </p:sp>
      <p:sp>
        <p:nvSpPr>
          <p:cNvPr id="3" name="Date Placeholder 2"/>
          <p:cNvSpPr>
            <a:spLocks noGrp="1"/>
          </p:cNvSpPr>
          <p:nvPr>
            <p:ph type="dt" sz="quarter" idx="1"/>
          </p:nvPr>
        </p:nvSpPr>
        <p:spPr>
          <a:xfrm>
            <a:off x="3898102" y="0"/>
            <a:ext cx="2982119" cy="500142"/>
          </a:xfrm>
          <a:prstGeom prst="rect">
            <a:avLst/>
          </a:prstGeom>
        </p:spPr>
        <p:txBody>
          <a:bodyPr vert="horz" lIns="96478" tIns="48239" rIns="96478" bIns="48239" rtlCol="0"/>
          <a:lstStyle>
            <a:lvl1pPr algn="r">
              <a:defRPr sz="1300"/>
            </a:lvl1pPr>
          </a:lstStyle>
          <a:p>
            <a:fld id="{0BD6F8CD-19EF-475F-B353-73A3941C48FC}" type="datetimeFigureOut">
              <a:rPr lang="el-GR" smtClean="0"/>
              <a:pPr/>
              <a:t>04/11/2020</a:t>
            </a:fld>
            <a:endParaRPr lang="el-GR"/>
          </a:p>
        </p:txBody>
      </p:sp>
      <p:sp>
        <p:nvSpPr>
          <p:cNvPr id="4" name="Footer Placeholder 3"/>
          <p:cNvSpPr>
            <a:spLocks noGrp="1"/>
          </p:cNvSpPr>
          <p:nvPr>
            <p:ph type="ftr" sz="quarter" idx="2"/>
          </p:nvPr>
        </p:nvSpPr>
        <p:spPr>
          <a:xfrm>
            <a:off x="0" y="9500960"/>
            <a:ext cx="2982119" cy="500142"/>
          </a:xfrm>
          <a:prstGeom prst="rect">
            <a:avLst/>
          </a:prstGeom>
        </p:spPr>
        <p:txBody>
          <a:bodyPr vert="horz" lIns="96478" tIns="48239" rIns="96478" bIns="48239" rtlCol="0" anchor="b"/>
          <a:lstStyle>
            <a:lvl1pPr algn="l">
              <a:defRPr sz="1300"/>
            </a:lvl1pPr>
          </a:lstStyle>
          <a:p>
            <a:endParaRPr lang="el-GR"/>
          </a:p>
        </p:txBody>
      </p:sp>
      <p:sp>
        <p:nvSpPr>
          <p:cNvPr id="5" name="Slide Number Placeholder 4"/>
          <p:cNvSpPr>
            <a:spLocks noGrp="1"/>
          </p:cNvSpPr>
          <p:nvPr>
            <p:ph type="sldNum" sz="quarter" idx="3"/>
          </p:nvPr>
        </p:nvSpPr>
        <p:spPr>
          <a:xfrm>
            <a:off x="3898102" y="9500960"/>
            <a:ext cx="2982119" cy="500142"/>
          </a:xfrm>
          <a:prstGeom prst="rect">
            <a:avLst/>
          </a:prstGeom>
        </p:spPr>
        <p:txBody>
          <a:bodyPr vert="horz" lIns="96478" tIns="48239" rIns="96478" bIns="48239" rtlCol="0" anchor="b"/>
          <a:lstStyle>
            <a:lvl1pPr algn="r">
              <a:defRPr sz="1300"/>
            </a:lvl1pPr>
          </a:lstStyle>
          <a:p>
            <a:fld id="{E2BD55A7-2A65-447E-83A5-B752A5542113}" type="slidenum">
              <a:rPr lang="el-GR" smtClean="0"/>
              <a:pPr/>
              <a:t>‹#›</a:t>
            </a:fld>
            <a:endParaRPr lang="el-GR"/>
          </a:p>
        </p:txBody>
      </p:sp>
    </p:spTree>
    <p:extLst>
      <p:ext uri="{BB962C8B-B14F-4D97-AF65-F5344CB8AC3E}">
        <p14:creationId xmlns:p14="http://schemas.microsoft.com/office/powerpoint/2010/main" val="355314273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87362"/>
          </a:xfrm>
          <a:solidFill>
            <a:schemeClr val="bg2">
              <a:lumMod val="75000"/>
            </a:schemeClr>
          </a:solidFill>
        </p:spPr>
        <p:txBody>
          <a:bodyPr>
            <a:normAutofit fontScale="90000"/>
          </a:bodyPr>
          <a:lstStyle/>
          <a:p>
            <a:r>
              <a:rPr lang="el-GR" sz="2800" b="1" u="sng" dirty="0"/>
              <a:t>Ορολογία του παγκόσμιου χρηματοπιστωτικού συστήματος</a:t>
            </a:r>
            <a:endParaRPr lang="el-GR" sz="2800" dirty="0"/>
          </a:p>
        </p:txBody>
      </p:sp>
      <p:sp>
        <p:nvSpPr>
          <p:cNvPr id="3" name="Content Placeholder 2"/>
          <p:cNvSpPr>
            <a:spLocks noGrp="1"/>
          </p:cNvSpPr>
          <p:nvPr>
            <p:ph idx="1"/>
          </p:nvPr>
        </p:nvSpPr>
        <p:spPr>
          <a:xfrm>
            <a:off x="457200" y="1143000"/>
            <a:ext cx="8229600" cy="4983163"/>
          </a:xfrm>
        </p:spPr>
        <p:txBody>
          <a:bodyPr>
            <a:normAutofit fontScale="55000" lnSpcReduction="20000"/>
          </a:bodyPr>
          <a:lstStyle/>
          <a:p>
            <a:pPr lvl="0">
              <a:buFont typeface="Wingdings" pitchFamily="2" charset="2"/>
              <a:buChar char="q"/>
            </a:pPr>
            <a:r>
              <a:rPr lang="el-GR" b="1" u="sng" dirty="0"/>
              <a:t>Ξένες Άμεσες Επενδύσεις</a:t>
            </a:r>
            <a:r>
              <a:rPr lang="en-GB" b="1" u="sng" dirty="0"/>
              <a:t> (Foreign Direct Investment)</a:t>
            </a:r>
            <a:endParaRPr lang="el-GR" dirty="0"/>
          </a:p>
          <a:p>
            <a:pPr lvl="1">
              <a:buNone/>
            </a:pPr>
            <a:r>
              <a:rPr lang="en-US" sz="3300" b="1" dirty="0"/>
              <a:t>	</a:t>
            </a:r>
            <a:r>
              <a:rPr lang="el-GR" sz="3300" b="1" dirty="0"/>
              <a:t>Αγορά επιχείρησης ή οποιαδήποτε άλλη επένδυση (αξιών, κλπ.) σε χώρα εξωτερικού, όπου ο επενδυτής κατέχει άμεσο έλεγχο.</a:t>
            </a:r>
            <a:endParaRPr lang="el-GR" sz="3300" dirty="0"/>
          </a:p>
          <a:p>
            <a:pPr>
              <a:buNone/>
            </a:pPr>
            <a:endParaRPr lang="el-GR" dirty="0"/>
          </a:p>
          <a:p>
            <a:pPr lvl="0">
              <a:buFont typeface="Wingdings" pitchFamily="2" charset="2"/>
              <a:buChar char="q"/>
            </a:pPr>
            <a:r>
              <a:rPr lang="el-GR" b="1" u="sng" dirty="0"/>
              <a:t>Διεθνής Τραπεζικός Δανεισμός </a:t>
            </a:r>
            <a:r>
              <a:rPr lang="en-GB" b="1" u="sng" dirty="0"/>
              <a:t>(International Bank Lending)</a:t>
            </a:r>
            <a:endParaRPr lang="el-GR" dirty="0"/>
          </a:p>
          <a:p>
            <a:pPr>
              <a:buNone/>
            </a:pPr>
            <a:r>
              <a:rPr lang="en-US" b="1" dirty="0"/>
              <a:t>		</a:t>
            </a:r>
            <a:r>
              <a:rPr lang="el-GR" b="1" dirty="0"/>
              <a:t>Δάνεια σε ξένους πιστωτές στο εθνικό τους ή σε ξένο νόμισμα.</a:t>
            </a:r>
            <a:endParaRPr lang="el-GR" dirty="0"/>
          </a:p>
          <a:p>
            <a:pPr>
              <a:buNone/>
            </a:pPr>
            <a:endParaRPr lang="el-GR" dirty="0"/>
          </a:p>
          <a:p>
            <a:pPr lvl="0">
              <a:buFont typeface="Wingdings" pitchFamily="2" charset="2"/>
              <a:buChar char="q"/>
            </a:pPr>
            <a:r>
              <a:rPr lang="el-GR" b="1" u="sng" dirty="0"/>
              <a:t>Διεθνή ομόλογα</a:t>
            </a:r>
            <a:r>
              <a:rPr lang="en-GB" b="1" u="sng" dirty="0"/>
              <a:t> (International Bonds)</a:t>
            </a:r>
            <a:endParaRPr lang="el-GR" dirty="0"/>
          </a:p>
          <a:p>
            <a:pPr lvl="1">
              <a:buNone/>
            </a:pPr>
            <a:r>
              <a:rPr lang="en-US" sz="3300" b="1" dirty="0"/>
              <a:t>	</a:t>
            </a:r>
            <a:r>
              <a:rPr lang="el-GR" sz="3300" b="1" dirty="0"/>
              <a:t>Μια οικονομική αξία που εκδίδεται από επιχειρήσεις </a:t>
            </a:r>
            <a:r>
              <a:rPr lang="en-US" sz="3300" b="1" dirty="0"/>
              <a:t>/ </a:t>
            </a:r>
            <a:r>
              <a:rPr lang="el-GR" sz="3300" b="1" dirty="0"/>
              <a:t>κράτος ως ένας τρόπος δανεισμού μακροπρόθεσμων κεφαλαίων. Συνήθως εκδίδονται για περιόδους πολλών ετών</a:t>
            </a:r>
            <a:r>
              <a:rPr lang="en-US" sz="3300" b="1" dirty="0"/>
              <a:t> (10 </a:t>
            </a:r>
            <a:r>
              <a:rPr lang="el-GR" sz="3300" b="1" dirty="0"/>
              <a:t>ή</a:t>
            </a:r>
            <a:r>
              <a:rPr lang="en-US" sz="3300" b="1" dirty="0"/>
              <a:t> 30) </a:t>
            </a:r>
            <a:r>
              <a:rPr lang="el-GR" sz="3300" b="1" dirty="0"/>
              <a:t> και είναι αφορολόγητα.  Είναι </a:t>
            </a:r>
            <a:r>
              <a:rPr lang="el-GR" sz="3300" b="1" dirty="0" err="1"/>
              <a:t>εξαργυρωτέα</a:t>
            </a:r>
            <a:r>
              <a:rPr lang="el-GR" sz="3300" b="1" dirty="0"/>
              <a:t> στην ημερομηνία λήξης και φέρουν σταθερό επιτόκιο.</a:t>
            </a:r>
            <a:endParaRPr lang="en-US" sz="3300" b="1" dirty="0"/>
          </a:p>
          <a:p>
            <a:pPr lvl="1">
              <a:buNone/>
            </a:pPr>
            <a:endParaRPr lang="en-US" sz="3300" b="1" dirty="0"/>
          </a:p>
          <a:p>
            <a:pPr lvl="1">
              <a:buNone/>
            </a:pPr>
            <a:r>
              <a:rPr lang="en-US" sz="3300" b="1" dirty="0"/>
              <a:t>	</a:t>
            </a:r>
            <a:r>
              <a:rPr lang="el-GR" sz="3300" b="1" dirty="0"/>
              <a:t>Ένα ομόλογο είναι απλώς ένα δάνειο, το οποίο αντλείται από τον εκδότη του δανείου όχι μέσω της τραπεζικής διαμεσολάβησης αλλά μέσω των κεφαλαιαγορών. Ο εκδότης είναι ο οφειλέτης, ο κάτοχος ομολόγων ο δανειστής και το κουπόνι είναι ο τόκος. </a:t>
            </a:r>
            <a:endParaRPr lang="el-GR" sz="3300" dirty="0"/>
          </a:p>
          <a:p>
            <a:pPr>
              <a:buNone/>
            </a:pPr>
            <a:endParaRPr lang="el-GR" dirty="0"/>
          </a:p>
          <a:p>
            <a:pPr>
              <a:buNone/>
            </a:pPr>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a:xfrm>
            <a:off x="457200" y="152400"/>
            <a:ext cx="8229600" cy="639762"/>
          </a:xfrm>
          <a:solidFill>
            <a:schemeClr val="bg2">
              <a:lumMod val="75000"/>
            </a:schemeClr>
          </a:solidFill>
        </p:spPr>
        <p:txBody>
          <a:bodyPr>
            <a:normAutofit/>
          </a:bodyPr>
          <a:lstStyle/>
          <a:p>
            <a:r>
              <a:rPr lang="el-GR" sz="3200" b="1" dirty="0"/>
              <a:t>Η πορεία και η αιτιολόγηση της στροφής</a:t>
            </a:r>
          </a:p>
        </p:txBody>
      </p:sp>
      <p:sp>
        <p:nvSpPr>
          <p:cNvPr id="3" name="Ορθογώνιο 2"/>
          <p:cNvSpPr/>
          <p:nvPr/>
        </p:nvSpPr>
        <p:spPr>
          <a:xfrm>
            <a:off x="800100" y="922642"/>
            <a:ext cx="7962900" cy="3527119"/>
          </a:xfrm>
          <a:prstGeom prst="rect">
            <a:avLst/>
          </a:prstGeom>
        </p:spPr>
        <p:txBody>
          <a:bodyPr wrap="square">
            <a:spAutoFit/>
          </a:bodyPr>
          <a:lstStyle/>
          <a:p>
            <a:pPr lvl="0">
              <a:spcBef>
                <a:spcPct val="20000"/>
              </a:spcBef>
            </a:pPr>
            <a:r>
              <a:rPr lang="el-GR" b="1" u="sng" dirty="0">
                <a:solidFill>
                  <a:prstClr val="black"/>
                </a:solidFill>
              </a:rPr>
              <a:t>Βασικά επιχειρήματα:</a:t>
            </a:r>
          </a:p>
          <a:p>
            <a:pPr marL="342900" lvl="0" indent="-342900">
              <a:spcBef>
                <a:spcPct val="20000"/>
              </a:spcBef>
              <a:buFont typeface="Arial" pitchFamily="34" charset="0"/>
              <a:buChar char="•"/>
            </a:pPr>
            <a:r>
              <a:rPr lang="el-GR" b="1" dirty="0">
                <a:solidFill>
                  <a:prstClr val="black"/>
                </a:solidFill>
              </a:rPr>
              <a:t>Η απελευθέρωση των κεφαλαιακών ροών (όπως και του εμπορίου), θα βοηθούσε στην καλύτερη κατανομή των πόρων σε παγκόσμιο επίπεδο. </a:t>
            </a:r>
          </a:p>
          <a:p>
            <a:pPr marL="342900" lvl="0" indent="-342900">
              <a:spcBef>
                <a:spcPct val="20000"/>
              </a:spcBef>
              <a:buFont typeface="Arial" pitchFamily="34" charset="0"/>
              <a:buChar char="•"/>
            </a:pPr>
            <a:r>
              <a:rPr lang="el-GR" b="1" dirty="0">
                <a:solidFill>
                  <a:prstClr val="black"/>
                </a:solidFill>
              </a:rPr>
              <a:t>Η ελεύθερη διακύμανση των ισοτιμιών στις αγορές συναλλάγματος θα επέτρεπε στην κάθε χώρα να ασκεί ανεξάρτητη νομισματική πολιτική.</a:t>
            </a:r>
          </a:p>
          <a:p>
            <a:pPr marL="342900" lvl="0" indent="-342900">
              <a:spcBef>
                <a:spcPct val="20000"/>
              </a:spcBef>
              <a:buFont typeface="Arial" pitchFamily="34" charset="0"/>
              <a:buChar char="•"/>
            </a:pPr>
            <a:endParaRPr lang="el-GR" b="1" dirty="0">
              <a:solidFill>
                <a:prstClr val="black"/>
              </a:solidFill>
            </a:endParaRPr>
          </a:p>
          <a:p>
            <a:pPr lvl="0">
              <a:spcBef>
                <a:spcPct val="20000"/>
              </a:spcBef>
            </a:pPr>
            <a:r>
              <a:rPr lang="el-GR" b="1" u="sng" dirty="0">
                <a:solidFill>
                  <a:prstClr val="black"/>
                </a:solidFill>
              </a:rPr>
              <a:t>Επιμέρους λόγοι</a:t>
            </a:r>
          </a:p>
          <a:p>
            <a:pPr marL="342900" lvl="0" indent="-342900">
              <a:spcBef>
                <a:spcPct val="20000"/>
              </a:spcBef>
              <a:buFont typeface="Arial" pitchFamily="34" charset="0"/>
              <a:buChar char="•"/>
            </a:pPr>
            <a:r>
              <a:rPr lang="el-GR" b="1" dirty="0">
                <a:solidFill>
                  <a:prstClr val="black"/>
                </a:solidFill>
              </a:rPr>
              <a:t>Εθνικά συμφέροντα</a:t>
            </a:r>
            <a:r>
              <a:rPr lang="en-US" b="1" dirty="0">
                <a:solidFill>
                  <a:prstClr val="black"/>
                </a:solidFill>
              </a:rPr>
              <a:t> </a:t>
            </a:r>
            <a:r>
              <a:rPr lang="el-GR" b="1" dirty="0">
                <a:solidFill>
                  <a:prstClr val="black"/>
                </a:solidFill>
              </a:rPr>
              <a:t>από την άρση των ελέγχων στις κινήσεις κεφαλαίου</a:t>
            </a:r>
          </a:p>
          <a:p>
            <a:pPr lvl="0">
              <a:spcBef>
                <a:spcPct val="20000"/>
              </a:spcBef>
            </a:pPr>
            <a:r>
              <a:rPr lang="el-GR" b="1" dirty="0">
                <a:solidFill>
                  <a:prstClr val="black"/>
                </a:solidFill>
              </a:rPr>
              <a:t>	(</a:t>
            </a:r>
            <a:r>
              <a:rPr lang="en-US" b="1" dirty="0">
                <a:solidFill>
                  <a:prstClr val="black"/>
                </a:solidFill>
              </a:rPr>
              <a:t>Wall Street &amp; City)</a:t>
            </a:r>
            <a:endParaRPr lang="el-GR" b="1" dirty="0">
              <a:solidFill>
                <a:prstClr val="black"/>
              </a:solidFill>
            </a:endParaRPr>
          </a:p>
          <a:p>
            <a:pPr marL="285750" lvl="0" indent="-285750">
              <a:spcBef>
                <a:spcPct val="20000"/>
              </a:spcBef>
              <a:buFont typeface="Arial" panose="020B0604020202020204" pitchFamily="34" charset="0"/>
              <a:buChar char="•"/>
            </a:pPr>
            <a:r>
              <a:rPr lang="el-GR" b="1" dirty="0">
                <a:solidFill>
                  <a:prstClr val="black"/>
                </a:solidFill>
              </a:rPr>
              <a:t>Αυξανόμενη ζήτηση για ιδιωτικές διεθνείς χρηματοδοτικές υπηρεσίες λόγω της επέκτασης του εμπορίου και της δράσης των πολυεθνικών</a:t>
            </a:r>
          </a:p>
        </p:txBody>
      </p:sp>
      <p:sp>
        <p:nvSpPr>
          <p:cNvPr id="8" name="TextBox 7"/>
          <p:cNvSpPr txBox="1"/>
          <p:nvPr/>
        </p:nvSpPr>
        <p:spPr>
          <a:xfrm>
            <a:off x="1219200" y="4724400"/>
            <a:ext cx="5900783" cy="203132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l-GR" b="1" dirty="0"/>
              <a:t>Κατάργηση εθνικών κεφαλαιακών ελέγχων </a:t>
            </a:r>
          </a:p>
          <a:p>
            <a:r>
              <a:rPr lang="el-GR" b="1" dirty="0"/>
              <a:t>	ΗΠΑ 1974           Η.Β. 1979</a:t>
            </a:r>
          </a:p>
          <a:p>
            <a:endParaRPr lang="el-GR" b="1" dirty="0"/>
          </a:p>
          <a:p>
            <a:r>
              <a:rPr lang="el-GR" b="1" dirty="0"/>
              <a:t>Σχετικές Οδηγίες </a:t>
            </a:r>
          </a:p>
          <a:p>
            <a:r>
              <a:rPr lang="el-GR" b="1" dirty="0"/>
              <a:t>	ΕΕ 1988               ΟΟΣΑ 1989</a:t>
            </a:r>
          </a:p>
          <a:p>
            <a:endParaRPr lang="el-GR" b="1" dirty="0"/>
          </a:p>
          <a:p>
            <a:r>
              <a:rPr lang="el-GR" b="1" dirty="0"/>
              <a:t>Πρωτοβουλία ΔΝΤ για κατάργηση των περιορισμών (1995) </a:t>
            </a:r>
          </a:p>
        </p:txBody>
      </p:sp>
    </p:spTree>
    <p:extLst>
      <p:ext uri="{BB962C8B-B14F-4D97-AF65-F5344CB8AC3E}">
        <p14:creationId xmlns:p14="http://schemas.microsoft.com/office/powerpoint/2010/main" val="287651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563562"/>
          </a:xfrm>
          <a:solidFill>
            <a:schemeClr val="bg2">
              <a:lumMod val="75000"/>
            </a:schemeClr>
          </a:solidFill>
        </p:spPr>
        <p:txBody>
          <a:bodyPr>
            <a:normAutofit fontScale="90000"/>
          </a:bodyPr>
          <a:lstStyle/>
          <a:p>
            <a:pPr lvl="0"/>
            <a:r>
              <a:rPr lang="el-GR" sz="3200" b="1" u="sng" dirty="0"/>
              <a:t>Νέα προϊόντα (παράγωγα – </a:t>
            </a:r>
            <a:r>
              <a:rPr lang="en-GB" sz="3200" b="1" u="sng" dirty="0"/>
              <a:t>derivatives)</a:t>
            </a:r>
            <a:endParaRPr lang="el-GR" sz="3200" dirty="0"/>
          </a:p>
        </p:txBody>
      </p:sp>
      <p:sp>
        <p:nvSpPr>
          <p:cNvPr id="3" name="Content Placeholder 2"/>
          <p:cNvSpPr>
            <a:spLocks noGrp="1"/>
          </p:cNvSpPr>
          <p:nvPr>
            <p:ph idx="1"/>
          </p:nvPr>
        </p:nvSpPr>
        <p:spPr>
          <a:xfrm>
            <a:off x="457200" y="1066800"/>
            <a:ext cx="8382000" cy="5638800"/>
          </a:xfrm>
        </p:spPr>
        <p:txBody>
          <a:bodyPr>
            <a:noAutofit/>
          </a:bodyPr>
          <a:lstStyle/>
          <a:p>
            <a:pPr>
              <a:buFont typeface="Wingdings" pitchFamily="2" charset="2"/>
              <a:buChar char="q"/>
            </a:pPr>
            <a:r>
              <a:rPr lang="el-GR" sz="1600" b="1" u="sng" dirty="0"/>
              <a:t>Αγορά προθεσμιακών συναλλαγών (</a:t>
            </a:r>
            <a:r>
              <a:rPr lang="en-GB" sz="1600" b="1" u="sng" dirty="0"/>
              <a:t>Futures)</a:t>
            </a:r>
            <a:r>
              <a:rPr lang="el-GR" sz="1600" b="1" dirty="0"/>
              <a:t>		</a:t>
            </a:r>
            <a:endParaRPr lang="el-GR" sz="1600" dirty="0"/>
          </a:p>
          <a:p>
            <a:pPr>
              <a:buNone/>
            </a:pPr>
            <a:r>
              <a:rPr lang="en-US" sz="1600" b="1" dirty="0"/>
              <a:t>		</a:t>
            </a:r>
            <a:r>
              <a:rPr lang="el-GR" sz="1600" b="1" dirty="0"/>
              <a:t>Συμβόλαια αγοραπωλησιών που θα πραγματοποιηθούν αργότερα.</a:t>
            </a:r>
            <a:endParaRPr lang="el-GR" sz="1600" dirty="0"/>
          </a:p>
          <a:p>
            <a:pPr>
              <a:buNone/>
            </a:pPr>
            <a:r>
              <a:rPr lang="el-GR" sz="1000" b="1" dirty="0"/>
              <a:t> </a:t>
            </a:r>
            <a:endParaRPr lang="el-GR" sz="1000" dirty="0"/>
          </a:p>
          <a:p>
            <a:pPr>
              <a:buFont typeface="Wingdings" pitchFamily="2" charset="2"/>
              <a:buChar char="q"/>
            </a:pPr>
            <a:r>
              <a:rPr lang="el-GR" sz="1600" b="1" u="sng" dirty="0" err="1"/>
              <a:t>Option</a:t>
            </a:r>
            <a:r>
              <a:rPr lang="el-GR" sz="1600" b="1" u="sng" dirty="0"/>
              <a:t> (δικαίωμα επιλογής)</a:t>
            </a:r>
            <a:endParaRPr lang="el-GR" sz="1600" dirty="0"/>
          </a:p>
          <a:p>
            <a:pPr lvl="1">
              <a:buNone/>
            </a:pPr>
            <a:r>
              <a:rPr lang="el-GR" sz="1600" b="1" dirty="0"/>
              <a:t> </a:t>
            </a:r>
            <a:r>
              <a:rPr lang="en-US" sz="1600" dirty="0"/>
              <a:t>	</a:t>
            </a:r>
            <a:r>
              <a:rPr lang="el-GR" sz="1600" b="1" dirty="0"/>
              <a:t>Το δικαίωμα να πουλά ή να αγοράζει κανείς ένα οικονομικό στοιχείο αξίας (συνάλλαγμα, μετοχές) σε προσυμφωνημένη τιμή σε κάποια μελλοντική στιγμή μέσα σε ορισμένο χρονικό διάστημα (τρεις, έξι μήνες).</a:t>
            </a:r>
          </a:p>
          <a:p>
            <a:pPr lvl="1">
              <a:buNone/>
            </a:pP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l-G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Μονομερής δέσμευση του πωλητή ή του αγοραστή</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endParaRPr lang="el-G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endParaRPr lang="en-US" sz="1000" b="1" dirty="0"/>
          </a:p>
          <a:p>
            <a:endParaRPr lang="en-US" sz="1000" b="1" dirty="0"/>
          </a:p>
          <a:p>
            <a:pPr>
              <a:buNone/>
            </a:pPr>
            <a:r>
              <a:rPr lang="el-G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l-G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Αντικείμενο δευτερογενούς συναλλαγής.</a:t>
            </a:r>
            <a:br>
              <a:rPr lang="el-GR" sz="1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el-GR" sz="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buFont typeface="Wingdings" pitchFamily="2" charset="2"/>
              <a:buChar char="q"/>
            </a:pPr>
            <a:r>
              <a:rPr lang="el-GR" sz="1600" b="1" u="sng" dirty="0" err="1"/>
              <a:t>Swaps</a:t>
            </a:r>
            <a:endParaRPr lang="el-GR" sz="1600" b="1" u="sng" dirty="0"/>
          </a:p>
          <a:p>
            <a:pPr>
              <a:buNone/>
            </a:pPr>
            <a:r>
              <a:rPr lang="en-US" sz="1600" b="1" dirty="0"/>
              <a:t>		</a:t>
            </a:r>
            <a:r>
              <a:rPr lang="el-GR" sz="1600" b="1" dirty="0"/>
              <a:t>Ανταλλαγή χρεών ανάμεσα σε οικ. οργανισμούς με χρέη σε διαφορετικά νομίσματα.</a:t>
            </a:r>
            <a:endParaRPr lang="el-GR" sz="1600" dirty="0"/>
          </a:p>
          <a:p>
            <a:pPr>
              <a:buNone/>
            </a:pPr>
            <a:r>
              <a:rPr lang="el-GR" sz="1000" b="1" dirty="0"/>
              <a:t> </a:t>
            </a:r>
          </a:p>
          <a:p>
            <a:pPr lvl="2">
              <a:buNone/>
            </a:pPr>
            <a:endParaRPr lang="el-GR" sz="1600" dirty="0"/>
          </a:p>
          <a:p>
            <a:pPr lvl="4">
              <a:buFont typeface="Wingdings" pitchFamily="2" charset="2"/>
              <a:buChar char="q"/>
            </a:pPr>
            <a:r>
              <a:rPr lang="el-GR" sz="1600" b="1" u="sng" dirty="0"/>
              <a:t>Διεθνείς Συναλλαγματικές ροές</a:t>
            </a:r>
            <a:endParaRPr lang="en-US" sz="1600" dirty="0"/>
          </a:p>
          <a:p>
            <a:pPr marL="1828800" lvl="4" indent="0">
              <a:buNone/>
            </a:pPr>
            <a:endParaRPr lang="en-US" sz="1600" b="1" dirty="0"/>
          </a:p>
          <a:p>
            <a:pPr marL="1828800" lvl="4" indent="0">
              <a:buNone/>
            </a:pPr>
            <a:r>
              <a:rPr lang="el-GR" sz="1600" b="1" dirty="0"/>
              <a:t>Αγορά </a:t>
            </a:r>
            <a:r>
              <a:rPr lang="el-GR" sz="1600" b="1" dirty="0" err="1"/>
              <a:t>κ΄</a:t>
            </a:r>
            <a:r>
              <a:rPr lang="el-GR" sz="1600" b="1" dirty="0"/>
              <a:t> πώληση συναλλάγματος</a:t>
            </a:r>
            <a:r>
              <a:rPr lang="en-US" sz="1600" b="1" dirty="0"/>
              <a:t>:</a:t>
            </a:r>
          </a:p>
          <a:p>
            <a:pPr marL="1828800" lvl="4" indent="0">
              <a:buNone/>
            </a:pPr>
            <a:endParaRPr lang="en-US" sz="1600" b="1" dirty="0"/>
          </a:p>
          <a:p>
            <a:pPr marL="1828800" lvl="4" indent="0">
              <a:buNone/>
            </a:pPr>
            <a:r>
              <a:rPr lang="en-US" sz="1600" b="1" dirty="0"/>
              <a:t>Foreign Exchange Market  (</a:t>
            </a:r>
            <a:r>
              <a:rPr lang="en-US" sz="1600" b="1" dirty="0" err="1"/>
              <a:t>forex</a:t>
            </a:r>
            <a:r>
              <a:rPr lang="en-US" sz="1600" b="1" dirty="0"/>
              <a:t>, FX, or currency market)</a:t>
            </a:r>
            <a:endParaRPr lang="el-GR" sz="1600" dirty="0"/>
          </a:p>
          <a:p>
            <a:pPr lvl="4">
              <a:buNone/>
            </a:pPr>
            <a:r>
              <a:rPr lang="el-GR" sz="800" b="1" dirty="0"/>
              <a:t> </a:t>
            </a:r>
            <a:endParaRPr lang="el-GR" sz="800" dirty="0"/>
          </a:p>
          <a:p>
            <a:pPr>
              <a:buNone/>
            </a:pPr>
            <a:endParaRPr lang="el-GR" sz="1600" dirty="0"/>
          </a:p>
        </p:txBody>
      </p:sp>
      <p:sp>
        <p:nvSpPr>
          <p:cNvPr id="4" name="Down Arrow 3"/>
          <p:cNvSpPr/>
          <p:nvPr/>
        </p:nvSpPr>
        <p:spPr>
          <a:xfrm>
            <a:off x="3505200" y="3276600"/>
            <a:ext cx="9906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Left-Right Arrow 4"/>
          <p:cNvSpPr/>
          <p:nvPr/>
        </p:nvSpPr>
        <p:spPr>
          <a:xfrm>
            <a:off x="1905000" y="4724400"/>
            <a:ext cx="4572000" cy="228600"/>
          </a:xfrm>
          <a:prstGeom prst="leftRight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2">
                  <a:lumMod val="75000"/>
                </a:schemeClr>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9" r="9642"/>
          <a:stretch/>
        </p:blipFill>
        <p:spPr bwMode="auto">
          <a:xfrm>
            <a:off x="5664199" y="5475287"/>
            <a:ext cx="3022601"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762000"/>
          </a:xfrm>
          <a:solidFill>
            <a:schemeClr val="bg2">
              <a:lumMod val="75000"/>
            </a:schemeClr>
          </a:solidFill>
        </p:spPr>
        <p:txBody>
          <a:bodyPr>
            <a:noAutofit/>
          </a:bodyPr>
          <a:lstStyle/>
          <a:p>
            <a:r>
              <a:rPr lang="el-GR" sz="2600" b="1" dirty="0">
                <a:latin typeface="+mn-lt"/>
              </a:rPr>
              <a:t>Ελεύθερη διακύμανση των συναλλαγματικών ισοτιμιών: </a:t>
            </a:r>
            <a:br>
              <a:rPr lang="el-GR" sz="2600" b="1" dirty="0">
                <a:latin typeface="+mn-lt"/>
              </a:rPr>
            </a:br>
            <a:r>
              <a:rPr lang="el-GR" sz="2600" b="1" dirty="0">
                <a:latin typeface="+mn-lt"/>
              </a:rPr>
              <a:t>Πηγή αστάθειας </a:t>
            </a:r>
          </a:p>
        </p:txBody>
      </p:sp>
      <p:sp>
        <p:nvSpPr>
          <p:cNvPr id="3" name="Content Placeholder 2"/>
          <p:cNvSpPr>
            <a:spLocks noGrp="1"/>
          </p:cNvSpPr>
          <p:nvPr>
            <p:ph idx="1"/>
          </p:nvPr>
        </p:nvSpPr>
        <p:spPr>
          <a:xfrm>
            <a:off x="228600" y="1143000"/>
            <a:ext cx="8229600" cy="1447799"/>
          </a:xfrm>
        </p:spPr>
        <p:txBody>
          <a:bodyPr>
            <a:normAutofit/>
          </a:bodyPr>
          <a:lstStyle/>
          <a:p>
            <a:pPr marL="0" indent="0">
              <a:buNone/>
            </a:pPr>
            <a:r>
              <a:rPr lang="el-GR" sz="1800" b="1" u="sng" dirty="0">
                <a:effectLst>
                  <a:outerShdw blurRad="38100" dist="38100" dir="2700000" algn="tl">
                    <a:srgbClr val="000000">
                      <a:alpha val="43137"/>
                    </a:srgbClr>
                  </a:outerShdw>
                </a:effectLst>
              </a:rPr>
              <a:t>Περίοδος 1971-2008:</a:t>
            </a:r>
          </a:p>
          <a:p>
            <a:pPr lvl="1">
              <a:buFont typeface="Wingdings" pitchFamily="2" charset="2"/>
              <a:buChar char="Ø"/>
            </a:pPr>
            <a:r>
              <a:rPr lang="el-GR" sz="1800" b="1" dirty="0"/>
              <a:t>208 συναλλαγματικές κρίσεις</a:t>
            </a:r>
          </a:p>
          <a:p>
            <a:pPr lvl="1">
              <a:buFont typeface="Wingdings" pitchFamily="2" charset="2"/>
              <a:buChar char="Ø"/>
            </a:pPr>
            <a:r>
              <a:rPr lang="el-GR" sz="1800" b="1" dirty="0"/>
              <a:t>124 τραπεζικές κρίσεις</a:t>
            </a:r>
          </a:p>
          <a:p>
            <a:pPr lvl="1">
              <a:buFont typeface="Wingdings" pitchFamily="2" charset="2"/>
              <a:buChar char="Ø"/>
            </a:pPr>
            <a:r>
              <a:rPr lang="el-GR" sz="1800" b="1" dirty="0"/>
              <a:t>63 κρίσεις κρατικού χρέους</a:t>
            </a:r>
          </a:p>
          <a:p>
            <a:pPr marL="0" indent="0">
              <a:buNone/>
            </a:pPr>
            <a:endParaRPr lang="el-GR" sz="1800" b="1" dirty="0"/>
          </a:p>
          <a:p>
            <a:pPr marL="0" indent="0">
              <a:buNone/>
            </a:pPr>
            <a:endParaRPr lang="el-GR" sz="1800" b="1" dirty="0"/>
          </a:p>
        </p:txBody>
      </p:sp>
      <p:sp>
        <p:nvSpPr>
          <p:cNvPr id="4" name="Ορθογώνιο 3"/>
          <p:cNvSpPr/>
          <p:nvPr/>
        </p:nvSpPr>
        <p:spPr>
          <a:xfrm>
            <a:off x="152400" y="2922814"/>
            <a:ext cx="5715000" cy="3693319"/>
          </a:xfrm>
          <a:prstGeom prst="rect">
            <a:avLst/>
          </a:prstGeom>
        </p:spPr>
        <p:txBody>
          <a:bodyPr wrap="square">
            <a:spAutoFit/>
          </a:bodyPr>
          <a:lstStyle/>
          <a:p>
            <a:pPr lvl="0">
              <a:spcBef>
                <a:spcPct val="20000"/>
              </a:spcBef>
            </a:pPr>
            <a:r>
              <a:rPr lang="el-GR" b="1" u="sng" dirty="0">
                <a:solidFill>
                  <a:prstClr val="black"/>
                </a:solidFill>
              </a:rPr>
              <a:t>Τυπικό μοτίβο ανόδου και πτώσης</a:t>
            </a:r>
            <a:r>
              <a:rPr lang="el-GR" b="1" dirty="0">
                <a:solidFill>
                  <a:prstClr val="black"/>
                </a:solidFill>
              </a:rPr>
              <a:t>:</a:t>
            </a:r>
          </a:p>
          <a:p>
            <a:pPr marL="742950" lvl="1" indent="-285750">
              <a:spcBef>
                <a:spcPct val="20000"/>
              </a:spcBef>
              <a:buFont typeface="Wingdings" pitchFamily="2" charset="2"/>
              <a:buChar char="v"/>
            </a:pPr>
            <a:r>
              <a:rPr lang="el-GR" b="1" dirty="0">
                <a:solidFill>
                  <a:prstClr val="black"/>
                </a:solidFill>
                <a:sym typeface="Wingdings" pitchFamily="2" charset="2"/>
              </a:rPr>
              <a:t>Ευφορία για εθνικές αναπτυξιακές προοπτικές και είσοδος πόρων</a:t>
            </a:r>
          </a:p>
          <a:p>
            <a:pPr marL="742950" lvl="1" indent="-285750">
              <a:spcBef>
                <a:spcPct val="20000"/>
              </a:spcBef>
              <a:buFont typeface="Wingdings" pitchFamily="2" charset="2"/>
              <a:buChar char="v"/>
            </a:pPr>
            <a:r>
              <a:rPr lang="el-GR" b="1" dirty="0">
                <a:solidFill>
                  <a:prstClr val="black"/>
                </a:solidFill>
                <a:sym typeface="Wingdings" pitchFamily="2" charset="2"/>
              </a:rPr>
              <a:t>Διασπορά προβληματικών ειδήσεων και «απότομο φρενάρισμα»</a:t>
            </a:r>
          </a:p>
          <a:p>
            <a:pPr marL="742950" lvl="1" indent="-285750">
              <a:spcBef>
                <a:spcPct val="20000"/>
              </a:spcBef>
              <a:buFont typeface="Wingdings" pitchFamily="2" charset="2"/>
              <a:buChar char="v"/>
            </a:pPr>
            <a:r>
              <a:rPr lang="el-GR" b="1" dirty="0">
                <a:solidFill>
                  <a:prstClr val="black"/>
                </a:solidFill>
                <a:sym typeface="Wingdings" pitchFamily="2" charset="2"/>
              </a:rPr>
              <a:t>Εκτόξευση επιτοκίων / κατάρρευση νομίσματος / έλλειψη πιστώσεων για επιχειρήσεις / συρρίκνωση εγχώριας ζήτησης…</a:t>
            </a:r>
          </a:p>
          <a:p>
            <a:pPr marL="742950" lvl="1" indent="-285750">
              <a:spcBef>
                <a:spcPct val="20000"/>
              </a:spcBef>
              <a:buFont typeface="Wingdings" pitchFamily="2" charset="2"/>
              <a:buChar char="v"/>
            </a:pPr>
            <a:r>
              <a:rPr lang="el-GR" b="1" dirty="0">
                <a:solidFill>
                  <a:prstClr val="black"/>
                </a:solidFill>
                <a:sym typeface="Wingdings" pitchFamily="2" charset="2"/>
              </a:rPr>
              <a:t>Υιοθέτηση πολιτικής με στόχο την «αποκατάσταση της εμπιστοσύνης των αγορών»</a:t>
            </a:r>
          </a:p>
          <a:p>
            <a:pPr marL="742950" lvl="1" indent="-285750">
              <a:spcBef>
                <a:spcPct val="20000"/>
              </a:spcBef>
              <a:buFont typeface="Wingdings" pitchFamily="2" charset="2"/>
              <a:buChar char="v"/>
            </a:pPr>
            <a:r>
              <a:rPr lang="el-GR" b="1" dirty="0">
                <a:solidFill>
                  <a:prstClr val="black"/>
                </a:solidFill>
                <a:sym typeface="Wingdings" pitchFamily="2" charset="2"/>
              </a:rPr>
              <a:t>Απώλεια 20 % ΑΕΠ της εθνικής οικονομίας κατά μέσο όρο.</a:t>
            </a:r>
          </a:p>
        </p:txBody>
      </p:sp>
      <p:sp>
        <p:nvSpPr>
          <p:cNvPr id="5" name="Βέλος προς τα κάτω 4"/>
          <p:cNvSpPr/>
          <p:nvPr/>
        </p:nvSpPr>
        <p:spPr>
          <a:xfrm>
            <a:off x="1905000" y="2465614"/>
            <a:ext cx="7620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Βέλος προς τα κάτω 6"/>
          <p:cNvSpPr/>
          <p:nvPr/>
        </p:nvSpPr>
        <p:spPr>
          <a:xfrm rot="16200000">
            <a:off x="5834743" y="4540873"/>
            <a:ext cx="7620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6781800" y="2922812"/>
            <a:ext cx="2209800" cy="3970318"/>
          </a:xfrm>
          <a:prstGeom prst="rect">
            <a:avLst/>
          </a:prstGeom>
          <a:noFill/>
        </p:spPr>
        <p:txBody>
          <a:bodyPr wrap="square" rtlCol="0">
            <a:spAutoFit/>
          </a:bodyPr>
          <a:lstStyle/>
          <a:p>
            <a:r>
              <a:rPr lang="el-GR" b="1" dirty="0"/>
              <a:t>Οι επενδυτές αποκτούν «δικαίωμα εξόδου», που μπορούν να ασκούν σε κάθε κυβέρνηση που αποκλίνει.</a:t>
            </a:r>
          </a:p>
          <a:p>
            <a:endParaRPr lang="el-GR" b="1" dirty="0"/>
          </a:p>
          <a:p>
            <a:r>
              <a:rPr lang="el-GR" b="1" dirty="0"/>
              <a:t>Οι μικρές οικονομίες είναι ευάλωτες στη «πειθαρχία» της παγκόσμιας χρηματοπιστωτικής αγοράς.</a:t>
            </a:r>
          </a:p>
        </p:txBody>
      </p:sp>
    </p:spTree>
    <p:extLst>
      <p:ext uri="{BB962C8B-B14F-4D97-AF65-F5344CB8AC3E}">
        <p14:creationId xmlns:p14="http://schemas.microsoft.com/office/powerpoint/2010/main" val="4002298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994122"/>
          </a:xfrm>
          <a:solidFill>
            <a:schemeClr val="bg2">
              <a:lumMod val="75000"/>
            </a:schemeClr>
          </a:solidFill>
        </p:spPr>
        <p:txBody>
          <a:bodyPr>
            <a:normAutofit/>
          </a:bodyPr>
          <a:lstStyle/>
          <a:p>
            <a:r>
              <a:rPr lang="el-GR" sz="2800" b="1" dirty="0"/>
              <a:t>Βραχυχρόνιες κινήσεις κεφαλαίου</a:t>
            </a:r>
            <a:br>
              <a:rPr lang="el-GR" sz="2800" b="1" dirty="0"/>
            </a:br>
            <a:r>
              <a:rPr lang="el-GR" sz="2800" b="1" dirty="0"/>
              <a:t>(αυτονομία της σφαίρας του χρήματος)</a:t>
            </a:r>
            <a:endParaRPr lang="el-GR" sz="2800" dirty="0"/>
          </a:p>
        </p:txBody>
      </p:sp>
      <p:sp>
        <p:nvSpPr>
          <p:cNvPr id="3" name="2 - Θέση περιεχομένου"/>
          <p:cNvSpPr>
            <a:spLocks noGrp="1"/>
          </p:cNvSpPr>
          <p:nvPr>
            <p:ph idx="1"/>
          </p:nvPr>
        </p:nvSpPr>
        <p:spPr>
          <a:xfrm>
            <a:off x="467544" y="1628800"/>
            <a:ext cx="8229600" cy="4525963"/>
          </a:xfrm>
        </p:spPr>
        <p:txBody>
          <a:bodyPr>
            <a:normAutofit lnSpcReduction="10000"/>
          </a:bodyPr>
          <a:lstStyle/>
          <a:p>
            <a:pPr lvl="0">
              <a:buFont typeface="Wingdings" pitchFamily="2" charset="2"/>
              <a:buChar char="q"/>
            </a:pPr>
            <a:r>
              <a:rPr lang="el-GR" sz="2800" b="1" dirty="0"/>
              <a:t>Οι ετήσιες αγορές μετοχών παγκοσμίως αντιστοιχούν σε αγορές συναλλάγματος 17 ημερών.</a:t>
            </a:r>
          </a:p>
          <a:p>
            <a:pPr lvl="0">
              <a:buFont typeface="Wingdings" pitchFamily="2" charset="2"/>
              <a:buChar char="q"/>
            </a:pPr>
            <a:endParaRPr lang="el-GR" sz="2800" dirty="0"/>
          </a:p>
          <a:p>
            <a:pPr lvl="0">
              <a:buFont typeface="Wingdings" pitchFamily="2" charset="2"/>
              <a:buChar char="q"/>
            </a:pPr>
            <a:r>
              <a:rPr lang="el-GR" sz="2800" b="1" dirty="0"/>
              <a:t>Ο ετήσιος όγκος διεθνούς εμπορίου ισοδυναμεί με αγοραπωλησία συναλλάγματος 3,5 ημερών.</a:t>
            </a:r>
          </a:p>
          <a:p>
            <a:pPr lvl="0">
              <a:buFont typeface="Wingdings" pitchFamily="2" charset="2"/>
              <a:buChar char="q"/>
            </a:pPr>
            <a:endParaRPr lang="el-GR" sz="2800" dirty="0"/>
          </a:p>
          <a:p>
            <a:pPr lvl="0">
              <a:buFont typeface="Wingdings" pitchFamily="2" charset="2"/>
              <a:buChar char="q"/>
            </a:pPr>
            <a:r>
              <a:rPr lang="el-GR" sz="2800" b="1" dirty="0"/>
              <a:t>Το 80% των αγοραπωλησιών νομισμάτων κάνει κύκλο μόνο σε 17 ημέρες, ενώ πάνω από το 40% κάνει κύκλο σε 2 ημέρες.</a:t>
            </a:r>
            <a:endParaRPr lang="el-GR"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bg2">
              <a:lumMod val="75000"/>
            </a:schemeClr>
          </a:solidFill>
        </p:spPr>
        <p:txBody>
          <a:bodyPr>
            <a:normAutofit/>
          </a:bodyPr>
          <a:lstStyle/>
          <a:p>
            <a:r>
              <a:rPr lang="el-GR" sz="2800" b="1" u="sng" dirty="0"/>
              <a:t>Διεθνής Χρηματοπιστωτική Κρίση 2007-2008</a:t>
            </a:r>
            <a:endParaRPr lang="el-GR" sz="2800" dirty="0"/>
          </a:p>
        </p:txBody>
      </p:sp>
      <p:sp>
        <p:nvSpPr>
          <p:cNvPr id="3" name="Content Placeholder 2"/>
          <p:cNvSpPr>
            <a:spLocks noGrp="1"/>
          </p:cNvSpPr>
          <p:nvPr>
            <p:ph idx="1"/>
          </p:nvPr>
        </p:nvSpPr>
        <p:spPr>
          <a:xfrm>
            <a:off x="457200" y="1066800"/>
            <a:ext cx="8305800" cy="5715000"/>
          </a:xfrm>
        </p:spPr>
        <p:txBody>
          <a:bodyPr>
            <a:noAutofit/>
          </a:bodyPr>
          <a:lstStyle/>
          <a:p>
            <a:pPr>
              <a:buFont typeface="Wingdings" pitchFamily="2" charset="2"/>
              <a:buChar char="q"/>
            </a:pPr>
            <a:r>
              <a:rPr lang="el-GR" sz="1600" b="1" dirty="0"/>
              <a:t>78 χρόνια μετά την κρίση του 1929</a:t>
            </a:r>
            <a:endParaRPr lang="el-GR" sz="1600" dirty="0"/>
          </a:p>
          <a:p>
            <a:pPr>
              <a:buNone/>
            </a:pPr>
            <a:endParaRPr lang="el-GR" sz="800" dirty="0"/>
          </a:p>
          <a:p>
            <a:pPr>
              <a:buFont typeface="Wingdings" pitchFamily="2" charset="2"/>
              <a:buChar char="q"/>
            </a:pPr>
            <a:r>
              <a:rPr lang="el-GR" sz="1600" b="1" dirty="0"/>
              <a:t>Στην αγορά των ΗΠΑ, προκείμενου να στηριχθεί η οικοδομική δραστηριότητα (πολιτική επιλογή), αναπτύχθηκε μια ιδιαίτερη κατηγορία δανείων ‘χαμηλής εξασφάλισης’.</a:t>
            </a:r>
          </a:p>
          <a:p>
            <a:pPr>
              <a:buNone/>
            </a:pPr>
            <a:endParaRPr lang="el-GR" sz="1600" b="1" dirty="0"/>
          </a:p>
          <a:p>
            <a:endParaRPr lang="el-GR" sz="800" dirty="0"/>
          </a:p>
          <a:p>
            <a:pPr lvl="2"/>
            <a:r>
              <a:rPr lang="el-GR" sz="1600" b="1" dirty="0"/>
              <a:t>  Δάνεια χωρίς διεξαγωγή πιστοληπτικής αξιολόγησης</a:t>
            </a:r>
            <a:endParaRPr lang="el-GR" sz="1600" dirty="0"/>
          </a:p>
          <a:p>
            <a:pPr lvl="2">
              <a:buNone/>
            </a:pPr>
            <a:r>
              <a:rPr lang="el-GR" sz="1600" b="1" dirty="0"/>
              <a:t>	(</a:t>
            </a:r>
            <a:r>
              <a:rPr lang="en-US" sz="1600" b="1" i="1" dirty="0"/>
              <a:t>Sub</a:t>
            </a:r>
            <a:r>
              <a:rPr lang="el-GR" sz="1600" b="1" i="1" dirty="0"/>
              <a:t>-</a:t>
            </a:r>
            <a:r>
              <a:rPr lang="en-US" sz="1600" b="1" i="1" dirty="0"/>
              <a:t>Prime Loans</a:t>
            </a:r>
            <a:r>
              <a:rPr lang="el-GR" sz="1600" b="1" dirty="0"/>
              <a:t>) </a:t>
            </a:r>
            <a:r>
              <a:rPr lang="el-GR" sz="1600" b="1" dirty="0">
                <a:sym typeface="Wingdings"/>
              </a:rPr>
              <a:t></a:t>
            </a:r>
            <a:r>
              <a:rPr lang="el-GR" sz="1600" b="1" dirty="0"/>
              <a:t> 13% της στεγαστικής πίστης των ΗΠΑ.</a:t>
            </a:r>
          </a:p>
          <a:p>
            <a:pPr>
              <a:spcBef>
                <a:spcPts val="1200"/>
              </a:spcBef>
              <a:buFont typeface="Wingdings" panose="05000000000000000000" pitchFamily="2" charset="2"/>
              <a:buChar char="q"/>
            </a:pPr>
            <a:r>
              <a:rPr lang="el-GR" sz="1600" b="1" dirty="0"/>
              <a:t>Δανεισμός αμερικανικών τραπεζών από τράπεζες τρίτων χωρών με εγγύηση τα ενυπόθηκα δάνεια μειωμένης εξασφάλισης …</a:t>
            </a:r>
          </a:p>
          <a:p>
            <a:pPr lvl="2">
              <a:buNone/>
            </a:pPr>
            <a:endParaRPr lang="el-GR" sz="800" dirty="0"/>
          </a:p>
          <a:p>
            <a:pPr>
              <a:buFont typeface="Wingdings" pitchFamily="2" charset="2"/>
              <a:buChar char="q"/>
            </a:pPr>
            <a:r>
              <a:rPr lang="el-GR" sz="1600" b="1" u="sng" dirty="0"/>
              <a:t>Ντόμινο</a:t>
            </a:r>
            <a:r>
              <a:rPr lang="el-GR" sz="1600" b="1" dirty="0"/>
              <a:t>:            </a:t>
            </a:r>
            <a:endParaRPr lang="el-GR" sz="1600" dirty="0"/>
          </a:p>
          <a:p>
            <a:pPr lvl="2">
              <a:buNone/>
            </a:pPr>
            <a:r>
              <a:rPr lang="el-GR" sz="1600" b="1" dirty="0"/>
              <a:t>	</a:t>
            </a:r>
            <a:r>
              <a:rPr lang="el-GR" sz="1600" b="1" u="sng" dirty="0"/>
              <a:t>Α΄ εξάμηνο 2007</a:t>
            </a:r>
            <a:endParaRPr lang="el-GR" sz="1600" u="sng" dirty="0"/>
          </a:p>
          <a:p>
            <a:pPr lvl="1">
              <a:buFont typeface="Courier New" pitchFamily="49" charset="0"/>
              <a:buChar char="o"/>
            </a:pPr>
            <a:r>
              <a:rPr lang="el-GR" sz="1600" b="1" dirty="0"/>
              <a:t>Το δολάριο υποχωρεί έναντι του Ευρώ</a:t>
            </a:r>
            <a:endParaRPr lang="el-GR" sz="1600" dirty="0"/>
          </a:p>
          <a:p>
            <a:pPr lvl="1">
              <a:buFont typeface="Courier New" pitchFamily="49" charset="0"/>
              <a:buChar char="o"/>
            </a:pPr>
            <a:r>
              <a:rPr lang="el-GR" sz="1600" b="1" dirty="0"/>
              <a:t>Άνοδος των Αμερικανικών επιτοκίων</a:t>
            </a:r>
          </a:p>
          <a:p>
            <a:pPr lvl="1">
              <a:buNone/>
            </a:pPr>
            <a:endParaRPr lang="el-GR" sz="1600" dirty="0"/>
          </a:p>
          <a:p>
            <a:pPr lvl="2">
              <a:buNone/>
            </a:pPr>
            <a:r>
              <a:rPr lang="el-GR" sz="1600" b="1" dirty="0"/>
              <a:t>	             </a:t>
            </a:r>
            <a:r>
              <a:rPr lang="el-GR" sz="1600" b="1" u="sng" dirty="0"/>
              <a:t>Β΄ εξάμηνο 2007</a:t>
            </a:r>
            <a:endParaRPr lang="el-GR" sz="1600" u="sng" dirty="0"/>
          </a:p>
          <a:p>
            <a:pPr lvl="2">
              <a:buFont typeface="Courier New" pitchFamily="49" charset="0"/>
              <a:buChar char="o"/>
            </a:pPr>
            <a:r>
              <a:rPr lang="el-GR" sz="1600" b="1" dirty="0"/>
              <a:t>Αδυναμία ανταπόκρισης των δανειοληπτών</a:t>
            </a:r>
            <a:endParaRPr lang="el-GR" sz="1600" dirty="0"/>
          </a:p>
          <a:p>
            <a:pPr lvl="2">
              <a:buFont typeface="Courier New" pitchFamily="49" charset="0"/>
              <a:buChar char="o"/>
            </a:pPr>
            <a:r>
              <a:rPr lang="el-GR" sz="1600" b="1" dirty="0"/>
              <a:t>Μπαράζ πλειστηριασμών</a:t>
            </a:r>
            <a:endParaRPr lang="el-GR" sz="1600" dirty="0"/>
          </a:p>
          <a:p>
            <a:pPr lvl="2">
              <a:buFont typeface="Courier New" pitchFamily="49" charset="0"/>
              <a:buChar char="o"/>
            </a:pPr>
            <a:r>
              <a:rPr lang="el-GR" sz="1600" b="1" dirty="0"/>
              <a:t>Ελλειμματικοί τραπεζικοί ισολογισμοί </a:t>
            </a:r>
            <a:endParaRPr lang="el-GR" sz="1600" dirty="0"/>
          </a:p>
          <a:p>
            <a:pPr lvl="2">
              <a:buFont typeface="Courier New" pitchFamily="49" charset="0"/>
              <a:buChar char="o"/>
            </a:pPr>
            <a:r>
              <a:rPr lang="el-GR" sz="1600" b="1" dirty="0"/>
              <a:t>Οι καταθέτες σπεύδουν να κάνουν αναλήψεις</a:t>
            </a:r>
            <a:endParaRPr lang="el-GR" sz="1600" dirty="0"/>
          </a:p>
          <a:p>
            <a:pPr>
              <a:buNone/>
            </a:pPr>
            <a:endParaRPr lang="el-GR" sz="1600" dirty="0"/>
          </a:p>
        </p:txBody>
      </p:sp>
      <p:pic>
        <p:nvPicPr>
          <p:cNvPr id="8194" name="Picture 2"/>
          <p:cNvPicPr>
            <a:picLocks noChangeAspect="1" noChangeArrowheads="1"/>
          </p:cNvPicPr>
          <p:nvPr/>
        </p:nvPicPr>
        <p:blipFill>
          <a:blip r:embed="rId2" cstate="print"/>
          <a:srcRect/>
          <a:stretch>
            <a:fillRect/>
          </a:stretch>
        </p:blipFill>
        <p:spPr bwMode="auto">
          <a:xfrm>
            <a:off x="5791200" y="4495800"/>
            <a:ext cx="2781300" cy="2085975"/>
          </a:xfrm>
          <a:prstGeom prst="rect">
            <a:avLst/>
          </a:prstGeom>
          <a:noFill/>
          <a:ln w="9525">
            <a:noFill/>
            <a:miter lim="800000"/>
            <a:headEnd/>
            <a:tailEnd/>
          </a:ln>
        </p:spPr>
      </p:pic>
      <p:sp>
        <p:nvSpPr>
          <p:cNvPr id="6" name="Down Arrow 5"/>
          <p:cNvSpPr/>
          <p:nvPr/>
        </p:nvSpPr>
        <p:spPr>
          <a:xfrm>
            <a:off x="3200400" y="2057400"/>
            <a:ext cx="1219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15000"/>
          </a:xfrm>
        </p:spPr>
        <p:txBody>
          <a:bodyPr>
            <a:noAutofit/>
          </a:bodyPr>
          <a:lstStyle/>
          <a:p>
            <a:pPr lvl="0">
              <a:buFont typeface="Courier New" pitchFamily="49" charset="0"/>
              <a:buChar char="o"/>
            </a:pPr>
            <a:r>
              <a:rPr lang="el-GR" sz="1600" b="1" dirty="0"/>
              <a:t>Πρώτη ένεση ρευστότητας από τη </a:t>
            </a:r>
            <a:r>
              <a:rPr lang="en-US" sz="1600" b="1" dirty="0"/>
              <a:t>FED</a:t>
            </a:r>
            <a:r>
              <a:rPr lang="el-GR" sz="1600" b="1" dirty="0"/>
              <a:t> </a:t>
            </a:r>
            <a:endParaRPr lang="el-GR" sz="1600" dirty="0"/>
          </a:p>
          <a:p>
            <a:pPr lvl="0">
              <a:buFont typeface="Courier New" pitchFamily="49" charset="0"/>
              <a:buChar char="o"/>
            </a:pPr>
            <a:r>
              <a:rPr lang="el-GR" sz="1600" b="1" dirty="0"/>
              <a:t>Αύξηση επιτοκίων στη διατραπεζική αγορά</a:t>
            </a:r>
            <a:endParaRPr lang="el-GR" sz="1600" dirty="0"/>
          </a:p>
          <a:p>
            <a:pPr lvl="0">
              <a:buFont typeface="Courier New" pitchFamily="49" charset="0"/>
              <a:buChar char="o"/>
            </a:pPr>
            <a:r>
              <a:rPr lang="el-GR" sz="1600" b="1" dirty="0"/>
              <a:t>Μεταφορά των επιπτώσεων στα δάνεια:</a:t>
            </a:r>
            <a:endParaRPr lang="el-GR" sz="1600" dirty="0"/>
          </a:p>
          <a:p>
            <a:pPr lvl="1">
              <a:buFont typeface="Wingdings" pitchFamily="2" charset="2"/>
              <a:buChar char="ü"/>
            </a:pPr>
            <a:r>
              <a:rPr lang="el-GR" sz="1600" b="1" dirty="0"/>
              <a:t>0.5% στα επιχειρηματικά</a:t>
            </a:r>
            <a:endParaRPr lang="el-GR" sz="1600" dirty="0"/>
          </a:p>
          <a:p>
            <a:pPr lvl="1">
              <a:buFont typeface="Wingdings" pitchFamily="2" charset="2"/>
              <a:buChar char="ü"/>
            </a:pPr>
            <a:r>
              <a:rPr lang="el-GR" sz="1600" b="1" dirty="0"/>
              <a:t>1% στα στεγαστικά</a:t>
            </a:r>
            <a:endParaRPr lang="el-GR" sz="1600" dirty="0"/>
          </a:p>
          <a:p>
            <a:pPr>
              <a:buNone/>
            </a:pPr>
            <a:r>
              <a:rPr lang="el-GR" sz="1600" b="1" dirty="0"/>
              <a:t>	        (200.000 απούλητα ακίνητα στην Ελλάδα)</a:t>
            </a:r>
            <a:endParaRPr lang="el-GR" sz="1600" dirty="0"/>
          </a:p>
          <a:p>
            <a:pPr lvl="0">
              <a:buFont typeface="Courier New" pitchFamily="49" charset="0"/>
              <a:buChar char="o"/>
            </a:pPr>
            <a:r>
              <a:rPr lang="el-GR" sz="1600" b="1" dirty="0"/>
              <a:t>Κρατικοποίηση Αγγλικής </a:t>
            </a:r>
            <a:r>
              <a:rPr lang="en-US" sz="1600" b="1" dirty="0"/>
              <a:t>Northern Rock</a:t>
            </a:r>
            <a:endParaRPr lang="el-GR" sz="1600" dirty="0"/>
          </a:p>
          <a:p>
            <a:pPr lvl="0">
              <a:buFont typeface="Courier New" pitchFamily="49" charset="0"/>
              <a:buChar char="o"/>
            </a:pPr>
            <a:r>
              <a:rPr lang="el-GR" sz="1600" b="1" dirty="0"/>
              <a:t>Έκθεση τραπεζών που επένδυσαν σε ‘τοξικά ομόλογα’</a:t>
            </a:r>
            <a:endParaRPr lang="el-GR" sz="1600" dirty="0"/>
          </a:p>
          <a:p>
            <a:pPr>
              <a:buNone/>
            </a:pPr>
            <a:endParaRPr lang="el-GR" sz="800" dirty="0"/>
          </a:p>
          <a:p>
            <a:pPr lvl="0">
              <a:buNone/>
            </a:pPr>
            <a:r>
              <a:rPr lang="el-GR" sz="1600" b="1" dirty="0"/>
              <a:t>		</a:t>
            </a:r>
            <a:r>
              <a:rPr lang="el-GR" sz="1600" b="1" u="sng" dirty="0"/>
              <a:t>Β΄ Εξάμηνο 2008</a:t>
            </a:r>
            <a:endParaRPr lang="el-GR" sz="1600" u="sng" dirty="0"/>
          </a:p>
          <a:p>
            <a:pPr lvl="3">
              <a:buFont typeface="Courier New" pitchFamily="49" charset="0"/>
              <a:buChar char="o"/>
            </a:pPr>
            <a:r>
              <a:rPr lang="el-GR" sz="1600" b="1" dirty="0"/>
              <a:t>Η </a:t>
            </a:r>
            <a:r>
              <a:rPr lang="en-US" sz="1600" b="1" dirty="0"/>
              <a:t>FED</a:t>
            </a:r>
            <a:r>
              <a:rPr lang="el-GR" sz="1600" b="1" dirty="0"/>
              <a:t> ενισχύει την </a:t>
            </a:r>
            <a:r>
              <a:rPr lang="en-US" sz="1600" b="1" dirty="0"/>
              <a:t>AIG </a:t>
            </a:r>
            <a:r>
              <a:rPr lang="el-GR" sz="1600" b="1" dirty="0"/>
              <a:t>με 85 δις δολάρια </a:t>
            </a:r>
            <a:endParaRPr lang="el-GR" sz="1600" dirty="0"/>
          </a:p>
          <a:p>
            <a:pPr lvl="3">
              <a:buFont typeface="Courier New" pitchFamily="49" charset="0"/>
              <a:buChar char="o"/>
            </a:pPr>
            <a:r>
              <a:rPr lang="el-GR" sz="1600" b="1" dirty="0"/>
              <a:t>Η </a:t>
            </a:r>
            <a:r>
              <a:rPr lang="en-US" sz="1600" b="1" dirty="0"/>
              <a:t>Merrill Lynch </a:t>
            </a:r>
            <a:r>
              <a:rPr lang="el-GR" sz="1600" b="1" dirty="0"/>
              <a:t>εξαγοράζεται από την </a:t>
            </a:r>
            <a:r>
              <a:rPr lang="en-US" sz="1600" b="1" dirty="0"/>
              <a:t>Bank of America</a:t>
            </a:r>
            <a:endParaRPr lang="el-GR" sz="1600" dirty="0"/>
          </a:p>
          <a:p>
            <a:pPr lvl="3">
              <a:buFont typeface="Courier New" pitchFamily="49" charset="0"/>
              <a:buChar char="o"/>
            </a:pPr>
            <a:r>
              <a:rPr lang="el-GR" sz="1600" b="1" dirty="0"/>
              <a:t>5 Ευρωπαϊκές χώρες προσπαθούν να σώσουν τράπεζες </a:t>
            </a:r>
            <a:endParaRPr lang="el-GR" sz="1600" dirty="0"/>
          </a:p>
          <a:p>
            <a:pPr lvl="3">
              <a:buFont typeface="Courier New" pitchFamily="49" charset="0"/>
              <a:buChar char="o"/>
            </a:pPr>
            <a:r>
              <a:rPr lang="el-GR" sz="1600" b="1" dirty="0"/>
              <a:t>Κρατικοποιήσεις:</a:t>
            </a:r>
            <a:endParaRPr lang="el-GR" sz="1600" dirty="0"/>
          </a:p>
          <a:p>
            <a:pPr marL="1828800" lvl="8" indent="0">
              <a:lnSpc>
                <a:spcPct val="120000"/>
              </a:lnSpc>
              <a:spcBef>
                <a:spcPts val="0"/>
              </a:spcBef>
              <a:buFont typeface="Wingdings" pitchFamily="2" charset="2"/>
              <a:buChar char="ü"/>
            </a:pPr>
            <a:r>
              <a:rPr lang="en-US" sz="1600" b="1" dirty="0"/>
              <a:t>Bradford and Bingley (UK) </a:t>
            </a:r>
            <a:endParaRPr lang="el-GR" sz="1600" dirty="0"/>
          </a:p>
          <a:p>
            <a:pPr marL="1828800" lvl="8" indent="0">
              <a:lnSpc>
                <a:spcPct val="120000"/>
              </a:lnSpc>
              <a:spcBef>
                <a:spcPts val="0"/>
              </a:spcBef>
              <a:buFont typeface="Wingdings" pitchFamily="2" charset="2"/>
              <a:buChar char="ü"/>
            </a:pPr>
            <a:r>
              <a:rPr lang="en-US" sz="1600" b="1" dirty="0"/>
              <a:t>Fortis </a:t>
            </a:r>
            <a:r>
              <a:rPr lang="el-GR" sz="1600" b="1" dirty="0"/>
              <a:t>(</a:t>
            </a:r>
            <a:r>
              <a:rPr lang="en-US" sz="1600" b="1" dirty="0"/>
              <a:t>Benelux</a:t>
            </a:r>
            <a:r>
              <a:rPr lang="el-GR" sz="1600" b="1" dirty="0"/>
              <a:t>)</a:t>
            </a:r>
            <a:endParaRPr lang="el-GR" sz="1600" dirty="0"/>
          </a:p>
          <a:p>
            <a:pPr marL="1371600" lvl="7" indent="0">
              <a:spcBef>
                <a:spcPts val="0"/>
              </a:spcBef>
              <a:buFont typeface="Courier New" pitchFamily="49" charset="0"/>
              <a:buChar char="o"/>
            </a:pPr>
            <a:r>
              <a:rPr lang="el-GR" sz="1600" b="1" dirty="0"/>
              <a:t>       Πτώση επιτοκίων (Ευρώ: 4,25% </a:t>
            </a:r>
            <a:r>
              <a:rPr lang="el-GR" sz="1600" b="1" dirty="0">
                <a:sym typeface="Wingdings"/>
              </a:rPr>
              <a:t></a:t>
            </a:r>
            <a:r>
              <a:rPr lang="el-GR" sz="1600" b="1" dirty="0"/>
              <a:t> 3,75%)</a:t>
            </a:r>
            <a:endParaRPr lang="el-GR" sz="1600" dirty="0"/>
          </a:p>
          <a:p>
            <a:pPr marL="1371600" lvl="7" indent="0">
              <a:lnSpc>
                <a:spcPct val="120000"/>
              </a:lnSpc>
              <a:spcBef>
                <a:spcPts val="0"/>
              </a:spcBef>
              <a:buFont typeface="Courier New" pitchFamily="49" charset="0"/>
              <a:buChar char="o"/>
            </a:pPr>
            <a:r>
              <a:rPr lang="el-GR" sz="1600" b="1" dirty="0"/>
              <a:t>       Εγγύηση καταθέσεων από κράτη:</a:t>
            </a:r>
            <a:endParaRPr lang="el-GR" sz="1600" dirty="0"/>
          </a:p>
          <a:p>
            <a:pPr marL="1828800" lvl="8" indent="0">
              <a:lnSpc>
                <a:spcPct val="120000"/>
              </a:lnSpc>
              <a:spcBef>
                <a:spcPts val="0"/>
              </a:spcBef>
              <a:buFont typeface="Wingdings" pitchFamily="2" charset="2"/>
              <a:buChar char="ü"/>
            </a:pPr>
            <a:r>
              <a:rPr lang="el-GR" sz="1600" b="1" dirty="0"/>
              <a:t> Ελλάδα 100.000 ευρώ</a:t>
            </a:r>
            <a:endParaRPr lang="el-GR" sz="1600" dirty="0"/>
          </a:p>
          <a:p>
            <a:pPr marL="1828800" lvl="8" indent="0">
              <a:lnSpc>
                <a:spcPct val="120000"/>
              </a:lnSpc>
              <a:spcBef>
                <a:spcPts val="0"/>
              </a:spcBef>
              <a:buFont typeface="Wingdings" pitchFamily="2" charset="2"/>
              <a:buChar char="ü"/>
            </a:pPr>
            <a:r>
              <a:rPr lang="el-GR" sz="1600" b="1" dirty="0"/>
              <a:t>Γερμανία 500.000</a:t>
            </a:r>
            <a:r>
              <a:rPr lang="el-GR" sz="1600" dirty="0"/>
              <a:t> </a:t>
            </a:r>
            <a:r>
              <a:rPr lang="el-GR" sz="1600" b="1" dirty="0"/>
              <a:t>Ελληνική ένεση ρευστότητας: 28 δις Ευρώ</a:t>
            </a:r>
            <a:endParaRPr lang="el-GR" sz="1600" dirty="0"/>
          </a:p>
          <a:p>
            <a:pPr>
              <a:buNone/>
            </a:pPr>
            <a:endParaRPr lang="el-GR" sz="1600" dirty="0"/>
          </a:p>
        </p:txBody>
      </p:sp>
      <p:sp>
        <p:nvSpPr>
          <p:cNvPr id="7169" name="Text Box 1"/>
          <p:cNvSpPr txBox="1">
            <a:spLocks noChangeArrowheads="1"/>
          </p:cNvSpPr>
          <p:nvPr/>
        </p:nvSpPr>
        <p:spPr bwMode="auto">
          <a:xfrm>
            <a:off x="838200" y="6172200"/>
            <a:ext cx="7140609" cy="369332"/>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l-GR" b="1" i="0" u="none" strike="noStrike" cap="none" normalizeH="0" baseline="0" dirty="0">
                <a:ln>
                  <a:noFill/>
                </a:ln>
                <a:solidFill>
                  <a:schemeClr val="tx1"/>
                </a:solidFill>
                <a:effectLst/>
              </a:rPr>
              <a:t>Επισήμανση ανάγκης κοινής νομισματικής πολιτικής σε διεθνές επίπεδο</a:t>
            </a:r>
            <a:endParaRPr kumimoji="0" lang="el-GR" b="0" i="0" u="none" strike="noStrike" cap="none" normalizeH="0" baseline="0" dirty="0">
              <a:ln>
                <a:noFill/>
              </a:ln>
              <a:solidFill>
                <a:schemeClr val="tx1"/>
              </a:solidFill>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38100"/>
            <a:ext cx="7632699" cy="666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82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457200"/>
            <a:ext cx="8229600" cy="548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q"/>
            </a:pPr>
            <a:r>
              <a:rPr lang="el-GR" sz="1800" b="1" u="sng" dirty="0">
                <a:solidFill>
                  <a:prstClr val="black"/>
                </a:solidFill>
              </a:rPr>
              <a:t>Επενδύσεις χαρτοφυλακίου</a:t>
            </a:r>
            <a:r>
              <a:rPr lang="en-GB" sz="1800" b="1" u="sng" dirty="0">
                <a:solidFill>
                  <a:prstClr val="black"/>
                </a:solidFill>
              </a:rPr>
              <a:t> (portfolio investment)</a:t>
            </a:r>
            <a:endParaRPr lang="el-GR" sz="1800" dirty="0">
              <a:solidFill>
                <a:prstClr val="black"/>
              </a:solidFill>
            </a:endParaRPr>
          </a:p>
          <a:p>
            <a:pPr lvl="1">
              <a:buFont typeface="Arial" pitchFamily="34" charset="0"/>
              <a:buNone/>
            </a:pPr>
            <a:r>
              <a:rPr lang="en-US" sz="1800" b="1" dirty="0">
                <a:solidFill>
                  <a:prstClr val="black"/>
                </a:solidFill>
              </a:rPr>
              <a:t>	</a:t>
            </a:r>
            <a:r>
              <a:rPr lang="el-GR" sz="1800" b="1" dirty="0">
                <a:solidFill>
                  <a:prstClr val="black"/>
                </a:solidFill>
              </a:rPr>
              <a:t>Η συλλογή οικονομικών αξιών.  Επενδύσεις σε μετοχές επιχειρήσεων ή σε μακροπρόθεσμα ομόλογα, στα οποία επενδύουν λόγω της απόδοσης.</a:t>
            </a:r>
            <a:endParaRPr lang="el-GR" sz="1800" dirty="0">
              <a:solidFill>
                <a:prstClr val="black"/>
              </a:solidFill>
            </a:endParaRPr>
          </a:p>
          <a:p>
            <a:pPr>
              <a:buFont typeface="Arial" pitchFamily="34" charset="0"/>
              <a:buNone/>
            </a:pPr>
            <a:r>
              <a:rPr lang="el-GR" sz="1800" b="1" dirty="0">
                <a:solidFill>
                  <a:prstClr val="black"/>
                </a:solidFill>
              </a:rPr>
              <a:t> </a:t>
            </a:r>
            <a:endParaRPr lang="en-US" sz="1800" b="1" dirty="0">
              <a:solidFill>
                <a:prstClr val="black"/>
              </a:solidFill>
            </a:endParaRPr>
          </a:p>
          <a:p>
            <a:pPr>
              <a:buFont typeface="Arial" pitchFamily="34" charset="0"/>
              <a:buNone/>
            </a:pPr>
            <a:endParaRPr lang="en-US" sz="1800" b="1" dirty="0">
              <a:solidFill>
                <a:prstClr val="black"/>
              </a:solidFill>
            </a:endParaRPr>
          </a:p>
          <a:p>
            <a:pPr>
              <a:buFont typeface="Arial" pitchFamily="34" charset="0"/>
              <a:buNone/>
            </a:pPr>
            <a:endParaRPr lang="en-US" sz="1800" b="1" dirty="0">
              <a:solidFill>
                <a:prstClr val="black"/>
              </a:solidFill>
            </a:endParaRPr>
          </a:p>
          <a:p>
            <a:pPr>
              <a:buFont typeface="Arial" pitchFamily="34" charset="0"/>
              <a:buNone/>
            </a:pPr>
            <a:endParaRPr lang="en-US" sz="1800" b="1" dirty="0">
              <a:solidFill>
                <a:prstClr val="black"/>
              </a:solidFill>
            </a:endParaRPr>
          </a:p>
          <a:p>
            <a:pPr>
              <a:buFont typeface="Arial" pitchFamily="34" charset="0"/>
              <a:buNone/>
            </a:pPr>
            <a:endParaRPr lang="en-US" sz="1800" b="1" dirty="0">
              <a:solidFill>
                <a:prstClr val="black"/>
              </a:solidFill>
            </a:endParaRPr>
          </a:p>
          <a:p>
            <a:pPr>
              <a:buFont typeface="Arial" pitchFamily="34" charset="0"/>
              <a:buNone/>
            </a:pPr>
            <a:endParaRPr lang="en-US" sz="1800" b="1" dirty="0">
              <a:solidFill>
                <a:prstClr val="black"/>
              </a:solidFill>
            </a:endParaRPr>
          </a:p>
          <a:p>
            <a:pPr>
              <a:buFont typeface="Arial" pitchFamily="34" charset="0"/>
              <a:buNone/>
            </a:pPr>
            <a:endParaRPr lang="en-US" sz="1800" b="1" dirty="0">
              <a:solidFill>
                <a:prstClr val="black"/>
              </a:solidFill>
            </a:endParaRPr>
          </a:p>
          <a:p>
            <a:pPr>
              <a:buFont typeface="Arial" pitchFamily="34" charset="0"/>
              <a:buNone/>
            </a:pPr>
            <a:endParaRPr lang="en-US" sz="1800" b="1" dirty="0">
              <a:solidFill>
                <a:prstClr val="black"/>
              </a:solidFill>
            </a:endParaRPr>
          </a:p>
          <a:p>
            <a:pPr>
              <a:buFont typeface="Arial" pitchFamily="34" charset="0"/>
              <a:buNone/>
            </a:pPr>
            <a:endParaRPr lang="en-US" sz="1800" b="1" dirty="0">
              <a:solidFill>
                <a:prstClr val="black"/>
              </a:solidFill>
            </a:endParaRPr>
          </a:p>
          <a:p>
            <a:pPr>
              <a:buFont typeface="Arial" pitchFamily="34" charset="0"/>
              <a:buNone/>
            </a:pPr>
            <a:endParaRPr lang="el-GR" sz="1800" dirty="0">
              <a:solidFill>
                <a:prstClr val="black"/>
              </a:solidFill>
            </a:endParaRPr>
          </a:p>
          <a:p>
            <a:pPr>
              <a:buFont typeface="Wingdings" pitchFamily="2" charset="2"/>
              <a:buChar char="q"/>
            </a:pPr>
            <a:endParaRPr lang="el-GR" sz="1800" b="1" u="sng" dirty="0">
              <a:solidFill>
                <a:prstClr val="black"/>
              </a:solidFill>
            </a:endParaRPr>
          </a:p>
          <a:p>
            <a:pPr>
              <a:buFont typeface="Wingdings" pitchFamily="2" charset="2"/>
              <a:buChar char="q"/>
            </a:pPr>
            <a:r>
              <a:rPr lang="el-GR" sz="1800" b="1" u="sng" dirty="0">
                <a:solidFill>
                  <a:prstClr val="black"/>
                </a:solidFill>
              </a:rPr>
              <a:t>Διεθνής μετοχές (</a:t>
            </a:r>
            <a:r>
              <a:rPr lang="en-GB" sz="1800" b="1" u="sng" dirty="0">
                <a:solidFill>
                  <a:prstClr val="black"/>
                </a:solidFill>
              </a:rPr>
              <a:t>International Equities)</a:t>
            </a:r>
            <a:endParaRPr lang="el-GR" sz="1800" dirty="0">
              <a:solidFill>
                <a:prstClr val="black"/>
              </a:solidFill>
            </a:endParaRPr>
          </a:p>
          <a:p>
            <a:pPr lvl="1">
              <a:buFont typeface="Arial" pitchFamily="34" charset="0"/>
              <a:buNone/>
            </a:pPr>
            <a:r>
              <a:rPr lang="en-US" sz="1800" b="1" dirty="0">
                <a:solidFill>
                  <a:prstClr val="black"/>
                </a:solidFill>
              </a:rPr>
              <a:t>	</a:t>
            </a:r>
            <a:r>
              <a:rPr lang="el-GR" sz="1800" b="1" dirty="0">
                <a:solidFill>
                  <a:prstClr val="black"/>
                </a:solidFill>
              </a:rPr>
              <a:t>Μετοχές σε εταιρίες που εκδίδονται για ξένους επενδυτές.</a:t>
            </a:r>
            <a:endParaRPr lang="el-GR" sz="1800" dirty="0">
              <a:solidFill>
                <a:prstClr val="black"/>
              </a:solidFill>
            </a:endParaRPr>
          </a:p>
          <a:p>
            <a:pPr marL="0" indent="0">
              <a:buFont typeface="Arial" pitchFamily="34" charset="0"/>
              <a:buNone/>
            </a:pPr>
            <a:endParaRPr lang="el-G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64319"/>
            <a:ext cx="4821126" cy="287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610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a:xfrm>
            <a:off x="489857" y="1404257"/>
            <a:ext cx="4082143" cy="1392705"/>
          </a:xfrm>
        </p:spPr>
        <p:txBody>
          <a:bodyPr>
            <a:normAutofit fontScale="62500" lnSpcReduction="20000"/>
          </a:bodyPr>
          <a:lstStyle/>
          <a:p>
            <a:pPr marL="0" indent="0">
              <a:buNone/>
            </a:pPr>
            <a:r>
              <a:rPr lang="el-GR" b="1" dirty="0"/>
              <a:t>Αν μια εταιρεία θέλει να αγοράσει ένα προϊόν από μία εταιρεία άλλης χώρας (να το εισάγει), τότε θα πρέπει να πληρώσει στο νόμισμα της  άλλης χώρας. </a:t>
            </a:r>
          </a:p>
        </p:txBody>
      </p:sp>
      <p:sp>
        <p:nvSpPr>
          <p:cNvPr id="7" name="Τίτλος 6"/>
          <p:cNvSpPr>
            <a:spLocks noGrp="1"/>
          </p:cNvSpPr>
          <p:nvPr>
            <p:ph type="title"/>
          </p:nvPr>
        </p:nvSpPr>
        <p:spPr>
          <a:xfrm>
            <a:off x="457200" y="152400"/>
            <a:ext cx="8229600" cy="639762"/>
          </a:xfrm>
          <a:solidFill>
            <a:schemeClr val="bg2">
              <a:lumMod val="75000"/>
            </a:schemeClr>
          </a:solidFill>
        </p:spPr>
        <p:txBody>
          <a:bodyPr>
            <a:normAutofit/>
          </a:bodyPr>
          <a:lstStyle/>
          <a:p>
            <a:r>
              <a:rPr lang="el-GR" sz="2800" b="1" dirty="0"/>
              <a:t>Συναλλαγματικές αγορές και ισοτιμίες</a:t>
            </a:r>
          </a:p>
        </p:txBody>
      </p:sp>
      <p:sp>
        <p:nvSpPr>
          <p:cNvPr id="8" name="TextBox 7"/>
          <p:cNvSpPr txBox="1"/>
          <p:nvPr/>
        </p:nvSpPr>
        <p:spPr>
          <a:xfrm>
            <a:off x="5589814" y="1366158"/>
            <a:ext cx="2057400" cy="646331"/>
          </a:xfrm>
          <a:prstGeom prst="rect">
            <a:avLst/>
          </a:prstGeom>
          <a:noFill/>
        </p:spPr>
        <p:txBody>
          <a:bodyPr wrap="square" rtlCol="0">
            <a:spAutoFit/>
          </a:bodyPr>
          <a:lstStyle/>
          <a:p>
            <a:r>
              <a:rPr lang="el-GR" b="1" dirty="0"/>
              <a:t>Αγορές συναλλάγματος</a:t>
            </a:r>
          </a:p>
        </p:txBody>
      </p:sp>
      <p:sp>
        <p:nvSpPr>
          <p:cNvPr id="10" name="TextBox 9"/>
          <p:cNvSpPr txBox="1"/>
          <p:nvPr/>
        </p:nvSpPr>
        <p:spPr>
          <a:xfrm>
            <a:off x="5589814" y="2233310"/>
            <a:ext cx="1828800" cy="646331"/>
          </a:xfrm>
          <a:prstGeom prst="rect">
            <a:avLst/>
          </a:prstGeom>
          <a:noFill/>
        </p:spPr>
        <p:txBody>
          <a:bodyPr wrap="square" rtlCol="0">
            <a:spAutoFit/>
          </a:bodyPr>
          <a:lstStyle/>
          <a:p>
            <a:r>
              <a:rPr lang="el-GR" b="1" dirty="0"/>
              <a:t>Σημασία ισοτιμίας</a:t>
            </a:r>
          </a:p>
        </p:txBody>
      </p:sp>
      <p:cxnSp>
        <p:nvCxnSpPr>
          <p:cNvPr id="11" name="Ευθύγραμμο βέλος σύνδεσης 10"/>
          <p:cNvCxnSpPr>
            <a:stCxn id="6" idx="3"/>
            <a:endCxn id="8" idx="1"/>
          </p:cNvCxnSpPr>
          <p:nvPr/>
        </p:nvCxnSpPr>
        <p:spPr>
          <a:xfrm flipV="1">
            <a:off x="4572000" y="1689324"/>
            <a:ext cx="1017814" cy="411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stCxn id="6" idx="3"/>
            <a:endCxn id="10" idx="1"/>
          </p:cNvCxnSpPr>
          <p:nvPr/>
        </p:nvCxnSpPr>
        <p:spPr>
          <a:xfrm>
            <a:off x="4572000" y="2100610"/>
            <a:ext cx="1017814" cy="455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2514" y="3376400"/>
            <a:ext cx="6096000" cy="1938992"/>
          </a:xfrm>
          <a:prstGeom prst="rect">
            <a:avLst/>
          </a:prstGeom>
          <a:noFill/>
        </p:spPr>
        <p:txBody>
          <a:bodyPr wrap="square" rtlCol="0">
            <a:spAutoFit/>
          </a:bodyPr>
          <a:lstStyle/>
          <a:p>
            <a:r>
              <a:rPr lang="el-GR" sz="2000" b="1" dirty="0"/>
              <a:t>Σημασία της πολιτικής επιλογής / απόφασης για το αν η κυβέρνηση θα αφήσει την αξία του νομίσματος της να κυμαίνεται ελευθέρα ανταποκρινόμενη στην ζήτηση και την προσφορά της αγοράς, ή αν θα καθορίσει σταθερή αξία νομίσματος σε σχέση με κάποιο άλλο νόμισμα ή το χρυσό…</a:t>
            </a:r>
          </a:p>
        </p:txBody>
      </p:sp>
      <p:sp>
        <p:nvSpPr>
          <p:cNvPr id="15" name="Επεξήγηση με γραμμή 2 (γραμμή έμφασης) 14"/>
          <p:cNvSpPr/>
          <p:nvPr/>
        </p:nvSpPr>
        <p:spPr>
          <a:xfrm>
            <a:off x="4980214" y="5309594"/>
            <a:ext cx="3581400" cy="1066800"/>
          </a:xfrm>
          <a:prstGeom prst="accentCallout2">
            <a:avLst>
              <a:gd name="adj1" fmla="val 18750"/>
              <a:gd name="adj2" fmla="val -8333"/>
              <a:gd name="adj3" fmla="val 18750"/>
              <a:gd name="adj4" fmla="val -16667"/>
              <a:gd name="adj5" fmla="val -33418"/>
              <a:gd name="adj6" fmla="val -2126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1"/>
                </a:solidFill>
              </a:rPr>
              <a:t>Κρατική δέσμευση αγοράς του νομίσματος σ’ αυτή την ισοτιμία</a:t>
            </a:r>
          </a:p>
        </p:txBody>
      </p:sp>
    </p:spTree>
    <p:extLst>
      <p:ext uri="{BB962C8B-B14F-4D97-AF65-F5344CB8AC3E}">
        <p14:creationId xmlns:p14="http://schemas.microsoft.com/office/powerpoint/2010/main" val="2003063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a:xfrm>
            <a:off x="478971" y="914400"/>
            <a:ext cx="8229600" cy="762000"/>
          </a:xfrm>
        </p:spPr>
        <p:txBody>
          <a:bodyPr>
            <a:normAutofit/>
          </a:bodyPr>
          <a:lstStyle/>
          <a:p>
            <a:r>
              <a:rPr lang="el-GR" sz="1800" b="1" dirty="0"/>
              <a:t>Τα οφέλη </a:t>
            </a:r>
          </a:p>
          <a:p>
            <a:pPr lvl="1">
              <a:buFont typeface="Courier New" panose="02070309020205020404" pitchFamily="49" charset="0"/>
              <a:buChar char="o"/>
            </a:pPr>
            <a:r>
              <a:rPr lang="el-GR" sz="1800" b="1" dirty="0"/>
              <a:t>Μείωση του κόστους του διεθνούς εμπορίου και των επενδύσεων</a:t>
            </a:r>
          </a:p>
        </p:txBody>
      </p:sp>
      <p:sp>
        <p:nvSpPr>
          <p:cNvPr id="7" name="Τίτλος 6"/>
          <p:cNvSpPr>
            <a:spLocks noGrp="1"/>
          </p:cNvSpPr>
          <p:nvPr>
            <p:ph type="title"/>
          </p:nvPr>
        </p:nvSpPr>
        <p:spPr>
          <a:xfrm>
            <a:off x="478971" y="152400"/>
            <a:ext cx="8229600" cy="533400"/>
          </a:xfrm>
          <a:solidFill>
            <a:schemeClr val="bg2">
              <a:lumMod val="75000"/>
            </a:schemeClr>
          </a:solidFill>
        </p:spPr>
        <p:txBody>
          <a:bodyPr>
            <a:normAutofit/>
          </a:bodyPr>
          <a:lstStyle/>
          <a:p>
            <a:r>
              <a:rPr lang="el-GR" sz="2800" b="1" dirty="0"/>
              <a:t>Στηρίζοντας τις σταθερές ισοτιμίες</a:t>
            </a:r>
          </a:p>
        </p:txBody>
      </p:sp>
      <p:sp>
        <p:nvSpPr>
          <p:cNvPr id="9" name="Θέση περιεχομένου 5"/>
          <p:cNvSpPr txBox="1">
            <a:spLocks/>
          </p:cNvSpPr>
          <p:nvPr/>
        </p:nvSpPr>
        <p:spPr>
          <a:xfrm>
            <a:off x="478971" y="1866900"/>
            <a:ext cx="8229600" cy="3200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z="1800" b="1" dirty="0"/>
              <a:t>Τα προβλήματα </a:t>
            </a:r>
          </a:p>
          <a:p>
            <a:pPr lvl="1">
              <a:buFont typeface="Courier New" panose="02070309020205020404" pitchFamily="49" charset="0"/>
              <a:buChar char="o"/>
            </a:pPr>
            <a:r>
              <a:rPr lang="el-GR" sz="1800" b="1" dirty="0"/>
              <a:t>Παραίτηση από τον έλεγχο της νομισματικής πολιτικής </a:t>
            </a:r>
          </a:p>
          <a:p>
            <a:pPr lvl="2"/>
            <a:r>
              <a:rPr lang="el-GR" sz="1800" b="1" dirty="0"/>
              <a:t>Η νομισματική πολιτική ρυθμίζει την προσφορά χρήματος (και το κόστος των πιστώσεων) προκειμένου να ελέγχονται τα επίπεδα της οικ. δραστηριότητας και άρα και τα επίπεδα πληθωρισμού και ανεργίας.</a:t>
            </a:r>
            <a:endParaRPr lang="en-US" sz="1800" b="1" dirty="0"/>
          </a:p>
          <a:p>
            <a:pPr lvl="2"/>
            <a:r>
              <a:rPr lang="el-GR" sz="1800" b="1" dirty="0"/>
              <a:t>Οι κυβερνήσεις χρησιμοποιούν τη νομισματική πολιτική για να αντιμετωπίζουν τις κυκλικές κυμάνσεις της οικονομίας.</a:t>
            </a:r>
          </a:p>
          <a:p>
            <a:pPr lvl="1"/>
            <a:endParaRPr lang="el-GR" sz="1800" b="1" dirty="0"/>
          </a:p>
          <a:p>
            <a:pPr lvl="1">
              <a:buFont typeface="Courier New" panose="02070309020205020404" pitchFamily="49" charset="0"/>
              <a:buChar char="o"/>
            </a:pPr>
            <a:r>
              <a:rPr lang="el-GR" sz="1800" b="1" dirty="0"/>
              <a:t>Η διατήρηση της σταθερής ισοτιμίας έχει ως συνέπεια τη μείωση της συνολικής προσφοράς χρήματος που βρίσκεται σε κυκλοφορία στη χώρα.</a:t>
            </a:r>
          </a:p>
        </p:txBody>
      </p:sp>
      <p:sp>
        <p:nvSpPr>
          <p:cNvPr id="8" name="Βέλος προς τα κάτω 7"/>
          <p:cNvSpPr/>
          <p:nvPr/>
        </p:nvSpPr>
        <p:spPr>
          <a:xfrm>
            <a:off x="2427514" y="5143500"/>
            <a:ext cx="631371"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762000" y="5638800"/>
            <a:ext cx="3962400" cy="646331"/>
          </a:xfrm>
          <a:prstGeom prst="rect">
            <a:avLst/>
          </a:prstGeom>
          <a:noFill/>
        </p:spPr>
        <p:txBody>
          <a:bodyPr wrap="square" rtlCol="0">
            <a:spAutoFit/>
          </a:bodyPr>
          <a:lstStyle/>
          <a:p>
            <a:r>
              <a:rPr lang="el-GR" b="1" dirty="0"/>
              <a:t>Η νομισματική πολιτική γίνεται όμηρος της συναλλαγματικής πολιτικής </a:t>
            </a:r>
          </a:p>
        </p:txBody>
      </p:sp>
      <p:sp>
        <p:nvSpPr>
          <p:cNvPr id="13" name="Βέλος προς τα κάτω 12"/>
          <p:cNvSpPr/>
          <p:nvPr/>
        </p:nvSpPr>
        <p:spPr>
          <a:xfrm rot="16200000">
            <a:off x="4844145" y="5809564"/>
            <a:ext cx="631371"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5791200" y="5500299"/>
            <a:ext cx="2688771" cy="923330"/>
          </a:xfrm>
          <a:prstGeom prst="rect">
            <a:avLst/>
          </a:prstGeom>
          <a:noFill/>
        </p:spPr>
        <p:txBody>
          <a:bodyPr wrap="square" rtlCol="0">
            <a:spAutoFit/>
          </a:bodyPr>
          <a:lstStyle/>
          <a:p>
            <a:r>
              <a:rPr lang="el-GR" b="1" dirty="0"/>
              <a:t>Ταξική επιλογή… και αύξηση των ανισοτήτων σε περιόδους ύφεσης</a:t>
            </a:r>
          </a:p>
        </p:txBody>
      </p:sp>
    </p:spTree>
    <p:extLst>
      <p:ext uri="{BB962C8B-B14F-4D97-AF65-F5344CB8AC3E}">
        <p14:creationId xmlns:p14="http://schemas.microsoft.com/office/powerpoint/2010/main" val="2868629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4117"/>
            <a:ext cx="8229600" cy="563562"/>
          </a:xfrm>
          <a:solidFill>
            <a:schemeClr val="bg2">
              <a:lumMod val="75000"/>
            </a:schemeClr>
          </a:solidFill>
        </p:spPr>
        <p:txBody>
          <a:bodyPr>
            <a:normAutofit/>
          </a:bodyPr>
          <a:lstStyle/>
          <a:p>
            <a:r>
              <a:rPr lang="el-GR" sz="2800" b="1" u="sng" dirty="0"/>
              <a:t>Ιστορική εξέλιξη</a:t>
            </a:r>
            <a:endParaRPr lang="el-GR" sz="2800" u="sng" dirty="0"/>
          </a:p>
        </p:txBody>
      </p:sp>
      <p:sp>
        <p:nvSpPr>
          <p:cNvPr id="3" name="Content Placeholder 2"/>
          <p:cNvSpPr>
            <a:spLocks noGrp="1"/>
          </p:cNvSpPr>
          <p:nvPr>
            <p:ph idx="1"/>
          </p:nvPr>
        </p:nvSpPr>
        <p:spPr>
          <a:xfrm>
            <a:off x="457200" y="713242"/>
            <a:ext cx="8229600" cy="2057399"/>
          </a:xfrm>
        </p:spPr>
        <p:txBody>
          <a:bodyPr>
            <a:noAutofit/>
          </a:bodyPr>
          <a:lstStyle/>
          <a:p>
            <a:pPr>
              <a:buNone/>
            </a:pPr>
            <a:r>
              <a:rPr lang="el-GR" sz="1600" b="1" dirty="0"/>
              <a:t>	Η εμφάνιση ενός οργανωμένου πιστωτικού συστήματος ανάμεσα σε ανεπτυγμένες οικονομίες εμφανίζεται τον 16</a:t>
            </a:r>
            <a:r>
              <a:rPr lang="el-GR" sz="1600" b="1" baseline="30000" dirty="0"/>
              <a:t>ο</a:t>
            </a:r>
            <a:r>
              <a:rPr lang="el-GR" sz="1600" b="1" dirty="0"/>
              <a:t> αιώνα.</a:t>
            </a:r>
            <a:endParaRPr lang="el-GR" sz="1600" dirty="0"/>
          </a:p>
          <a:p>
            <a:pPr>
              <a:buNone/>
            </a:pPr>
            <a:endParaRPr lang="el-GR" sz="1000" dirty="0"/>
          </a:p>
          <a:p>
            <a:pPr>
              <a:buNone/>
            </a:pPr>
            <a:r>
              <a:rPr lang="el-GR" sz="1600" b="1" dirty="0"/>
              <a:t>Α) Η ανάπτυξη του εμπορίου δημιούργησε την ανάγκη διασυνοριακών οικ. υπηρεσιών, προκειμένου να ξεπεραστούν τα κόστη αλλά και οι κίνδυνοι της μεταφοράς χρήματος.</a:t>
            </a:r>
            <a:endParaRPr lang="el-GR" sz="1600" dirty="0"/>
          </a:p>
          <a:p>
            <a:pPr>
              <a:buNone/>
            </a:pPr>
            <a:endParaRPr lang="el-GR" sz="1000" dirty="0"/>
          </a:p>
          <a:p>
            <a:pPr>
              <a:buNone/>
            </a:pPr>
            <a:r>
              <a:rPr lang="el-GR" sz="1600" b="1" dirty="0"/>
              <a:t>Β) Δυσκολία δανεισμού απολυταρχικών καθεστώτων (εξοπλισμοί, κλπ.)</a:t>
            </a:r>
            <a:endParaRPr lang="el-GR" sz="1600" dirty="0"/>
          </a:p>
          <a:p>
            <a:pPr>
              <a:buNone/>
            </a:pPr>
            <a:r>
              <a:rPr lang="el-GR" sz="1600" b="1" dirty="0"/>
              <a:t>	Επενδυτικές ευκαιρίες (πχ. Τράπεζα της Αγγλίας 1694).</a:t>
            </a:r>
            <a:endParaRPr lang="el-GR" sz="1600" dirty="0"/>
          </a:p>
          <a:p>
            <a:pPr>
              <a:buNone/>
            </a:pPr>
            <a:endParaRPr lang="el-GR" sz="1600" dirty="0"/>
          </a:p>
        </p:txBody>
      </p:sp>
      <p:sp>
        <p:nvSpPr>
          <p:cNvPr id="1026" name="Text Box 2"/>
          <p:cNvSpPr txBox="1">
            <a:spLocks noChangeArrowheads="1"/>
          </p:cNvSpPr>
          <p:nvPr/>
        </p:nvSpPr>
        <p:spPr bwMode="auto">
          <a:xfrm>
            <a:off x="1066800" y="2871528"/>
            <a:ext cx="6400800" cy="776953"/>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l-GR" sz="1600" b="1" i="0" u="none" strike="noStrike" cap="none" normalizeH="0" baseline="0" dirty="0">
                <a:ln>
                  <a:noFill/>
                </a:ln>
                <a:solidFill>
                  <a:schemeClr val="tx1"/>
                </a:solidFill>
                <a:effectLst/>
              </a:rPr>
              <a:t>Χρηματιστικά κέντρα </a:t>
            </a:r>
            <a:r>
              <a:rPr kumimoji="0" lang="el-GR" sz="1600" b="1" i="0" u="none" strike="noStrike" cap="none" normalizeH="0" baseline="0" dirty="0" err="1">
                <a:ln>
                  <a:noFill/>
                </a:ln>
                <a:solidFill>
                  <a:schemeClr val="tx1"/>
                </a:solidFill>
                <a:effectLst/>
              </a:rPr>
              <a:t>κ΄</a:t>
            </a:r>
            <a:r>
              <a:rPr kumimoji="0" lang="el-GR" sz="1600" b="1" i="0" u="none" strike="noStrike" cap="none" normalizeH="0" baseline="0" dirty="0">
                <a:ln>
                  <a:noFill/>
                </a:ln>
                <a:solidFill>
                  <a:schemeClr val="tx1"/>
                </a:solidFill>
                <a:effectLst/>
              </a:rPr>
              <a:t> εμπορική δραστηριότητα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l-GR" sz="1600" b="1" i="0" u="none" strike="noStrike" cap="none" normalizeH="0" baseline="0" dirty="0">
                <a:ln>
                  <a:noFill/>
                </a:ln>
                <a:solidFill>
                  <a:schemeClr val="tx1"/>
                </a:solidFill>
                <a:effectLst/>
              </a:rPr>
              <a:t>(Ιταλικές πόλεις </a:t>
            </a:r>
            <a:r>
              <a:rPr kumimoji="0" lang="el-GR" sz="1600" b="1" i="0" u="none" strike="noStrike" cap="none" normalizeH="0" baseline="0" dirty="0">
                <a:ln>
                  <a:noFill/>
                </a:ln>
                <a:solidFill>
                  <a:schemeClr val="tx1"/>
                </a:solidFill>
                <a:effectLst/>
                <a:sym typeface="Wingdings" pitchFamily="2" charset="2"/>
              </a:rPr>
              <a:t></a:t>
            </a:r>
            <a:r>
              <a:rPr kumimoji="0" lang="el-GR" sz="1600" b="1" i="0" u="none" strike="noStrike" cap="none" normalizeH="0" baseline="0" dirty="0">
                <a:ln>
                  <a:noFill/>
                </a:ln>
                <a:solidFill>
                  <a:schemeClr val="tx1"/>
                </a:solidFill>
                <a:effectLst/>
              </a:rPr>
              <a:t> Αμβέρσα </a:t>
            </a:r>
            <a:r>
              <a:rPr kumimoji="0" lang="el-GR" sz="1600" b="1" i="0" u="none" strike="noStrike" cap="none" normalizeH="0" baseline="0" dirty="0">
                <a:ln>
                  <a:noFill/>
                </a:ln>
                <a:solidFill>
                  <a:schemeClr val="tx1"/>
                </a:solidFill>
                <a:effectLst/>
                <a:sym typeface="Wingdings" pitchFamily="2" charset="2"/>
              </a:rPr>
              <a:t></a:t>
            </a:r>
            <a:r>
              <a:rPr kumimoji="0" lang="el-GR" sz="1600" b="1" i="0" u="none" strike="noStrike" cap="none" normalizeH="0" baseline="0" dirty="0">
                <a:ln>
                  <a:noFill/>
                </a:ln>
                <a:solidFill>
                  <a:schemeClr val="tx1"/>
                </a:solidFill>
                <a:effectLst/>
              </a:rPr>
              <a:t> Άμστερνταμ κ΄ Λονδίνο)</a:t>
            </a:r>
          </a:p>
        </p:txBody>
      </p:sp>
      <p:pic>
        <p:nvPicPr>
          <p:cNvPr id="5" name="Picture 2" descr="https://upload.wikimedia.org/wikipedia/commons/5/56/SA_3025-De_binnenplaats_van_de_Beurs_van_Hendrick_de_Keys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384" y="4077351"/>
            <a:ext cx="3124200" cy="2425718"/>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3407228" y="4136048"/>
            <a:ext cx="1638300" cy="2308324"/>
          </a:xfrm>
          <a:prstGeom prst="rect">
            <a:avLst/>
          </a:prstGeom>
        </p:spPr>
        <p:txBody>
          <a:bodyPr wrap="square">
            <a:spAutoFit/>
          </a:bodyPr>
          <a:lstStyle/>
          <a:p>
            <a:r>
              <a:rPr lang="en-GB" b="1" dirty="0"/>
              <a:t>Amsterdam Stock Exchange: </a:t>
            </a:r>
            <a:endParaRPr lang="el-GR" b="1" dirty="0"/>
          </a:p>
          <a:p>
            <a:r>
              <a:rPr lang="el-GR" b="1" dirty="0"/>
              <a:t>Το πρώτο επίσημο χρηματιστήριο στον κόσμο </a:t>
            </a:r>
            <a:r>
              <a:rPr lang="en-GB" b="1" dirty="0"/>
              <a:t> </a:t>
            </a:r>
            <a:r>
              <a:rPr lang="el-GR" b="1" dirty="0"/>
              <a:t>(1608)</a:t>
            </a:r>
          </a:p>
        </p:txBody>
      </p:sp>
      <p:pic>
        <p:nvPicPr>
          <p:cNvPr id="7" name="Εικόνα 6"/>
          <p:cNvPicPr>
            <a:picLocks noChangeAspect="1"/>
          </p:cNvPicPr>
          <p:nvPr/>
        </p:nvPicPr>
        <p:blipFill>
          <a:blip r:embed="rId3"/>
          <a:stretch>
            <a:fillRect/>
          </a:stretch>
        </p:blipFill>
        <p:spPr>
          <a:xfrm>
            <a:off x="5105400" y="3711537"/>
            <a:ext cx="3971506" cy="31573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a:xfrm>
            <a:off x="283029" y="2487793"/>
            <a:ext cx="6259286" cy="2438400"/>
          </a:xfrm>
        </p:spPr>
        <p:txBody>
          <a:bodyPr>
            <a:normAutofit/>
          </a:bodyPr>
          <a:lstStyle/>
          <a:p>
            <a:pPr>
              <a:buFont typeface="Wingdings" panose="05000000000000000000" pitchFamily="2" charset="2"/>
              <a:buChar char="q"/>
            </a:pPr>
            <a:r>
              <a:rPr lang="el-GR" sz="1600" b="1" dirty="0"/>
              <a:t>Κανόνας του χρυσού </a:t>
            </a:r>
            <a:endParaRPr lang="en-US" sz="1600" b="1" dirty="0"/>
          </a:p>
          <a:p>
            <a:pPr lvl="1">
              <a:buFont typeface="Courier New" panose="02070309020205020404" pitchFamily="49" charset="0"/>
              <a:buChar char="o"/>
            </a:pPr>
            <a:r>
              <a:rPr lang="el-GR" sz="1600" b="1" dirty="0"/>
              <a:t>Το επίπεδο της οικονομικής δραστηριότητας κάθε χώρας προσδιορίζονταν από την προσφορά χρήματός της, η οποία βασίζεται στα αποθέματα χρυσού. </a:t>
            </a:r>
          </a:p>
          <a:p>
            <a:pPr lvl="1">
              <a:buFont typeface="Courier New" panose="02070309020205020404" pitchFamily="49" charset="0"/>
              <a:buChar char="o"/>
            </a:pPr>
            <a:r>
              <a:rPr lang="el-GR" sz="1600" b="1" dirty="0"/>
              <a:t>Αυτορρυθμιζόμενο σύστημα, την προσαρμογή του οποίου διευκόλυναν οι κεντρικές τράπεζες αυξάνοντας ή μειώνοντας τα επιτόκια.</a:t>
            </a:r>
          </a:p>
          <a:p>
            <a:pPr lvl="1">
              <a:buFont typeface="Courier New" panose="02070309020205020404" pitchFamily="49" charset="0"/>
              <a:buChar char="o"/>
            </a:pPr>
            <a:r>
              <a:rPr lang="el-GR" sz="1600" b="1" dirty="0"/>
              <a:t>Απουσία οποιουδήποτε σημαντικού διεθνούς θεσμού στο εμπόριο ή στη χρηματοδότηση.</a:t>
            </a:r>
          </a:p>
        </p:txBody>
      </p:sp>
      <p:sp>
        <p:nvSpPr>
          <p:cNvPr id="7" name="Τίτλος 6"/>
          <p:cNvSpPr>
            <a:spLocks noGrp="1"/>
          </p:cNvSpPr>
          <p:nvPr>
            <p:ph type="title"/>
          </p:nvPr>
        </p:nvSpPr>
        <p:spPr>
          <a:xfrm>
            <a:off x="457200" y="274638"/>
            <a:ext cx="8229600" cy="639762"/>
          </a:xfrm>
          <a:solidFill>
            <a:schemeClr val="bg2">
              <a:lumMod val="75000"/>
            </a:schemeClr>
          </a:solidFill>
        </p:spPr>
        <p:txBody>
          <a:bodyPr>
            <a:normAutofit/>
          </a:bodyPr>
          <a:lstStyle/>
          <a:p>
            <a:r>
              <a:rPr lang="el-GR" sz="2800" b="1" dirty="0"/>
              <a:t>1</a:t>
            </a:r>
            <a:r>
              <a:rPr lang="el-GR" sz="2800" b="1" baseline="30000" dirty="0"/>
              <a:t>ο</a:t>
            </a:r>
            <a:r>
              <a:rPr lang="el-GR" sz="2800" b="1" dirty="0"/>
              <a:t> διεθνές νομισματικό σύστημα (</a:t>
            </a:r>
            <a:r>
              <a:rPr lang="el-GR" sz="2800" b="1" dirty="0">
                <a:ea typeface="Times New Roman" pitchFamily="18" charset="0"/>
              </a:rPr>
              <a:t>1870-1914)</a:t>
            </a:r>
            <a:endParaRPr lang="el-GR" sz="2800" b="1" dirty="0"/>
          </a:p>
        </p:txBody>
      </p:sp>
      <p:sp>
        <p:nvSpPr>
          <p:cNvPr id="4" name="Rectangle 4"/>
          <p:cNvSpPr>
            <a:spLocks noChangeArrowheads="1"/>
          </p:cNvSpPr>
          <p:nvPr/>
        </p:nvSpPr>
        <p:spPr bwMode="auto">
          <a:xfrm>
            <a:off x="272143" y="1237074"/>
            <a:ext cx="7620001" cy="1031051"/>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a:ln>
                  <a:noFill/>
                </a:ln>
                <a:solidFill>
                  <a:schemeClr val="tx1"/>
                </a:solidFill>
                <a:effectLst/>
                <a:ea typeface="Times New Roman" pitchFamily="18" charset="0"/>
              </a:rPr>
              <a:t>Οικονομική ανάπτυξη </a:t>
            </a:r>
            <a:r>
              <a:rPr kumimoji="0" lang="el-GR" sz="1600" b="1" i="0" u="none" strike="noStrike" cap="none" normalizeH="0" baseline="0" dirty="0">
                <a:ln>
                  <a:noFill/>
                </a:ln>
                <a:solidFill>
                  <a:schemeClr val="tx1"/>
                </a:solidFill>
                <a:effectLst/>
                <a:ea typeface="Times New Roman" pitchFamily="18" charset="0"/>
                <a:sym typeface="Wingdings" pitchFamily="2" charset="2"/>
              </a:rPr>
              <a:t></a:t>
            </a:r>
            <a:r>
              <a:rPr kumimoji="0" lang="el-GR" sz="1600" b="1" i="0" u="none" strike="noStrike" cap="none" normalizeH="0" baseline="0" dirty="0">
                <a:ln>
                  <a:noFill/>
                </a:ln>
                <a:solidFill>
                  <a:schemeClr val="tx1"/>
                </a:solidFill>
                <a:effectLst/>
                <a:ea typeface="Times New Roman" pitchFamily="18" charset="0"/>
              </a:rPr>
              <a:t> Αποταμιεύσεις</a:t>
            </a:r>
            <a:r>
              <a:rPr kumimoji="0" lang="el-GR" sz="1600" b="1" i="0" u="none" strike="noStrike" cap="none" normalizeH="0" baseline="0" dirty="0">
                <a:ln>
                  <a:noFill/>
                </a:ln>
                <a:solidFill>
                  <a:schemeClr val="tx1"/>
                </a:solidFill>
                <a:effectLst/>
                <a:ea typeface="Times New Roman" pitchFamily="18" charset="0"/>
                <a:sym typeface="Wingdings" pitchFamily="2" charset="2"/>
              </a:rPr>
              <a:t>  </a:t>
            </a:r>
            <a:r>
              <a:rPr kumimoji="0" lang="el-GR" sz="1600" b="1" i="0" u="none" strike="noStrike" cap="none" normalizeH="0" baseline="0" dirty="0">
                <a:ln>
                  <a:noFill/>
                </a:ln>
                <a:solidFill>
                  <a:schemeClr val="tx1"/>
                </a:solidFill>
                <a:effectLst/>
                <a:ea typeface="Times New Roman" pitchFamily="18" charset="0"/>
              </a:rPr>
              <a:t> Επενδύσεις </a:t>
            </a:r>
          </a:p>
          <a:p>
            <a:pPr marL="0" marR="0" lvl="0" indent="0" algn="l" defTabSz="914400" rtl="0" eaLnBrk="0" fontAlgn="base" latinLnBrk="0" hangingPunct="0">
              <a:lnSpc>
                <a:spcPct val="100000"/>
              </a:lnSpc>
              <a:spcBef>
                <a:spcPct val="0"/>
              </a:spcBef>
              <a:spcAft>
                <a:spcPct val="0"/>
              </a:spcAft>
              <a:buClrTx/>
              <a:buSzTx/>
              <a:buFontTx/>
              <a:buNone/>
              <a:tabLst/>
            </a:pPr>
            <a:r>
              <a:rPr lang="el-GR" sz="1600" b="1" dirty="0">
                <a:ea typeface="Times New Roman" pitchFamily="18" charset="0"/>
              </a:rPr>
              <a:t>	</a:t>
            </a:r>
            <a:r>
              <a:rPr kumimoji="0" lang="el-GR" sz="1600" b="1" i="0" u="none" strike="noStrike" cap="none" normalizeH="0" baseline="0" dirty="0">
                <a:ln>
                  <a:noFill/>
                </a:ln>
                <a:solidFill>
                  <a:schemeClr val="tx1"/>
                </a:solidFill>
                <a:effectLst/>
                <a:ea typeface="Times New Roman" pitchFamily="18" charset="0"/>
              </a:rPr>
              <a:t>[Αναπτυσσόμενες οικονομίες : Αυστραλία, Καναδάς, Αργεντινή]</a:t>
            </a:r>
            <a:endParaRPr kumimoji="0" lang="el-GR" sz="1600" b="1" i="0" u="none" strike="noStrike" cap="none" normalizeH="0" baseline="0" dirty="0">
              <a:ln>
                <a:noFill/>
              </a:ln>
              <a:solidFill>
                <a:schemeClr val="tx1"/>
              </a:solidFill>
              <a:effectLst/>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q"/>
              <a:tabLst/>
            </a:pPr>
            <a:r>
              <a:rPr kumimoji="0" lang="el-GR" sz="1600" b="1" i="0" u="none" strike="noStrike" cap="none" normalizeH="0" baseline="0" dirty="0">
                <a:ln>
                  <a:noFill/>
                </a:ln>
                <a:solidFill>
                  <a:schemeClr val="tx1"/>
                </a:solidFill>
                <a:effectLst/>
                <a:ea typeface="Times New Roman" pitchFamily="18" charset="0"/>
                <a:sym typeface="Wingdings" pitchFamily="2" charset="2"/>
              </a:rPr>
              <a:t>  Ο δανεισμός γίνονταν μέσω κρατικών ομολόγων</a:t>
            </a:r>
            <a:endParaRPr kumimoji="0" lang="el-GR" sz="1600" b="1" i="0" u="none" strike="noStrike" cap="none" normalizeH="0" baseline="0" dirty="0">
              <a:ln>
                <a:noFill/>
              </a:ln>
              <a:solidFill>
                <a:schemeClr val="tx1"/>
              </a:solidFill>
              <a:effectLst/>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a:ln>
                  <a:noFill/>
                </a:ln>
                <a:solidFill>
                  <a:schemeClr val="tx1"/>
                </a:solidFill>
                <a:effectLst/>
                <a:ea typeface="Times New Roman" pitchFamily="18" charset="0"/>
                <a:sym typeface="Wingdings" pitchFamily="2" charset="2"/>
              </a:rPr>
              <a:t>	[</a:t>
            </a:r>
            <a:r>
              <a:rPr kumimoji="0" lang="el-GR" sz="1600" b="1" i="0" u="none" strike="noStrike" cap="none" normalizeH="0" baseline="0" dirty="0">
                <a:ln>
                  <a:noFill/>
                </a:ln>
                <a:solidFill>
                  <a:schemeClr val="tx1"/>
                </a:solidFill>
                <a:effectLst>
                  <a:outerShdw blurRad="38100" dist="38100" dir="2700000" algn="tl">
                    <a:srgbClr val="000000">
                      <a:alpha val="43137"/>
                    </a:srgbClr>
                  </a:outerShdw>
                </a:effectLst>
                <a:ea typeface="Times New Roman" pitchFamily="18" charset="0"/>
                <a:sym typeface="Wingdings" pitchFamily="2" charset="2"/>
              </a:rPr>
              <a:t>Παγκόσμια αγορά ομολόγων από ιδιώτες χωρίς κρατική παρέμβαση</a:t>
            </a:r>
            <a:r>
              <a:rPr kumimoji="0" lang="el-GR" sz="1600" b="1" i="0" u="none" strike="noStrike" cap="none" normalizeH="0" baseline="0" dirty="0">
                <a:ln>
                  <a:noFill/>
                </a:ln>
                <a:solidFill>
                  <a:schemeClr val="tx1"/>
                </a:solidFill>
                <a:effectLst/>
                <a:ea typeface="Times New Roman" pitchFamily="18" charset="0"/>
                <a:sym typeface="Wingdings" pitchFamily="2" charset="2"/>
              </a:rPr>
              <a:t>] </a:t>
            </a:r>
            <a:endParaRPr kumimoji="0" lang="el-GR" sz="1600" b="1" i="0" u="none" strike="noStrike" cap="none" normalizeH="0" baseline="0" dirty="0">
              <a:ln>
                <a:noFill/>
              </a:ln>
              <a:solidFill>
                <a:schemeClr val="tx1"/>
              </a:solidFill>
              <a:effectLst/>
              <a:sym typeface="Wingdings" pitchFamily="2" charset="2"/>
            </a:endParaRPr>
          </a:p>
        </p:txBody>
      </p:sp>
      <p:sp>
        <p:nvSpPr>
          <p:cNvPr id="5" name="Rectangle 6"/>
          <p:cNvSpPr>
            <a:spLocks noChangeArrowheads="1"/>
          </p:cNvSpPr>
          <p:nvPr/>
        </p:nvSpPr>
        <p:spPr bwMode="auto">
          <a:xfrm>
            <a:off x="391886" y="5145862"/>
            <a:ext cx="6019800" cy="1523494"/>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sng" strike="noStrike" cap="none" normalizeH="0" baseline="0" dirty="0">
                <a:ln>
                  <a:noFill/>
                </a:ln>
                <a:solidFill>
                  <a:schemeClr val="tx1"/>
                </a:solidFill>
                <a:effectLst/>
                <a:cs typeface="Times New Roman" pitchFamily="18" charset="0"/>
              </a:rPr>
              <a:t>Χρηματιστική κυριαρχία Λονδίνου:</a:t>
            </a:r>
          </a:p>
          <a:p>
            <a:pPr lvl="1" eaLnBrk="0" fontAlgn="base" hangingPunct="0">
              <a:spcBef>
                <a:spcPct val="0"/>
              </a:spcBef>
              <a:spcAft>
                <a:spcPct val="0"/>
              </a:spcAft>
            </a:pPr>
            <a:r>
              <a:rPr kumimoji="0" lang="el-GR" sz="1600" b="1" i="0" u="none" strike="noStrike" cap="none" normalizeH="0" baseline="0" dirty="0">
                <a:ln>
                  <a:noFill/>
                </a:ln>
                <a:solidFill>
                  <a:schemeClr val="tx1"/>
                </a:solidFill>
                <a:effectLst/>
                <a:ea typeface="Times New Roman" pitchFamily="18" charset="0"/>
              </a:rPr>
              <a:t>1860 : 100    τραπεζικά παραρτήματα σε χώρες του εξωτερικού</a:t>
            </a:r>
            <a:endParaRPr kumimoji="0" lang="el-GR" sz="1600" b="0" i="0" u="none" strike="noStrike" cap="none" normalizeH="0" baseline="0" dirty="0">
              <a:ln>
                <a:noFill/>
              </a:ln>
              <a:solidFill>
                <a:schemeClr val="tx1"/>
              </a:solidFill>
              <a:effectLst/>
            </a:endParaRPr>
          </a:p>
          <a:p>
            <a:pPr lvl="1" eaLnBrk="0" fontAlgn="base" hangingPunct="0">
              <a:spcBef>
                <a:spcPct val="0"/>
              </a:spcBef>
              <a:spcAft>
                <a:spcPct val="0"/>
              </a:spcAft>
            </a:pPr>
            <a:r>
              <a:rPr kumimoji="0" lang="el-GR" sz="1600" b="1" i="0" u="none" strike="noStrike" cap="none" normalizeH="0" baseline="0" dirty="0">
                <a:ln>
                  <a:noFill/>
                </a:ln>
                <a:solidFill>
                  <a:schemeClr val="tx1"/>
                </a:solidFill>
                <a:effectLst/>
                <a:ea typeface="Times New Roman" pitchFamily="18" charset="0"/>
              </a:rPr>
              <a:t>1914 : 1400</a:t>
            </a:r>
            <a:r>
              <a:rPr lang="el-GR" sz="1600" b="1" dirty="0">
                <a:ea typeface="Times New Roman" pitchFamily="18" charset="0"/>
              </a:rPr>
              <a:t>        </a:t>
            </a:r>
            <a:r>
              <a:rPr kumimoji="0" lang="el-GR" sz="1600" b="1" i="0" u="none" strike="noStrike" cap="none" normalizeH="0" baseline="0" dirty="0">
                <a:ln>
                  <a:noFill/>
                </a:ln>
                <a:solidFill>
                  <a:schemeClr val="tx1"/>
                </a:solidFill>
                <a:effectLst/>
                <a:ea typeface="Times New Roman" pitchFamily="18" charset="0"/>
              </a:rPr>
              <a:t>&gt;&gt;	</a:t>
            </a:r>
            <a:r>
              <a:rPr kumimoji="0" lang="el-GR" sz="1600" b="1" i="0" u="none" strike="noStrike" cap="none" normalizeH="0" dirty="0">
                <a:ln>
                  <a:noFill/>
                </a:ln>
                <a:solidFill>
                  <a:schemeClr val="tx1"/>
                </a:solidFill>
                <a:effectLst/>
                <a:ea typeface="Times New Roman" pitchFamily="18" charset="0"/>
              </a:rPr>
              <a:t>         </a:t>
            </a:r>
            <a:r>
              <a:rPr kumimoji="0" lang="el-GR" sz="1600" b="1" i="0" u="none" strike="noStrike" cap="none" normalizeH="0" baseline="0" dirty="0">
                <a:ln>
                  <a:noFill/>
                </a:ln>
                <a:solidFill>
                  <a:schemeClr val="tx1"/>
                </a:solidFill>
                <a:effectLst/>
                <a:ea typeface="Times New Roman" pitchFamily="18" charset="0"/>
              </a:rPr>
              <a:t>&gt;&gt;	</a:t>
            </a:r>
            <a:r>
              <a:rPr kumimoji="0" lang="el-GR" sz="1600" b="1" i="0" u="none" strike="noStrike" cap="none" normalizeH="0" dirty="0">
                <a:ln>
                  <a:noFill/>
                </a:ln>
                <a:solidFill>
                  <a:schemeClr val="tx1"/>
                </a:solidFill>
                <a:effectLst/>
                <a:ea typeface="Times New Roman" pitchFamily="18" charset="0"/>
              </a:rPr>
              <a:t>                 </a:t>
            </a:r>
            <a:r>
              <a:rPr kumimoji="0" lang="el-GR" sz="1600" b="1" i="0" u="none" strike="noStrike" cap="none" normalizeH="0" baseline="0" dirty="0">
                <a:ln>
                  <a:noFill/>
                </a:ln>
                <a:solidFill>
                  <a:schemeClr val="tx1"/>
                </a:solidFill>
                <a:effectLst/>
                <a:ea typeface="Times New Roman" pitchFamily="18" charset="0"/>
              </a:rPr>
              <a:t>&gt;&gt;	&gt;&gt;</a:t>
            </a:r>
            <a:endParaRPr lang="en-US" sz="1600" b="1" dirty="0">
              <a:solidFill>
                <a:schemeClr val="tx1"/>
              </a:solidFill>
              <a:ea typeface="Times New Roman" pitchFamily="18" charset="0"/>
            </a:endParaRPr>
          </a:p>
          <a:p>
            <a:pPr eaLnBrk="0" fontAlgn="base" hangingPunct="0">
              <a:spcBef>
                <a:spcPct val="0"/>
              </a:spcBef>
              <a:spcAft>
                <a:spcPct val="0"/>
              </a:spcAft>
            </a:pPr>
            <a:endParaRPr lang="el-GR" sz="1600" b="1" dirty="0">
              <a:solidFill>
                <a:schemeClr val="tx1"/>
              </a:solidFill>
            </a:endParaRPr>
          </a:p>
          <a:p>
            <a:pPr eaLnBrk="0" fontAlgn="base" hangingPunct="0">
              <a:spcBef>
                <a:spcPct val="0"/>
              </a:spcBef>
              <a:spcAft>
                <a:spcPct val="0"/>
              </a:spcAft>
            </a:pPr>
            <a:r>
              <a:rPr lang="el-GR" sz="1600" b="1" u="sng" dirty="0">
                <a:solidFill>
                  <a:schemeClr val="tx1"/>
                </a:solidFill>
              </a:rPr>
              <a:t>Τράπεζα της Αγγλίας</a:t>
            </a:r>
            <a:r>
              <a:rPr lang="el-GR" sz="1600" b="1" dirty="0">
                <a:solidFill>
                  <a:schemeClr val="tx1"/>
                </a:solidFill>
              </a:rPr>
              <a:t> : Εξασφάλιση ηγεμονικής σταθερότητας και δανειστής ύστατης ανάγκης. </a:t>
            </a:r>
            <a:endParaRPr lang="en-US" sz="1600" b="1" dirty="0">
              <a:solidFill>
                <a:schemeClr val="tx1"/>
              </a:solidFill>
            </a:endParaRPr>
          </a:p>
        </p:txBody>
      </p:sp>
      <p:pic>
        <p:nvPicPr>
          <p:cNvPr id="2" name="Εικόνα 1"/>
          <p:cNvPicPr>
            <a:picLocks noChangeAspect="1"/>
          </p:cNvPicPr>
          <p:nvPr/>
        </p:nvPicPr>
        <p:blipFill>
          <a:blip r:embed="rId2"/>
          <a:stretch>
            <a:fillRect/>
          </a:stretch>
        </p:blipFill>
        <p:spPr>
          <a:xfrm>
            <a:off x="6553200" y="2859610"/>
            <a:ext cx="2439732" cy="3048000"/>
          </a:xfrm>
          <a:prstGeom prst="rect">
            <a:avLst/>
          </a:prstGeom>
        </p:spPr>
      </p:pic>
      <p:sp>
        <p:nvSpPr>
          <p:cNvPr id="3" name="TextBox 2"/>
          <p:cNvSpPr txBox="1"/>
          <p:nvPr/>
        </p:nvSpPr>
        <p:spPr>
          <a:xfrm>
            <a:off x="6571820" y="5940622"/>
            <a:ext cx="2421112" cy="307777"/>
          </a:xfrm>
          <a:prstGeom prst="rect">
            <a:avLst/>
          </a:prstGeom>
          <a:noFill/>
        </p:spPr>
        <p:txBody>
          <a:bodyPr wrap="none" rtlCol="0">
            <a:spAutoFit/>
          </a:bodyPr>
          <a:lstStyle/>
          <a:p>
            <a:r>
              <a:rPr lang="en-US" sz="1400" b="1" dirty="0"/>
              <a:t>London stock exchange (1810)</a:t>
            </a:r>
            <a:endParaRPr lang="el-GR" sz="1400" b="1" dirty="0"/>
          </a:p>
        </p:txBody>
      </p:sp>
    </p:spTree>
    <p:extLst>
      <p:ext uri="{BB962C8B-B14F-4D97-AF65-F5344CB8AC3E}">
        <p14:creationId xmlns:p14="http://schemas.microsoft.com/office/powerpoint/2010/main" val="386610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8229600" cy="487362"/>
          </a:xfrm>
          <a:solidFill>
            <a:schemeClr val="bg2">
              <a:lumMod val="75000"/>
            </a:schemeClr>
          </a:solidFill>
        </p:spPr>
        <p:txBody>
          <a:bodyPr>
            <a:noAutofit/>
          </a:bodyPr>
          <a:lstStyle/>
          <a:p>
            <a:r>
              <a:rPr lang="el-GR" sz="2800" b="1" u="sng" dirty="0"/>
              <a:t>2ο διεθνές νομισματικό σύστημα (1944-1971)</a:t>
            </a:r>
            <a:endParaRPr lang="el-GR" sz="2800" dirty="0"/>
          </a:p>
        </p:txBody>
      </p:sp>
      <p:sp>
        <p:nvSpPr>
          <p:cNvPr id="3" name="Content Placeholder 2"/>
          <p:cNvSpPr>
            <a:spLocks noGrp="1"/>
          </p:cNvSpPr>
          <p:nvPr>
            <p:ph idx="1"/>
          </p:nvPr>
        </p:nvSpPr>
        <p:spPr>
          <a:xfrm>
            <a:off x="457200" y="990600"/>
            <a:ext cx="8382000" cy="5334000"/>
          </a:xfrm>
        </p:spPr>
        <p:txBody>
          <a:bodyPr>
            <a:noAutofit/>
          </a:bodyPr>
          <a:lstStyle/>
          <a:p>
            <a:pPr lvl="0">
              <a:buFont typeface="Wingdings" pitchFamily="2" charset="2"/>
              <a:buChar char="q"/>
            </a:pPr>
            <a:r>
              <a:rPr lang="el-GR" sz="1600" b="1" dirty="0"/>
              <a:t>Η συναλλαγματική αστάθεια του μεσοπολέμου αποδόθηκε στους κερδοσκόπους. </a:t>
            </a:r>
          </a:p>
          <a:p>
            <a:pPr lvl="0">
              <a:buFont typeface="Wingdings" pitchFamily="2" charset="2"/>
              <a:buChar char="q"/>
            </a:pPr>
            <a:endParaRPr lang="el-GR" sz="1600" b="1" dirty="0"/>
          </a:p>
          <a:p>
            <a:pPr>
              <a:buFont typeface="Wingdings" pitchFamily="2" charset="2"/>
              <a:buChar char="q"/>
            </a:pPr>
            <a:r>
              <a:rPr lang="el-GR" sz="1600" b="1" dirty="0"/>
              <a:t>Ο Κ</a:t>
            </a:r>
            <a:r>
              <a:rPr lang="en-US" sz="1600" b="1" dirty="0" err="1"/>
              <a:t>eynes</a:t>
            </a:r>
            <a:r>
              <a:rPr lang="en-US" sz="1600" b="1" dirty="0"/>
              <a:t> </a:t>
            </a:r>
            <a:r>
              <a:rPr lang="el-GR" sz="1600" b="1" dirty="0"/>
              <a:t>και οι σύγχρονοί του πίστευαν ότι υπάρχει σαφής διάκριση ανάμεσα στον κόσμο της παραγωγής και στον κόσμο των κεφαλαιαγορών.  Οι κεφαλαιαγορές, υποστήριζαν, προκαλούν αστάθεια στις ισοτιμίες εξαιτίας των εξάρσεων εφορίας και απαισιοδοξίας που τις χαρακτηρίζουν, επηρεάζοντας αρνητικά και το διεθνές εμπόριο. </a:t>
            </a:r>
          </a:p>
          <a:p>
            <a:pPr marL="0" lvl="0" indent="0">
              <a:buNone/>
            </a:pPr>
            <a:endParaRPr lang="el-GR" sz="1600" b="1" dirty="0"/>
          </a:p>
          <a:p>
            <a:pPr marL="0" lvl="0" indent="0" algn="ctr">
              <a:buNone/>
            </a:pPr>
            <a:r>
              <a:rPr lang="el-GR" sz="1800" b="1" u="sng" dirty="0">
                <a:solidFill>
                  <a:schemeClr val="accent1">
                    <a:lumMod val="50000"/>
                  </a:schemeClr>
                </a:solidFill>
                <a:effectLst>
                  <a:outerShdw blurRad="38100" dist="38100" dir="2700000" algn="tl">
                    <a:srgbClr val="000000">
                      <a:alpha val="43137"/>
                    </a:srgbClr>
                  </a:outerShdw>
                </a:effectLst>
              </a:rPr>
              <a:t>Κυρίαρχη άποψη της μεταπολεμικής περιόδου:</a:t>
            </a:r>
            <a:endParaRPr lang="el-GR" sz="1800" b="1" u="sng" dirty="0">
              <a:solidFill>
                <a:schemeClr val="accent1">
                  <a:lumMod val="50000"/>
                </a:schemeClr>
              </a:solidFill>
              <a:effectLst>
                <a:outerShdw blurRad="38100" dist="38100" dir="2700000" algn="tl">
                  <a:srgbClr val="000000">
                    <a:alpha val="43137"/>
                  </a:srgbClr>
                </a:outerShdw>
              </a:effectLst>
              <a:sym typeface="Wingdings" pitchFamily="2" charset="2"/>
            </a:endParaRPr>
          </a:p>
          <a:p>
            <a:pPr marL="0" lvl="0" indent="0" algn="ctr">
              <a:buNone/>
            </a:pPr>
            <a:r>
              <a:rPr lang="el-GR" sz="1800" b="1" dirty="0">
                <a:solidFill>
                  <a:schemeClr val="accent1">
                    <a:lumMod val="50000"/>
                  </a:schemeClr>
                </a:solidFill>
                <a:effectLst>
                  <a:outerShdw blurRad="38100" dist="38100" dir="2700000" algn="tl">
                    <a:srgbClr val="000000">
                      <a:alpha val="43137"/>
                    </a:srgbClr>
                  </a:outerShdw>
                </a:effectLst>
                <a:sym typeface="Wingdings" pitchFamily="2" charset="2"/>
              </a:rPr>
              <a:t> </a:t>
            </a:r>
            <a:r>
              <a:rPr lang="el-GR" sz="1800" b="1" dirty="0">
                <a:solidFill>
                  <a:schemeClr val="accent1">
                    <a:lumMod val="50000"/>
                  </a:schemeClr>
                </a:solidFill>
                <a:effectLst>
                  <a:outerShdw blurRad="38100" dist="38100" dir="2700000" algn="tl">
                    <a:srgbClr val="000000">
                      <a:alpha val="43137"/>
                    </a:srgbClr>
                  </a:outerShdw>
                </a:effectLst>
              </a:rPr>
              <a:t>Η μακροοικονομική πολιτική που στηρίζει την πλήρη απασχόληση απαιτεί εθνική νομισματική αυτονομία.</a:t>
            </a:r>
          </a:p>
          <a:p>
            <a:pPr>
              <a:buFont typeface="Wingdings" pitchFamily="2" charset="2"/>
              <a:buChar char="q"/>
            </a:pPr>
            <a:endParaRPr lang="el-GR" sz="1600" b="1" dirty="0"/>
          </a:p>
          <a:p>
            <a:pPr lvl="0">
              <a:buFont typeface="Wingdings" pitchFamily="2" charset="2"/>
              <a:buChar char="q"/>
            </a:pPr>
            <a:r>
              <a:rPr lang="el-GR" sz="1600" b="1" dirty="0"/>
              <a:t>Έχουμε Ξένες Άμεσες Επενδύσεις και εμπόριο, αλλά όχι άλλου τύπου κεφαλαιακές ροές.</a:t>
            </a:r>
          </a:p>
          <a:p>
            <a:pPr>
              <a:buFont typeface="Wingdings" pitchFamily="2" charset="2"/>
              <a:buChar char="q"/>
            </a:pPr>
            <a:endParaRPr lang="el-GR" sz="1600" b="1" dirty="0"/>
          </a:p>
          <a:p>
            <a:pPr lvl="0">
              <a:buFont typeface="Wingdings" pitchFamily="2" charset="2"/>
              <a:buChar char="q"/>
            </a:pPr>
            <a:r>
              <a:rPr lang="el-GR" sz="1600" b="1" dirty="0"/>
              <a:t>Σε περίπτωση ελλειμματικού ισοζυγίου οι οικονομικές αρχές της χώρας:  </a:t>
            </a:r>
            <a:r>
              <a:rPr lang="en-US" sz="1600" b="1" dirty="0" err="1"/>
              <a:t>i</a:t>
            </a:r>
            <a:r>
              <a:rPr lang="el-GR" sz="1600" b="1" dirty="0"/>
              <a:t>) δανείζονται από το ΔΝΤ και, </a:t>
            </a:r>
            <a:r>
              <a:rPr lang="en-US" sz="1600" b="1" dirty="0"/>
              <a:t>ii</a:t>
            </a:r>
            <a:r>
              <a:rPr lang="el-GR" sz="1600" b="1" dirty="0"/>
              <a:t>) παρεμβαίνουν σε ξένες αγορές συναλλάγματος αποκαθιστώντας την ισορροπία.</a:t>
            </a:r>
          </a:p>
          <a:p>
            <a:pPr lvl="0">
              <a:buFont typeface="Wingdings" pitchFamily="2" charset="2"/>
              <a:buChar char="q"/>
            </a:pPr>
            <a:endParaRPr lang="el-GR" sz="1600" b="1" dirty="0"/>
          </a:p>
          <a:p>
            <a:pPr>
              <a:buFont typeface="Wingdings" pitchFamily="2" charset="2"/>
              <a:buChar char="q"/>
            </a:pPr>
            <a:r>
              <a:rPr lang="el-GR" sz="1600" b="1" u="sng" dirty="0"/>
              <a:t>Πρόβλεψη</a:t>
            </a:r>
            <a:r>
              <a:rPr lang="el-GR" sz="1600" b="1" dirty="0"/>
              <a:t>: Οι σταθερές ισοτιμίες θα μπορούσαν να μεταβληθούν σε περίπτωση «θεμελιώδους ανισορροπίας»</a:t>
            </a:r>
          </a:p>
          <a:p>
            <a:pPr lvl="0">
              <a:buFont typeface="Wingdings" pitchFamily="2" charset="2"/>
              <a:buChar char="q"/>
            </a:pPr>
            <a:endParaRPr lang="el-GR" sz="1600" b="1" dirty="0"/>
          </a:p>
        </p:txBody>
      </p:sp>
      <p:sp>
        <p:nvSpPr>
          <p:cNvPr id="921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l-G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solidFill>
            <a:schemeClr val="bg2">
              <a:lumMod val="75000"/>
            </a:schemeClr>
          </a:solidFill>
        </p:spPr>
        <p:txBody>
          <a:bodyPr>
            <a:normAutofit fontScale="90000"/>
          </a:bodyPr>
          <a:lstStyle/>
          <a:p>
            <a:r>
              <a:rPr lang="el-GR" sz="2800" b="1" dirty="0"/>
              <a:t>Η δεκαετία του 1970: Η άνοδος του νεοφιλελευθερισμού</a:t>
            </a:r>
          </a:p>
        </p:txBody>
      </p:sp>
      <p:sp>
        <p:nvSpPr>
          <p:cNvPr id="3" name="Content Placeholder 2"/>
          <p:cNvSpPr>
            <a:spLocks noGrp="1"/>
          </p:cNvSpPr>
          <p:nvPr>
            <p:ph idx="1"/>
          </p:nvPr>
        </p:nvSpPr>
        <p:spPr>
          <a:xfrm>
            <a:off x="609600" y="990600"/>
            <a:ext cx="6324600" cy="4648200"/>
          </a:xfrm>
        </p:spPr>
        <p:txBody>
          <a:bodyPr>
            <a:noAutofit/>
          </a:bodyPr>
          <a:lstStyle/>
          <a:p>
            <a:r>
              <a:rPr lang="el-GR" sz="1800" b="1" dirty="0"/>
              <a:t>Η κατάρρευση του </a:t>
            </a:r>
            <a:r>
              <a:rPr lang="en-US" sz="1800" b="1" dirty="0"/>
              <a:t>Bretton Woods </a:t>
            </a:r>
            <a:r>
              <a:rPr lang="el-GR" sz="1800" b="1" dirty="0"/>
              <a:t>και η επιστροφή σε κυμαινόμενες συναλλαγματικές ισοτιμίες συμπίπτει με την 1η πετρελαϊκή κρίση. </a:t>
            </a:r>
            <a:endParaRPr lang="en-US" sz="1800" b="1" dirty="0"/>
          </a:p>
          <a:p>
            <a:pPr marL="0" indent="0">
              <a:buNone/>
            </a:pPr>
            <a:endParaRPr lang="en-US" sz="1800" b="1" dirty="0"/>
          </a:p>
          <a:p>
            <a:pPr marL="0" indent="0">
              <a:buNone/>
            </a:pPr>
            <a:endParaRPr lang="en-US" sz="1800" b="1" dirty="0"/>
          </a:p>
          <a:p>
            <a:endParaRPr lang="en-US" sz="1800" b="1" dirty="0"/>
          </a:p>
          <a:p>
            <a:endParaRPr lang="el-GR" sz="1800" b="1" dirty="0"/>
          </a:p>
        </p:txBody>
      </p:sp>
      <p:sp>
        <p:nvSpPr>
          <p:cNvPr id="5" name="Text Box 1"/>
          <p:cNvSpPr txBox="1">
            <a:spLocks noChangeArrowheads="1"/>
          </p:cNvSpPr>
          <p:nvPr/>
        </p:nvSpPr>
        <p:spPr bwMode="auto">
          <a:xfrm>
            <a:off x="609600" y="2150764"/>
            <a:ext cx="7239000" cy="609600"/>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buClrTx/>
              <a:buSzTx/>
              <a:buFontTx/>
              <a:buNone/>
              <a:tabLst/>
            </a:pPr>
            <a:r>
              <a:rPr kumimoji="0" lang="el-GR" b="1" i="0" u="none" strike="noStrike" cap="none" normalizeH="0" baseline="0" dirty="0">
                <a:ln>
                  <a:noFill/>
                </a:ln>
                <a:solidFill>
                  <a:schemeClr val="tx1"/>
                </a:solidFill>
                <a:effectLst/>
              </a:rPr>
              <a:t>1973 </a:t>
            </a:r>
            <a:r>
              <a:rPr kumimoji="0" lang="el-GR" b="1" i="0" u="none" strike="noStrike" cap="none" normalizeH="0" baseline="0" dirty="0">
                <a:ln>
                  <a:noFill/>
                </a:ln>
                <a:solidFill>
                  <a:schemeClr val="tx1"/>
                </a:solidFill>
                <a:effectLst/>
                <a:sym typeface="Wingdings" pitchFamily="2" charset="2"/>
              </a:rPr>
              <a:t></a:t>
            </a:r>
            <a:r>
              <a:rPr kumimoji="0" lang="el-GR" b="1" i="0" u="none" strike="noStrike" cap="none" normalizeH="0" baseline="0" dirty="0">
                <a:ln>
                  <a:noFill/>
                </a:ln>
                <a:solidFill>
                  <a:schemeClr val="tx1"/>
                </a:solidFill>
                <a:effectLst/>
              </a:rPr>
              <a:t> 4πλασιασμός τιμών πετρελαίου </a:t>
            </a:r>
            <a:r>
              <a:rPr kumimoji="0" lang="el-GR" b="1" i="0" u="none" strike="noStrike" cap="none" normalizeH="0" baseline="0" dirty="0">
                <a:ln>
                  <a:noFill/>
                </a:ln>
                <a:solidFill>
                  <a:schemeClr val="tx1"/>
                </a:solidFill>
                <a:effectLst/>
                <a:sym typeface="Wingdings" pitchFamily="2" charset="2"/>
              </a:rPr>
              <a:t></a:t>
            </a:r>
            <a:r>
              <a:rPr kumimoji="0" lang="el-GR" b="1" i="0" u="none" strike="noStrike" cap="none" normalizeH="0" baseline="0" dirty="0">
                <a:ln>
                  <a:noFill/>
                </a:ln>
                <a:solidFill>
                  <a:schemeClr val="tx1"/>
                </a:solidFill>
                <a:effectLst/>
              </a:rPr>
              <a:t> επενδύσεις OPEC στη διεθνή χρηματαγορά </a:t>
            </a:r>
            <a:r>
              <a:rPr kumimoji="0" lang="el-GR" b="1" i="0" u="none" strike="noStrike" cap="none" normalizeH="0" baseline="0" dirty="0">
                <a:ln>
                  <a:noFill/>
                </a:ln>
                <a:solidFill>
                  <a:schemeClr val="tx1"/>
                </a:solidFill>
                <a:effectLst/>
                <a:sym typeface="Wingdings" pitchFamily="2" charset="2"/>
              </a:rPr>
              <a:t></a:t>
            </a:r>
            <a:r>
              <a:rPr kumimoji="0" lang="el-GR" b="1" i="0" u="none" strike="noStrike" cap="none" normalizeH="0" baseline="0" dirty="0">
                <a:ln>
                  <a:noFill/>
                </a:ln>
                <a:solidFill>
                  <a:schemeClr val="tx1"/>
                </a:solidFill>
                <a:effectLst/>
              </a:rPr>
              <a:t> άνοιγμα χρηματαγοράς σε αναπτυσσόμενες οικονομίες</a:t>
            </a:r>
            <a:r>
              <a:rPr lang="el-GR" dirty="0"/>
              <a:t>.</a:t>
            </a:r>
            <a:endParaRPr kumimoji="0" lang="el-GR" b="1" i="0" u="none" strike="noStrike" cap="none" normalizeH="0" baseline="0" dirty="0">
              <a:ln>
                <a:noFill/>
              </a:ln>
              <a:solidFill>
                <a:schemeClr val="tx1"/>
              </a:solidFill>
              <a:effectLst/>
            </a:endParaRPr>
          </a:p>
        </p:txBody>
      </p:sp>
      <p:sp>
        <p:nvSpPr>
          <p:cNvPr id="4" name="Ορθογώνιο 3"/>
          <p:cNvSpPr/>
          <p:nvPr/>
        </p:nvSpPr>
        <p:spPr>
          <a:xfrm>
            <a:off x="1120774" y="5666085"/>
            <a:ext cx="7108825" cy="646331"/>
          </a:xfrm>
          <a:prstGeom prst="rect">
            <a:avLst/>
          </a:prstGeom>
        </p:spPr>
        <p:txBody>
          <a:bodyPr wrap="square">
            <a:spAutoFit/>
          </a:bodyPr>
          <a:lstStyle/>
          <a:p>
            <a:r>
              <a:rPr lang="el-GR" b="1" dirty="0"/>
              <a:t>Αυτονόμηση της νομισματικής σφαίρας  από παράγοντα που δρα υποστηρικτικά στην παραγωγή αγαθών.</a:t>
            </a:r>
            <a:endParaRPr lang="en-US" b="1" dirty="0"/>
          </a:p>
        </p:txBody>
      </p:sp>
      <p:pic>
        <p:nvPicPr>
          <p:cNvPr id="6" name="Εικόνα 5"/>
          <p:cNvPicPr>
            <a:picLocks noChangeAspect="1"/>
          </p:cNvPicPr>
          <p:nvPr/>
        </p:nvPicPr>
        <p:blipFill>
          <a:blip r:embed="rId2"/>
          <a:stretch>
            <a:fillRect/>
          </a:stretch>
        </p:blipFill>
        <p:spPr>
          <a:xfrm>
            <a:off x="4252389" y="3196926"/>
            <a:ext cx="3352800" cy="1641475"/>
          </a:xfrm>
          <a:prstGeom prst="rect">
            <a:avLst/>
          </a:prstGeom>
        </p:spPr>
      </p:pic>
      <p:sp>
        <p:nvSpPr>
          <p:cNvPr id="7" name="TextBox 6"/>
          <p:cNvSpPr txBox="1"/>
          <p:nvPr/>
        </p:nvSpPr>
        <p:spPr>
          <a:xfrm>
            <a:off x="7783286" y="3691492"/>
            <a:ext cx="1295400" cy="738664"/>
          </a:xfrm>
          <a:prstGeom prst="rect">
            <a:avLst/>
          </a:prstGeom>
          <a:noFill/>
        </p:spPr>
        <p:txBody>
          <a:bodyPr wrap="square" rtlCol="0">
            <a:spAutoFit/>
          </a:bodyPr>
          <a:lstStyle/>
          <a:p>
            <a:r>
              <a:rPr lang="el-GR" sz="1400" b="1" dirty="0"/>
              <a:t>Κουπόνι βενζίνης (δεν κυκλοφόρησε)</a:t>
            </a:r>
          </a:p>
        </p:txBody>
      </p:sp>
      <p:pic>
        <p:nvPicPr>
          <p:cNvPr id="8" name="Εικόνα 7"/>
          <p:cNvPicPr>
            <a:picLocks noChangeAspect="1"/>
          </p:cNvPicPr>
          <p:nvPr/>
        </p:nvPicPr>
        <p:blipFill>
          <a:blip r:embed="rId3"/>
          <a:stretch>
            <a:fillRect/>
          </a:stretch>
        </p:blipFill>
        <p:spPr>
          <a:xfrm>
            <a:off x="489857" y="2912764"/>
            <a:ext cx="2946103" cy="2209800"/>
          </a:xfrm>
          <a:prstGeom prst="rect">
            <a:avLst/>
          </a:prstGeom>
        </p:spPr>
      </p:pic>
    </p:spTree>
    <p:extLst>
      <p:ext uri="{BB962C8B-B14F-4D97-AF65-F5344CB8AC3E}">
        <p14:creationId xmlns:p14="http://schemas.microsoft.com/office/powerpoint/2010/main" val="9970888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2177</TotalTime>
  <Words>1493</Words>
  <Application>Microsoft Office PowerPoint</Application>
  <PresentationFormat>Προβολή στην οθόνη (4:3)</PresentationFormat>
  <Paragraphs>186</Paragraphs>
  <Slides>15</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15</vt:i4>
      </vt:variant>
    </vt:vector>
  </HeadingPairs>
  <TitlesOfParts>
    <vt:vector size="20" baseType="lpstr">
      <vt:lpstr>Arial</vt:lpstr>
      <vt:lpstr>Calibri</vt:lpstr>
      <vt:lpstr>Courier New</vt:lpstr>
      <vt:lpstr>Wingdings</vt:lpstr>
      <vt:lpstr>Office Theme</vt:lpstr>
      <vt:lpstr>Ορολογία του παγκόσμιου χρηματοπιστωτικού συστήματος</vt:lpstr>
      <vt:lpstr>Παρουσίαση του PowerPoint</vt:lpstr>
      <vt:lpstr>Παρουσίαση του PowerPoint</vt:lpstr>
      <vt:lpstr>Συναλλαγματικές αγορές και ισοτιμίες</vt:lpstr>
      <vt:lpstr>Στηρίζοντας τις σταθερές ισοτιμίες</vt:lpstr>
      <vt:lpstr>Ιστορική εξέλιξη</vt:lpstr>
      <vt:lpstr>1ο διεθνές νομισματικό σύστημα (1870-1914)</vt:lpstr>
      <vt:lpstr>2ο διεθνές νομισματικό σύστημα (1944-1971)</vt:lpstr>
      <vt:lpstr>Η δεκαετία του 1970: Η άνοδος του νεοφιλελευθερισμού</vt:lpstr>
      <vt:lpstr>Η πορεία και η αιτιολόγηση της στροφής</vt:lpstr>
      <vt:lpstr>Νέα προϊόντα (παράγωγα – derivatives)</vt:lpstr>
      <vt:lpstr>Ελεύθερη διακύμανση των συναλλαγματικών ισοτιμιών:  Πηγή αστάθειας </vt:lpstr>
      <vt:lpstr>Βραχυχρόνιες κινήσεις κεφαλαίου (αυτονομία της σφαίρας του χρήματος)</vt:lpstr>
      <vt:lpstr>Διεθνής Χρηματοπιστωτική Κρίση 2007-2008</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Ioannis Chorianopoulos</dc:creator>
  <cp:lastModifiedBy>Chorianopoulos Ioannis</cp:lastModifiedBy>
  <cp:revision>54</cp:revision>
  <cp:lastPrinted>2020-04-24T12:00:17Z</cp:lastPrinted>
  <dcterms:created xsi:type="dcterms:W3CDTF">2006-08-16T00:00:00Z</dcterms:created>
  <dcterms:modified xsi:type="dcterms:W3CDTF">2020-11-04T10:57:43Z</dcterms:modified>
</cp:coreProperties>
</file>