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5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72" r:id="rId2"/>
    <p:sldId id="383" r:id="rId3"/>
    <p:sldId id="384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VA%20TABL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&#928;&#943;&#957;&#945;&#954;&#949;&#962;%20(excel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&#928;&#943;&#957;&#945;&#954;&#949;&#962;%20(excel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&#928;&#943;&#957;&#945;&#954;&#949;&#962;%20(excel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&#928;&#943;&#957;&#945;&#954;&#949;&#962;%20(excel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%20(excel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%20(excel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M\0%20&#964;&#961;&#941;&#967;&#959;&#957;&#964;&#949;&#962;%20&#966;&#940;&#954;&#949;&#955;&#955;&#959;&#953;\MACRO%20&#927;&#953;&#954;&#959;&#957;&#959;&#956;&#953;&#945;%20&#954;&#945;&#953;%20&#928;&#949;&#961;&#953;&#946;&#940;&#955;&#955;&#959;&#957;%20&#921;&#921;%202012-2013\&#928;&#943;&#957;&#945;&#954;&#949;&#962;\&#928;&#943;&#957;&#945;&#954;&#949;&#962;%20(excel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 sz="1400" u="sng" dirty="0" smtClean="0"/>
              <a:t>Προστιθέμενη</a:t>
            </a:r>
            <a:r>
              <a:rPr lang="el-GR" sz="1400" u="sng" baseline="0" dirty="0" smtClean="0"/>
              <a:t> αξία ανά τομέα δραστηριότητας, ΕΕ &amp; Ελλάδα, 2010 (%)</a:t>
            </a:r>
            <a:endParaRPr lang="en-US" sz="1400" u="sng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12891804292277"/>
          <c:y val="8.5917040963702451E-2"/>
          <c:w val="0.88520285185704006"/>
          <c:h val="0.74459683051089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ΕΕ</c:v>
                </c:pt>
              </c:strCache>
            </c:strRef>
          </c:tx>
          <c:invertIfNegative val="0"/>
          <c:cat>
            <c:strRef>
              <c:f>Sheet1!$D$6:$D$11</c:f>
              <c:strCache>
                <c:ptCount val="6"/>
                <c:pt idx="0">
                  <c:v>Αγροτικός τομέας</c:v>
                </c:pt>
                <c:pt idx="1">
                  <c:v>Βιομηχανία (και ενέργεια)</c:v>
                </c:pt>
                <c:pt idx="2">
                  <c:v>Κατασκευές</c:v>
                </c:pt>
                <c:pt idx="3">
                  <c:v>Εμπόριο, μεταφορές, τηλεπικοινωνίες</c:v>
                </c:pt>
                <c:pt idx="4">
                  <c:v>Χρηματοπιστωτικές εργασίες</c:v>
                </c:pt>
                <c:pt idx="5">
                  <c:v>Άλλες υπηρεσίες</c:v>
                </c:pt>
              </c:strCache>
            </c:strRef>
          </c:cat>
          <c:val>
            <c:numRef>
              <c:f>Sheet1!$E$6:$E$11</c:f>
              <c:numCache>
                <c:formatCode>0.0</c:formatCode>
                <c:ptCount val="6"/>
                <c:pt idx="0">
                  <c:v>1.7</c:v>
                </c:pt>
                <c:pt idx="1">
                  <c:v>18.7</c:v>
                </c:pt>
                <c:pt idx="2">
                  <c:v>6</c:v>
                </c:pt>
                <c:pt idx="3">
                  <c:v>20.8</c:v>
                </c:pt>
                <c:pt idx="4">
                  <c:v>29</c:v>
                </c:pt>
                <c:pt idx="5">
                  <c:v>23.7</c:v>
                </c:pt>
              </c:numCache>
            </c:numRef>
          </c:val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Ελλάδα</c:v>
                </c:pt>
              </c:strCache>
            </c:strRef>
          </c:tx>
          <c:invertIfNegative val="0"/>
          <c:cat>
            <c:strRef>
              <c:f>Sheet1!$D$6:$D$11</c:f>
              <c:strCache>
                <c:ptCount val="6"/>
                <c:pt idx="0">
                  <c:v>Αγροτικός τομέας</c:v>
                </c:pt>
                <c:pt idx="1">
                  <c:v>Βιομηχανία (και ενέργεια)</c:v>
                </c:pt>
                <c:pt idx="2">
                  <c:v>Κατασκευές</c:v>
                </c:pt>
                <c:pt idx="3">
                  <c:v>Εμπόριο, μεταφορές, τηλεπικοινωνίες</c:v>
                </c:pt>
                <c:pt idx="4">
                  <c:v>Χρηματοπιστωτικές εργασίες</c:v>
                </c:pt>
                <c:pt idx="5">
                  <c:v>Άλλες υπηρεσίες</c:v>
                </c:pt>
              </c:strCache>
            </c:strRef>
          </c:cat>
          <c:val>
            <c:numRef>
              <c:f>Sheet1!$F$6:$F$11</c:f>
              <c:numCache>
                <c:formatCode>0.0</c:formatCode>
                <c:ptCount val="6"/>
                <c:pt idx="0">
                  <c:v>3.4</c:v>
                </c:pt>
                <c:pt idx="1">
                  <c:v>14.4</c:v>
                </c:pt>
                <c:pt idx="2">
                  <c:v>4.2</c:v>
                </c:pt>
                <c:pt idx="3">
                  <c:v>34.6</c:v>
                </c:pt>
                <c:pt idx="4">
                  <c:v>21.3</c:v>
                </c:pt>
                <c:pt idx="5">
                  <c:v>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912944"/>
        <c:axId val="213913336"/>
        <c:axId val="0"/>
      </c:bar3DChart>
      <c:catAx>
        <c:axId val="213912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3913336"/>
        <c:crosses val="autoZero"/>
        <c:auto val="1"/>
        <c:lblAlgn val="ctr"/>
        <c:lblOffset val="100"/>
        <c:noMultiLvlLbl val="0"/>
      </c:catAx>
      <c:valAx>
        <c:axId val="213913336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139129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/>
              <a:t>ΑΕΠ</a:t>
            </a:r>
            <a:r>
              <a:rPr lang="el-GR" baseline="0"/>
              <a:t> τρέχουσες τιμές, 2012</a:t>
            </a:r>
          </a:p>
          <a:p>
            <a:pPr>
              <a:defRPr/>
            </a:pP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GDP!$O$4:$O$30</c:f>
              <c:strCache>
                <c:ptCount val="27"/>
                <c:pt idx="0">
                  <c:v>Germany</c:v>
                </c:pt>
                <c:pt idx="1">
                  <c:v>France</c:v>
                </c:pt>
                <c:pt idx="2">
                  <c:v>United Kingdom</c:v>
                </c:pt>
                <c:pt idx="3">
                  <c:v>Italy</c:v>
                </c:pt>
                <c:pt idx="4">
                  <c:v>Spain</c:v>
                </c:pt>
                <c:pt idx="5">
                  <c:v>Netherlands</c:v>
                </c:pt>
                <c:pt idx="6">
                  <c:v>Sweden</c:v>
                </c:pt>
                <c:pt idx="7">
                  <c:v>Poland</c:v>
                </c:pt>
                <c:pt idx="8">
                  <c:v>Belgium</c:v>
                </c:pt>
                <c:pt idx="9">
                  <c:v>Austria</c:v>
                </c:pt>
                <c:pt idx="10">
                  <c:v>Denmark</c:v>
                </c:pt>
                <c:pt idx="11">
                  <c:v>Greece</c:v>
                </c:pt>
                <c:pt idx="12">
                  <c:v>Finland</c:v>
                </c:pt>
                <c:pt idx="13">
                  <c:v>Portugal</c:v>
                </c:pt>
                <c:pt idx="14">
                  <c:v>Ireland</c:v>
                </c:pt>
                <c:pt idx="15">
                  <c:v>Czech Republic</c:v>
                </c:pt>
                <c:pt idx="16">
                  <c:v>Romania</c:v>
                </c:pt>
                <c:pt idx="17">
                  <c:v>Hungary</c:v>
                </c:pt>
                <c:pt idx="18">
                  <c:v>Slovakia</c:v>
                </c:pt>
                <c:pt idx="19">
                  <c:v>Luxembourg</c:v>
                </c:pt>
                <c:pt idx="20">
                  <c:v>Bulgaria</c:v>
                </c:pt>
                <c:pt idx="21">
                  <c:v>Slovenia</c:v>
                </c:pt>
                <c:pt idx="22">
                  <c:v>Lithuania</c:v>
                </c:pt>
                <c:pt idx="23">
                  <c:v>Latvia</c:v>
                </c:pt>
                <c:pt idx="24">
                  <c:v>Cyprus</c:v>
                </c:pt>
                <c:pt idx="25">
                  <c:v>Estonia</c:v>
                </c:pt>
                <c:pt idx="26">
                  <c:v>Malta</c:v>
                </c:pt>
              </c:strCache>
            </c:strRef>
          </c:cat>
          <c:val>
            <c:numRef>
              <c:f>GDP!$P$4:$P$30</c:f>
              <c:numCache>
                <c:formatCode>#,##0.0</c:formatCode>
                <c:ptCount val="27"/>
                <c:pt idx="0">
                  <c:v>2645000</c:v>
                </c:pt>
                <c:pt idx="1">
                  <c:v>2033702.9</c:v>
                </c:pt>
                <c:pt idx="2">
                  <c:v>1914326</c:v>
                </c:pt>
                <c:pt idx="3">
                  <c:v>1565770</c:v>
                </c:pt>
                <c:pt idx="4">
                  <c:v>1050211.3999999999</c:v>
                </c:pt>
                <c:pt idx="5">
                  <c:v>609133.5</c:v>
                </c:pt>
                <c:pt idx="6">
                  <c:v>410696.1</c:v>
                </c:pt>
                <c:pt idx="7">
                  <c:v>381014.8</c:v>
                </c:pt>
                <c:pt idx="8">
                  <c:v>377065.8</c:v>
                </c:pt>
                <c:pt idx="9">
                  <c:v>309265.7</c:v>
                </c:pt>
                <c:pt idx="10">
                  <c:v>245108.7</c:v>
                </c:pt>
                <c:pt idx="11">
                  <c:v>195018.6</c:v>
                </c:pt>
                <c:pt idx="12">
                  <c:v>194782.3</c:v>
                </c:pt>
                <c:pt idx="13">
                  <c:v>166469.20000000001</c:v>
                </c:pt>
                <c:pt idx="14">
                  <c:v>162318.20000000001</c:v>
                </c:pt>
                <c:pt idx="15">
                  <c:v>152474.9</c:v>
                </c:pt>
                <c:pt idx="16">
                  <c:v>131301</c:v>
                </c:pt>
                <c:pt idx="17">
                  <c:v>99558.2</c:v>
                </c:pt>
                <c:pt idx="18">
                  <c:v>72883.7</c:v>
                </c:pt>
                <c:pt idx="19">
                  <c:v>43591.6</c:v>
                </c:pt>
                <c:pt idx="20">
                  <c:v>39163.1</c:v>
                </c:pt>
                <c:pt idx="21">
                  <c:v>35736.800000000003</c:v>
                </c:pt>
                <c:pt idx="22">
                  <c:v>32451.4</c:v>
                </c:pt>
                <c:pt idx="23">
                  <c:v>21888.2</c:v>
                </c:pt>
                <c:pt idx="24">
                  <c:v>17849</c:v>
                </c:pt>
                <c:pt idx="25">
                  <c:v>16869.8</c:v>
                </c:pt>
                <c:pt idx="26">
                  <c:v>6796.8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2447544"/>
        <c:axId val="212447936"/>
        <c:axId val="0"/>
      </c:bar3DChart>
      <c:catAx>
        <c:axId val="212447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2447936"/>
        <c:crosses val="autoZero"/>
        <c:auto val="1"/>
        <c:lblAlgn val="ctr"/>
        <c:lblOffset val="100"/>
        <c:noMultiLvlLbl val="0"/>
      </c:catAx>
      <c:valAx>
        <c:axId val="21244793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crossAx val="2124475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l-GR"/>
              <a:t>Ρυθμός αύξησης ΑΕΠ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'Growth rate'!$O$4</c:f>
              <c:strCache>
                <c:ptCount val="1"/>
                <c:pt idx="0">
                  <c:v>EU (27 countries)</c:v>
                </c:pt>
              </c:strCache>
            </c:strRef>
          </c:tx>
          <c:marker>
            <c:symbol val="none"/>
          </c:marker>
          <c:cat>
            <c:strRef>
              <c:f>'Growth rate'!$P$3:$Y$3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'Growth rate'!$P$4:$Y$4</c:f>
              <c:numCache>
                <c:formatCode>0.0</c:formatCode>
                <c:ptCount val="10"/>
                <c:pt idx="0">
                  <c:v>1.5</c:v>
                </c:pt>
                <c:pt idx="1">
                  <c:v>2.5</c:v>
                </c:pt>
                <c:pt idx="2">
                  <c:v>2.1</c:v>
                </c:pt>
                <c:pt idx="3">
                  <c:v>3.3</c:v>
                </c:pt>
                <c:pt idx="4">
                  <c:v>3.2</c:v>
                </c:pt>
                <c:pt idx="5">
                  <c:v>0.3</c:v>
                </c:pt>
                <c:pt idx="6">
                  <c:v>-4.3</c:v>
                </c:pt>
                <c:pt idx="7">
                  <c:v>2.1</c:v>
                </c:pt>
                <c:pt idx="8">
                  <c:v>1.5</c:v>
                </c:pt>
                <c:pt idx="9">
                  <c:v>-0.3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'Growth rate'!$O$5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'Growth rate'!$P$3:$Y$3</c:f>
              <c:strCach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'Growth rate'!$P$5:$Y$5</c:f>
              <c:numCache>
                <c:formatCode>0.0</c:formatCode>
                <c:ptCount val="10"/>
                <c:pt idx="0">
                  <c:v>5.9</c:v>
                </c:pt>
                <c:pt idx="1">
                  <c:v>4.4000000000000004</c:v>
                </c:pt>
                <c:pt idx="2">
                  <c:v>2.2999999999999998</c:v>
                </c:pt>
                <c:pt idx="3">
                  <c:v>5.5</c:v>
                </c:pt>
                <c:pt idx="4">
                  <c:v>3.5</c:v>
                </c:pt>
                <c:pt idx="5">
                  <c:v>-0.2</c:v>
                </c:pt>
                <c:pt idx="6">
                  <c:v>-3.1</c:v>
                </c:pt>
                <c:pt idx="7">
                  <c:v>-4.9000000000000004</c:v>
                </c:pt>
                <c:pt idx="8">
                  <c:v>-7.1</c:v>
                </c:pt>
                <c:pt idx="9">
                  <c:v>-6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448720"/>
        <c:axId val="212449112"/>
      </c:lineChart>
      <c:catAx>
        <c:axId val="21244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l-GR"/>
          </a:p>
        </c:txPr>
        <c:crossAx val="212449112"/>
        <c:crosses val="autoZero"/>
        <c:auto val="1"/>
        <c:lblAlgn val="ctr"/>
        <c:lblOffset val="100"/>
        <c:noMultiLvlLbl val="0"/>
      </c:catAx>
      <c:valAx>
        <c:axId val="212449112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12448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Ποσοστό ανεργίας, Δεκ.2012</a:t>
            </a:r>
            <a:endParaRPr lang="en-US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28013804272"/>
          <c:y val="0.12204403348663986"/>
          <c:w val="0.89192742347947329"/>
          <c:h val="0.5414555692006388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Unemployment!$A$8:$A$34</c:f>
              <c:strCache>
                <c:ptCount val="27"/>
                <c:pt idx="0">
                  <c:v>Austria</c:v>
                </c:pt>
                <c:pt idx="1">
                  <c:v>Germany</c:v>
                </c:pt>
                <c:pt idx="2">
                  <c:v>Luxembourg</c:v>
                </c:pt>
                <c:pt idx="3">
                  <c:v>Netherlands</c:v>
                </c:pt>
                <c:pt idx="4">
                  <c:v>Romania</c:v>
                </c:pt>
                <c:pt idx="5">
                  <c:v>Malta</c:v>
                </c:pt>
                <c:pt idx="6">
                  <c:v>Belgium</c:v>
                </c:pt>
                <c:pt idx="7">
                  <c:v>Czech Republic</c:v>
                </c:pt>
                <c:pt idx="8">
                  <c:v>Finland</c:v>
                </c:pt>
                <c:pt idx="9">
                  <c:v>Sweden</c:v>
                </c:pt>
                <c:pt idx="10">
                  <c:v>United Kingdom</c:v>
                </c:pt>
                <c:pt idx="11">
                  <c:v>Denmark</c:v>
                </c:pt>
                <c:pt idx="12">
                  <c:v>Estonia</c:v>
                </c:pt>
                <c:pt idx="13">
                  <c:v>Slovenia</c:v>
                </c:pt>
                <c:pt idx="14">
                  <c:v>France</c:v>
                </c:pt>
                <c:pt idx="15">
                  <c:v>Poland</c:v>
                </c:pt>
                <c:pt idx="16">
                  <c:v>Hungary</c:v>
                </c:pt>
                <c:pt idx="17">
                  <c:v>Italy</c:v>
                </c:pt>
                <c:pt idx="18">
                  <c:v>Bulgaria</c:v>
                </c:pt>
                <c:pt idx="19">
                  <c:v>Lithuania</c:v>
                </c:pt>
                <c:pt idx="20">
                  <c:v>Latvia</c:v>
                </c:pt>
                <c:pt idx="21">
                  <c:v>Ireland</c:v>
                </c:pt>
                <c:pt idx="22">
                  <c:v>Cyprus</c:v>
                </c:pt>
                <c:pt idx="23">
                  <c:v>Slovakia</c:v>
                </c:pt>
                <c:pt idx="24">
                  <c:v>Portugal</c:v>
                </c:pt>
                <c:pt idx="25">
                  <c:v>Spain</c:v>
                </c:pt>
                <c:pt idx="26">
                  <c:v>Greece</c:v>
                </c:pt>
              </c:strCache>
            </c:strRef>
          </c:cat>
          <c:val>
            <c:numRef>
              <c:f>Unemployment!$B$8:$B$34</c:f>
              <c:numCache>
                <c:formatCode>0.0</c:formatCode>
                <c:ptCount val="27"/>
                <c:pt idx="0">
                  <c:v>4.3</c:v>
                </c:pt>
                <c:pt idx="1">
                  <c:v>5.3</c:v>
                </c:pt>
                <c:pt idx="2">
                  <c:v>5.3</c:v>
                </c:pt>
                <c:pt idx="3">
                  <c:v>5.8</c:v>
                </c:pt>
                <c:pt idx="4">
                  <c:v>6.5</c:v>
                </c:pt>
                <c:pt idx="5">
                  <c:v>6.7</c:v>
                </c:pt>
                <c:pt idx="6">
                  <c:v>7.5</c:v>
                </c:pt>
                <c:pt idx="7">
                  <c:v>7.5</c:v>
                </c:pt>
                <c:pt idx="8">
                  <c:v>7.7</c:v>
                </c:pt>
                <c:pt idx="9">
                  <c:v>7.8</c:v>
                </c:pt>
                <c:pt idx="10">
                  <c:v>7.8</c:v>
                </c:pt>
                <c:pt idx="11">
                  <c:v>8</c:v>
                </c:pt>
                <c:pt idx="12">
                  <c:v>9.9</c:v>
                </c:pt>
                <c:pt idx="13">
                  <c:v>10</c:v>
                </c:pt>
                <c:pt idx="14">
                  <c:v>10.6</c:v>
                </c:pt>
                <c:pt idx="15">
                  <c:v>10.6</c:v>
                </c:pt>
                <c:pt idx="16">
                  <c:v>10.9</c:v>
                </c:pt>
                <c:pt idx="17">
                  <c:v>11.2</c:v>
                </c:pt>
                <c:pt idx="18">
                  <c:v>12.3</c:v>
                </c:pt>
                <c:pt idx="19">
                  <c:v>12.3</c:v>
                </c:pt>
                <c:pt idx="20">
                  <c:v>14.1</c:v>
                </c:pt>
                <c:pt idx="21">
                  <c:v>14.7</c:v>
                </c:pt>
                <c:pt idx="22">
                  <c:v>14.7</c:v>
                </c:pt>
                <c:pt idx="23">
                  <c:v>14.7</c:v>
                </c:pt>
                <c:pt idx="24">
                  <c:v>16.5</c:v>
                </c:pt>
                <c:pt idx="25">
                  <c:v>26.1</c:v>
                </c:pt>
                <c:pt idx="26">
                  <c:v>26.8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12449896"/>
        <c:axId val="212450288"/>
        <c:axId val="0"/>
      </c:bar3DChart>
      <c:catAx>
        <c:axId val="212449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212450288"/>
        <c:crosses val="autoZero"/>
        <c:auto val="1"/>
        <c:lblAlgn val="ctr"/>
        <c:lblOffset val="100"/>
        <c:noMultiLvlLbl val="0"/>
      </c:catAx>
      <c:valAx>
        <c:axId val="212450288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2124498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GDPpc!$D$1:$D$27</c:f>
              <c:strCache>
                <c:ptCount val="27"/>
                <c:pt idx="0">
                  <c:v>Luxembourg</c:v>
                </c:pt>
                <c:pt idx="1">
                  <c:v>Netherlands</c:v>
                </c:pt>
                <c:pt idx="2">
                  <c:v>Ireland</c:v>
                </c:pt>
                <c:pt idx="3">
                  <c:v>Austria</c:v>
                </c:pt>
                <c:pt idx="4">
                  <c:v>Sweden</c:v>
                </c:pt>
                <c:pt idx="5">
                  <c:v>Denmark</c:v>
                </c:pt>
                <c:pt idx="6">
                  <c:v>Germany</c:v>
                </c:pt>
                <c:pt idx="7">
                  <c:v>Belgium</c:v>
                </c:pt>
                <c:pt idx="8">
                  <c:v>Finland</c:v>
                </c:pt>
                <c:pt idx="9">
                  <c:v>United Kingdom</c:v>
                </c:pt>
                <c:pt idx="10">
                  <c:v>France</c:v>
                </c:pt>
                <c:pt idx="11">
                  <c:v>Italy</c:v>
                </c:pt>
                <c:pt idx="12">
                  <c:v>Spain</c:v>
                </c:pt>
                <c:pt idx="13">
                  <c:v>Cyprus</c:v>
                </c:pt>
                <c:pt idx="14">
                  <c:v>Malta</c:v>
                </c:pt>
                <c:pt idx="15">
                  <c:v>Slovenia</c:v>
                </c:pt>
                <c:pt idx="16">
                  <c:v>Czech Republic</c:v>
                </c:pt>
                <c:pt idx="17">
                  <c:v>Greece</c:v>
                </c:pt>
                <c:pt idx="18">
                  <c:v>Portugal</c:v>
                </c:pt>
                <c:pt idx="19">
                  <c:v>Slovakia</c:v>
                </c:pt>
                <c:pt idx="20">
                  <c:v>Estonia</c:v>
                </c:pt>
                <c:pt idx="21">
                  <c:v>Lithuania</c:v>
                </c:pt>
                <c:pt idx="22">
                  <c:v>Hungary</c:v>
                </c:pt>
                <c:pt idx="23">
                  <c:v>Poland</c:v>
                </c:pt>
                <c:pt idx="24">
                  <c:v>Latvia</c:v>
                </c:pt>
                <c:pt idx="25">
                  <c:v>Romania</c:v>
                </c:pt>
                <c:pt idx="26">
                  <c:v>Bulgaria</c:v>
                </c:pt>
              </c:strCache>
            </c:strRef>
          </c:cat>
          <c:val>
            <c:numRef>
              <c:f>GDPpc!$E$1:$E$27</c:f>
              <c:numCache>
                <c:formatCode>General</c:formatCode>
                <c:ptCount val="27"/>
                <c:pt idx="0">
                  <c:v>271</c:v>
                </c:pt>
                <c:pt idx="1">
                  <c:v>131</c:v>
                </c:pt>
                <c:pt idx="2">
                  <c:v>129</c:v>
                </c:pt>
                <c:pt idx="3">
                  <c:v>129</c:v>
                </c:pt>
                <c:pt idx="4">
                  <c:v>127</c:v>
                </c:pt>
                <c:pt idx="5">
                  <c:v>125</c:v>
                </c:pt>
                <c:pt idx="6">
                  <c:v>121</c:v>
                </c:pt>
                <c:pt idx="7">
                  <c:v>119</c:v>
                </c:pt>
                <c:pt idx="8">
                  <c:v>114</c:v>
                </c:pt>
                <c:pt idx="9">
                  <c:v>109</c:v>
                </c:pt>
                <c:pt idx="10">
                  <c:v>108</c:v>
                </c:pt>
                <c:pt idx="11">
                  <c:v>100</c:v>
                </c:pt>
                <c:pt idx="12">
                  <c:v>98</c:v>
                </c:pt>
                <c:pt idx="13">
                  <c:v>94</c:v>
                </c:pt>
                <c:pt idx="14">
                  <c:v>85</c:v>
                </c:pt>
                <c:pt idx="15">
                  <c:v>84</c:v>
                </c:pt>
                <c:pt idx="16">
                  <c:v>80</c:v>
                </c:pt>
                <c:pt idx="17">
                  <c:v>79</c:v>
                </c:pt>
                <c:pt idx="18">
                  <c:v>77</c:v>
                </c:pt>
                <c:pt idx="19">
                  <c:v>73</c:v>
                </c:pt>
                <c:pt idx="20">
                  <c:v>67</c:v>
                </c:pt>
                <c:pt idx="21">
                  <c:v>66</c:v>
                </c:pt>
                <c:pt idx="22">
                  <c:v>66</c:v>
                </c:pt>
                <c:pt idx="23">
                  <c:v>64</c:v>
                </c:pt>
                <c:pt idx="24">
                  <c:v>58</c:v>
                </c:pt>
                <c:pt idx="25">
                  <c:v>49</c:v>
                </c:pt>
                <c:pt idx="26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853424"/>
        <c:axId val="245853816"/>
      </c:barChart>
      <c:catAx>
        <c:axId val="245853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45853816"/>
        <c:crosses val="autoZero"/>
        <c:auto val="1"/>
        <c:lblAlgn val="ctr"/>
        <c:lblOffset val="100"/>
        <c:noMultiLvlLbl val="0"/>
      </c:catAx>
      <c:valAx>
        <c:axId val="245853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585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Κατανομή εισοδήματος, "20/20"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'20-20'!$A$4:$A$30</c:f>
              <c:strCache>
                <c:ptCount val="27"/>
                <c:pt idx="0">
                  <c:v>Czech Republic</c:v>
                </c:pt>
                <c:pt idx="1">
                  <c:v>Slovenia</c:v>
                </c:pt>
                <c:pt idx="2">
                  <c:v>Sweden</c:v>
                </c:pt>
                <c:pt idx="3">
                  <c:v>Finland</c:v>
                </c:pt>
                <c:pt idx="4">
                  <c:v>Netherlands</c:v>
                </c:pt>
                <c:pt idx="5">
                  <c:v>Austria</c:v>
                </c:pt>
                <c:pt idx="6">
                  <c:v>Slovakia</c:v>
                </c:pt>
                <c:pt idx="7">
                  <c:v>Belgium</c:v>
                </c:pt>
                <c:pt idx="8">
                  <c:v>Hungary</c:v>
                </c:pt>
                <c:pt idx="9">
                  <c:v>Luxembourg</c:v>
                </c:pt>
                <c:pt idx="10">
                  <c:v>Malta</c:v>
                </c:pt>
                <c:pt idx="11">
                  <c:v>Cyprus</c:v>
                </c:pt>
                <c:pt idx="12">
                  <c:v>Denmark</c:v>
                </c:pt>
                <c:pt idx="13">
                  <c:v>Germany</c:v>
                </c:pt>
                <c:pt idx="14">
                  <c:v>France</c:v>
                </c:pt>
                <c:pt idx="15">
                  <c:v>Poland</c:v>
                </c:pt>
                <c:pt idx="16">
                  <c:v>Estonia</c:v>
                </c:pt>
                <c:pt idx="17">
                  <c:v>Ireland</c:v>
                </c:pt>
                <c:pt idx="18">
                  <c:v>United Kingdom</c:v>
                </c:pt>
                <c:pt idx="19">
                  <c:v>Italy</c:v>
                </c:pt>
                <c:pt idx="20">
                  <c:v>Portugal</c:v>
                </c:pt>
                <c:pt idx="21">
                  <c:v>Lithuania</c:v>
                </c:pt>
                <c:pt idx="22">
                  <c:v>Greece</c:v>
                </c:pt>
                <c:pt idx="23">
                  <c:v>Romania</c:v>
                </c:pt>
                <c:pt idx="24">
                  <c:v>Bulgaria</c:v>
                </c:pt>
                <c:pt idx="25">
                  <c:v>Latvia</c:v>
                </c:pt>
                <c:pt idx="26">
                  <c:v>Spain</c:v>
                </c:pt>
              </c:strCache>
            </c:strRef>
          </c:cat>
          <c:val>
            <c:numRef>
              <c:f>'20-20'!$B$4:$B$30</c:f>
              <c:numCache>
                <c:formatCode>0.0</c:formatCode>
                <c:ptCount val="27"/>
                <c:pt idx="0">
                  <c:v>3.5</c:v>
                </c:pt>
                <c:pt idx="1">
                  <c:v>3.5</c:v>
                </c:pt>
                <c:pt idx="2">
                  <c:v>3.6</c:v>
                </c:pt>
                <c:pt idx="3">
                  <c:v>3.7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3.9</c:v>
                </c:pt>
                <c:pt idx="8">
                  <c:v>3.9</c:v>
                </c:pt>
                <c:pt idx="9">
                  <c:v>4</c:v>
                </c:pt>
                <c:pt idx="10">
                  <c:v>4.0999999999999996</c:v>
                </c:pt>
                <c:pt idx="11">
                  <c:v>4.3</c:v>
                </c:pt>
                <c:pt idx="12">
                  <c:v>4.4000000000000004</c:v>
                </c:pt>
                <c:pt idx="13">
                  <c:v>4.5</c:v>
                </c:pt>
                <c:pt idx="14">
                  <c:v>4.5999999999999996</c:v>
                </c:pt>
                <c:pt idx="15">
                  <c:v>5</c:v>
                </c:pt>
                <c:pt idx="16">
                  <c:v>5.3</c:v>
                </c:pt>
                <c:pt idx="17">
                  <c:v>5.3</c:v>
                </c:pt>
                <c:pt idx="18">
                  <c:v>5.3</c:v>
                </c:pt>
                <c:pt idx="19">
                  <c:v>5.6</c:v>
                </c:pt>
                <c:pt idx="20">
                  <c:v>5.7</c:v>
                </c:pt>
                <c:pt idx="21">
                  <c:v>5.8</c:v>
                </c:pt>
                <c:pt idx="22">
                  <c:v>6</c:v>
                </c:pt>
                <c:pt idx="23">
                  <c:v>6.2</c:v>
                </c:pt>
                <c:pt idx="24">
                  <c:v>6.5</c:v>
                </c:pt>
                <c:pt idx="25">
                  <c:v>6.6</c:v>
                </c:pt>
                <c:pt idx="26">
                  <c:v>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45854600"/>
        <c:axId val="172304600"/>
      </c:barChart>
      <c:catAx>
        <c:axId val="2458546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l-GR"/>
          </a:p>
        </c:txPr>
        <c:crossAx val="172304600"/>
        <c:crosses val="autoZero"/>
        <c:auto val="1"/>
        <c:lblAlgn val="ctr"/>
        <c:lblOffset val="100"/>
        <c:noMultiLvlLbl val="0"/>
      </c:catAx>
      <c:valAx>
        <c:axId val="172304600"/>
        <c:scaling>
          <c:orientation val="minMax"/>
        </c:scaling>
        <c:delete val="0"/>
        <c:axPos val="b"/>
        <c:majorGridlines/>
        <c:numFmt formatCode="0.0" sourceLinked="1"/>
        <c:majorTickMark val="none"/>
        <c:minorTickMark val="none"/>
        <c:tickLblPos val="nextTo"/>
        <c:crossAx val="245854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Κατανομή εισοδήματος</a:t>
            </a:r>
          </a:p>
          <a:p>
            <a:pPr>
              <a:defRPr/>
            </a:pPr>
            <a:r>
              <a:rPr lang="el-GR"/>
              <a:t>Συντελεστής </a:t>
            </a:r>
            <a:r>
              <a:rPr lang="en-US"/>
              <a:t>Gini, 2011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542016622922136"/>
          <c:y val="0.15269818529130849"/>
          <c:w val="0.74291316710411204"/>
          <c:h val="0.82103629417382995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Gini!$A$5:$A$31</c:f>
              <c:strCache>
                <c:ptCount val="27"/>
                <c:pt idx="0">
                  <c:v>Slovenia</c:v>
                </c:pt>
                <c:pt idx="1">
                  <c:v>Sweden</c:v>
                </c:pt>
                <c:pt idx="2">
                  <c:v>Czech Republic</c:v>
                </c:pt>
                <c:pt idx="3">
                  <c:v>Slovakia</c:v>
                </c:pt>
                <c:pt idx="4">
                  <c:v>Netherlands</c:v>
                </c:pt>
                <c:pt idx="5">
                  <c:v>Finland</c:v>
                </c:pt>
                <c:pt idx="6">
                  <c:v>Belgium</c:v>
                </c:pt>
                <c:pt idx="7">
                  <c:v>Austria</c:v>
                </c:pt>
                <c:pt idx="8">
                  <c:v>Hungary</c:v>
                </c:pt>
                <c:pt idx="9">
                  <c:v>Luxembourg</c:v>
                </c:pt>
                <c:pt idx="10">
                  <c:v>Malta</c:v>
                </c:pt>
                <c:pt idx="11">
                  <c:v>Denmark</c:v>
                </c:pt>
                <c:pt idx="12">
                  <c:v>Cyprus</c:v>
                </c:pt>
                <c:pt idx="13">
                  <c:v>Germany</c:v>
                </c:pt>
                <c:pt idx="14">
                  <c:v>France</c:v>
                </c:pt>
                <c:pt idx="15">
                  <c:v>Poland</c:v>
                </c:pt>
                <c:pt idx="16">
                  <c:v>Estonia</c:v>
                </c:pt>
                <c:pt idx="17">
                  <c:v>Italy</c:v>
                </c:pt>
                <c:pt idx="18">
                  <c:v>Lithuania</c:v>
                </c:pt>
                <c:pt idx="19">
                  <c:v>United Kingdom</c:v>
                </c:pt>
                <c:pt idx="20">
                  <c:v>Ireland</c:v>
                </c:pt>
                <c:pt idx="21">
                  <c:v>Romania</c:v>
                </c:pt>
                <c:pt idx="22">
                  <c:v>Greece</c:v>
                </c:pt>
                <c:pt idx="23">
                  <c:v>Spain</c:v>
                </c:pt>
                <c:pt idx="24">
                  <c:v>Portugal</c:v>
                </c:pt>
                <c:pt idx="25">
                  <c:v>Bulgaria</c:v>
                </c:pt>
                <c:pt idx="26">
                  <c:v>Latvia</c:v>
                </c:pt>
              </c:strCache>
            </c:strRef>
          </c:cat>
          <c:val>
            <c:numRef>
              <c:f>Gini!$B$5:$B$31</c:f>
              <c:numCache>
                <c:formatCode>0.0</c:formatCode>
                <c:ptCount val="27"/>
                <c:pt idx="0">
                  <c:v>23.8</c:v>
                </c:pt>
                <c:pt idx="1">
                  <c:v>24.4</c:v>
                </c:pt>
                <c:pt idx="2">
                  <c:v>25.2</c:v>
                </c:pt>
                <c:pt idx="3">
                  <c:v>25.7</c:v>
                </c:pt>
                <c:pt idx="4">
                  <c:v>25.8</c:v>
                </c:pt>
                <c:pt idx="5">
                  <c:v>25.8</c:v>
                </c:pt>
                <c:pt idx="6">
                  <c:v>26.3</c:v>
                </c:pt>
                <c:pt idx="7">
                  <c:v>26.3</c:v>
                </c:pt>
                <c:pt idx="8">
                  <c:v>26.9</c:v>
                </c:pt>
                <c:pt idx="9">
                  <c:v>27.2</c:v>
                </c:pt>
                <c:pt idx="10">
                  <c:v>27.4</c:v>
                </c:pt>
                <c:pt idx="11">
                  <c:v>27.8</c:v>
                </c:pt>
                <c:pt idx="12">
                  <c:v>28.8</c:v>
                </c:pt>
                <c:pt idx="13">
                  <c:v>29</c:v>
                </c:pt>
                <c:pt idx="14">
                  <c:v>30.8</c:v>
                </c:pt>
                <c:pt idx="15">
                  <c:v>31.1</c:v>
                </c:pt>
                <c:pt idx="16">
                  <c:v>31.9</c:v>
                </c:pt>
                <c:pt idx="17">
                  <c:v>31.9</c:v>
                </c:pt>
                <c:pt idx="18">
                  <c:v>32.9</c:v>
                </c:pt>
                <c:pt idx="19">
                  <c:v>33</c:v>
                </c:pt>
                <c:pt idx="20">
                  <c:v>33.200000000000003</c:v>
                </c:pt>
                <c:pt idx="21">
                  <c:v>33.200000000000003</c:v>
                </c:pt>
                <c:pt idx="22">
                  <c:v>33.6</c:v>
                </c:pt>
                <c:pt idx="23">
                  <c:v>34</c:v>
                </c:pt>
                <c:pt idx="24">
                  <c:v>34.200000000000003</c:v>
                </c:pt>
                <c:pt idx="25">
                  <c:v>35.1</c:v>
                </c:pt>
                <c:pt idx="26">
                  <c:v>35.200000000000003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45855384"/>
        <c:axId val="245855776"/>
      </c:barChart>
      <c:catAx>
        <c:axId val="2458553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45855776"/>
        <c:crosses val="autoZero"/>
        <c:auto val="1"/>
        <c:lblAlgn val="ctr"/>
        <c:lblOffset val="100"/>
        <c:noMultiLvlLbl val="0"/>
      </c:catAx>
      <c:valAx>
        <c:axId val="2458557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245855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l-GR"/>
              <a:t>Κίνδυνος φτώχιας ή κοινωνικού αποκλεισμού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'Poverty risk'!$A$4:$A$30</c:f>
              <c:strCache>
                <c:ptCount val="27"/>
                <c:pt idx="0">
                  <c:v>Bulgaria</c:v>
                </c:pt>
                <c:pt idx="1">
                  <c:v>Romania</c:v>
                </c:pt>
                <c:pt idx="2">
                  <c:v>Latvia</c:v>
                </c:pt>
                <c:pt idx="3">
                  <c:v>Lithuania</c:v>
                </c:pt>
                <c:pt idx="4">
                  <c:v>Greece</c:v>
                </c:pt>
                <c:pt idx="5">
                  <c:v>Hungary</c:v>
                </c:pt>
                <c:pt idx="6">
                  <c:v>Ireland</c:v>
                </c:pt>
                <c:pt idx="7">
                  <c:v>Italy</c:v>
                </c:pt>
                <c:pt idx="8">
                  <c:v>Poland</c:v>
                </c:pt>
                <c:pt idx="9">
                  <c:v>Spain</c:v>
                </c:pt>
                <c:pt idx="10">
                  <c:v>Portugal</c:v>
                </c:pt>
                <c:pt idx="11">
                  <c:v>Cyprus</c:v>
                </c:pt>
                <c:pt idx="12">
                  <c:v>Estonia</c:v>
                </c:pt>
                <c:pt idx="13">
                  <c:v>United Kingdom</c:v>
                </c:pt>
                <c:pt idx="14">
                  <c:v>Malta</c:v>
                </c:pt>
                <c:pt idx="15">
                  <c:v>Belgium</c:v>
                </c:pt>
                <c:pt idx="16">
                  <c:v>Slovakia</c:v>
                </c:pt>
                <c:pt idx="17">
                  <c:v>Germany</c:v>
                </c:pt>
                <c:pt idx="18">
                  <c:v>France</c:v>
                </c:pt>
                <c:pt idx="19">
                  <c:v>Slovenia</c:v>
                </c:pt>
                <c:pt idx="20">
                  <c:v>Denmark</c:v>
                </c:pt>
                <c:pt idx="21">
                  <c:v>Finland</c:v>
                </c:pt>
                <c:pt idx="22">
                  <c:v>Austria</c:v>
                </c:pt>
                <c:pt idx="23">
                  <c:v>Luxembourg</c:v>
                </c:pt>
                <c:pt idx="24">
                  <c:v>Sweden</c:v>
                </c:pt>
                <c:pt idx="25">
                  <c:v>Netherlands</c:v>
                </c:pt>
                <c:pt idx="26">
                  <c:v>Czech Republic</c:v>
                </c:pt>
              </c:strCache>
            </c:strRef>
          </c:cat>
          <c:val>
            <c:numRef>
              <c:f>'Poverty risk'!$B$4:$B$30</c:f>
              <c:numCache>
                <c:formatCode>0.0</c:formatCode>
                <c:ptCount val="27"/>
                <c:pt idx="0">
                  <c:v>49.1</c:v>
                </c:pt>
                <c:pt idx="1">
                  <c:v>40.299999999999997</c:v>
                </c:pt>
                <c:pt idx="2">
                  <c:v>40.1</c:v>
                </c:pt>
                <c:pt idx="3">
                  <c:v>33.4</c:v>
                </c:pt>
                <c:pt idx="4">
                  <c:v>31</c:v>
                </c:pt>
                <c:pt idx="5">
                  <c:v>31</c:v>
                </c:pt>
                <c:pt idx="6">
                  <c:v>29.9</c:v>
                </c:pt>
                <c:pt idx="7">
                  <c:v>28.2</c:v>
                </c:pt>
                <c:pt idx="8">
                  <c:v>27.2</c:v>
                </c:pt>
                <c:pt idx="9">
                  <c:v>27</c:v>
                </c:pt>
                <c:pt idx="10">
                  <c:v>24.4</c:v>
                </c:pt>
                <c:pt idx="11">
                  <c:v>23.5</c:v>
                </c:pt>
                <c:pt idx="12">
                  <c:v>23.1</c:v>
                </c:pt>
                <c:pt idx="13">
                  <c:v>22.7</c:v>
                </c:pt>
                <c:pt idx="14">
                  <c:v>21.4</c:v>
                </c:pt>
                <c:pt idx="15">
                  <c:v>21</c:v>
                </c:pt>
                <c:pt idx="16">
                  <c:v>20.6</c:v>
                </c:pt>
                <c:pt idx="17">
                  <c:v>19.899999999999999</c:v>
                </c:pt>
                <c:pt idx="18">
                  <c:v>19.3</c:v>
                </c:pt>
                <c:pt idx="19">
                  <c:v>19.3</c:v>
                </c:pt>
                <c:pt idx="20">
                  <c:v>18.899999999999999</c:v>
                </c:pt>
                <c:pt idx="21">
                  <c:v>17.899999999999999</c:v>
                </c:pt>
                <c:pt idx="22">
                  <c:v>16.899999999999999</c:v>
                </c:pt>
                <c:pt idx="23">
                  <c:v>16.8</c:v>
                </c:pt>
                <c:pt idx="24">
                  <c:v>16.100000000000001</c:v>
                </c:pt>
                <c:pt idx="25">
                  <c:v>15.7</c:v>
                </c:pt>
                <c:pt idx="26">
                  <c:v>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45856560"/>
        <c:axId val="213912160"/>
        <c:axId val="0"/>
      </c:bar3DChart>
      <c:catAx>
        <c:axId val="245856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213912160"/>
        <c:crosses val="autoZero"/>
        <c:auto val="1"/>
        <c:lblAlgn val="ctr"/>
        <c:lblOffset val="100"/>
        <c:noMultiLvlLbl val="0"/>
      </c:catAx>
      <c:valAx>
        <c:axId val="213912160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4585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42B19F-3521-4953-B402-4C01898EC5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3945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3949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10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88084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100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8223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11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9785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12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810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9B3725-A7AC-4379-9659-8F8866C0EF32}" type="slidenum">
              <a:rPr lang="el-GR" smtClean="0"/>
              <a:pPr eaLnBrk="1" hangingPunct="1"/>
              <a:t>13</a:t>
            </a:fld>
            <a:endParaRPr lang="el-GR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242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14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4504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7207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2154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577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9555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19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282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5038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0407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382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70B864-EC47-42EC-BEB5-F18920F72BA8}" type="slidenum">
              <a:rPr lang="el-GR" smtClean="0"/>
              <a:pPr eaLnBrk="1" hangingPunct="1"/>
              <a:t>22</a:t>
            </a:fld>
            <a:endParaRPr lang="el-G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6300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372212-DEBF-4131-9675-B83983557090}" type="slidenum">
              <a:rPr lang="el-GR" smtClean="0"/>
              <a:pPr eaLnBrk="1" hangingPunct="1"/>
              <a:t>23</a:t>
            </a:fld>
            <a:endParaRPr lang="el-G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9099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24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474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39062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EB22DF-CCB3-4499-9B31-83DF25BE6089}" type="slidenum">
              <a:rPr lang="el-GR" smtClean="0"/>
              <a:pPr eaLnBrk="1" hangingPunct="1"/>
              <a:t>26</a:t>
            </a:fld>
            <a:endParaRPr lang="el-G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9660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AD7EC9-A985-4AE6-8727-BCDB2B8BEB4E}" type="slidenum">
              <a:rPr lang="el-GR" smtClean="0"/>
              <a:pPr eaLnBrk="1" hangingPunct="1"/>
              <a:t>27</a:t>
            </a:fld>
            <a:endParaRPr lang="el-G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2473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28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693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8ECFB-E085-42BD-86BC-68B1C3500435}" type="slidenum">
              <a:rPr lang="el-GR" smtClean="0"/>
              <a:pPr eaLnBrk="1" hangingPunct="1"/>
              <a:t>29</a:t>
            </a:fld>
            <a:endParaRPr lang="el-G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4818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9678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66410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9531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E3A538-018E-40F1-8F9E-FEA4E37DC97F}" type="slidenum">
              <a:rPr lang="el-GR" smtClean="0"/>
              <a:pPr eaLnBrk="1" hangingPunct="1"/>
              <a:t>32</a:t>
            </a:fld>
            <a:endParaRPr lang="el-G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4955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33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80751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BBC550-1D5C-4EBE-94CB-B20E782CDA09}" type="slidenum">
              <a:rPr lang="el-GR" smtClean="0"/>
              <a:pPr eaLnBrk="1" hangingPunct="1"/>
              <a:t>34</a:t>
            </a:fld>
            <a:endParaRPr lang="el-G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8717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7165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A38E6A-83E0-46F5-B9AD-9AC6155C6ADB}" type="slidenum">
              <a:rPr lang="el-GR" smtClean="0"/>
              <a:pPr eaLnBrk="1" hangingPunct="1"/>
              <a:t>36</a:t>
            </a:fld>
            <a:endParaRPr 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92718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6674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0034" indent="-2846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8515" indent="-22770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3920" indent="-22770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9326" indent="-22770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4732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0137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5544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0949" indent="-2277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E90D2E-C084-4846-8ACF-F491617FA7CA}" type="slidenum">
              <a:rPr lang="el-GR" smtClean="0"/>
              <a:pPr eaLnBrk="1" hangingPunct="1"/>
              <a:t>38</a:t>
            </a:fld>
            <a:endParaRPr lang="el-G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9218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39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36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4347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40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64989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2307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7604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8647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53884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91927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52670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475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46885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49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812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55072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55033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81438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93285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40175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18613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34875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73425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26358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62988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59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362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0629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91293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951970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86065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319578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1263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83130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268882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12574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52207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69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453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0036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286624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11439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63519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86917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2C518-0007-4B83-B2B7-8DF6D091CBB2}" type="slidenum">
              <a:rPr lang="el-GR" smtClean="0"/>
              <a:pPr/>
              <a:t>74</a:t>
            </a:fld>
            <a:endParaRPr lang="el-GR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30596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669287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196598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13306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396341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79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987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</a:t>
            </a:fld>
            <a:endParaRPr lang="el-GR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07229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3305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3432477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428921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37008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257075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346921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73577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5265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54087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89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370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725F1-6F7C-4AF5-A296-714455308FA3}" type="slidenum">
              <a:rPr lang="el-GR" smtClean="0"/>
              <a:pPr/>
              <a:t>9</a:t>
            </a:fld>
            <a:endParaRPr lang="el-GR" dirty="0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77329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90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43928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91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103510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92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36678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93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29581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94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694033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95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556830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96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3480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97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39228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98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14424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B9142-25F6-4030-BD11-2B99CB3903E6}" type="slidenum">
              <a:rPr lang="el-GR" smtClean="0"/>
              <a:pPr/>
              <a:t>99</a:t>
            </a:fld>
            <a:endParaRPr lang="el-GR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990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770A-B7CD-4D08-82B4-16E0A4BD14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D409-5F26-40D9-96E9-E3915EF7B5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45A11-9F7C-4F0E-ABE5-DC7B3E3973A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4940-C6CC-4B5E-B471-D28055C4D8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9505-9F6E-41E7-90D8-FAB5C075BE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81871-ACF6-481C-A6E8-E07CED90C0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6453-B4A8-4A19-B17C-9D47F086AC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7431E-A33D-4BA6-8DF9-3D427EE5AC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BA66-206D-49D0-92B6-D199154FEA5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74C9-D686-43CE-8A03-906A9C4C7B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DA98C-43E4-4354-B6D3-7E38CED44A7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2013-2014 #2</a:t>
            </a: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l-GR" smtClean="0"/>
              <a:t>Οικονομία και Περιβάλλον ΙΙ Αχιλλέας Μητσός</a:t>
            </a: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81E719-4DAB-4730-AC28-AE1221FCE9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</a:t>
            </a:r>
          </a:p>
          <a:p>
            <a:r>
              <a:rPr lang="el-GR" dirty="0" smtClean="0"/>
              <a:t>Αχιλλέας Μητσός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1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latin typeface="Verdana" pitchFamily="34" charset="0"/>
              </a:rPr>
              <a:t>Αχιλλέας Μητσός</a:t>
            </a: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400" b="1" u="sng" dirty="0" smtClean="0">
                <a:latin typeface="Verdana" pitchFamily="34" charset="0"/>
              </a:rPr>
              <a:t>Οικονομία και Περιβάλλον Ι</a:t>
            </a:r>
            <a:r>
              <a:rPr lang="en-US" sz="2400" b="1" u="sng" dirty="0" smtClean="0">
                <a:latin typeface="Verdana" pitchFamily="34" charset="0"/>
              </a:rPr>
              <a:t>I</a:t>
            </a:r>
            <a:endParaRPr lang="el-GR" sz="2400" b="1" u="sng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200" b="1" dirty="0">
                <a:latin typeface="Verdana" pitchFamily="34" charset="0"/>
              </a:rPr>
              <a:t>2</a:t>
            </a:r>
            <a:r>
              <a:rPr lang="el-GR" sz="2200" b="1" dirty="0" smtClean="0">
                <a:latin typeface="Verdana" pitchFamily="34" charset="0"/>
              </a:rPr>
              <a:t> – Βασικές έννοιες, δείκτες</a:t>
            </a:r>
          </a:p>
          <a:p>
            <a:pPr eaLnBrk="1" hangingPunct="1"/>
            <a:r>
              <a:rPr lang="el-GR" sz="2200" b="1" dirty="0" smtClean="0">
                <a:latin typeface="Verdana" pitchFamily="34" charset="0"/>
              </a:rPr>
              <a:t>(Α’ μέρος)</a:t>
            </a:r>
          </a:p>
          <a:p>
            <a:pPr algn="l" eaLnBrk="1" hangingPunct="1"/>
            <a:endParaRPr lang="en-US" sz="2200" b="1" dirty="0" smtClean="0">
              <a:latin typeface="Verdana" pitchFamily="34" charset="0"/>
            </a:endParaRPr>
          </a:p>
        </p:txBody>
      </p:sp>
      <p:pic>
        <p:nvPicPr>
          <p:cNvPr id="6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813" y="5231656"/>
            <a:ext cx="1581685" cy="553393"/>
          </a:xfrm>
          <a:prstGeom prst="rect">
            <a:avLst/>
          </a:prstGeom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1138" y="4995415"/>
            <a:ext cx="4310289" cy="1025873"/>
          </a:xfrm>
          <a:prstGeom prst="rect">
            <a:avLst/>
          </a:prstGeom>
          <a:noFill/>
        </p:spPr>
      </p:pic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838" y="334740"/>
            <a:ext cx="862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339901" y="478607"/>
            <a:ext cx="5040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2800" b="1" dirty="0" smtClean="0"/>
              <a:t>Πανεπιστήμιο Αιγαίου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 lnSpcReduction="10000"/>
          </a:bodyPr>
          <a:lstStyle/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Συνολικό προϊόν – ΑΕΠ</a:t>
            </a:r>
          </a:p>
          <a:p>
            <a:pPr lvl="1"/>
            <a:r>
              <a:rPr lang="el-GR" sz="1800" u="sng" dirty="0" smtClean="0">
                <a:solidFill>
                  <a:srgbClr val="002060"/>
                </a:solidFill>
              </a:rPr>
              <a:t>Κυκλική ροή της οικονομίας</a:t>
            </a: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					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200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2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					</a:t>
            </a:r>
            <a:r>
              <a:rPr lang="el-GR" sz="1600" dirty="0" smtClean="0">
                <a:solidFill>
                  <a:srgbClr val="002060"/>
                </a:solidFill>
              </a:rPr>
              <a:t>Παραγωγή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Δαπάνη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Υπηρεσίες συντελεστών παραγωγής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Εισόδημα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10</a:t>
            </a:fld>
            <a:endParaRPr lang="el-GR" dirty="0" smtClean="0"/>
          </a:p>
        </p:txBody>
      </p:sp>
      <p:sp>
        <p:nvSpPr>
          <p:cNvPr id="10" name="Oval 9"/>
          <p:cNvSpPr/>
          <p:nvPr/>
        </p:nvSpPr>
        <p:spPr>
          <a:xfrm>
            <a:off x="547936" y="2420888"/>
            <a:ext cx="2007840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Επιχειρήσεις</a:t>
            </a:r>
            <a:endParaRPr lang="el-GR" sz="1600" dirty="0"/>
          </a:p>
        </p:txBody>
      </p:sp>
      <p:sp>
        <p:nvSpPr>
          <p:cNvPr id="11" name="Oval 10"/>
          <p:cNvSpPr/>
          <p:nvPr/>
        </p:nvSpPr>
        <p:spPr>
          <a:xfrm>
            <a:off x="6732240" y="2420888"/>
            <a:ext cx="1863824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Νοικοκυριά</a:t>
            </a:r>
            <a:endParaRPr lang="el-GR" sz="1600" dirty="0"/>
          </a:p>
        </p:txBody>
      </p:sp>
      <p:sp>
        <p:nvSpPr>
          <p:cNvPr id="12" name="Rectangle 11"/>
          <p:cNvSpPr/>
          <p:nvPr/>
        </p:nvSpPr>
        <p:spPr>
          <a:xfrm>
            <a:off x="4067944" y="2132856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Αγαθά,</a:t>
            </a:r>
          </a:p>
          <a:p>
            <a:pPr algn="ctr"/>
            <a:r>
              <a:rPr lang="el-GR" sz="1400" dirty="0" smtClean="0"/>
              <a:t>Υπηρεσίες</a:t>
            </a:r>
            <a:endParaRPr lang="el-GR" sz="1400" dirty="0"/>
          </a:p>
        </p:txBody>
      </p:sp>
      <p:sp>
        <p:nvSpPr>
          <p:cNvPr id="13" name="Rectangle 12"/>
          <p:cNvSpPr/>
          <p:nvPr/>
        </p:nvSpPr>
        <p:spPr>
          <a:xfrm>
            <a:off x="4067944" y="3356992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Συντελεστές</a:t>
            </a:r>
          </a:p>
          <a:p>
            <a:pPr algn="ctr"/>
            <a:r>
              <a:rPr lang="el-GR" sz="1400" dirty="0" smtClean="0"/>
              <a:t>Παραγωγής</a:t>
            </a:r>
            <a:endParaRPr lang="el-GR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99792" y="2852936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9792" y="4365104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99792" y="4077072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99792" y="314096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1960" y="5013176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11960" y="5301208"/>
            <a:ext cx="5040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11960" y="5589240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37112" y="5877272"/>
            <a:ext cx="50405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9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Ποια είναι η έννοια της βιωσιμότητας; Αφορά το περιβάλλον; Μόνο το περιβάλλον;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100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520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6064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 lnSpcReduction="10000"/>
          </a:bodyPr>
          <a:lstStyle/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Συνολικό προϊόν – ΑΕΠ</a:t>
            </a:r>
          </a:p>
          <a:p>
            <a:pPr lvl="1"/>
            <a:r>
              <a:rPr lang="el-GR" sz="1800" u="sng" dirty="0" smtClean="0">
                <a:solidFill>
                  <a:srgbClr val="002060"/>
                </a:solidFill>
              </a:rPr>
              <a:t>Κυκλική ροή της οικονομίας</a:t>
            </a: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200" dirty="0" smtClean="0">
                <a:solidFill>
                  <a:srgbClr val="002060"/>
                </a:solidFill>
              </a:rPr>
              <a:t>					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n-US" sz="2200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n-US" sz="2200" dirty="0" smtClean="0">
                <a:solidFill>
                  <a:srgbClr val="002060"/>
                </a:solidFill>
              </a:rPr>
              <a:t>                                                                                                        					</a:t>
            </a:r>
            <a:r>
              <a:rPr lang="el-GR" sz="1600" dirty="0" smtClean="0">
                <a:solidFill>
                  <a:srgbClr val="002060"/>
                </a:solidFill>
              </a:rPr>
              <a:t>Παραγωγή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Δαπάνη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Υπηρεσίες συντελεστών παραγωγής</a:t>
            </a:r>
          </a:p>
          <a:p>
            <a:pPr lvl="1" algn="just" eaLnBrk="1" hangingPunct="1"/>
            <a:r>
              <a:rPr lang="el-GR" sz="1600" dirty="0" smtClean="0">
                <a:solidFill>
                  <a:srgbClr val="002060"/>
                </a:solidFill>
              </a:rPr>
              <a:t>					Εισόδημα</a:t>
            </a: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11</a:t>
            </a:fld>
            <a:endParaRPr lang="el-GR" dirty="0" smtClean="0"/>
          </a:p>
        </p:txBody>
      </p:sp>
      <p:sp>
        <p:nvSpPr>
          <p:cNvPr id="10" name="Oval 9"/>
          <p:cNvSpPr/>
          <p:nvPr/>
        </p:nvSpPr>
        <p:spPr>
          <a:xfrm>
            <a:off x="547936" y="2420888"/>
            <a:ext cx="2007840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Επιχειρήσεις</a:t>
            </a:r>
            <a:endParaRPr lang="el-GR" sz="1600" dirty="0"/>
          </a:p>
        </p:txBody>
      </p:sp>
      <p:sp>
        <p:nvSpPr>
          <p:cNvPr id="11" name="Oval 10"/>
          <p:cNvSpPr/>
          <p:nvPr/>
        </p:nvSpPr>
        <p:spPr>
          <a:xfrm>
            <a:off x="6732240" y="2420888"/>
            <a:ext cx="1863824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Νοικοκυριά</a:t>
            </a:r>
            <a:endParaRPr lang="el-GR" sz="1600" dirty="0"/>
          </a:p>
        </p:txBody>
      </p:sp>
      <p:sp>
        <p:nvSpPr>
          <p:cNvPr id="12" name="Rectangle 11"/>
          <p:cNvSpPr/>
          <p:nvPr/>
        </p:nvSpPr>
        <p:spPr>
          <a:xfrm>
            <a:off x="4067944" y="2132856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Αγαθά,</a:t>
            </a:r>
          </a:p>
          <a:p>
            <a:pPr algn="ctr"/>
            <a:r>
              <a:rPr lang="el-GR" sz="1400" dirty="0" smtClean="0"/>
              <a:t>Υπηρεσίες</a:t>
            </a:r>
            <a:endParaRPr lang="el-GR" sz="1400" dirty="0"/>
          </a:p>
        </p:txBody>
      </p:sp>
      <p:sp>
        <p:nvSpPr>
          <p:cNvPr id="13" name="Rectangle 12"/>
          <p:cNvSpPr/>
          <p:nvPr/>
        </p:nvSpPr>
        <p:spPr>
          <a:xfrm>
            <a:off x="4067944" y="3356992"/>
            <a:ext cx="1368152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Συντελεστές</a:t>
            </a:r>
          </a:p>
          <a:p>
            <a:pPr algn="ctr"/>
            <a:r>
              <a:rPr lang="el-GR" sz="1400" dirty="0" smtClean="0"/>
              <a:t>Παραγωγής</a:t>
            </a:r>
            <a:endParaRPr lang="el-GR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99792" y="2852936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9792" y="4365104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99792" y="4077072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99792" y="314096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1960" y="5013176"/>
            <a:ext cx="50405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11960" y="5301208"/>
            <a:ext cx="5040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11960" y="5589240"/>
            <a:ext cx="5040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37112" y="5877272"/>
            <a:ext cx="50405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92080" y="404664"/>
            <a:ext cx="3456384" cy="16561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u="sng" dirty="0" smtClean="0"/>
              <a:t>Εθνικό προϊόν = Εθνικό εισόδημα </a:t>
            </a:r>
          </a:p>
          <a:p>
            <a:pPr algn="ctr">
              <a:lnSpc>
                <a:spcPct val="150000"/>
              </a:lnSpc>
            </a:pPr>
            <a:r>
              <a:rPr lang="el-GR" sz="1600" dirty="0" smtClean="0"/>
              <a:t>Το συνολικό εισόδημα μιας χώρας συναρτάται με την ικανότητα της να παράγει αγαθά και υπηρεσίες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4416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12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u="sng" dirty="0" smtClean="0">
                <a:latin typeface="Verdana" pitchFamily="34" charset="0"/>
              </a:rPr>
              <a:t>Προσέγγιση από πλευρά παραγωγής / πωλήσεων</a:t>
            </a:r>
          </a:p>
          <a:p>
            <a:pPr algn="l" eaLnBrk="1" hangingPunct="1"/>
            <a:endParaRPr lang="el-GR" sz="2000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i="1" dirty="0" smtClean="0">
                <a:latin typeface="Verdana" pitchFamily="34" charset="0"/>
              </a:rPr>
              <a:t>=  Αγοραστική αξία όλων των τελικών αγαθών και υπηρεσιών</a:t>
            </a:r>
          </a:p>
          <a:p>
            <a:pPr algn="l" eaLnBrk="1" hangingPunct="1"/>
            <a:endParaRPr lang="el-GR" sz="2000" b="1" i="1" dirty="0">
              <a:latin typeface="Verdana" pitchFamily="34" charset="0"/>
            </a:endParaRPr>
          </a:p>
          <a:p>
            <a:pPr algn="l" eaLnBrk="1" hangingPunct="1"/>
            <a:r>
              <a:rPr lang="el-GR" sz="2000" i="1" dirty="0" smtClean="0">
                <a:latin typeface="Verdana" pitchFamily="34" charset="0"/>
              </a:rPr>
              <a:t>=  Αξία τελικού προϊόντος </a:t>
            </a:r>
            <a:r>
              <a:rPr lang="el-GR" sz="2000" i="1" u="sng" dirty="0" smtClean="0">
                <a:latin typeface="Verdana" pitchFamily="34" charset="0"/>
              </a:rPr>
              <a:t>μείον</a:t>
            </a:r>
            <a:r>
              <a:rPr lang="el-GR" sz="2000" i="1" dirty="0" smtClean="0">
                <a:latin typeface="Verdana" pitchFamily="34" charset="0"/>
              </a:rPr>
              <a:t> Αξία ενδιάμεσης κατανάλωσης</a:t>
            </a:r>
          </a:p>
          <a:p>
            <a:pPr algn="l" eaLnBrk="1" hangingPunct="1"/>
            <a:endParaRPr lang="el-GR" sz="2000" i="1" dirty="0">
              <a:latin typeface="Verdana" pitchFamily="34" charset="0"/>
            </a:endParaRPr>
          </a:p>
          <a:p>
            <a:pPr algn="l" eaLnBrk="1" hangingPunct="1"/>
            <a:endParaRPr lang="el-GR" sz="2000" i="1" dirty="0" smtClean="0">
              <a:latin typeface="Verdana" pitchFamily="34" charset="0"/>
            </a:endParaRPr>
          </a:p>
          <a:p>
            <a:pPr algn="l" eaLnBrk="1" hangingPunct="1"/>
            <a:endParaRPr lang="el-GR" sz="2000" i="1" dirty="0">
              <a:latin typeface="Verdana" pitchFamily="34" charset="0"/>
            </a:endParaRPr>
          </a:p>
          <a:p>
            <a:pPr algn="l" eaLnBrk="1" hangingPunct="1"/>
            <a:r>
              <a:rPr lang="el-GR" sz="2000" i="1" dirty="0" smtClean="0">
                <a:latin typeface="Verdana" pitchFamily="34" charset="0"/>
              </a:rPr>
              <a:t>	(Αξία πωλήσεων αγαθών, υπηρεσιών</a:t>
            </a:r>
          </a:p>
          <a:p>
            <a:pPr algn="l" eaLnBrk="1" hangingPunct="1"/>
            <a:r>
              <a:rPr lang="el-GR" sz="2000" i="1" dirty="0" smtClean="0">
                <a:latin typeface="Verdana" pitchFamily="34" charset="0"/>
              </a:rPr>
              <a:t>	+ Αξία μεταβολών στα αποθέματα)</a:t>
            </a:r>
          </a:p>
        </p:txBody>
      </p:sp>
      <p:sp>
        <p:nvSpPr>
          <p:cNvPr id="2" name="Down Arrow 1"/>
          <p:cNvSpPr/>
          <p:nvPr/>
        </p:nvSpPr>
        <p:spPr>
          <a:xfrm>
            <a:off x="2555776" y="3155820"/>
            <a:ext cx="484632" cy="8492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2013-2014 #2</a:t>
            </a:r>
            <a:endParaRPr lang="en-US" sz="1200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smtClean="0"/>
              <a:t>Οικονομία και Περιβάλλον ΙΙ Αχιλλέας Μητσός</a:t>
            </a:r>
            <a:endParaRPr lang="el-GR" sz="1200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42EB25-5FBB-4FE1-A65D-90ACB125A17A}" type="slidenum">
              <a:rPr lang="el-GR" smtClean="0"/>
              <a:pPr eaLnBrk="1" hangingPunct="1"/>
              <a:t>13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dirty="0" smtClean="0">
              <a:latin typeface="Verdan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39552" y="620688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30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14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u="sng" dirty="0" smtClean="0">
                <a:latin typeface="Verdana" pitchFamily="34" charset="0"/>
              </a:rPr>
              <a:t>Προσέγγιση από πλευρά εισοδημάτων</a:t>
            </a:r>
          </a:p>
          <a:p>
            <a:pPr algn="l" eaLnBrk="1" hangingPunct="1"/>
            <a:endParaRPr lang="el-GR" sz="2000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i="1" dirty="0" smtClean="0">
                <a:latin typeface="Verdana" pitchFamily="34" charset="0"/>
              </a:rPr>
              <a:t>=  Σύνολο εισοδημάτων</a:t>
            </a:r>
            <a:endParaRPr lang="en-US" sz="2000" i="1" dirty="0" smtClean="0">
              <a:latin typeface="Verdana" pitchFamily="34" charset="0"/>
            </a:endParaRPr>
          </a:p>
          <a:p>
            <a:pPr algn="l" eaLnBrk="1" hangingPunct="1"/>
            <a:r>
              <a:rPr lang="en-US" sz="2000" i="1" dirty="0" smtClean="0">
                <a:latin typeface="Verdana" pitchFamily="34" charset="0"/>
              </a:rPr>
              <a:t>= </a:t>
            </a:r>
            <a:r>
              <a:rPr lang="el-GR" sz="2000" i="1" dirty="0" smtClean="0">
                <a:latin typeface="Verdana" pitchFamily="34" charset="0"/>
              </a:rPr>
              <a:t> Μισθοί, κέρδη, τόκοι…</a:t>
            </a:r>
          </a:p>
          <a:p>
            <a:pPr algn="l" eaLnBrk="1" hangingPunct="1"/>
            <a:endParaRPr lang="el-GR" sz="2000" i="1" dirty="0">
              <a:latin typeface="Verdana" pitchFamily="34" charset="0"/>
            </a:endParaRPr>
          </a:p>
          <a:p>
            <a:pPr lvl="1" algn="l" eaLnBrk="1" hangingPunct="1">
              <a:lnSpc>
                <a:spcPct val="110000"/>
              </a:lnSpc>
            </a:pPr>
            <a:r>
              <a:rPr lang="el-GR" sz="2000" i="1" dirty="0" smtClean="0">
                <a:latin typeface="Verdana" pitchFamily="34" charset="0"/>
              </a:rPr>
              <a:t>[</a:t>
            </a:r>
            <a:r>
              <a:rPr lang="el-GR" sz="2000" i="1" dirty="0" err="1" smtClean="0">
                <a:latin typeface="Verdana" pitchFamily="34" charset="0"/>
              </a:rPr>
              <a:t>ΑΕΕισ</a:t>
            </a:r>
            <a:r>
              <a:rPr lang="en-US" sz="2000" i="1" dirty="0">
                <a:latin typeface="Verdana" pitchFamily="34" charset="0"/>
              </a:rPr>
              <a:t>/</a:t>
            </a:r>
            <a:r>
              <a:rPr lang="en-US" sz="2000" i="1" dirty="0" smtClean="0">
                <a:latin typeface="Verdana" pitchFamily="34" charset="0"/>
              </a:rPr>
              <a:t>GNI </a:t>
            </a:r>
            <a:endParaRPr lang="el-GR" sz="2000" i="1" dirty="0" smtClean="0">
              <a:latin typeface="Verdana" pitchFamily="34" charset="0"/>
            </a:endParaRPr>
          </a:p>
          <a:p>
            <a:pPr lvl="1" algn="l" eaLnBrk="1" hangingPunct="1">
              <a:lnSpc>
                <a:spcPct val="110000"/>
              </a:lnSpc>
            </a:pPr>
            <a:r>
              <a:rPr lang="el-GR" sz="2000" i="1" dirty="0">
                <a:latin typeface="Verdana" pitchFamily="34" charset="0"/>
              </a:rPr>
              <a:t>(</a:t>
            </a:r>
            <a:r>
              <a:rPr lang="en-US" sz="2000" i="1" dirty="0" smtClean="0">
                <a:latin typeface="Verdana" pitchFamily="34" charset="0"/>
              </a:rPr>
              <a:t>= </a:t>
            </a:r>
            <a:r>
              <a:rPr lang="el-GR" sz="2000" i="1" dirty="0" err="1" smtClean="0">
                <a:latin typeface="Verdana" pitchFamily="34" charset="0"/>
              </a:rPr>
              <a:t>ΑΕθνΠ</a:t>
            </a:r>
            <a:r>
              <a:rPr lang="en-US" sz="2000" i="1" dirty="0" smtClean="0">
                <a:latin typeface="Verdana" pitchFamily="34" charset="0"/>
              </a:rPr>
              <a:t>/GNP</a:t>
            </a:r>
            <a:r>
              <a:rPr lang="el-GR" sz="2000" i="1" dirty="0" smtClean="0">
                <a:latin typeface="Verdana" pitchFamily="34" charset="0"/>
              </a:rPr>
              <a:t>)</a:t>
            </a:r>
          </a:p>
          <a:p>
            <a:pPr lvl="1" algn="l" eaLnBrk="1" hangingPunct="1">
              <a:lnSpc>
                <a:spcPct val="110000"/>
              </a:lnSpc>
            </a:pPr>
            <a:r>
              <a:rPr lang="el-GR" sz="2000" i="1" dirty="0" smtClean="0">
                <a:latin typeface="Verdana" pitchFamily="34" charset="0"/>
              </a:rPr>
              <a:t> = ΑΕΠ </a:t>
            </a:r>
          </a:p>
          <a:p>
            <a:pPr lvl="1" algn="l" eaLnBrk="1" hangingPunct="1">
              <a:lnSpc>
                <a:spcPct val="110000"/>
              </a:lnSpc>
            </a:pPr>
            <a:r>
              <a:rPr lang="el-GR" sz="2000" i="1" u="sng" dirty="0" smtClean="0">
                <a:latin typeface="Verdana" pitchFamily="34" charset="0"/>
              </a:rPr>
              <a:t>συν</a:t>
            </a:r>
            <a:r>
              <a:rPr lang="el-GR" sz="2000" i="1" dirty="0" smtClean="0">
                <a:latin typeface="Verdana" pitchFamily="34" charset="0"/>
              </a:rPr>
              <a:t> Εισοδήματα κατοίκων Ελλάδας από το εξωτερικό </a:t>
            </a:r>
          </a:p>
          <a:p>
            <a:pPr lvl="1" algn="l" eaLnBrk="1" hangingPunct="1">
              <a:lnSpc>
                <a:spcPct val="110000"/>
              </a:lnSpc>
            </a:pPr>
            <a:r>
              <a:rPr lang="el-GR" sz="2000" i="1" u="sng" dirty="0" smtClean="0">
                <a:latin typeface="Verdana" pitchFamily="34" charset="0"/>
              </a:rPr>
              <a:t>μείον</a:t>
            </a:r>
            <a:r>
              <a:rPr lang="el-GR" sz="2000" i="1" dirty="0" smtClean="0">
                <a:latin typeface="Verdana" pitchFamily="34" charset="0"/>
              </a:rPr>
              <a:t> Εισοδήματα μη κατοίκων Ελλάδας στο εξωτερικό</a:t>
            </a:r>
            <a:r>
              <a:rPr lang="en-US" sz="2000" i="1" dirty="0" smtClean="0">
                <a:latin typeface="Verdana" pitchFamily="34" charset="0"/>
              </a:rPr>
              <a:t>]</a:t>
            </a:r>
            <a:endParaRPr lang="el-GR" sz="2000" i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15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u="sng" dirty="0" smtClean="0">
                <a:latin typeface="Verdana" pitchFamily="34" charset="0"/>
              </a:rPr>
              <a:t>Προσέγγιση από πλευρά δαπανών</a:t>
            </a:r>
          </a:p>
          <a:p>
            <a:pPr algn="l" eaLnBrk="1" hangingPunct="1"/>
            <a:endParaRPr lang="el-GR" sz="2000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i="1" dirty="0" smtClean="0">
                <a:latin typeface="Verdana" pitchFamily="34" charset="0"/>
              </a:rPr>
              <a:t>=  Σύνολο </a:t>
            </a:r>
            <a:r>
              <a:rPr lang="el-GR" sz="2000" i="1" dirty="0">
                <a:latin typeface="Verdana" pitchFamily="34" charset="0"/>
              </a:rPr>
              <a:t>δ</a:t>
            </a:r>
            <a:r>
              <a:rPr lang="el-GR" sz="2000" i="1" dirty="0" smtClean="0">
                <a:latin typeface="Verdana" pitchFamily="34" charset="0"/>
              </a:rPr>
              <a:t>απανών</a:t>
            </a:r>
            <a:endParaRPr lang="en-US" sz="2000" i="1" dirty="0" smtClean="0">
              <a:latin typeface="Verdana" pitchFamily="34" charset="0"/>
            </a:endParaRPr>
          </a:p>
          <a:p>
            <a:pPr algn="l" eaLnBrk="1" hangingPunct="1"/>
            <a:r>
              <a:rPr lang="en-US" sz="2000" i="1" dirty="0" smtClean="0">
                <a:latin typeface="Verdana" pitchFamily="34" charset="0"/>
              </a:rPr>
              <a:t>= </a:t>
            </a:r>
            <a:r>
              <a:rPr lang="el-GR" sz="2000" i="1" dirty="0">
                <a:latin typeface="Verdana" pitchFamily="34" charset="0"/>
              </a:rPr>
              <a:t> </a:t>
            </a:r>
            <a:r>
              <a:rPr lang="el-GR" sz="2000" i="1" dirty="0" smtClean="0">
                <a:latin typeface="Verdana" pitchFamily="34" charset="0"/>
              </a:rPr>
              <a:t>Κατανάλωση + Επενδύσεις + Δημόσιες δαπάνες + Καθαρές εξαγωγές (Εξαγωγές – Εισαγωγές)</a:t>
            </a:r>
          </a:p>
        </p:txBody>
      </p:sp>
    </p:spTree>
    <p:extLst>
      <p:ext uri="{BB962C8B-B14F-4D97-AF65-F5344CB8AC3E}">
        <p14:creationId xmlns:p14="http://schemas.microsoft.com/office/powerpoint/2010/main" val="2250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20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</a:t>
            </a:r>
            <a:r>
              <a:rPr lang="el-GR" sz="2400" b="1" u="sng" dirty="0" smtClean="0">
                <a:solidFill>
                  <a:srgbClr val="002060"/>
                </a:solidFill>
              </a:rPr>
              <a:t>Ατέλειες - Διευκρινήσεις – Επιπλοκές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b="1" dirty="0">
                <a:solidFill>
                  <a:srgbClr val="002060"/>
                </a:solidFill>
              </a:rPr>
              <a:t>Το ΑΕΠ περιλαμβάνει τα </a:t>
            </a:r>
            <a:r>
              <a:rPr lang="el-GR" sz="2000" b="1" i="1" dirty="0">
                <a:solidFill>
                  <a:srgbClr val="002060"/>
                </a:solidFill>
              </a:rPr>
              <a:t>«τελικά»,</a:t>
            </a:r>
            <a:r>
              <a:rPr lang="el-GR" sz="2000" b="1" dirty="0">
                <a:solidFill>
                  <a:srgbClr val="002060"/>
                </a:solidFill>
              </a:rPr>
              <a:t> όχι τα «ενδιάμεσα» αγαθά</a:t>
            </a:r>
            <a:r>
              <a:rPr lang="el-GR" sz="2000" b="1" dirty="0" smtClean="0">
                <a:solidFill>
                  <a:srgbClr val="002060"/>
                </a:solidFill>
              </a:rPr>
              <a:t>.</a:t>
            </a:r>
          </a:p>
          <a:p>
            <a:pPr lvl="1" algn="just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[</a:t>
            </a:r>
            <a:r>
              <a:rPr lang="el-GR" sz="2000" dirty="0">
                <a:solidFill>
                  <a:srgbClr val="002060"/>
                </a:solidFill>
              </a:rPr>
              <a:t>διότι αλλιώς διπλός υπολογισμός]</a:t>
            </a:r>
          </a:p>
          <a:p>
            <a:pPr lvl="1" algn="just">
              <a:lnSpc>
                <a:spcPct val="150000"/>
              </a:lnSpc>
            </a:pPr>
            <a:r>
              <a:rPr lang="el-GR" sz="2000" dirty="0">
                <a:solidFill>
                  <a:srgbClr val="002060"/>
                </a:solidFill>
              </a:rPr>
              <a:t>Αποθέματα και προσωρινά τελικά αγαθά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endParaRPr lang="el-GR" sz="2000" dirty="0">
              <a:solidFill>
                <a:srgbClr val="002060"/>
              </a:solidFill>
            </a:endParaRPr>
          </a:p>
          <a:p>
            <a:pPr marL="800100" lvl="1" indent="-342900" algn="l" eaLnBrk="1" hangingPunct="1"/>
            <a:endParaRPr lang="el-GR" sz="16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6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352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20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</a:t>
            </a:r>
            <a:r>
              <a:rPr lang="el-GR" sz="2400" b="1" u="sng" dirty="0" smtClean="0">
                <a:solidFill>
                  <a:srgbClr val="002060"/>
                </a:solidFill>
              </a:rPr>
              <a:t>Ατέλειες - Διευκρινήσεις – Επιπλοκές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>
                <a:solidFill>
                  <a:srgbClr val="002060"/>
                </a:solidFill>
              </a:rPr>
              <a:t>Το ΑΕΠ περιλαμβάνει τα </a:t>
            </a:r>
            <a:r>
              <a:rPr lang="el-GR" sz="2000" i="1" dirty="0">
                <a:solidFill>
                  <a:srgbClr val="002060"/>
                </a:solidFill>
              </a:rPr>
              <a:t>«τελικά»,</a:t>
            </a:r>
            <a:r>
              <a:rPr lang="el-GR" sz="2000" dirty="0">
                <a:solidFill>
                  <a:srgbClr val="002060"/>
                </a:solidFill>
              </a:rPr>
              <a:t> όχι τα «ενδιάμεσα» αγαθά.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b="1" dirty="0" smtClean="0">
                <a:solidFill>
                  <a:srgbClr val="002060"/>
                </a:solidFill>
              </a:rPr>
              <a:t>Το ΑΕΠ </a:t>
            </a:r>
            <a:r>
              <a:rPr lang="el-GR" sz="2000" b="1" i="1" dirty="0" smtClean="0">
                <a:solidFill>
                  <a:srgbClr val="002060"/>
                </a:solidFill>
              </a:rPr>
              <a:t>δεν μετράει </a:t>
            </a:r>
            <a:r>
              <a:rPr lang="el-GR" sz="2000" b="1" dirty="0" smtClean="0">
                <a:solidFill>
                  <a:srgbClr val="002060"/>
                </a:solidFill>
              </a:rPr>
              <a:t>πολλά από όσα «ισχυρίζεται» ότι μετράει.</a:t>
            </a:r>
          </a:p>
          <a:p>
            <a:pPr marL="800100" lvl="1" indent="-342900" algn="l" eaLnBrk="1" hangingPunct="1"/>
            <a:endParaRPr lang="el-GR" sz="16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600" dirty="0" smtClean="0">
                <a:solidFill>
                  <a:srgbClr val="002060"/>
                </a:solidFill>
              </a:rPr>
              <a:t> </a:t>
            </a:r>
            <a:r>
              <a:rPr lang="el-GR" sz="1800" dirty="0" smtClean="0">
                <a:solidFill>
                  <a:srgbClr val="002060"/>
                </a:solidFill>
              </a:rPr>
              <a:t>Ιδιοκατοίκηση</a:t>
            </a:r>
            <a:r>
              <a:rPr lang="el-GR" sz="1800" dirty="0">
                <a:solidFill>
                  <a:srgbClr val="002060"/>
                </a:solidFill>
              </a:rPr>
              <a:t>;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800" dirty="0">
                <a:solidFill>
                  <a:srgbClr val="002060"/>
                </a:solidFill>
              </a:rPr>
              <a:t> </a:t>
            </a:r>
            <a:r>
              <a:rPr lang="el-GR" sz="1800" dirty="0" err="1">
                <a:solidFill>
                  <a:srgbClr val="002060"/>
                </a:solidFill>
              </a:rPr>
              <a:t>Ιδιοκατανάλωση</a:t>
            </a:r>
            <a:r>
              <a:rPr lang="el-GR" sz="1800" dirty="0">
                <a:solidFill>
                  <a:srgbClr val="002060"/>
                </a:solidFill>
              </a:rPr>
              <a:t>;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800" dirty="0">
                <a:solidFill>
                  <a:srgbClr val="002060"/>
                </a:solidFill>
              </a:rPr>
              <a:t> Εργασίες σπιτιού;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800" dirty="0">
                <a:solidFill>
                  <a:srgbClr val="002060"/>
                </a:solidFill>
              </a:rPr>
              <a:t> Παράνομη διακίνηση;</a:t>
            </a:r>
          </a:p>
          <a:p>
            <a:pPr lvl="1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el-GR" sz="1800" dirty="0">
                <a:solidFill>
                  <a:srgbClr val="002060"/>
                </a:solidFill>
              </a:rPr>
              <a:t> «Μαύρη διακίνηση»;</a:t>
            </a:r>
          </a:p>
          <a:p>
            <a:pPr marL="800100" lvl="1" indent="-342900" algn="l" eaLnBrk="1" hangingPunct="1"/>
            <a:endParaRPr lang="el-GR" sz="18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6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692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20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</a:t>
            </a:r>
            <a:r>
              <a:rPr lang="el-GR" sz="2400" b="1" u="sng" dirty="0" smtClean="0">
                <a:solidFill>
                  <a:srgbClr val="002060"/>
                </a:solidFill>
              </a:rPr>
              <a:t>Ατέλειες - Διευκρινήσεις – Επιπλοκές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>
                <a:solidFill>
                  <a:srgbClr val="002060"/>
                </a:solidFill>
              </a:rPr>
              <a:t>Το ΑΕΠ περιλαμβάνει τα </a:t>
            </a:r>
            <a:r>
              <a:rPr lang="el-GR" sz="2000" i="1" dirty="0">
                <a:solidFill>
                  <a:srgbClr val="002060"/>
                </a:solidFill>
              </a:rPr>
              <a:t>«τελικά»,</a:t>
            </a:r>
            <a:r>
              <a:rPr lang="el-GR" sz="2000" dirty="0">
                <a:solidFill>
                  <a:srgbClr val="002060"/>
                </a:solidFill>
              </a:rPr>
              <a:t> όχι τα «ενδιάμεσα» αγαθά.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</a:rPr>
              <a:t>Το ΑΕΠ </a:t>
            </a:r>
            <a:r>
              <a:rPr lang="el-GR" sz="2000" i="1" dirty="0" smtClean="0">
                <a:solidFill>
                  <a:srgbClr val="002060"/>
                </a:solidFill>
              </a:rPr>
              <a:t>δεν μετράει </a:t>
            </a:r>
            <a:r>
              <a:rPr lang="el-GR" sz="2000" dirty="0" smtClean="0">
                <a:solidFill>
                  <a:srgbClr val="002060"/>
                </a:solidFill>
              </a:rPr>
              <a:t>πολλά από όσα «ισχυρίζεται» ότι μετράει.</a:t>
            </a: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b="1" dirty="0" smtClean="0">
                <a:solidFill>
                  <a:srgbClr val="002060"/>
                </a:solidFill>
              </a:rPr>
              <a:t>Το ΑΕΠ μετράει μόνο όσα αγαθά έχουν χρηματική αξία.</a:t>
            </a: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endParaRPr lang="el-GR" sz="2000" b="1" dirty="0">
              <a:solidFill>
                <a:srgbClr val="002060"/>
              </a:solidFill>
            </a:endParaRPr>
          </a:p>
          <a:p>
            <a:pPr lvl="1" algn="l" eaLnBrk="1" hangingPunct="1">
              <a:lnSpc>
                <a:spcPct val="110000"/>
              </a:lnSpc>
            </a:pPr>
            <a:r>
              <a:rPr lang="el-GR" sz="2000" dirty="0">
                <a:solidFill>
                  <a:srgbClr val="002060"/>
                </a:solidFill>
              </a:rPr>
              <a:t>π.χ. </a:t>
            </a:r>
            <a:r>
              <a:rPr lang="el-GR" sz="2000" dirty="0" smtClean="0">
                <a:solidFill>
                  <a:srgbClr val="002060"/>
                </a:solidFill>
              </a:rPr>
              <a:t>Υγεία, μακροζωία, προσωπική ασφάλεια, κοινωνικές σχέσεις, ελεύθερος </a:t>
            </a:r>
            <a:r>
              <a:rPr lang="el-GR" sz="2000" dirty="0">
                <a:solidFill>
                  <a:srgbClr val="002060"/>
                </a:solidFill>
              </a:rPr>
              <a:t>χρόνος, ποιότητα ζωής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endParaRPr lang="el-GR" sz="2000" b="1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/>
            <a:endParaRPr lang="el-GR" sz="16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6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175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 eaLnBrk="1" hangingPunct="1">
              <a:lnSpc>
                <a:spcPct val="20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</a:t>
            </a:r>
            <a:r>
              <a:rPr lang="el-GR" sz="2400" b="1" u="sng" dirty="0" smtClean="0">
                <a:solidFill>
                  <a:srgbClr val="002060"/>
                </a:solidFill>
              </a:rPr>
              <a:t>Ατέλειες - Διευκρινήσεις – Επιπλοκές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>
                <a:solidFill>
                  <a:srgbClr val="002060"/>
                </a:solidFill>
              </a:rPr>
              <a:t>Το ΑΕΠ περιλαμβάνει τα </a:t>
            </a:r>
            <a:r>
              <a:rPr lang="el-GR" sz="2000" i="1" dirty="0">
                <a:solidFill>
                  <a:srgbClr val="002060"/>
                </a:solidFill>
              </a:rPr>
              <a:t>«τελικά»,</a:t>
            </a:r>
            <a:r>
              <a:rPr lang="el-GR" sz="2000" dirty="0">
                <a:solidFill>
                  <a:srgbClr val="002060"/>
                </a:solidFill>
              </a:rPr>
              <a:t> όχι τα «ενδιάμεσα» αγαθά.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</a:rPr>
              <a:t>Το ΑΕΠ </a:t>
            </a:r>
            <a:r>
              <a:rPr lang="el-GR" sz="2000" i="1" dirty="0" smtClean="0">
                <a:solidFill>
                  <a:srgbClr val="002060"/>
                </a:solidFill>
              </a:rPr>
              <a:t>δεν μετράει </a:t>
            </a:r>
            <a:r>
              <a:rPr lang="el-GR" sz="2000" dirty="0" smtClean="0">
                <a:solidFill>
                  <a:srgbClr val="002060"/>
                </a:solidFill>
              </a:rPr>
              <a:t>πολλά από όσα «ισχυρίζεται» ότι μετράει.</a:t>
            </a: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</a:rPr>
              <a:t>Το ΑΕΠ μετράει μόνο όσα αγαθά έχουν χρηματική αξία</a:t>
            </a:r>
            <a:r>
              <a:rPr lang="el-GR" sz="2000" dirty="0">
                <a:solidFill>
                  <a:srgbClr val="002060"/>
                </a:solidFill>
              </a:rPr>
              <a:t>.</a:t>
            </a:r>
            <a:endParaRPr lang="el-GR" sz="20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b="1" dirty="0">
                <a:solidFill>
                  <a:srgbClr val="002060"/>
                </a:solidFill>
              </a:rPr>
              <a:t>Το ΑΕΠ μετράει τα «αγαθά», αλλά </a:t>
            </a:r>
            <a:r>
              <a:rPr lang="el-GR" sz="2000" b="1" dirty="0" smtClean="0">
                <a:solidFill>
                  <a:srgbClr val="002060"/>
                </a:solidFill>
              </a:rPr>
              <a:t>όχι τα </a:t>
            </a:r>
            <a:r>
              <a:rPr lang="el-GR" sz="2000" b="1" i="1" dirty="0">
                <a:solidFill>
                  <a:srgbClr val="002060"/>
                </a:solidFill>
              </a:rPr>
              <a:t>«δεινά</a:t>
            </a:r>
            <a:r>
              <a:rPr lang="el-GR" sz="2000" b="1" i="1" dirty="0" smtClean="0">
                <a:solidFill>
                  <a:srgbClr val="002060"/>
                </a:solidFill>
              </a:rPr>
              <a:t>»</a:t>
            </a:r>
            <a:r>
              <a:rPr lang="el-GR" sz="2000" b="1" dirty="0" smtClean="0">
                <a:solidFill>
                  <a:srgbClr val="002060"/>
                </a:solidFill>
              </a:rPr>
              <a:t>.</a:t>
            </a:r>
          </a:p>
          <a:p>
            <a:pPr lvl="1" algn="l" eaLnBrk="1" hangingPunct="1">
              <a:lnSpc>
                <a:spcPct val="110000"/>
              </a:lnSpc>
            </a:pPr>
            <a:endParaRPr lang="el-GR" sz="1600" dirty="0" smtClean="0">
              <a:solidFill>
                <a:srgbClr val="002060"/>
              </a:solidFill>
            </a:endParaRPr>
          </a:p>
          <a:p>
            <a:pPr lvl="1" algn="l" eaLnBrk="1" hangingPunct="1">
              <a:lnSpc>
                <a:spcPct val="11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π.χ</a:t>
            </a:r>
            <a:r>
              <a:rPr lang="el-GR" sz="1600" dirty="0">
                <a:solidFill>
                  <a:srgbClr val="002060"/>
                </a:solidFill>
              </a:rPr>
              <a:t>. Ρύπανση, κυκλοφοριακή συμφόρηση </a:t>
            </a:r>
            <a:endParaRPr lang="en-US" sz="1600" dirty="0" smtClean="0">
              <a:solidFill>
                <a:srgbClr val="002060"/>
              </a:solidFill>
            </a:endParaRPr>
          </a:p>
          <a:p>
            <a:pPr lvl="1" algn="l" eaLnBrk="1" hangingPunct="1">
              <a:lnSpc>
                <a:spcPct val="110000"/>
              </a:lnSpc>
            </a:pPr>
            <a:endParaRPr lang="en-US" sz="1600" dirty="0">
              <a:solidFill>
                <a:srgbClr val="002060"/>
              </a:solidFill>
            </a:endParaRPr>
          </a:p>
          <a:p>
            <a:pPr lvl="1" algn="l" eaLnBrk="1" hangingPunct="1">
              <a:lnSpc>
                <a:spcPct val="110000"/>
              </a:lnSpc>
            </a:pPr>
            <a:endParaRPr lang="en-US" sz="1600" dirty="0" smtClean="0">
              <a:solidFill>
                <a:srgbClr val="002060"/>
              </a:solidFill>
            </a:endParaRPr>
          </a:p>
          <a:p>
            <a:pPr lvl="1" algn="l" eaLnBrk="1" hangingPunct="1">
              <a:lnSpc>
                <a:spcPct val="110000"/>
              </a:lnSpc>
            </a:pPr>
            <a:r>
              <a:rPr lang="en-US" sz="2000" b="1" dirty="0" smtClean="0">
                <a:solidFill>
                  <a:srgbClr val="002060"/>
                </a:solidFill>
              </a:rPr>
              <a:t>… </a:t>
            </a:r>
            <a:r>
              <a:rPr lang="el-GR" sz="2000" b="1" dirty="0" smtClean="0">
                <a:solidFill>
                  <a:srgbClr val="002060"/>
                </a:solidFill>
              </a:rPr>
              <a:t>θεωρεί δε ως «αγαθά» διορθώσεις – συνέπειες δεινών</a:t>
            </a:r>
          </a:p>
          <a:p>
            <a:pPr lvl="1" algn="l" eaLnBrk="1" hangingPunct="1">
              <a:lnSpc>
                <a:spcPct val="110000"/>
              </a:lnSpc>
            </a:pPr>
            <a:endParaRPr lang="el-GR" sz="1600" b="1" dirty="0">
              <a:solidFill>
                <a:srgbClr val="002060"/>
              </a:solidFill>
            </a:endParaRPr>
          </a:p>
          <a:p>
            <a:pPr lvl="1" algn="l" eaLnBrk="1" hangingPunct="1">
              <a:lnSpc>
                <a:spcPct val="11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π.χ. μετά από σεισμούς, καταστροφές</a:t>
            </a:r>
            <a:endParaRPr lang="el-GR" sz="1600" dirty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endParaRPr lang="el-GR" sz="1600" dirty="0">
              <a:solidFill>
                <a:srgbClr val="002060"/>
              </a:solidFill>
            </a:endParaRPr>
          </a:p>
          <a:p>
            <a:pPr marL="800100" lvl="1" indent="-342900" algn="l" eaLnBrk="1" hangingPunct="1"/>
            <a:endParaRPr lang="el-GR" sz="16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6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buFont typeface="+mj-lt"/>
              <a:buAutoNum type="arabicPeriod"/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19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266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 descr="Bouquet"/>
          <p:cNvSpPr txBox="1">
            <a:spLocks noChangeArrowheads="1"/>
          </p:cNvSpPr>
          <p:nvPr/>
        </p:nvSpPr>
        <p:spPr bwMode="auto">
          <a:xfrm>
            <a:off x="500063" y="214313"/>
            <a:ext cx="8353425" cy="59293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8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Autofit/>
          </a:bodyPr>
          <a:lstStyle/>
          <a:p>
            <a:pPr lvl="1" algn="just" eaLnBrk="1" hangingPunct="1">
              <a:lnSpc>
                <a:spcPct val="20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</a:t>
            </a:r>
            <a:r>
              <a:rPr lang="el-GR" sz="2600" b="1" u="sng" dirty="0" smtClean="0">
                <a:solidFill>
                  <a:srgbClr val="002060"/>
                </a:solidFill>
              </a:rPr>
              <a:t>Ατέλειες - Διευκρινήσεις – Επιπλοκές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>
                <a:solidFill>
                  <a:srgbClr val="002060"/>
                </a:solidFill>
              </a:rPr>
              <a:t>Το ΑΕΠ περιλαμβάνει τα </a:t>
            </a:r>
            <a:r>
              <a:rPr lang="el-GR" sz="2000" i="1" dirty="0">
                <a:solidFill>
                  <a:srgbClr val="002060"/>
                </a:solidFill>
              </a:rPr>
              <a:t>«τελικά»,</a:t>
            </a:r>
            <a:r>
              <a:rPr lang="el-GR" sz="2000" dirty="0">
                <a:solidFill>
                  <a:srgbClr val="002060"/>
                </a:solidFill>
              </a:rPr>
              <a:t> όχι τα «ενδιάμεσα» αγαθά.</a:t>
            </a:r>
          </a:p>
          <a:p>
            <a:pPr marL="800100" lvl="1" indent="-342900" algn="just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</a:rPr>
              <a:t>Το ΑΕΠ </a:t>
            </a:r>
            <a:r>
              <a:rPr lang="el-GR" sz="2000" i="1" dirty="0" smtClean="0">
                <a:solidFill>
                  <a:srgbClr val="002060"/>
                </a:solidFill>
              </a:rPr>
              <a:t>δεν μετράει </a:t>
            </a:r>
            <a:r>
              <a:rPr lang="el-GR" sz="2000" dirty="0" smtClean="0">
                <a:solidFill>
                  <a:srgbClr val="002060"/>
                </a:solidFill>
              </a:rPr>
              <a:t>πολλά από όσα «ισχυρίζεται» ότι μετράει.</a:t>
            </a: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srgbClr val="002060"/>
                </a:solidFill>
              </a:rPr>
              <a:t>Το ΑΕΠ μετράει μόνο όσα αγαθά έχουν χρηματική αξία</a:t>
            </a:r>
            <a:r>
              <a:rPr lang="el-GR" sz="2000" dirty="0">
                <a:solidFill>
                  <a:srgbClr val="002060"/>
                </a:solidFill>
              </a:rPr>
              <a:t>.</a:t>
            </a:r>
            <a:endParaRPr lang="el-GR" sz="2000" dirty="0" smtClean="0">
              <a:solidFill>
                <a:srgbClr val="002060"/>
              </a:solidFill>
            </a:endParaRP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dirty="0">
                <a:solidFill>
                  <a:srgbClr val="002060"/>
                </a:solidFill>
              </a:rPr>
              <a:t>Το ΑΕΠ μετράει τα «αγαθά», αλλά </a:t>
            </a:r>
            <a:r>
              <a:rPr lang="el-GR" sz="2000" dirty="0" smtClean="0">
                <a:solidFill>
                  <a:srgbClr val="002060"/>
                </a:solidFill>
              </a:rPr>
              <a:t>όχι τα </a:t>
            </a:r>
            <a:r>
              <a:rPr lang="el-GR" sz="2000" i="1" dirty="0">
                <a:solidFill>
                  <a:srgbClr val="002060"/>
                </a:solidFill>
              </a:rPr>
              <a:t>«δεινά»</a:t>
            </a:r>
            <a:r>
              <a:rPr lang="el-GR" sz="2000" dirty="0">
                <a:solidFill>
                  <a:srgbClr val="002060"/>
                </a:solidFill>
              </a:rPr>
              <a:t>.</a:t>
            </a:r>
          </a:p>
          <a:p>
            <a:pPr marL="800100" lvl="1" indent="-342900" algn="l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sz="2000" b="1" dirty="0" smtClean="0">
                <a:solidFill>
                  <a:srgbClr val="002060"/>
                </a:solidFill>
              </a:rPr>
              <a:t>Το ΑΕΠ δεν παίρνει υπόψη πλούτο (και μεταβολές του), εισοδήματα εξωτερικού και δεν εκφράζει πραγματικό διαθέσιμο εισόδημα</a:t>
            </a:r>
          </a:p>
          <a:p>
            <a:pPr lvl="1" algn="l" eaLnBrk="1" hangingPunct="1"/>
            <a:r>
              <a:rPr lang="el-GR" sz="1400" dirty="0" smtClean="0">
                <a:solidFill>
                  <a:srgbClr val="002060"/>
                </a:solidFill>
              </a:rPr>
              <a:t>Άλλοι δείκτες:</a:t>
            </a:r>
            <a:endParaRPr lang="el-GR" sz="1400" b="1" dirty="0" smtClean="0">
              <a:solidFill>
                <a:srgbClr val="00206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</a:rPr>
              <a:t> </a:t>
            </a:r>
            <a:r>
              <a:rPr lang="el-GR" sz="1400" u="sng" dirty="0">
                <a:solidFill>
                  <a:srgbClr val="002060"/>
                </a:solidFill>
              </a:rPr>
              <a:t>ΑΕΙ</a:t>
            </a:r>
            <a:r>
              <a:rPr lang="el-GR" sz="1400" dirty="0">
                <a:solidFill>
                  <a:srgbClr val="002060"/>
                </a:solidFill>
              </a:rPr>
              <a:t> (</a:t>
            </a:r>
            <a:r>
              <a:rPr lang="en-US" sz="1400" dirty="0">
                <a:solidFill>
                  <a:srgbClr val="002060"/>
                </a:solidFill>
              </a:rPr>
              <a:t>GNI): </a:t>
            </a:r>
            <a:r>
              <a:rPr lang="el-GR" sz="1400" dirty="0">
                <a:solidFill>
                  <a:srgbClr val="002060"/>
                </a:solidFill>
              </a:rPr>
              <a:t>Ακαθάριστο Εθνικό Εισόδημα = </a:t>
            </a:r>
            <a:r>
              <a:rPr lang="el-GR" sz="1400" dirty="0" err="1">
                <a:solidFill>
                  <a:srgbClr val="002060"/>
                </a:solidFill>
              </a:rPr>
              <a:t>ΑΕγχώριοΠροϊόν</a:t>
            </a:r>
            <a:r>
              <a:rPr lang="el-GR" sz="1400" dirty="0">
                <a:solidFill>
                  <a:srgbClr val="002060"/>
                </a:solidFill>
              </a:rPr>
              <a:t> + Εισοδήματα κατοίκων Ελλάδας από το εξωτερικό -- Εισοδήματα μη κατοίκων Ελλάδας στο εσωτερικό</a:t>
            </a:r>
            <a:endParaRPr lang="el-GR" sz="1400" dirty="0" smtClean="0">
              <a:solidFill>
                <a:srgbClr val="00206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l-GR" sz="1400" u="sng" dirty="0" err="1" smtClean="0">
                <a:solidFill>
                  <a:srgbClr val="002060"/>
                </a:solidFill>
              </a:rPr>
              <a:t>ΑΕθνικόΠ</a:t>
            </a:r>
            <a:r>
              <a:rPr lang="el-GR" sz="1400" dirty="0" smtClean="0">
                <a:solidFill>
                  <a:srgbClr val="002060"/>
                </a:solidFill>
              </a:rPr>
              <a:t> </a:t>
            </a:r>
            <a:r>
              <a:rPr lang="el-GR" sz="1400" dirty="0">
                <a:solidFill>
                  <a:srgbClr val="002060"/>
                </a:solidFill>
              </a:rPr>
              <a:t>(</a:t>
            </a:r>
            <a:r>
              <a:rPr lang="en-US" sz="1400" dirty="0">
                <a:solidFill>
                  <a:srgbClr val="002060"/>
                </a:solidFill>
              </a:rPr>
              <a:t>GNP)</a:t>
            </a:r>
            <a:r>
              <a:rPr lang="el-GR" sz="1400" dirty="0" smtClean="0">
                <a:solidFill>
                  <a:srgbClr val="002060"/>
                </a:solidFill>
              </a:rPr>
              <a:t>: ΑΕΙ (καταρχήν)</a:t>
            </a:r>
            <a:endParaRPr lang="el-GR" sz="1400" dirty="0">
              <a:solidFill>
                <a:srgbClr val="002060"/>
              </a:solidFill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l-GR" sz="1400" u="sng" dirty="0" smtClean="0">
                <a:solidFill>
                  <a:srgbClr val="002060"/>
                </a:solidFill>
              </a:rPr>
              <a:t>ΚΕΠ</a:t>
            </a:r>
            <a:r>
              <a:rPr lang="el-GR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(NNP)</a:t>
            </a:r>
            <a:r>
              <a:rPr lang="el-GR" sz="1400" dirty="0">
                <a:solidFill>
                  <a:srgbClr val="002060"/>
                </a:solidFill>
              </a:rPr>
              <a:t>: Καθαρό Εθνικό Προϊόν: </a:t>
            </a:r>
            <a:r>
              <a:rPr lang="en-US" sz="1400" dirty="0">
                <a:solidFill>
                  <a:srgbClr val="002060"/>
                </a:solidFill>
              </a:rPr>
              <a:t>GDP </a:t>
            </a:r>
            <a:r>
              <a:rPr lang="el-GR" sz="1400" dirty="0">
                <a:solidFill>
                  <a:srgbClr val="002060"/>
                </a:solidFill>
              </a:rPr>
              <a:t>μείον Αποσβέσεις</a:t>
            </a:r>
          </a:p>
          <a:p>
            <a:pPr lvl="2" algn="just"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</a:rPr>
              <a:t> </a:t>
            </a:r>
            <a:r>
              <a:rPr lang="el-GR" sz="1400" u="sng" dirty="0">
                <a:solidFill>
                  <a:srgbClr val="002060"/>
                </a:solidFill>
              </a:rPr>
              <a:t>ΕΕ</a:t>
            </a:r>
            <a:r>
              <a:rPr lang="el-GR" sz="1400" dirty="0">
                <a:solidFill>
                  <a:srgbClr val="002060"/>
                </a:solidFill>
              </a:rPr>
              <a:t> (</a:t>
            </a:r>
            <a:r>
              <a:rPr lang="en-US" sz="1400" dirty="0">
                <a:solidFill>
                  <a:srgbClr val="002060"/>
                </a:solidFill>
              </a:rPr>
              <a:t>NI)</a:t>
            </a:r>
            <a:r>
              <a:rPr lang="el-GR" sz="1400" dirty="0">
                <a:solidFill>
                  <a:srgbClr val="002060"/>
                </a:solidFill>
              </a:rPr>
              <a:t>: Εθνικό εισόδημα : Συνολικό εισόδημα κατοίκων από παραγωγή αγαθών και υπηρεσιών ( = ΚΕΠ – έμμεσοι φόροι + επιχειρηματικές επιδοτήσεις</a:t>
            </a:r>
          </a:p>
          <a:p>
            <a:pPr lvl="2" algn="just"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</a:rPr>
              <a:t> </a:t>
            </a:r>
            <a:r>
              <a:rPr lang="el-GR" sz="1400" u="sng" dirty="0">
                <a:solidFill>
                  <a:srgbClr val="002060"/>
                </a:solidFill>
              </a:rPr>
              <a:t>ΠΕ</a:t>
            </a:r>
            <a:r>
              <a:rPr lang="el-GR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(PI)</a:t>
            </a:r>
            <a:r>
              <a:rPr lang="el-GR" sz="1400" dirty="0">
                <a:solidFill>
                  <a:srgbClr val="002060"/>
                </a:solidFill>
              </a:rPr>
              <a:t>: Προσωπικό εισόδημα (εισόδημα νοικοκυριών)</a:t>
            </a:r>
          </a:p>
          <a:p>
            <a:pPr lvl="2" algn="just">
              <a:buFont typeface="Wingdings" pitchFamily="2" charset="2"/>
              <a:buChar char="v"/>
            </a:pPr>
            <a:r>
              <a:rPr lang="el-GR" sz="1400" dirty="0">
                <a:solidFill>
                  <a:srgbClr val="002060"/>
                </a:solidFill>
              </a:rPr>
              <a:t> </a:t>
            </a:r>
            <a:r>
              <a:rPr lang="el-GR" sz="1400" u="sng" dirty="0">
                <a:solidFill>
                  <a:srgbClr val="002060"/>
                </a:solidFill>
              </a:rPr>
              <a:t>ΔΠΕ</a:t>
            </a:r>
            <a:r>
              <a:rPr lang="el-GR" sz="1400" dirty="0">
                <a:solidFill>
                  <a:srgbClr val="002060"/>
                </a:solidFill>
              </a:rPr>
              <a:t> (</a:t>
            </a:r>
            <a:r>
              <a:rPr lang="en-US" sz="1400" dirty="0">
                <a:solidFill>
                  <a:srgbClr val="002060"/>
                </a:solidFill>
              </a:rPr>
              <a:t>DPI)</a:t>
            </a:r>
            <a:r>
              <a:rPr lang="el-GR" sz="1400" dirty="0">
                <a:solidFill>
                  <a:srgbClr val="002060"/>
                </a:solidFill>
              </a:rPr>
              <a:t>: Διαθέσιμο προσωπικό εισόδημα: ΠΕ - </a:t>
            </a:r>
            <a:r>
              <a:rPr lang="el-GR" sz="1400" dirty="0" smtClean="0">
                <a:solidFill>
                  <a:srgbClr val="002060"/>
                </a:solidFill>
              </a:rPr>
              <a:t>φόροι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256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21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eaLnBrk="1" hangingPunct="1"/>
            <a:endParaRPr lang="el-GR" sz="2000" b="1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b="1" i="1" dirty="0" smtClean="0">
                <a:latin typeface="Verdana" pitchFamily="34" charset="0"/>
              </a:rPr>
              <a:t>	Διακρατικές συγκρίσεις –</a:t>
            </a:r>
          </a:p>
          <a:p>
            <a:pPr eaLnBrk="1" hangingPunct="1"/>
            <a:endParaRPr lang="el-GR" sz="2000" b="1" i="1" dirty="0">
              <a:latin typeface="Verdana" pitchFamily="34" charset="0"/>
            </a:endParaRPr>
          </a:p>
          <a:p>
            <a:pPr eaLnBrk="1" hangingPunct="1"/>
            <a:endParaRPr lang="el-GR" sz="2000" b="1" i="1" dirty="0" smtClean="0">
              <a:latin typeface="Verdana" pitchFamily="34" charset="0"/>
            </a:endParaRPr>
          </a:p>
          <a:p>
            <a:pPr eaLnBrk="1" hangingPunct="1"/>
            <a:r>
              <a:rPr lang="el-GR" sz="2000" b="1" i="1" dirty="0" smtClean="0">
                <a:latin typeface="Verdana" pitchFamily="34" charset="0"/>
              </a:rPr>
              <a:t> </a:t>
            </a:r>
            <a:r>
              <a:rPr lang="en-US" sz="2000" b="1" i="1" dirty="0" smtClean="0">
                <a:latin typeface="Verdana" pitchFamily="34" charset="0"/>
              </a:rPr>
              <a:t>PPP </a:t>
            </a:r>
            <a:r>
              <a:rPr lang="el-GR" sz="2000" b="1" i="1" dirty="0" smtClean="0">
                <a:latin typeface="Verdana" pitchFamily="34" charset="0"/>
              </a:rPr>
              <a:t>και η τιμή του </a:t>
            </a:r>
            <a:r>
              <a:rPr lang="en-US" sz="2000" b="1" i="1" dirty="0" smtClean="0">
                <a:latin typeface="Verdana" pitchFamily="34" charset="0"/>
              </a:rPr>
              <a:t>“big Mac”</a:t>
            </a:r>
            <a:endParaRPr lang="en-US" sz="20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2013-2014 #2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smtClean="0"/>
              <a:t>Οικονομία και Περιβάλλον ΙΙ Αχιλλέας Μητσός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69C5EE-A0DB-4996-9239-AE34566D8B72}" type="slidenum">
              <a:rPr lang="el-GR" smtClean="0"/>
              <a:pPr eaLnBrk="1" hangingPunct="1"/>
              <a:t>22</a:t>
            </a:fld>
            <a:endParaRPr lang="el-GR" smtClean="0"/>
          </a:p>
        </p:txBody>
      </p:sp>
      <p:sp>
        <p:nvSpPr>
          <p:cNvPr id="717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dirty="0" smtClean="0">
              <a:latin typeface="Verdan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097280" y="1036320"/>
          <a:ext cx="6949440" cy="478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50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2013-2014 #2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smtClean="0"/>
              <a:t>Οικονομία και Περιβάλλον ΙΙ Αχιλλέας Μητσός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C0AB8A-3C57-4809-9B09-9FB330B5DD5E}" type="slidenum">
              <a:rPr lang="el-GR" smtClean="0"/>
              <a:pPr eaLnBrk="1" hangingPunct="1"/>
              <a:t>23</a:t>
            </a:fld>
            <a:endParaRPr lang="el-GR" smtClean="0"/>
          </a:p>
        </p:txBody>
      </p:sp>
      <p:sp>
        <p:nvSpPr>
          <p:cNvPr id="6149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0350"/>
            <a:ext cx="8353425" cy="5929313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smtClean="0"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737392"/>
              </p:ext>
            </p:extLst>
          </p:nvPr>
        </p:nvGraphicFramePr>
        <p:xfrm>
          <a:off x="539552" y="260649"/>
          <a:ext cx="8208912" cy="6017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576064"/>
                <a:gridCol w="1296144"/>
                <a:gridCol w="1008112"/>
                <a:gridCol w="792088"/>
                <a:gridCol w="1080120"/>
              </a:tblGrid>
              <a:tr h="288019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GDP (</a:t>
                      </a:r>
                      <a:r>
                        <a:rPr lang="fr-FR" sz="1000" u="none" strike="noStrike" dirty="0" err="1">
                          <a:effectLst/>
                        </a:rPr>
                        <a:t>market</a:t>
                      </a:r>
                      <a:r>
                        <a:rPr lang="fr-FR" sz="1000" u="none" strike="noStrike" dirty="0">
                          <a:effectLst/>
                        </a:rPr>
                        <a:t> </a:t>
                      </a:r>
                      <a:r>
                        <a:rPr lang="fr-FR" sz="1000" u="none" strike="noStrike" dirty="0" err="1">
                          <a:effectLst/>
                        </a:rPr>
                        <a:t>prices</a:t>
                      </a:r>
                      <a:r>
                        <a:rPr lang="fr-FR" sz="1000" u="none" strike="noStrike" dirty="0">
                          <a:effectLst/>
                        </a:rPr>
                        <a:t>, millions euro)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GEO/TIME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 smtClean="0">
                          <a:effectLst/>
                        </a:rPr>
                        <a:t>      </a:t>
                      </a:r>
                      <a:r>
                        <a:rPr lang="en-US" sz="1000" u="sng" strike="noStrike" dirty="0" smtClean="0">
                          <a:effectLst/>
                        </a:rPr>
                        <a:t>2008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 smtClean="0">
                          <a:effectLst/>
                        </a:rPr>
                        <a:t>                           </a:t>
                      </a:r>
                      <a:r>
                        <a:rPr lang="en-US" sz="1000" u="sng" strike="noStrike" dirty="0" smtClean="0">
                          <a:effectLst/>
                        </a:rPr>
                        <a:t>2009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 smtClean="0">
                          <a:effectLst/>
                        </a:rPr>
                        <a:t>                   </a:t>
                      </a:r>
                      <a:r>
                        <a:rPr lang="en-US" sz="1000" u="sng" strike="noStrike" dirty="0" smtClean="0">
                          <a:effectLst/>
                        </a:rPr>
                        <a:t>2010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 smtClean="0">
                          <a:effectLst/>
                        </a:rPr>
                        <a:t>             </a:t>
                      </a:r>
                      <a:r>
                        <a:rPr lang="en-US" sz="1000" u="sng" strike="noStrike" dirty="0" smtClean="0">
                          <a:effectLst/>
                        </a:rPr>
                        <a:t>2011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 dirty="0" smtClean="0">
                          <a:effectLst/>
                        </a:rPr>
                        <a:t>                    </a:t>
                      </a:r>
                      <a:r>
                        <a:rPr lang="en-US" sz="1000" u="sng" strike="noStrike" dirty="0" smtClean="0">
                          <a:effectLst/>
                        </a:rPr>
                        <a:t>2012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European Union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12.473,1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11.754,4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12.279,9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12.642,7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12.810,1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Belgium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346,4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340,8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356,1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369,8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377,1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Bulgaria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35,4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Czech Republic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154,3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142,2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150,3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156,2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152,5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207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Denmark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235,1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223,6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236,5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240,5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245,1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Germany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2.473,8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2.374,5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2.496,2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2.592,6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2.645,0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Estonia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16,2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Ireland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178,9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161,3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156,5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159,0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162,3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Greece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233,2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231,1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222,2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208,5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195,0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Spain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1.087,8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1.048,1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1.048,9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1.063,4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1.050,2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1.933,2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1.885,8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1.937,3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1.996,6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2.033,7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Italy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1.575,1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1.519,7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1.553,1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1.579,7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1.565,8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Cyprus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Latvia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22,9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Lithuania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32,4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Luxembourg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37,4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43,6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Hungary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105,5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91,4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96,6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99,8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99,6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Malta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Netherlands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594,5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573,2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588,7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602,0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609,1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Austria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282,7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276,2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286,4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300,7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309,3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363,2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310,7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354,6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369,7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381,0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Portugal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172,0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168,5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172,8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171,0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166,5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Romania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139,8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118,2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124,3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Slovenia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37,2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Slovakia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64,4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65,9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69,1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Finland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185,7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172,3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178,8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189,5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194,8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Sweden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333,3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292,5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349,9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387,6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410,7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United Kingdom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1.809,6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1.573,5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1.709,6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1.747,1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1.914,3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28" marR="4628" marT="4628" marB="0" anchor="b"/>
                </a:tc>
              </a:tr>
              <a:tr h="309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Former Yugoslav Republic of Macedonia, the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7,7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Turkey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498,6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440,4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550,4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555,2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626,1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United States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9.716,8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10.018,4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10.936,8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10.830,2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12.201,1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  <a:tr h="157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Japan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3.287,7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3.614,7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4.149,9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4.241,4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4.607,2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628" marR="4628" marT="46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6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     Αχιλλέας Μητσός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24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 eaLnBrk="1" hangingPunct="1"/>
            <a:r>
              <a:rPr lang="el-GR" sz="2400" dirty="0" smtClean="0">
                <a:solidFill>
                  <a:srgbClr val="002060"/>
                </a:solidFill>
                <a:latin typeface="Verdana" pitchFamily="34" charset="0"/>
              </a:rPr>
              <a:t>  </a:t>
            </a:r>
          </a:p>
          <a:p>
            <a:pPr algn="l" eaLnBrk="1" hangingPunct="1"/>
            <a:endParaRPr lang="el-GR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solidFill>
                  <a:srgbClr val="002060"/>
                </a:solidFill>
                <a:latin typeface="Verdana" pitchFamily="34" charset="0"/>
              </a:rPr>
              <a:t>Αχιλλέας Μητσός</a:t>
            </a:r>
          </a:p>
          <a:p>
            <a:pPr algn="l" eaLnBrk="1" hangingPunct="1"/>
            <a:endParaRPr lang="el-GR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  <a:latin typeface="Verdana" pitchFamily="34" charset="0"/>
              </a:rPr>
              <a:t>Οικονομία και Περιβάλλον ΙΙ</a:t>
            </a:r>
            <a:endParaRPr lang="en-US" sz="2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 eaLnBrk="1" hangingPunct="1">
              <a:lnSpc>
                <a:spcPct val="150000"/>
              </a:lnSpc>
            </a:pPr>
            <a:endParaRPr lang="el-GR" sz="2400" b="1" dirty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/>
            <a:r>
              <a:rPr lang="el-GR" sz="2400" b="1" i="1" u="sng" dirty="0">
                <a:solidFill>
                  <a:srgbClr val="002060"/>
                </a:solidFill>
                <a:latin typeface="Verdana" pitchFamily="34" charset="0"/>
              </a:rPr>
              <a:t>2</a:t>
            </a:r>
            <a:r>
              <a:rPr lang="el-GR" sz="2400" b="1" i="1" u="sng" dirty="0" smtClean="0">
                <a:solidFill>
                  <a:srgbClr val="002060"/>
                </a:solidFill>
                <a:latin typeface="Verdana" pitchFamily="34" charset="0"/>
              </a:rPr>
              <a:t> – Βασικές έννοιες, δείκτες</a:t>
            </a:r>
          </a:p>
          <a:p>
            <a:pPr eaLnBrk="1" hangingPunct="1"/>
            <a:r>
              <a:rPr lang="el-GR" sz="2400" b="1" i="1" dirty="0" smtClean="0">
                <a:solidFill>
                  <a:srgbClr val="002060"/>
                </a:solidFill>
                <a:latin typeface="Verdana" pitchFamily="34" charset="0"/>
              </a:rPr>
              <a:t>(συνέχεια)</a:t>
            </a:r>
            <a:endParaRPr lang="en-US" sz="2400" b="1" i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b="1" u="sng" dirty="0">
                <a:solidFill>
                  <a:srgbClr val="002060"/>
                </a:solidFill>
              </a:rPr>
              <a:t>Οικονομική </a:t>
            </a:r>
            <a:r>
              <a:rPr lang="el-GR" sz="2200" b="1" u="sng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b="1" u="sng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623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2012-2013 / 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dirty="0" smtClean="0"/>
              <a:t>Οικονομία και Περιβάλλον ΙΙ     </a:t>
            </a:r>
            <a:endParaRPr lang="en-US" sz="1200" dirty="0" smtClean="0"/>
          </a:p>
          <a:p>
            <a:pPr eaLnBrk="1" hangingPunct="1"/>
            <a:r>
              <a:rPr lang="el-GR" sz="1200" dirty="0" smtClean="0"/>
              <a:t>Αχιλλέας Μητσός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5C2E75-C12B-45E9-8106-47E2DDFE04BD}" type="slidenum">
              <a:rPr lang="el-GR" smtClean="0"/>
              <a:pPr eaLnBrk="1" hangingPunct="1"/>
              <a:t>26</a:t>
            </a:fld>
            <a:endParaRPr lang="el-GR" smtClean="0"/>
          </a:p>
        </p:txBody>
      </p:sp>
      <p:sp>
        <p:nvSpPr>
          <p:cNvPr id="9221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smtClean="0">
              <a:latin typeface="Verdan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012252"/>
              </p:ext>
            </p:extLst>
          </p:nvPr>
        </p:nvGraphicFramePr>
        <p:xfrm>
          <a:off x="1403648" y="548680"/>
          <a:ext cx="66247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04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11560" y="6237312"/>
            <a:ext cx="1152128" cy="4320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2012-2013 / 3</a:t>
            </a:r>
            <a:endParaRPr lang="en-US" sz="1200" dirty="0" smtClean="0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2664569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dirty="0" smtClean="0"/>
              <a:t>Οικονομία και Περιβάλλον ΙΙ     Αχιλλέας Μητσός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1F19E5-A08A-4D43-9D59-29DDE7342602}" type="slidenum">
              <a:rPr lang="el-GR" smtClean="0"/>
              <a:pPr eaLnBrk="1" hangingPunct="1"/>
              <a:t>27</a:t>
            </a:fld>
            <a:endParaRPr lang="el-GR" smtClean="0"/>
          </a:p>
        </p:txBody>
      </p:sp>
      <p:sp>
        <p:nvSpPr>
          <p:cNvPr id="10245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smtClean="0"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837055"/>
              </p:ext>
            </p:extLst>
          </p:nvPr>
        </p:nvGraphicFramePr>
        <p:xfrm>
          <a:off x="1331640" y="476250"/>
          <a:ext cx="6224857" cy="5619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9195"/>
                <a:gridCol w="369356"/>
                <a:gridCol w="369356"/>
                <a:gridCol w="461695"/>
                <a:gridCol w="461695"/>
                <a:gridCol w="461695"/>
                <a:gridCol w="461695"/>
                <a:gridCol w="461695"/>
                <a:gridCol w="461695"/>
                <a:gridCol w="461695"/>
                <a:gridCol w="461695"/>
                <a:gridCol w="461695"/>
                <a:gridCol w="461695"/>
              </a:tblGrid>
              <a:tr h="2826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Real GDP growth rate - </a:t>
                      </a:r>
                      <a:r>
                        <a:rPr lang="en-US" sz="800" u="none" strike="noStrike" dirty="0" smtClean="0">
                          <a:effectLst/>
                        </a:rPr>
                        <a:t>volume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28268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Percentage change on previous year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geo\time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2003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2004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2005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2006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2007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2008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2009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2010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2011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2013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2014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28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countries)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28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-14,1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2763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-3,1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-7,1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-6,0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36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-17,7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-14,8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-6,8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-3,0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-6,6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-7,8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-8,5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-5,0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  <a:tr h="2826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-4,0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2,0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66" marR="5466" marT="54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u="sng" dirty="0" smtClean="0">
                <a:solidFill>
                  <a:srgbClr val="002060"/>
                </a:solidFill>
              </a:rPr>
              <a:t>Ανεργία</a:t>
            </a:r>
          </a:p>
          <a:p>
            <a:pPr lvl="1" algn="just" eaLnBrk="1" hangingPunct="1"/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 smtClean="0">
                <a:solidFill>
                  <a:srgbClr val="002060"/>
                </a:solidFill>
              </a:rPr>
              <a:t>Ποσοστό </a:t>
            </a:r>
            <a:r>
              <a:rPr lang="el-GR" sz="2000" dirty="0">
                <a:solidFill>
                  <a:srgbClr val="002060"/>
                </a:solidFill>
              </a:rPr>
              <a:t>ανεργίας: </a:t>
            </a:r>
          </a:p>
          <a:p>
            <a:pPr lvl="1" algn="just" eaLnBrk="1" hangingPunct="1"/>
            <a:r>
              <a:rPr lang="el-GR" sz="2000" dirty="0">
                <a:solidFill>
                  <a:srgbClr val="002060"/>
                </a:solidFill>
              </a:rPr>
              <a:t>Το τμήμα του </a:t>
            </a:r>
            <a:r>
              <a:rPr lang="el-GR" sz="2000" i="1" dirty="0">
                <a:solidFill>
                  <a:srgbClr val="002060"/>
                </a:solidFill>
              </a:rPr>
              <a:t>εργατικού δυναμικού</a:t>
            </a:r>
            <a:r>
              <a:rPr lang="el-GR" sz="2000" dirty="0">
                <a:solidFill>
                  <a:srgbClr val="002060"/>
                </a:solidFill>
              </a:rPr>
              <a:t> που δεν εργάζεται</a:t>
            </a:r>
          </a:p>
          <a:p>
            <a:pPr lvl="1" algn="just" eaLnBrk="1" hangingPunct="1"/>
            <a:endParaRPr lang="el-GR" sz="2000" dirty="0">
              <a:solidFill>
                <a:srgbClr val="002060"/>
              </a:solidFill>
            </a:endParaRPr>
          </a:p>
          <a:p>
            <a:pPr lvl="1" algn="just" eaLnBrk="1" hangingPunct="1"/>
            <a:r>
              <a:rPr lang="el-GR" sz="2000" dirty="0">
                <a:solidFill>
                  <a:srgbClr val="002060"/>
                </a:solidFill>
              </a:rPr>
              <a:t>[εργατικό δυναμικό: </a:t>
            </a:r>
          </a:p>
          <a:p>
            <a:pPr lvl="1" algn="just" eaLnBrk="1" hangingPunct="1"/>
            <a:r>
              <a:rPr lang="el-GR" sz="2000" dirty="0">
                <a:solidFill>
                  <a:srgbClr val="002060"/>
                </a:solidFill>
              </a:rPr>
              <a:t>το σύνολο των ατόμων που εργάζονται ή αναζητούν εργασία]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l-GR" sz="2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28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322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2012-2013 / 3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dirty="0" smtClean="0"/>
              <a:t>Οικονομία και Περιβάλλον ΙΙ     </a:t>
            </a:r>
            <a:endParaRPr lang="en-US" sz="1200" dirty="0" smtClean="0"/>
          </a:p>
          <a:p>
            <a:pPr eaLnBrk="1" hangingPunct="1"/>
            <a:r>
              <a:rPr lang="el-GR" sz="1200" dirty="0" smtClean="0"/>
              <a:t>Αχιλλέας Μητσός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1E662-541E-4D99-BD8D-A605B1B547F4}" type="slidenum">
              <a:rPr lang="el-GR" smtClean="0"/>
              <a:pPr eaLnBrk="1" hangingPunct="1"/>
              <a:t>29</a:t>
            </a:fld>
            <a:endParaRPr lang="el-GR" smtClean="0"/>
          </a:p>
        </p:txBody>
      </p:sp>
      <p:sp>
        <p:nvSpPr>
          <p:cNvPr id="11269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smtClean="0">
              <a:latin typeface="Verdan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144727"/>
              </p:ext>
            </p:extLst>
          </p:nvPr>
        </p:nvGraphicFramePr>
        <p:xfrm>
          <a:off x="683568" y="937260"/>
          <a:ext cx="7992888" cy="498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12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 descr="Bouquet"/>
          <p:cNvSpPr txBox="1">
            <a:spLocks noChangeArrowheads="1"/>
          </p:cNvSpPr>
          <p:nvPr/>
        </p:nvSpPr>
        <p:spPr bwMode="auto">
          <a:xfrm>
            <a:off x="500063" y="214312"/>
            <a:ext cx="8353425" cy="650716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l-GR" sz="2400" kern="0" dirty="0" smtClean="0">
              <a:latin typeface="Verdana" pitchFamily="34" charset="0"/>
            </a:endParaRPr>
          </a:p>
          <a:p>
            <a:pPr marL="0" indent="0" eaLnBrk="1" hangingPunct="1">
              <a:buNone/>
            </a:pPr>
            <a:endParaRPr lang="el-GR" sz="2400" kern="0" dirty="0" smtClean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92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u="sng" dirty="0" smtClean="0">
                <a:solidFill>
                  <a:srgbClr val="002060"/>
                </a:solidFill>
              </a:rPr>
              <a:t>Πληθωρισμός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600" u="sng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600" u="sng" dirty="0" smtClean="0">
                <a:solidFill>
                  <a:srgbClr val="002060"/>
                </a:solidFill>
              </a:rPr>
              <a:t>Πληθωρισμός</a:t>
            </a:r>
            <a:r>
              <a:rPr lang="el-GR" sz="1600" dirty="0">
                <a:solidFill>
                  <a:srgbClr val="002060"/>
                </a:solidFill>
              </a:rPr>
              <a:t>: Άνοδος του γενικού επιπέδου τιμών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l-GR" sz="1600" u="sng" dirty="0">
                <a:solidFill>
                  <a:srgbClr val="002060"/>
                </a:solidFill>
              </a:rPr>
              <a:t>Ρυθμός πληθωρισμού</a:t>
            </a:r>
            <a:r>
              <a:rPr lang="el-GR" sz="1600" dirty="0">
                <a:solidFill>
                  <a:srgbClr val="002060"/>
                </a:solidFill>
              </a:rPr>
              <a:t>: </a:t>
            </a:r>
            <a:r>
              <a:rPr lang="el-GR" sz="1600" dirty="0" smtClean="0">
                <a:solidFill>
                  <a:srgbClr val="002060"/>
                </a:solidFill>
              </a:rPr>
              <a:t>Ποσοστιαία </a:t>
            </a:r>
            <a:r>
              <a:rPr lang="el-GR" sz="1600" dirty="0">
                <a:solidFill>
                  <a:srgbClr val="002060"/>
                </a:solidFill>
              </a:rPr>
              <a:t>αύξηση </a:t>
            </a:r>
            <a:r>
              <a:rPr lang="el-GR" sz="1600" dirty="0" smtClean="0">
                <a:solidFill>
                  <a:srgbClr val="002060"/>
                </a:solidFill>
              </a:rPr>
              <a:t>μέσης </a:t>
            </a:r>
            <a:r>
              <a:rPr lang="el-GR" sz="1600" dirty="0">
                <a:solidFill>
                  <a:srgbClr val="002060"/>
                </a:solidFill>
              </a:rPr>
              <a:t>τιμής </a:t>
            </a:r>
            <a:r>
              <a:rPr lang="el-GR" sz="1600" dirty="0" smtClean="0">
                <a:solidFill>
                  <a:srgbClr val="002060"/>
                </a:solidFill>
              </a:rPr>
              <a:t>αγαθών </a:t>
            </a:r>
            <a:r>
              <a:rPr lang="el-GR" sz="1600" dirty="0">
                <a:solidFill>
                  <a:srgbClr val="002060"/>
                </a:solidFill>
              </a:rPr>
              <a:t>και υπηρεσιών</a:t>
            </a:r>
          </a:p>
          <a:p>
            <a:pPr lvl="1" algn="just">
              <a:lnSpc>
                <a:spcPct val="150000"/>
              </a:lnSpc>
            </a:pPr>
            <a:r>
              <a:rPr lang="el-GR" sz="1600" u="sng" dirty="0">
                <a:solidFill>
                  <a:srgbClr val="002060"/>
                </a:solidFill>
              </a:rPr>
              <a:t>Επίπεδο τιμών</a:t>
            </a:r>
            <a:r>
              <a:rPr lang="el-GR" sz="1600" dirty="0">
                <a:solidFill>
                  <a:srgbClr val="002060"/>
                </a:solidFill>
              </a:rPr>
              <a:t>: </a:t>
            </a:r>
            <a:r>
              <a:rPr lang="el-GR" sz="1600" dirty="0" smtClean="0">
                <a:solidFill>
                  <a:srgbClr val="002060"/>
                </a:solidFill>
              </a:rPr>
              <a:t>Σταθμισμένος </a:t>
            </a:r>
            <a:r>
              <a:rPr lang="el-GR" sz="1600" dirty="0">
                <a:solidFill>
                  <a:srgbClr val="002060"/>
                </a:solidFill>
              </a:rPr>
              <a:t>μέσος όρος των τιμών που πληρώνουν τα νοικοκυριά</a:t>
            </a:r>
          </a:p>
          <a:p>
            <a:pPr lvl="1" algn="just">
              <a:lnSpc>
                <a:spcPct val="150000"/>
              </a:lnSpc>
            </a:pPr>
            <a:r>
              <a:rPr lang="el-GR" sz="1600" u="sng" dirty="0">
                <a:solidFill>
                  <a:srgbClr val="002060"/>
                </a:solidFill>
              </a:rPr>
              <a:t>Δείκτης τιμών καταναλωτή</a:t>
            </a:r>
            <a:r>
              <a:rPr lang="el-GR" sz="1600" dirty="0">
                <a:solidFill>
                  <a:srgbClr val="002060"/>
                </a:solidFill>
              </a:rPr>
              <a:t>: </a:t>
            </a:r>
            <a:r>
              <a:rPr lang="el-GR" sz="1600" dirty="0" smtClean="0">
                <a:solidFill>
                  <a:srgbClr val="002060"/>
                </a:solidFill>
              </a:rPr>
              <a:t>Μέτρο </a:t>
            </a:r>
            <a:r>
              <a:rPr lang="el-GR" sz="1600" dirty="0">
                <a:solidFill>
                  <a:srgbClr val="002060"/>
                </a:solidFill>
              </a:rPr>
              <a:t>συνολικού κόστους αγαθών και υπηρεσιών που αγοράζει ο μέσος </a:t>
            </a:r>
            <a:r>
              <a:rPr lang="el-GR" sz="1600" dirty="0" smtClean="0">
                <a:solidFill>
                  <a:srgbClr val="002060"/>
                </a:solidFill>
              </a:rPr>
              <a:t>καταναλωτής</a:t>
            </a:r>
            <a:endParaRPr lang="el-GR" sz="1600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710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u="sng" dirty="0" smtClean="0">
                <a:solidFill>
                  <a:srgbClr val="002060"/>
                </a:solidFill>
              </a:rPr>
              <a:t>Ευημερία, μέσο βιοτικό επίπεδο </a:t>
            </a:r>
            <a:r>
              <a:rPr lang="el-GR" sz="2200" b="1" u="sng" dirty="0">
                <a:solidFill>
                  <a:srgbClr val="002060"/>
                </a:solidFill>
              </a:rPr>
              <a:t>– ΑΕΠ </a:t>
            </a:r>
            <a:r>
              <a:rPr lang="el-GR" sz="2200" b="1" u="sng" dirty="0" smtClean="0">
                <a:solidFill>
                  <a:srgbClr val="002060"/>
                </a:solidFill>
              </a:rPr>
              <a:t>κκ</a:t>
            </a:r>
            <a:endParaRPr lang="el-GR" sz="2200" b="1" u="sng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066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2012-2013 / 3</a:t>
            </a: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dirty="0" smtClean="0"/>
              <a:t>Οικονομία και Περιβάλλον ΙΙ     </a:t>
            </a:r>
            <a:endParaRPr lang="en-US" sz="1200" dirty="0" smtClean="0"/>
          </a:p>
          <a:p>
            <a:pPr eaLnBrk="1" hangingPunct="1"/>
            <a:r>
              <a:rPr lang="el-GR" sz="1200" dirty="0" smtClean="0"/>
              <a:t>Αχιλλέας Μητσός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1503B4-6CA5-4AF4-9704-C3ABE836E0FE}" type="slidenum">
              <a:rPr lang="el-GR" smtClean="0"/>
              <a:pPr eaLnBrk="1" hangingPunct="1"/>
              <a:t>32</a:t>
            </a:fld>
            <a:endParaRPr lang="el-GR" smtClean="0"/>
          </a:p>
        </p:txBody>
      </p:sp>
      <p:sp>
        <p:nvSpPr>
          <p:cNvPr id="819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400" smtClean="0">
                <a:latin typeface="Verdana" pitchFamily="34" charset="0"/>
              </a:rPr>
              <a:t>GDP pc, 2011 (EU=100)</a:t>
            </a:r>
          </a:p>
          <a:p>
            <a:pPr algn="l" eaLnBrk="1" hangingPunct="1"/>
            <a:endParaRPr lang="en-US" sz="2400" smtClean="0"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188" y="620713"/>
          <a:ext cx="1800225" cy="5347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44"/>
                <a:gridCol w="648081"/>
              </a:tblGrid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Belgium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Bulgaria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23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Czech Republic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Denmark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Germany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Estonia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Ireland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Greece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Spain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Italy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Cyprus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Latvia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Lithuania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7662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Luxembourg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Hungary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Malta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Netherlands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Austria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Portugal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Romania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Slovenia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Slovakia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Finland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Sweden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United Kingdom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</a:rPr>
                        <a:t>FYROM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Turkey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Albania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23185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United States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  <a:tr h="15687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Japan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499" marR="4499" marT="4497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221321"/>
              </p:ext>
            </p:extLst>
          </p:nvPr>
        </p:nvGraphicFramePr>
        <p:xfrm>
          <a:off x="2555776" y="980728"/>
          <a:ext cx="62465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14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Ευημερία, μέσο βιοτικό επίπεδο </a:t>
            </a:r>
            <a:r>
              <a:rPr lang="el-GR" sz="2200" dirty="0">
                <a:solidFill>
                  <a:srgbClr val="002060"/>
                </a:solidFill>
              </a:rPr>
              <a:t>– ΑΕΠ κκ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u="sng" dirty="0" smtClean="0">
                <a:solidFill>
                  <a:srgbClr val="002060"/>
                </a:solidFill>
              </a:rPr>
              <a:t>Κατανομή εισοδήματος, φτώχεια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33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442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2012-2013 / 3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dirty="0" smtClean="0"/>
              <a:t>Οικονομία και Περιβάλλον ΙΙ     Αχιλλέας Μητσός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522214-55D4-4D72-80A0-80335D5EE71B}" type="slidenum">
              <a:rPr lang="el-GR" smtClean="0"/>
              <a:pPr eaLnBrk="1" hangingPunct="1"/>
              <a:t>34</a:t>
            </a:fld>
            <a:endParaRPr lang="el-GR" smtClean="0"/>
          </a:p>
        </p:txBody>
      </p:sp>
      <p:sp>
        <p:nvSpPr>
          <p:cNvPr id="4101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l-GR" sz="1600" b="1" i="1" dirty="0" smtClean="0">
                <a:latin typeface="Verdana" pitchFamily="34" charset="0"/>
              </a:rPr>
              <a:t>Κατανομή «20/20»: Λόγος συνολικού εισοδήματος όσων ανήκουν στο υψηλότερο 20% προς … κατώτερο 20%</a:t>
            </a:r>
            <a:endParaRPr lang="en-US" sz="1600" b="1" i="1" dirty="0" smtClean="0">
              <a:latin typeface="Verdan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995001"/>
              </p:ext>
            </p:extLst>
          </p:nvPr>
        </p:nvGraphicFramePr>
        <p:xfrm>
          <a:off x="2286000" y="741045"/>
          <a:ext cx="4572000" cy="537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02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     Αχιλλέας Μητσός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35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r>
              <a:rPr lang="el-GR" sz="2000" b="1" i="1" dirty="0" smtClean="0">
                <a:latin typeface="Verdana" pitchFamily="34" charset="0"/>
              </a:rPr>
              <a:t>Συντελεστής </a:t>
            </a:r>
            <a:r>
              <a:rPr lang="en-US" sz="2000" b="1" i="1" dirty="0" err="1" smtClean="0">
                <a:latin typeface="Verdana" pitchFamily="34" charset="0"/>
              </a:rPr>
              <a:t>Gini</a:t>
            </a:r>
            <a:endParaRPr lang="en-US" sz="2400" dirty="0">
              <a:latin typeface="Verdana" pitchFamily="34" charset="0"/>
            </a:endParaRPr>
          </a:p>
          <a:p>
            <a:pPr algn="l" eaLnBrk="1" hangingPunct="1"/>
            <a:r>
              <a:rPr lang="en-US" sz="2400" b="1" i="1" dirty="0" smtClean="0">
                <a:latin typeface="Verdana" pitchFamily="34" charset="0"/>
              </a:rPr>
              <a:t>				</a:t>
            </a:r>
            <a:endParaRPr lang="el-GR" sz="1800" dirty="0" smtClean="0">
              <a:latin typeface="Verdana" pitchFamily="34" charset="0"/>
            </a:endParaRPr>
          </a:p>
          <a:p>
            <a:pPr algn="l" eaLnBrk="1" hangingPunct="1"/>
            <a:endParaRPr lang="el-GR" sz="1800" dirty="0">
              <a:latin typeface="Verdana" pitchFamily="34" charset="0"/>
            </a:endParaRPr>
          </a:p>
          <a:p>
            <a:pPr algn="l" eaLnBrk="1" hangingPunct="1"/>
            <a:r>
              <a:rPr lang="el-GR" sz="1800" dirty="0" smtClean="0">
                <a:latin typeface="Verdana" pitchFamily="34" charset="0"/>
              </a:rPr>
              <a:t>					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l-GR" sz="1800" dirty="0">
                <a:latin typeface="Verdana" pitchFamily="34" charset="0"/>
              </a:rPr>
              <a:t>Αθροιστική αξία εισοδημάτων</a:t>
            </a:r>
            <a:endParaRPr lang="el-GR" sz="1800" dirty="0" smtClean="0">
              <a:latin typeface="Verdana" pitchFamily="34" charset="0"/>
            </a:endParaRPr>
          </a:p>
          <a:p>
            <a:pPr algn="l" eaLnBrk="1" hangingPunct="1"/>
            <a:endParaRPr lang="el-GR" sz="1800" dirty="0">
              <a:latin typeface="Verdana" pitchFamily="34" charset="0"/>
            </a:endParaRPr>
          </a:p>
          <a:p>
            <a:pPr algn="l" eaLnBrk="1" hangingPunct="1"/>
            <a:endParaRPr lang="el-GR" sz="1800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dirty="0" smtClean="0">
                <a:latin typeface="Verdana" pitchFamily="34" charset="0"/>
              </a:rPr>
              <a:t>						  </a:t>
            </a:r>
            <a:r>
              <a:rPr lang="el-GR" sz="1600" dirty="0" smtClean="0">
                <a:latin typeface="Verdana" pitchFamily="34" charset="0"/>
              </a:rPr>
              <a:t>Καμπύλη </a:t>
            </a:r>
            <a:r>
              <a:rPr lang="en-US" sz="1600" dirty="0" smtClean="0">
                <a:latin typeface="Verdana" pitchFamily="34" charset="0"/>
              </a:rPr>
              <a:t>Lorenz</a:t>
            </a:r>
            <a:endParaRPr lang="el-GR" sz="1800" dirty="0">
              <a:latin typeface="Verdana" pitchFamily="34" charset="0"/>
            </a:endParaRPr>
          </a:p>
          <a:p>
            <a:pPr algn="l" eaLnBrk="1" hangingPunct="1"/>
            <a:endParaRPr lang="en-US" sz="1800" dirty="0">
              <a:latin typeface="Verdana" pitchFamily="34" charset="0"/>
            </a:endParaRPr>
          </a:p>
          <a:p>
            <a:pPr algn="l" eaLnBrk="1" hangingPunct="1"/>
            <a:r>
              <a:rPr lang="el-GR" sz="2000" b="1" i="1" dirty="0" smtClean="0">
                <a:latin typeface="Verdana" pitchFamily="34" charset="0"/>
              </a:rPr>
              <a:t>			      </a:t>
            </a:r>
            <a:r>
              <a:rPr lang="en-US" sz="2000" b="1" i="1" dirty="0" smtClean="0">
                <a:latin typeface="Verdana" pitchFamily="34" charset="0"/>
              </a:rPr>
              <a:t>				</a:t>
            </a:r>
            <a:endParaRPr lang="el-GR" sz="2000" b="1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b="1" i="1" dirty="0" smtClean="0">
                <a:latin typeface="Verdana" pitchFamily="34" charset="0"/>
              </a:rPr>
              <a:t>						</a:t>
            </a:r>
            <a:r>
              <a:rPr lang="en-US" sz="2000" b="1" i="1" dirty="0" err="1" smtClean="0">
                <a:latin typeface="Verdana" pitchFamily="34" charset="0"/>
              </a:rPr>
              <a:t>Gini</a:t>
            </a:r>
            <a:r>
              <a:rPr lang="en-US" sz="2000" b="1" i="1" dirty="0" smtClean="0">
                <a:latin typeface="Verdana" pitchFamily="34" charset="0"/>
              </a:rPr>
              <a:t>= A/A+B</a:t>
            </a:r>
            <a:endParaRPr lang="el-GR" sz="2000" b="1" i="1" dirty="0">
              <a:latin typeface="Verdana" pitchFamily="34" charset="0"/>
            </a:endParaRPr>
          </a:p>
          <a:p>
            <a:pPr algn="l" eaLnBrk="1" hangingPunct="1"/>
            <a:r>
              <a:rPr lang="en-US" sz="2000" b="1" i="1" dirty="0" smtClean="0">
                <a:latin typeface="Verdana" pitchFamily="34" charset="0"/>
              </a:rPr>
              <a:t>						</a:t>
            </a:r>
            <a:r>
              <a:rPr lang="en-US" sz="1400" b="1" i="1" dirty="0" smtClean="0">
                <a:latin typeface="Verdana" pitchFamily="34" charset="0"/>
              </a:rPr>
              <a:t>{0 </a:t>
            </a:r>
            <a:r>
              <a:rPr lang="el-GR" sz="1400" b="1" i="1" dirty="0" smtClean="0">
                <a:latin typeface="Verdana" pitchFamily="34" charset="0"/>
              </a:rPr>
              <a:t>αν πλήρης ισότητα,</a:t>
            </a:r>
            <a:endParaRPr lang="el-GR" sz="2000" b="1" i="1" dirty="0">
              <a:latin typeface="Verdana" pitchFamily="34" charset="0"/>
            </a:endParaRPr>
          </a:p>
          <a:p>
            <a:pPr algn="l" eaLnBrk="1" hangingPunct="1"/>
            <a:r>
              <a:rPr lang="el-GR" sz="1400" b="1" i="1" dirty="0" smtClean="0">
                <a:latin typeface="Verdana" pitchFamily="34" charset="0"/>
              </a:rPr>
              <a:t>						   1 αν πλήρης ανισότητα}</a:t>
            </a:r>
            <a:endParaRPr lang="el-GR" sz="1400" b="1" i="1" dirty="0">
              <a:latin typeface="Verdana" pitchFamily="34" charset="0"/>
            </a:endParaRPr>
          </a:p>
          <a:p>
            <a:pPr algn="l" eaLnBrk="1" hangingPunct="1"/>
            <a:r>
              <a:rPr lang="en-US" sz="2000" b="1" i="1" dirty="0" smtClean="0">
                <a:latin typeface="Verdana" pitchFamily="34" charset="0"/>
              </a:rPr>
              <a:t>				     B</a:t>
            </a:r>
            <a:endParaRPr lang="el-GR" sz="2000" b="1" i="1" dirty="0" smtClean="0">
              <a:latin typeface="Verdana" pitchFamily="34" charset="0"/>
            </a:endParaRPr>
          </a:p>
          <a:p>
            <a:pPr algn="l" eaLnBrk="1" hangingPunct="1"/>
            <a:endParaRPr lang="el-GR" sz="2000" b="1" i="1" dirty="0">
              <a:latin typeface="Verdana" pitchFamily="34" charset="0"/>
            </a:endParaRPr>
          </a:p>
          <a:p>
            <a:pPr algn="l" eaLnBrk="1" hangingPunct="1"/>
            <a:endParaRPr lang="el-GR" sz="2000" b="1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dirty="0">
                <a:latin typeface="Verdana" pitchFamily="34" charset="0"/>
              </a:rPr>
              <a:t>Αθροιστικά μερίδια πολιτών </a:t>
            </a:r>
            <a:r>
              <a:rPr lang="en-US" sz="2000" b="1" i="1" dirty="0" smtClean="0">
                <a:latin typeface="Verdana" pitchFamily="34" charset="0"/>
              </a:rPr>
              <a:t>	</a:t>
            </a:r>
            <a:endParaRPr lang="en-US" sz="2000" b="1" i="1" dirty="0">
              <a:latin typeface="Verdana" pitchFamily="34" charset="0"/>
            </a:endParaRPr>
          </a:p>
        </p:txBody>
      </p:sp>
      <p:sp>
        <p:nvSpPr>
          <p:cNvPr id="2" name="Chord 1"/>
          <p:cNvSpPr/>
          <p:nvPr/>
        </p:nvSpPr>
        <p:spPr>
          <a:xfrm rot="13321673" flipV="1">
            <a:off x="3176260" y="1097082"/>
            <a:ext cx="1112009" cy="4893144"/>
          </a:xfrm>
          <a:prstGeom prst="chord">
            <a:avLst>
              <a:gd name="adj1" fmla="val 5397957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051721" y="1700808"/>
            <a:ext cx="3380325" cy="36519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51720" y="5373216"/>
            <a:ext cx="3312368" cy="360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364088" y="1700808"/>
            <a:ext cx="67958" cy="36519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48064" y="256490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17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2012-2013 / 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dirty="0" smtClean="0"/>
              <a:t>Οικονομία και Περιβάλλον ΙΙ     </a:t>
            </a:r>
            <a:endParaRPr lang="en-US" sz="1200" dirty="0" smtClean="0"/>
          </a:p>
          <a:p>
            <a:pPr eaLnBrk="1" hangingPunct="1"/>
            <a:r>
              <a:rPr lang="el-GR" sz="1200" dirty="0" smtClean="0"/>
              <a:t>Αχιλλέας Μητσός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C1E3CC-6685-4FA4-9859-AC016B7192EB}" type="slidenum">
              <a:rPr lang="el-GR" smtClean="0"/>
              <a:pPr eaLnBrk="1" hangingPunct="1"/>
              <a:t>36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smtClean="0">
              <a:latin typeface="Verdan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429752"/>
              </p:ext>
            </p:extLst>
          </p:nvPr>
        </p:nvGraphicFramePr>
        <p:xfrm>
          <a:off x="1907704" y="764704"/>
          <a:ext cx="5076056" cy="531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69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     Αχιλλέας Μητσός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37</a:t>
            </a:fld>
            <a:endParaRPr lang="el-GR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r>
              <a:rPr lang="el-GR" sz="2000" b="1" u="sng" dirty="0">
                <a:latin typeface="Verdana" pitchFamily="34" charset="0"/>
              </a:rPr>
              <a:t>Κίνδυνος φτώχιας ή κοινωνικού αποκλεισμού: </a:t>
            </a:r>
            <a:endParaRPr lang="el-GR" sz="2000" b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000" b="1" dirty="0" smtClean="0">
                <a:latin typeface="Verdana" pitchFamily="34" charset="0"/>
              </a:rPr>
              <a:t>Ποσοστό </a:t>
            </a:r>
            <a:r>
              <a:rPr lang="el-GR" sz="2000" b="1" dirty="0">
                <a:latin typeface="Verdana" pitchFamily="34" charset="0"/>
              </a:rPr>
              <a:t>πληθυσμού που εμπίπτει σε μια από τις </a:t>
            </a:r>
            <a:r>
              <a:rPr lang="el-GR" sz="2000" b="1" dirty="0" smtClean="0">
                <a:latin typeface="Verdana" pitchFamily="34" charset="0"/>
              </a:rPr>
              <a:t>παρακάτω </a:t>
            </a:r>
            <a:r>
              <a:rPr lang="el-GR" sz="2000" b="1" dirty="0">
                <a:latin typeface="Verdana" pitchFamily="34" charset="0"/>
              </a:rPr>
              <a:t>κατηγορίες</a:t>
            </a:r>
          </a:p>
          <a:p>
            <a:pPr lvl="1" algn="l" eaLnBrk="1" hangingPunct="1"/>
            <a:r>
              <a:rPr lang="el-GR" sz="1800" dirty="0" smtClean="0">
                <a:latin typeface="Verdana" pitchFamily="34" charset="0"/>
              </a:rPr>
              <a:t>Α – </a:t>
            </a:r>
            <a:r>
              <a:rPr lang="el-GR" sz="1800" u="sng" dirty="0" smtClean="0">
                <a:latin typeface="Verdana" pitchFamily="34" charset="0"/>
              </a:rPr>
              <a:t>Όριο κινδύνου φτώχιας.</a:t>
            </a:r>
            <a:r>
              <a:rPr lang="el-GR" sz="1800" dirty="0" smtClean="0">
                <a:latin typeface="Verdana" pitchFamily="34" charset="0"/>
              </a:rPr>
              <a:t> Ποσοστό πληθυσμού που ζει κάτω από το όριο του κινδύνου φτώχειας (60% του διαθέσιμου εισοδήματος του διάμεσου)</a:t>
            </a:r>
          </a:p>
          <a:p>
            <a:pPr lvl="1" algn="l" eaLnBrk="1" hangingPunct="1"/>
            <a:r>
              <a:rPr lang="el-GR" sz="1800" dirty="0" smtClean="0">
                <a:latin typeface="Verdana" pitchFamily="34" charset="0"/>
              </a:rPr>
              <a:t>Β – </a:t>
            </a:r>
            <a:r>
              <a:rPr lang="el-GR" sz="1800" u="sng" dirty="0" smtClean="0">
                <a:latin typeface="Verdana" pitchFamily="34" charset="0"/>
              </a:rPr>
              <a:t>Σοβαρή υλική στέρηση</a:t>
            </a:r>
            <a:r>
              <a:rPr lang="el-GR" sz="1800" dirty="0" smtClean="0">
                <a:latin typeface="Verdana" pitchFamily="34" charset="0"/>
              </a:rPr>
              <a:t>. Ποσοστό πληθυσμού που στερείται τουλάχιστον τέσσερα από τα παρακάτω εννέα: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Καθυστερημένες υποθήκες, δάνεια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Δυνατότητα μιας εβδομάδας διακοπών μακριά από το σπίτι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Δυνατότητα κάθε δεύτερης μέρας φαγητού με κρέας ή …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Δυνατότητα αντιμετώπισης μη αναμενόμενων πιστωτικών δαπανών …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Αδυναμία απόκτησης τηλεφώνου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Αδυναμία απόκτησης τηλεόρασης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Αδυναμία απόκτησης πλυντηρίου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Αδυναμία απόκτησης αυτοκινήτου</a:t>
            </a:r>
          </a:p>
          <a:p>
            <a:pPr marL="1257300" lvl="2" indent="-342900" algn="l" eaLnBrk="1" hangingPunct="1">
              <a:buFont typeface="+mj-lt"/>
              <a:buAutoNum type="arabicPeriod"/>
            </a:pPr>
            <a:r>
              <a:rPr lang="el-GR" sz="1600" dirty="0" smtClean="0">
                <a:latin typeface="Verdana" pitchFamily="34" charset="0"/>
              </a:rPr>
              <a:t>Αδυναμία πληρωμής ώστε ζεστό σπίτι</a:t>
            </a:r>
          </a:p>
          <a:p>
            <a:pPr lvl="1" algn="l" eaLnBrk="1" hangingPunct="1"/>
            <a:r>
              <a:rPr lang="el-GR" sz="1800" dirty="0" smtClean="0">
                <a:latin typeface="Verdana" pitchFamily="34" charset="0"/>
              </a:rPr>
              <a:t>Γ – </a:t>
            </a:r>
            <a:r>
              <a:rPr lang="el-GR" sz="1800" u="sng" dirty="0" smtClean="0">
                <a:latin typeface="Verdana" pitchFamily="34" charset="0"/>
              </a:rPr>
              <a:t>Χαμηλή «ένταση εργασίας»</a:t>
            </a:r>
            <a:r>
              <a:rPr lang="el-GR" sz="1800" dirty="0" smtClean="0">
                <a:latin typeface="Verdana" pitchFamily="34" charset="0"/>
              </a:rPr>
              <a:t>. Άθροισμα μηνών που εργάστηκε κάθε άτομο εργασιακής ηλικίας προς σύνολο μηνών κάτω από 0.2</a:t>
            </a:r>
          </a:p>
        </p:txBody>
      </p:sp>
    </p:spTree>
    <p:extLst>
      <p:ext uri="{BB962C8B-B14F-4D97-AF65-F5344CB8AC3E}">
        <p14:creationId xmlns:p14="http://schemas.microsoft.com/office/powerpoint/2010/main" val="33299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946150" cy="27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smtClean="0"/>
              <a:t>2012-2013 / 3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575" y="6237288"/>
            <a:ext cx="3097213" cy="48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200" dirty="0" smtClean="0"/>
              <a:t>Οικονομία και Περιβάλλον ΙΙ     Αχιλλέας Μητσός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DDACC5-80FE-44C1-8910-3CD364C60251}" type="slidenum">
              <a:rPr lang="el-GR" smtClean="0"/>
              <a:pPr eaLnBrk="1" hangingPunct="1"/>
              <a:t>38</a:t>
            </a:fld>
            <a:endParaRPr lang="el-GR" smtClean="0"/>
          </a:p>
        </p:txBody>
      </p:sp>
      <p:sp>
        <p:nvSpPr>
          <p:cNvPr id="5125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009999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endParaRPr lang="en-US" sz="2400" smtClean="0">
              <a:latin typeface="Verdana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794200"/>
              </p:ext>
            </p:extLst>
          </p:nvPr>
        </p:nvGraphicFramePr>
        <p:xfrm>
          <a:off x="708660" y="1108710"/>
          <a:ext cx="7726680" cy="464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46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39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35992"/>
            <a:ext cx="8353425" cy="6001320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/>
          <a:lstStyle/>
          <a:p>
            <a:pPr algn="l" eaLnBrk="1" hangingPunct="1"/>
            <a:endParaRPr lang="el-GR" sz="1800" u="sng" dirty="0" smtClean="0">
              <a:latin typeface="Verdana" pitchFamily="34" charset="0"/>
            </a:endParaRPr>
          </a:p>
          <a:p>
            <a:pPr eaLnBrk="1" hangingPunct="1"/>
            <a:r>
              <a:rPr lang="el-GR" sz="1800" b="1" u="sng" dirty="0" smtClean="0">
                <a:latin typeface="Verdana" pitchFamily="34" charset="0"/>
              </a:rPr>
              <a:t>Ελλάδα – Δείκτες ισότητας, φτώχειας</a:t>
            </a:r>
          </a:p>
          <a:p>
            <a:pPr algn="l" eaLnBrk="1" hangingPunct="1"/>
            <a:endParaRPr lang="el-GR" sz="1800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1800" i="1" u="sng" dirty="0" smtClean="0">
                <a:latin typeface="Verdana" pitchFamily="34" charset="0"/>
              </a:rPr>
              <a:t>[Πηγή:</a:t>
            </a:r>
            <a:r>
              <a:rPr lang="en-US" sz="1800" i="1" u="sng" dirty="0" err="1" smtClean="0">
                <a:latin typeface="Verdana" pitchFamily="34" charset="0"/>
              </a:rPr>
              <a:t>Matsaganis,M</a:t>
            </a:r>
            <a:r>
              <a:rPr lang="en-US" sz="1800" i="1" u="sng" dirty="0" smtClean="0">
                <a:latin typeface="Verdana" pitchFamily="34" charset="0"/>
              </a:rPr>
              <a:t>., The Greek crisis: Social Impact and Policy Responses, </a:t>
            </a:r>
            <a:r>
              <a:rPr lang="en-US" sz="1800" i="1" u="sng" dirty="0">
                <a:latin typeface="Verdana" pitchFamily="34" charset="0"/>
              </a:rPr>
              <a:t>F</a:t>
            </a:r>
            <a:r>
              <a:rPr lang="en-US" sz="1800" i="1" u="sng" dirty="0" smtClean="0">
                <a:latin typeface="Verdana" pitchFamily="34" charset="0"/>
              </a:rPr>
              <a:t>riedrich Ebert </a:t>
            </a:r>
            <a:r>
              <a:rPr lang="en-US" sz="1800" i="1" u="sng" dirty="0" err="1" smtClean="0">
                <a:latin typeface="Verdana" pitchFamily="34" charset="0"/>
              </a:rPr>
              <a:t>Stiftung</a:t>
            </a:r>
            <a:r>
              <a:rPr lang="en-US" sz="1800" i="1" u="sng" dirty="0" smtClean="0">
                <a:latin typeface="Verdana" pitchFamily="34" charset="0"/>
              </a:rPr>
              <a:t>, November 2013]</a:t>
            </a:r>
          </a:p>
          <a:p>
            <a:pPr algn="l" eaLnBrk="1" hangingPunct="1"/>
            <a:endParaRPr lang="en-US" sz="2000" b="1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i="1" u="sng" dirty="0" smtClean="0">
                <a:latin typeface="Verdana" pitchFamily="34" charset="0"/>
              </a:rPr>
              <a:t>Συντελεστής </a:t>
            </a:r>
            <a:r>
              <a:rPr lang="en-US" sz="1800" i="1" u="sng" dirty="0" err="1" smtClean="0">
                <a:latin typeface="Verdana" pitchFamily="34" charset="0"/>
              </a:rPr>
              <a:t>Gini</a:t>
            </a:r>
            <a:r>
              <a:rPr lang="en-US" sz="1800" dirty="0" smtClean="0">
                <a:latin typeface="Verdana" pitchFamily="34" charset="0"/>
              </a:rPr>
              <a:t>: 0,368 </a:t>
            </a:r>
            <a:r>
              <a:rPr lang="en-US" sz="1000" dirty="0" smtClean="0">
                <a:latin typeface="Verdana" pitchFamily="34" charset="0"/>
              </a:rPr>
              <a:t>(2012)</a:t>
            </a:r>
            <a:r>
              <a:rPr lang="en-US" sz="1800" dirty="0" smtClean="0">
                <a:latin typeface="Verdana" pitchFamily="34" charset="0"/>
              </a:rPr>
              <a:t> /0,350 </a:t>
            </a:r>
            <a:r>
              <a:rPr lang="en-US" sz="1000" dirty="0" smtClean="0">
                <a:latin typeface="Verdana" pitchFamily="34" charset="0"/>
              </a:rPr>
              <a:t>(2009)</a:t>
            </a: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i="1" u="sng" dirty="0" smtClean="0">
                <a:latin typeface="Verdana" pitchFamily="34" charset="0"/>
              </a:rPr>
              <a:t>S80 /S20</a:t>
            </a:r>
            <a:r>
              <a:rPr lang="en-US" sz="1800" dirty="0" smtClean="0">
                <a:latin typeface="Verdana" pitchFamily="34" charset="0"/>
              </a:rPr>
              <a:t>: 7,544 </a:t>
            </a:r>
            <a:r>
              <a:rPr lang="en-US" sz="1000" dirty="0" smtClean="0">
                <a:latin typeface="Verdana" pitchFamily="34" charset="0"/>
              </a:rPr>
              <a:t>(2012)</a:t>
            </a:r>
            <a:r>
              <a:rPr lang="en-US" sz="1800" dirty="0" smtClean="0">
                <a:latin typeface="Verdana" pitchFamily="34" charset="0"/>
              </a:rPr>
              <a:t> / 6,067 </a:t>
            </a:r>
            <a:r>
              <a:rPr lang="en-US" sz="1000" dirty="0" smtClean="0">
                <a:latin typeface="Verdana" pitchFamily="34" charset="0"/>
              </a:rPr>
              <a:t>(2009)</a:t>
            </a:r>
            <a:endParaRPr lang="en-US" sz="1000" dirty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i="1" u="sng" dirty="0" smtClean="0">
                <a:latin typeface="Verdana" pitchFamily="34" charset="0"/>
              </a:rPr>
              <a:t>Γραμμή φτώχειας</a:t>
            </a:r>
            <a:r>
              <a:rPr lang="en-US" sz="1800" dirty="0" smtClean="0">
                <a:latin typeface="Verdana" pitchFamily="34" charset="0"/>
              </a:rPr>
              <a:t>:  458 euro/month </a:t>
            </a:r>
            <a:r>
              <a:rPr lang="en-US" sz="1000" dirty="0" smtClean="0">
                <a:latin typeface="Verdana" pitchFamily="34" charset="0"/>
              </a:rPr>
              <a:t>(2012)</a:t>
            </a:r>
            <a:r>
              <a:rPr lang="en-US" sz="1800" dirty="0" smtClean="0">
                <a:latin typeface="Verdana" pitchFamily="34" charset="0"/>
              </a:rPr>
              <a:t>/ 570 euro/month </a:t>
            </a:r>
            <a:r>
              <a:rPr lang="en-US" sz="1000" dirty="0" smtClean="0">
                <a:latin typeface="Verdana" pitchFamily="34" charset="0"/>
              </a:rPr>
              <a:t>(2009)</a:t>
            </a: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i="1" u="sng" dirty="0" smtClean="0">
                <a:latin typeface="Verdana" pitchFamily="34" charset="0"/>
              </a:rPr>
              <a:t>Ποσοστό κάτω από γραμμή φτώχειας</a:t>
            </a:r>
            <a:r>
              <a:rPr lang="en-US" sz="1800" dirty="0" smtClean="0">
                <a:latin typeface="Verdana" pitchFamily="34" charset="0"/>
              </a:rPr>
              <a:t>:</a:t>
            </a:r>
            <a:r>
              <a:rPr lang="el-GR" sz="1800" dirty="0">
                <a:latin typeface="Verdana" pitchFamily="34" charset="0"/>
              </a:rPr>
              <a:t> </a:t>
            </a:r>
            <a:r>
              <a:rPr lang="en-US" sz="1800" dirty="0" smtClean="0">
                <a:latin typeface="Verdana" pitchFamily="34" charset="0"/>
              </a:rPr>
              <a:t>21,3% </a:t>
            </a:r>
            <a:r>
              <a:rPr lang="en-US" sz="1000" dirty="0" smtClean="0">
                <a:latin typeface="Verdana" pitchFamily="34" charset="0"/>
              </a:rPr>
              <a:t>(2012)</a:t>
            </a:r>
            <a:r>
              <a:rPr lang="en-US" sz="1800" dirty="0" smtClean="0">
                <a:latin typeface="Verdana" pitchFamily="34" charset="0"/>
              </a:rPr>
              <a:t> / 20,0% </a:t>
            </a:r>
            <a:r>
              <a:rPr lang="en-US" sz="1000" dirty="0" smtClean="0">
                <a:latin typeface="Verdana" pitchFamily="34" charset="0"/>
              </a:rPr>
              <a:t>(2009)</a:t>
            </a: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i="1" u="sng" dirty="0" smtClean="0">
                <a:latin typeface="Verdana" pitchFamily="34" charset="0"/>
              </a:rPr>
              <a:t>Απώλεια εισοδήματος των φτωχότερων 10% (το 2009):</a:t>
            </a:r>
            <a:r>
              <a:rPr lang="en-US" sz="1800" dirty="0" smtClean="0">
                <a:latin typeface="Verdana" pitchFamily="34" charset="0"/>
              </a:rPr>
              <a:t>24,2%</a:t>
            </a:r>
            <a:r>
              <a:rPr lang="el-GR" sz="1800" dirty="0" smtClean="0">
                <a:latin typeface="Verdana" pitchFamily="34" charset="0"/>
              </a:rPr>
              <a:t>, των πλουσιότερων 10% (το 2009): </a:t>
            </a:r>
            <a:r>
              <a:rPr lang="en-US" sz="1800" dirty="0" smtClean="0">
                <a:latin typeface="Verdana" pitchFamily="34" charset="0"/>
              </a:rPr>
              <a:t>29,4%</a:t>
            </a: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i="1" u="sng" dirty="0" smtClean="0">
                <a:latin typeface="Verdana" pitchFamily="34" charset="0"/>
              </a:rPr>
              <a:t>Εισόδημα των φτωχότερων 10% το 2012 / Εισόδημα των φτωχότερων 10% το 2009:</a:t>
            </a:r>
            <a:r>
              <a:rPr lang="en-US" sz="1800" dirty="0" smtClean="0">
                <a:latin typeface="Verdana" pitchFamily="34" charset="0"/>
              </a:rPr>
              <a:t> -56,5%</a:t>
            </a:r>
          </a:p>
        </p:txBody>
      </p:sp>
    </p:spTree>
    <p:extLst>
      <p:ext uri="{BB962C8B-B14F-4D97-AF65-F5344CB8AC3E}">
        <p14:creationId xmlns:p14="http://schemas.microsoft.com/office/powerpoint/2010/main" val="36979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400" b="1" u="sng" dirty="0" smtClean="0">
                <a:solidFill>
                  <a:srgbClr val="002060"/>
                </a:solidFill>
              </a:rPr>
              <a:t>Θέματα-Ενότητες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 smtClean="0">
                <a:solidFill>
                  <a:srgbClr val="002060"/>
                </a:solidFill>
              </a:rPr>
              <a:t>0 - Εισαγωγή</a:t>
            </a:r>
            <a:r>
              <a:rPr lang="el-GR" sz="2200" b="1" dirty="0">
                <a:solidFill>
                  <a:srgbClr val="002060"/>
                </a:solidFill>
              </a:rPr>
              <a:t>. Γενική </a:t>
            </a:r>
            <a:r>
              <a:rPr lang="el-GR" sz="2200" b="1" dirty="0" smtClean="0">
                <a:solidFill>
                  <a:srgbClr val="002060"/>
                </a:solidFill>
              </a:rPr>
              <a:t>επισκόπηση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800" b="1" u="sng" dirty="0">
                <a:solidFill>
                  <a:srgbClr val="FF0000"/>
                </a:solidFill>
              </a:rPr>
              <a:t>1</a:t>
            </a:r>
            <a:r>
              <a:rPr lang="el-GR" sz="2800" b="1" u="sng" dirty="0" smtClean="0">
                <a:solidFill>
                  <a:srgbClr val="FF0000"/>
                </a:solidFill>
              </a:rPr>
              <a:t> </a:t>
            </a:r>
            <a:r>
              <a:rPr lang="el-GR" sz="2800" b="1" u="sng" dirty="0">
                <a:solidFill>
                  <a:srgbClr val="FF0000"/>
                </a:solidFill>
              </a:rPr>
              <a:t>-</a:t>
            </a:r>
            <a:r>
              <a:rPr lang="el-GR" sz="2800" b="1" u="sng" dirty="0" smtClean="0">
                <a:solidFill>
                  <a:srgbClr val="FF0000"/>
                </a:solidFill>
              </a:rPr>
              <a:t> Βασικές </a:t>
            </a:r>
            <a:r>
              <a:rPr lang="el-GR" sz="2800" b="1" u="sng" dirty="0">
                <a:solidFill>
                  <a:srgbClr val="FF0000"/>
                </a:solidFill>
              </a:rPr>
              <a:t>έννοιες, μετρήσεις, </a:t>
            </a:r>
            <a:r>
              <a:rPr lang="el-GR" sz="2800" b="1" u="sng" dirty="0" smtClean="0">
                <a:solidFill>
                  <a:srgbClr val="FF0000"/>
                </a:solidFill>
              </a:rPr>
              <a:t>δείκτες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2</a:t>
            </a:r>
            <a:r>
              <a:rPr lang="el-GR" sz="2200" b="1" dirty="0" smtClean="0">
                <a:solidFill>
                  <a:srgbClr val="002060"/>
                </a:solidFill>
              </a:rPr>
              <a:t> - </a:t>
            </a:r>
            <a:r>
              <a:rPr lang="el-GR" sz="2200" b="1" dirty="0">
                <a:solidFill>
                  <a:srgbClr val="002060"/>
                </a:solidFill>
              </a:rPr>
              <a:t>Η λειτουργία του οικονομικού </a:t>
            </a:r>
            <a:r>
              <a:rPr lang="el-GR" sz="2200" b="1" dirty="0" smtClean="0">
                <a:solidFill>
                  <a:srgbClr val="002060"/>
                </a:solidFill>
              </a:rPr>
              <a:t>συστήματος</a:t>
            </a:r>
          </a:p>
          <a:p>
            <a:pPr algn="l">
              <a:lnSpc>
                <a:spcPct val="300000"/>
              </a:lnSpc>
              <a:spcBef>
                <a:spcPts val="0"/>
              </a:spcBef>
            </a:pPr>
            <a:r>
              <a:rPr lang="el-GR" sz="2200" b="1" dirty="0">
                <a:solidFill>
                  <a:srgbClr val="002060"/>
                </a:solidFill>
              </a:rPr>
              <a:t>3</a:t>
            </a:r>
            <a:r>
              <a:rPr lang="el-GR" sz="2200" b="1" dirty="0" smtClean="0">
                <a:solidFill>
                  <a:srgbClr val="002060"/>
                </a:solidFill>
              </a:rPr>
              <a:t> </a:t>
            </a:r>
            <a:r>
              <a:rPr lang="el-GR" sz="2200" b="1" dirty="0">
                <a:solidFill>
                  <a:srgbClr val="002060"/>
                </a:solidFill>
              </a:rPr>
              <a:t>-</a:t>
            </a:r>
            <a:r>
              <a:rPr lang="el-GR" sz="2200" b="1" dirty="0" smtClean="0">
                <a:solidFill>
                  <a:srgbClr val="002060"/>
                </a:solidFill>
              </a:rPr>
              <a:t> Το περιβάλλον στα πλαίσια της δημόσιας πολιτικής</a:t>
            </a:r>
            <a:endParaRPr lang="el-GR" sz="2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65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40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35992"/>
            <a:ext cx="8353425" cy="6073328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/>
          <a:lstStyle/>
          <a:p>
            <a:pPr algn="l" eaLnBrk="1" hangingPunct="1"/>
            <a:endParaRPr lang="el-GR" sz="1800" u="sng" dirty="0">
              <a:latin typeface="Verdana" pitchFamily="34" charset="0"/>
            </a:endParaRPr>
          </a:p>
          <a:p>
            <a:pPr algn="l" eaLnBrk="1" hangingPunct="1"/>
            <a:endParaRPr lang="en-US" sz="2000" b="1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Εργασία / κεφάλαιο</a:t>
            </a: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Απασχολούμενοι / άνεργοι</a:t>
            </a:r>
            <a:endParaRPr lang="en-US" sz="1800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Δημόσιος / Ιδιωτικός τομέας</a:t>
            </a:r>
            <a:endParaRPr lang="en-US" sz="1800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Εργαζόμενοι με / χωρίς προσόντα</a:t>
            </a:r>
            <a:endParaRPr lang="en-US" sz="1800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Ιθαγενείς / μετανάστες</a:t>
            </a:r>
            <a:endParaRPr lang="en-US" sz="1800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Αθήνα / περιφέρεια</a:t>
            </a:r>
            <a:endParaRPr lang="en-US" sz="1800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Πόλεις / ύπαιθρος</a:t>
            </a: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Εμπορεύσιμα / μη εμπορεύσιμα αγαθά, υπηρεσίες</a:t>
            </a:r>
            <a:endParaRPr lang="en-US" sz="1800" b="1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Ηλικιακές ομάδες</a:t>
            </a:r>
            <a:endParaRPr lang="en-US" sz="1800" dirty="0" smtClean="0">
              <a:latin typeface="Verdana" pitchFamily="34" charset="0"/>
            </a:endParaRP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Πολιτικές δυνάμεις</a:t>
            </a:r>
          </a:p>
          <a:p>
            <a:pPr marL="285750" indent="-285750" algn="l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1800" dirty="0" smtClean="0">
                <a:latin typeface="Verdana" pitchFamily="34" charset="0"/>
              </a:rPr>
              <a:t>…</a:t>
            </a:r>
            <a:endParaRPr lang="en-US" sz="18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Ευημερία, μέσο βιοτικό επίπεδο </a:t>
            </a:r>
            <a:r>
              <a:rPr lang="el-GR" sz="2200" dirty="0">
                <a:solidFill>
                  <a:srgbClr val="002060"/>
                </a:solidFill>
              </a:rPr>
              <a:t>– ΑΕΠ κκ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Κατανομή εισοδήματος, κοινωνικός αποκλεισμός, φτώχεια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b="1" u="sng" dirty="0" smtClean="0">
                <a:solidFill>
                  <a:srgbClr val="002060"/>
                </a:solidFill>
              </a:rPr>
              <a:t>Βιωσιμότητα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850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/>
            <a:endParaRPr lang="en-US" sz="2400" b="1" dirty="0" smtClean="0">
              <a:solidFill>
                <a:srgbClr val="002060"/>
              </a:solidFill>
            </a:endParaRPr>
          </a:p>
          <a:p>
            <a:pPr lvl="1" algn="just"/>
            <a:r>
              <a:rPr lang="el-GR" sz="2400" b="1" dirty="0" smtClean="0">
                <a:solidFill>
                  <a:srgbClr val="002060"/>
                </a:solidFill>
              </a:rPr>
              <a:t>Βιώσιμη ανάπτυξη:</a:t>
            </a:r>
            <a:endParaRPr lang="el-GR" sz="2400" i="1" dirty="0" smtClean="0">
              <a:solidFill>
                <a:srgbClr val="002060"/>
              </a:solidFill>
            </a:endParaRPr>
          </a:p>
          <a:p>
            <a:pPr lvl="1" algn="just">
              <a:spcAft>
                <a:spcPts val="600"/>
              </a:spcAft>
            </a:pPr>
            <a:r>
              <a:rPr lang="el-GR" sz="2400" i="1" dirty="0" smtClean="0">
                <a:solidFill>
                  <a:srgbClr val="002060"/>
                </a:solidFill>
              </a:rPr>
              <a:t>«Η ανάπτυξη που καλύπτει τις ανάγκες του σήμερα χωρίς να θέτει σε κίνδυνο την ικανότητα των επόμενων γενεών να καλύπτουν τις δικές τους ανάγκες»</a:t>
            </a:r>
          </a:p>
          <a:p>
            <a:pPr lvl="1" algn="just"/>
            <a:r>
              <a:rPr lang="el-GR" sz="2400" b="1" dirty="0" smtClean="0">
                <a:solidFill>
                  <a:srgbClr val="002060"/>
                </a:solidFill>
              </a:rPr>
              <a:t>	</a:t>
            </a:r>
          </a:p>
          <a:p>
            <a:pPr lvl="1" algn="just"/>
            <a:r>
              <a:rPr lang="el-GR" sz="2400" i="1" dirty="0" smtClean="0">
                <a:solidFill>
                  <a:srgbClr val="002060"/>
                </a:solidFill>
              </a:rPr>
              <a:t>«Έκθεση </a:t>
            </a:r>
            <a:r>
              <a:rPr lang="en-US" sz="2400" i="1" dirty="0" err="1" smtClean="0">
                <a:solidFill>
                  <a:srgbClr val="002060"/>
                </a:solidFill>
              </a:rPr>
              <a:t>Brudtland</a:t>
            </a:r>
            <a:r>
              <a:rPr lang="el-GR" sz="2400" i="1" dirty="0" smtClean="0">
                <a:solidFill>
                  <a:srgbClr val="002060"/>
                </a:solidFill>
              </a:rPr>
              <a:t>», «</a:t>
            </a:r>
            <a:r>
              <a:rPr lang="el-GR" sz="2400" dirty="0" smtClean="0">
                <a:solidFill>
                  <a:srgbClr val="002060"/>
                </a:solidFill>
              </a:rPr>
              <a:t>Το κοινό μας Μέλλον»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200" i="1" dirty="0" smtClean="0">
                <a:solidFill>
                  <a:srgbClr val="002060"/>
                </a:solidFill>
              </a:rPr>
              <a:t>…ποιότητα ζωής της σημερινής και των επόμενων γενιών… </a:t>
            </a:r>
          </a:p>
          <a:p>
            <a:pPr lvl="1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(</a:t>
            </a:r>
            <a:r>
              <a:rPr lang="el-GR" sz="2400" b="1" dirty="0" err="1">
                <a:solidFill>
                  <a:srgbClr val="002060"/>
                </a:solidFill>
              </a:rPr>
              <a:t>ενδογενεακή</a:t>
            </a:r>
            <a:r>
              <a:rPr lang="el-GR" sz="2400" b="1" dirty="0">
                <a:solidFill>
                  <a:srgbClr val="002060"/>
                </a:solidFill>
              </a:rPr>
              <a:t> και) </a:t>
            </a:r>
            <a:r>
              <a:rPr lang="el-GR" sz="2400" b="1" u="sng" dirty="0" err="1">
                <a:solidFill>
                  <a:srgbClr val="002060"/>
                </a:solidFill>
              </a:rPr>
              <a:t>Διαγενεακή</a:t>
            </a:r>
            <a:r>
              <a:rPr lang="el-GR" sz="2400" b="1" dirty="0">
                <a:solidFill>
                  <a:srgbClr val="002060"/>
                </a:solidFill>
              </a:rPr>
              <a:t> ισότητα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SUSTAINABILITY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{</a:t>
            </a:r>
            <a:r>
              <a:rPr lang="el-GR" sz="2400" dirty="0" smtClean="0">
                <a:solidFill>
                  <a:srgbClr val="002060"/>
                </a:solidFill>
              </a:rPr>
              <a:t>«</a:t>
            </a:r>
            <a:r>
              <a:rPr lang="el-GR" sz="2400" dirty="0" err="1" smtClean="0">
                <a:solidFill>
                  <a:srgbClr val="002060"/>
                </a:solidFill>
              </a:rPr>
              <a:t>αειφορία</a:t>
            </a:r>
            <a:r>
              <a:rPr lang="el-GR" sz="2400" dirty="0" smtClean="0">
                <a:solidFill>
                  <a:srgbClr val="002060"/>
                </a:solidFill>
              </a:rPr>
              <a:t>», «βιωσιμότητα», «</a:t>
            </a:r>
            <a:r>
              <a:rPr lang="el-GR" sz="2400" dirty="0" err="1" smtClean="0">
                <a:solidFill>
                  <a:srgbClr val="002060"/>
                </a:solidFill>
              </a:rPr>
              <a:t>διατηρησιμότητα</a:t>
            </a:r>
            <a:r>
              <a:rPr lang="el-GR" sz="2400" dirty="0" smtClean="0">
                <a:solidFill>
                  <a:srgbClr val="002060"/>
                </a:solidFill>
              </a:rPr>
              <a:t>»}</a:t>
            </a:r>
          </a:p>
          <a:p>
            <a:pPr lvl="1" algn="just"/>
            <a:endParaRPr lang="el-GR" sz="2400" i="1" dirty="0" smtClean="0">
              <a:solidFill>
                <a:srgbClr val="002060"/>
              </a:solidFill>
            </a:endParaRPr>
          </a:p>
          <a:p>
            <a:pPr lvl="1" algn="just" eaLnBrk="1" hangingPunct="1"/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7630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2000" b="1" i="1" dirty="0" smtClean="0">
              <a:solidFill>
                <a:srgbClr val="002060"/>
              </a:solidFill>
            </a:endParaRPr>
          </a:p>
          <a:p>
            <a:pPr lvl="2" algn="just" eaLnBrk="1" hangingPunct="1">
              <a:lnSpc>
                <a:spcPct val="150000"/>
              </a:lnSpc>
            </a:pPr>
            <a:r>
              <a:rPr lang="el-GR" sz="2000" dirty="0" smtClean="0">
                <a:solidFill>
                  <a:srgbClr val="002060"/>
                </a:solidFill>
              </a:rPr>
              <a:t>«Η προστασία του περιβάλλοντος πρέπει να ενσωματώνεται με τις στρατηγικές οικονομικής μεγέθυνσης, και οι δύο δε να συνδέεται με την παροχή  αξιοπρεπών </a:t>
            </a:r>
            <a:r>
              <a:rPr lang="el-GR" sz="2000" dirty="0">
                <a:solidFill>
                  <a:srgbClr val="002060"/>
                </a:solidFill>
              </a:rPr>
              <a:t>σ</a:t>
            </a:r>
            <a:r>
              <a:rPr lang="el-GR" sz="2000" dirty="0" smtClean="0">
                <a:solidFill>
                  <a:srgbClr val="002060"/>
                </a:solidFill>
              </a:rPr>
              <a:t>υνθηκών </a:t>
            </a:r>
            <a:r>
              <a:rPr lang="el-GR" sz="2000" dirty="0">
                <a:solidFill>
                  <a:srgbClr val="002060"/>
                </a:solidFill>
              </a:rPr>
              <a:t>ζ</a:t>
            </a:r>
            <a:r>
              <a:rPr lang="el-GR" sz="2000" dirty="0" smtClean="0">
                <a:solidFill>
                  <a:srgbClr val="002060"/>
                </a:solidFill>
              </a:rPr>
              <a:t>ωής και εργασίας και δίκαιη πρόσβαση στους πόρους»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Δείκτες: </a:t>
            </a:r>
          </a:p>
          <a:p>
            <a:pPr lvl="1" algn="just" eaLnBrk="1" hangingPunct="1">
              <a:lnSpc>
                <a:spcPct val="150000"/>
              </a:lnSpc>
            </a:pPr>
            <a:r>
              <a:rPr lang="en-US" sz="1800" dirty="0" smtClean="0">
                <a:solidFill>
                  <a:srgbClr val="002060"/>
                </a:solidFill>
              </a:rPr>
              <a:t>Eurostat, </a:t>
            </a:r>
            <a:r>
              <a:rPr lang="en-US" sz="1800" i="1" u="sng" dirty="0" smtClean="0">
                <a:solidFill>
                  <a:srgbClr val="002060"/>
                </a:solidFill>
              </a:rPr>
              <a:t>Sustainable development in the European Union</a:t>
            </a:r>
            <a:r>
              <a:rPr lang="en-US" sz="1800" dirty="0" smtClean="0">
                <a:solidFill>
                  <a:srgbClr val="002060"/>
                </a:solidFill>
              </a:rPr>
              <a:t>, 2011 monitoring report of the EU sustainable development strategy</a:t>
            </a: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43</a:t>
            </a:fld>
            <a:endParaRPr lang="el-GR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71600" y="1052736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0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" rIns="360000">
            <a:no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Δείκτες βιώσιμης ανάπτυξης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1 - </a:t>
            </a:r>
            <a:r>
              <a:rPr lang="el-GR" sz="2000" u="sng" dirty="0" err="1" smtClean="0">
                <a:solidFill>
                  <a:srgbClr val="002060"/>
                </a:solidFill>
              </a:rPr>
              <a:t>Κοινωνικο</a:t>
            </a:r>
            <a:r>
              <a:rPr lang="el-GR" sz="2000" u="sng" dirty="0" smtClean="0">
                <a:solidFill>
                  <a:srgbClr val="002060"/>
                </a:solidFill>
              </a:rPr>
              <a:t>-οικονομική ανάπτυξη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2 – Βιώσιμη κατανάλωση και παραγωγή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3 – Κοινωνική ένταξη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4 -  Δημογραφικές μεταβολές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5 </a:t>
            </a:r>
            <a:r>
              <a:rPr lang="el-GR" sz="2000" u="sng" dirty="0">
                <a:solidFill>
                  <a:srgbClr val="002060"/>
                </a:solidFill>
              </a:rPr>
              <a:t>– Δημόσια υγεία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6 – Κλιματική αλλαγή και ενέργεια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7 </a:t>
            </a:r>
            <a:r>
              <a:rPr lang="el-GR" sz="2000" u="sng" dirty="0">
                <a:solidFill>
                  <a:srgbClr val="002060"/>
                </a:solidFill>
              </a:rPr>
              <a:t>– Βιωσιμότητα μεταφορών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8 </a:t>
            </a:r>
            <a:r>
              <a:rPr lang="el-GR" sz="2000" u="sng" dirty="0">
                <a:solidFill>
                  <a:srgbClr val="002060"/>
                </a:solidFill>
              </a:rPr>
              <a:t>– Φυσικοί </a:t>
            </a:r>
            <a:r>
              <a:rPr lang="el-GR" sz="2000" u="sng" dirty="0" smtClean="0">
                <a:solidFill>
                  <a:srgbClr val="002060"/>
                </a:solidFill>
              </a:rPr>
              <a:t>πόροι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9 </a:t>
            </a:r>
            <a:r>
              <a:rPr lang="el-GR" sz="2000" u="sng" dirty="0">
                <a:solidFill>
                  <a:srgbClr val="002060"/>
                </a:solidFill>
              </a:rPr>
              <a:t>– Παγκόσμια </a:t>
            </a:r>
            <a:r>
              <a:rPr lang="el-GR" sz="2000" u="sng" dirty="0" err="1">
                <a:solidFill>
                  <a:srgbClr val="002060"/>
                </a:solidFill>
              </a:rPr>
              <a:t>εταιρικότητα</a:t>
            </a:r>
            <a:endParaRPr lang="el-GR" sz="2000" u="sng" dirty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10 </a:t>
            </a:r>
            <a:r>
              <a:rPr lang="el-GR" sz="2000" u="sng" dirty="0">
                <a:solidFill>
                  <a:srgbClr val="002060"/>
                </a:solidFill>
              </a:rPr>
              <a:t>– </a:t>
            </a:r>
            <a:r>
              <a:rPr lang="el-GR" sz="2000" u="sng" dirty="0" smtClean="0">
                <a:solidFill>
                  <a:srgbClr val="002060"/>
                </a:solidFill>
              </a:rPr>
              <a:t>Διακυβέρνηση</a:t>
            </a:r>
            <a:endParaRPr lang="el-GR" sz="2000" u="sng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101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"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  <a:endParaRPr lang="el-GR" sz="2900" b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1 - </a:t>
            </a:r>
            <a:r>
              <a:rPr lang="el-GR" sz="2000" u="sng" dirty="0" err="1" smtClean="0">
                <a:solidFill>
                  <a:srgbClr val="002060"/>
                </a:solidFill>
              </a:rPr>
              <a:t>Κοινωνικο</a:t>
            </a:r>
            <a:r>
              <a:rPr lang="el-GR" sz="2000" u="sng" dirty="0" smtClean="0">
                <a:solidFill>
                  <a:srgbClr val="002060"/>
                </a:solidFill>
              </a:rPr>
              <a:t>-οικονομική ανάπτυξη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Κεντρικός δείκτης: 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Πραγματικό ΑΕΠ </a:t>
            </a:r>
            <a:r>
              <a:rPr lang="el-GR" sz="2000" b="1" dirty="0" err="1" smtClean="0">
                <a:solidFill>
                  <a:srgbClr val="002060"/>
                </a:solidFill>
              </a:rPr>
              <a:t>κ.κ</a:t>
            </a:r>
            <a:r>
              <a:rPr lang="el-GR" sz="2000" b="1" dirty="0" smtClean="0">
                <a:solidFill>
                  <a:srgbClr val="002060"/>
                </a:solidFill>
              </a:rPr>
              <a:t>. 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Οικονομική ανάπτυξη (</a:t>
            </a:r>
            <a:r>
              <a:rPr lang="el-GR" sz="2000" dirty="0" err="1" smtClean="0">
                <a:solidFill>
                  <a:srgbClr val="002060"/>
                </a:solidFill>
              </a:rPr>
              <a:t>ΑΕΠκκ</a:t>
            </a:r>
            <a:r>
              <a:rPr lang="el-GR" sz="2000" dirty="0" smtClean="0">
                <a:solidFill>
                  <a:srgbClr val="002060"/>
                </a:solidFill>
              </a:rPr>
              <a:t>, αποταμίευση…)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Ανταγωνιστικότητα (Παραγωγικότητα εργασίας, Έρευνα, Καινοτομίες, ένταση ενέργειας…)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Απασχόληση (Ανεργία ανά εκπαίδευση, φύλλο…)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393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46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51687"/>
              </p:ext>
            </p:extLst>
          </p:nvPr>
        </p:nvGraphicFramePr>
        <p:xfrm>
          <a:off x="4002088" y="1084263"/>
          <a:ext cx="1362000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731204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Real GDP pc growth rate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2011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-7,0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0,2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7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"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2 – Βιώσιμη κατανάλωση και παραγωγή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Κεντρικός δείκτης: 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Παραγωγικότητα πόρων 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Πόροι, απόβλητα (υλική κατανάλωση, εκπομπές…)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Καταναλωτικά πρότυπα 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Παραγωγικά πρότυπα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295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48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09577"/>
              </p:ext>
            </p:extLst>
          </p:nvPr>
        </p:nvGraphicFramePr>
        <p:xfrm>
          <a:off x="4011613" y="1084263"/>
          <a:ext cx="1784523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1153727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Resource productivity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2009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2,9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9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"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3 – Κοινωνική ένταξη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Κεντρικός δείκτης: 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Κίνδυνος φτώχειας ή κοινωνικού αποκλεισμού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Κίνδυνος φτώχειας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Πρόσβαση στην αγορά εργασίας 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Εκπαίδευση, κατάρτιση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49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705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640"/>
            <a:ext cx="8642350" cy="607278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Ευημερία, μέσο βιοτικό επίπεδο </a:t>
            </a:r>
            <a:r>
              <a:rPr lang="el-GR" sz="2200" dirty="0">
                <a:solidFill>
                  <a:srgbClr val="002060"/>
                </a:solidFill>
              </a:rPr>
              <a:t>– ΑΕΠ κκ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Κατανομή εισοδήματος, κοινωνικός αποκλεισμός, φτώχεια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Βιωσιμότητα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Δυνατότητες: Δείκτης ανθρώπινης ανάπτυξης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Ευτυχία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987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50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78865"/>
              </p:ext>
            </p:extLst>
          </p:nvPr>
        </p:nvGraphicFramePr>
        <p:xfrm>
          <a:off x="4046538" y="1031875"/>
          <a:ext cx="1821606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1190810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People at risk of poverty or social exclusion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2011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24,2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49,1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18,9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…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31,0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28,2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27,2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17,9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22,7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4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"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4 -  Δημογραφικές μεταβολές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Κεντρικός δείκτης: 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Απασχόληση μεγαλύτερων εργαζόμενων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Δημογραφία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Συντάξεις…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Δημοσιονομική βιωσιμότητα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871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52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074613"/>
              </p:ext>
            </p:extLst>
          </p:nvPr>
        </p:nvGraphicFramePr>
        <p:xfrm>
          <a:off x="3979863" y="1084263"/>
          <a:ext cx="1672257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1041461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Employment rate of older workers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2011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47,4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38,7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50,0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44,5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37,9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39,3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35,8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36,9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72,3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86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  <a:endParaRPr lang="el-GR" sz="2400" b="1" i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5 – Δημόσια υγεία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Κεντρικός δείκτης: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Προσδόκιμο ηλικίας και έτη υγιούς ζωής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Ανισότητες ως προς υγεία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Αιτίες θανάτου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966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54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68186"/>
              </p:ext>
            </p:extLst>
          </p:nvPr>
        </p:nvGraphicFramePr>
        <p:xfrm>
          <a:off x="4016375" y="1084263"/>
          <a:ext cx="1923777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1292981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Healthy life years and life expectancy 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2010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62,6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67,7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56,6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58,2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65,6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7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  <a:endParaRPr lang="el-GR" sz="2400" b="1" i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6 – Κλιματική αλλαγή και ενέργεια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Κεντρικός δείκτες: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	* Εκπομπές αερίων του θερμοκηπίου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Χρήση ανανεώσιμων πηγών ενέργειας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Ενεργειακή εξάρτηση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Εκπομπές από χρήσεις </a:t>
            </a:r>
            <a:r>
              <a:rPr lang="el-GR" sz="2000" dirty="0" err="1" smtClean="0">
                <a:solidFill>
                  <a:srgbClr val="002060"/>
                </a:solidFill>
              </a:rPr>
              <a:t>γής</a:t>
            </a:r>
            <a:r>
              <a:rPr lang="el-GR" sz="2000" dirty="0" smtClean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068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56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60749"/>
              </p:ext>
            </p:extLst>
          </p:nvPr>
        </p:nvGraphicFramePr>
        <p:xfrm>
          <a:off x="3717925" y="1084263"/>
          <a:ext cx="2294235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799343"/>
                <a:gridCol w="864096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Greenhouse gas emissions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Share of renewable energy in …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2010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2010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85,0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54,0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89,0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75,0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50,0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113,0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126,0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97,0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168,0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70,0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149,0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99,0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108,0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118,0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48,0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106,0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106,0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32,2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47,9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77,0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3,2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4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  <a:endParaRPr lang="el-GR" sz="2400" b="1" i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7 – Βιωσιμότητα μεταφορών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Κεντρικός δείκτης: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Κατανάλωση ενέργειας από μεταφορές / ΑΕΠ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Αύξηση μεταφορών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Τιμές μεταφορών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Κοινωνικό-οικονομικές επιπτώσεις μεταφορών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9359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58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72242"/>
              </p:ext>
            </p:extLst>
          </p:nvPr>
        </p:nvGraphicFramePr>
        <p:xfrm>
          <a:off x="3927475" y="1084263"/>
          <a:ext cx="1652637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1021841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Energy consumption of transport relative to GDP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2010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93,3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92,8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102,6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101,5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85,6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91,8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92,5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88,7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93,0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113,6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103,8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110,7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86,7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92,1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107,5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122,0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105,8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111,8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96,8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95,7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86,7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85,9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6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  <a:endParaRPr lang="el-GR" sz="2400" b="1" i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8 – Φυσικοί πόροι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Κεντρικοί δείκτες: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Αφθονία πουλιών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Διατήρηση αποθεμάτων ιχθύων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Βιοποικιλότητα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Υδάτινοι πόροι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Θαλάσσια οικοσυστήματα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Χρήσεις γης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59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343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200" b="1" u="sng" dirty="0" smtClean="0">
                <a:solidFill>
                  <a:srgbClr val="002060"/>
                </a:solidFill>
              </a:rPr>
              <a:t>Συνολικό προϊόν – ΑΕΠ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461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60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40975"/>
              </p:ext>
            </p:extLst>
          </p:nvPr>
        </p:nvGraphicFramePr>
        <p:xfrm>
          <a:off x="2699791" y="2698750"/>
          <a:ext cx="3888433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278"/>
                <a:gridCol w="1511019"/>
                <a:gridCol w="1224136"/>
              </a:tblGrid>
              <a:tr h="9144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Common bird index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 dirty="0">
                          <a:effectLst/>
                        </a:rPr>
                        <a:t>Fish catches…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2010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sng" strike="noStrike">
                          <a:effectLst/>
                        </a:rPr>
                        <a:t>2010</a:t>
                      </a:r>
                      <a:endParaRPr lang="en-US" sz="11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EU (27 )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99,8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14,3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  <a:endParaRPr lang="el-GR" sz="2400" b="1" i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9 – Παγκόσμια </a:t>
            </a:r>
            <a:r>
              <a:rPr lang="el-GR" sz="2000" u="sng" dirty="0" err="1" smtClean="0">
                <a:solidFill>
                  <a:srgbClr val="002060"/>
                </a:solidFill>
              </a:rPr>
              <a:t>εταιρικότητα</a:t>
            </a:r>
            <a:endParaRPr lang="el-GR" sz="20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Κεντρικός δείκτης: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* Αναπτυξιακή βοήθεια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Εισαγωγές από αναπτυσσόμενες χώρες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Δαπάνες για βιώσιμη ανάπτυξη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62</a:t>
            </a:fld>
            <a:endParaRPr lang="el-GR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17006"/>
              </p:ext>
            </p:extLst>
          </p:nvPr>
        </p:nvGraphicFramePr>
        <p:xfrm>
          <a:off x="3979863" y="1084263"/>
          <a:ext cx="1888281" cy="4689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0796"/>
                <a:gridCol w="1257485"/>
              </a:tblGrid>
              <a:tr h="63079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</a:rPr>
                        <a:t>Development assistance as % of GNI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sng" strike="noStrike">
                          <a:effectLst/>
                        </a:rPr>
                        <a:t>2011</a:t>
                      </a:r>
                      <a:endParaRPr lang="en-US" sz="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EU (27 )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Belgium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Bulgaria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Czech Republic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Denmark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Germany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Estonia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Ireland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Greece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France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Italy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Cyprus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Latvia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Lithuania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Luxembourg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Hungary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Malta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Netherlands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Portugal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Romania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Slovenia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Slovakia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Finland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0,5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1261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Sweden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1,0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  <a:tr h="23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United Kingdom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0,6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57" marR="5257" marT="525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r>
              <a:rPr lang="el-GR" sz="2400" b="1" dirty="0">
                <a:solidFill>
                  <a:srgbClr val="002060"/>
                </a:solidFill>
              </a:rPr>
              <a:t>Δείκτες βιώσιμης </a:t>
            </a:r>
            <a:r>
              <a:rPr lang="el-GR" sz="2400" b="1" dirty="0" smtClean="0">
                <a:solidFill>
                  <a:srgbClr val="002060"/>
                </a:solidFill>
              </a:rPr>
              <a:t>ανάπτυξης</a:t>
            </a:r>
            <a:endParaRPr lang="el-GR" sz="2400" b="1" i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000" u="sng" dirty="0" smtClean="0">
                <a:solidFill>
                  <a:srgbClr val="002060"/>
                </a:solidFill>
              </a:rPr>
              <a:t>10 – Διακυβέρνηση</a:t>
            </a:r>
          </a:p>
          <a:p>
            <a:pPr lvl="1"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002060"/>
                </a:solidFill>
              </a:rPr>
              <a:t>	Κεντρικός δείκτης: ---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Συνέπεια και αποτελεσματικότητα πολιτικής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Διαφάνεια και συμμετοχή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2060"/>
                </a:solidFill>
              </a:rPr>
              <a:t> Οικονομικά μέσα (συμμετοχή περιβαλλοντικών φόρων στο σύνολο)</a:t>
            </a:r>
          </a:p>
          <a:p>
            <a:pPr lvl="1" algn="just" eaLnBrk="1" hangingPunct="1">
              <a:lnSpc>
                <a:spcPct val="150000"/>
              </a:lnSpc>
            </a:pPr>
            <a:endParaRPr lang="el-GR" sz="18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309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640"/>
            <a:ext cx="8642350" cy="607278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Ευημερία, μέσο βιοτικό επίπεδο </a:t>
            </a:r>
            <a:r>
              <a:rPr lang="el-GR" sz="2200" dirty="0">
                <a:solidFill>
                  <a:srgbClr val="002060"/>
                </a:solidFill>
              </a:rPr>
              <a:t>– ΑΕΠ κκ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Κατανομή εισοδήματος, κοινωνικός αποκλεισμός, φτώχεια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Βιωσιμότητα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b="1" u="sng" dirty="0" smtClean="0">
                <a:solidFill>
                  <a:srgbClr val="002060"/>
                </a:solidFill>
              </a:rPr>
              <a:t>Ευτυχία, Υποκειμενική ευδαιμονία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Δυνατότητες: Δείκτης ανθρώπινης ανάπτυξης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l-GR" sz="22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794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Ευτυχία / Ευεξία / Ικανοποίηση από τη ζωή </a:t>
            </a:r>
          </a:p>
          <a:p>
            <a:pPr lvl="1" algn="just">
              <a:lnSpc>
                <a:spcPct val="150000"/>
              </a:lnSpc>
            </a:pPr>
            <a:r>
              <a:rPr lang="el-GR" sz="2400" u="sng" dirty="0" smtClean="0">
                <a:solidFill>
                  <a:srgbClr val="002060"/>
                </a:solidFill>
              </a:rPr>
              <a:t>Μετρήσεις υποκειμενικής ευεξίας</a:t>
            </a:r>
          </a:p>
          <a:p>
            <a:pPr lvl="1" algn="just">
              <a:lnSpc>
                <a:spcPct val="150000"/>
              </a:lnSpc>
            </a:pPr>
            <a:r>
              <a:rPr lang="el-GR" sz="1800" b="1" dirty="0" smtClean="0">
                <a:solidFill>
                  <a:srgbClr val="002060"/>
                </a:solidFill>
              </a:rPr>
              <a:t>«…Πόσο ευτυχής θα έλεγες ότι είσαι [1-10]»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</a:t>
            </a:r>
            <a:r>
              <a:rPr lang="el-GR" sz="1800" u="sng" dirty="0" smtClean="0">
                <a:solidFill>
                  <a:srgbClr val="002060"/>
                </a:solidFill>
              </a:rPr>
              <a:t>Μέσος όρος  	2003 	2007	2011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    Ελλάδα	 7.6	 7.3	 6.5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    Μέσο 				 7.4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    Δανία				 8.2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          Φινλανδία			 8.1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              …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    Βουλγαρία			 6.3</a:t>
            </a:r>
          </a:p>
          <a:p>
            <a:pPr lvl="1" algn="just">
              <a:lnSpc>
                <a:spcPct val="150000"/>
              </a:lnSpc>
            </a:pPr>
            <a:r>
              <a:rPr lang="el-GR" sz="1800" i="1" dirty="0" smtClean="0">
                <a:solidFill>
                  <a:srgbClr val="002060"/>
                </a:solidFill>
              </a:rPr>
              <a:t>[Πηγή: </a:t>
            </a:r>
            <a:r>
              <a:rPr lang="en-US" sz="1800" i="1" dirty="0" smtClean="0">
                <a:solidFill>
                  <a:srgbClr val="002060"/>
                </a:solidFill>
              </a:rPr>
              <a:t>European Foundation for Improvement of Living and Working Conditions, </a:t>
            </a:r>
            <a:r>
              <a:rPr lang="en-US" sz="1800" i="1" u="sng" dirty="0" smtClean="0">
                <a:solidFill>
                  <a:srgbClr val="002060"/>
                </a:solidFill>
              </a:rPr>
              <a:t>Quality of life trends</a:t>
            </a:r>
            <a:r>
              <a:rPr lang="en-US" sz="1800" i="1" dirty="0" smtClean="0">
                <a:solidFill>
                  <a:srgbClr val="002060"/>
                </a:solidFill>
              </a:rPr>
              <a:t>, 2013]</a:t>
            </a:r>
            <a:endParaRPr lang="el-GR" sz="1800" i="1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4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4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108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r>
              <a:rPr lang="el-GR" sz="2400" b="1" dirty="0" smtClean="0">
                <a:solidFill>
                  <a:srgbClr val="002060"/>
                </a:solidFill>
              </a:rPr>
              <a:t>Ευτυχία / Ευεξία / Ικανοποίηση από τη ζωή </a:t>
            </a:r>
          </a:p>
          <a:p>
            <a:pPr lvl="1" algn="just">
              <a:lnSpc>
                <a:spcPct val="150000"/>
              </a:lnSpc>
            </a:pPr>
            <a:r>
              <a:rPr lang="el-GR" sz="2400" u="sng" dirty="0" smtClean="0">
                <a:solidFill>
                  <a:srgbClr val="002060"/>
                </a:solidFill>
              </a:rPr>
              <a:t>Μετρήσεις υποκειμενικής ευεξίας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«…Πόσο ικανοποιημένος είσαι από τη ζωή σου αυτόν τον καιρό [1-10]»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u="sng" dirty="0" smtClean="0">
                <a:solidFill>
                  <a:srgbClr val="002060"/>
                </a:solidFill>
              </a:rPr>
              <a:t>Μέσος όρος 	2003 	2007	2011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Ελλάδα	</a:t>
            </a:r>
            <a:r>
              <a:rPr lang="el-GR" sz="1800" dirty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 6.7	  6.6 	  6.2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Μέσο 				  7.1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Δανία				  8.4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Φινλανδία			  8.1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…</a:t>
            </a:r>
          </a:p>
          <a:p>
            <a:pPr lvl="1" algn="just">
              <a:lnSpc>
                <a:spcPct val="150000"/>
              </a:lnSpc>
            </a:pPr>
            <a:r>
              <a:rPr lang="el-GR" sz="1800" dirty="0" smtClean="0">
                <a:solidFill>
                  <a:srgbClr val="002060"/>
                </a:solidFill>
              </a:rPr>
              <a:t>	Βουλγαρία 			  5.5</a:t>
            </a:r>
          </a:p>
          <a:p>
            <a:pPr lvl="1" algn="just">
              <a:lnSpc>
                <a:spcPct val="150000"/>
              </a:lnSpc>
            </a:pPr>
            <a:r>
              <a:rPr lang="el-GR" sz="1800" i="1" dirty="0">
                <a:solidFill>
                  <a:srgbClr val="002060"/>
                </a:solidFill>
              </a:rPr>
              <a:t>[Πηγή: </a:t>
            </a:r>
            <a:r>
              <a:rPr lang="en-US" sz="1800" i="1" dirty="0">
                <a:solidFill>
                  <a:srgbClr val="002060"/>
                </a:solidFill>
              </a:rPr>
              <a:t>European Foundation for Improvement of Living and Working Conditions, </a:t>
            </a:r>
            <a:r>
              <a:rPr lang="en-US" sz="1800" i="1" u="sng" dirty="0">
                <a:solidFill>
                  <a:srgbClr val="002060"/>
                </a:solidFill>
              </a:rPr>
              <a:t>Quality of life trends</a:t>
            </a:r>
            <a:r>
              <a:rPr lang="en-US" sz="1800" i="1" dirty="0">
                <a:solidFill>
                  <a:srgbClr val="002060"/>
                </a:solidFill>
              </a:rPr>
              <a:t>, 2013</a:t>
            </a:r>
            <a:r>
              <a:rPr lang="en-US" sz="1800" i="1" dirty="0" smtClean="0">
                <a:solidFill>
                  <a:srgbClr val="002060"/>
                </a:solidFill>
              </a:rPr>
              <a:t>]</a:t>
            </a:r>
            <a:endParaRPr lang="el-GR" sz="1800" i="1" dirty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5942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000" dirty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solidFill>
                  <a:srgbClr val="002060"/>
                </a:solidFill>
              </a:rPr>
              <a:t>… </a:t>
            </a:r>
            <a:r>
              <a:rPr lang="el-GR" sz="2000" dirty="0" smtClean="0">
                <a:solidFill>
                  <a:srgbClr val="002060"/>
                </a:solidFill>
              </a:rPr>
              <a:t> έως και</a:t>
            </a:r>
          </a:p>
          <a:p>
            <a:pPr lvl="1" algn="just">
              <a:lnSpc>
                <a:spcPct val="150000"/>
              </a:lnSpc>
            </a:pPr>
            <a:r>
              <a:rPr lang="el-GR" sz="2400" u="sng" dirty="0" smtClean="0">
                <a:solidFill>
                  <a:srgbClr val="002060"/>
                </a:solidFill>
              </a:rPr>
              <a:t>Ακαθάριστη εθνική ευτυχία (</a:t>
            </a:r>
            <a:r>
              <a:rPr lang="en-US" sz="2400" u="sng" dirty="0" smtClean="0">
                <a:solidFill>
                  <a:srgbClr val="002060"/>
                </a:solidFill>
              </a:rPr>
              <a:t>Gross National Happiness)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1800" i="1" dirty="0" smtClean="0">
                <a:solidFill>
                  <a:srgbClr val="002060"/>
                </a:solidFill>
              </a:rPr>
              <a:t>Αρχικά: </a:t>
            </a:r>
          </a:p>
          <a:p>
            <a:pPr lvl="1" algn="just">
              <a:lnSpc>
                <a:spcPct val="150000"/>
              </a:lnSpc>
            </a:pPr>
            <a:r>
              <a:rPr lang="en-US" sz="1800" u="sng" dirty="0" err="1" smtClean="0">
                <a:solidFill>
                  <a:srgbClr val="002060"/>
                </a:solidFill>
              </a:rPr>
              <a:t>Jigme</a:t>
            </a:r>
            <a:r>
              <a:rPr lang="en-US" sz="1800" u="sng" dirty="0" smtClean="0">
                <a:solidFill>
                  <a:srgbClr val="002060"/>
                </a:solidFill>
              </a:rPr>
              <a:t> </a:t>
            </a:r>
            <a:r>
              <a:rPr lang="en-US" sz="1800" u="sng" dirty="0" err="1" smtClean="0">
                <a:solidFill>
                  <a:srgbClr val="002060"/>
                </a:solidFill>
              </a:rPr>
              <a:t>Singue</a:t>
            </a:r>
            <a:r>
              <a:rPr lang="en-US" sz="1800" u="sng" dirty="0" smtClean="0">
                <a:solidFill>
                  <a:srgbClr val="002060"/>
                </a:solidFill>
              </a:rPr>
              <a:t> </a:t>
            </a:r>
            <a:r>
              <a:rPr lang="en-US" sz="1800" u="sng" dirty="0" err="1" smtClean="0">
                <a:solidFill>
                  <a:srgbClr val="002060"/>
                </a:solidFill>
              </a:rPr>
              <a:t>Wangchunk</a:t>
            </a:r>
            <a:r>
              <a:rPr lang="en-US" sz="1800" u="sng" dirty="0" smtClean="0">
                <a:solidFill>
                  <a:srgbClr val="002060"/>
                </a:solidFill>
              </a:rPr>
              <a:t>, </a:t>
            </a:r>
            <a:r>
              <a:rPr lang="el-GR" sz="1800" u="sng" dirty="0" smtClean="0">
                <a:solidFill>
                  <a:srgbClr val="002060"/>
                </a:solidFill>
              </a:rPr>
              <a:t>τέταρτος </a:t>
            </a:r>
            <a:r>
              <a:rPr lang="en-US" sz="1800" u="sng" dirty="0" smtClean="0">
                <a:solidFill>
                  <a:srgbClr val="002060"/>
                </a:solidFill>
              </a:rPr>
              <a:t>Dragon King </a:t>
            </a:r>
            <a:r>
              <a:rPr lang="el-GR" sz="1800" u="sng" dirty="0" smtClean="0">
                <a:solidFill>
                  <a:srgbClr val="002060"/>
                </a:solidFill>
              </a:rPr>
              <a:t>του  </a:t>
            </a:r>
            <a:r>
              <a:rPr lang="en-US" sz="1800" u="sng" dirty="0" smtClean="0">
                <a:solidFill>
                  <a:srgbClr val="002060"/>
                </a:solidFill>
              </a:rPr>
              <a:t>Bhutan (1972)</a:t>
            </a:r>
            <a:endParaRPr lang="el-GR" sz="18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400" u="sng" dirty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4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4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7729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640"/>
            <a:ext cx="8642350" cy="607278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Ευημερία, μέσο βιοτικό επίπεδο </a:t>
            </a:r>
            <a:r>
              <a:rPr lang="el-GR" sz="2200" dirty="0">
                <a:solidFill>
                  <a:srgbClr val="002060"/>
                </a:solidFill>
              </a:rPr>
              <a:t>– ΑΕΠ κκ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Κατανομή εισοδήματος, κοινωνικός αποκλεισμός, φτώχεια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Βιωσιμότητα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Ευτυχία, Υποκειμενική ευδαιμονία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b="1" u="sng" dirty="0" smtClean="0">
                <a:solidFill>
                  <a:srgbClr val="002060"/>
                </a:solidFill>
              </a:rPr>
              <a:t>Δυνατότητες: Δείκτης ανθρώπινης ανάπτυξης</a:t>
            </a:r>
            <a:endParaRPr lang="en-US" sz="2200" b="1" u="sng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l-GR" sz="22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90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>
              <a:lnSpc>
                <a:spcPct val="150000"/>
              </a:lnSpc>
            </a:pPr>
            <a:r>
              <a:rPr lang="el-GR" sz="2400" u="sng" dirty="0" smtClean="0">
                <a:solidFill>
                  <a:srgbClr val="002060"/>
                </a:solidFill>
              </a:rPr>
              <a:t>Δείκτης Ανθρώπινης Ανάπτυξης</a:t>
            </a:r>
            <a:endParaRPr lang="en-US" sz="24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Human Development Index</a:t>
            </a:r>
            <a:r>
              <a:rPr lang="el-GR" sz="2400" dirty="0" smtClean="0">
                <a:solidFill>
                  <a:srgbClr val="002060"/>
                </a:solidFill>
              </a:rPr>
              <a:t>, Α.</a:t>
            </a:r>
            <a:r>
              <a:rPr lang="en-US" sz="2400" dirty="0" err="1" smtClean="0">
                <a:solidFill>
                  <a:srgbClr val="002060"/>
                </a:solidFill>
              </a:rPr>
              <a:t>Sen</a:t>
            </a:r>
            <a:endParaRPr lang="el-GR" sz="2400" dirty="0" smtClean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 Προσδόκιμο ζωής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 Εκπαίδευση (2/3 </a:t>
            </a:r>
            <a:r>
              <a:rPr lang="el-GR" sz="2000" dirty="0" err="1" smtClean="0">
                <a:solidFill>
                  <a:srgbClr val="002060"/>
                </a:solidFill>
              </a:rPr>
              <a:t>αναλφαβητικότητα</a:t>
            </a:r>
            <a:r>
              <a:rPr lang="el-GR" sz="2000" dirty="0" smtClean="0">
                <a:solidFill>
                  <a:srgbClr val="002060"/>
                </a:solidFill>
              </a:rPr>
              <a:t>, 1/3 ποσοστά βαθμίδων)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 Εισόδημα </a:t>
            </a:r>
          </a:p>
          <a:p>
            <a:pPr lvl="1" algn="just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l-GR" sz="2400" u="sng" dirty="0" smtClean="0">
                <a:solidFill>
                  <a:srgbClr val="002060"/>
                </a:solidFill>
              </a:rPr>
              <a:t>Ευρωπαϊκή παραλλαγή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000" dirty="0" smtClean="0">
                <a:solidFill>
                  <a:srgbClr val="002060"/>
                </a:solidFill>
              </a:rPr>
              <a:t> Προσδόκιμο </a:t>
            </a:r>
            <a:r>
              <a:rPr lang="el-GR" sz="2000" dirty="0">
                <a:solidFill>
                  <a:srgbClr val="002060"/>
                </a:solidFill>
              </a:rPr>
              <a:t>ζωής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 Εκπαίδευση (ποσοστό πληθυσμού με 25-64 ετών με κατώτερη / τριτοβάθμια εκπαίδευση)</a:t>
            </a:r>
            <a:endParaRPr lang="el-GR" sz="2000" dirty="0">
              <a:solidFill>
                <a:srgbClr val="00206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l-GR" sz="2000" dirty="0">
                <a:solidFill>
                  <a:srgbClr val="002060"/>
                </a:solidFill>
              </a:rPr>
              <a:t> </a:t>
            </a:r>
            <a:r>
              <a:rPr lang="el-GR" sz="2000" dirty="0" smtClean="0">
                <a:solidFill>
                  <a:srgbClr val="002060"/>
                </a:solidFill>
              </a:rPr>
              <a:t> Διαθέσιμο εισόδημα </a:t>
            </a:r>
            <a:endParaRPr lang="el-GR" sz="2400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endParaRPr lang="el-GR" sz="20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</a:pPr>
            <a:endParaRPr lang="el-GR" sz="24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09320"/>
            <a:ext cx="1656184" cy="476250"/>
          </a:xfrm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69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85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/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</a:t>
            </a:r>
            <a:r>
              <a:rPr lang="el-GR" sz="2200" u="sng" dirty="0" smtClean="0">
                <a:solidFill>
                  <a:srgbClr val="002060"/>
                </a:solidFill>
              </a:rPr>
              <a:t>Συνολικό προϊόν – ΑΕΠ</a:t>
            </a:r>
          </a:p>
          <a:p>
            <a:pPr lvl="1" algn="just"/>
            <a:endParaRPr lang="el-GR" sz="2200" dirty="0" smtClean="0">
              <a:solidFill>
                <a:srgbClr val="002060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ΑΕΠ δεν είναι ο κρατικός προϋπολογισμός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ΑΕΠ δεν είναι δείκτης ευημερίας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ΑΕΠ δεν είναι δείκτης απασχόλησης / ανεργίας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ΑΕΠ δεν είναι δείκτης ρυθμού ανάπτυξης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ΑΕΠ δεν είναι δείκτης ανταγωνιστικότητας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ΑΕΠ δεν είναι δείκτης παραγωγικότητας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dirty="0" smtClean="0">
                <a:solidFill>
                  <a:srgbClr val="002060"/>
                </a:solidFill>
              </a:rPr>
              <a:t>ΑΕΠ δεν είναι δείκτης «προσωπικής ευτυχίας»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99592" y="162880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592" y="29249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1992" y="162880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1992" y="29249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640"/>
            <a:ext cx="8642350" cy="607278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>
              <a:lnSpc>
                <a:spcPct val="2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l-GR" sz="2400" b="1" i="1" dirty="0" smtClean="0">
                <a:solidFill>
                  <a:srgbClr val="002060"/>
                </a:solidFill>
              </a:rPr>
              <a:t>… κάποιες θεμελιώδεις έννοιες …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Συνολικό προϊόν – ΑΕΠ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Οικονομική </a:t>
            </a:r>
            <a:r>
              <a:rPr lang="el-GR" sz="2200" dirty="0" smtClean="0">
                <a:solidFill>
                  <a:srgbClr val="002060"/>
                </a:solidFill>
              </a:rPr>
              <a:t>μεγέθυνση / ανάπτυξη</a:t>
            </a:r>
            <a:endParaRPr lang="el-GR" sz="2200" dirty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Ανεργία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Πληθωρισμός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Ευημερία, μέσο βιοτικό επίπεδο </a:t>
            </a:r>
            <a:r>
              <a:rPr lang="el-GR" sz="2200" dirty="0">
                <a:solidFill>
                  <a:srgbClr val="002060"/>
                </a:solidFill>
              </a:rPr>
              <a:t>– ΑΕΠ κκ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Κατανομή εισοδήματος, κοινωνικός αποκλεισμός, φτώχεια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Βιωσιμότητα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Ευτυχία, Υποκειμενική ευδαιμονία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l-GR" sz="2200" dirty="0" smtClean="0">
                <a:solidFill>
                  <a:srgbClr val="002060"/>
                </a:solidFill>
              </a:rPr>
              <a:t> Δυνατότητες: Δείκτης ανθρώπινης ανάπτυξης</a:t>
            </a:r>
            <a:endParaRPr lang="en-US" sz="2200" dirty="0" smtClean="0">
              <a:solidFill>
                <a:srgbClr val="002060"/>
              </a:solidFill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l-GR" sz="2200" b="1" u="sng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2012-2013 / 3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   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65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…συμπλήρωση…</a:t>
            </a:r>
          </a:p>
          <a:p>
            <a:pPr algn="l">
              <a:lnSpc>
                <a:spcPct val="300000"/>
              </a:lnSpc>
            </a:pPr>
            <a:r>
              <a:rPr lang="el-GR" sz="2200" b="1" dirty="0" smtClean="0">
                <a:solidFill>
                  <a:srgbClr val="002060"/>
                </a:solidFill>
              </a:rPr>
              <a:t>	Κρατικός προϋπολογισμός</a:t>
            </a:r>
          </a:p>
          <a:p>
            <a:pPr algn="l">
              <a:lnSpc>
                <a:spcPct val="150000"/>
              </a:lnSpc>
            </a:pPr>
            <a:r>
              <a:rPr lang="el-GR" sz="2200" b="1" dirty="0">
                <a:solidFill>
                  <a:srgbClr val="002060"/>
                </a:solidFill>
              </a:rPr>
              <a:t>	</a:t>
            </a:r>
            <a:r>
              <a:rPr lang="el-GR" sz="2200" b="1" dirty="0" smtClean="0">
                <a:solidFill>
                  <a:srgbClr val="002060"/>
                </a:solidFill>
              </a:rPr>
              <a:t>	</a:t>
            </a:r>
            <a:r>
              <a:rPr lang="el-GR" sz="2200" dirty="0" smtClean="0">
                <a:solidFill>
                  <a:srgbClr val="002060"/>
                </a:solidFill>
              </a:rPr>
              <a:t>Έσοδα</a:t>
            </a:r>
            <a:endParaRPr lang="el-GR" sz="2200" b="1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b="1" dirty="0" smtClean="0">
                <a:solidFill>
                  <a:srgbClr val="002060"/>
                </a:solidFill>
              </a:rPr>
              <a:t>			</a:t>
            </a:r>
            <a:r>
              <a:rPr lang="el-GR" sz="2200" dirty="0" smtClean="0">
                <a:solidFill>
                  <a:srgbClr val="002060"/>
                </a:solidFill>
              </a:rPr>
              <a:t>Δαπάνες</a:t>
            </a:r>
          </a:p>
          <a:p>
            <a:pPr algn="l">
              <a:lnSpc>
                <a:spcPct val="150000"/>
              </a:lnSpc>
            </a:pPr>
            <a:r>
              <a:rPr lang="el-GR" sz="2200" dirty="0">
                <a:solidFill>
                  <a:srgbClr val="002060"/>
                </a:solidFill>
              </a:rPr>
              <a:t>	</a:t>
            </a:r>
            <a:r>
              <a:rPr lang="el-GR" sz="2200" dirty="0" smtClean="0">
                <a:solidFill>
                  <a:srgbClr val="002060"/>
                </a:solidFill>
              </a:rPr>
              <a:t>			Έλλειμμα (δημοσιονομικό)</a:t>
            </a:r>
          </a:p>
          <a:p>
            <a:pPr algn="l">
              <a:lnSpc>
                <a:spcPct val="150000"/>
              </a:lnSpc>
            </a:pPr>
            <a:r>
              <a:rPr lang="el-GR" sz="2200" dirty="0">
                <a:solidFill>
                  <a:srgbClr val="002060"/>
                </a:solidFill>
              </a:rPr>
              <a:t>	</a:t>
            </a:r>
            <a:r>
              <a:rPr lang="el-GR" sz="2200" dirty="0" smtClean="0">
                <a:solidFill>
                  <a:srgbClr val="002060"/>
                </a:solidFill>
              </a:rPr>
              <a:t>				Χρέος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914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…συμπλήρωση…</a:t>
            </a:r>
          </a:p>
          <a:p>
            <a:pPr algn="l">
              <a:lnSpc>
                <a:spcPct val="300000"/>
              </a:lnSpc>
            </a:pPr>
            <a:r>
              <a:rPr lang="el-GR" sz="2200" b="1" dirty="0" smtClean="0">
                <a:solidFill>
                  <a:srgbClr val="002060"/>
                </a:solidFill>
              </a:rPr>
              <a:t>	Ισοζύγιο εξωτερικών συναλλαγών</a:t>
            </a:r>
          </a:p>
          <a:p>
            <a:pPr algn="l">
              <a:lnSpc>
                <a:spcPct val="150000"/>
              </a:lnSpc>
            </a:pPr>
            <a:r>
              <a:rPr lang="el-GR" sz="2200" b="1" dirty="0">
                <a:solidFill>
                  <a:srgbClr val="002060"/>
                </a:solidFill>
              </a:rPr>
              <a:t>	</a:t>
            </a:r>
            <a:r>
              <a:rPr lang="el-GR" sz="2200" b="1" dirty="0" smtClean="0">
                <a:solidFill>
                  <a:srgbClr val="002060"/>
                </a:solidFill>
              </a:rPr>
              <a:t>	</a:t>
            </a:r>
            <a:r>
              <a:rPr lang="el-GR" sz="2200" dirty="0" smtClean="0">
                <a:solidFill>
                  <a:srgbClr val="002060"/>
                </a:solidFill>
              </a:rPr>
              <a:t>Εισαγωγές</a:t>
            </a:r>
            <a:endParaRPr lang="el-GR" sz="2200" b="1" dirty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b="1" dirty="0" smtClean="0">
                <a:solidFill>
                  <a:srgbClr val="002060"/>
                </a:solidFill>
              </a:rPr>
              <a:t>			</a:t>
            </a:r>
            <a:r>
              <a:rPr lang="el-GR" sz="2200" dirty="0" smtClean="0">
                <a:solidFill>
                  <a:srgbClr val="002060"/>
                </a:solidFill>
              </a:rPr>
              <a:t>Εξαγωγές</a:t>
            </a:r>
          </a:p>
          <a:p>
            <a:pPr algn="l">
              <a:lnSpc>
                <a:spcPct val="150000"/>
              </a:lnSpc>
            </a:pPr>
            <a:r>
              <a:rPr lang="el-GR" sz="2200" dirty="0">
                <a:solidFill>
                  <a:srgbClr val="002060"/>
                </a:solidFill>
              </a:rPr>
              <a:t>	</a:t>
            </a:r>
            <a:r>
              <a:rPr lang="el-GR" sz="2200" dirty="0" smtClean="0">
                <a:solidFill>
                  <a:srgbClr val="002060"/>
                </a:solidFill>
              </a:rPr>
              <a:t>			Έλλειμμα</a:t>
            </a:r>
          </a:p>
          <a:p>
            <a:pPr algn="l">
              <a:lnSpc>
                <a:spcPct val="150000"/>
              </a:lnSpc>
            </a:pPr>
            <a:r>
              <a:rPr lang="el-GR" sz="2200" dirty="0">
                <a:solidFill>
                  <a:srgbClr val="002060"/>
                </a:solidFill>
              </a:rPr>
              <a:t>	</a:t>
            </a:r>
            <a:r>
              <a:rPr lang="el-GR" sz="2200" dirty="0" smtClean="0">
                <a:solidFill>
                  <a:srgbClr val="002060"/>
                </a:solidFill>
              </a:rPr>
              <a:t>				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640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30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…συμπλήρωση…</a:t>
            </a:r>
          </a:p>
          <a:p>
            <a:pPr algn="l">
              <a:lnSpc>
                <a:spcPct val="300000"/>
              </a:lnSpc>
            </a:pPr>
            <a:r>
              <a:rPr lang="el-GR" sz="2200" b="1" dirty="0" smtClean="0">
                <a:solidFill>
                  <a:srgbClr val="002060"/>
                </a:solidFill>
              </a:rPr>
              <a:t>	Παραγωγικότητα (εργασίας)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algn="l">
              <a:lnSpc>
                <a:spcPct val="30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</a:rPr>
              <a:t>	</a:t>
            </a:r>
            <a:r>
              <a:rPr lang="el-GR" sz="1800" dirty="0" smtClean="0">
                <a:solidFill>
                  <a:srgbClr val="002060"/>
                </a:solidFill>
              </a:rPr>
              <a:t>[ εκροή / εισροή ]</a:t>
            </a:r>
            <a:endParaRPr lang="el-GR" sz="2200" b="1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b="1" dirty="0" smtClean="0">
                <a:solidFill>
                  <a:srgbClr val="002060"/>
                </a:solidFill>
              </a:rPr>
              <a:t>		</a:t>
            </a:r>
            <a:r>
              <a:rPr lang="el-GR" sz="2000" dirty="0" smtClean="0">
                <a:solidFill>
                  <a:srgbClr val="002060"/>
                </a:solidFill>
              </a:rPr>
              <a:t>ΑΕΠ / ώρες εργασίας</a:t>
            </a:r>
          </a:p>
          <a:p>
            <a:pPr algn="l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	ή</a:t>
            </a:r>
          </a:p>
          <a:p>
            <a:pPr algn="l">
              <a:lnSpc>
                <a:spcPct val="150000"/>
              </a:lnSpc>
            </a:pPr>
            <a:r>
              <a:rPr lang="el-GR" sz="2000" b="1" dirty="0">
                <a:solidFill>
                  <a:srgbClr val="002060"/>
                </a:solidFill>
              </a:rPr>
              <a:t>	</a:t>
            </a:r>
            <a:r>
              <a:rPr lang="el-GR" sz="2000" b="1" dirty="0" smtClean="0">
                <a:solidFill>
                  <a:srgbClr val="002060"/>
                </a:solidFill>
              </a:rPr>
              <a:t>	</a:t>
            </a:r>
            <a:r>
              <a:rPr lang="el-GR" sz="2000" dirty="0" smtClean="0">
                <a:solidFill>
                  <a:srgbClr val="002060"/>
                </a:solidFill>
              </a:rPr>
              <a:t>ΑΕΠ / αριθμός εργαζόμενων</a:t>
            </a:r>
          </a:p>
          <a:p>
            <a:pPr algn="l">
              <a:lnSpc>
                <a:spcPct val="150000"/>
              </a:lnSpc>
            </a:pPr>
            <a:r>
              <a:rPr lang="el-GR" sz="2000" b="1" i="1" smtClean="0">
                <a:solidFill>
                  <a:srgbClr val="002060"/>
                </a:solidFill>
              </a:rPr>
              <a:t>				Δείκτης αποδοτικότητας</a:t>
            </a:r>
            <a:r>
              <a:rPr lang="el-GR" sz="2200" b="1" dirty="0">
                <a:solidFill>
                  <a:srgbClr val="002060"/>
                </a:solidFill>
              </a:rPr>
              <a:t>	</a:t>
            </a:r>
            <a:r>
              <a:rPr lang="el-GR" sz="2200" b="1" dirty="0" smtClean="0">
                <a:solidFill>
                  <a:srgbClr val="002060"/>
                </a:solidFill>
              </a:rPr>
              <a:t>	</a:t>
            </a:r>
            <a:r>
              <a:rPr lang="el-GR" sz="2200" dirty="0" smtClean="0">
                <a:solidFill>
                  <a:srgbClr val="002060"/>
                </a:solidFill>
              </a:rPr>
              <a:t>			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362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522512" cy="476250"/>
          </a:xfrm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87960" cy="476250"/>
          </a:xfrm>
          <a:noFill/>
        </p:spPr>
        <p:txBody>
          <a:bodyPr/>
          <a:lstStyle/>
          <a:p>
            <a:r>
              <a:rPr lang="el-GR" dirty="0" smtClean="0"/>
              <a:t>Οικονομία και Περιβάλλον ΙΙ</a:t>
            </a:r>
          </a:p>
          <a:p>
            <a:r>
              <a:rPr lang="el-GR" dirty="0" smtClean="0"/>
              <a:t>Αχιλλέας Μητσός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856811-1B43-466C-B080-374C0A16A13D}" type="slidenum">
              <a:rPr lang="el-GR" smtClean="0"/>
              <a:pPr/>
              <a:t>74</a:t>
            </a:fld>
            <a:endParaRPr lang="el-GR" dirty="0" smtClean="0"/>
          </a:p>
        </p:txBody>
      </p:sp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14313"/>
            <a:ext cx="8353425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algn="l" eaLnBrk="1" hangingPunct="1"/>
            <a:endParaRPr lang="el-GR" sz="2400" dirty="0" smtClean="0">
              <a:latin typeface="Verdana" pitchFamily="34" charset="0"/>
            </a:endParaRPr>
          </a:p>
          <a:p>
            <a:pPr eaLnBrk="1" hangingPunct="1"/>
            <a:r>
              <a:rPr lang="el-GR" sz="2400" dirty="0" smtClean="0">
                <a:latin typeface="Verdana" pitchFamily="34" charset="0"/>
              </a:rPr>
              <a:t>Αχιλλέας Μητσός</a:t>
            </a: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400" b="1" u="sng" dirty="0" smtClean="0">
                <a:latin typeface="Verdana" pitchFamily="34" charset="0"/>
              </a:rPr>
              <a:t>Οικονομία και Περιβάλλον Ι</a:t>
            </a:r>
            <a:r>
              <a:rPr lang="en-US" sz="2400" b="1" u="sng" dirty="0" smtClean="0">
                <a:latin typeface="Verdana" pitchFamily="34" charset="0"/>
              </a:rPr>
              <a:t>I</a:t>
            </a:r>
            <a:endParaRPr lang="el-GR" sz="2400" b="1" u="sng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endParaRPr lang="el-GR" sz="2400" b="1" dirty="0" smtClean="0">
              <a:latin typeface="Verdana" pitchFamily="34" charset="0"/>
            </a:endParaRPr>
          </a:p>
          <a:p>
            <a:pPr eaLnBrk="1" hangingPunct="1"/>
            <a:r>
              <a:rPr lang="el-GR" sz="2200" b="1" dirty="0" smtClean="0">
                <a:latin typeface="Verdana" pitchFamily="34" charset="0"/>
              </a:rPr>
              <a:t>4β – Βασικές έννοιες. Ανακεφαλαίωση, ασκήσεις</a:t>
            </a:r>
          </a:p>
          <a:p>
            <a:pPr algn="l" eaLnBrk="1" hangingPunct="1"/>
            <a:endParaRPr lang="en-US" sz="22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3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Ποιος είναι ο δείκτης που αποτυπώνει: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οικονομικό μέγεθος της χώρας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153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Ποιος είναι ο δείκτης που αποτυπώνει: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οικονομικό μέγεθος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συνολικό προϊόν της χώρας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8767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Ποιος είναι ο δείκτης που αποτυπώνει: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οικονομικό μέγεθος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συνολικό προϊόν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άθροισμα των εισοδημάτων σε μια χώρα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325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Ποιος είναι ο δείκτης που αποτυπώνει: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οικονομικό μέγεθος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συνολικό προϊόν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άθροισμα των εισοδημάτων σε μια χώρα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Τη συνολική δαπάνη σε μια χώρα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942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Ποιος είναι ο δείκτης που αποτυπώνει: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οικονομικό μέγεθος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συνολικό προϊόν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άθροισμα των εισοδημάτων σε μια χώρα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Τη συνολική δαπάνη σε μια χώρα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επίπεδο ανάπτυξης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79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876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rIns="360000"/>
          <a:lstStyle/>
          <a:p>
            <a:pPr lvl="1" algn="just" eaLnBrk="1" hangingPunct="1"/>
            <a:r>
              <a:rPr lang="el-GR" sz="2200" u="sng" dirty="0" smtClean="0">
                <a:solidFill>
                  <a:srgbClr val="002060"/>
                </a:solidFill>
              </a:rPr>
              <a:t>Συνολικό προϊόν – ΑΕΠ</a:t>
            </a:r>
          </a:p>
          <a:p>
            <a:pPr lvl="1" algn="just"/>
            <a:endParaRPr lang="el-GR" sz="2200" dirty="0" smtClean="0">
              <a:solidFill>
                <a:srgbClr val="002060"/>
              </a:solidFill>
            </a:endParaRPr>
          </a:p>
          <a:p>
            <a:pPr lvl="2" algn="just"/>
            <a:r>
              <a:rPr lang="el-GR" sz="2000" dirty="0" smtClean="0">
                <a:solidFill>
                  <a:srgbClr val="002060"/>
                </a:solidFill>
              </a:rPr>
              <a:t>Το Ακαθάριστο εγχώριο Προϊόν είναι η αγοραία αξία όλων των τελικών αγαθών και υπηρεσιών που παράγονται σε μια χώρα στη διάρκεια μιας ορισμένης χρονικής περιόδου.</a:t>
            </a:r>
          </a:p>
          <a:p>
            <a:pPr lvl="2" algn="just"/>
            <a:endParaRPr lang="el-GR" sz="2000" dirty="0" smtClean="0">
              <a:solidFill>
                <a:srgbClr val="002060"/>
              </a:solidFill>
            </a:endParaRPr>
          </a:p>
          <a:p>
            <a:pPr lvl="2" algn="just"/>
            <a:r>
              <a:rPr lang="el-GR" sz="2000" dirty="0" smtClean="0">
                <a:solidFill>
                  <a:srgbClr val="002060"/>
                </a:solidFill>
              </a:rPr>
              <a:t>Το Ακαθάριστο Εγχώριο Προϊόν μετρά το προϊόν που παράγεται στην εγχώρια οικονομία, ανεξάρτητα από το ποιος είναι ιδιοκτήτης των παραγωγικών συντελεστών.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</a:t>
            </a:fld>
            <a:endParaRPr lang="el-G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99592" y="162880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99592" y="29249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51992" y="162880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51992" y="292494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Ποιος είναι ο δείκτης που αποτυπώνει: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οικονομικό μέγεθος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συνολικό προϊόν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άθροισμα των εισοδημάτων σε μια χώρα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Τη συνολική δαπάνη σε μια χώρα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επίπεδο ανάπτυξης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ρυθμό ανάπτυξης (μεγέθυνσης)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437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Ποιος είναι ο δείκτης που αποτυπώνει: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οικονομικό μέγεθος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συνολικό προϊόν της χώρας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άθροισμα των εισοδημάτων σε μια χώρα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Τη συνολική δαπάνη σε μια χώρα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επίπεδο ανάπτυξης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ρυθμό ανάπτυξης (μεγέθυνσης)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l-GR" sz="2200" dirty="0" smtClean="0">
                <a:solidFill>
                  <a:srgbClr val="002060"/>
                </a:solidFill>
              </a:rPr>
              <a:t>Το μέσο βιοτικό επίπεδο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313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το ΑΕΠ της χώρας Α είναι 300 δις δολάρια σε τιμές </a:t>
            </a:r>
            <a:r>
              <a:rPr lang="en-US" sz="2200" dirty="0" smtClean="0">
                <a:solidFill>
                  <a:srgbClr val="002060"/>
                </a:solidFill>
              </a:rPr>
              <a:t>PPP</a:t>
            </a:r>
            <a:r>
              <a:rPr lang="el-GR" sz="2200" dirty="0" smtClean="0">
                <a:solidFill>
                  <a:srgbClr val="002060"/>
                </a:solidFill>
              </a:rPr>
              <a:t> και το ΑΕΠ της χώρας Β είναι 250 δις Λίρες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l-GR" sz="2200" dirty="0" smtClean="0">
                <a:solidFill>
                  <a:srgbClr val="002060"/>
                </a:solidFill>
              </a:rPr>
              <a:t>δολάρια </a:t>
            </a:r>
            <a:r>
              <a:rPr lang="en-US" sz="2200" dirty="0" smtClean="0">
                <a:solidFill>
                  <a:srgbClr val="002060"/>
                </a:solidFill>
              </a:rPr>
              <a:t>PPP</a:t>
            </a:r>
            <a:r>
              <a:rPr lang="el-GR" sz="2200" dirty="0" smtClean="0">
                <a:solidFill>
                  <a:srgbClr val="002060"/>
                </a:solidFill>
              </a:rPr>
              <a:t> μπορούμε να πούμε ότι η χώρα Α είναι περισσότερο αναπτυγμένη από τη χώρα Β; 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834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το σύνολο των φορολογικών και λοιπών εσόδων του κρατικού προϋπολογισμού είναι 100 δις ευρώ και το σύνολο των δημόσιων δαπανών είναι 120 δις ευρώ πόσο είναι το δημοσιονομικό πλεόνασμα / έλλειμμα;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1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το σύνολο των εισαγωγών αγαθών και υπηρεσιών είναι μεγαλύτερο κατά 10% από το σύνολο των εξαγωγών αγαθών και υπηρεσιών, η χώρα έχει 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200" dirty="0" smtClean="0">
                <a:solidFill>
                  <a:srgbClr val="002060"/>
                </a:solidFill>
              </a:rPr>
              <a:t>πλεόνασμα ή έλλειμμα εξωτερικών συναλλαγών;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200" dirty="0">
                <a:solidFill>
                  <a:srgbClr val="002060"/>
                </a:solidFill>
              </a:rPr>
              <a:t>δ</a:t>
            </a:r>
            <a:r>
              <a:rPr lang="el-GR" sz="2200" dirty="0" smtClean="0">
                <a:solidFill>
                  <a:srgbClr val="002060"/>
                </a:solidFill>
              </a:rPr>
              <a:t>ημοσιονομικό έλλειμμα ή πλεόνασμα;</a:t>
            </a:r>
          </a:p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0163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το σύνολο των εισαγωγών αγαθών και υπηρεσιών είναι μεγαλύτερο κατά 10% από το σύνολο των εξαγωγών αγαθών και υπηρεσιών, πόσο είναι το ΑΕΠ της χώρας;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24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κατά τη διάρκεια του έτους αυξηθούν οι τιμές όλων των προϊόντων μεταξύ 5% και 10%, το δε (ονομαστικό) εισόδημα μου αυξηθεί από 20000 ευρώ σε 30000 ευρώ, το πραγματικό εισόδημα μου θα έχει αυξηθεί ή μειωθεί;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556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κάθε χρόνο την τελευταία δεκαετία το δημοσιονομικό έλλειμμα  είναι περίπου 10% του ΑΕΠ, το δημόσιο χρέος θα αυξάνεται ή θα μειώνεται;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31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Φέρτε παραδείγματα αγαθών που δεν </a:t>
            </a:r>
            <a:r>
              <a:rPr lang="el-GR" sz="2200" dirty="0" err="1" smtClean="0">
                <a:solidFill>
                  <a:srgbClr val="002060"/>
                </a:solidFill>
              </a:rPr>
              <a:t>προσμετρώνται</a:t>
            </a:r>
            <a:r>
              <a:rPr lang="el-GR" sz="2200" dirty="0" smtClean="0">
                <a:solidFill>
                  <a:srgbClr val="002060"/>
                </a:solidFill>
              </a:rPr>
              <a:t> στο ΑΕΠ λόγω του ότι η πραγματική τους αξία είναι μεγαλύτερη της χρηματικής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911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Ποιες οι διαφορές του τρόπου προσμέτρησης του βαθμού απόλυτης και σχετικής φτώχιας ή του κινδύνου φτώχειας ή/και κοινωνικού αποκλεισμού;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89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818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306488" cy="476250"/>
          </a:xfrm>
          <a:noFill/>
        </p:spPr>
        <p:txBody>
          <a:bodyPr/>
          <a:lstStyle/>
          <a:p>
            <a:r>
              <a:rPr lang="en-US" smtClean="0"/>
              <a:t>2013-2014 #2</a:t>
            </a:r>
            <a:endParaRPr lang="el-GR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19872" y="6245225"/>
            <a:ext cx="2952328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1B68A7-47E5-4204-826D-8B15FC77430F}" type="slidenum">
              <a:rPr lang="el-GR" smtClean="0"/>
              <a:pPr/>
              <a:t>9</a:t>
            </a:fld>
            <a:endParaRPr lang="el-GR" dirty="0" smtClean="0"/>
          </a:p>
        </p:txBody>
      </p:sp>
      <p:sp>
        <p:nvSpPr>
          <p:cNvPr id="3077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4313"/>
            <a:ext cx="8642350" cy="5929312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/>
          <a:lstStyle/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u="sng" dirty="0" smtClean="0">
                <a:latin typeface="Verdana" pitchFamily="34" charset="0"/>
              </a:rPr>
              <a:t>Σύνολο Παραγωγής </a:t>
            </a:r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 smtClean="0">
                <a:latin typeface="Verdana" pitchFamily="34" charset="0"/>
              </a:rPr>
              <a:t>	</a:t>
            </a: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dirty="0" smtClean="0">
                <a:latin typeface="Verdana" pitchFamily="34" charset="0"/>
              </a:rPr>
              <a:t>		= </a:t>
            </a:r>
            <a:r>
              <a:rPr lang="el-GR" sz="2400" b="1" i="1" u="sng" dirty="0" smtClean="0">
                <a:latin typeface="Verdana" pitchFamily="34" charset="0"/>
              </a:rPr>
              <a:t>Σύνολο Εισοδημάτων</a:t>
            </a:r>
            <a:r>
              <a:rPr lang="el-GR" sz="2400" b="1" i="1" dirty="0" smtClean="0">
                <a:latin typeface="Verdana" pitchFamily="34" charset="0"/>
              </a:rPr>
              <a:t> </a:t>
            </a:r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endParaRPr lang="el-GR" sz="2400" b="1" i="1" u="sng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endParaRPr lang="el-GR" sz="2400" b="1" i="1" dirty="0" smtClean="0">
              <a:latin typeface="Verdana" pitchFamily="34" charset="0"/>
            </a:endParaRPr>
          </a:p>
          <a:p>
            <a:pPr algn="l" eaLnBrk="1" hangingPunct="1"/>
            <a:r>
              <a:rPr lang="el-GR" sz="2400" b="1" i="1" dirty="0">
                <a:latin typeface="Verdana" pitchFamily="34" charset="0"/>
              </a:rPr>
              <a:t>	</a:t>
            </a:r>
            <a:r>
              <a:rPr lang="el-GR" sz="2400" b="1" i="1" dirty="0" smtClean="0">
                <a:latin typeface="Verdana" pitchFamily="34" charset="0"/>
              </a:rPr>
              <a:t>				= </a:t>
            </a:r>
            <a:r>
              <a:rPr lang="el-GR" sz="2400" b="1" i="1" u="sng" dirty="0" smtClean="0">
                <a:latin typeface="Verdana" pitchFamily="34" charset="0"/>
              </a:rPr>
              <a:t>Σ Δαπάνης</a:t>
            </a:r>
            <a:endParaRPr lang="en-US" sz="2400" b="1" i="1" u="sng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το σύνολο των φορολογικών και λοιπών εσόδων του κρατικού προϋπολογισμού είναι 100 δις ευρώ, πόσο είναι το ΑΕΠ της χώρας;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583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αυξάνουν οι μισθοί όσων εργάζονται σε εξαγωγικές επιχειρήσεις χωρίς να μεταβάλλεται η παραγωγικότητα της εργασίας οι εξαγωγές θα αυξηθούν ή θα μειωθούν;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061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Αν στην Ελλάδα οι μισθοί αυξάνουν κατά 5% κάθε χρόνο και η παραγωγικότητα της εργασίας κατά 10%, ενώ στη Γερμανία οι μισθοί αυξάνουν κατά 10% και η παραγωγικότητα της εργασίας επίσης κατά 10% το ισοζύγιο συναλλαγών μεταξύ των δύο χωρών θα βελτιωθεί υπέρ της Ελλάδας ή υπέρ της Γερμανίας;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302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Φέρτε παραδείγματα αγαθών και υπηρεσιών που δεν περιλαμβάνονται στο ΑΕΠ;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378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Φέρτε παραδείγματα από το χώρο του περιβάλλοντος που η αξία τους δεν περιλαμβάνεται στο ΑΕΠ;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945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0" rIns="360000">
            <a:noAutofit/>
          </a:bodyPr>
          <a:lstStyle/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Με βάση τα παρακάτω στοιχεία: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				</a:t>
            </a:r>
            <a:r>
              <a:rPr lang="el-GR" sz="1600" u="sng" dirty="0" smtClean="0">
                <a:solidFill>
                  <a:srgbClr val="002060"/>
                </a:solidFill>
              </a:rPr>
              <a:t>Ελλάδα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Γερμανία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Τουρκία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(</a:t>
            </a:r>
            <a:r>
              <a:rPr lang="el-GR" sz="1600" dirty="0" err="1" smtClean="0">
                <a:solidFill>
                  <a:srgbClr val="002060"/>
                </a:solidFill>
              </a:rPr>
              <a:t>δις.ευρώ</a:t>
            </a:r>
            <a:r>
              <a:rPr lang="el-GR" sz="1600" dirty="0" smtClean="0">
                <a:solidFill>
                  <a:srgbClr val="002060"/>
                </a:solidFill>
              </a:rPr>
              <a:t>)			  195	    2645	    626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κκ (ΕΕ=100)			   79	     121	     52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Ετήσια αύξηση ΑΕΠ (ποσοστό)	    4	       2	      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πλουσιότερων (δείκτης)	  350	     400	    360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φτωχότερων (δείκτης)	   50	     100	      30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</a:rPr>
              <a:t>Ποια χώρα είναι «πλουσιότερη»;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501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0" rIns="360000">
            <a:noAutofit/>
          </a:bodyPr>
          <a:lstStyle/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Με βάση τα παρακάτω στοιχεία: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				</a:t>
            </a:r>
            <a:r>
              <a:rPr lang="el-GR" sz="1600" u="sng" dirty="0" smtClean="0">
                <a:solidFill>
                  <a:srgbClr val="002060"/>
                </a:solidFill>
              </a:rPr>
              <a:t>Ελλάδα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Γερμανία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Τουρκία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(</a:t>
            </a:r>
            <a:r>
              <a:rPr lang="el-GR" sz="1600" dirty="0" err="1" smtClean="0">
                <a:solidFill>
                  <a:srgbClr val="002060"/>
                </a:solidFill>
              </a:rPr>
              <a:t>δις.ευρώ</a:t>
            </a:r>
            <a:r>
              <a:rPr lang="el-GR" sz="1600" dirty="0" smtClean="0">
                <a:solidFill>
                  <a:srgbClr val="002060"/>
                </a:solidFill>
              </a:rPr>
              <a:t>)			  195	    2645	    626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κκ (ΕΕ=100)			   79	     121	     52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Ετήσια αύξηση ΑΕΠ (ποσοστό)	    4	       2	      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πλουσιότερων (δείκτης)	  350	     400	    360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φτωχότερων (δείκτης)	   50	     100	      30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</a:rPr>
              <a:t>Ποια χώρα είναι «περισσότερο αναπτυγμένη»;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0384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0" rIns="360000">
            <a:noAutofit/>
          </a:bodyPr>
          <a:lstStyle/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Με βάση τα παρακάτω στοιχεία: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				</a:t>
            </a:r>
            <a:r>
              <a:rPr lang="el-GR" sz="1600" u="sng" dirty="0" smtClean="0">
                <a:solidFill>
                  <a:srgbClr val="002060"/>
                </a:solidFill>
              </a:rPr>
              <a:t>Ελλάδα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Γερμανία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Τουρκία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(</a:t>
            </a:r>
            <a:r>
              <a:rPr lang="el-GR" sz="1600" dirty="0" err="1" smtClean="0">
                <a:solidFill>
                  <a:srgbClr val="002060"/>
                </a:solidFill>
              </a:rPr>
              <a:t>δις.ευρώ</a:t>
            </a:r>
            <a:r>
              <a:rPr lang="el-GR" sz="1600" dirty="0" smtClean="0">
                <a:solidFill>
                  <a:srgbClr val="002060"/>
                </a:solidFill>
              </a:rPr>
              <a:t>)			  195	    2645	    626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κκ (ΕΕ=100)			   79	     121	     52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Ετήσια αύξηση ΑΕΠ (ποσοστό)	    4	       2	      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πλουσιότερων (δείκτης)	  350	     400	    360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φτωχότερων (δείκτης)	   50	     100	      30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</a:rPr>
              <a:t>Ποια χώρα αναπτύσσεται ταχύτερα;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2438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720000" rIns="360000">
            <a:noAutofit/>
          </a:bodyPr>
          <a:lstStyle/>
          <a:p>
            <a:pPr algn="l">
              <a:lnSpc>
                <a:spcPct val="150000"/>
              </a:lnSpc>
            </a:pPr>
            <a:r>
              <a:rPr lang="el-GR" sz="2200" u="sng" dirty="0" smtClean="0">
                <a:solidFill>
                  <a:srgbClr val="002060"/>
                </a:solidFill>
              </a:rPr>
              <a:t>Με βάση τα παρακάτω στοιχεία: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				</a:t>
            </a:r>
            <a:r>
              <a:rPr lang="el-GR" sz="1600" u="sng" dirty="0" smtClean="0">
                <a:solidFill>
                  <a:srgbClr val="002060"/>
                </a:solidFill>
              </a:rPr>
              <a:t>Ελλάδα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Γερμανία</a:t>
            </a:r>
            <a:r>
              <a:rPr lang="el-GR" sz="1600" dirty="0" smtClean="0">
                <a:solidFill>
                  <a:srgbClr val="002060"/>
                </a:solidFill>
              </a:rPr>
              <a:t>	</a:t>
            </a:r>
            <a:r>
              <a:rPr lang="el-GR" sz="1600" u="sng" dirty="0" smtClean="0">
                <a:solidFill>
                  <a:srgbClr val="002060"/>
                </a:solidFill>
              </a:rPr>
              <a:t>Τουρκία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(</a:t>
            </a:r>
            <a:r>
              <a:rPr lang="el-GR" sz="1600" dirty="0" err="1" smtClean="0">
                <a:solidFill>
                  <a:srgbClr val="002060"/>
                </a:solidFill>
              </a:rPr>
              <a:t>δις.ευρώ</a:t>
            </a:r>
            <a:r>
              <a:rPr lang="el-GR" sz="1600" dirty="0" smtClean="0">
                <a:solidFill>
                  <a:srgbClr val="002060"/>
                </a:solidFill>
              </a:rPr>
              <a:t>)			  195	    2645	    626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ΑΕΠ κκ (ΕΕ=100)			   79	     121	     52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Ετήσια αύξηση ΑΕΠ (ποσοστό)	    4	       2	      6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πλουσιότερων (δείκτης)	  350	     400	    360</a:t>
            </a:r>
          </a:p>
          <a:p>
            <a:pPr algn="l">
              <a:lnSpc>
                <a:spcPct val="150000"/>
              </a:lnSpc>
            </a:pPr>
            <a:r>
              <a:rPr lang="el-GR" sz="1600" dirty="0" smtClean="0">
                <a:solidFill>
                  <a:srgbClr val="002060"/>
                </a:solidFill>
              </a:rPr>
              <a:t>Εισόδημα 20% φτωχότερων (δείκτης)	   50	     100	      30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rgbClr val="002060"/>
                </a:solidFill>
              </a:rPr>
              <a:t>Σε ποια χώρα υπάρχουν οι μεγαλύτερες ανισότητες;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154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 descr="Bouquet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36538"/>
            <a:ext cx="8642350" cy="6000774"/>
          </a:xfr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rgbClr val="009999"/>
            </a:solidFill>
          </a:ln>
        </p:spPr>
        <p:txBody>
          <a:bodyPr lIns="360000" rIns="360000">
            <a:noAutofit/>
          </a:bodyPr>
          <a:lstStyle/>
          <a:p>
            <a:pPr algn="l">
              <a:lnSpc>
                <a:spcPct val="150000"/>
              </a:lnSpc>
            </a:pPr>
            <a:endParaRPr lang="el-GR" sz="22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l-GR" sz="2200" dirty="0" smtClean="0">
                <a:solidFill>
                  <a:srgbClr val="002060"/>
                </a:solidFill>
              </a:rPr>
              <a:t>Με ποιους τρόπους μετριέται η «ευτυχία» και η </a:t>
            </a:r>
            <a:r>
              <a:rPr lang="el-GR" sz="2200" dirty="0">
                <a:solidFill>
                  <a:srgbClr val="002060"/>
                </a:solidFill>
              </a:rPr>
              <a:t>υ</a:t>
            </a:r>
            <a:r>
              <a:rPr lang="el-GR" sz="2200" dirty="0" smtClean="0">
                <a:solidFill>
                  <a:srgbClr val="002060"/>
                </a:solidFill>
              </a:rPr>
              <a:t>ποκειμενική ευδαιμονία»;</a:t>
            </a:r>
          </a:p>
        </p:txBody>
      </p:sp>
      <p:sp>
        <p:nvSpPr>
          <p:cNvPr id="205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2013-2014      #4β</a:t>
            </a:r>
            <a:endParaRPr lang="el-GR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245225"/>
            <a:ext cx="3096344" cy="476250"/>
          </a:xfrm>
          <a:noFill/>
        </p:spPr>
        <p:txBody>
          <a:bodyPr/>
          <a:lstStyle/>
          <a:p>
            <a:r>
              <a:rPr lang="el-GR" smtClean="0"/>
              <a:t>Οικονομία και Περιβάλλον ΙΙ Αχιλλέας Μητσός</a:t>
            </a:r>
            <a:endParaRPr lang="el-GR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6C61B-E948-4C48-AE85-B52B91A9C45C}" type="slidenum">
              <a:rPr lang="el-GR" smtClean="0"/>
              <a:pPr/>
              <a:t>99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1044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4561</Words>
  <Application>Microsoft Office PowerPoint</Application>
  <PresentationFormat>Προβολή στην οθόνη (4:3)</PresentationFormat>
  <Paragraphs>2158</Paragraphs>
  <Slides>100</Slides>
  <Notes>100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100</vt:i4>
      </vt:variant>
    </vt:vector>
  </HeadingPairs>
  <TitlesOfParts>
    <vt:vector size="105" baseType="lpstr">
      <vt:lpstr>Arial</vt:lpstr>
      <vt:lpstr>Calibri</vt:lpstr>
      <vt:lpstr>Verdana</vt:lpstr>
      <vt:lpstr>Wingdings</vt:lpstr>
      <vt:lpstr>Default Design</vt:lpstr>
      <vt:lpstr>Παρουσίαση του PowerPoint</vt:lpstr>
      <vt:lpstr>Άδειες Χρήσης</vt:lpstr>
      <vt:lpstr>Χρηματοδότηση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mitsos</dc:creator>
  <cp:lastModifiedBy>Andreou Antonis</cp:lastModifiedBy>
  <cp:revision>37</cp:revision>
  <dcterms:created xsi:type="dcterms:W3CDTF">2007-03-04T10:43:13Z</dcterms:created>
  <dcterms:modified xsi:type="dcterms:W3CDTF">2015-10-09T08:46:26Z</dcterms:modified>
</cp:coreProperties>
</file>