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30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4" r:id="rId18"/>
    <p:sldId id="273" r:id="rId19"/>
    <p:sldId id="275" r:id="rId20"/>
    <p:sldId id="276" r:id="rId21"/>
    <p:sldId id="277" r:id="rId22"/>
    <p:sldId id="257" r:id="rId23"/>
    <p:sldId id="278" r:id="rId24"/>
    <p:sldId id="279" r:id="rId25"/>
    <p:sldId id="280" r:id="rId26"/>
    <p:sldId id="282" r:id="rId27"/>
    <p:sldId id="281"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7" r:id="rId46"/>
    <p:sldId id="300" r:id="rId47"/>
    <p:sldId id="301" r:id="rId48"/>
    <p:sldId id="302" r:id="rId49"/>
    <p:sldId id="303" r:id="rId50"/>
    <p:sldId id="304" r:id="rId51"/>
    <p:sldId id="308" r:id="rId52"/>
    <p:sldId id="310" r:id="rId53"/>
    <p:sldId id="311" r:id="rId54"/>
    <p:sldId id="305" r:id="rId55"/>
    <p:sldId id="306" r:id="rId5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61"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60FCE95C-F52B-4FA4-A209-DB20A8FAA1B2}" type="datetimeFigureOut">
              <a:rPr lang="el-GR" smtClean="0"/>
              <a:pPr/>
              <a:t>11/10/2017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66D9F2-ACE6-456E-BBAE-AF76E48EF5F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0FCE95C-F52B-4FA4-A209-DB20A8FAA1B2}" type="datetimeFigureOut">
              <a:rPr lang="el-GR" smtClean="0"/>
              <a:pPr/>
              <a:t>11/10/2017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66D9F2-ACE6-456E-BBAE-AF76E48EF5F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0FCE95C-F52B-4FA4-A209-DB20A8FAA1B2}" type="datetimeFigureOut">
              <a:rPr lang="el-GR" smtClean="0"/>
              <a:pPr/>
              <a:t>11/10/2017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66D9F2-ACE6-456E-BBAE-AF76E48EF5F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60FCE95C-F52B-4FA4-A209-DB20A8FAA1B2}" type="datetimeFigureOut">
              <a:rPr lang="el-GR" smtClean="0"/>
              <a:pPr/>
              <a:t>11/10/2017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66D9F2-ACE6-456E-BBAE-AF76E48EF5F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0FCE95C-F52B-4FA4-A209-DB20A8FAA1B2}" type="datetimeFigureOut">
              <a:rPr lang="el-GR" smtClean="0"/>
              <a:pPr/>
              <a:t>11/10/2017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466D9F2-ACE6-456E-BBAE-AF76E48EF5F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60FCE95C-F52B-4FA4-A209-DB20A8FAA1B2}" type="datetimeFigureOut">
              <a:rPr lang="el-GR" smtClean="0"/>
              <a:pPr/>
              <a:t>11/10/2017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66D9F2-ACE6-456E-BBAE-AF76E48EF5F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60FCE95C-F52B-4FA4-A209-DB20A8FAA1B2}" type="datetimeFigureOut">
              <a:rPr lang="el-GR" smtClean="0"/>
              <a:pPr/>
              <a:t>11/10/2017</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466D9F2-ACE6-456E-BBAE-AF76E48EF5F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60FCE95C-F52B-4FA4-A209-DB20A8FAA1B2}" type="datetimeFigureOut">
              <a:rPr lang="el-GR" smtClean="0"/>
              <a:pPr/>
              <a:t>11/10/2017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466D9F2-ACE6-456E-BBAE-AF76E48EF5F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0FCE95C-F52B-4FA4-A209-DB20A8FAA1B2}" type="datetimeFigureOut">
              <a:rPr lang="el-GR" smtClean="0"/>
              <a:pPr/>
              <a:t>11/10/2017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466D9F2-ACE6-456E-BBAE-AF76E48EF5F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0FCE95C-F52B-4FA4-A209-DB20A8FAA1B2}" type="datetimeFigureOut">
              <a:rPr lang="el-GR" smtClean="0"/>
              <a:pPr/>
              <a:t>11/10/2017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66D9F2-ACE6-456E-BBAE-AF76E48EF5F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0FCE95C-F52B-4FA4-A209-DB20A8FAA1B2}" type="datetimeFigureOut">
              <a:rPr lang="el-GR" smtClean="0"/>
              <a:pPr/>
              <a:t>11/10/2017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466D9F2-ACE6-456E-BBAE-AF76E48EF5F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CE95C-F52B-4FA4-A209-DB20A8FAA1B2}" type="datetimeFigureOut">
              <a:rPr lang="el-GR" smtClean="0"/>
              <a:pPr/>
              <a:t>11/10/2017</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66D9F2-ACE6-456E-BBAE-AF76E48EF5F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heal-link.g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a:t>Συγγραφή Επιστημονικής Εργασίας</a:t>
            </a:r>
          </a:p>
        </p:txBody>
      </p:sp>
      <p:sp>
        <p:nvSpPr>
          <p:cNvPr id="3" name="2 - Υπότιτλος"/>
          <p:cNvSpPr>
            <a:spLocks noGrp="1"/>
          </p:cNvSpPr>
          <p:nvPr>
            <p:ph type="subTitle" idx="1"/>
          </p:nvPr>
        </p:nvSpPr>
        <p:spPr/>
        <p:txBody>
          <a:bodyPr>
            <a:normAutofit/>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Ιστοσελίδες</a:t>
            </a:r>
          </a:p>
        </p:txBody>
      </p:sp>
      <p:sp>
        <p:nvSpPr>
          <p:cNvPr id="3" name="2 - Θέση περιεχομένου"/>
          <p:cNvSpPr>
            <a:spLocks noGrp="1"/>
          </p:cNvSpPr>
          <p:nvPr>
            <p:ph idx="1"/>
          </p:nvPr>
        </p:nvSpPr>
        <p:spPr/>
        <p:txBody>
          <a:bodyPr>
            <a:normAutofit fontScale="70000" lnSpcReduction="20000"/>
          </a:bodyPr>
          <a:lstStyle/>
          <a:p>
            <a:r>
              <a:rPr lang="el-GR" dirty="0"/>
              <a:t>Οι πληροφορίες που δημοσιεύονται σε ιστοσελίδες στον Παγκόσμιο Ιστό </a:t>
            </a:r>
            <a:r>
              <a:rPr lang="el-GR" b="1" dirty="0">
                <a:solidFill>
                  <a:srgbClr val="FF0000"/>
                </a:solidFill>
              </a:rPr>
              <a:t>δεν ακολουθούν τους τυπικούς μηχανισμούς ελέγχου</a:t>
            </a:r>
            <a:r>
              <a:rPr lang="el-GR" dirty="0"/>
              <a:t> και δημοσίευσης των έντυπων πηγών πληροφόρησης και πολλές φορές δεν υπόκεινται σε οποιασδήποτε μορφής έλεγχο. Ο </a:t>
            </a:r>
            <a:r>
              <a:rPr lang="el-GR" b="1" dirty="0">
                <a:solidFill>
                  <a:srgbClr val="FF0000"/>
                </a:solidFill>
              </a:rPr>
              <a:t>καθένας έχει τη δυνατότητα να «κατασκευάσει» μια ιστοσελίδα </a:t>
            </a:r>
            <a:r>
              <a:rPr lang="el-GR" dirty="0"/>
              <a:t>και να δημοσιεύσει </a:t>
            </a:r>
            <a:r>
              <a:rPr lang="el-GR" dirty="0" err="1"/>
              <a:t>ό,τι</a:t>
            </a:r>
            <a:r>
              <a:rPr lang="el-GR" dirty="0"/>
              <a:t> τον ενδιαφέρει. Επομένως, η αξιοπιστία τους εξαρτάται αποκλειστικά από το φορέα που δημιούργησε την ιστοσελίδα. Εξαιτίας της προαναφερθείσας ελευθερίας έκφρασης, όταν χρησιμοποιούνται πληροφορίες που έχουν δημοσιευθεί στο Διαδίκτυο, πρέπει ο χρήστης να είναι ιδιαίτερα </a:t>
            </a:r>
            <a:r>
              <a:rPr lang="el-GR" b="1" dirty="0">
                <a:solidFill>
                  <a:srgbClr val="FF0000"/>
                </a:solidFill>
              </a:rPr>
              <a:t>προσεκτικός</a:t>
            </a:r>
            <a:r>
              <a:rPr lang="el-GR" dirty="0"/>
              <a:t> και να αξιολογεί τις ιστοσελίδες με συγκεκριμένα κριτήρια ("Αξιολόγηση πηγών"). </a:t>
            </a:r>
          </a:p>
          <a:p>
            <a:r>
              <a:rPr lang="el-GR" dirty="0"/>
              <a:t>Η Βιβλιοθήκη εξασφαλίζει στα μέλη της ακαδημαϊκής κοινότητας πρόσβαση σε ηλεκτρονικές πηγές με έγκυρο περιεχόμενο ("Βάσεις δεδομένων").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b="1" dirty="0"/>
              <a:t>Heal-Link</a:t>
            </a:r>
            <a:endParaRPr lang="el-GR" b="1" dirty="0"/>
          </a:p>
        </p:txBody>
      </p:sp>
      <p:sp>
        <p:nvSpPr>
          <p:cNvPr id="3" name="2 - Θέση περιεχομένου"/>
          <p:cNvSpPr>
            <a:spLocks noGrp="1"/>
          </p:cNvSpPr>
          <p:nvPr>
            <p:ph idx="1"/>
          </p:nvPr>
        </p:nvSpPr>
        <p:spPr>
          <a:xfrm>
            <a:off x="457200" y="1268760"/>
            <a:ext cx="8229600" cy="4857403"/>
          </a:xfrm>
        </p:spPr>
        <p:txBody>
          <a:bodyPr>
            <a:normAutofit fontScale="77500" lnSpcReduction="20000"/>
          </a:bodyPr>
          <a:lstStyle/>
          <a:p>
            <a:r>
              <a:rPr lang="en-GB" dirty="0">
                <a:hlinkClick r:id="rId2"/>
              </a:rPr>
              <a:t>http://www.heal-link.gr/</a:t>
            </a:r>
            <a:endParaRPr lang="en-GB" dirty="0"/>
          </a:p>
          <a:p>
            <a:r>
              <a:rPr lang="el-GR" dirty="0"/>
              <a:t>Η </a:t>
            </a:r>
            <a:r>
              <a:rPr lang="el-GR" dirty="0">
                <a:hlinkClick r:id="rId2"/>
              </a:rPr>
              <a:t>HEAL </a:t>
            </a:r>
            <a:r>
              <a:rPr lang="el-GR" dirty="0" err="1">
                <a:hlinkClick r:id="rId2"/>
              </a:rPr>
              <a:t>Link</a:t>
            </a:r>
            <a:r>
              <a:rPr lang="el-GR" dirty="0"/>
              <a:t> (</a:t>
            </a:r>
            <a:r>
              <a:rPr lang="el-GR" dirty="0" err="1"/>
              <a:t>Hellenic</a:t>
            </a:r>
            <a:r>
              <a:rPr lang="el-GR" dirty="0"/>
              <a:t> </a:t>
            </a:r>
            <a:r>
              <a:rPr lang="el-GR" dirty="0" err="1"/>
              <a:t>Academic</a:t>
            </a:r>
            <a:r>
              <a:rPr lang="el-GR" dirty="0"/>
              <a:t> </a:t>
            </a:r>
            <a:r>
              <a:rPr lang="el-GR" dirty="0" err="1"/>
              <a:t>Libraries</a:t>
            </a:r>
            <a:r>
              <a:rPr lang="el-GR" dirty="0"/>
              <a:t> </a:t>
            </a:r>
            <a:r>
              <a:rPr lang="el-GR" dirty="0" err="1"/>
              <a:t>Link</a:t>
            </a:r>
            <a:r>
              <a:rPr lang="el-GR" dirty="0"/>
              <a:t>) είναι ο Σύνδεσμος Ελληνικών Ακαδημαϊκών Βιβλιοθηκών και λειτουργεί υπό μορφή κοινοπραξίας. Οι χρήστες των μελών (μέλη) της </a:t>
            </a:r>
            <a:r>
              <a:rPr lang="el-GR" dirty="0">
                <a:hlinkClick r:id="rId2"/>
              </a:rPr>
              <a:t>HEAL </a:t>
            </a:r>
            <a:r>
              <a:rPr lang="el-GR" dirty="0" err="1">
                <a:hlinkClick r:id="rId2"/>
              </a:rPr>
              <a:t>Link</a:t>
            </a:r>
            <a:r>
              <a:rPr lang="el-GR" dirty="0"/>
              <a:t> έχουν τη δυνατότητα της πρόσβασης, αναζήτησης και ανάκτησης του πλήρους κειμένου άρθρων από 13.600 περίπου επιστημονικά περιοδικά, τα οποία δημοσιεύονται στην αγγλική γλώσσα. </a:t>
            </a:r>
          </a:p>
          <a:p>
            <a:r>
              <a:rPr lang="el-GR" dirty="0"/>
              <a:t>Η πρόσβαση είναι ελεύθερη από όλους τους H/Y που βρίσκονται εντός του Πανεπιστημίου, αλλά και για τα μέλη της ακαδημαϊκής κοινότητας μέσω απομακρυσμένης σύνδεσης από το εσωτερικό δίκτυο του Πανεπιστημίου, εφόσον διαθέτουν λογαριασμό ηλεκτρονικού ταχυδρομείου του Πανεπιστημίου Αιγαίου (e-</a:t>
            </a:r>
            <a:r>
              <a:rPr lang="el-GR" dirty="0" err="1"/>
              <a:t>mai</a:t>
            </a:r>
            <a:r>
              <a:rPr lang="el-GR" dirty="0"/>
              <a:t>l </a:t>
            </a:r>
            <a:r>
              <a:rPr lang="el-GR" dirty="0" err="1"/>
              <a:t>account</a:t>
            </a:r>
            <a:r>
              <a:rPr lang="el-GR" dirty="0"/>
              <a:t>). </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normAutofit fontScale="90000"/>
          </a:bodyPr>
          <a:lstStyle/>
          <a:p>
            <a:r>
              <a:rPr lang="el-GR" dirty="0"/>
              <a:t>Αξιολογώ τις Πληροφορίες που Έχω:</a:t>
            </a:r>
          </a:p>
        </p:txBody>
      </p:sp>
      <p:sp>
        <p:nvSpPr>
          <p:cNvPr id="3" name="2 - Θέση περιεχομένου"/>
          <p:cNvSpPr>
            <a:spLocks noGrp="1"/>
          </p:cNvSpPr>
          <p:nvPr>
            <p:ph idx="1"/>
          </p:nvPr>
        </p:nvSpPr>
        <p:spPr>
          <a:xfrm>
            <a:off x="457200" y="1052736"/>
            <a:ext cx="8229600" cy="5073427"/>
          </a:xfrm>
        </p:spPr>
        <p:txBody>
          <a:bodyPr>
            <a:noAutofit/>
          </a:bodyPr>
          <a:lstStyle/>
          <a:p>
            <a:r>
              <a:rPr lang="el-GR" sz="2000" dirty="0"/>
              <a:t>Είναι </a:t>
            </a:r>
            <a:r>
              <a:rPr lang="el-GR" sz="2000" b="1" dirty="0"/>
              <a:t>αξιόπιστος ο συγγραφέας</a:t>
            </a:r>
            <a:r>
              <a:rPr lang="el-GR" sz="2000" dirty="0"/>
              <a:t>; Ποια είναι τα προσόντα του; Έχει την ανάλογη ειδικότητα ώστε να δικαιολογείται η ενασχόλησή του με το συγκεκριμένο θέμα;</a:t>
            </a:r>
          </a:p>
          <a:p>
            <a:r>
              <a:rPr lang="el-GR" sz="2000" dirty="0"/>
              <a:t>Ποιος είναι ο </a:t>
            </a:r>
            <a:r>
              <a:rPr lang="el-GR" sz="2000" b="1" dirty="0"/>
              <a:t>στόχος του συγγραφέα</a:t>
            </a:r>
            <a:r>
              <a:rPr lang="el-GR" sz="2000" dirty="0"/>
              <a:t>; Ο συγγραφέας είναι αμερόληπτος και παρουσιάζει πολύπλευρα και αντικειμενικά το θέμα ή προσπαθεί να επηρεάσει το κοινό </a:t>
            </a:r>
            <a:r>
              <a:rPr lang="el-GR" sz="2000" dirty="0" err="1"/>
              <a:t>υπερ</a:t>
            </a:r>
            <a:r>
              <a:rPr lang="el-GR" sz="2000" dirty="0"/>
              <a:t> μιας συγκεκριμένης άποψης ή πλευράς του θέματος; </a:t>
            </a:r>
          </a:p>
          <a:p>
            <a:r>
              <a:rPr lang="el-GR" sz="2000" dirty="0"/>
              <a:t>Ποιο είναι το επιδιωκόμενο </a:t>
            </a:r>
            <a:r>
              <a:rPr lang="el-GR" sz="2000" b="1" dirty="0"/>
              <a:t>κοινό</a:t>
            </a:r>
            <a:r>
              <a:rPr lang="el-GR" sz="2000" dirty="0"/>
              <a:t>; Καλύπτει τις πληροφοριακές του ανάγκες;</a:t>
            </a:r>
          </a:p>
          <a:p>
            <a:r>
              <a:rPr lang="el-GR" sz="2000" dirty="0"/>
              <a:t>Είναι </a:t>
            </a:r>
            <a:r>
              <a:rPr lang="el-GR" sz="2000" b="1" dirty="0"/>
              <a:t>τεκμηριωμένο</a:t>
            </a:r>
            <a:r>
              <a:rPr lang="el-GR" sz="2000" dirty="0"/>
              <a:t> το περιεχόμενο του βιβλίου ή του άρθρου περιοδικού με σχετική </a:t>
            </a:r>
            <a:r>
              <a:rPr lang="el-GR" sz="2000" b="1" dirty="0"/>
              <a:t>βιβλιογραφία</a:t>
            </a:r>
            <a:r>
              <a:rPr lang="el-GR" sz="2000" dirty="0"/>
              <a:t>;</a:t>
            </a:r>
          </a:p>
          <a:p>
            <a:r>
              <a:rPr lang="el-GR" sz="2000" b="1" dirty="0"/>
              <a:t>Ημερομηνία</a:t>
            </a:r>
            <a:r>
              <a:rPr lang="el-GR" sz="2000" dirty="0"/>
              <a:t> έκδοσης; Ανάλογα με το θέμα που πραγματεύεται, θεωρείται επίκαιρο ή παρωχημένο; </a:t>
            </a:r>
          </a:p>
          <a:p>
            <a:r>
              <a:rPr lang="el-GR" sz="2000" dirty="0"/>
              <a:t>Είναι η πρώτη έκδοση; Αν όχι, είναι εμφανείς οι αλλαγές, βελτιώσεις ή και προσθήκες που έχουν γίνει; </a:t>
            </a:r>
          </a:p>
          <a:p>
            <a:r>
              <a:rPr lang="el-GR" sz="2000" dirty="0"/>
              <a:t>Ποιος είναι ο </a:t>
            </a:r>
            <a:r>
              <a:rPr lang="el-GR" sz="2000" b="1" dirty="0"/>
              <a:t>εκδότης</a:t>
            </a:r>
            <a:r>
              <a:rPr lang="el-GR" sz="2000" dirty="0"/>
              <a:t>; Είναι αναγνωρισμένος στο χώρο; Εξειδικεύεται στη συγκεκριμένη θεματολογία;</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p:spPr>
        <p:txBody>
          <a:bodyPr/>
          <a:lstStyle/>
          <a:p>
            <a:r>
              <a:rPr lang="el-GR" dirty="0"/>
              <a:t>Αξιολόγηση Ιστοσελίδων</a:t>
            </a:r>
          </a:p>
        </p:txBody>
      </p:sp>
      <p:sp>
        <p:nvSpPr>
          <p:cNvPr id="3" name="2 - Θέση περιεχομένου"/>
          <p:cNvSpPr>
            <a:spLocks noGrp="1"/>
          </p:cNvSpPr>
          <p:nvPr>
            <p:ph idx="1"/>
          </p:nvPr>
        </p:nvSpPr>
        <p:spPr>
          <a:xfrm>
            <a:off x="457200" y="1196752"/>
            <a:ext cx="8229600" cy="5400600"/>
          </a:xfrm>
        </p:spPr>
        <p:txBody>
          <a:bodyPr>
            <a:noAutofit/>
          </a:bodyPr>
          <a:lstStyle/>
          <a:p>
            <a:r>
              <a:rPr lang="el-GR" sz="1400" dirty="0"/>
              <a:t>Στόχος της ιστοσελίδας και επιδιωκόμενο κοινό </a:t>
            </a:r>
          </a:p>
          <a:p>
            <a:pPr lvl="1"/>
            <a:r>
              <a:rPr lang="el-GR" sz="1400" dirty="0"/>
              <a:t>Αναφέρεται το επιδιωκόμενο κοινό;</a:t>
            </a:r>
          </a:p>
          <a:p>
            <a:pPr lvl="1"/>
            <a:r>
              <a:rPr lang="el-GR" sz="1400" dirty="0"/>
              <a:t>Ο</a:t>
            </a:r>
            <a:r>
              <a:rPr lang="el-GR" sz="1400" b="1" dirty="0"/>
              <a:t> στόχος </a:t>
            </a:r>
            <a:r>
              <a:rPr lang="el-GR" sz="1400" dirty="0"/>
              <a:t>της ιστοσελίδας είναι να ενημερώσει, να πείσει, να υπερασπιστεί, να διασκεδάσει ή να πουλήσει ένα προϊόν;</a:t>
            </a:r>
          </a:p>
          <a:p>
            <a:r>
              <a:rPr lang="el-GR" sz="1400" dirty="0"/>
              <a:t>Αξιοπιστία του συγγραφέα </a:t>
            </a:r>
          </a:p>
          <a:p>
            <a:pPr lvl="1"/>
            <a:r>
              <a:rPr lang="el-GR" sz="1400" dirty="0"/>
              <a:t>Αναφέρεται ο δημιουργός της ιστοσελίδας και ο υπεύθυνος για το περιεχόμενο της ιστοσελίδας;</a:t>
            </a:r>
          </a:p>
          <a:p>
            <a:pPr lvl="1"/>
            <a:r>
              <a:rPr lang="el-GR" sz="1400" dirty="0"/>
              <a:t>Υπάρχουν στοιχεία επικοινωνίας με το </a:t>
            </a:r>
            <a:r>
              <a:rPr lang="el-GR" sz="1400" b="1" dirty="0"/>
              <a:t>συγγραφέα;</a:t>
            </a:r>
          </a:p>
          <a:p>
            <a:pPr lvl="1"/>
            <a:r>
              <a:rPr lang="el-GR" sz="1400" dirty="0"/>
              <a:t>Ποια είναι </a:t>
            </a:r>
            <a:r>
              <a:rPr lang="el-GR" sz="1400" b="1" dirty="0"/>
              <a:t>η ιδιότητα και οι δραστηριότητες </a:t>
            </a:r>
            <a:r>
              <a:rPr lang="el-GR" sz="1400" dirty="0"/>
              <a:t>του συγγραφέα; Ο συγγραφέας είναι ειδικός επί του θέματος;</a:t>
            </a:r>
          </a:p>
          <a:p>
            <a:r>
              <a:rPr lang="el-GR" sz="1400" b="1" dirty="0"/>
              <a:t>Ακρίβεια και αξιοπιστία της πληροφορίας στην ιστοσελίδα </a:t>
            </a:r>
          </a:p>
          <a:p>
            <a:pPr lvl="1"/>
            <a:r>
              <a:rPr lang="el-GR" sz="1400" dirty="0"/>
              <a:t>Εμφανίζεται η ιστοσελίδα ως εύκολα </a:t>
            </a:r>
            <a:r>
              <a:rPr lang="el-GR" sz="1400" dirty="0" err="1"/>
              <a:t>αναζητήσιμη</a:t>
            </a:r>
            <a:r>
              <a:rPr lang="el-GR" sz="1400" dirty="0"/>
              <a:t>;</a:t>
            </a:r>
          </a:p>
          <a:p>
            <a:pPr lvl="1"/>
            <a:r>
              <a:rPr lang="el-GR" sz="1400" dirty="0"/>
              <a:t>Υπάρχουν αναφορές σε πηγές που υποστηρίζουν τα λεγόμενα της ιστοσελίδας;</a:t>
            </a:r>
          </a:p>
          <a:p>
            <a:pPr lvl="1"/>
            <a:r>
              <a:rPr lang="el-GR" sz="1400" dirty="0"/>
              <a:t>Έχει η ιστοσελίδα γραμματικά, ορθογραφικά ή τυπογραφικά λάθη;</a:t>
            </a:r>
          </a:p>
          <a:p>
            <a:pPr lvl="1"/>
            <a:r>
              <a:rPr lang="el-GR" sz="1400" dirty="0"/>
              <a:t>Αν παραπέμπει σε άλλες ιστοσελίδες, αυτές είναι ποιοτικές;</a:t>
            </a:r>
          </a:p>
          <a:p>
            <a:pPr lvl="1"/>
            <a:r>
              <a:rPr lang="el-GR" sz="1400" dirty="0"/>
              <a:t>Καλύπτει πολύπλευρα ή μονοδιάστατα το θέμα;</a:t>
            </a:r>
          </a:p>
          <a:p>
            <a:pPr lvl="1"/>
            <a:r>
              <a:rPr lang="el-GR" sz="1400" dirty="0"/>
              <a:t>Περιλαμβάνει κυρίως απόψεις ή γεγονότα;</a:t>
            </a:r>
          </a:p>
          <a:p>
            <a:pPr lvl="1"/>
            <a:r>
              <a:rPr lang="el-GR" sz="1400" dirty="0"/>
              <a:t>Διακρίνεται μεροληψία στις πληροφορίες και στις απόψεις που διατυπώνονται;</a:t>
            </a:r>
          </a:p>
          <a:p>
            <a:pPr lvl="1"/>
            <a:r>
              <a:rPr lang="el-GR" sz="1400" dirty="0"/>
              <a:t>Υπάρχουν διαφημίσεις στην ιστοσελίδα;</a:t>
            </a:r>
          </a:p>
          <a:p>
            <a:pPr lvl="1"/>
            <a:r>
              <a:rPr lang="el-GR" sz="1400" dirty="0"/>
              <a:t>Η ιστοσελίδα είναι εμπορική, κυβερνητική, ακαδημαϊκή, προσωπική, εταιρική; Ποια είναι η κεντρική διεύθυνση της ιστοσελίδας (.</a:t>
            </a:r>
            <a:r>
              <a:rPr lang="el-GR" sz="1400" dirty="0" err="1"/>
              <a:t>edu</a:t>
            </a:r>
            <a:r>
              <a:rPr lang="el-GR" sz="1400" dirty="0"/>
              <a:t>, .</a:t>
            </a:r>
            <a:r>
              <a:rPr lang="el-GR" sz="1400" dirty="0" err="1"/>
              <a:t>gov</a:t>
            </a:r>
            <a:r>
              <a:rPr lang="el-GR" sz="1400" dirty="0"/>
              <a:t>, .</a:t>
            </a:r>
            <a:r>
              <a:rPr lang="el-GR" sz="1400" dirty="0" err="1"/>
              <a:t>org</a:t>
            </a:r>
            <a:r>
              <a:rPr lang="el-GR" sz="1400" dirty="0"/>
              <a:t>, .</a:t>
            </a:r>
            <a:r>
              <a:rPr lang="el-GR" sz="1400" dirty="0" err="1"/>
              <a:t>com</a:t>
            </a:r>
            <a:r>
              <a:rPr lang="el-GR" sz="1400" dirty="0"/>
              <a:t>); Επιχορηγείται από κάποιο οργανισμό;</a:t>
            </a:r>
          </a:p>
          <a:p>
            <a:pPr lvl="1"/>
            <a:r>
              <a:rPr lang="el-GR" sz="1400" dirty="0"/>
              <a:t>Θα αποτελούσε καλή πηγή πληροφοριών για ερευνητική εργασία;</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Αξιολόγηση Ιστοσελίδων</a:t>
            </a:r>
          </a:p>
        </p:txBody>
      </p:sp>
      <p:sp>
        <p:nvSpPr>
          <p:cNvPr id="3" name="2 - Θέση περιεχομένου"/>
          <p:cNvSpPr>
            <a:spLocks noGrp="1"/>
          </p:cNvSpPr>
          <p:nvPr>
            <p:ph idx="1"/>
          </p:nvPr>
        </p:nvSpPr>
        <p:spPr>
          <a:xfrm>
            <a:off x="457200" y="1268760"/>
            <a:ext cx="8229600" cy="4857403"/>
          </a:xfrm>
        </p:spPr>
        <p:txBody>
          <a:bodyPr>
            <a:normAutofit fontScale="92500" lnSpcReduction="20000"/>
          </a:bodyPr>
          <a:lstStyle/>
          <a:p>
            <a:r>
              <a:rPr lang="el-GR" sz="1800" dirty="0"/>
              <a:t>Ενημερότητα και επικαιρότητα των πληροφοριών της ιστοσελίδας </a:t>
            </a:r>
          </a:p>
          <a:p>
            <a:pPr lvl="1"/>
            <a:r>
              <a:rPr lang="el-GR" sz="1800" dirty="0"/>
              <a:t>Πότε δημιουργήθηκε η ιστοσελίδα;</a:t>
            </a:r>
          </a:p>
          <a:p>
            <a:pPr lvl="1"/>
            <a:r>
              <a:rPr lang="el-GR" sz="1800" dirty="0"/>
              <a:t>Ανανεώνεται;</a:t>
            </a:r>
          </a:p>
          <a:p>
            <a:pPr lvl="1"/>
            <a:r>
              <a:rPr lang="el-GR" sz="1800" dirty="0"/>
              <a:t>Πότε έγινε η τελευταία ανανέωση;</a:t>
            </a:r>
          </a:p>
          <a:p>
            <a:pPr lvl="1"/>
            <a:r>
              <a:rPr lang="el-GR" sz="1800" dirty="0"/>
              <a:t>Υπάρχουν μη ενεργοί σύνδεσμοι;</a:t>
            </a:r>
          </a:p>
          <a:p>
            <a:r>
              <a:rPr lang="el-GR" sz="1800" dirty="0"/>
              <a:t>Δομή και πλοήγηση της ιστοσελίδας </a:t>
            </a:r>
          </a:p>
          <a:p>
            <a:pPr lvl="1"/>
            <a:r>
              <a:rPr lang="el-GR" sz="1800" dirty="0"/>
              <a:t>Είναι κατανοητή η οργάνωση της ιστοσελίδας;</a:t>
            </a:r>
          </a:p>
          <a:p>
            <a:pPr lvl="1"/>
            <a:r>
              <a:rPr lang="el-GR" sz="1800" dirty="0"/>
              <a:t>Είναι εύκολη η πλοήγηση στα διάφορα μέρη της ιστοσελίδας;</a:t>
            </a:r>
          </a:p>
          <a:p>
            <a:pPr lvl="1"/>
            <a:r>
              <a:rPr lang="el-GR" sz="1800" dirty="0"/>
              <a:t>Υπάρχει σύνδεσμος για επιστροφή στην αρχική σελίδα;</a:t>
            </a:r>
          </a:p>
          <a:p>
            <a:pPr lvl="1"/>
            <a:r>
              <a:rPr lang="el-GR" sz="1800" dirty="0"/>
              <a:t>Προσφέρει κατάλογο περιεχομένων ή ευρετήριο;</a:t>
            </a:r>
          </a:p>
          <a:p>
            <a:r>
              <a:rPr lang="el-GR" sz="1800" dirty="0"/>
              <a:t>Εκτός από τα παραπάνω, ενδεικτικό των χαρακτηριστικών μίας ιστοσελίδας αποτελεί και η </a:t>
            </a:r>
            <a:r>
              <a:rPr lang="el-GR" sz="1800" b="1" dirty="0"/>
              <a:t>κατάληξή της</a:t>
            </a:r>
          </a:p>
          <a:p>
            <a:pPr>
              <a:buNone/>
            </a:pPr>
            <a:r>
              <a:rPr lang="el-GR" sz="1800" dirty="0"/>
              <a:t>...com  - εμπορική Σκοπός των δημιουργών είναι η προώθηση και πώληση προϊόντων</a:t>
            </a:r>
          </a:p>
          <a:p>
            <a:pPr>
              <a:buNone/>
            </a:pPr>
            <a:r>
              <a:rPr lang="el-GR" sz="1800" dirty="0"/>
              <a:t>..</a:t>
            </a:r>
            <a:r>
              <a:rPr lang="el-GR" sz="1800" dirty="0" err="1"/>
              <a:t>edu</a:t>
            </a:r>
            <a:r>
              <a:rPr lang="el-GR" sz="1800" dirty="0"/>
              <a:t>   - ακαδημαϊκή Σκοπός των δημιουργών είναι η ενημέρωση για θέματα εκπαίδευσης και έρευνας. Συνήθως ανήκει σε εκπαιδευτικά ιδρύματα</a:t>
            </a:r>
          </a:p>
          <a:p>
            <a:pPr>
              <a:buNone/>
            </a:pPr>
            <a:r>
              <a:rPr lang="el-GR" sz="1800" dirty="0"/>
              <a:t>..</a:t>
            </a:r>
            <a:r>
              <a:rPr lang="el-GR" sz="1800" dirty="0" err="1"/>
              <a:t>govκυβερνητικήΣκοπός</a:t>
            </a:r>
            <a:r>
              <a:rPr lang="el-GR" sz="1800" dirty="0"/>
              <a:t> των δημιουργών είναι η ενημέρωση και προώθηση της κυβερνητικής πληροφόρησης με επίσημα στοιχεία και δεδομένα.</a:t>
            </a:r>
          </a:p>
          <a:p>
            <a:pPr>
              <a:buNone/>
            </a:pPr>
            <a:r>
              <a:rPr lang="el-GR" sz="1800" dirty="0"/>
              <a:t>..</a:t>
            </a:r>
            <a:r>
              <a:rPr lang="el-GR" sz="1800" dirty="0" err="1"/>
              <a:t>org</a:t>
            </a:r>
            <a:r>
              <a:rPr lang="el-GR" sz="1800" dirty="0"/>
              <a:t> – </a:t>
            </a:r>
            <a:r>
              <a:rPr lang="el-GR" sz="1800" dirty="0" err="1"/>
              <a:t>εταιρικήΣ</a:t>
            </a:r>
            <a:r>
              <a:rPr lang="el-GR" sz="1800" dirty="0"/>
              <a:t> </a:t>
            </a:r>
            <a:r>
              <a:rPr lang="el-GR" sz="1800" dirty="0" err="1"/>
              <a:t>κοπός</a:t>
            </a:r>
            <a:r>
              <a:rPr lang="el-GR" sz="1800" dirty="0"/>
              <a:t> των δημιουργών είναι η ενημέρωση για έρευνα που σχετίζεται κατά κύριο λόγο με την εταιρεία ή τον οργανισμό.</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b="1" dirty="0"/>
          </a:p>
        </p:txBody>
      </p:sp>
      <p:sp>
        <p:nvSpPr>
          <p:cNvPr id="3" name="2 - Θέση περιεχομένου"/>
          <p:cNvSpPr>
            <a:spLocks noGrp="1"/>
          </p:cNvSpPr>
          <p:nvPr>
            <p:ph idx="1"/>
          </p:nvPr>
        </p:nvSpPr>
        <p:spPr/>
        <p:txBody>
          <a:bodyPr/>
          <a:lstStyle/>
          <a:p>
            <a:pPr algn="ctr"/>
            <a:endParaRPr lang="el-GR" b="1" dirty="0"/>
          </a:p>
          <a:p>
            <a:pPr algn="ctr">
              <a:buNone/>
            </a:pPr>
            <a:endParaRPr lang="el-GR" b="1" dirty="0"/>
          </a:p>
          <a:p>
            <a:pPr algn="ctr">
              <a:buNone/>
            </a:pPr>
            <a:r>
              <a:rPr lang="el-GR" b="1" dirty="0"/>
              <a:t>ΠΩΣ ΓΡΑΦΩ ΤΗΝ ΕΡΓΑΣΙΑ ΜΟΥ</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Η επιστημονική εργασία προϋποθέτει: </a:t>
            </a:r>
            <a:br>
              <a:rPr lang="el-GR" dirty="0"/>
            </a:br>
            <a:endParaRPr lang="el-GR" dirty="0"/>
          </a:p>
        </p:txBody>
      </p:sp>
      <p:sp>
        <p:nvSpPr>
          <p:cNvPr id="3" name="2 - Θέση περιεχομένου"/>
          <p:cNvSpPr>
            <a:spLocks noGrp="1"/>
          </p:cNvSpPr>
          <p:nvPr>
            <p:ph idx="1"/>
          </p:nvPr>
        </p:nvSpPr>
        <p:spPr/>
        <p:txBody>
          <a:bodyPr/>
          <a:lstStyle/>
          <a:p>
            <a:r>
              <a:rPr lang="el-GR" dirty="0"/>
              <a:t>συγκέντρωση και αξιοποίηση (ανάλυση, παρουσίαση και ερμηνεία) πληροφοριών/</a:t>
            </a:r>
            <a:r>
              <a:rPr lang="el-GR" b="1" dirty="0"/>
              <a:t>δεδομένων</a:t>
            </a:r>
          </a:p>
          <a:p>
            <a:r>
              <a:rPr lang="el-GR" dirty="0"/>
              <a:t>διαμόρφωση απάντησης/λύσης σε συγκεκριμένο ερώτημα/</a:t>
            </a:r>
            <a:r>
              <a:rPr lang="el-GR" b="1" dirty="0"/>
              <a:t>πρόβλημα</a:t>
            </a:r>
            <a:r>
              <a:rPr lang="el-GR" dirty="0"/>
              <a:t> και</a:t>
            </a:r>
          </a:p>
          <a:p>
            <a:r>
              <a:rPr lang="el-GR" dirty="0"/>
              <a:t> εφαρμογή διαδικασίας που στηρίζεται σε αυστηρά λογική </a:t>
            </a:r>
            <a:r>
              <a:rPr lang="el-GR" b="1" dirty="0"/>
              <a:t>ανάλυση</a:t>
            </a:r>
            <a:r>
              <a:rPr lang="el-GR" dirty="0"/>
              <a:t>.</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Άλλες Εργασίες </a:t>
            </a:r>
          </a:p>
        </p:txBody>
      </p:sp>
      <p:sp>
        <p:nvSpPr>
          <p:cNvPr id="3" name="2 - Θέση περιεχομένου"/>
          <p:cNvSpPr>
            <a:spLocks noGrp="1"/>
          </p:cNvSpPr>
          <p:nvPr>
            <p:ph idx="1"/>
          </p:nvPr>
        </p:nvSpPr>
        <p:spPr/>
        <p:txBody>
          <a:bodyPr>
            <a:normAutofit fontScale="92500" lnSpcReduction="10000"/>
          </a:bodyPr>
          <a:lstStyle/>
          <a:p>
            <a:r>
              <a:rPr lang="el-GR" dirty="0"/>
              <a:t>Η διαφορά στη δομή και τον τρόπο συγγραφής των υπόλοιπων γραπτών εργασιών (τεχνικές αναφορές, εγχειρίδια χρήσης εφαρμογών που αναπτύχθηκαν στο πλαίσιο μιας ευρύτερης εργασίας, ενός μαθήματος κτλ) από τις επιστημονικές εργασίες, είναι ότι οι πρώτες δεν ακολουθούν συγκεκριμένη δομή και δεν είναι αυτές που σε τελική ανάλυση σας βοηθούν να καλλιεργήσετε τις δεξιότητες της συγγραφής και της δημοσίευσης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Δύο Κατηγορίες Εργασιών</a:t>
            </a:r>
          </a:p>
        </p:txBody>
      </p:sp>
      <p:sp>
        <p:nvSpPr>
          <p:cNvPr id="3" name="2 - Θέση περιεχομένου"/>
          <p:cNvSpPr>
            <a:spLocks noGrp="1"/>
          </p:cNvSpPr>
          <p:nvPr>
            <p:ph idx="1"/>
          </p:nvPr>
        </p:nvSpPr>
        <p:spPr/>
        <p:txBody>
          <a:bodyPr/>
          <a:lstStyle/>
          <a:p>
            <a:pPr>
              <a:buNone/>
            </a:pPr>
            <a:r>
              <a:rPr lang="el-GR" dirty="0"/>
              <a:t>Οι επιστημονικές εργασίες διακρίνονται σε δύο μεγάλες κατηγορίες: </a:t>
            </a:r>
          </a:p>
          <a:p>
            <a:r>
              <a:rPr lang="el-GR" dirty="0"/>
              <a:t>στις </a:t>
            </a:r>
            <a:r>
              <a:rPr lang="el-GR" b="1" dirty="0"/>
              <a:t>έρευνες </a:t>
            </a:r>
            <a:r>
              <a:rPr lang="el-GR" dirty="0"/>
              <a:t>και</a:t>
            </a:r>
          </a:p>
          <a:p>
            <a:r>
              <a:rPr lang="el-GR" dirty="0"/>
              <a:t>στις </a:t>
            </a:r>
            <a:r>
              <a:rPr lang="el-GR" b="1" dirty="0"/>
              <a:t>μελέτες</a:t>
            </a:r>
            <a:r>
              <a:rPr lang="el-GR" dirty="0"/>
              <a:t>, τις θεωρητικές δηλαδή εργασίες.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Ερευνητική Εργασία:</a:t>
            </a:r>
          </a:p>
        </p:txBody>
      </p:sp>
      <p:sp>
        <p:nvSpPr>
          <p:cNvPr id="3" name="2 - Θέση περιεχομένου"/>
          <p:cNvSpPr>
            <a:spLocks noGrp="1"/>
          </p:cNvSpPr>
          <p:nvPr>
            <p:ph idx="1"/>
          </p:nvPr>
        </p:nvSpPr>
        <p:spPr/>
        <p:txBody>
          <a:bodyPr>
            <a:normAutofit fontScale="85000" lnSpcReduction="20000"/>
          </a:bodyPr>
          <a:lstStyle/>
          <a:p>
            <a:r>
              <a:rPr lang="el-GR" dirty="0"/>
              <a:t>«Η ερευνητική διαδικασία ξεκινά με τη </a:t>
            </a:r>
            <a:r>
              <a:rPr lang="el-GR" b="1" dirty="0"/>
              <a:t>διατύπωση ενός προβλήματος </a:t>
            </a:r>
            <a:r>
              <a:rPr lang="el-GR" dirty="0"/>
              <a:t>ή μιας υπόθεσης (γεγονός που προϋποθέτει εμπεριστατωμένη βιβλιογραφική επισκόπηση για ενημέρωση πάνω στα πορίσματα που προέκυψαν από προηγούμενες έρευνες στο θέμα και πάνω στη μεθοδολογία που ακολουθήθηκε), συνεχίζεται με το σχεδιασμό της έρευνας και τη συλλογή, οργάνωση και ανάλυση δεδομένων και ολοκληρώνεται με την εξαγωγή συμπερασμάτων και γενικεύσεων σχετικών με το πρόβλημα και/ ή την υπόθεση της έρευνας».</a:t>
            </a:r>
          </a:p>
          <a:p>
            <a:r>
              <a:rPr lang="el-GR" dirty="0">
                <a:solidFill>
                  <a:srgbClr val="FF0000"/>
                </a:solidFill>
              </a:rPr>
              <a:t>Π.χ. Ποιος ήταν ο ρόλος του Οζάλ στην εξωτερική πολιτική της Τουρκίας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Στάδια Συγγραφής Εργασίας</a:t>
            </a:r>
          </a:p>
        </p:txBody>
      </p:sp>
      <p:sp>
        <p:nvSpPr>
          <p:cNvPr id="3" name="2 - Θέση περιεχομένου"/>
          <p:cNvSpPr>
            <a:spLocks noGrp="1"/>
          </p:cNvSpPr>
          <p:nvPr>
            <p:ph idx="1"/>
          </p:nvPr>
        </p:nvSpPr>
        <p:spPr/>
        <p:txBody>
          <a:bodyPr>
            <a:normAutofit fontScale="92500" lnSpcReduction="10000"/>
          </a:bodyPr>
          <a:lstStyle/>
          <a:p>
            <a:r>
              <a:rPr lang="el-GR" dirty="0"/>
              <a:t>Ορισμός Θέματος</a:t>
            </a:r>
          </a:p>
          <a:p>
            <a:r>
              <a:rPr lang="el-GR" dirty="0"/>
              <a:t>Ορισμός Σκοπού</a:t>
            </a:r>
          </a:p>
          <a:p>
            <a:r>
              <a:rPr lang="el-GR" dirty="0"/>
              <a:t>Αναζήτηση Βιβλιογραφίας (Δευτερογενής Έρευνα)</a:t>
            </a:r>
          </a:p>
          <a:p>
            <a:r>
              <a:rPr lang="el-GR" dirty="0"/>
              <a:t>Πλάνο Εργασίας</a:t>
            </a:r>
          </a:p>
          <a:p>
            <a:r>
              <a:rPr lang="el-GR" dirty="0"/>
              <a:t>Προσχέδιο</a:t>
            </a:r>
          </a:p>
          <a:p>
            <a:r>
              <a:rPr lang="el-GR" dirty="0"/>
              <a:t>Κείμενο</a:t>
            </a:r>
          </a:p>
          <a:p>
            <a:r>
              <a:rPr lang="el-GR" dirty="0"/>
              <a:t>Αναθεώρηση Κειμένου</a:t>
            </a:r>
          </a:p>
          <a:p>
            <a:r>
              <a:rPr lang="el-GR" dirty="0"/>
              <a:t>Επιμέλεια</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Θεωρητική Μελέτη:</a:t>
            </a:r>
          </a:p>
        </p:txBody>
      </p:sp>
      <p:sp>
        <p:nvSpPr>
          <p:cNvPr id="3" name="2 - Θέση περιεχομένου"/>
          <p:cNvSpPr>
            <a:spLocks noGrp="1"/>
          </p:cNvSpPr>
          <p:nvPr>
            <p:ph idx="1"/>
          </p:nvPr>
        </p:nvSpPr>
        <p:spPr/>
        <p:txBody>
          <a:bodyPr>
            <a:normAutofit fontScale="92500" lnSpcReduction="10000"/>
          </a:bodyPr>
          <a:lstStyle/>
          <a:p>
            <a:r>
              <a:rPr lang="el-GR" dirty="0"/>
              <a:t>Θεωρητική καλείται η εργασία για την εκπόνηση της οποίας ο συγγραφέας στηρίζεται σε πρωτογενή και δευτερογενή βιβλιογραφία. Ο συγγραφέας ξεκινά από συγκεκριμένο θέμα, διερευνά τι προηγήθηκε στο θέμα αυτό, συλλέγει σχετικές πληροφορίες, συγκρίνει και αντιπαραβάλλει αυτές τις πληροφορίες και καταλήγει στις δικές του θέσεις και συμπεράσματα.</a:t>
            </a:r>
          </a:p>
          <a:p>
            <a:r>
              <a:rPr lang="el-GR" dirty="0">
                <a:solidFill>
                  <a:srgbClr val="FF0000"/>
                </a:solidFill>
              </a:rPr>
              <a:t>Π.χ. Πολιτική Ηγεσία και Εξωτερική Πολιτική.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1340768"/>
            <a:ext cx="8229600" cy="2808312"/>
          </a:xfrm>
        </p:spPr>
        <p:txBody>
          <a:bodyPr/>
          <a:lstStyle/>
          <a:p>
            <a:r>
              <a:rPr lang="el-GR" b="1" dirty="0"/>
              <a:t>Στάδια Συγγραφής Εργασίας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Στάδιο 1. Ορισμός Θέματος</a:t>
            </a:r>
          </a:p>
        </p:txBody>
      </p:sp>
      <p:sp>
        <p:nvSpPr>
          <p:cNvPr id="3" name="2 - Θέση περιεχομένου"/>
          <p:cNvSpPr>
            <a:spLocks noGrp="1"/>
          </p:cNvSpPr>
          <p:nvPr>
            <p:ph idx="1"/>
          </p:nvPr>
        </p:nvSpPr>
        <p:spPr/>
        <p:txBody>
          <a:bodyPr>
            <a:normAutofit fontScale="77500" lnSpcReduction="20000"/>
          </a:bodyPr>
          <a:lstStyle/>
          <a:p>
            <a:r>
              <a:rPr lang="el-GR" dirty="0"/>
              <a:t>Μπορεί να χρειαστεί να ορίσετε οι ίδιοι το θέμα της εργασίας σας. Επιλέγω με βάση:</a:t>
            </a:r>
          </a:p>
          <a:p>
            <a:r>
              <a:rPr lang="el-GR" dirty="0"/>
              <a:t>Την ευρύτερη σφαίρα </a:t>
            </a:r>
            <a:r>
              <a:rPr lang="el-GR" b="1" dirty="0"/>
              <a:t>ενδιαφερόντων </a:t>
            </a:r>
          </a:p>
          <a:p>
            <a:r>
              <a:rPr lang="el-GR" dirty="0"/>
              <a:t>θα πρέπει να αξιολογήσετε και τις διαθέσιμες</a:t>
            </a:r>
            <a:r>
              <a:rPr lang="el-GR" b="1" dirty="0"/>
              <a:t> πηγές </a:t>
            </a:r>
            <a:r>
              <a:rPr lang="el-GR" dirty="0"/>
              <a:t>πληροφόρησης που σχετίζονται με το αντικείμενο που θα επιλέξετε. Αν δεν υπάρχουν αρκετές πηγές πληροφόρησης ο βαθμός δυσκολίας ανάπτυξης του θέματος αυξάνεται και ενδεχομένως ο διαθέσιμος χρόνος (για την ολοκλήρωση της εργασίας) να αποδειχτεί ανεπαρκής. </a:t>
            </a:r>
          </a:p>
          <a:p>
            <a:r>
              <a:rPr lang="el-GR" dirty="0"/>
              <a:t>θα πρέπει να γίνεται με </a:t>
            </a:r>
            <a:r>
              <a:rPr lang="el-GR" b="1" dirty="0"/>
              <a:t>προσοχή </a:t>
            </a:r>
            <a:r>
              <a:rPr lang="el-GR" dirty="0"/>
              <a:t>και κατόπιν μελέτης γιατί καθορίζει από την αρχή το βαθμό δυσκολίας της εργασίας και επομένως την πιθανότητα για ένα καλό τελικό αποτέλεσμα. </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Στάδιο 2. Προσδιορισμός Σκοπού και Στόχων</a:t>
            </a:r>
          </a:p>
        </p:txBody>
      </p:sp>
      <p:sp>
        <p:nvSpPr>
          <p:cNvPr id="3" name="2 - Θέση περιεχομένου"/>
          <p:cNvSpPr>
            <a:spLocks noGrp="1"/>
          </p:cNvSpPr>
          <p:nvPr>
            <p:ph idx="1"/>
          </p:nvPr>
        </p:nvSpPr>
        <p:spPr/>
        <p:txBody>
          <a:bodyPr>
            <a:normAutofit fontScale="85000" lnSpcReduction="20000"/>
          </a:bodyPr>
          <a:lstStyle/>
          <a:p>
            <a:r>
              <a:rPr lang="el-GR" dirty="0"/>
              <a:t>Πριν ξεκινήσει η διαδικασία συγγραφής πρέπει ο φοιτητής να είναι σε θέση να προσδιορίσει και να θέσει τον κύριο </a:t>
            </a:r>
            <a:r>
              <a:rPr lang="el-GR" b="1" dirty="0"/>
              <a:t>σκοπό </a:t>
            </a:r>
            <a:r>
              <a:rPr lang="el-GR" dirty="0"/>
              <a:t>και τους επιμέρους στόχους της εργασίας του</a:t>
            </a:r>
          </a:p>
          <a:p>
            <a:r>
              <a:rPr lang="el-GR" dirty="0"/>
              <a:t>Σκοπός: Π.χ. Τι θα κάνω; Θα προτείνω ένα νέο πλαίσιο ανάλυσης  των ελληνοτουρκικών σχέσεων; </a:t>
            </a:r>
          </a:p>
          <a:p>
            <a:r>
              <a:rPr lang="el-GR" dirty="0"/>
              <a:t>Επιμέρους στόχοι: </a:t>
            </a:r>
          </a:p>
          <a:p>
            <a:pPr>
              <a:buNone/>
            </a:pPr>
            <a:r>
              <a:rPr lang="el-GR" dirty="0"/>
              <a:t>Θα αναδείξω τους </a:t>
            </a:r>
            <a:r>
              <a:rPr lang="el-GR" dirty="0" err="1"/>
              <a:t>συστημικούς</a:t>
            </a:r>
            <a:r>
              <a:rPr lang="el-GR" dirty="0"/>
              <a:t> παράγοντες διαμόρφωσης των ελληνοτουρκικών σχέσεων; </a:t>
            </a:r>
          </a:p>
          <a:p>
            <a:pPr>
              <a:buNone/>
            </a:pPr>
            <a:r>
              <a:rPr lang="el-GR" dirty="0"/>
              <a:t>Θα καλύψω ένα κενό στη βιβλιογραφία παρουσιάζοντας νέες πηγές (π.χ. ένα επίσημο κείμενο)</a:t>
            </a:r>
          </a:p>
          <a:p>
            <a:pPr>
              <a:buNone/>
            </a:pPr>
            <a:r>
              <a:rPr lang="el-GR"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Στάδιο 3. Συλλογή και Μελέτη Βιβλιογραφίας</a:t>
            </a:r>
          </a:p>
        </p:txBody>
      </p:sp>
      <p:sp>
        <p:nvSpPr>
          <p:cNvPr id="3" name="2 - Θέση περιεχομένου"/>
          <p:cNvSpPr>
            <a:spLocks noGrp="1"/>
          </p:cNvSpPr>
          <p:nvPr>
            <p:ph idx="1"/>
          </p:nvPr>
        </p:nvSpPr>
        <p:spPr/>
        <p:txBody>
          <a:bodyPr>
            <a:normAutofit fontScale="92500" lnSpcReduction="10000"/>
          </a:bodyPr>
          <a:lstStyle/>
          <a:p>
            <a:r>
              <a:rPr lang="el-GR" dirty="0"/>
              <a:t>Για τη συγκέντρωση πληροφοριών έχετε πραγματοποιήσει </a:t>
            </a:r>
            <a:r>
              <a:rPr lang="el-GR" b="1" dirty="0"/>
              <a:t>αναζητήσεις</a:t>
            </a:r>
            <a:r>
              <a:rPr lang="el-GR" dirty="0"/>
              <a:t> σε καταλόγους βιβλιοθηκών, βάσεις δεδομένων και στο Διαδίκτυο και έχετε μελετήσει τη σχετική βιβλιογραφία</a:t>
            </a:r>
          </a:p>
          <a:p>
            <a:r>
              <a:rPr lang="el-GR" b="1" dirty="0"/>
              <a:t>καταχωρούνται ιδέες, απόψεις, συμπεράσματα κλπ., </a:t>
            </a:r>
            <a:r>
              <a:rPr lang="el-GR" dirty="0"/>
              <a:t>που κρίνονται ενδιαφέροντα και τα οποία πρόκειται να χρησιμοποιήσετε από κάθε βιβλίο και άρθρο που μελετάτε μαζί με τα αντίστοιχα </a:t>
            </a:r>
            <a:r>
              <a:rPr lang="el-GR" b="1" dirty="0"/>
              <a:t>βιβλιογραφικά δεδομένα</a:t>
            </a:r>
            <a:r>
              <a:rPr lang="el-GR"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Στάδιο 4. Δημιουργία Προσχεδίου – Πίνακα Περιεχομένων</a:t>
            </a:r>
          </a:p>
        </p:txBody>
      </p:sp>
      <p:sp>
        <p:nvSpPr>
          <p:cNvPr id="3" name="2 - Θέση περιεχομένου"/>
          <p:cNvSpPr>
            <a:spLocks noGrp="1"/>
          </p:cNvSpPr>
          <p:nvPr>
            <p:ph idx="1"/>
          </p:nvPr>
        </p:nvSpPr>
        <p:spPr/>
        <p:txBody>
          <a:bodyPr>
            <a:normAutofit/>
          </a:bodyPr>
          <a:lstStyle/>
          <a:p>
            <a:r>
              <a:rPr lang="el-GR" dirty="0"/>
              <a:t>προσφέρουν τη δυνατότητα να </a:t>
            </a:r>
            <a:r>
              <a:rPr lang="el-GR" b="1" dirty="0"/>
              <a:t>οργανώσετε </a:t>
            </a:r>
            <a:r>
              <a:rPr lang="el-GR" dirty="0"/>
              <a:t>εύκολα τη δομή του κειμένου και να ελέγξετε τη λογική ακολουθία των ενοτήτων στις οποίες θα το χωρίσετε.</a:t>
            </a:r>
          </a:p>
          <a:p>
            <a:r>
              <a:rPr lang="el-GR" dirty="0"/>
              <a:t>διευκολύνει τον τελικό αναγνώστη να </a:t>
            </a:r>
            <a:r>
              <a:rPr lang="el-GR" b="1" dirty="0"/>
              <a:t>κατανοήσει</a:t>
            </a:r>
            <a:r>
              <a:rPr lang="el-GR" dirty="0"/>
              <a:t> το περιεχόμενο και το τελικό </a:t>
            </a:r>
            <a:r>
              <a:rPr lang="el-GR" b="1" dirty="0"/>
              <a:t>συμπέρασμα</a:t>
            </a:r>
            <a:r>
              <a:rPr lang="el-GR"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dirty="0"/>
            </a:br>
            <a:r>
              <a:rPr lang="el-GR" dirty="0"/>
              <a:t>Ιδέες για τη δημιουργία προσχεδίου εργασίας: </a:t>
            </a:r>
            <a:br>
              <a:rPr lang="el-GR" dirty="0"/>
            </a:b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a:t>Καταγράψτε τις κυριότερες </a:t>
            </a:r>
            <a:r>
              <a:rPr lang="el-GR" b="1" dirty="0"/>
              <a:t>σκέψεις </a:t>
            </a:r>
            <a:r>
              <a:rPr lang="el-GR" dirty="0"/>
              <a:t>σας.</a:t>
            </a:r>
          </a:p>
          <a:p>
            <a:r>
              <a:rPr lang="el-GR" dirty="0"/>
              <a:t>Δημιουργήστε μια </a:t>
            </a:r>
            <a:r>
              <a:rPr lang="el-GR" b="1" u="sng" dirty="0">
                <a:solidFill>
                  <a:srgbClr val="FF0000"/>
                </a:solidFill>
              </a:rPr>
              <a:t>λογική ακολουθία </a:t>
            </a:r>
            <a:r>
              <a:rPr lang="el-GR" dirty="0"/>
              <a:t>στις σημειώσεις σας.</a:t>
            </a:r>
          </a:p>
          <a:p>
            <a:r>
              <a:rPr lang="el-GR" dirty="0"/>
              <a:t>Δημιουργήστε ενότητες και υποενότητες σχηματίζοντας </a:t>
            </a:r>
            <a:r>
              <a:rPr lang="el-GR" b="1" dirty="0"/>
              <a:t>επικεφαλίδες</a:t>
            </a:r>
            <a:r>
              <a:rPr lang="el-GR" dirty="0"/>
              <a:t> από τις σημειώσεις σας.</a:t>
            </a:r>
          </a:p>
          <a:p>
            <a:r>
              <a:rPr lang="el-GR" dirty="0"/>
              <a:t>Όταν ολοκληρώσετε το προσχέδιο της εργασίας </a:t>
            </a:r>
            <a:r>
              <a:rPr lang="el-GR" b="1" u="sng" dirty="0">
                <a:solidFill>
                  <a:srgbClr val="FF0000"/>
                </a:solidFill>
              </a:rPr>
              <a:t>σταματήστε</a:t>
            </a:r>
            <a:r>
              <a:rPr lang="el-GR" dirty="0"/>
              <a:t> να το επεξεργάζεστε για μερικές ημέρες και στη συνέχεια μελετήστε το ξανά προκειμένου να κάνετε διορθώσεις.</a:t>
            </a:r>
          </a:p>
          <a:p>
            <a:r>
              <a:rPr lang="el-GR" dirty="0"/>
              <a:t>Χρησιμοποιήστε το προσχέδιο για </a:t>
            </a:r>
            <a:r>
              <a:rPr lang="el-GR" b="1" dirty="0"/>
              <a:t>να ξεκινήσετε να γράφετε</a:t>
            </a:r>
            <a:r>
              <a:rPr lang="el-GR" dirty="0"/>
              <a:t> το τελικό σας κείμενο.</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Στάδιο 5. Αρχικό Κείμενο  </a:t>
            </a:r>
          </a:p>
        </p:txBody>
      </p:sp>
      <p:sp>
        <p:nvSpPr>
          <p:cNvPr id="3" name="2 - Θέση περιεχομένου"/>
          <p:cNvSpPr>
            <a:spLocks noGrp="1"/>
          </p:cNvSpPr>
          <p:nvPr>
            <p:ph idx="1"/>
          </p:nvPr>
        </p:nvSpPr>
        <p:spPr/>
        <p:txBody>
          <a:bodyPr>
            <a:normAutofit fontScale="85000" lnSpcReduction="20000"/>
          </a:bodyPr>
          <a:lstStyle/>
          <a:p>
            <a:pPr>
              <a:buNone/>
            </a:pPr>
            <a:r>
              <a:rPr lang="el-GR" b="1" dirty="0"/>
              <a:t>Περιεχόμενο: </a:t>
            </a:r>
            <a:endParaRPr lang="el-GR" dirty="0"/>
          </a:p>
          <a:p>
            <a:r>
              <a:rPr lang="el-GR" dirty="0"/>
              <a:t>είναι απαραίτητο οι στόχοι να είναι ξεκάθαροι και προσδιορισμένοι από την αρχή.</a:t>
            </a:r>
          </a:p>
          <a:p>
            <a:r>
              <a:rPr lang="el-GR" dirty="0"/>
              <a:t>Πρόκειται για κείμενο που έχει ως στόχο να εξηγήσει, να περιγράψει; Στην περίπτωση μιας εργασίας στο ακαδημαϊκό πλαίσιο ο στόχος μπορεί να είναι σύνθετος και να συνδυάζει τους προαναφερθέντες. Συνεπώς ανάλογα με τους στόχους που έχετε εξαρχής θέσει, θα πρέπει να συμπεριλάβετε στο κείμενό σας αναφορές σε εργασίες τρίτων, παραδείγματα, στατιστικές αναλύσεις, πειραματικά αποτελέσματα κτλ.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b="1" dirty="0"/>
            </a:br>
            <a:r>
              <a:rPr lang="el-GR" b="1" dirty="0"/>
              <a:t>Ύφος: </a:t>
            </a:r>
            <a:br>
              <a:rPr lang="el-GR" b="1" dirty="0"/>
            </a:b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a:t>Στην περίπτωση μιας επιστημονικής εργασίας, το κοινό αποτελείται από ακαδημαϊκούς, π.χ. επιτροπή καθηγητών ή ακαδημαϊκοί ερευνητές. Συνεπώς το ύφος του κειμένου πρέπει να είναι </a:t>
            </a:r>
            <a:r>
              <a:rPr lang="el-GR" b="1" dirty="0"/>
              <a:t>επίσημο</a:t>
            </a:r>
            <a:r>
              <a:rPr lang="el-GR" dirty="0"/>
              <a:t> και ταυτόχρονα </a:t>
            </a:r>
            <a:r>
              <a:rPr lang="el-GR" b="1" dirty="0"/>
              <a:t>αναλυτικό</a:t>
            </a:r>
            <a:r>
              <a:rPr lang="el-GR" dirty="0"/>
              <a:t>, </a:t>
            </a:r>
            <a:r>
              <a:rPr lang="el-GR" b="1" dirty="0"/>
              <a:t>περιγραφικό</a:t>
            </a:r>
            <a:r>
              <a:rPr lang="el-GR" dirty="0"/>
              <a:t> και </a:t>
            </a:r>
            <a:r>
              <a:rPr lang="el-GR" b="1" dirty="0"/>
              <a:t>πειστικό</a:t>
            </a:r>
            <a:r>
              <a:rPr lang="el-GR" dirty="0"/>
              <a:t> για να υποστηρίξει και τους στόχους της εργασίας. </a:t>
            </a:r>
            <a:r>
              <a:rPr lang="el-GR" b="1" dirty="0"/>
              <a:t>Δεν έχει ως στόχο να εντυπωσιάσει (όχι εκφράσεις όπως «η Ελλάδα γονάτισε…) ούτε να υπαγορέψει (π.χ. «η κυβέρνηση με σοβαρότητα πρέπει…»</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Πρόσωπο:</a:t>
            </a:r>
            <a:endParaRPr lang="el-GR" dirty="0"/>
          </a:p>
        </p:txBody>
      </p:sp>
      <p:sp>
        <p:nvSpPr>
          <p:cNvPr id="3" name="2 - Θέση περιεχομένου"/>
          <p:cNvSpPr>
            <a:spLocks noGrp="1"/>
          </p:cNvSpPr>
          <p:nvPr>
            <p:ph idx="1"/>
          </p:nvPr>
        </p:nvSpPr>
        <p:spPr/>
        <p:txBody>
          <a:bodyPr/>
          <a:lstStyle/>
          <a:p>
            <a:r>
              <a:rPr lang="el-GR" dirty="0"/>
              <a:t>Η χρήση του </a:t>
            </a:r>
            <a:r>
              <a:rPr lang="el-GR" b="1" dirty="0"/>
              <a:t>α' ενικού προσώπου θα πρέπει να γίνεται με προσοχή</a:t>
            </a:r>
            <a:r>
              <a:rPr lang="el-GR" dirty="0"/>
              <a:t>, γιατί υπάρχει ο κίνδυνος το στοιχείο της υποκειμενικότητας, αν είναι έντονο, να αφήσει αρνητικές εντυπώσεις στον αναγνώστη. </a:t>
            </a:r>
          </a:p>
          <a:p>
            <a:r>
              <a:rPr lang="el-GR" dirty="0"/>
              <a:t>Θα πρέπει να προτιμάτε την χρήση του </a:t>
            </a:r>
            <a:r>
              <a:rPr lang="el-GR" b="1" dirty="0"/>
              <a:t>α’ πληθυντικού ή γ’ ενικού </a:t>
            </a:r>
            <a:r>
              <a:rPr lang="el-GR" dirty="0"/>
              <a:t>(π.χ. στην εργασία δείξαμε </a:t>
            </a:r>
            <a:r>
              <a:rPr lang="el-GR" dirty="0" err="1"/>
              <a:t>ότι…ή</a:t>
            </a:r>
            <a:r>
              <a:rPr lang="el-GR" dirty="0"/>
              <a:t> η εργασία έδειξε ότι…)</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Πριν ξεκινήσω σκέφτομαι ….</a:t>
            </a:r>
          </a:p>
        </p:txBody>
      </p:sp>
      <p:sp>
        <p:nvSpPr>
          <p:cNvPr id="3" name="2 - Θέση περιεχομένου"/>
          <p:cNvSpPr>
            <a:spLocks noGrp="1"/>
          </p:cNvSpPr>
          <p:nvPr>
            <p:ph idx="1"/>
          </p:nvPr>
        </p:nvSpPr>
        <p:spPr/>
        <p:txBody>
          <a:bodyPr>
            <a:normAutofit/>
          </a:bodyPr>
          <a:lstStyle/>
          <a:p>
            <a:r>
              <a:rPr lang="el-GR" dirty="0"/>
              <a:t>Τι μου ζητούν (τι είδους εργασία…)</a:t>
            </a:r>
          </a:p>
          <a:p>
            <a:r>
              <a:rPr lang="el-GR" dirty="0"/>
              <a:t>Το ακριβές θέμα που πρόκειται να διερευνήσω </a:t>
            </a:r>
          </a:p>
          <a:p>
            <a:r>
              <a:rPr lang="el-GR" dirty="0"/>
              <a:t>Τις έννοιες και τους όρους που περιγράφουν το θέμα</a:t>
            </a:r>
          </a:p>
          <a:p>
            <a:r>
              <a:rPr lang="el-GR" dirty="0"/>
              <a:t>Τις πληροφορίες που χρειάζονται προκειμένου να διερευνηθεί το θέμα</a:t>
            </a:r>
          </a:p>
          <a:p>
            <a:r>
              <a:rPr lang="el-GR" dirty="0"/>
              <a:t>Το χρονικό διάστημα που διαθέτω</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Ορθογραφία: </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b="1" dirty="0"/>
              <a:t>Συστηματικός ορθογραφικός έλεγχος θα πρέπει να γίνεται σε όλα τα στάδια συγγραφής</a:t>
            </a:r>
            <a:r>
              <a:rPr lang="el-GR" dirty="0"/>
              <a:t>. Ένα κείμενο που περιέχει ορθογραφικά λάθη προδιαθέτει αρνητικά τον αναγνώστη και αφήνει κακή τελική εντύπωση. Ο έλεγχος για ορθογραφικά σφάλματα και παροράματα μπορεί να συστηματοποιηθεί χρησιμοποιώντας επεξεργαστές κειμένου, που ενσωματώνουν στις λειτουργίες τους τα κατάλληλα ορθογραφικά εργαλεία. Ωστόσο και ο εξαντλητικός προσωπικός έλεγχος ενός κειμένου έχει τη δική του αξία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Σημεία στίξης</a:t>
            </a:r>
            <a:endParaRPr lang="el-GR" dirty="0"/>
          </a:p>
        </p:txBody>
      </p:sp>
      <p:sp>
        <p:nvSpPr>
          <p:cNvPr id="3" name="2 - Θέση περιεχομένου"/>
          <p:cNvSpPr>
            <a:spLocks noGrp="1"/>
          </p:cNvSpPr>
          <p:nvPr>
            <p:ph idx="1"/>
          </p:nvPr>
        </p:nvSpPr>
        <p:spPr/>
        <p:txBody>
          <a:bodyPr/>
          <a:lstStyle/>
          <a:p>
            <a:r>
              <a:rPr lang="el-GR" dirty="0"/>
              <a:t>Ο συντάκτης ενός κειμένου οφείλει να είναι προσεκτικός κατά τη χρήση των σημείων στίξης, για τους ίδιους λόγους που πρέπει να είναι προσεκτικός ώστε να αποφύγει τα ορθογραφικά σφάλματα και τα παροράματα.</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Χρήση κενών χαρακτήρων</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a:t>Υπάρχουν συγκεκριμένοι κανόνες σύνταξης του κειμένου όταν κάποιος χρησιμοποιεί τους σύγχρονους επεξεργαστές κειμένου. Ένας από αυτούς αφορά τη χρήση των κενών. Μεταξύ δύο λέξεων μιας παραγράφου πρέπει να </a:t>
            </a:r>
            <a:r>
              <a:rPr lang="el-GR" b="1" dirty="0"/>
              <a:t>παρεμβάλλεται ένας μόνο κενός χαρακτήρας</a:t>
            </a:r>
            <a:r>
              <a:rPr lang="el-GR" dirty="0"/>
              <a:t>. Η χρήση δύο ή περισσότερων διαδοχικών κενών χαρακτήρων είναι κακή πρακτική και μπορεί να αλλοιώσει την τελική μορφή του κειμένου. Εξίσου κακή πρακτική είναι η χρήση των κενών χαρακτήρων για την επίτευξη της σωστής στοίχισης των κειμένων</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Μορφοποίηση κειμένου:</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a:t>Η μορφοποίηση του κειμένου θα πρέπει να γίνεται σύμφωνα με τους εκάστοτε κανόνες μορφοποίησης, όπως τους ορίζει π.χ. ο φορέας, το ίδρυμα, ο καθηγητής κτλ. που αναθέτει την εργασία. Το τελικό κείμενο μπορεί να ενσωματωθεί στα πρακτικά κάποιου συνεδρίου, ή να δημοσιευτεί σε κάποιο περιοδικό. Η σωστή μορφοποίηση εξασφαλίζει την ομοιομορφία του συνόλου και διευκολύνει τον αναγνώστη κατά τη μελέτη των επιμέρους κειμένων. Για να διευκολύνει τους συντάκτες του κειμένου να ακολουθήσουν τους κανόνες μορφοποίησης ο εκάστοτε φορέας, το ίδρυμα ή ο καθηγητής μπορεί να διαθέσει κατάλληλα μορφοποιημένα υποδείγματα.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Στάδιο 6. Αποστασιοποίηση και Αναθεώρηση</a:t>
            </a:r>
          </a:p>
        </p:txBody>
      </p:sp>
      <p:sp>
        <p:nvSpPr>
          <p:cNvPr id="3" name="2 - Θέση περιεχομένου"/>
          <p:cNvSpPr>
            <a:spLocks noGrp="1"/>
          </p:cNvSpPr>
          <p:nvPr>
            <p:ph idx="1"/>
          </p:nvPr>
        </p:nvSpPr>
        <p:spPr/>
        <p:txBody>
          <a:bodyPr>
            <a:normAutofit fontScale="77500" lnSpcReduction="20000"/>
          </a:bodyPr>
          <a:lstStyle/>
          <a:p>
            <a:r>
              <a:rPr lang="el-GR" dirty="0"/>
              <a:t>Η σωστή αναθεώρηση μπορεί να γίνει μόνο εφόσον ο συγγραφέας επισκεφθεί ξανά το κείμενό του μετά από ένα διάστημα αποχής από τη συγγραφή και μελέτη του. Το αρχικό κείμενο είναι πιθανό να περιέχει ασάφειες και λογικές ανακολουθίες που οφείλονται σε συνειρμικές σκέψεις του συγγραφέα, οι οποίες παραλείπονται και δεν αποτυπώνονται στο κείμενο κατά τη συγγραφή. Το διάστημα αποχής επιτρέπει στο συγγραφέα να εντοπίσει ευκολότερα τέτοιου είδους παραλήψεις, να εντοπίσει και να διορθώσει τα λάθη, τις επαναλήψεις και τις ασάφειες. </a:t>
            </a:r>
            <a:r>
              <a:rPr lang="el-GR" b="1" dirty="0"/>
              <a:t>Σε ορισμένες περιπτώσεις η αναθεώρηση ενός κειμένου μπορεί να απαιτήσει χρονικό διάστημα αντίστοιχο με το απαιτούμενο για τη συγγραφή του</a:t>
            </a:r>
            <a:r>
              <a:rPr lang="el-GR" dirty="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ΔΟΜΗ ΜΙΑΣ ΕΡΓΑΣΙΑΣ</a:t>
            </a:r>
          </a:p>
        </p:txBody>
      </p:sp>
      <p:sp>
        <p:nvSpPr>
          <p:cNvPr id="3" name="2 - Θέση περιεχομένου"/>
          <p:cNvSpPr>
            <a:spLocks noGrp="1"/>
          </p:cNvSpPr>
          <p:nvPr>
            <p:ph idx="1"/>
          </p:nvPr>
        </p:nvSpPr>
        <p:spPr/>
        <p:txBody>
          <a:bodyPr>
            <a:normAutofit fontScale="77500" lnSpcReduction="20000"/>
          </a:bodyPr>
          <a:lstStyle/>
          <a:p>
            <a:r>
              <a:rPr lang="el-GR" dirty="0"/>
              <a:t>Εξώφυλλο</a:t>
            </a:r>
          </a:p>
          <a:p>
            <a:r>
              <a:rPr lang="el-GR" dirty="0"/>
              <a:t>Περίληψη</a:t>
            </a:r>
          </a:p>
          <a:p>
            <a:r>
              <a:rPr lang="el-GR" dirty="0"/>
              <a:t>Πίνακας Περιεχομένων</a:t>
            </a:r>
          </a:p>
          <a:p>
            <a:r>
              <a:rPr lang="el-GR" dirty="0"/>
              <a:t>Λίστα Συντομογραφιών ή Ακρώνυμων</a:t>
            </a:r>
          </a:p>
          <a:p>
            <a:r>
              <a:rPr lang="el-GR" dirty="0"/>
              <a:t>Λίστα Γραφημάτων/ Διαγραμμάτων/Πινάκων</a:t>
            </a:r>
          </a:p>
          <a:p>
            <a:r>
              <a:rPr lang="el-GR" dirty="0"/>
              <a:t>Εισαγωγή</a:t>
            </a:r>
          </a:p>
          <a:p>
            <a:r>
              <a:rPr lang="el-GR" dirty="0"/>
              <a:t>Βιβλιογραφική Ανασκόπηση</a:t>
            </a:r>
          </a:p>
          <a:p>
            <a:r>
              <a:rPr lang="el-GR" dirty="0"/>
              <a:t>Μεθοδολογία της Έρευνας</a:t>
            </a:r>
          </a:p>
          <a:p>
            <a:r>
              <a:rPr lang="el-GR" dirty="0"/>
              <a:t>Κύριο Μέρος</a:t>
            </a:r>
          </a:p>
          <a:p>
            <a:r>
              <a:rPr lang="el-GR" dirty="0"/>
              <a:t>Επίλογος - Συμπεράσματα</a:t>
            </a:r>
          </a:p>
          <a:p>
            <a:r>
              <a:rPr lang="el-GR" dirty="0"/>
              <a:t>Βιβλιογραφία</a:t>
            </a:r>
          </a:p>
          <a:p>
            <a:endParaRPr lang="el-GR" dirty="0"/>
          </a:p>
          <a:p>
            <a:endParaRPr lang="el-GR" dirty="0"/>
          </a:p>
          <a:p>
            <a:endParaRPr lang="el-GR" dirty="0"/>
          </a:p>
          <a:p>
            <a:endParaRPr lang="el-GR" dirty="0"/>
          </a:p>
          <a:p>
            <a:endParaRPr lang="el-GR" dirty="0"/>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Εξώφυλλο</a:t>
            </a:r>
          </a:p>
        </p:txBody>
      </p:sp>
      <p:sp>
        <p:nvSpPr>
          <p:cNvPr id="3" name="2 - Θέση περιεχομένου"/>
          <p:cNvSpPr>
            <a:spLocks noGrp="1"/>
          </p:cNvSpPr>
          <p:nvPr>
            <p:ph idx="1"/>
          </p:nvPr>
        </p:nvSpPr>
        <p:spPr/>
        <p:txBody>
          <a:bodyPr>
            <a:normAutofit fontScale="85000" lnSpcReduction="20000"/>
          </a:bodyPr>
          <a:lstStyle/>
          <a:p>
            <a:r>
              <a:rPr lang="el-GR" dirty="0"/>
              <a:t>Στο εξώφυλλο της εργασίας αναγράφονται -με τη σειρά που αναφέρονται στη συνέχεια- τα πλήρη στοιχεία του τμήματος (εκπαιδευτικό ίδρυμα, σχολή, τμήμα) ο τίτλος της εργασίας, το όνομα του φοιτητή (ή των φοιτητών αν πρόκειται για ομαδική εργασία) κατά ευθεία σειρά (δηλ. Δημήτρης Παπαδόπουλος και όχι Παπαδόπουλος Δημήτρης), η τοποθεσία και το έτος παράδοσης της εργασίας. Στην περίπτωση ομαδικής εργασίας η σειρά αναγραφής των ονομάτων στο εξώφυλλο είναι αλφαβητική. Ορισμένα ιδρύματα προτείνουν συγκεκριμένη μορφή για τα εξώφυλλα των εργασιών, οπότε ο φοιτητής ακολουθεί τις προτεινόμενες προδιαγραφές.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Περίληψη</a:t>
            </a:r>
          </a:p>
        </p:txBody>
      </p:sp>
      <p:sp>
        <p:nvSpPr>
          <p:cNvPr id="3" name="2 - Θέση περιεχομένου"/>
          <p:cNvSpPr>
            <a:spLocks noGrp="1"/>
          </p:cNvSpPr>
          <p:nvPr>
            <p:ph idx="1"/>
          </p:nvPr>
        </p:nvSpPr>
        <p:spPr/>
        <p:txBody>
          <a:bodyPr>
            <a:normAutofit fontScale="70000" lnSpcReduction="20000"/>
          </a:bodyPr>
          <a:lstStyle/>
          <a:p>
            <a:r>
              <a:rPr lang="el-GR" dirty="0"/>
              <a:t>Η περίληψη είναι σημαντικό τμήμα στη δομή κάποιας εργασίας και μπορεί να εμφανίζεται εκτός από την ελληνική και σε κάποια από τις κυριότερες ξένες γλώσσες. Σε αυτήν ο συγγραφέας παρουσιάζει συνοπτικά τα περιεχόμενα της εργασίας και συμπεριλαμβάνει τα σημαντικότερα από τα αποτελέσματα ή/και τα συμπεράσματα της έρευνάς του. Οι περιλήψεις προσφέρουν στους υπόλοιπους ερευνητές τη δυνατότητα να σχηματίσουν μια γενική εικόνα για την εργασία, προκειμένου να αποφασίσουν αν θα την εντάξουν στην υπό μελέτη βιβλιογραφία τους. Η αξία της περίληψης καταδεικνύεται από το γεγονός ότι οι περιλήψεις (μαζί με τους τίτλους και τα ονόματα των συγγραφέων) συμπεριλαμβάνονται στα ευρετήρια βάσεων δεδομένων επιστημονικών περιοδικών. Επομένως μία κακή περίληψη μπορεί να αδικήσει μία καλή εργασία και το αντίθετο</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Περίληψη</a:t>
            </a:r>
          </a:p>
        </p:txBody>
      </p:sp>
      <p:sp>
        <p:nvSpPr>
          <p:cNvPr id="3" name="2 - Θέση περιεχομένου"/>
          <p:cNvSpPr>
            <a:spLocks noGrp="1"/>
          </p:cNvSpPr>
          <p:nvPr>
            <p:ph idx="1"/>
          </p:nvPr>
        </p:nvSpPr>
        <p:spPr/>
        <p:txBody>
          <a:bodyPr>
            <a:normAutofit fontScale="62500" lnSpcReduction="20000"/>
          </a:bodyPr>
          <a:lstStyle/>
          <a:p>
            <a:r>
              <a:rPr lang="el-GR" dirty="0"/>
              <a:t>Σε ορισμένες περιπτώσεις η περίληψη είναι απαιτούμενη και πρέπει να έχει συγκεκριμένη δομή. Στη συνέχεια ακολουθεί ένα παράδειγμα δομημένης περίληψης εργασίας: </a:t>
            </a:r>
          </a:p>
          <a:p>
            <a:r>
              <a:rPr lang="el-GR" dirty="0"/>
              <a:t>Στόχος: Στο σημείο αυτό αναφέρεται ο στόχος της εργασίας. Τι προσπαθεί να πετύχει ο συγγραφέας με την έρευνα;</a:t>
            </a:r>
          </a:p>
          <a:p>
            <a:r>
              <a:rPr lang="el-GR" dirty="0"/>
              <a:t>Μεθοδολογία: Π.χ. ποια μέθοδος χρησιμοποιήθηκε για τη συλλογή των δεδομένων (πχ. πειραματικά δεδομένα, ερωτηματολόγια);</a:t>
            </a:r>
          </a:p>
          <a:p>
            <a:r>
              <a:rPr lang="el-GR" dirty="0"/>
              <a:t>Ευρήματα: Ποια είναι τα σημαντικότερα ευρήματα της εργασίας; Από τα ευρήματα αυτά θα προκύψουν στη συνέχεια και τα τελικά συμπεράσματα.</a:t>
            </a:r>
          </a:p>
          <a:p>
            <a:r>
              <a:rPr lang="el-GR" dirty="0"/>
              <a:t>Πρακτική εφαρμογή: Υπάρχει δυνατότητα πρακτικής εφαρμογής των ευρημάτων ή των συμπερασμάτων της εργασίας; Σε ποιες περιπτώσεις και με ποιο τρόπο;</a:t>
            </a:r>
          </a:p>
          <a:p>
            <a:r>
              <a:rPr lang="el-GR" dirty="0"/>
              <a:t>Πρωτοτυπία/συνεισφορά: Είναι πρωτότυπα τα συμπεράσματα, τα ευρήματα ή οι μέθοδοι που αναπτύσσονται στην εργασία; Πώς αλλάζουν τα έως τώρα δεδομένα;</a:t>
            </a:r>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Πίνακας Περιεχομένων</a:t>
            </a:r>
          </a:p>
        </p:txBody>
      </p:sp>
      <p:sp>
        <p:nvSpPr>
          <p:cNvPr id="3" name="2 - Θέση περιεχομένου"/>
          <p:cNvSpPr>
            <a:spLocks noGrp="1"/>
          </p:cNvSpPr>
          <p:nvPr>
            <p:ph idx="1"/>
          </p:nvPr>
        </p:nvSpPr>
        <p:spPr/>
        <p:txBody>
          <a:bodyPr>
            <a:normAutofit fontScale="77500" lnSpcReduction="20000"/>
          </a:bodyPr>
          <a:lstStyle/>
          <a:p>
            <a:pPr>
              <a:buNone/>
            </a:pPr>
            <a:r>
              <a:rPr lang="el-GR" dirty="0"/>
              <a:t>Το υπόδειγμα πίνακα περιεχομένων που ακολουθεί αποτελείται από δύο τμήματα. </a:t>
            </a:r>
          </a:p>
          <a:p>
            <a:r>
              <a:rPr lang="el-GR" dirty="0"/>
              <a:t>Το πρώτο παραπέμπει στις σελίδες που προηγούνται του περιεχομένου και έχει λατινική αρίθμηση. </a:t>
            </a:r>
          </a:p>
          <a:p>
            <a:r>
              <a:rPr lang="el-GR" dirty="0"/>
              <a:t>Το δεύτερο παραπέμπει στο περιεχόμενο της εργασίας και χρησιμοποιεί αραβική αρίθμηση. Ανάμεσα στις ενότητες (1. Εισαγωγή, 2. Δομές) παρεμβάλλεται μεγάλο κενό, ενώ στις υποενότητες (2.1 Ευρετήριο, 2.1.1 Ευρετήριο Κειμένου κτλ.) υπάρχει μεγαλύτερη εσοχή από το αριστερό άκρο του κειμένου. </a:t>
            </a:r>
          </a:p>
          <a:p>
            <a:pPr>
              <a:buNone/>
            </a:pPr>
            <a:r>
              <a:rPr lang="el-GR" dirty="0"/>
              <a:t>Αν το ίδρυμα ή ο καθηγητής προτείνει συγκεκριμένο πρότυπο για την μορφοποίηση της εργασίας, τότε ο φοιτητής θα πρέπει να ακολουθήσει την προτεινόμενη μορφοποίηση.</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4294967295"/>
          </p:nvPr>
        </p:nvSpPr>
        <p:spPr>
          <a:xfrm>
            <a:off x="755576" y="1600200"/>
            <a:ext cx="7474024" cy="4525963"/>
          </a:xfrm>
        </p:spPr>
        <p:txBody>
          <a:bodyPr/>
          <a:lstStyle/>
          <a:p>
            <a:endParaRPr lang="el-GR" dirty="0"/>
          </a:p>
          <a:p>
            <a:pPr>
              <a:buNone/>
            </a:pPr>
            <a:endParaRPr lang="el-GR" dirty="0"/>
          </a:p>
          <a:p>
            <a:pPr algn="ctr">
              <a:buNone/>
            </a:pPr>
            <a:r>
              <a:rPr lang="el-GR" dirty="0"/>
              <a:t>      </a:t>
            </a:r>
            <a:r>
              <a:rPr lang="el-GR" b="1" dirty="0"/>
              <a:t>Όλα τα ερωτήματα είναι προς </a:t>
            </a:r>
            <a:r>
              <a:rPr lang="el-GR" b="1" u="sng" dirty="0"/>
              <a:t>διερεύνηση</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1" descr="http://orion.lib.teithe.gr/uploads/images/toc.jpg"/>
          <p:cNvPicPr>
            <a:picLocks noChangeAspect="1" noChangeArrowheads="1"/>
          </p:cNvPicPr>
          <p:nvPr/>
        </p:nvPicPr>
        <p:blipFill>
          <a:blip r:embed="rId2" cstate="print"/>
          <a:srcRect/>
          <a:stretch>
            <a:fillRect/>
          </a:stretch>
        </p:blipFill>
        <p:spPr bwMode="auto">
          <a:xfrm>
            <a:off x="323528" y="404664"/>
            <a:ext cx="8064896" cy="5832648"/>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03648" y="2132856"/>
            <a:ext cx="6120680" cy="2400657"/>
          </a:xfrm>
          <a:prstGeom prst="rect">
            <a:avLst/>
          </a:prstGeom>
        </p:spPr>
        <p:txBody>
          <a:bodyPr wrap="square">
            <a:spAutoFit/>
          </a:bodyPr>
          <a:lstStyle/>
          <a:p>
            <a:endParaRPr lang="el-GR" dirty="0"/>
          </a:p>
          <a:p>
            <a:endParaRPr lang="el-GR" sz="2400" dirty="0"/>
          </a:p>
          <a:p>
            <a:r>
              <a:rPr lang="el-GR" sz="2400" dirty="0"/>
              <a:t>Αν η εργασία είναι μικρή σε έκταση (π.χ. έως 10 σελίδες), τότε ο πίνακας περιεχομένων μπορεί να παραληφθεί.</a:t>
            </a:r>
          </a:p>
          <a:p>
            <a:endParaRPr lang="el-GR" dirty="0"/>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Εισαγωγή</a:t>
            </a:r>
          </a:p>
        </p:txBody>
      </p:sp>
      <p:sp>
        <p:nvSpPr>
          <p:cNvPr id="3" name="2 - Θέση περιεχομένου"/>
          <p:cNvSpPr>
            <a:spLocks noGrp="1"/>
          </p:cNvSpPr>
          <p:nvPr>
            <p:ph idx="1"/>
          </p:nvPr>
        </p:nvSpPr>
        <p:spPr/>
        <p:txBody>
          <a:bodyPr>
            <a:normAutofit fontScale="92500" lnSpcReduction="10000"/>
          </a:bodyPr>
          <a:lstStyle/>
          <a:p>
            <a:r>
              <a:rPr lang="el-GR" dirty="0"/>
              <a:t>Ο συγγραφέας στην εισαγωγή παρουσιάζει με συνοπτικό και παράλληλα ακριβή τρόπο το περιεχόμενο της εργασίας του ώστε να ενημερώσει τον αναγνώστη για το θέμα που πραγματεύεται. Διατυπώνεται το πρόβλημα, οι επιστημονικές υποθέσεις και οι μέθοδοι έρευνας που ακολουθήθηκαν κατά τη διάρκεια σύνταξης της εργασίας. Στην εισαγωγή επιπλέον, γίνεται παρουσίαση της δομής της εργασίας και του περιεχομένου κάθε κεφαλαίου</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Βιβλιογραφική Ανασκόπηση</a:t>
            </a:r>
          </a:p>
        </p:txBody>
      </p:sp>
      <p:sp>
        <p:nvSpPr>
          <p:cNvPr id="3" name="2 - Θέση περιεχομένου"/>
          <p:cNvSpPr>
            <a:spLocks noGrp="1"/>
          </p:cNvSpPr>
          <p:nvPr>
            <p:ph idx="1"/>
          </p:nvPr>
        </p:nvSpPr>
        <p:spPr/>
        <p:txBody>
          <a:bodyPr>
            <a:normAutofit fontScale="62500" lnSpcReduction="20000"/>
          </a:bodyPr>
          <a:lstStyle/>
          <a:p>
            <a:r>
              <a:rPr lang="el-GR" dirty="0"/>
              <a:t>Η βιβλιογραφική ανασκόπηση είναι μια συλλογή από επιλεγμένες δημοσιευμένες πηγές σχετικές με το θέμα της εργασίας/ το αντικείμενο έρευνας και οι οποίες συνοδεύονται από σχολιασμό, κριτική ανάλυση των περιεχομένων και παράθεση σε ορισμένες περιπτώσεις των βασικών συμπερασμάτων κάθε μελέτης/ έρευνας. Δεν περιορίζεται μόνο σε βιβλία και άρθρα περιοδικών, αλλά αντικείμενο της βιβλιογραφικής ανασκόπησης μπορεί να αποτελέσει και ποικίλο άλλο υλικό πληροφόρησης, όπως π.χ. ιστοσελίδες. Η βιβλιογραφική ανασκόπηση δεν αποτελεί μια απλή παράθεση της σχετικής βιβλιογραφίας, η οποία συνοδεύει κάθε εργασία ή μελέτη δημοσιευμένη ή μη, και εμφανίζεται στο τέλος κάθε κεφαλαίου ή συνολικά στο τέλος του κειμένου. Η βιβλιογραφική ανασκόπηση ακολουθεί συνήθως την εισαγωγή και προηγείται του κύριου μέρους της εργασίας. Με τη βιβλιογραφική ανασκόπηση μπορεί να εντοπιστούν τα κενά που υπάρχουν στη βιβλιογραφία πάνω στο συγκεκριμένο γνωστικό αντικείμενο/ θέμα.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Μεθοδολογία της Έρευνας</a:t>
            </a:r>
          </a:p>
        </p:txBody>
      </p:sp>
      <p:sp>
        <p:nvSpPr>
          <p:cNvPr id="3" name="2 - Θέση περιεχομένου"/>
          <p:cNvSpPr>
            <a:spLocks noGrp="1"/>
          </p:cNvSpPr>
          <p:nvPr>
            <p:ph idx="1"/>
          </p:nvPr>
        </p:nvSpPr>
        <p:spPr/>
        <p:txBody>
          <a:bodyPr>
            <a:normAutofit fontScale="92500" lnSpcReduction="10000"/>
          </a:bodyPr>
          <a:lstStyle/>
          <a:p>
            <a:r>
              <a:rPr lang="el-GR" dirty="0"/>
              <a:t>Στο κεφάλαιο της μεθοδολογίας αναπτύσσονται όλες οι ενέργειες που έχουν γίνει κατά τη διάρκεια της έρευνας. Παρουσιάζεται η μέθοδος που ακολουθήθηκε κατά τη συλλογή των δεδομένων. Πραγματοποιείται η στατιστική επεξεργασία και η ανάλυση των δεδομένων αναφέροντας τόσο το στατιστικό πακέτο που χρησιμοποιήθηκε όσο και τις αντίστοιχες μεθόδους. Τέλος, γίνεται η παρουσίαση και η ερμηνεία των αποτελεσμάτων της έρευνας.</a:t>
            </a:r>
          </a:p>
          <a:p>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Κύριο Μέρος</a:t>
            </a:r>
          </a:p>
        </p:txBody>
      </p:sp>
      <p:sp>
        <p:nvSpPr>
          <p:cNvPr id="3" name="2 - Θέση περιεχομένου"/>
          <p:cNvSpPr>
            <a:spLocks noGrp="1"/>
          </p:cNvSpPr>
          <p:nvPr>
            <p:ph idx="1"/>
          </p:nvPr>
        </p:nvSpPr>
        <p:spPr/>
        <p:txBody>
          <a:bodyPr/>
          <a:lstStyle/>
          <a:p>
            <a:r>
              <a:rPr lang="el-GR" dirty="0"/>
              <a:t>Ανάπτυξη του θέματος της μελέτης σε κεφάλαια και υποκεφάλαια, τα οποία συνδέονται με λογική συνέχεια. Οι απόψεις που αναπτύσσονται σε κάθε κεφάλαιο πρέπει να είναι διατυπωμένες με σαφήνεια και να είναι τεκμηριωμένες. Στο συγκεκριμένο κεφάλαιο εμπεριέχεται και η βιβλιογραφική ανασκόπηση</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Επίλογος</a:t>
            </a:r>
          </a:p>
        </p:txBody>
      </p:sp>
      <p:sp>
        <p:nvSpPr>
          <p:cNvPr id="3" name="2 - Θέση περιεχομένου"/>
          <p:cNvSpPr>
            <a:spLocks noGrp="1"/>
          </p:cNvSpPr>
          <p:nvPr>
            <p:ph idx="1"/>
          </p:nvPr>
        </p:nvSpPr>
        <p:spPr/>
        <p:txBody>
          <a:bodyPr>
            <a:normAutofit fontScale="85000" lnSpcReduction="20000"/>
          </a:bodyPr>
          <a:lstStyle/>
          <a:p>
            <a:r>
              <a:rPr lang="el-GR" dirty="0"/>
              <a:t>Στο συγκεκριμένο κεφάλαιο ανακεφαλαιώνεται ο σκοπός της μελέτης και καταγράφονται τα συμπεράσματα που προέκυψαν. Αναφέρεται η συμβολή της παρούσας μελέτης στη συγκεκριμένη θεωρία. Επαληθεύονται ή διαψεύδονται οι επιστημονικές υποθέσεις που διατυπώθηκαν στην εισαγωγή και διατυπώνονται προτάσεις για μελλοντικές εργασίες. Ο επίλογος είναι από τα πιο σημαντικά μιας εργασίας καθώς αποτελεί το επιστέγασμα όλης της μελέτης και έρευνας που έχει πραγματοποιηθεί. Επίσης, </a:t>
            </a:r>
            <a:r>
              <a:rPr lang="el-GR" b="1" dirty="0">
                <a:solidFill>
                  <a:srgbClr val="FF0000"/>
                </a:solidFill>
              </a:rPr>
              <a:t>είναι το κεφάλαιο που μαζί με την εισαγωγή διαβάζει συνήθως πρώτα ο αναγνώστης… και ο καθηγητής…</a:t>
            </a:r>
          </a:p>
          <a:p>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Βιβλιογραφία</a:t>
            </a:r>
          </a:p>
        </p:txBody>
      </p:sp>
      <p:sp>
        <p:nvSpPr>
          <p:cNvPr id="3" name="2 - Θέση περιεχομένου"/>
          <p:cNvSpPr>
            <a:spLocks noGrp="1"/>
          </p:cNvSpPr>
          <p:nvPr>
            <p:ph idx="1"/>
          </p:nvPr>
        </p:nvSpPr>
        <p:spPr/>
        <p:txBody>
          <a:bodyPr>
            <a:normAutofit fontScale="85000" lnSpcReduction="10000"/>
          </a:bodyPr>
          <a:lstStyle/>
          <a:p>
            <a:r>
              <a:rPr lang="el-GR" dirty="0"/>
              <a:t>Στην ενότητα της βιβλιογραφίας αναγράφονται συγκεντρωτικά οι βιβλιογραφικές παραπομπές που αντιστοιχούν στο σύνολο της βιβλιογραφίας που μελέτησε ο φοιτητής για την εκπόνηση της εργασίας. Πηγές που μελετήθηκαν αλλά δεν επηρέασαν την τελική διαμόρφωση του κειμένου της εργασίας, μπορούν να παραληφθούν. Η σύνταξη των βιβλιογραφικών παραπομπών γίνεται ακολουθώντας συγκεκριμένα </a:t>
            </a:r>
            <a:r>
              <a:rPr lang="el-GR" b="1" dirty="0"/>
              <a:t>πρότυπα μορφοποίησης. </a:t>
            </a:r>
          </a:p>
          <a:p>
            <a:r>
              <a:rPr lang="el-GR" b="1" dirty="0"/>
              <a:t>Η Βιβλιογραφία ΔΕΝ έχει αρίθμηση στον Πίνακα Περιεχομένων</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Πνευματική Ιδιοκτησία</a:t>
            </a:r>
          </a:p>
        </p:txBody>
      </p:sp>
      <p:sp>
        <p:nvSpPr>
          <p:cNvPr id="3" name="2 - Θέση περιεχομένου"/>
          <p:cNvSpPr>
            <a:spLocks noGrp="1"/>
          </p:cNvSpPr>
          <p:nvPr>
            <p:ph idx="1"/>
          </p:nvPr>
        </p:nvSpPr>
        <p:spPr/>
        <p:txBody>
          <a:bodyPr>
            <a:normAutofit fontScale="92500" lnSpcReduction="10000"/>
          </a:bodyPr>
          <a:lstStyle/>
          <a:p>
            <a:pPr>
              <a:buNone/>
            </a:pPr>
            <a:r>
              <a:rPr lang="el-GR" dirty="0"/>
              <a:t>Οι πνευματικοί δημιουργοί, με τη δημιουργία του έργου (συγγράμματα, καλλιτεχνήματα, εφευρέσεις κτλ.), αποκτούν πάνω σ' αυτό πνευματική ιδιοκτησία. Η πνευματική ιδιοκτησία, περιλαμβάνει ως αποκλειστικά και απόλυτα δικαιώματα:</a:t>
            </a:r>
          </a:p>
          <a:p>
            <a:r>
              <a:rPr lang="el-GR" dirty="0"/>
              <a:t>το δικαίωμα της εκμετάλλευσης του έργου (περιουσιακό δικαίωμα) </a:t>
            </a:r>
          </a:p>
          <a:p>
            <a:r>
              <a:rPr lang="el-GR" dirty="0"/>
              <a:t>το δικαίωμα της προστασίας του προσωπικού τους δεσμού προς αυτό (ηθικό δικαίωμα)</a:t>
            </a:r>
          </a:p>
          <a:p>
            <a:endParaRPr lang="el-G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Λογοκλοπή</a:t>
            </a:r>
          </a:p>
        </p:txBody>
      </p:sp>
      <p:sp>
        <p:nvSpPr>
          <p:cNvPr id="3" name="2 - Θέση περιεχομένου"/>
          <p:cNvSpPr>
            <a:spLocks noGrp="1"/>
          </p:cNvSpPr>
          <p:nvPr>
            <p:ph idx="1"/>
          </p:nvPr>
        </p:nvSpPr>
        <p:spPr>
          <a:xfrm>
            <a:off x="457200" y="1268760"/>
            <a:ext cx="8229600" cy="4857403"/>
          </a:xfrm>
        </p:spPr>
        <p:txBody>
          <a:bodyPr>
            <a:normAutofit fontScale="62500" lnSpcReduction="20000"/>
          </a:bodyPr>
          <a:lstStyle/>
          <a:p>
            <a:r>
              <a:rPr lang="el-GR" dirty="0"/>
              <a:t>Η λογοκλοπή</a:t>
            </a:r>
            <a:r>
              <a:rPr lang="el-GR" baseline="30000" dirty="0"/>
              <a:t> </a:t>
            </a:r>
            <a:r>
              <a:rPr lang="el-GR" dirty="0"/>
              <a:t>αναφέρεται ως η ιδιοποίηση ξένης πνευματικής δημιουργίας με ανήθικο, παράνομο τρόπο. </a:t>
            </a:r>
          </a:p>
          <a:p>
            <a:r>
              <a:rPr lang="el-GR" dirty="0"/>
              <a:t>Η λογοκλοπή θεωρείται ως η κλοπή της πνευματικής ιδιοκτησίας. Λογοκλοπή αποτελεί η οικειοποίηση ενός έργου, μιας ιδέας, μιας εικόνας, κλπ χωρίς να γίνεται σχετική αναφορά στο δημιουργό, άσχετα αν υπάρχει ή όχι πρόθεση. </a:t>
            </a:r>
          </a:p>
          <a:p>
            <a:r>
              <a:rPr lang="el-GR" dirty="0"/>
              <a:t>Ενδεικτικά αναφέρουμε ότι ως λογοκλοπή θεωρούνται οι παρακάτω περιπτώσεις: </a:t>
            </a:r>
          </a:p>
          <a:p>
            <a:r>
              <a:rPr lang="el-GR" dirty="0"/>
              <a:t>Αντιγραφή και επικόλληση κειμένου από έντυπη ή ηλεκτρονική πηγή, χωρίς χρήση εισαγωγικών και χωρίς παράθεση της πηγής</a:t>
            </a:r>
          </a:p>
          <a:p>
            <a:r>
              <a:rPr lang="el-GR" dirty="0"/>
              <a:t>Αντιγραφή και επικόλληση κειμένου με χρήση εισαγωγικών, αλλά χωρίς παράθεση της πηγής</a:t>
            </a:r>
          </a:p>
          <a:p>
            <a:r>
              <a:rPr lang="el-GR" dirty="0"/>
              <a:t>Οικειοποίηση ιδέας ή παράφραση κειμένου, χωρίς παράθεση της πηγής</a:t>
            </a:r>
          </a:p>
          <a:p>
            <a:r>
              <a:rPr lang="el-GR" dirty="0"/>
              <a:t>Μετάφραση και οικειοποίηση ξενόγλωσσου κειμένου, χωρίς παράθεση της πηγής</a:t>
            </a:r>
          </a:p>
          <a:p>
            <a:r>
              <a:rPr lang="el-GR" dirty="0"/>
              <a:t>Χρήση εικόνων, φωτογραφιών, κλπ από το Διαδίκτυο, χωρίς παράθεση της πηγής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 η αποδόμηση του θέματος</a:t>
            </a:r>
          </a:p>
        </p:txBody>
      </p:sp>
      <p:sp>
        <p:nvSpPr>
          <p:cNvPr id="3" name="2 - Θέση περιεχομένου"/>
          <p:cNvSpPr>
            <a:spLocks noGrp="1"/>
          </p:cNvSpPr>
          <p:nvPr>
            <p:ph idx="1"/>
          </p:nvPr>
        </p:nvSpPr>
        <p:spPr/>
        <p:txBody>
          <a:bodyPr/>
          <a:lstStyle/>
          <a:p>
            <a:pPr>
              <a:buNone/>
            </a:pPr>
            <a:r>
              <a:rPr lang="el-GR" dirty="0"/>
              <a:t>Η αποδόμηση του θέματος που διερευνάτε</a:t>
            </a:r>
          </a:p>
          <a:p>
            <a:pPr>
              <a:buNone/>
            </a:pPr>
            <a:r>
              <a:rPr lang="el-GR" dirty="0"/>
              <a:t>είναι πολύ σημαντική για την πορεία της</a:t>
            </a:r>
          </a:p>
          <a:p>
            <a:pPr>
              <a:buNone/>
            </a:pPr>
            <a:r>
              <a:rPr lang="el-GR" dirty="0"/>
              <a:t>έρευνας, καθώς σας βοηθά να επικεντρωθείτε</a:t>
            </a:r>
          </a:p>
          <a:p>
            <a:pPr>
              <a:buNone/>
            </a:pPr>
            <a:r>
              <a:rPr lang="el-GR" dirty="0"/>
              <a:t>στους βασικούς όρους που το απαρτίζουν και</a:t>
            </a:r>
          </a:p>
          <a:p>
            <a:pPr>
              <a:buNone/>
            </a:pPr>
            <a:r>
              <a:rPr lang="el-GR" dirty="0"/>
              <a:t>επομένως καθιστά ευκολότερη την αναζήτηση</a:t>
            </a:r>
          </a:p>
          <a:p>
            <a:pPr>
              <a:buNone/>
            </a:pPr>
            <a:r>
              <a:rPr lang="el-GR" dirty="0"/>
              <a:t>Πληροφοριών.</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Παραπομπές</a:t>
            </a:r>
          </a:p>
        </p:txBody>
      </p:sp>
      <p:sp>
        <p:nvSpPr>
          <p:cNvPr id="3" name="2 - Θέση περιεχομένου"/>
          <p:cNvSpPr>
            <a:spLocks noGrp="1"/>
          </p:cNvSpPr>
          <p:nvPr>
            <p:ph idx="1"/>
          </p:nvPr>
        </p:nvSpPr>
        <p:spPr/>
        <p:txBody>
          <a:bodyPr>
            <a:normAutofit fontScale="85000" lnSpcReduction="20000"/>
          </a:bodyPr>
          <a:lstStyle/>
          <a:p>
            <a:r>
              <a:rPr lang="el-GR" dirty="0"/>
              <a:t>Εκτός από τη βιβλιογραφία, θα πρέπει να δημιουργείτε </a:t>
            </a:r>
            <a:r>
              <a:rPr lang="el-GR" u="sng" dirty="0"/>
              <a:t>κατά τη διάρκεια συγγραφής βιβλιογραφικές παραπομπές</a:t>
            </a:r>
            <a:r>
              <a:rPr lang="el-GR" dirty="0"/>
              <a:t>, προκειμένου να αναφέρετε ξεκάθαρα την προέλευση των πηγών που χρησιμοποιήσατε. Οι παραπομπές γίνονται: </a:t>
            </a:r>
          </a:p>
          <a:p>
            <a:r>
              <a:rPr lang="el-GR" dirty="0"/>
              <a:t>με τη μορφή υποσημειώσεων στο κάτω μέρος της σελίδας ή στο τέλος της ενότητας ή του εγγράφου</a:t>
            </a:r>
          </a:p>
          <a:p>
            <a:r>
              <a:rPr lang="el-GR" dirty="0"/>
              <a:t>σε συνοπτική μορφή εντός του κειμένου με παρένθεση στο αντίστοιχο σημείο μέσα στην οποία αναφέρεται ο συγγραφέας ή/και η χρονολογία δημοσίευσης ή/και η </a:t>
            </a:r>
            <a:r>
              <a:rPr lang="el-GR" dirty="0" err="1"/>
              <a:t>σελιδαρίθμηση</a:t>
            </a:r>
            <a:r>
              <a:rPr lang="el-GR" dirty="0"/>
              <a:t> ανάλογα με το πρότυπο που ακολουθείται.</a:t>
            </a:r>
          </a:p>
          <a:p>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1" descr="http://orion.lib.teithe.gr/uploads/images/yp-page-05-large.jpg"/>
          <p:cNvPicPr>
            <a:picLocks noChangeAspect="1" noChangeArrowheads="1"/>
          </p:cNvPicPr>
          <p:nvPr/>
        </p:nvPicPr>
        <p:blipFill>
          <a:blip r:embed="rId2" cstate="print"/>
          <a:srcRect/>
          <a:stretch>
            <a:fillRect/>
          </a:stretch>
        </p:blipFill>
        <p:spPr bwMode="auto">
          <a:xfrm>
            <a:off x="0" y="0"/>
            <a:ext cx="9144000" cy="11010900"/>
          </a:xfrm>
          <a:prstGeom prst="rect">
            <a:avLst/>
          </a:prstGeom>
          <a:noFill/>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274638"/>
            <a:ext cx="8229600" cy="922114"/>
          </a:xfrm>
        </p:spPr>
        <p:txBody>
          <a:bodyPr/>
          <a:lstStyle/>
          <a:p>
            <a:r>
              <a:rPr lang="el-GR" dirty="0"/>
              <a:t>Παράδειγμα</a:t>
            </a:r>
          </a:p>
        </p:txBody>
      </p:sp>
      <p:sp>
        <p:nvSpPr>
          <p:cNvPr id="4" name="3 - Θέση περιεχομένου"/>
          <p:cNvSpPr>
            <a:spLocks noGrp="1"/>
          </p:cNvSpPr>
          <p:nvPr>
            <p:ph idx="1"/>
          </p:nvPr>
        </p:nvSpPr>
        <p:spPr>
          <a:xfrm>
            <a:off x="457200" y="1124744"/>
            <a:ext cx="8229600" cy="5001419"/>
          </a:xfrm>
        </p:spPr>
        <p:txBody>
          <a:bodyPr>
            <a:normAutofit fontScale="85000" lnSpcReduction="20000"/>
          </a:bodyPr>
          <a:lstStyle/>
          <a:p>
            <a:pPr>
              <a:buNone/>
            </a:pPr>
            <a:r>
              <a:rPr lang="el-GR" i="1" u="sng" dirty="0"/>
              <a:t>Ένας Συγγραφέας</a:t>
            </a:r>
            <a:r>
              <a:rPr lang="en-US" i="1" u="sng" dirty="0"/>
              <a:t>:</a:t>
            </a:r>
            <a:endParaRPr lang="el-GR" dirty="0"/>
          </a:p>
          <a:p>
            <a:pPr>
              <a:buNone/>
            </a:pPr>
            <a:r>
              <a:rPr lang="el-GR" dirty="0"/>
              <a:t> </a:t>
            </a:r>
            <a:r>
              <a:rPr lang="el-GR" b="1" dirty="0"/>
              <a:t>Αναφορά μέσα στο κείμενο, στο κάτω μέρος σελίδας</a:t>
            </a:r>
            <a:r>
              <a:rPr lang="en-US" b="1" dirty="0"/>
              <a:t>:</a:t>
            </a:r>
            <a:r>
              <a:rPr lang="en-GB" b="1" dirty="0"/>
              <a:t> </a:t>
            </a:r>
            <a:endParaRPr lang="el-GR" b="1" dirty="0"/>
          </a:p>
          <a:p>
            <a:pPr lvl="0">
              <a:buNone/>
            </a:pPr>
            <a:r>
              <a:rPr lang="en-GB" dirty="0"/>
              <a:t>Wendy </a:t>
            </a:r>
            <a:r>
              <a:rPr lang="en-GB" dirty="0" err="1"/>
              <a:t>Doniger</a:t>
            </a:r>
            <a:r>
              <a:rPr lang="en-GB" dirty="0"/>
              <a:t>, </a:t>
            </a:r>
            <a:r>
              <a:rPr lang="en-GB" i="1" dirty="0"/>
              <a:t>Splitting the Difference</a:t>
            </a:r>
            <a:r>
              <a:rPr lang="en-GB" dirty="0"/>
              <a:t> (Chicago: University of Chicago Press, 1999), 65. </a:t>
            </a:r>
            <a:endParaRPr lang="el-GR" dirty="0"/>
          </a:p>
          <a:p>
            <a:pPr lvl="0">
              <a:buNone/>
            </a:pPr>
            <a:r>
              <a:rPr lang="el-GR" dirty="0"/>
              <a:t>Θάνος Βερέμης, </a:t>
            </a:r>
            <a:r>
              <a:rPr lang="el-GR" i="1" dirty="0"/>
              <a:t>Βαλκάνια: Από τον 19</a:t>
            </a:r>
            <a:r>
              <a:rPr lang="el-GR" i="1" baseline="30000" dirty="0"/>
              <a:t>ο</a:t>
            </a:r>
            <a:r>
              <a:rPr lang="el-GR" i="1" dirty="0"/>
              <a:t> ως τον 21</a:t>
            </a:r>
            <a:r>
              <a:rPr lang="el-GR" i="1" baseline="30000" dirty="0"/>
              <a:t>ο</a:t>
            </a:r>
            <a:r>
              <a:rPr lang="el-GR" i="1" dirty="0"/>
              <a:t> αιώνα. Δόμηση και Αποδόμηση Κρατών (</a:t>
            </a:r>
            <a:r>
              <a:rPr lang="el-GR" dirty="0"/>
              <a:t>Αθήνα: Εκδόσεις Πατάκη, 2004), 15. </a:t>
            </a:r>
          </a:p>
          <a:p>
            <a:pPr>
              <a:buNone/>
            </a:pPr>
            <a:r>
              <a:rPr lang="en-GB" b="1" dirty="0"/>
              <a:t>B</a:t>
            </a:r>
            <a:r>
              <a:rPr lang="el-GR" b="1" dirty="0" err="1"/>
              <a:t>ιβλιογραφία</a:t>
            </a:r>
            <a:r>
              <a:rPr lang="el-GR" b="1" dirty="0"/>
              <a:t>/Πηγή (στο τέλος της εργασίας)</a:t>
            </a:r>
            <a:r>
              <a:rPr lang="en-GB" b="1" dirty="0"/>
              <a:t>: </a:t>
            </a:r>
            <a:endParaRPr lang="en-US" b="1" dirty="0"/>
          </a:p>
          <a:p>
            <a:pPr>
              <a:buNone/>
            </a:pPr>
            <a:r>
              <a:rPr lang="en-GB" dirty="0" err="1"/>
              <a:t>Doniger</a:t>
            </a:r>
            <a:r>
              <a:rPr lang="en-GB" dirty="0"/>
              <a:t>, Wendy. </a:t>
            </a:r>
            <a:r>
              <a:rPr lang="en-GB" i="1" dirty="0"/>
              <a:t>Splitting the Difference</a:t>
            </a:r>
            <a:r>
              <a:rPr lang="en-GB" dirty="0"/>
              <a:t>. Chicago: University of Chicago Press, 1999. </a:t>
            </a:r>
            <a:endParaRPr lang="el-GR" dirty="0"/>
          </a:p>
          <a:p>
            <a:pPr marL="0" indent="0">
              <a:buNone/>
            </a:pPr>
            <a:r>
              <a:rPr lang="el-GR" dirty="0"/>
              <a:t>Βερέμης, Θάνος. </a:t>
            </a:r>
            <a:r>
              <a:rPr lang="el-GR" i="1" dirty="0"/>
              <a:t>Βαλκάνια: Από τον 19</a:t>
            </a:r>
            <a:r>
              <a:rPr lang="el-GR" i="1" baseline="30000" dirty="0"/>
              <a:t>ο</a:t>
            </a:r>
            <a:r>
              <a:rPr lang="el-GR" i="1" dirty="0"/>
              <a:t> ως τον 21</a:t>
            </a:r>
            <a:r>
              <a:rPr lang="el-GR" i="1" baseline="30000" dirty="0"/>
              <a:t>ο</a:t>
            </a:r>
            <a:r>
              <a:rPr lang="el-GR" i="1" dirty="0"/>
              <a:t> αιώνα. Δόμηση και Αποδόμηση Κρατών.</a:t>
            </a:r>
            <a:r>
              <a:rPr lang="el-GR" dirty="0"/>
              <a:t> Αθήνα: Εκδόσεις Πατάκη, 2004. </a:t>
            </a:r>
          </a:p>
          <a:p>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buNone/>
            </a:pPr>
            <a:r>
              <a:rPr lang="el-GR" b="1" dirty="0"/>
              <a:t>Αναφορά μέσα στο κείμενο</a:t>
            </a:r>
          </a:p>
          <a:p>
            <a:pPr>
              <a:buNone/>
            </a:pPr>
            <a:r>
              <a:rPr lang="el-GR" dirty="0"/>
              <a:t>Π.χ. «…Η ιδεολογία του Χρ. Π, ήταν καθοριστικός παράγοντας αστάθειας </a:t>
            </a:r>
            <a:r>
              <a:rPr lang="en-GB" dirty="0"/>
              <a:t>(</a:t>
            </a:r>
            <a:r>
              <a:rPr lang="en-GB" dirty="0" err="1"/>
              <a:t>Doniger</a:t>
            </a:r>
            <a:r>
              <a:rPr lang="en-GB" dirty="0"/>
              <a:t> 1999, 65)</a:t>
            </a:r>
            <a:r>
              <a:rPr lang="el-GR" dirty="0"/>
              <a:t>. Με αυτό ωστόσο δεν συμφωνεί ο Βερέμης, ο οποίος υποστηρίζει ότι τα δομικά αίτια ήταν η ρίζα του προβλήματος</a:t>
            </a:r>
            <a:r>
              <a:rPr lang="en-GB" dirty="0"/>
              <a:t> (</a:t>
            </a:r>
            <a:r>
              <a:rPr lang="el-GR" dirty="0"/>
              <a:t>Βερέμης</a:t>
            </a:r>
            <a:r>
              <a:rPr lang="en-GB" dirty="0"/>
              <a:t> 2004, 15)</a:t>
            </a:r>
            <a:r>
              <a:rPr lang="el-GR" dirty="0"/>
              <a:t>».</a:t>
            </a:r>
          </a:p>
          <a:p>
            <a:pPr>
              <a:buNone/>
            </a:pPr>
            <a:r>
              <a:rPr lang="el-GR" b="1" dirty="0"/>
              <a:t>Βιβλιογραφία/Πηγές (στο τέλος της εργασίας)</a:t>
            </a:r>
          </a:p>
          <a:p>
            <a:r>
              <a:rPr lang="en-GB" dirty="0" err="1"/>
              <a:t>Doniger</a:t>
            </a:r>
            <a:r>
              <a:rPr lang="en-GB" dirty="0"/>
              <a:t>, Wendy. 1999. </a:t>
            </a:r>
            <a:r>
              <a:rPr lang="en-GB" i="1" dirty="0"/>
              <a:t>Splitting the difference</a:t>
            </a:r>
            <a:r>
              <a:rPr lang="en-GB" dirty="0"/>
              <a:t>. Chicago: University of Chicago Press. </a:t>
            </a:r>
            <a:endParaRPr lang="el-GR" dirty="0"/>
          </a:p>
          <a:p>
            <a:r>
              <a:rPr lang="el-GR" dirty="0"/>
              <a:t>Βερέμης, Θάνος. 2004. </a:t>
            </a:r>
            <a:r>
              <a:rPr lang="el-GR" i="1" dirty="0"/>
              <a:t>Βαλκάνια: Από τον 19</a:t>
            </a:r>
            <a:r>
              <a:rPr lang="el-GR" i="1" baseline="30000" dirty="0"/>
              <a:t>ο</a:t>
            </a:r>
            <a:r>
              <a:rPr lang="el-GR" i="1" dirty="0"/>
              <a:t> ως τον 21</a:t>
            </a:r>
            <a:r>
              <a:rPr lang="el-GR" i="1" baseline="30000" dirty="0"/>
              <a:t>ο</a:t>
            </a:r>
            <a:r>
              <a:rPr lang="el-GR" i="1" dirty="0"/>
              <a:t> αιώνα. Δόμηση και Αποδόμηση Κρατών.</a:t>
            </a:r>
            <a:r>
              <a:rPr lang="el-GR" dirty="0"/>
              <a:t> Αθήνα: Εκδόσεις Πατάκη.</a:t>
            </a:r>
          </a:p>
          <a:p>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Πως κάνω τις Βιβλιογραφικές Παραπομπές</a:t>
            </a:r>
          </a:p>
        </p:txBody>
      </p:sp>
      <p:sp>
        <p:nvSpPr>
          <p:cNvPr id="3" name="2 - Θέση περιεχομένου"/>
          <p:cNvSpPr>
            <a:spLocks noGrp="1"/>
          </p:cNvSpPr>
          <p:nvPr>
            <p:ph idx="1"/>
          </p:nvPr>
        </p:nvSpPr>
        <p:spPr/>
        <p:txBody>
          <a:bodyPr/>
          <a:lstStyle/>
          <a:p>
            <a:r>
              <a:rPr lang="en-GB" dirty="0"/>
              <a:t>http://orion.lib.teithe.gr/index.php?page=additional-references</a:t>
            </a:r>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Πληροφορίες στο:</a:t>
            </a:r>
          </a:p>
        </p:txBody>
      </p:sp>
      <p:sp>
        <p:nvSpPr>
          <p:cNvPr id="3" name="2 - Θέση περιεχομένου"/>
          <p:cNvSpPr>
            <a:spLocks noGrp="1"/>
          </p:cNvSpPr>
          <p:nvPr>
            <p:ph idx="1"/>
          </p:nvPr>
        </p:nvSpPr>
        <p:spPr/>
        <p:txBody>
          <a:bodyPr/>
          <a:lstStyle/>
          <a:p>
            <a:r>
              <a:rPr lang="en-GB" dirty="0"/>
              <a:t>http://orion.lib.teithe.gr/</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a:t>Πως να </a:t>
            </a:r>
            <a:r>
              <a:rPr lang="el-GR" b="1" dirty="0" err="1"/>
              <a:t>αποδομήσετε</a:t>
            </a:r>
            <a:r>
              <a:rPr lang="el-GR" b="1" dirty="0"/>
              <a:t> το θέμα: </a:t>
            </a:r>
          </a:p>
        </p:txBody>
      </p:sp>
      <p:sp>
        <p:nvSpPr>
          <p:cNvPr id="3" name="2 - Θέση περιεχομένου"/>
          <p:cNvSpPr>
            <a:spLocks noGrp="1"/>
          </p:cNvSpPr>
          <p:nvPr>
            <p:ph idx="1"/>
          </p:nvPr>
        </p:nvSpPr>
        <p:spPr/>
        <p:txBody>
          <a:bodyPr/>
          <a:lstStyle/>
          <a:p>
            <a:r>
              <a:rPr lang="el-GR" dirty="0"/>
              <a:t>Γράψτε το κεντρικό θέμα/ιδέα στη μέση</a:t>
            </a:r>
          </a:p>
          <a:p>
            <a:r>
              <a:rPr lang="el-GR" dirty="0"/>
              <a:t>Προσθέστε σχετιζόμενες έννοιες γύρω από το κεντρικό θέμα και </a:t>
            </a:r>
            <a:r>
              <a:rPr lang="el-GR" dirty="0" err="1"/>
              <a:t>διασυνδέστε</a:t>
            </a:r>
            <a:r>
              <a:rPr lang="el-GR" dirty="0"/>
              <a:t> τες ανάλογα</a:t>
            </a:r>
          </a:p>
          <a:p>
            <a:r>
              <a:rPr lang="el-GR" dirty="0"/>
              <a:t>Κάθε νέα βασική έννοια την προσθέτετε αρχίζοντας πάντα από το κεντρικό θέμα</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orion.lib.teithe.gr/uploads/images/flowchart1.png"/>
          <p:cNvPicPr>
            <a:picLocks noChangeAspect="1" noChangeArrowheads="1"/>
          </p:cNvPicPr>
          <p:nvPr/>
        </p:nvPicPr>
        <p:blipFill>
          <a:blip r:embed="rId2" cstate="print"/>
          <a:srcRect/>
          <a:stretch>
            <a:fillRect/>
          </a:stretch>
        </p:blipFill>
        <p:spPr bwMode="auto">
          <a:xfrm>
            <a:off x="1043608" y="188640"/>
            <a:ext cx="6991350" cy="642937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lstStyle/>
          <a:p>
            <a:r>
              <a:rPr lang="el-GR" dirty="0"/>
              <a:t>Πηγές  Πληροφόρησης</a:t>
            </a:r>
          </a:p>
        </p:txBody>
      </p:sp>
      <p:sp>
        <p:nvSpPr>
          <p:cNvPr id="5" name="4 - Θέση περιεχομένου"/>
          <p:cNvSpPr>
            <a:spLocks noGrp="1"/>
          </p:cNvSpPr>
          <p:nvPr>
            <p:ph sz="half" idx="1"/>
          </p:nvPr>
        </p:nvSpPr>
        <p:spPr/>
        <p:txBody>
          <a:bodyPr>
            <a:normAutofit fontScale="70000" lnSpcReduction="20000"/>
          </a:bodyPr>
          <a:lstStyle/>
          <a:p>
            <a:r>
              <a:rPr lang="el-GR" b="1" dirty="0"/>
              <a:t>Πρωτογενείς πηγές πληροφόρησης:</a:t>
            </a:r>
            <a:r>
              <a:rPr lang="el-GR" dirty="0"/>
              <a:t> Είναι τα αποτελέσματα μιας έρευνας χωρίς όμως να αποτελέσουν αντικείμενο επεξεργασίας ή αξιολόγησης. Πρόκειται δηλαδή για πρωτότυπο υλικό που δεν έχει υποστεί ερμηνεία, σύνοψη ή αξιολόγηση από έτερο άτομο/ομάδα.</a:t>
            </a:r>
          </a:p>
          <a:p>
            <a:r>
              <a:rPr lang="el-GR" dirty="0"/>
              <a:t>διατριβή, ερωτηματολόγια, αναφορά </a:t>
            </a:r>
          </a:p>
          <a:p>
            <a:endParaRPr lang="el-GR" dirty="0"/>
          </a:p>
        </p:txBody>
      </p:sp>
      <p:sp>
        <p:nvSpPr>
          <p:cNvPr id="6" name="5 - Θέση περιεχομένου"/>
          <p:cNvSpPr>
            <a:spLocks noGrp="1"/>
          </p:cNvSpPr>
          <p:nvPr>
            <p:ph sz="half" idx="2"/>
          </p:nvPr>
        </p:nvSpPr>
        <p:spPr/>
        <p:txBody>
          <a:bodyPr>
            <a:normAutofit fontScale="70000" lnSpcReduction="20000"/>
          </a:bodyPr>
          <a:lstStyle/>
          <a:p>
            <a:r>
              <a:rPr lang="el-GR" b="1" dirty="0"/>
              <a:t>Οι δευτερογενείς πηγές πληροφόρησης</a:t>
            </a:r>
            <a:r>
              <a:rPr lang="el-GR" dirty="0"/>
              <a:t>: Το αποτέλεσμα της επεξεργασίας των πρωτογενών πηγών πληροφόρησης: βιβλιογραφίες, ευρετήρια, επιτομές κτλ. Οι δευτερογενείς πηγές ουσιαστικά παρέχουν πληροφορίες για πρωτογενείς πηγές ή για πρωτότυπες πληροφορίες που έχουν τροποποιηθεί, επιλεγεί ή έχουν αποκτήσει νέα διάταξη, με στόχο να εξυπηρετήσουν νέο κοινό ή διαφορετικό σκοπό</a:t>
            </a:r>
          </a:p>
          <a:p>
            <a:r>
              <a:rPr lang="el-GR" dirty="0"/>
              <a:t>Άρθρα περιοδικών, βιβλιογραφία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p:txBody>
          <a:bodyPr/>
          <a:lstStyle/>
          <a:p>
            <a:r>
              <a:rPr lang="el-GR" b="1" dirty="0"/>
              <a:t>Πηγές Πληροφόρησης</a:t>
            </a:r>
          </a:p>
        </p:txBody>
      </p:sp>
      <p:sp>
        <p:nvSpPr>
          <p:cNvPr id="6" name="5 - Θέση περιεχομένου"/>
          <p:cNvSpPr>
            <a:spLocks noGrp="1"/>
          </p:cNvSpPr>
          <p:nvPr>
            <p:ph idx="1"/>
          </p:nvPr>
        </p:nvSpPr>
        <p:spPr/>
        <p:txBody>
          <a:bodyPr>
            <a:normAutofit/>
          </a:bodyPr>
          <a:lstStyle/>
          <a:p>
            <a:pPr>
              <a:buNone/>
            </a:pPr>
            <a:endParaRPr lang="el-GR" dirty="0"/>
          </a:p>
          <a:p>
            <a:r>
              <a:rPr lang="el-GR" dirty="0"/>
              <a:t>βιβλία</a:t>
            </a:r>
          </a:p>
          <a:p>
            <a:r>
              <a:rPr lang="el-GR" dirty="0"/>
              <a:t>περιοδικά (επιστημονικά &amp; ποικίλης ύλης)</a:t>
            </a:r>
          </a:p>
          <a:p>
            <a:r>
              <a:rPr lang="el-GR" dirty="0"/>
              <a:t>Διαδίκτυο</a:t>
            </a:r>
          </a:p>
          <a:p>
            <a:r>
              <a:rPr lang="el-GR" dirty="0"/>
              <a:t>εφημερίδες</a:t>
            </a:r>
          </a:p>
          <a:p>
            <a:r>
              <a:rPr lang="el-GR" dirty="0"/>
              <a:t>οπτικοακουστικό υλικό</a:t>
            </a:r>
          </a:p>
          <a:p>
            <a:r>
              <a:rPr lang="el-GR" dirty="0"/>
              <a:t>κυβερνητικές εκδόσεις και νομοθεσία</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3785</Words>
  <Application>Microsoft Office PowerPoint</Application>
  <PresentationFormat>On-screen Show (4:3)</PresentationFormat>
  <Paragraphs>238</Paragraphs>
  <Slides>55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55</vt:i4>
      </vt:variant>
    </vt:vector>
  </HeadingPairs>
  <TitlesOfParts>
    <vt:vector size="58" baseType="lpstr">
      <vt:lpstr>Arial</vt:lpstr>
      <vt:lpstr>Calibri</vt:lpstr>
      <vt:lpstr>Θέμα του Office</vt:lpstr>
      <vt:lpstr>Συγγραφή Επιστημονικής Εργασίας</vt:lpstr>
      <vt:lpstr>Στάδια Συγγραφής Εργασίας</vt:lpstr>
      <vt:lpstr>Πριν ξεκινήσω σκέφτομαι ….</vt:lpstr>
      <vt:lpstr>PowerPoint Presentation</vt:lpstr>
      <vt:lpstr>… η αποδόμηση του θέματος</vt:lpstr>
      <vt:lpstr>Πως να αποδομήσετε το θέμα: </vt:lpstr>
      <vt:lpstr>PowerPoint Presentation</vt:lpstr>
      <vt:lpstr>Πηγές  Πληροφόρησης</vt:lpstr>
      <vt:lpstr>Πηγές Πληροφόρησης</vt:lpstr>
      <vt:lpstr>Ιστοσελίδες</vt:lpstr>
      <vt:lpstr>Heal-Link</vt:lpstr>
      <vt:lpstr>Αξιολογώ τις Πληροφορίες που Έχω:</vt:lpstr>
      <vt:lpstr>Αξιολόγηση Ιστοσελίδων</vt:lpstr>
      <vt:lpstr>Αξιολόγηση Ιστοσελίδων</vt:lpstr>
      <vt:lpstr>PowerPoint Presentation</vt:lpstr>
      <vt:lpstr>Η επιστημονική εργασία προϋποθέτει:  </vt:lpstr>
      <vt:lpstr>Άλλες Εργασίες </vt:lpstr>
      <vt:lpstr>Δύο Κατηγορίες Εργασιών</vt:lpstr>
      <vt:lpstr>Ερευνητική Εργασία:</vt:lpstr>
      <vt:lpstr>Θεωρητική Μελέτη:</vt:lpstr>
      <vt:lpstr>Στάδια Συγγραφής Εργασίας</vt:lpstr>
      <vt:lpstr>Στάδιο 1. Ορισμός Θέματος</vt:lpstr>
      <vt:lpstr>Στάδιο 2. Προσδιορισμός Σκοπού και Στόχων</vt:lpstr>
      <vt:lpstr>Στάδιο 3. Συλλογή και Μελέτη Βιβλιογραφίας</vt:lpstr>
      <vt:lpstr>Στάδιο 4. Δημιουργία Προσχεδίου – Πίνακα Περιεχομένων</vt:lpstr>
      <vt:lpstr> Ιδέες για τη δημιουργία προσχεδίου εργασίας:  </vt:lpstr>
      <vt:lpstr>Στάδιο 5. Αρχικό Κείμενο  </vt:lpstr>
      <vt:lpstr> Ύφος:  </vt:lpstr>
      <vt:lpstr>Πρόσωπο:</vt:lpstr>
      <vt:lpstr>Ορθογραφία: </vt:lpstr>
      <vt:lpstr>Σημεία στίξης</vt:lpstr>
      <vt:lpstr>Χρήση κενών χαρακτήρων</vt:lpstr>
      <vt:lpstr>Μορφοποίηση κειμένου:</vt:lpstr>
      <vt:lpstr>Στάδιο 6. Αποστασιοποίηση και Αναθεώρηση</vt:lpstr>
      <vt:lpstr>ΔΟΜΗ ΜΙΑΣ ΕΡΓΑΣΙΑΣ</vt:lpstr>
      <vt:lpstr>Εξώφυλλο</vt:lpstr>
      <vt:lpstr>Περίληψη</vt:lpstr>
      <vt:lpstr>Περίληψη</vt:lpstr>
      <vt:lpstr>Πίνακας Περιεχομένων</vt:lpstr>
      <vt:lpstr>PowerPoint Presentation</vt:lpstr>
      <vt:lpstr>PowerPoint Presentation</vt:lpstr>
      <vt:lpstr>Εισαγωγή</vt:lpstr>
      <vt:lpstr>Βιβλιογραφική Ανασκόπηση</vt:lpstr>
      <vt:lpstr>Μεθοδολογία της Έρευνας</vt:lpstr>
      <vt:lpstr>Κύριο Μέρος</vt:lpstr>
      <vt:lpstr>Επίλογος</vt:lpstr>
      <vt:lpstr>Βιβλιογραφία</vt:lpstr>
      <vt:lpstr>Πνευματική Ιδιοκτησία</vt:lpstr>
      <vt:lpstr>Λογοκλοπή</vt:lpstr>
      <vt:lpstr>Παραπομπές</vt:lpstr>
      <vt:lpstr>PowerPoint Presentation</vt:lpstr>
      <vt:lpstr>Παράδειγμα</vt:lpstr>
      <vt:lpstr>PowerPoint Presentation</vt:lpstr>
      <vt:lpstr>Πως κάνω τις Βιβλιογραφικές Παραπομπές</vt:lpstr>
      <vt:lpstr>Πληροφορίες στο: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Συγγραφή Επιστημονικής Εργασίας</dc:title>
  <dc:creator>vasilis</dc:creator>
  <cp:lastModifiedBy>Eva</cp:lastModifiedBy>
  <cp:revision>71</cp:revision>
  <dcterms:created xsi:type="dcterms:W3CDTF">2014-10-30T13:29:31Z</dcterms:created>
  <dcterms:modified xsi:type="dcterms:W3CDTF">2017-10-11T20:42:51Z</dcterms:modified>
</cp:coreProperties>
</file>