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97" r:id="rId2"/>
    <p:sldId id="298" r:id="rId3"/>
    <p:sldId id="299" r:id="rId4"/>
    <p:sldId id="275" r:id="rId5"/>
    <p:sldId id="276" r:id="rId6"/>
    <p:sldId id="277" r:id="rId7"/>
    <p:sldId id="279" r:id="rId8"/>
    <p:sldId id="280" r:id="rId9"/>
    <p:sldId id="285" r:id="rId10"/>
    <p:sldId id="282" r:id="rId11"/>
    <p:sldId id="283" r:id="rId12"/>
    <p:sldId id="284" r:id="rId13"/>
    <p:sldId id="292" r:id="rId14"/>
    <p:sldId id="294" r:id="rId15"/>
    <p:sldId id="295" r:id="rId16"/>
    <p:sldId id="296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1584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C53C-4074-BF4D-AE0F-D4C0B9AE69F3}" type="datetimeFigureOut">
              <a:rPr lang="en-US" smtClean="0"/>
              <a:t>20.4.15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516CD-C287-A945-B111-E62DD9D16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dina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3028950" cy="231298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64E54A2-D1EA-4C30-8B76-7C1B27475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458C1-815A-48C5-A24E-B4D6D5708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10408-0B17-43B4-8D2F-A19A5098B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7D5C76-49E9-40E1-AC4E-170BF7F3F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35D055-8304-48F0-869A-E4DDEB165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A2F0-7AE4-4FF5-AF46-0F725BDBA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90C68-BFFE-4D5D-832F-087DCEAE1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2474B-FBE5-46AD-B172-A8B26C99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B194D-EE93-441B-BBFC-959950CA3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174F2-E130-4FEB-9DAD-1BC4FCE52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BB6A6-3BD6-45D1-960A-1BA4FF873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2CCD-833D-463F-A7F2-2D7433218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4EE-4756-40EA-9D08-B028F5173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308A02FC-A816-400B-9733-3DAD462D5B7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199" name="Picture 7" descr="Cardinal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5029200"/>
            <a:ext cx="1047750" cy="800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96944" cy="2592288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val="381331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1. Risk estimation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lnSpc>
                <a:spcPct val="90000"/>
              </a:lnSpc>
              <a:buFontTx/>
              <a:buAutoNum type="alphaUcPeriod"/>
            </a:pPr>
            <a:r>
              <a:rPr lang="en-US" sz="3200"/>
              <a:t>Integration</a:t>
            </a:r>
          </a:p>
          <a:p>
            <a:pPr marL="1066800" lvl="1" indent="-609600">
              <a:lnSpc>
                <a:spcPct val="90000"/>
              </a:lnSpc>
              <a:buFontTx/>
              <a:buAutoNum type="arabicParenR"/>
            </a:pPr>
            <a:r>
              <a:rPr lang="en-US" sz="2800"/>
              <a:t>Integrate exposure with toxicity</a:t>
            </a:r>
          </a:p>
          <a:p>
            <a:pPr marL="1066800" lvl="1" indent="-609600">
              <a:lnSpc>
                <a:spcPct val="90000"/>
              </a:lnSpc>
              <a:buFontTx/>
              <a:buAutoNum type="arabicParenR"/>
            </a:pPr>
            <a:r>
              <a:rPr lang="en-US" sz="2800"/>
              <a:t>Use quotient method of estimating environmental risk</a:t>
            </a:r>
          </a:p>
          <a:p>
            <a:pPr marL="685800" indent="-685800">
              <a:lnSpc>
                <a:spcPct val="90000"/>
              </a:lnSpc>
              <a:buFontTx/>
              <a:buAutoNum type="alphaUcPeriod"/>
            </a:pPr>
            <a:r>
              <a:rPr lang="en-US" sz="3200"/>
              <a:t>Uncertainty analysis – how much confidence (certainty) in data/information</a:t>
            </a:r>
          </a:p>
          <a:p>
            <a:pPr marL="1066800" lvl="1" indent="-609600">
              <a:lnSpc>
                <a:spcPct val="90000"/>
              </a:lnSpc>
              <a:buFontTx/>
              <a:buAutoNum type="arabicParenR"/>
            </a:pPr>
            <a:r>
              <a:rPr lang="en-US" sz="2800"/>
              <a:t>Can have formal mathematical analysis or informal “best guess” analysis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400"/>
              <a:t>Quotient Method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915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Quotient = </a:t>
            </a:r>
            <a:r>
              <a:rPr lang="en-US" sz="2400" u="sng"/>
              <a:t>     Expected environmental concentration</a:t>
            </a:r>
            <a:r>
              <a:rPr lang="en-US" sz="2400"/>
              <a:t>  </a:t>
            </a:r>
            <a:r>
              <a:rPr lang="en-US" sz="2400" u="sng"/>
              <a:t>    </a:t>
            </a:r>
          </a:p>
          <a:p>
            <a:pPr>
              <a:buFontTx/>
              <a:buNone/>
            </a:pPr>
            <a:r>
              <a:rPr lang="en-US" sz="2400"/>
              <a:t>                        Concentration producing an unacceptable       			           environmental effect</a:t>
            </a:r>
          </a:p>
        </p:txBody>
      </p:sp>
      <p:graphicFrame>
        <p:nvGraphicFramePr>
          <p:cNvPr id="46112" name="Group 32"/>
          <p:cNvGraphicFramePr>
            <a:graphicFrameLocks noGrp="1"/>
          </p:cNvGraphicFramePr>
          <p:nvPr>
            <p:ph sz="half" idx="2"/>
          </p:nvPr>
        </p:nvGraphicFramePr>
        <p:xfrm>
          <a:off x="381000" y="2895600"/>
          <a:ext cx="7010400" cy="2179320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Quotient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&gt;1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Potential of high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~1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Potential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&lt;&lt;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Low 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2. Risk description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Ecological risk summary </a:t>
            </a:r>
          </a:p>
          <a:p>
            <a:pPr lvl="1"/>
            <a:r>
              <a:rPr lang="en-US"/>
              <a:t>“what are the potential effects and </a:t>
            </a:r>
            <a:r>
              <a:rPr lang="en-US" i="1"/>
              <a:t>do I believe them?</a:t>
            </a:r>
          </a:p>
          <a:p>
            <a:r>
              <a:rPr lang="en-US"/>
              <a:t>Interpretation of ecological significance</a:t>
            </a:r>
          </a:p>
          <a:p>
            <a:pPr lvl="1"/>
            <a:r>
              <a:rPr lang="en-US"/>
              <a:t>“how big a problem is this really going to be”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Discussion between Risk Assessor </a:t>
            </a:r>
            <a:br>
              <a:rPr lang="en-US" sz="3600"/>
            </a:br>
            <a:r>
              <a:rPr lang="en-US" sz="3600"/>
              <a:t>and Risk Manager</a:t>
            </a:r>
            <a:r>
              <a:rPr lang="en-US" sz="440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648200" cy="3886200"/>
          </a:xfrm>
        </p:spPr>
        <p:txBody>
          <a:bodyPr/>
          <a:lstStyle/>
          <a:p>
            <a:r>
              <a:rPr lang="en-US" sz="2800"/>
              <a:t>Report from risk assessor to risk manager</a:t>
            </a:r>
          </a:p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Risk manager may take information and perform a risk/benefit analysis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828800"/>
            <a:ext cx="4171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5867400" y="4572000"/>
            <a:ext cx="2667000" cy="1143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Discussion between Risk Assessor </a:t>
            </a:r>
            <a:br>
              <a:rPr lang="en-US" sz="3600"/>
            </a:br>
            <a:r>
              <a:rPr lang="en-US" sz="3600"/>
              <a:t>and Risk Manager</a:t>
            </a:r>
            <a:r>
              <a:rPr lang="en-US" sz="440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64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Report from risk assessor to risk manager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Risk manager may take information and perform a risk/benefit analysis</a:t>
            </a:r>
            <a:r>
              <a:rPr lang="en-US" sz="2400">
                <a:sym typeface="Wingdings" pitchFamily="2" charset="2"/>
              </a:rPr>
              <a:t> is the economic benefit worth the environmental cost?</a:t>
            </a:r>
          </a:p>
          <a:p>
            <a:pPr>
              <a:lnSpc>
                <a:spcPct val="90000"/>
              </a:lnSpc>
            </a:pPr>
            <a:endParaRPr lang="en-US" sz="240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>
                <a:sym typeface="Wingdings" pitchFamily="2" charset="2"/>
              </a:rPr>
              <a:t>Report may generate multiple vituperative displays of acrimony among interested parties</a:t>
            </a:r>
            <a:endParaRPr lang="en-US" sz="240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828800"/>
            <a:ext cx="4171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5867400" y="4724400"/>
            <a:ext cx="25146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Risk Management</a:t>
            </a:r>
            <a:r>
              <a:rPr lang="en-US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648200" cy="3886200"/>
          </a:xfrm>
        </p:spPr>
        <p:txBody>
          <a:bodyPr/>
          <a:lstStyle/>
          <a:p>
            <a:r>
              <a:rPr lang="en-US" sz="2400"/>
              <a:t>Manage risk taking environmental, social, economic effects into account</a:t>
            </a:r>
          </a:p>
          <a:p>
            <a:r>
              <a:rPr lang="en-US" sz="2400"/>
              <a:t>Management usually implemented in the form of policy and legislation</a:t>
            </a:r>
          </a:p>
          <a:p>
            <a:endParaRPr lang="en-US" sz="240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828800"/>
            <a:ext cx="4171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5943600" y="5486400"/>
            <a:ext cx="24384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Monitor Results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648200" cy="3886200"/>
          </a:xfrm>
        </p:spPr>
        <p:txBody>
          <a:bodyPr/>
          <a:lstStyle/>
          <a:p>
            <a:r>
              <a:rPr lang="en-US" sz="2400"/>
              <a:t>Usually need to implement an on-going monitoring plan to determine if management objectives are being met</a:t>
            </a:r>
          </a:p>
          <a:p>
            <a:endParaRPr lang="en-US" sz="2400"/>
          </a:p>
          <a:p>
            <a:r>
              <a:rPr lang="en-US" sz="2400"/>
              <a:t>Often not performed as extensively as necessary until a problem arises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171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5" name="Oval 5"/>
          <p:cNvSpPr>
            <a:spLocks noChangeArrowheads="1"/>
          </p:cNvSpPr>
          <p:nvPr/>
        </p:nvSpPr>
        <p:spPr bwMode="auto">
          <a:xfrm rot="16200000">
            <a:off x="7429500" y="3009900"/>
            <a:ext cx="24384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04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907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/>
              <a:t>1. </a:t>
            </a:r>
            <a:r>
              <a:rPr lang="en-US" sz="3600"/>
              <a:t>Ecosystem Characterization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038600" cy="2590800"/>
          </a:xfrm>
        </p:spPr>
        <p:txBody>
          <a:bodyPr/>
          <a:lstStyle/>
          <a:p>
            <a:r>
              <a:rPr lang="en-US" sz="2400"/>
              <a:t>Often difficult to perform because</a:t>
            </a:r>
          </a:p>
          <a:p>
            <a:pPr lvl="1"/>
            <a:r>
              <a:rPr lang="en-US" sz="2000"/>
              <a:t>Ecosystem no longer there?</a:t>
            </a:r>
          </a:p>
          <a:p>
            <a:pPr lvl="1"/>
            <a:r>
              <a:rPr lang="en-US" sz="2000"/>
              <a:t>Boundaries?</a:t>
            </a:r>
          </a:p>
          <a:p>
            <a:pPr lvl="1"/>
            <a:r>
              <a:rPr lang="en-US" sz="2000"/>
              <a:t>Climate changes?</a:t>
            </a:r>
          </a:p>
          <a:p>
            <a:pPr lvl="1"/>
            <a:r>
              <a:rPr lang="en-US" sz="2000"/>
              <a:t>Biotic interactions?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276600"/>
            <a:ext cx="2951163" cy="3429000"/>
          </a:xfrm>
          <a:noFill/>
          <a:ln/>
        </p:spPr>
      </p:pic>
      <p:pic>
        <p:nvPicPr>
          <p:cNvPr id="3277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84688" y="762000"/>
            <a:ext cx="4365625" cy="6096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2. Stressor characteristics and evaluation of relevant effects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r>
              <a:rPr lang="en-US" sz="2400"/>
              <a:t>Chemical properties?</a:t>
            </a:r>
          </a:p>
          <a:p>
            <a:r>
              <a:rPr lang="en-US" sz="2400"/>
              <a:t>Toxicity?</a:t>
            </a:r>
          </a:p>
          <a:p>
            <a:r>
              <a:rPr lang="en-US" sz="2400"/>
              <a:t>Usually evaluate from published data </a:t>
            </a:r>
          </a:p>
          <a:p>
            <a:r>
              <a:rPr lang="en-US" sz="2400"/>
              <a:t>May do own tests but expensive </a:t>
            </a:r>
            <a:r>
              <a:rPr lang="en-US" sz="2400">
                <a:sym typeface="Wingdings" pitchFamily="2" charset="2"/>
              </a:rPr>
              <a:t> only do if absolutely necessary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828800"/>
            <a:ext cx="3389313" cy="4525963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/>
              <a:t>3.</a:t>
            </a:r>
            <a:r>
              <a:rPr lang="en-US"/>
              <a:t> </a:t>
            </a:r>
            <a:r>
              <a:rPr lang="en-US" sz="3600"/>
              <a:t>Exposure analysis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Determine environmental concentration </a:t>
            </a:r>
          </a:p>
          <a:p>
            <a:pPr lvl="1"/>
            <a:r>
              <a:rPr lang="en-US" sz="2000"/>
              <a:t>Difficult </a:t>
            </a:r>
            <a:r>
              <a:rPr lang="en-US" sz="2000">
                <a:sym typeface="Wingdings" pitchFamily="2" charset="2"/>
              </a:rPr>
              <a:t> end of pipe biotransformation  media heterogeneity  now how much toxic stuff is there?</a:t>
            </a:r>
          </a:p>
          <a:p>
            <a:pPr lvl="1"/>
            <a:endParaRPr lang="en-US" sz="1800">
              <a:sym typeface="Wingdings" pitchFamily="2" charset="2"/>
            </a:endParaRPr>
          </a:p>
          <a:p>
            <a:pPr lvl="1"/>
            <a:r>
              <a:rPr lang="en-US" sz="2000">
                <a:sym typeface="Wingdings" pitchFamily="2" charset="2"/>
              </a:rPr>
              <a:t>Non-point sources can be even more difficult</a:t>
            </a:r>
            <a:r>
              <a:rPr lang="en-US" sz="1800">
                <a:sym typeface="Wingdings" pitchFamily="2" charset="2"/>
              </a:rPr>
              <a:t> </a:t>
            </a:r>
          </a:p>
          <a:p>
            <a:pPr lvl="2"/>
            <a:r>
              <a:rPr lang="en-US" sz="1800">
                <a:sym typeface="Wingdings" pitchFamily="2" charset="2"/>
              </a:rPr>
              <a:t>Where to measure?</a:t>
            </a:r>
          </a:p>
          <a:p>
            <a:pPr lvl="2"/>
            <a:r>
              <a:rPr lang="en-US" sz="1800">
                <a:sym typeface="Wingdings" pitchFamily="2" charset="2"/>
              </a:rPr>
              <a:t>When to measure?</a:t>
            </a:r>
          </a:p>
          <a:p>
            <a:pPr lvl="1"/>
            <a:endParaRPr lang="en-US" sz="180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0" y="1882775"/>
            <a:ext cx="2286000" cy="1619250"/>
          </a:xfrm>
          <a:noFill/>
          <a:ln/>
        </p:spPr>
      </p:pic>
      <p:pic>
        <p:nvPicPr>
          <p:cNvPr id="3482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99125" y="3733800"/>
            <a:ext cx="1793875" cy="2819400"/>
          </a:xfrm>
          <a:noFill/>
          <a:ln/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343400" y="27432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038600" y="502920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4. Ecological response analysis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Most difficult stage of ERA because as test system becomes more environmentally realistic the ability to accurately predict effects decreases</a:t>
            </a:r>
          </a:p>
          <a:p>
            <a:r>
              <a:rPr lang="en-US" sz="2000"/>
              <a:t>Can use</a:t>
            </a:r>
          </a:p>
          <a:p>
            <a:pPr lvl="1"/>
            <a:r>
              <a:rPr lang="en-US" sz="1800"/>
              <a:t>Toxicity data</a:t>
            </a:r>
          </a:p>
          <a:p>
            <a:pPr lvl="1"/>
            <a:r>
              <a:rPr lang="en-US" sz="1800"/>
              <a:t>Microcosms</a:t>
            </a:r>
          </a:p>
          <a:p>
            <a:pPr lvl="1"/>
            <a:r>
              <a:rPr lang="en-US" sz="1800"/>
              <a:t>Field data/observations</a:t>
            </a:r>
          </a:p>
          <a:p>
            <a:pPr lvl="1"/>
            <a:r>
              <a:rPr lang="en-US" sz="1800"/>
              <a:t>Etc.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752600"/>
            <a:ext cx="3819525" cy="25527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5. Stressor/response analysis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Analogous to dose/response but using single species toxicity to extrapolate to population/community level responses</a:t>
            </a:r>
          </a:p>
          <a:p>
            <a:r>
              <a:rPr lang="en-US" sz="2800" dirty="0"/>
              <a:t>Have to take other (natural) stressors into account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Characterization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6482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Final stage of an ERA</a:t>
            </a:r>
          </a:p>
          <a:p>
            <a:pPr>
              <a:lnSpc>
                <a:spcPct val="90000"/>
              </a:lnSpc>
            </a:pPr>
            <a:r>
              <a:rPr lang="en-US" sz="2800">
                <a:sym typeface="Wingdings" pitchFamily="2" charset="2"/>
              </a:rPr>
              <a:t>Combines ecological effect and environmental concentration to provide likelihood of effects given distribution of stressor within ecosystem</a:t>
            </a:r>
          </a:p>
          <a:p>
            <a:pPr>
              <a:lnSpc>
                <a:spcPct val="90000"/>
              </a:lnSpc>
            </a:pPr>
            <a:r>
              <a:rPr lang="en-US" sz="2800"/>
              <a:t>Composed of two parts: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828800"/>
            <a:ext cx="4171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6019800" y="3810000"/>
            <a:ext cx="2362200" cy="1143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Butterfly_Background">
  <a:themeElements>
    <a:clrScheme name="Animated_Butterfly_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imated_Butterfly_Background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imated_Butterfly_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_Butterfly_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_Butterfly_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Animated_Butterfly_Background</Template>
  <TotalTime>407</TotalTime>
  <Words>528</Words>
  <Application>Microsoft Macintosh PowerPoint</Application>
  <PresentationFormat>On-screen Show (4:3)</PresentationFormat>
  <Paragraphs>85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Animated_Butterfly_Background</vt:lpstr>
      <vt:lpstr>PowerPoint Presentation</vt:lpstr>
      <vt:lpstr>Άδειες Χρήσης</vt:lpstr>
      <vt:lpstr>Χρηματοδότηση</vt:lpstr>
      <vt:lpstr>1. Ecosystem Characterization</vt:lpstr>
      <vt:lpstr>2. Stressor characteristics and evaluation of relevant effects</vt:lpstr>
      <vt:lpstr>3. Exposure analysis</vt:lpstr>
      <vt:lpstr>4. Ecological response analysis</vt:lpstr>
      <vt:lpstr>5. Stressor/response analysis</vt:lpstr>
      <vt:lpstr>Risk Characterization</vt:lpstr>
      <vt:lpstr>1. Risk estimation</vt:lpstr>
      <vt:lpstr>Quotient Method</vt:lpstr>
      <vt:lpstr>2. Risk description</vt:lpstr>
      <vt:lpstr>Discussion between Risk Assessor  and Risk Manager </vt:lpstr>
      <vt:lpstr>Discussion between Risk Assessor  and Risk Manager </vt:lpstr>
      <vt:lpstr>Risk Management </vt:lpstr>
      <vt:lpstr>Monitor Results</vt:lpstr>
    </vt:vector>
  </TitlesOfParts>
  <Company> EcoLogic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Risk Assessment</dc:title>
  <dc:creator>Preferred Customer</dc:creator>
  <cp:lastModifiedBy>Yiannis G. Matsinos</cp:lastModifiedBy>
  <cp:revision>26</cp:revision>
  <dcterms:created xsi:type="dcterms:W3CDTF">2006-10-02T00:31:25Z</dcterms:created>
  <dcterms:modified xsi:type="dcterms:W3CDTF">2015-04-20T06:33:12Z</dcterms:modified>
</cp:coreProperties>
</file>