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handoutMasterIdLst>
    <p:handoutMasterId r:id="rId29"/>
  </p:handoutMasterIdLst>
  <p:sldIdLst>
    <p:sldId id="256" r:id="rId3"/>
    <p:sldId id="263" r:id="rId4"/>
    <p:sldId id="264" r:id="rId5"/>
    <p:sldId id="265" r:id="rId6"/>
    <p:sldId id="280" r:id="rId7"/>
    <p:sldId id="298" r:id="rId8"/>
    <p:sldId id="258" r:id="rId9"/>
    <p:sldId id="299" r:id="rId10"/>
    <p:sldId id="341" r:id="rId11"/>
    <p:sldId id="342" r:id="rId12"/>
    <p:sldId id="324" r:id="rId13"/>
    <p:sldId id="325" r:id="rId14"/>
    <p:sldId id="326" r:id="rId15"/>
    <p:sldId id="327" r:id="rId16"/>
    <p:sldId id="328" r:id="rId17"/>
    <p:sldId id="300" r:id="rId18"/>
    <p:sldId id="311" r:id="rId19"/>
    <p:sldId id="301" r:id="rId20"/>
    <p:sldId id="302" r:id="rId21"/>
    <p:sldId id="362" r:id="rId22"/>
    <p:sldId id="363" r:id="rId23"/>
    <p:sldId id="364" r:id="rId24"/>
    <p:sldId id="365" r:id="rId25"/>
    <p:sldId id="366" r:id="rId26"/>
    <p:sldId id="32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handoutMaster" Target="handoutMasters/handoutMaster1.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1000"/>
    </mc:Choice>
    <mc:Fallback>
      <p:transition spd="slow"/>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288415"/>
            <a:ext cx="8791575" cy="1798955"/>
          </a:xfrm>
        </p:spPr>
        <p:txBody>
          <a:bodyPr>
            <a:normAutofit/>
          </a:bodyPr>
          <a:lstStyle/>
          <a:p>
            <a:pPr algn="ctr"/>
            <a:r>
              <a:rPr dirty="0">
                <a:latin typeface="Arial Narrow" panose="020B0606020202030204" pitchFamily="34" charset="0"/>
                <a:cs typeface="Arial" panose="020B0604020202020204" pitchFamily="34" charset="0"/>
              </a:rPr>
              <a:t>Εξερευν</a:t>
            </a:r>
            <a:r>
              <a:rPr lang="el-GR" dirty="0">
                <a:latin typeface="Arial Narrow" panose="020B0606020202030204" pitchFamily="34" charset="0"/>
                <a:cs typeface="Arial" panose="020B0604020202020204" pitchFamily="34" charset="0"/>
              </a:rPr>
              <a:t>ω</a:t>
            </a:r>
            <a:r>
              <a:rPr dirty="0">
                <a:latin typeface="Arial Narrow" panose="020B0606020202030204" pitchFamily="34" charset="0"/>
                <a:cs typeface="Arial" panose="020B0604020202020204" pitchFamily="34" charset="0"/>
              </a:rPr>
              <a:t>ντας το Internet of Things (IoT)</a:t>
            </a:r>
            <a:endParaRPr dirty="0">
              <a:latin typeface="Arial Narrow" panose="020B060602020203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l-GR" dirty="0">
                <a:solidFill>
                  <a:schemeClr val="tx1">
                    <a:lumMod val="75000"/>
                  </a:schemeClr>
                </a:solidFill>
                <a:latin typeface="Arial Narrow" panose="020B0606020202030204" pitchFamily="34" charset="0"/>
              </a:rPr>
              <a:t>Δι</a:t>
            </a:r>
            <a:r>
              <a:rPr lang="en-US" dirty="0">
                <a:solidFill>
                  <a:schemeClr val="tx1">
                    <a:lumMod val="75000"/>
                  </a:schemeClr>
                </a:solidFill>
                <a:latin typeface="Arial Narrow" panose="020B0606020202030204" pitchFamily="34" charset="0"/>
              </a:rPr>
              <a:t>a</a:t>
            </a:r>
            <a:r>
              <a:rPr lang="el-GR" dirty="0">
                <a:solidFill>
                  <a:schemeClr val="tx1">
                    <a:lumMod val="75000"/>
                  </a:schemeClr>
                </a:solidFill>
                <a:latin typeface="Arial Narrow" panose="020B0606020202030204" pitchFamily="34" charset="0"/>
              </a:rPr>
              <a:t>λεξη </a:t>
            </a:r>
            <a:r>
              <a:rPr lang="en-US" altLang="el-GR" dirty="0">
                <a:solidFill>
                  <a:schemeClr val="tx1">
                    <a:lumMod val="75000"/>
                  </a:schemeClr>
                </a:solidFill>
                <a:latin typeface="Arial Narrow" panose="020B0606020202030204" pitchFamily="34" charset="0"/>
              </a:rPr>
              <a:t>7</a:t>
            </a:r>
            <a:r>
              <a:rPr lang="el-GR" baseline="30000" dirty="0">
                <a:solidFill>
                  <a:schemeClr val="tx1">
                    <a:lumMod val="75000"/>
                  </a:schemeClr>
                </a:solidFill>
                <a:latin typeface="Arial Narrow" panose="020B0606020202030204" pitchFamily="34" charset="0"/>
              </a:rPr>
              <a:t>η</a:t>
            </a:r>
            <a:endParaRPr lang="el-GR"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Μενξι αναστασια</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Εντεταλμ</a:t>
            </a:r>
            <a:r>
              <a:rPr lang="en-US" baseline="30000" dirty="0">
                <a:solidFill>
                  <a:schemeClr val="tx1">
                    <a:lumMod val="75000"/>
                  </a:schemeClr>
                </a:solidFill>
                <a:latin typeface="Arial Narrow" panose="020B0606020202030204" pitchFamily="34" charset="0"/>
              </a:rPr>
              <a:t>e</a:t>
            </a:r>
            <a:r>
              <a:rPr lang="el-GR" baseline="30000" dirty="0">
                <a:solidFill>
                  <a:schemeClr val="tx1">
                    <a:lumMod val="75000"/>
                  </a:schemeClr>
                </a:solidFill>
                <a:latin typeface="Arial Narrow" panose="020B0606020202030204" pitchFamily="34" charset="0"/>
              </a:rPr>
              <a:t>ν</a:t>
            </a:r>
            <a:r>
              <a:rPr lang="en-US" baseline="30000" dirty="0">
                <a:solidFill>
                  <a:schemeClr val="tx1">
                    <a:lumMod val="75000"/>
                  </a:schemeClr>
                </a:solidFill>
                <a:latin typeface="Arial Narrow" panose="020B0606020202030204" pitchFamily="34" charset="0"/>
              </a:rPr>
              <a:t>h</a:t>
            </a:r>
            <a:r>
              <a:rPr lang="el-GR" baseline="30000" dirty="0">
                <a:solidFill>
                  <a:schemeClr val="tx1">
                    <a:lumMod val="75000"/>
                  </a:schemeClr>
                </a:solidFill>
                <a:latin typeface="Arial Narrow" panose="020B0606020202030204" pitchFamily="34" charset="0"/>
              </a:rPr>
              <a:t> Καθηγητρι</a:t>
            </a:r>
            <a:r>
              <a:rPr lang="en-US" baseline="30000" dirty="0">
                <a:solidFill>
                  <a:schemeClr val="tx1">
                    <a:lumMod val="75000"/>
                  </a:schemeClr>
                </a:solidFill>
                <a:latin typeface="Arial Narrow" panose="020B0606020202030204" pitchFamily="34" charset="0"/>
              </a:rPr>
              <a:t>a</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Τμημα Επιστημης Τροφιμων και Διατροφης  ΠΑΝΕΠΙΣΤΗΜΙΟ ΑΙΓΑΙΟΥ </a:t>
            </a:r>
            <a:endParaRPr lang="en-US" baseline="30000" dirty="0">
              <a:solidFill>
                <a:schemeClr val="tx1">
                  <a:lumMod val="75000"/>
                </a:schemeClr>
              </a:solidFill>
              <a:latin typeface="Arial Narrow" panose="020B0606020202030204" pitchFamily="34" charset="0"/>
            </a:endParaRPr>
          </a:p>
          <a:p>
            <a:endParaRPr lang="en-US" dirty="0">
              <a:latin typeface="Arial Narrow" panose="020B0606020202030204" pitchFamily="34" charset="0"/>
            </a:endParaRPr>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0460" y="1614805"/>
            <a:ext cx="9906000" cy="5050155"/>
          </a:xfrm>
        </p:spPr>
        <p:txBody>
          <a:bodyPr>
            <a:normAutofit/>
          </a:bodyPr>
          <a:p>
            <a:pPr marL="0" indent="0">
              <a:buNone/>
            </a:pPr>
            <a:r>
              <a:rPr lang="en-US" sz="2800">
                <a:latin typeface="Arial Narrow" panose="020B0606020202030204" pitchFamily="34" charset="0"/>
                <a:cs typeface="Arial Narrow" panose="020B0606020202030204" pitchFamily="34" charset="0"/>
              </a:rPr>
              <a:t>Εξυπνό Αποθεματικό (Smart Inventory):</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Παράδειγμα: Αισθητήρες RFID για την αυτόματη καταγραφή και παρακολούθηση των προϊόντων στο αποθεματικό, βοηθώντας στον αυτόματο έλεγχο των επιπέδων αποθέματος.</a:t>
            </a:r>
            <a:endParaRPr lang="en-US" sz="28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3000" y="467995"/>
            <a:ext cx="9906000" cy="1070610"/>
          </a:xfrm>
        </p:spPr>
        <p:txBody>
          <a:bodyPr>
            <a:normAutofit/>
          </a:bodyPr>
          <a:p>
            <a:r>
              <a:rPr lang="el-GR" dirty="0">
                <a:latin typeface="Arial Narrow" panose="020B0606020202030204" pitchFamily="34" charset="0"/>
                <a:sym typeface="+mn-ea"/>
              </a:rPr>
              <a:t>internet of things στην εφοδιαστικη αλυσυδα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44650"/>
            <a:ext cx="9906000" cy="4146550"/>
          </a:xfrm>
        </p:spPr>
        <p:txBody>
          <a:bodyPr>
            <a:normAutofit fontScale="90000" lnSpcReduction="20000"/>
          </a:bodyPr>
          <a:p>
            <a:pPr marL="0" indent="0">
              <a:buNone/>
            </a:pPr>
            <a:r>
              <a:rPr lang="en-US">
                <a:latin typeface="Arial Narrow" panose="020B0606020202030204" pitchFamily="34" charset="0"/>
                <a:cs typeface="Arial Narrow" panose="020B0606020202030204" pitchFamily="34" charset="0"/>
              </a:rPr>
              <a:t>Εξυπνά Οχήματα και Διανομή:</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Παράδειγμα: Εφαρμογή αισθητήρων και τεχνολογίας IoT σε φορτηγά και οχήματα διανομής για βελτιωμένη δρομολόγηση, εξοικονόμηση καυσίμων και αποφυγή πιθανών προβλημάτων.</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Αυτόματη Διαχείριση Παραγγελιών:</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Παράδειγμα: Χρήση συστημάτων IoT για την αυτόματη παραγγελία προϊόντων όταν τα επίπεδα αποθέματος φτάνουν σε συγκεκριμένα όρια.</a:t>
            </a:r>
            <a:endParaRPr lang="en-US">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3000" y="467995"/>
            <a:ext cx="9906000" cy="1070610"/>
          </a:xfrm>
        </p:spPr>
        <p:txBody>
          <a:bodyPr>
            <a:normAutofit/>
          </a:bodyPr>
          <a:p>
            <a:r>
              <a:rPr lang="el-GR" dirty="0">
                <a:latin typeface="Arial Narrow" panose="020B0606020202030204" pitchFamily="34" charset="0"/>
                <a:sym typeface="+mn-ea"/>
              </a:rPr>
              <a:t>internet of things στην εφοδιαστικη αλυσυδα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90370"/>
            <a:ext cx="9906000" cy="4100830"/>
          </a:xfrm>
        </p:spPr>
        <p:txBody>
          <a:bodyPr>
            <a:normAutofit/>
          </a:bodyPr>
          <a:p>
            <a:pPr marL="0" indent="0">
              <a:buNone/>
            </a:pPr>
            <a:r>
              <a:rPr lang="en-US" sz="3200">
                <a:latin typeface="Arial Narrow" panose="020B0606020202030204" pitchFamily="34" charset="0"/>
                <a:cs typeface="Arial Narrow" panose="020B0606020202030204" pitchFamily="34" charset="0"/>
              </a:rPr>
              <a:t>Με την ενσωμάτωση του IoT, η εφοδιαστική αλυσίδα γίνεται πιο ευφυής και ευέλικτη, επιτρέποντας στις επιχειρήσεις να προσαρμόζονται γρηγορότερα στις μεταβαλλόμενες απαιτήσεις της αγοράς και να παρέχουν υψηλότερη ποιότητα και υπηρεσίες στους πελάτες τους.</a:t>
            </a:r>
            <a:endParaRPr lang="en-US" sz="3200">
              <a:latin typeface="Arial Narrow" panose="020B0606020202030204" pitchFamily="34" charset="0"/>
              <a:cs typeface="Arial Narrow" panose="020B0606020202030204" pitchFamily="34" charset="0"/>
            </a:endParaRPr>
          </a:p>
        </p:txBody>
      </p:sp>
      <p:sp>
        <p:nvSpPr>
          <p:cNvPr id="5" name="Title 4"/>
          <p:cNvSpPr>
            <a:spLocks noGrp="1"/>
          </p:cNvSpPr>
          <p:nvPr/>
        </p:nvSpPr>
        <p:spPr>
          <a:xfrm>
            <a:off x="1143000" y="467995"/>
            <a:ext cx="9906000" cy="10706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internet of things στην εφοδιαστικη αλυσυδα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31315"/>
            <a:ext cx="9906000" cy="4853940"/>
          </a:xfrm>
        </p:spPr>
        <p:txBody>
          <a:bodyPr>
            <a:normAutofit/>
          </a:bodyPr>
          <a:p>
            <a:pPr marL="0" indent="0">
              <a:buNone/>
            </a:pPr>
            <a:r>
              <a:rPr lang="en-US" sz="2800">
                <a:latin typeface="Arial Narrow" panose="020B0606020202030204" pitchFamily="34" charset="0"/>
                <a:cs typeface="Arial Narrow" panose="020B0606020202030204" pitchFamily="34" charset="0"/>
              </a:rPr>
              <a:t>Η αναγνώριση ραδιοσυχνοτήτων (RFID) είναι μια τεχνολογία που χρησιμοποιεί ραδιοκύματα για τον εντοπισμό και την παρακολούθηση αντικειμένων που είναι εξοπλισμένα με ετικέτες RFID. Στο πλαίσιο της εφοδιαστικής αλυσίδας, η τεχνολογία RFID έχει υιοθετηθεί ευρέως για τη βελτίωση της ορατότητας, της αποτελεσματικότητας και της ακρίβειας στη μεταφορά των αγαθών από τον κατασκευαστή στον τελικό πελάτη. Δείτε πώς εφαρμόζεται το RFID στην αλυσίδα εφοδιασμού:</a:t>
            </a:r>
            <a:endParaRPr lang="en-US" sz="28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sym typeface="+mn-ea"/>
              </a:rPr>
              <a:t>Αισθητ</a:t>
            </a:r>
            <a:r>
              <a:rPr lang="el-GR" altLang="en-US">
                <a:latin typeface="Arial Narrow" panose="020B0606020202030204" pitchFamily="34" charset="0"/>
                <a:cs typeface="Arial Narrow" panose="020B0606020202030204" pitchFamily="34" charset="0"/>
                <a:sym typeface="+mn-ea"/>
              </a:rPr>
              <a:t>η</a:t>
            </a:r>
            <a:r>
              <a:rPr lang="en-US">
                <a:latin typeface="Arial Narrow" panose="020B0606020202030204" pitchFamily="34" charset="0"/>
                <a:cs typeface="Arial Narrow" panose="020B0606020202030204" pitchFamily="34" charset="0"/>
                <a:sym typeface="+mn-ea"/>
              </a:rPr>
              <a:t>ρες </a:t>
            </a:r>
            <a:r>
              <a:rPr lang="en-US">
                <a:latin typeface="Arial Narrow" panose="020B0606020202030204" pitchFamily="34" charset="0"/>
                <a:cs typeface="Arial Narrow" panose="020B0606020202030204" pitchFamily="34" charset="0"/>
              </a:rPr>
              <a:t>rfid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sym typeface="+mn-ea"/>
              </a:rPr>
              <a:t>Αισθητ</a:t>
            </a:r>
            <a:r>
              <a:rPr lang="el-GR" altLang="en-US">
                <a:latin typeface="Arial Narrow" panose="020B0606020202030204" pitchFamily="34" charset="0"/>
                <a:cs typeface="Arial Narrow" panose="020B0606020202030204" pitchFamily="34" charset="0"/>
                <a:sym typeface="+mn-ea"/>
              </a:rPr>
              <a:t>η</a:t>
            </a:r>
            <a:r>
              <a:rPr lang="en-US">
                <a:latin typeface="Arial Narrow" panose="020B0606020202030204" pitchFamily="34" charset="0"/>
                <a:cs typeface="Arial Narrow" panose="020B0606020202030204" pitchFamily="34" charset="0"/>
                <a:sym typeface="+mn-ea"/>
              </a:rPr>
              <a:t>ρες </a:t>
            </a:r>
            <a:r>
              <a:rPr lang="en-US">
                <a:latin typeface="Arial Narrow" panose="020B0606020202030204" pitchFamily="34" charset="0"/>
                <a:cs typeface="Arial Narrow" panose="020B0606020202030204" pitchFamily="34" charset="0"/>
              </a:rPr>
              <a:t>rfid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
        <p:nvSpPr>
          <p:cNvPr id="6" name="Content Placeholder 5"/>
          <p:cNvSpPr/>
          <p:nvPr>
            <p:ph idx="1"/>
          </p:nvPr>
        </p:nvSpPr>
        <p:spPr>
          <a:xfrm>
            <a:off x="1141095" y="1614805"/>
            <a:ext cx="9906000" cy="4176395"/>
          </a:xfrm>
        </p:spPr>
        <p:txBody>
          <a:bodyPr>
            <a:normAutofit/>
          </a:bodyPr>
          <a:p>
            <a:pPr marL="0" indent="0">
              <a:buNone/>
            </a:pPr>
            <a:r>
              <a:rPr lang="en-US" sz="2800">
                <a:latin typeface="Arial Narrow" panose="020B0606020202030204" pitchFamily="34" charset="0"/>
                <a:cs typeface="Arial Narrow" panose="020B0606020202030204" pitchFamily="34" charset="0"/>
              </a:rPr>
              <a:t>Παρακολούθηση και διαχείριση αποθέματος:</a:t>
            </a:r>
            <a:endParaRPr lang="en-US" sz="2800">
              <a:latin typeface="Arial Narrow" panose="020B0606020202030204" pitchFamily="34" charset="0"/>
              <a:cs typeface="Arial Narrow" panose="020B0606020202030204" pitchFamily="34" charset="0"/>
            </a:endParaRPr>
          </a:p>
          <a:p>
            <a:pPr marL="0" indent="0">
              <a:buNone/>
            </a:pPr>
            <a:r>
              <a:rPr lang="el-GR" altLang="en-US" sz="2800">
                <a:latin typeface="Arial Narrow" panose="020B0606020202030204" pitchFamily="34" charset="0"/>
                <a:cs typeface="Arial Narrow" panose="020B0606020202030204" pitchFamily="34" charset="0"/>
              </a:rPr>
              <a:t>Ε</a:t>
            </a:r>
            <a:r>
              <a:rPr lang="en-US" sz="2800">
                <a:latin typeface="Arial Narrow" panose="020B0606020202030204" pitchFamily="34" charset="0"/>
                <a:cs typeface="Arial Narrow" panose="020B0606020202030204" pitchFamily="34" charset="0"/>
              </a:rPr>
              <a:t>τικέτες RFID σε προϊόντα και πακέτα: Οι ετικέτες RFID είναι προσαρτημένες σε προϊόντα ή συσκευασίες, επιτρέποντας την παρακολούθηση σε πραγματικό χρόνο σε όλη την αλυσίδα εφοδιασμού. Αυτό διευκολύνει την ακριβή διαχείριση του αποθέματος παρέχοντας άμεση ορατότητα στην ποσότητα και τη θέση των προϊόντων.</a:t>
            </a:r>
            <a:endParaRPr lang="en-US" sz="28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569720"/>
            <a:ext cx="9906000" cy="4749165"/>
          </a:xfrm>
        </p:spPr>
        <p:txBody>
          <a:bodyPr>
            <a:normAutofit fontScale="60000"/>
          </a:bodyPr>
          <a:p>
            <a:pPr marL="0" indent="0">
              <a:buNone/>
            </a:pPr>
            <a:r>
              <a:rPr lang="en-US" sz="3600">
                <a:latin typeface="Arial Narrow" panose="020B0606020202030204" pitchFamily="34" charset="0"/>
                <a:cs typeface="Arial Narrow" panose="020B0606020202030204" pitchFamily="34" charset="0"/>
              </a:rPr>
              <a:t>Λειτουργίες αποθήκης:</a:t>
            </a:r>
            <a:endParaRPr lang="en-US" sz="3600">
              <a:latin typeface="Arial Narrow" panose="020B0606020202030204" pitchFamily="34" charset="0"/>
              <a:cs typeface="Arial Narrow" panose="020B0606020202030204" pitchFamily="34" charset="0"/>
            </a:endParaRPr>
          </a:p>
          <a:p>
            <a:pPr marL="0" indent="0">
              <a:buNone/>
            </a:pPr>
            <a:r>
              <a:rPr lang="en-US" sz="3600">
                <a:latin typeface="Arial Narrow" panose="020B0606020202030204" pitchFamily="34" charset="0"/>
                <a:cs typeface="Arial Narrow" panose="020B0606020202030204" pitchFamily="34" charset="0"/>
              </a:rPr>
              <a:t>Ράφια και ράφια με δυνατότητα RFID: Οι αποθήκες εξοπλισμένες με τεχνολογία RFID μπορούν να αυτοματοποιήσουν την παρακολούθηση αντικειμένων σε ράφια. Αυτό οδηγεί σε ταχύτερες και πιο ακριβείς διαδικασίες συλλογής, συσκευασίας και αποστολής.</a:t>
            </a:r>
            <a:endParaRPr lang="en-US" sz="3600">
              <a:latin typeface="Arial Narrow" panose="020B0606020202030204" pitchFamily="34" charset="0"/>
              <a:cs typeface="Arial Narrow" panose="020B0606020202030204" pitchFamily="34" charset="0"/>
            </a:endParaRPr>
          </a:p>
          <a:p>
            <a:pPr marL="0" indent="0">
              <a:buNone/>
            </a:pPr>
            <a:endParaRPr lang="en-US" sz="3600">
              <a:latin typeface="Arial Narrow" panose="020B0606020202030204" pitchFamily="34" charset="0"/>
              <a:cs typeface="Arial Narrow" panose="020B0606020202030204" pitchFamily="34" charset="0"/>
            </a:endParaRPr>
          </a:p>
          <a:p>
            <a:pPr marL="0" indent="0">
              <a:buNone/>
            </a:pPr>
            <a:r>
              <a:rPr lang="en-US" sz="3600">
                <a:latin typeface="Arial Narrow" panose="020B0606020202030204" pitchFamily="34" charset="0"/>
                <a:cs typeface="Arial Narrow" panose="020B0606020202030204" pitchFamily="34" charset="0"/>
              </a:rPr>
              <a:t>Αποστολή και παραλαβή:</a:t>
            </a:r>
            <a:endParaRPr lang="en-US" sz="3600">
              <a:latin typeface="Arial Narrow" panose="020B0606020202030204" pitchFamily="34" charset="0"/>
              <a:cs typeface="Arial Narrow" panose="020B0606020202030204" pitchFamily="34" charset="0"/>
            </a:endParaRPr>
          </a:p>
          <a:p>
            <a:pPr marL="0" indent="0">
              <a:buNone/>
            </a:pPr>
            <a:r>
              <a:rPr lang="en-US" sz="3600">
                <a:latin typeface="Arial Narrow" panose="020B0606020202030204" pitchFamily="34" charset="0"/>
                <a:cs typeface="Arial Narrow" panose="020B0606020202030204" pitchFamily="34" charset="0"/>
              </a:rPr>
              <a:t>RFID στις αποβάθρες φόρτωσης: Οι συσκευές ανάγνωσης RFID στις αποβάθρες φόρτωσης καταγράφουν αυτόματα τις εισερχόμενες και τις εξερχόμενες αποστολές. Αυτό ελαχιστοποιεί τα σφάλματα και μειώνει τον χρόνο που απαιτείται για χειροκίνητους ελέγχους.</a:t>
            </a:r>
            <a:endParaRPr lang="en-US" sz="36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sym typeface="+mn-ea"/>
              </a:rPr>
              <a:t>Αισθητ</a:t>
            </a:r>
            <a:r>
              <a:rPr lang="el-GR" altLang="en-US">
                <a:latin typeface="Arial Narrow" panose="020B0606020202030204" pitchFamily="34" charset="0"/>
                <a:cs typeface="Arial Narrow" panose="020B0606020202030204" pitchFamily="34" charset="0"/>
                <a:sym typeface="+mn-ea"/>
              </a:rPr>
              <a:t>η</a:t>
            </a:r>
            <a:r>
              <a:rPr lang="en-US">
                <a:latin typeface="Arial Narrow" panose="020B0606020202030204" pitchFamily="34" charset="0"/>
                <a:cs typeface="Arial Narrow" panose="020B0606020202030204" pitchFamily="34" charset="0"/>
                <a:sym typeface="+mn-ea"/>
              </a:rPr>
              <a:t>ρες </a:t>
            </a:r>
            <a:r>
              <a:rPr lang="en-US">
                <a:latin typeface="Arial Narrow" panose="020B0606020202030204" pitchFamily="34" charset="0"/>
                <a:cs typeface="Arial Narrow" panose="020B0606020202030204" pitchFamily="34" charset="0"/>
              </a:rPr>
              <a:t>rfid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730" y="1463040"/>
            <a:ext cx="9906000" cy="4912995"/>
          </a:xfrm>
        </p:spPr>
        <p:txBody>
          <a:bodyPr>
            <a:noAutofit/>
          </a:bodyPr>
          <a:lstStyle/>
          <a:p>
            <a:pPr marL="0" indent="0">
              <a:buNone/>
            </a:pPr>
            <a:r>
              <a:rPr lang="el-GR" altLang="en-US">
                <a:latin typeface="Arial Narrow" panose="020B0606020202030204" pitchFamily="34" charset="0"/>
                <a:cs typeface="Arial Narrow" panose="020B0606020202030204" pitchFamily="34" charset="0"/>
              </a:rPr>
              <a:t>Ορατότητα Εφοδιαστικής Αλυσίδας:</a:t>
            </a:r>
            <a:endParaRPr lang="el-GR" altLang="en-US">
              <a:latin typeface="Arial Narrow" panose="020B0606020202030204" pitchFamily="34" charset="0"/>
              <a:cs typeface="Arial Narrow" panose="020B0606020202030204" pitchFamily="34" charset="0"/>
            </a:endParaRPr>
          </a:p>
          <a:p>
            <a:pPr marL="0" indent="0">
              <a:buNone/>
            </a:pPr>
            <a:r>
              <a:rPr lang="el-GR" altLang="en-US">
                <a:latin typeface="Arial Narrow" panose="020B0606020202030204" pitchFamily="34" charset="0"/>
                <a:cs typeface="Arial Narrow" panose="020B0606020202030204" pitchFamily="34" charset="0"/>
              </a:rPr>
              <a:t>Αισθητήρες RFID σε οχήματα διέλευσης: Οι ετικέτες ή οι αισθητήρες RFID σε φορτηγά, εμπορευματοκιβώτια ή παλέτες παρέχουν ορατότητα σε πραγματικό χρόνο στην κίνηση των εμπορευμάτων. Αυτό επιτρέπει στους ενδιαφερόμενους να παρακολουθούν τις αποστολές και να ανταποκρίνονται σε πιθανές καθυστερήσεις ή ζητήματα εγκαίρως.</a:t>
            </a:r>
            <a:endParaRPr lang="el-GR" altLang="en-US">
              <a:latin typeface="Arial Narrow" panose="020B0606020202030204" pitchFamily="34" charset="0"/>
              <a:cs typeface="Arial Narrow" panose="020B0606020202030204" pitchFamily="34" charset="0"/>
            </a:endParaRPr>
          </a:p>
          <a:p>
            <a:pPr marL="0" indent="0">
              <a:buNone/>
            </a:pPr>
            <a:endParaRPr lang="el-GR" altLang="en-US">
              <a:latin typeface="Arial Narrow" panose="020B0606020202030204" pitchFamily="34" charset="0"/>
              <a:cs typeface="Arial Narrow" panose="020B0606020202030204" pitchFamily="34" charset="0"/>
            </a:endParaRPr>
          </a:p>
          <a:p>
            <a:pPr marL="0" indent="0">
              <a:buNone/>
            </a:pPr>
            <a:r>
              <a:rPr lang="el-GR" altLang="en-US">
                <a:latin typeface="Arial Narrow" panose="020B0606020202030204" pitchFamily="34" charset="0"/>
                <a:cs typeface="Arial Narrow" panose="020B0606020202030204" pitchFamily="34" charset="0"/>
              </a:rPr>
              <a:t>Έλεγχος ταυτότητας και καταπολέμηση της παραχάραξης:</a:t>
            </a:r>
            <a:endParaRPr lang="el-GR" altLang="en-US">
              <a:latin typeface="Arial Narrow" panose="020B0606020202030204" pitchFamily="34" charset="0"/>
              <a:cs typeface="Arial Narrow" panose="020B0606020202030204" pitchFamily="34" charset="0"/>
            </a:endParaRPr>
          </a:p>
          <a:p>
            <a:pPr marL="0" indent="0">
              <a:buNone/>
            </a:pPr>
            <a:r>
              <a:rPr lang="el-GR" altLang="en-US">
                <a:latin typeface="Arial Narrow" panose="020B0606020202030204" pitchFamily="34" charset="0"/>
                <a:cs typeface="Arial Narrow" panose="020B0606020202030204" pitchFamily="34" charset="0"/>
              </a:rPr>
              <a:t>Μοναδικοί κωδικοί RFID: Κάθε ετικέτα RFID έχει ένα μοναδικό αναγνωριστικό. Αυτό το χαρακτηριστικό βοηθά στον έλεγχο ταυτότητας προϊόντων, μειώνοντας τον κίνδυνο παραχάραξης και διασφαλίζοντας την ακεραιότητα της αλυσίδας εφοδιασμού.</a:t>
            </a:r>
            <a:endParaRPr lang="el-GR" altLang="en-US">
              <a:latin typeface="Arial Narrow" panose="020B0606020202030204" pitchFamily="34" charset="0"/>
              <a:cs typeface="Arial Narrow" panose="020B0606020202030204" pitchFamily="34" charset="0"/>
            </a:endParaRPr>
          </a:p>
        </p:txBody>
      </p:sp>
      <p:sp>
        <p:nvSpPr>
          <p:cNvPr id="2" name="Title 1"/>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sym typeface="+mn-ea"/>
              </a:rPr>
              <a:t>Αισθητ</a:t>
            </a:r>
            <a:r>
              <a:rPr lang="el-GR" altLang="en-US">
                <a:latin typeface="Arial Narrow" panose="020B0606020202030204" pitchFamily="34" charset="0"/>
                <a:cs typeface="Arial Narrow" panose="020B0606020202030204" pitchFamily="34" charset="0"/>
                <a:sym typeface="+mn-ea"/>
              </a:rPr>
              <a:t>η</a:t>
            </a:r>
            <a:r>
              <a:rPr lang="en-US">
                <a:latin typeface="Arial Narrow" panose="020B0606020202030204" pitchFamily="34" charset="0"/>
                <a:cs typeface="Arial Narrow" panose="020B0606020202030204" pitchFamily="34" charset="0"/>
                <a:sym typeface="+mn-ea"/>
              </a:rPr>
              <a:t>ρες </a:t>
            </a:r>
            <a:r>
              <a:rPr lang="en-US">
                <a:latin typeface="Arial Narrow" panose="020B0606020202030204" pitchFamily="34" charset="0"/>
                <a:cs typeface="Arial Narrow" panose="020B0606020202030204" pitchFamily="34" charset="0"/>
              </a:rPr>
              <a:t>rfid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463675"/>
            <a:ext cx="9906000" cy="4810125"/>
          </a:xfrm>
        </p:spPr>
        <p:txBody>
          <a:bodyPr/>
          <a:p>
            <a:pPr marL="0" indent="0">
              <a:buNone/>
            </a:pPr>
            <a:r>
              <a:rPr lang="en-US">
                <a:latin typeface="Arial Narrow" panose="020B0606020202030204" pitchFamily="34" charset="0"/>
                <a:cs typeface="Arial Narrow" panose="020B0606020202030204" pitchFamily="34" charset="0"/>
                <a:sym typeface="+mn-ea"/>
              </a:rPr>
              <a:t>Ακρίβεια και εκπλήρωση παραγγελίας:</a:t>
            </a:r>
            <a:endParaRPr lang="en-US">
              <a:latin typeface="Arial Narrow" panose="020B0606020202030204" pitchFamily="34" charset="0"/>
              <a:cs typeface="Arial Narrow" panose="020B0606020202030204" pitchFamily="34" charset="0"/>
              <a:sym typeface="+mn-ea"/>
            </a:endParaRPr>
          </a:p>
          <a:p>
            <a:pPr marL="0" indent="0">
              <a:buNone/>
            </a:pPr>
            <a:r>
              <a:rPr lang="en-US">
                <a:latin typeface="Arial Narrow" panose="020B0606020202030204" pitchFamily="34" charset="0"/>
                <a:cs typeface="Arial Narrow" panose="020B0606020202030204" pitchFamily="34" charset="0"/>
                <a:sym typeface="+mn-ea"/>
              </a:rPr>
              <a:t>Σάρωση RFID σε Κέντρα Διανομής: Οι σαρωτές RFID χρησιμοποιούνται για την επαλήθευση της ακρίβειας των επιλεγμένων αντικειμένων σε σχέση με τις παραγγελίες πελατών, μειώνοντας τα σφάλματα στην εκπλήρωση της παραγγελίας.</a:t>
            </a:r>
            <a:endParaRPr lang="en-US">
              <a:latin typeface="Arial Narrow" panose="020B0606020202030204" pitchFamily="34" charset="0"/>
              <a:cs typeface="Arial Narrow" panose="020B0606020202030204" pitchFamily="34" charset="0"/>
              <a:sym typeface="+mn-ea"/>
            </a:endParaRPr>
          </a:p>
          <a:p>
            <a:pPr marL="0" indent="0">
              <a:buNone/>
            </a:pPr>
            <a:endParaRPr lang="en-US">
              <a:latin typeface="Arial Narrow" panose="020B0606020202030204" pitchFamily="34" charset="0"/>
              <a:cs typeface="Arial Narrow" panose="020B0606020202030204" pitchFamily="34" charset="0"/>
              <a:sym typeface="+mn-ea"/>
            </a:endParaRPr>
          </a:p>
          <a:p>
            <a:pPr marL="0" indent="0">
              <a:buNone/>
            </a:pPr>
            <a:r>
              <a:rPr lang="en-US">
                <a:latin typeface="Arial Narrow" panose="020B0606020202030204" pitchFamily="34" charset="0"/>
                <a:cs typeface="Arial Narrow" panose="020B0606020202030204" pitchFamily="34" charset="0"/>
                <a:sym typeface="+mn-ea"/>
              </a:rPr>
              <a:t>Διαχείριση επιστροφών:</a:t>
            </a:r>
            <a:endParaRPr lang="en-US">
              <a:latin typeface="Arial Narrow" panose="020B0606020202030204" pitchFamily="34" charset="0"/>
              <a:cs typeface="Arial Narrow" panose="020B0606020202030204" pitchFamily="34" charset="0"/>
              <a:sym typeface="+mn-ea"/>
            </a:endParaRPr>
          </a:p>
          <a:p>
            <a:pPr marL="0" indent="0">
              <a:buNone/>
            </a:pPr>
            <a:r>
              <a:rPr lang="en-US">
                <a:latin typeface="Arial Narrow" panose="020B0606020202030204" pitchFamily="34" charset="0"/>
                <a:cs typeface="Arial Narrow" panose="020B0606020202030204" pitchFamily="34" charset="0"/>
                <a:sym typeface="+mn-ea"/>
              </a:rPr>
              <a:t>Ετικέτες RFID σε επιστρεφόμενα είδη: Η τεχνολογία RFID βοηθά στην αποτελεσματική επεξεργασία των επιστρεφόμενων αντικειμένων παρέχοντας πληροφορίες για την κατάσταση και την προέλευση του προϊόντος.</a:t>
            </a:r>
            <a:endParaRPr lang="en-US">
              <a:latin typeface="Arial Narrow" panose="020B0606020202030204" pitchFamily="34" charset="0"/>
              <a:cs typeface="Arial Narrow" panose="020B0606020202030204" pitchFamily="34" charset="0"/>
              <a:sym typeface="+mn-ea"/>
            </a:endParaRPr>
          </a:p>
        </p:txBody>
      </p:sp>
      <p:sp>
        <p:nvSpPr>
          <p:cNvPr id="4" name="Title 3"/>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sym typeface="+mn-ea"/>
              </a:rPr>
              <a:t>Αισθητ</a:t>
            </a:r>
            <a:r>
              <a:rPr lang="el-GR" altLang="en-US">
                <a:latin typeface="Arial Narrow" panose="020B0606020202030204" pitchFamily="34" charset="0"/>
                <a:cs typeface="Arial Narrow" panose="020B0606020202030204" pitchFamily="34" charset="0"/>
                <a:sym typeface="+mn-ea"/>
              </a:rPr>
              <a:t>η</a:t>
            </a:r>
            <a:r>
              <a:rPr lang="en-US">
                <a:latin typeface="Arial Narrow" panose="020B0606020202030204" pitchFamily="34" charset="0"/>
                <a:cs typeface="Arial Narrow" panose="020B0606020202030204" pitchFamily="34" charset="0"/>
                <a:sym typeface="+mn-ea"/>
              </a:rPr>
              <a:t>ρες </a:t>
            </a:r>
            <a:r>
              <a:rPr lang="en-US">
                <a:latin typeface="Arial Narrow" panose="020B0606020202030204" pitchFamily="34" charset="0"/>
                <a:cs typeface="Arial Narrow" panose="020B0606020202030204" pitchFamily="34" charset="0"/>
              </a:rPr>
              <a:t>rfid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580" y="1448435"/>
            <a:ext cx="10091420" cy="4925060"/>
          </a:xfrm>
        </p:spPr>
        <p:txBody>
          <a:bodyPr>
            <a:noAutofit/>
          </a:bodyPr>
          <a:lstStyle/>
          <a:p>
            <a:pPr algn="l">
              <a:buNone/>
            </a:pPr>
            <a:r>
              <a:rPr lang="en-US">
                <a:latin typeface="Arial Narrow" panose="020B0606020202030204" pitchFamily="34" charset="0"/>
                <a:cs typeface="Arial Narrow" panose="020B0606020202030204" pitchFamily="34" charset="0"/>
              </a:rPr>
              <a:t>   Διαχείριση Ψυχρής Αλυσίδας:</a:t>
            </a:r>
            <a:endParaRPr lang="en-US">
              <a:latin typeface="Arial Narrow" panose="020B0606020202030204" pitchFamily="34" charset="0"/>
              <a:cs typeface="Arial Narrow" panose="020B0606020202030204" pitchFamily="34" charset="0"/>
            </a:endParaRPr>
          </a:p>
          <a:p>
            <a:pPr algn="l">
              <a:buNone/>
            </a:pPr>
            <a:r>
              <a:rPr lang="en-US">
                <a:latin typeface="Arial Narrow" panose="020B0606020202030204" pitchFamily="34" charset="0"/>
                <a:cs typeface="Arial Narrow" panose="020B0606020202030204" pitchFamily="34" charset="0"/>
              </a:rPr>
              <a:t>   Αισθητήρες θερμοκρασίας RFID: Στην περίπτωση ευπαθών προϊόντων, οι ετικέτες RFID με αισθητήρες θερμοκρασίας διασφαλίζουν ότι οι καθορισμένες συνθήκες (όπως η θερμοκρασία) διατηρούνται σε όλη την αλυσίδα εφοδιασμού.</a:t>
            </a:r>
            <a:endParaRPr lang="en-US">
              <a:latin typeface="Arial Narrow" panose="020B0606020202030204" pitchFamily="34" charset="0"/>
              <a:cs typeface="Arial Narrow" panose="020B0606020202030204" pitchFamily="34" charset="0"/>
            </a:endParaRPr>
          </a:p>
          <a:p>
            <a:pPr algn="l">
              <a:buNone/>
            </a:pPr>
            <a:endParaRPr lang="en-US">
              <a:latin typeface="Arial Narrow" panose="020B0606020202030204" pitchFamily="34" charset="0"/>
              <a:cs typeface="Arial Narrow" panose="020B0606020202030204" pitchFamily="34" charset="0"/>
            </a:endParaRPr>
          </a:p>
          <a:p>
            <a:pPr algn="l">
              <a:buNone/>
            </a:pPr>
            <a:r>
              <a:rPr lang="en-US">
                <a:latin typeface="Arial Narrow" panose="020B0606020202030204" pitchFamily="34" charset="0"/>
                <a:cs typeface="Arial Narrow" panose="020B0606020202030204" pitchFamily="34" charset="0"/>
              </a:rPr>
              <a:t>   Ενοποίηση δεδομένων με Enterprise Systems:</a:t>
            </a:r>
            <a:endParaRPr lang="en-US">
              <a:latin typeface="Arial Narrow" panose="020B0606020202030204" pitchFamily="34" charset="0"/>
              <a:cs typeface="Arial Narrow" panose="020B0606020202030204" pitchFamily="34" charset="0"/>
            </a:endParaRPr>
          </a:p>
          <a:p>
            <a:pPr algn="l">
              <a:buNone/>
            </a:pPr>
            <a:r>
              <a:rPr lang="en-US">
                <a:latin typeface="Arial Narrow" panose="020B0606020202030204" pitchFamily="34" charset="0"/>
                <a:cs typeface="Arial Narrow" panose="020B0606020202030204" pitchFamily="34" charset="0"/>
              </a:rPr>
              <a:t>   RFID Middleware: Τα δεδομένα RFID είναι ενσωματωμένα με τον προγραμματισμό πόρων της επιχείρησης (ERP) και άλλα συστήματα πληροφοριών για να παρέχουν μια ολοκληρωμένη εικόνα της αλυσίδας εφοδιασμού, επιτρέποντας καλύτερη λήψη αποφάσεων.</a:t>
            </a:r>
            <a:endParaRPr lang="en-US">
              <a:latin typeface="Arial Narrow" panose="020B0606020202030204" pitchFamily="34" charset="0"/>
              <a:cs typeface="Arial Narrow" panose="020B0606020202030204" pitchFamily="34" charset="0"/>
            </a:endParaRPr>
          </a:p>
        </p:txBody>
      </p:sp>
      <p:sp>
        <p:nvSpPr>
          <p:cNvPr id="7" name="Title 6"/>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sym typeface="+mn-ea"/>
              </a:rPr>
              <a:t>Αισθητ</a:t>
            </a:r>
            <a:r>
              <a:rPr lang="el-GR" altLang="en-US">
                <a:latin typeface="Arial Narrow" panose="020B0606020202030204" pitchFamily="34" charset="0"/>
                <a:cs typeface="Arial Narrow" panose="020B0606020202030204" pitchFamily="34" charset="0"/>
                <a:sym typeface="+mn-ea"/>
              </a:rPr>
              <a:t>η</a:t>
            </a:r>
            <a:r>
              <a:rPr lang="en-US">
                <a:latin typeface="Arial Narrow" panose="020B0606020202030204" pitchFamily="34" charset="0"/>
                <a:cs typeface="Arial Narrow" panose="020B0606020202030204" pitchFamily="34" charset="0"/>
                <a:sym typeface="+mn-ea"/>
              </a:rPr>
              <a:t>ρες </a:t>
            </a:r>
            <a:r>
              <a:rPr lang="en-US">
                <a:latin typeface="Arial Narrow" panose="020B0606020202030204" pitchFamily="34" charset="0"/>
                <a:cs typeface="Arial Narrow" panose="020B0606020202030204" pitchFamily="34" charset="0"/>
              </a:rPr>
              <a:t>rfid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p:nvPr>
            <p:ph idx="1"/>
          </p:nvPr>
        </p:nvSpPr>
        <p:spPr>
          <a:xfrm>
            <a:off x="1141095" y="1434465"/>
            <a:ext cx="9906000" cy="5080000"/>
          </a:xfrm>
        </p:spPr>
        <p:txBody>
          <a:bodyPr>
            <a:normAutofit fontScale="60000"/>
          </a:bodyPr>
          <a:p>
            <a:pPr marL="0" indent="0">
              <a:buNone/>
            </a:pPr>
            <a:r>
              <a:rPr lang="en-US" sz="3600">
                <a:latin typeface="Arial Narrow" panose="020B0606020202030204" pitchFamily="34" charset="0"/>
                <a:cs typeface="Arial Narrow" panose="020B0606020202030204" pitchFamily="34" charset="0"/>
              </a:rPr>
              <a:t>Κανονιστική Συμμόρφωση:</a:t>
            </a:r>
            <a:endParaRPr lang="en-US" sz="3600">
              <a:latin typeface="Arial Narrow" panose="020B0606020202030204" pitchFamily="34" charset="0"/>
              <a:cs typeface="Arial Narrow" panose="020B0606020202030204" pitchFamily="34" charset="0"/>
            </a:endParaRPr>
          </a:p>
          <a:p>
            <a:pPr marL="0" indent="0">
              <a:buNone/>
            </a:pPr>
            <a:r>
              <a:rPr lang="en-US" sz="3600">
                <a:latin typeface="Arial Narrow" panose="020B0606020202030204" pitchFamily="34" charset="0"/>
                <a:cs typeface="Arial Narrow" panose="020B0606020202030204" pitchFamily="34" charset="0"/>
              </a:rPr>
              <a:t>RFID για ιχνηλασιμότητα: Σε βιομηχανίες με αυστηρές κανονιστικές απαιτήσεις, όπως τα φαρμακευτικά προϊόντα ή τα τρόφιμα, το RFID υποστηρίζει την ιχνηλασιμότητα, επιτρέποντας στις εταιρείες να εντοπίζουν και να αντιμετωπίζουν γρήγορα ζητήματα στην αλυσίδα εφοδιασμού.</a:t>
            </a:r>
            <a:endParaRPr lang="en-US" sz="3600">
              <a:latin typeface="Arial Narrow" panose="020B0606020202030204" pitchFamily="34" charset="0"/>
              <a:cs typeface="Arial Narrow" panose="020B0606020202030204" pitchFamily="34" charset="0"/>
            </a:endParaRPr>
          </a:p>
          <a:p>
            <a:pPr marL="0" indent="0">
              <a:buNone/>
            </a:pPr>
            <a:endParaRPr lang="en-US" sz="3600">
              <a:latin typeface="Arial Narrow" panose="020B0606020202030204" pitchFamily="34" charset="0"/>
              <a:cs typeface="Arial Narrow" panose="020B0606020202030204" pitchFamily="34" charset="0"/>
            </a:endParaRPr>
          </a:p>
          <a:p>
            <a:pPr marL="0" indent="0">
              <a:buNone/>
            </a:pPr>
            <a:r>
              <a:rPr lang="en-US" sz="3600">
                <a:latin typeface="Arial Narrow" panose="020B0606020202030204" pitchFamily="34" charset="0"/>
                <a:cs typeface="Arial Narrow" panose="020B0606020202030204" pitchFamily="34" charset="0"/>
              </a:rPr>
              <a:t>Η εφαρμογή της τεχνολογίας RFID στην αλυσίδα εφοδιασμού εκσυγχρονίζει τις διαδικασίες, μειώνει τα σφάλματα και ενισχύει τη συνολική απόδοση. Διαδραματίζει κρίσιμο ρόλο στη δημιουργία μιας πιο ανταποκρινόμενης και ευέλικτης εφοδιαστικής αλυσίδας, η οποία είναι απαραίτητη στο σημερινό δυναμικό επιχειρηματικό περιβάλλον.</a:t>
            </a:r>
            <a:endParaRPr lang="en-US" sz="3600">
              <a:latin typeface="Arial Narrow" panose="020B0606020202030204" pitchFamily="34" charset="0"/>
              <a:cs typeface="Arial Narrow" panose="020B0606020202030204" pitchFamily="34" charset="0"/>
            </a:endParaRPr>
          </a:p>
        </p:txBody>
      </p:sp>
      <p:sp>
        <p:nvSpPr>
          <p:cNvPr id="3" name="Title 2"/>
          <p:cNvSpPr>
            <a:spLocks noGrp="1"/>
          </p:cNvSpPr>
          <p:nvPr>
            <p:ph type="title"/>
          </p:nvPr>
        </p:nvSpPr>
        <p:spPr>
          <a:xfrm>
            <a:off x="1141730" y="618490"/>
            <a:ext cx="9906000" cy="1116965"/>
          </a:xfrm>
        </p:spPr>
        <p:txBody>
          <a:bodyPr/>
          <a:p>
            <a:r>
              <a:rPr lang="en-US">
                <a:latin typeface="Arial Narrow" panose="020B0606020202030204" pitchFamily="34" charset="0"/>
                <a:cs typeface="Arial Narrow" panose="020B0606020202030204" pitchFamily="34" charset="0"/>
                <a:sym typeface="+mn-ea"/>
              </a:rPr>
              <a:t>Αισθητ</a:t>
            </a:r>
            <a:r>
              <a:rPr lang="el-GR" altLang="en-US">
                <a:latin typeface="Arial Narrow" panose="020B0606020202030204" pitchFamily="34" charset="0"/>
                <a:cs typeface="Arial Narrow" panose="020B0606020202030204" pitchFamily="34" charset="0"/>
                <a:sym typeface="+mn-ea"/>
              </a:rPr>
              <a:t>η</a:t>
            </a:r>
            <a:r>
              <a:rPr lang="en-US">
                <a:latin typeface="Arial Narrow" panose="020B0606020202030204" pitchFamily="34" charset="0"/>
                <a:cs typeface="Arial Narrow" panose="020B0606020202030204" pitchFamily="34" charset="0"/>
                <a:sym typeface="+mn-ea"/>
              </a:rPr>
              <a:t>ρες </a:t>
            </a:r>
            <a:r>
              <a:rPr lang="en-US">
                <a:latin typeface="Arial Narrow" panose="020B0606020202030204" pitchFamily="34" charset="0"/>
                <a:cs typeface="Arial Narrow" panose="020B0606020202030204" pitchFamily="34" charset="0"/>
              </a:rPr>
              <a:t>rfid στην εφοδιαστικη αλυσιδα</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43560"/>
            <a:ext cx="9906000" cy="1070610"/>
          </a:xfrm>
        </p:spPr>
        <p:txBody>
          <a:bodyPr>
            <a:normAutofit/>
          </a:bodyPr>
          <a:lstStyle/>
          <a:p>
            <a:r>
              <a:rPr lang="el-GR" dirty="0">
                <a:latin typeface="Arial Narrow" panose="020B0606020202030204" pitchFamily="34" charset="0"/>
                <a:sym typeface="+mn-ea"/>
              </a:rPr>
              <a:t>ορισμοσ του </a:t>
            </a:r>
            <a:r>
              <a:rPr lang="en-US" dirty="0">
                <a:latin typeface="Arial Narrow" panose="020B0606020202030204" pitchFamily="34" charset="0"/>
                <a:sym typeface="+mn-ea"/>
              </a:rPr>
              <a:t>internet of things (iot)</a:t>
            </a:r>
            <a:endParaRPr lang="en-US" dirty="0">
              <a:latin typeface="Arial Narrow" panose="020B0606020202030204" pitchFamily="34" charset="0"/>
              <a:sym typeface="+mn-ea"/>
            </a:endParaRPr>
          </a:p>
        </p:txBody>
      </p:sp>
      <p:sp>
        <p:nvSpPr>
          <p:cNvPr id="3" name="Content Placeholder 2"/>
          <p:cNvSpPr>
            <a:spLocks noGrp="1"/>
          </p:cNvSpPr>
          <p:nvPr>
            <p:ph idx="1"/>
          </p:nvPr>
        </p:nvSpPr>
        <p:spPr>
          <a:xfrm>
            <a:off x="1141411" y="1768447"/>
            <a:ext cx="9906000" cy="4471035"/>
          </a:xfrm>
        </p:spPr>
        <p:txBody>
          <a:bodyPr>
            <a:noAutofit/>
          </a:bodyPr>
          <a:lstStyle/>
          <a:p>
            <a:pPr marL="0" indent="0">
              <a:buNone/>
            </a:pPr>
            <a:r>
              <a:rPr lang="el-GR" sz="3200" dirty="0">
                <a:latin typeface="Arial Narrow" panose="020B0606020202030204" pitchFamily="34" charset="0"/>
              </a:rPr>
              <a:t>Ο όρος "Internet of Things" (Διαδίκτυο των Πραγμάτων) αναφέρεται στο δίκτυο συνδεδεμένων συσκευών και αισθητήρων που επικοινωνούν μεταξύ τους και με άλλες συσκευές μέσω του Διαδικτύου. Η ιδέα είναι να επιτρέψει σε αντικείμενα και συσκευές να συλλέγουν και να ανταλλάσσουν δεδομένα, προσφέροντας έτσι ευφυέστερη λειτουργία, παρακολούθηση και διαχείριση.</a:t>
            </a:r>
            <a:endParaRPr lang="el-GR" sz="3200" dirty="0">
              <a:latin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1095" y="243840"/>
            <a:ext cx="9906000" cy="1085850"/>
          </a:xfrm>
        </p:spPr>
        <p:txBody>
          <a:bodyPr>
            <a:normAutofit fontScale="90000"/>
          </a:bodyPr>
          <a:p>
            <a:r>
              <a:rPr lang="en-US">
                <a:latin typeface="Arial Narrow" panose="020B0606020202030204" pitchFamily="34" charset="0"/>
                <a:cs typeface="Arial Narrow" panose="020B0606020202030204" pitchFamily="34" charset="0"/>
              </a:rPr>
              <a:t>neuralink</a:t>
            </a: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a:xfrm>
            <a:off x="1141095" y="972185"/>
            <a:ext cx="9906000" cy="5528310"/>
          </a:xfrm>
        </p:spPr>
        <p:txBody>
          <a:bodyPr>
            <a:noAutofit/>
          </a:bodyPr>
          <a:p>
            <a:pPr marL="0" indent="0">
              <a:buNone/>
            </a:pPr>
            <a:r>
              <a:rPr lang="en-US" sz="1900">
                <a:latin typeface="Arial Narrow" panose="020B0606020202030204" pitchFamily="34" charset="0"/>
                <a:cs typeface="Arial Narrow" panose="020B0606020202030204" pitchFamily="34" charset="0"/>
              </a:rPr>
              <a:t>Το Neuralink είναι μια εταιρεία που ιδρύθηκε από τον επιχειρηματία Elon Musk το 2016. Ο στόχος της Neuralink είναι να αναπτύξει τεχνολογία που συνδέει το ανθρώπινο εγκέφαλο με υπολογιστικές συσκευές και το διαδίκτυο. Συγκεκριμένα, η εταιρεία επιδιώκει τη δημιουργία εγκεφαλικών εγκαταστάσεων (brain-machine interfaces - BMIs) που θα επιτρέπουν στους ανθρώπους να επικοινωνούν άμεσα με υπολογιστές και άλλες συσκευές.</a:t>
            </a:r>
            <a:endParaRPr lang="en-US" sz="1900">
              <a:latin typeface="Arial Narrow" panose="020B0606020202030204" pitchFamily="34" charset="0"/>
              <a:cs typeface="Arial Narrow" panose="020B0606020202030204" pitchFamily="34" charset="0"/>
            </a:endParaRPr>
          </a:p>
          <a:p>
            <a:pPr marL="0" indent="0">
              <a:buNone/>
            </a:pPr>
            <a:endParaRPr lang="en-US" sz="1900">
              <a:latin typeface="Arial Narrow" panose="020B0606020202030204" pitchFamily="34" charset="0"/>
              <a:cs typeface="Arial Narrow" panose="020B0606020202030204" pitchFamily="34" charset="0"/>
            </a:endParaRPr>
          </a:p>
          <a:p>
            <a:pPr marL="0" indent="0">
              <a:buNone/>
            </a:pPr>
            <a:r>
              <a:rPr lang="en-US" sz="1900">
                <a:latin typeface="Arial Narrow" panose="020B0606020202030204" pitchFamily="34" charset="0"/>
                <a:cs typeface="Arial Narrow" panose="020B0606020202030204" pitchFamily="34" charset="0"/>
              </a:rPr>
              <a:t>Το βασικό όραμα του Neuralink είναι να βοηθήσει στη θεραπεία νευρολογικών παθήσεων και τραυματισμών, καθώς επίσης να βελτιώσει τις γνωστικές λειτουργίες του ανθρώπινου εγκεφάλου. Η εταιρεία έχει παρουσιάσει μια σειρά από προϊόντα και προσεγγίσεις, συμπεριλαμβανομένων ευέλικτων ηλεκτροδίων και συσκευών εγκεφαλικής εγκατάστασης.</a:t>
            </a:r>
            <a:endParaRPr lang="en-US" sz="1900">
              <a:latin typeface="Arial Narrow" panose="020B0606020202030204" pitchFamily="34" charset="0"/>
              <a:cs typeface="Arial Narrow" panose="020B0606020202030204" pitchFamily="34" charset="0"/>
            </a:endParaRPr>
          </a:p>
          <a:p>
            <a:pPr marL="0" indent="0">
              <a:buNone/>
            </a:pPr>
            <a:endParaRPr lang="en-US" sz="1900">
              <a:latin typeface="Arial Narrow" panose="020B0606020202030204" pitchFamily="34" charset="0"/>
              <a:cs typeface="Arial Narrow" panose="020B0606020202030204" pitchFamily="34" charset="0"/>
            </a:endParaRPr>
          </a:p>
          <a:p>
            <a:pPr marL="0" indent="0">
              <a:buNone/>
            </a:pPr>
            <a:r>
              <a:rPr lang="en-US" sz="1900">
                <a:latin typeface="Arial Narrow" panose="020B0606020202030204" pitchFamily="34" charset="0"/>
                <a:cs typeface="Arial Narrow" panose="020B0606020202030204" pitchFamily="34" charset="0"/>
              </a:rPr>
              <a:t>Είναι σημαντικό να σημειωθεί ότι οι τεχνολογίες που σχετίζονται με το Neuralink βρίσκονται σε πρώιμα στάδια ανάπτυξης, και υπάρχουν ακόμη πολλές ερωτήσεις και προκλήσεις που πρέπει να λυθούν πριν από την ευρεία διάδοσή τους.</a:t>
            </a:r>
            <a:endParaRPr lang="en-US" sz="19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1095" y="391795"/>
            <a:ext cx="9906000" cy="1085850"/>
          </a:xfrm>
        </p:spPr>
        <p:txBody>
          <a:bodyPr/>
          <a:p>
            <a:r>
              <a:rPr lang="el-GR" altLang="en-US">
                <a:latin typeface="Arial Narrow" panose="020B0606020202030204" pitchFamily="34" charset="0"/>
                <a:cs typeface="Arial Narrow" panose="020B0606020202030204" pitchFamily="34" charset="0"/>
              </a:rPr>
              <a:t>στοχοσ της</a:t>
            </a:r>
            <a:r>
              <a:rPr lang="en-US">
                <a:latin typeface="Arial Narrow" panose="020B0606020202030204" pitchFamily="34" charset="0"/>
                <a:cs typeface="Arial Narrow" panose="020B0606020202030204" pitchFamily="34" charset="0"/>
              </a:rPr>
              <a:t> neuralink</a:t>
            </a: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a:xfrm>
            <a:off x="1141095" y="1691005"/>
            <a:ext cx="9906000" cy="4582160"/>
          </a:xfrm>
        </p:spPr>
        <p:txBody>
          <a:bodyPr/>
          <a:p>
            <a:pPr marL="0" indent="0">
              <a:buNone/>
            </a:pPr>
            <a:r>
              <a:rPr lang="en-US" sz="3200">
                <a:latin typeface="Arial Narrow" panose="020B0606020202030204" pitchFamily="34" charset="0"/>
                <a:cs typeface="Arial Narrow" panose="020B0606020202030204" pitchFamily="34" charset="0"/>
              </a:rPr>
              <a:t>Ο στόχος της Neuralink είναι να αναπτύξει τεχνολογία εγκεφαλικών εγκαταστάσεων (BMIs) που θα επιτρέπουν την άμεση σύνδεση του ανθρώπινου εγκεφάλου με υπολογιστές και άλλες συσκευές. Ανάμεσα στους βασικούς στόχους και τις εφαρμογές που έχει δηλώσει η Neuralink συμπεριλαμβάνονται:</a:t>
            </a:r>
            <a:endParaRPr lang="en-US" sz="32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1095" y="391795"/>
            <a:ext cx="9906000" cy="1085850"/>
          </a:xfrm>
        </p:spPr>
        <p:txBody>
          <a:bodyPr/>
          <a:p>
            <a:r>
              <a:rPr lang="el-GR" altLang="en-US">
                <a:latin typeface="Arial Narrow" panose="020B0606020202030204" pitchFamily="34" charset="0"/>
                <a:cs typeface="Arial Narrow" panose="020B0606020202030204" pitchFamily="34" charset="0"/>
              </a:rPr>
              <a:t>στοχοσ της</a:t>
            </a:r>
            <a:r>
              <a:rPr lang="en-US">
                <a:latin typeface="Arial Narrow" panose="020B0606020202030204" pitchFamily="34" charset="0"/>
                <a:cs typeface="Arial Narrow" panose="020B0606020202030204" pitchFamily="34" charset="0"/>
              </a:rPr>
              <a:t> neuralink</a:t>
            </a: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a:xfrm>
            <a:off x="1141095" y="1477645"/>
            <a:ext cx="9906000" cy="4795520"/>
          </a:xfrm>
        </p:spPr>
        <p:txBody>
          <a:bodyPr>
            <a:normAutofit fontScale="90000" lnSpcReduction="10000"/>
          </a:bodyPr>
          <a:p>
            <a:pPr marL="0" indent="0">
              <a:buNone/>
            </a:pPr>
            <a:r>
              <a:rPr lang="en-US" sz="3200">
                <a:latin typeface="Arial Narrow" panose="020B0606020202030204" pitchFamily="34" charset="0"/>
                <a:cs typeface="Arial Narrow" panose="020B0606020202030204" pitchFamily="34" charset="0"/>
              </a:rPr>
              <a:t>Θεραπεία Νευρολογικών Παθήσεων: Η εταιρεία επιδιώκει να αναπτύξει τεχνολογία που θα μπορεί να χρησιμοποιηθεί για τη θεραπεία διαφόρων νευρολογικών παθήσεων, όπως παράλυση, Ελαφρά Τραυματική Εγκεφαλική Κακώση (ΕΤΕΚ), και άλλες διαταραχές.</a:t>
            </a:r>
            <a:endParaRPr lang="en-US" sz="3200">
              <a:latin typeface="Arial Narrow" panose="020B0606020202030204" pitchFamily="34" charset="0"/>
              <a:cs typeface="Arial Narrow" panose="020B0606020202030204" pitchFamily="34" charset="0"/>
            </a:endParaRPr>
          </a:p>
          <a:p>
            <a:pPr marL="0" indent="0">
              <a:buNone/>
            </a:pPr>
            <a:endParaRPr lang="en-US" sz="3200">
              <a:latin typeface="Arial Narrow" panose="020B0606020202030204" pitchFamily="34" charset="0"/>
              <a:cs typeface="Arial Narrow" panose="020B0606020202030204" pitchFamily="34" charset="0"/>
            </a:endParaRPr>
          </a:p>
          <a:p>
            <a:pPr marL="0" indent="0">
              <a:buNone/>
            </a:pPr>
            <a:r>
              <a:rPr lang="en-US" sz="3200">
                <a:latin typeface="Arial Narrow" panose="020B0606020202030204" pitchFamily="34" charset="0"/>
                <a:cs typeface="Arial Narrow" panose="020B0606020202030204" pitchFamily="34" charset="0"/>
              </a:rPr>
              <a:t>Βελτίωση Κινητικών και Αισθητηριακών Δυνατοτήτων: Η Neuralink στοχεύει στη δημιουργία τεχνολογίας που θα επιτρέπει στους ανθρώπους να βελτιώσουν τις κινητικές τους και αισθητηριακές δυνατότητες.</a:t>
            </a:r>
            <a:endParaRPr lang="en-US" sz="32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1095" y="391795"/>
            <a:ext cx="9906000" cy="1085850"/>
          </a:xfrm>
        </p:spPr>
        <p:txBody>
          <a:bodyPr/>
          <a:p>
            <a:r>
              <a:rPr lang="el-GR" altLang="en-US">
                <a:latin typeface="Arial Narrow" panose="020B0606020202030204" pitchFamily="34" charset="0"/>
                <a:cs typeface="Arial Narrow" panose="020B0606020202030204" pitchFamily="34" charset="0"/>
              </a:rPr>
              <a:t>στοχοσ της</a:t>
            </a:r>
            <a:r>
              <a:rPr lang="en-US">
                <a:latin typeface="Arial Narrow" panose="020B0606020202030204" pitchFamily="34" charset="0"/>
                <a:cs typeface="Arial Narrow" panose="020B0606020202030204" pitchFamily="34" charset="0"/>
              </a:rPr>
              <a:t> neuralink</a:t>
            </a: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a:xfrm>
            <a:off x="1141095" y="1477645"/>
            <a:ext cx="9906000" cy="4795520"/>
          </a:xfrm>
        </p:spPr>
        <p:txBody>
          <a:bodyPr>
            <a:normAutofit lnSpcReduction="20000"/>
          </a:bodyPr>
          <a:p>
            <a:pPr marL="0" indent="0">
              <a:buNone/>
            </a:pPr>
            <a:r>
              <a:rPr lang="en-US" sz="3200">
                <a:latin typeface="Arial Narrow" panose="020B0606020202030204" pitchFamily="34" charset="0"/>
                <a:cs typeface="Arial Narrow" panose="020B0606020202030204" pitchFamily="34" charset="0"/>
              </a:rPr>
              <a:t>Ενσωμάτωση με Υπολογιστές και Δίκτυα: Με τη βοήθεια του Neuralink, η εταιρεία ελπίζει να δημιουργήσει τη δυνατότητα ενσωμάτωσης του ανθρώπινου εγκεφάλου με υπολογιστικές συσκευές και δίκτυα.</a:t>
            </a:r>
            <a:endParaRPr lang="en-US" sz="3200">
              <a:latin typeface="Arial Narrow" panose="020B0606020202030204" pitchFamily="34" charset="0"/>
              <a:cs typeface="Arial Narrow" panose="020B0606020202030204" pitchFamily="34" charset="0"/>
            </a:endParaRPr>
          </a:p>
          <a:p>
            <a:pPr marL="0" indent="0">
              <a:buNone/>
            </a:pPr>
            <a:endParaRPr lang="en-US" sz="3200">
              <a:latin typeface="Arial Narrow" panose="020B0606020202030204" pitchFamily="34" charset="0"/>
              <a:cs typeface="Arial Narrow" panose="020B0606020202030204" pitchFamily="34" charset="0"/>
            </a:endParaRPr>
          </a:p>
          <a:p>
            <a:pPr marL="0" indent="0">
              <a:buNone/>
            </a:pPr>
            <a:r>
              <a:rPr lang="en-US" sz="3200">
                <a:latin typeface="Arial Narrow" panose="020B0606020202030204" pitchFamily="34" charset="0"/>
                <a:cs typeface="Arial Narrow" panose="020B0606020202030204" pitchFamily="34" charset="0"/>
              </a:rPr>
              <a:t>Εξέλιξη της Τεχνητής Νοημοσύνης: Μέσω της σύνδεσης ανθρώπινου εγκεφάλου με υπολογιστές, η Neuralink ελπίζει να συμβάλει στην εξέλιξη της τεχνητής νοημοσύνης και της επικοινωνίας ανθρώπου-μηχανής.</a:t>
            </a:r>
            <a:endParaRPr lang="en-US" sz="32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41095" y="391795"/>
            <a:ext cx="9906000" cy="1085850"/>
          </a:xfrm>
        </p:spPr>
        <p:txBody>
          <a:bodyPr/>
          <a:p>
            <a:r>
              <a:rPr lang="el-GR" altLang="en-US">
                <a:latin typeface="Arial Narrow" panose="020B0606020202030204" pitchFamily="34" charset="0"/>
                <a:cs typeface="Arial Narrow" panose="020B0606020202030204" pitchFamily="34" charset="0"/>
              </a:rPr>
              <a:t>στοχοσ της</a:t>
            </a:r>
            <a:r>
              <a:rPr lang="en-US">
                <a:latin typeface="Arial Narrow" panose="020B0606020202030204" pitchFamily="34" charset="0"/>
                <a:cs typeface="Arial Narrow" panose="020B0606020202030204" pitchFamily="34" charset="0"/>
              </a:rPr>
              <a:t> neuralink</a:t>
            </a:r>
            <a:endParaRPr lang="en-US">
              <a:latin typeface="Arial Narrow" panose="020B0606020202030204" pitchFamily="34" charset="0"/>
              <a:cs typeface="Arial Narrow" panose="020B0606020202030204" pitchFamily="34" charset="0"/>
            </a:endParaRPr>
          </a:p>
        </p:txBody>
      </p:sp>
      <p:sp>
        <p:nvSpPr>
          <p:cNvPr id="3" name="Content Placeholder 2"/>
          <p:cNvSpPr>
            <a:spLocks noGrp="1"/>
          </p:cNvSpPr>
          <p:nvPr>
            <p:ph idx="1"/>
          </p:nvPr>
        </p:nvSpPr>
        <p:spPr>
          <a:xfrm>
            <a:off x="1141095" y="1477645"/>
            <a:ext cx="9906000" cy="4795520"/>
          </a:xfrm>
        </p:spPr>
        <p:txBody>
          <a:bodyPr>
            <a:normAutofit/>
          </a:bodyPr>
          <a:p>
            <a:pPr marL="0" indent="0">
              <a:buNone/>
            </a:pPr>
            <a:r>
              <a:rPr lang="en-US" sz="3600">
                <a:latin typeface="Arial Narrow" panose="020B0606020202030204" pitchFamily="34" charset="0"/>
                <a:cs typeface="Arial Narrow" panose="020B0606020202030204" pitchFamily="34" charset="0"/>
              </a:rPr>
              <a:t>Είναι σημαντικό να σημειωθεί ότι πολλές από αυτές τις εφαρμογές είναι ακόμη σε πρώιμα στάδια ανάπτυξης και υπάρχουν πολλές τεχνικές, ηθικές και νομικές προκλήσεις που πρέπει να λυθούν πριν από την ευρεία χρήση τέτοιων τεχνολογιών.</a:t>
            </a:r>
            <a:endParaRPr lang="en-US" sz="36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Content Placeholder 2" descr="lecture-is-long-26ee514543"/>
          <p:cNvPicPr>
            <a:picLocks noChangeAspect="1"/>
          </p:cNvPicPr>
          <p:nvPr>
            <p:ph idx="1"/>
          </p:nvPr>
        </p:nvPicPr>
        <p:blipFill>
          <a:blip r:embed="rId1"/>
          <a:stretch>
            <a:fillRect/>
          </a:stretch>
        </p:blipFill>
        <p:spPr>
          <a:xfrm>
            <a:off x="1962150" y="898525"/>
            <a:ext cx="8267700" cy="534733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93520"/>
            <a:ext cx="9906000" cy="4610735"/>
          </a:xfrm>
        </p:spPr>
        <p:txBody>
          <a:bodyPr>
            <a:noAutofit/>
          </a:bodyPr>
          <a:lstStyle/>
          <a:p>
            <a:r>
              <a:rPr lang="el-GR" sz="2800" dirty="0">
                <a:latin typeface="Arial Narrow" panose="020B0606020202030204" pitchFamily="34" charset="0"/>
              </a:rPr>
              <a:t>Συσκευές και Αισθητήρες: Συσκευές όπως έξυπνα ρολόγια, έξυπνα κινητά τηλέφωνα, αισθητήρες υγρασίας, θερμοκρασίας, κίνησης, και άλλα, που μπορούν να συλλέγουν δεδομένα.</a:t>
            </a:r>
            <a:endParaRPr lang="el-GR" sz="2800" dirty="0">
              <a:latin typeface="Arial Narrow" panose="020B0606020202030204" pitchFamily="34" charset="0"/>
            </a:endParaRPr>
          </a:p>
          <a:p>
            <a:endParaRPr lang="el-GR" sz="2800" dirty="0">
              <a:latin typeface="Arial Narrow" panose="020B0606020202030204" pitchFamily="34" charset="0"/>
            </a:endParaRPr>
          </a:p>
          <a:p>
            <a:r>
              <a:rPr lang="el-GR" sz="2800" dirty="0">
                <a:latin typeface="Arial Narrow" panose="020B0606020202030204" pitchFamily="34" charset="0"/>
              </a:rPr>
              <a:t>Συνδεδεμένη Υποδομή: Δίκτυα που επιτρέπουν την ασύρματη επικοινωνία μεταξύ των συσκευών, συμπεριλαμβανομένων των τεχνολογιών όπως το Wi-Fi, το Bluetooth, και το 5G.</a:t>
            </a:r>
            <a:endParaRPr lang="el-GR" sz="2800" dirty="0">
              <a:latin typeface="Arial Narrow" panose="020B0606020202030204" pitchFamily="34" charset="0"/>
            </a:endParaRPr>
          </a:p>
        </p:txBody>
      </p:sp>
      <p:sp>
        <p:nvSpPr>
          <p:cNvPr id="4"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Ορισμ</a:t>
            </a:r>
            <a:r>
              <a:rPr lang="en-US" altLang="el-GR" dirty="0">
                <a:latin typeface="Arial Narrow" panose="020B0606020202030204" pitchFamily="34" charset="0"/>
                <a:sym typeface="+mn-ea"/>
              </a:rPr>
              <a:t>e</a:t>
            </a:r>
            <a:r>
              <a:rPr lang="el-GR" dirty="0">
                <a:latin typeface="Arial Narrow" panose="020B0606020202030204" pitchFamily="34" charset="0"/>
                <a:sym typeface="+mn-ea"/>
              </a:rPr>
              <a:t>να βασικ</a:t>
            </a:r>
            <a:r>
              <a:rPr lang="en-US" altLang="el-GR" dirty="0">
                <a:latin typeface="Arial Narrow" panose="020B0606020202030204" pitchFamily="34" charset="0"/>
                <a:sym typeface="+mn-ea"/>
              </a:rPr>
              <a:t>a</a:t>
            </a:r>
            <a:r>
              <a:rPr lang="el-GR" dirty="0">
                <a:latin typeface="Arial Narrow" panose="020B0606020202030204" pitchFamily="34" charset="0"/>
                <a:sym typeface="+mn-ea"/>
              </a:rPr>
              <a:t> στοιχε</a:t>
            </a:r>
            <a:r>
              <a:rPr lang="en-US" altLang="el-GR" dirty="0">
                <a:latin typeface="Arial Narrow" panose="020B0606020202030204" pitchFamily="34" charset="0"/>
                <a:sym typeface="+mn-ea"/>
              </a:rPr>
              <a:t>i</a:t>
            </a:r>
            <a:r>
              <a:rPr lang="el-GR" dirty="0">
                <a:latin typeface="Arial Narrow" panose="020B0606020202030204" pitchFamily="34" charset="0"/>
                <a:sym typeface="+mn-ea"/>
              </a:rPr>
              <a:t>α του Internet of Things</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04315"/>
            <a:ext cx="10598785" cy="4735195"/>
          </a:xfrm>
        </p:spPr>
        <p:txBody>
          <a:bodyPr>
            <a:noAutofit/>
          </a:bodyPr>
          <a:lstStyle/>
          <a:p>
            <a:r>
              <a:rPr lang="el-GR" sz="2800" dirty="0">
                <a:latin typeface="Arial Narrow" panose="020B0606020202030204" pitchFamily="34" charset="0"/>
              </a:rPr>
              <a:t>Δεδομένα και Ανάλυση: Τα δεδομένα που συλλέγονται από τις συσκευές χρησιμοποιούνται για ανάλυση, παρακολούθηση, και λήψη αποφάσεων. Η τεχνητή νοημοσύνη και η μηχανική μάθηση συχνά χρησιμοποιούνται για την εξαγωγή ευφυών συμπερασμάτων.</a:t>
            </a:r>
            <a:endParaRPr lang="el-GR" sz="2800" dirty="0">
              <a:latin typeface="Arial Narrow" panose="020B0606020202030204" pitchFamily="34" charset="0"/>
            </a:endParaRPr>
          </a:p>
          <a:p>
            <a:endParaRPr lang="el-GR" sz="2800" dirty="0">
              <a:latin typeface="Arial Narrow" panose="020B0606020202030204" pitchFamily="34" charset="0"/>
            </a:endParaRPr>
          </a:p>
          <a:p>
            <a:r>
              <a:rPr lang="el-GR" sz="2800" dirty="0">
                <a:latin typeface="Arial Narrow" panose="020B0606020202030204" pitchFamily="34" charset="0"/>
              </a:rPr>
              <a:t>Εφαρμογές: Το IoT εφαρμόζεται σε πολλούς τομείς, συμπεριλαμβανομένων των έξυπνων πόλεων, της υγείας, της βιομηχανίας, των οχημάτων και πολλών άλλων.</a:t>
            </a:r>
            <a:endParaRPr lang="el-GR" sz="2800" dirty="0">
              <a:latin typeface="Arial Narrow" panose="020B0606020202030204" pitchFamily="34" charset="0"/>
            </a:endParaRPr>
          </a:p>
        </p:txBody>
      </p:sp>
      <p:sp>
        <p:nvSpPr>
          <p:cNvPr id="4"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Ορισμ</a:t>
            </a:r>
            <a:r>
              <a:rPr lang="en-US" altLang="el-GR" dirty="0">
                <a:latin typeface="Arial Narrow" panose="020B0606020202030204" pitchFamily="34" charset="0"/>
                <a:sym typeface="+mn-ea"/>
              </a:rPr>
              <a:t>e</a:t>
            </a:r>
            <a:r>
              <a:rPr lang="el-GR" dirty="0">
                <a:latin typeface="Arial Narrow" panose="020B0606020202030204" pitchFamily="34" charset="0"/>
                <a:sym typeface="+mn-ea"/>
              </a:rPr>
              <a:t>να βασικ</a:t>
            </a:r>
            <a:r>
              <a:rPr lang="en-US" altLang="el-GR" dirty="0">
                <a:latin typeface="Arial Narrow" panose="020B0606020202030204" pitchFamily="34" charset="0"/>
                <a:sym typeface="+mn-ea"/>
              </a:rPr>
              <a:t>a</a:t>
            </a:r>
            <a:r>
              <a:rPr lang="el-GR" dirty="0">
                <a:latin typeface="Arial Narrow" panose="020B0606020202030204" pitchFamily="34" charset="0"/>
                <a:sym typeface="+mn-ea"/>
              </a:rPr>
              <a:t> στοιχε</a:t>
            </a:r>
            <a:r>
              <a:rPr lang="en-US" altLang="el-GR" dirty="0">
                <a:latin typeface="Arial Narrow" panose="020B0606020202030204" pitchFamily="34" charset="0"/>
                <a:sym typeface="+mn-ea"/>
              </a:rPr>
              <a:t>i</a:t>
            </a:r>
            <a:r>
              <a:rPr lang="el-GR" dirty="0">
                <a:latin typeface="Arial Narrow" panose="020B0606020202030204" pitchFamily="34" charset="0"/>
                <a:sym typeface="+mn-ea"/>
              </a:rPr>
              <a:t>α του Internet of Things</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p:nvPr>
            <p:ph sz="half" idx="1"/>
          </p:nvPr>
        </p:nvSpPr>
        <p:spPr>
          <a:xfrm>
            <a:off x="1143000" y="1357630"/>
            <a:ext cx="10274935" cy="5021580"/>
          </a:xfrm>
        </p:spPr>
        <p:txBody>
          <a:bodyPr>
            <a:noAutofit/>
          </a:bodyPr>
          <a:p>
            <a:r>
              <a:rPr lang="en-US" sz="2800">
                <a:latin typeface="Arial Narrow" panose="020B0606020202030204" pitchFamily="34" charset="0"/>
                <a:cs typeface="Arial Narrow" panose="020B0606020202030204" pitchFamily="34" charset="0"/>
              </a:rPr>
              <a:t>Ασφάλεια και Ιδιωτικότητα: Η ασφάλεια είναι κρίσιμη, καθώς οι προσωπικές πληροφορίες μπορεί να μεταδίδονται από τις συσκευές. Οι προσπάθειες προστασίας της ιδιωτικότητας και των δεδομένων είναι ουσιώδεις.</a:t>
            </a:r>
            <a:endParaRPr lang="en-US" sz="2800">
              <a:latin typeface="Arial Narrow" panose="020B0606020202030204" pitchFamily="34" charset="0"/>
              <a:cs typeface="Arial Narrow" panose="020B0606020202030204" pitchFamily="34" charset="0"/>
            </a:endParaRPr>
          </a:p>
          <a:p>
            <a:pPr>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Το Internet of Things ανοίγει νέες προοπτικές για την επικοινωνία και την εξέλιξη της τεχνολογίας, αλλά ταυτόχρονα θέτει προκλήσεις που πρέπει να αντιμετωπιστούν για να εξασφαλιστεί η ασφάλεια και η βιωσιμότητα του συστήματος.</a:t>
            </a:r>
            <a:endParaRPr lang="en-US" sz="28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28702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dirty="0">
                <a:latin typeface="Arial Narrow" panose="020B0606020202030204" pitchFamily="34" charset="0"/>
                <a:sym typeface="+mn-ea"/>
              </a:rPr>
              <a:t>Ορισμ</a:t>
            </a:r>
            <a:r>
              <a:rPr lang="en-US" altLang="el-GR" dirty="0">
                <a:latin typeface="Arial Narrow" panose="020B0606020202030204" pitchFamily="34" charset="0"/>
                <a:sym typeface="+mn-ea"/>
              </a:rPr>
              <a:t>e</a:t>
            </a:r>
            <a:r>
              <a:rPr lang="el-GR" dirty="0">
                <a:latin typeface="Arial Narrow" panose="020B0606020202030204" pitchFamily="34" charset="0"/>
                <a:sym typeface="+mn-ea"/>
              </a:rPr>
              <a:t>να βασικ</a:t>
            </a:r>
            <a:r>
              <a:rPr lang="en-US" altLang="el-GR" dirty="0">
                <a:latin typeface="Arial Narrow" panose="020B0606020202030204" pitchFamily="34" charset="0"/>
                <a:sym typeface="+mn-ea"/>
              </a:rPr>
              <a:t>a</a:t>
            </a:r>
            <a:r>
              <a:rPr lang="el-GR" dirty="0">
                <a:latin typeface="Arial Narrow" panose="020B0606020202030204" pitchFamily="34" charset="0"/>
                <a:sym typeface="+mn-ea"/>
              </a:rPr>
              <a:t> στοιχε</a:t>
            </a:r>
            <a:r>
              <a:rPr lang="en-US" altLang="el-GR" dirty="0">
                <a:latin typeface="Arial Narrow" panose="020B0606020202030204" pitchFamily="34" charset="0"/>
                <a:sym typeface="+mn-ea"/>
              </a:rPr>
              <a:t>i</a:t>
            </a:r>
            <a:r>
              <a:rPr lang="el-GR" dirty="0">
                <a:latin typeface="Arial Narrow" panose="020B0606020202030204" pitchFamily="34" charset="0"/>
                <a:sym typeface="+mn-ea"/>
              </a:rPr>
              <a:t>α του Internet of Things</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p:nvPr>
            <p:ph sz="half" idx="1"/>
          </p:nvPr>
        </p:nvSpPr>
        <p:spPr>
          <a:xfrm>
            <a:off x="1143000" y="1899920"/>
            <a:ext cx="10354310" cy="4509770"/>
          </a:xfrm>
        </p:spPr>
        <p:txBody>
          <a:bodyPr>
            <a:normAutofit/>
          </a:bodyPr>
          <a:p>
            <a:pPr marL="0" indent="0">
              <a:buNone/>
            </a:pPr>
            <a:r>
              <a:rPr lang="en-US" sz="2800">
                <a:latin typeface="Arial Narrow" panose="020B0606020202030204" pitchFamily="34" charset="0"/>
                <a:cs typeface="Arial Narrow" panose="020B0606020202030204" pitchFamily="34" charset="0"/>
              </a:rPr>
              <a:t>Το Internet of Things (IoT) έχει εφαρμογές και σημαντική επίδραση στον τομέα της εφοδιαστικής αλυσίδας, βοηθώντας στη βελτιστοποίηση των λειτουργιών, την αύξηση της αποτελεσματικότητας και τη βελτίωση της διαφάνειας. Παρακάτω παρέχονται κάποια παραδείγματα εφαρμογών του IoT στην εφοδιαστική αλυσίδα:</a:t>
            </a:r>
            <a:endParaRPr lang="en-US" sz="28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3000" y="467995"/>
            <a:ext cx="9906000" cy="1070610"/>
          </a:xfrm>
        </p:spPr>
        <p:txBody>
          <a:bodyPr>
            <a:normAutofit/>
          </a:bodyPr>
          <a:p>
            <a:r>
              <a:rPr lang="el-GR" dirty="0">
                <a:latin typeface="Arial Narrow" panose="020B0606020202030204" pitchFamily="34" charset="0"/>
                <a:sym typeface="+mn-ea"/>
              </a:rPr>
              <a:t>internet of things στην εφοδιαστικη αλυσυδα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37970"/>
            <a:ext cx="10222865" cy="5139690"/>
          </a:xfrm>
        </p:spPr>
        <p:txBody>
          <a:bodyPr>
            <a:noAutofit/>
          </a:bodyPr>
          <a:lstStyle/>
          <a:p>
            <a:pPr marL="0" indent="0">
              <a:buNone/>
            </a:pPr>
            <a:r>
              <a:rPr sz="2800" dirty="0">
                <a:latin typeface="Arial Narrow" panose="020B0606020202030204" pitchFamily="34" charset="0"/>
              </a:rPr>
              <a:t>Παρακολούθηση Κατάστασης και Τοποθεσίας (Tracking and Tracing):</a:t>
            </a:r>
            <a:endParaRPr sz="2800" dirty="0">
              <a:latin typeface="Arial Narrow" panose="020B0606020202030204" pitchFamily="34" charset="0"/>
            </a:endParaRPr>
          </a:p>
          <a:p>
            <a:pPr marL="0" indent="0">
              <a:buNone/>
            </a:pPr>
            <a:endParaRPr sz="2800" dirty="0">
              <a:latin typeface="Arial Narrow" panose="020B0606020202030204" pitchFamily="34" charset="0"/>
            </a:endParaRPr>
          </a:p>
          <a:p>
            <a:pPr marL="0" indent="0">
              <a:buNone/>
            </a:pPr>
            <a:r>
              <a:rPr sz="2800" dirty="0">
                <a:latin typeface="Arial Narrow" panose="020B0606020202030204" pitchFamily="34" charset="0"/>
              </a:rPr>
              <a:t>Παράδειγμα: Χρήση αισθητήρων GPS σε φορτηγά, πλοία, ή κοντέινερ για τον πραγματικό χρόνο παρακολούθησης της θέσης των εμπορευμάτων κατά τη διάρκεια της μεταφοράς.</a:t>
            </a:r>
            <a:endParaRPr sz="2800" dirty="0">
              <a:latin typeface="Arial Narrow" panose="020B0606020202030204" pitchFamily="34" charset="0"/>
            </a:endParaRPr>
          </a:p>
        </p:txBody>
      </p:sp>
      <p:sp>
        <p:nvSpPr>
          <p:cNvPr id="4" name="Title 3"/>
          <p:cNvSpPr>
            <a:spLocks noGrp="1"/>
          </p:cNvSpPr>
          <p:nvPr>
            <p:ph type="title"/>
          </p:nvPr>
        </p:nvSpPr>
        <p:spPr>
          <a:xfrm>
            <a:off x="1143000" y="467995"/>
            <a:ext cx="9906000" cy="1070610"/>
          </a:xfrm>
        </p:spPr>
        <p:txBody>
          <a:bodyPr>
            <a:normAutofit/>
          </a:bodyPr>
          <a:p>
            <a:r>
              <a:rPr lang="el-GR" dirty="0">
                <a:latin typeface="Arial Narrow" panose="020B0606020202030204" pitchFamily="34" charset="0"/>
                <a:sym typeface="+mn-ea"/>
              </a:rPr>
              <a:t>internet of things στην εφοδιαστικη αλυσυδα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280" y="1463675"/>
            <a:ext cx="10252075" cy="5141595"/>
          </a:xfrm>
        </p:spPr>
        <p:txBody>
          <a:bodyPr>
            <a:noAutofit/>
          </a:bodyPr>
          <a:lstStyle/>
          <a:p>
            <a:pPr marL="0" indent="0" algn="l">
              <a:buNone/>
            </a:pPr>
            <a:r>
              <a:rPr lang="en-US" sz="3200">
                <a:latin typeface="Arial Narrow" panose="020B0606020202030204" pitchFamily="34" charset="0"/>
                <a:cs typeface="Arial Narrow" panose="020B0606020202030204" pitchFamily="34" charset="0"/>
              </a:rPr>
              <a:t>Επισκευή και Συντήρηση Εξοπλισμού:</a:t>
            </a:r>
            <a:endParaRPr lang="en-US" sz="3200">
              <a:latin typeface="Arial Narrow" panose="020B0606020202030204" pitchFamily="34" charset="0"/>
              <a:cs typeface="Arial Narrow" panose="020B0606020202030204" pitchFamily="34" charset="0"/>
            </a:endParaRPr>
          </a:p>
          <a:p>
            <a:pPr marL="0" indent="0" algn="l">
              <a:buNone/>
            </a:pPr>
            <a:endParaRPr lang="en-US" sz="3200">
              <a:latin typeface="Arial Narrow" panose="020B0606020202030204" pitchFamily="34" charset="0"/>
              <a:cs typeface="Arial Narrow" panose="020B0606020202030204" pitchFamily="34" charset="0"/>
            </a:endParaRPr>
          </a:p>
          <a:p>
            <a:pPr marL="0" indent="0" algn="l">
              <a:buNone/>
            </a:pPr>
            <a:r>
              <a:rPr lang="en-US" sz="3200">
                <a:latin typeface="Arial Narrow" panose="020B0606020202030204" pitchFamily="34" charset="0"/>
                <a:cs typeface="Arial Narrow" panose="020B0606020202030204" pitchFamily="34" charset="0"/>
              </a:rPr>
              <a:t>Παράδειγμα: Ενσωματωμένοι αισθητήρες σε μηχανήματα και εξοπλισμό για τη συνεχή παρακολούθηση της κατάστασης τους. Η προληπτική συντήρηση βελτιστοποιεί τη διαθεσιμότητα τους.</a:t>
            </a:r>
            <a:endParaRPr lang="en-US" sz="32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3000" y="467995"/>
            <a:ext cx="9906000" cy="1070610"/>
          </a:xfrm>
        </p:spPr>
        <p:txBody>
          <a:bodyPr>
            <a:normAutofit/>
          </a:bodyPr>
          <a:p>
            <a:r>
              <a:rPr lang="el-GR" dirty="0">
                <a:latin typeface="Arial Narrow" panose="020B0606020202030204" pitchFamily="34" charset="0"/>
                <a:sym typeface="+mn-ea"/>
              </a:rPr>
              <a:t>internet of things στην εφοδιαστικη αλυσυδα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46555"/>
            <a:ext cx="9906000" cy="4718050"/>
          </a:xfrm>
        </p:spPr>
        <p:txBody>
          <a:bodyPr>
            <a:normAutofit/>
          </a:bodyPr>
          <a:p>
            <a:pPr marL="0" indent="0">
              <a:buNone/>
            </a:pPr>
            <a:r>
              <a:rPr lang="en-US" sz="2800">
                <a:latin typeface="Arial Narrow" panose="020B0606020202030204" pitchFamily="34" charset="0"/>
                <a:cs typeface="Arial Narrow" panose="020B0606020202030204" pitchFamily="34" charset="0"/>
              </a:rPr>
              <a:t>Εξυπνά Αποθηκευτικά Συστήματα:</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Παράδειγμα: Αισθητήρες θερμοκρασίας και υγρασίας στις αποθηκευτικές εγκαταστάσεις για τη διασφάλιση των σωστών συνθηκών αποθήκευσης για ευαίσθητα προϊόντα.</a:t>
            </a:r>
            <a:endParaRPr lang="en-US" sz="28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3000" y="467995"/>
            <a:ext cx="9906000" cy="1070610"/>
          </a:xfrm>
        </p:spPr>
        <p:txBody>
          <a:bodyPr>
            <a:normAutofit/>
          </a:bodyPr>
          <a:p>
            <a:r>
              <a:rPr lang="el-GR" dirty="0">
                <a:latin typeface="Arial Narrow" panose="020B0606020202030204" pitchFamily="34" charset="0"/>
                <a:sym typeface="+mn-ea"/>
              </a:rPr>
              <a:t>internet of things στην εφοδιαστικη αλυσυδα</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10078</Words>
  <Application>WPS Presentation</Application>
  <PresentationFormat>Widescreen</PresentationFormat>
  <Paragraphs>149</Paragraphs>
  <Slides>25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Arial</vt:lpstr>
      <vt:lpstr>SimSun</vt:lpstr>
      <vt:lpstr>Wingdings</vt:lpstr>
      <vt:lpstr>Trebuchet MS</vt:lpstr>
      <vt:lpstr>Arial Narrow</vt:lpstr>
      <vt:lpstr>Tw Cen MT</vt:lpstr>
      <vt:lpstr>Microsoft YaHei</vt:lpstr>
      <vt:lpstr>Arial Unicode MS</vt:lpstr>
      <vt:lpstr>Calibri</vt:lpstr>
      <vt:lpstr>Circuit</vt:lpstr>
      <vt:lpstr>Εξερευνωντας το Internet of Things (IoT)</vt:lpstr>
      <vt:lpstr>ορισμοσ του internet of things (iot)</vt:lpstr>
      <vt:lpstr>PowerPoint 演示文稿</vt:lpstr>
      <vt:lpstr>PowerPoint 演示文稿</vt:lpstr>
      <vt:lpstr>PowerPoint 演示文稿</vt:lpstr>
      <vt:lpstr>internet of things στην εφοδιαστικη αλυσυδα</vt:lpstr>
      <vt:lpstr>internet of things στην εφοδιαστικη αλυσυδα</vt:lpstr>
      <vt:lpstr>internet of things στην εφοδιαστικη αλυσυδα</vt:lpstr>
      <vt:lpstr>internet of things στην εφοδιαστικη αλυσυδα</vt:lpstr>
      <vt:lpstr>internet of things στην εφοδιαστικη αλυσυδα</vt:lpstr>
      <vt:lpstr>internet of things στην εφοδιαστικη αλυσυδα</vt:lpstr>
      <vt:lpstr>PowerPoint 演示文稿</vt:lpstr>
      <vt:lpstr>Αισθητηρες rfid στην εφοδιαστικη αλυσιδα </vt:lpstr>
      <vt:lpstr>Αισθητηρες rfid στην εφοδιαστικη αλυσιδα </vt:lpstr>
      <vt:lpstr>Αισθητηρες rfid στην εφοδιαστικη αλυσιδα </vt:lpstr>
      <vt:lpstr>Αισθητηρες rfid στην εφοδιαστικη αλυσιδα </vt:lpstr>
      <vt:lpstr>Αισθητηρες rfid στην εφοδιαστικη αλυσιδα </vt:lpstr>
      <vt:lpstr>Αισθητηρες rfid στην εφοδιαστικη αλυσιδα </vt:lpstr>
      <vt:lpstr>Αισθητηρες rfid στην εφοδιαστικη αλυσιδα </vt:lpstr>
      <vt:lpstr>neuralink </vt:lpstr>
      <vt:lpstr>στοχοσ της neuralink</vt:lpstr>
      <vt:lpstr>στοχοσ της neuralink</vt:lpstr>
      <vt:lpstr>στοχοσ της neuralink</vt:lpstr>
      <vt:lpstr>στοχοσ της neuralink</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δυναμικh της εξoρυξης δεδομeνων και της τεχνητhς νοημοσyνης.</dc:title>
  <dc:creator>Anastasia</dc:creator>
  <cp:lastModifiedBy>Anastasia</cp:lastModifiedBy>
  <cp:revision>91</cp:revision>
  <dcterms:created xsi:type="dcterms:W3CDTF">2023-10-30T20:24:00Z</dcterms:created>
  <dcterms:modified xsi:type="dcterms:W3CDTF">2023-12-06T17:49:34Z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94EBC47F585B4AE78CB19F4DA9D6387B</vt:lpwstr>
  </property>
  <property fmtid="{D5CDD505-2E9C-101B-9397-08002B2CF9AE}" pid="3" name="KSOProductBuildVer">
    <vt:lpwstr>1033-11.2.0.11225</vt:lpwstr>
  </property>
</Properties>
</file>