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</p:sldMasterIdLst>
  <p:notesMasterIdLst>
    <p:notesMasterId r:id="rId14"/>
  </p:notesMasterIdLst>
  <p:sldIdLst>
    <p:sldId id="270" r:id="rId3"/>
    <p:sldId id="271" r:id="rId4"/>
    <p:sldId id="272" r:id="rId5"/>
    <p:sldId id="260" r:id="rId6"/>
    <p:sldId id="261" r:id="rId7"/>
    <p:sldId id="262" r:id="rId8"/>
    <p:sldId id="257" r:id="rId9"/>
    <p:sldId id="258" r:id="rId10"/>
    <p:sldId id="259" r:id="rId11"/>
    <p:sldId id="264" r:id="rId12"/>
    <p:sldId id="269" r:id="rId13"/>
  </p:sldIdLst>
  <p:sldSz cx="15122525" cy="10801350"/>
  <p:notesSz cx="6858000" cy="9723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0000"/>
    <a:srgbClr val="66FF33"/>
    <a:srgbClr val="EEEEEE"/>
    <a:srgbClr val="F9F9F9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29" autoAdjust="0"/>
  </p:normalViewPr>
  <p:slideViewPr>
    <p:cSldViewPr showGuides="1">
      <p:cViewPr varScale="1">
        <p:scale>
          <a:sx n="75" d="100"/>
          <a:sy n="75" d="100"/>
        </p:scale>
        <p:origin x="1224" y="5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3385-D0BD-4860-B1E9-05AD8FBE668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216025"/>
            <a:ext cx="4594225" cy="3281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9950"/>
            <a:ext cx="5486400" cy="3827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794B-0A46-4868-8980-41DF7FEC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6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1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475" y="3355975"/>
            <a:ext cx="12855575" cy="2314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8538" y="6121400"/>
            <a:ext cx="10585450" cy="2759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64EF-1407-4753-801F-76030FF68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1800"/>
            <a:ext cx="13611225" cy="180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2520950"/>
            <a:ext cx="13611225" cy="7127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B444-F095-4B8F-85C8-AD0F52F3C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4863" y="431800"/>
            <a:ext cx="3402012" cy="92170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31800"/>
            <a:ext cx="10056813" cy="9217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BE30F-326D-4E9E-A787-3B7EB428B2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34190" y="3355420"/>
            <a:ext cx="12854146" cy="2315289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30498" y="6120765"/>
            <a:ext cx="12861529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72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24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90"/>
              </a:spcBef>
              <a:defRPr/>
            </a:lvl1pPr>
            <a:lvl2pPr>
              <a:spcBef>
                <a:spcPts val="1890"/>
              </a:spcBef>
              <a:defRPr/>
            </a:lvl2pPr>
            <a:lvl3pPr>
              <a:spcBef>
                <a:spcPts val="1890"/>
              </a:spcBef>
              <a:defRPr/>
            </a:lvl3pPr>
            <a:lvl4pPr>
              <a:spcBef>
                <a:spcPts val="1890"/>
              </a:spcBef>
              <a:defRPr/>
            </a:lvl4pPr>
            <a:lvl5pPr>
              <a:spcBef>
                <a:spcPts val="189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3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56126" y="2520316"/>
            <a:ext cx="6679115" cy="7128392"/>
          </a:xfrm>
        </p:spPr>
        <p:txBody>
          <a:bodyPr/>
          <a:lstStyle>
            <a:lvl1pPr>
              <a:defRPr sz="4410"/>
            </a:lvl1pPr>
            <a:lvl2pPr>
              <a:defRPr sz="3780"/>
            </a:lvl2pPr>
            <a:lvl3pPr>
              <a:defRPr sz="3150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687284" y="2520316"/>
            <a:ext cx="6679115" cy="7128392"/>
          </a:xfrm>
        </p:spPr>
        <p:txBody>
          <a:bodyPr/>
          <a:lstStyle>
            <a:lvl1pPr>
              <a:defRPr sz="4410"/>
            </a:lvl1pPr>
            <a:lvl2pPr>
              <a:defRPr sz="3780"/>
            </a:lvl2pPr>
            <a:lvl3pPr>
              <a:defRPr sz="3150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8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56126" y="2479450"/>
            <a:ext cx="6681741" cy="10076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80360" indent="0">
              <a:buNone/>
              <a:defRPr sz="2520" b="1"/>
            </a:lvl5pPr>
            <a:lvl6pPr marL="3600450" indent="0">
              <a:buNone/>
              <a:defRPr sz="2520" b="1"/>
            </a:lvl6pPr>
            <a:lvl7pPr marL="4320540" indent="0">
              <a:buNone/>
              <a:defRPr sz="2520" b="1"/>
            </a:lvl7pPr>
            <a:lvl8pPr marL="5040630" indent="0">
              <a:buNone/>
              <a:defRPr sz="2520" b="1"/>
            </a:lvl8pPr>
            <a:lvl9pPr marL="5760720" indent="0">
              <a:buNone/>
              <a:defRPr sz="252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56126" y="3487075"/>
            <a:ext cx="6681741" cy="6109866"/>
          </a:xfrm>
        </p:spPr>
        <p:txBody>
          <a:bodyPr/>
          <a:lstStyle>
            <a:lvl1pPr>
              <a:defRPr sz="3780"/>
            </a:lvl1pPr>
            <a:lvl2pPr>
              <a:defRPr sz="3150"/>
            </a:lvl2pPr>
            <a:lvl3pPr>
              <a:defRPr sz="2835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682034" y="2479450"/>
            <a:ext cx="6684366" cy="10076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20090" indent="0">
              <a:buNone/>
              <a:defRPr sz="3150" b="1"/>
            </a:lvl2pPr>
            <a:lvl3pPr marL="1440180" indent="0">
              <a:buNone/>
              <a:defRPr sz="2835" b="1"/>
            </a:lvl3pPr>
            <a:lvl4pPr marL="2160270" indent="0">
              <a:buNone/>
              <a:defRPr sz="2520" b="1"/>
            </a:lvl4pPr>
            <a:lvl5pPr marL="2880360" indent="0">
              <a:buNone/>
              <a:defRPr sz="2520" b="1"/>
            </a:lvl5pPr>
            <a:lvl6pPr marL="3600450" indent="0">
              <a:buNone/>
              <a:defRPr sz="2520" b="1"/>
            </a:lvl6pPr>
            <a:lvl7pPr marL="4320540" indent="0">
              <a:buNone/>
              <a:defRPr sz="2520" b="1"/>
            </a:lvl7pPr>
            <a:lvl8pPr marL="5040630" indent="0">
              <a:buNone/>
              <a:defRPr sz="2520" b="1"/>
            </a:lvl8pPr>
            <a:lvl9pPr marL="5760720" indent="0">
              <a:buNone/>
              <a:defRPr sz="252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7682034" y="3487075"/>
            <a:ext cx="6684366" cy="6109866"/>
          </a:xfrm>
        </p:spPr>
        <p:txBody>
          <a:bodyPr/>
          <a:lstStyle>
            <a:lvl1pPr>
              <a:defRPr sz="3780"/>
            </a:lvl1pPr>
            <a:lvl2pPr>
              <a:defRPr sz="3150"/>
            </a:lvl2pPr>
            <a:lvl3pPr>
              <a:defRPr sz="2835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0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12487" y="2451948"/>
            <a:ext cx="8453912" cy="7258406"/>
          </a:xfrm>
        </p:spPr>
        <p:txBody>
          <a:bodyPr/>
          <a:lstStyle>
            <a:lvl1pPr>
              <a:defRPr sz="5040"/>
            </a:lvl1pPr>
            <a:lvl2pPr>
              <a:defRPr sz="4410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56127" y="2451948"/>
            <a:ext cx="4975207" cy="7258406"/>
          </a:xfrm>
        </p:spPr>
        <p:txBody>
          <a:bodyPr>
            <a:normAutofit/>
          </a:bodyPr>
          <a:lstStyle>
            <a:lvl1pPr marL="0" indent="0">
              <a:buNone/>
              <a:defRPr sz="3150"/>
            </a:lvl1pPr>
            <a:lvl2pPr marL="720090" indent="0">
              <a:buNone/>
              <a:defRPr sz="1890"/>
            </a:lvl2pPr>
            <a:lvl3pPr marL="1440180" indent="0">
              <a:buNone/>
              <a:defRPr sz="1575"/>
            </a:lvl3pPr>
            <a:lvl4pPr marL="2160270" indent="0">
              <a:buNone/>
              <a:defRPr sz="1418"/>
            </a:lvl4pPr>
            <a:lvl5pPr marL="2880360" indent="0">
              <a:buNone/>
              <a:defRPr sz="1418"/>
            </a:lvl5pPr>
            <a:lvl6pPr marL="3600450" indent="0">
              <a:buNone/>
              <a:defRPr sz="1418"/>
            </a:lvl6pPr>
            <a:lvl7pPr marL="4320540" indent="0">
              <a:buNone/>
              <a:defRPr sz="1418"/>
            </a:lvl7pPr>
            <a:lvl8pPr marL="5040630" indent="0">
              <a:buNone/>
              <a:defRPr sz="1418"/>
            </a:lvl8pPr>
            <a:lvl9pPr marL="5760720" indent="0">
              <a:buNone/>
              <a:defRPr sz="1418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756126" y="430920"/>
            <a:ext cx="13610273" cy="180306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1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964121" y="2451947"/>
            <a:ext cx="9073515" cy="5443805"/>
          </a:xfrm>
        </p:spPr>
        <p:txBody>
          <a:bodyPr rtlCol="0">
            <a:normAutofit/>
          </a:bodyPr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80360" indent="0">
              <a:buNone/>
              <a:defRPr sz="3150"/>
            </a:lvl5pPr>
            <a:lvl6pPr marL="3600450" indent="0">
              <a:buNone/>
              <a:defRPr sz="3150"/>
            </a:lvl6pPr>
            <a:lvl7pPr marL="4320540" indent="0">
              <a:buNone/>
              <a:defRPr sz="3150"/>
            </a:lvl7pPr>
            <a:lvl8pPr marL="5040630" indent="0">
              <a:buNone/>
              <a:defRPr sz="3150"/>
            </a:lvl8pPr>
            <a:lvl9pPr marL="5760720" indent="0">
              <a:buNone/>
              <a:defRPr sz="315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964121" y="8122577"/>
            <a:ext cx="9073515" cy="1598638"/>
          </a:xfrm>
        </p:spPr>
        <p:txBody>
          <a:bodyPr>
            <a:normAutofit/>
          </a:bodyPr>
          <a:lstStyle>
            <a:lvl1pPr marL="0" indent="0">
              <a:buNone/>
              <a:defRPr sz="3150"/>
            </a:lvl1pPr>
            <a:lvl2pPr marL="720090" indent="0">
              <a:buNone/>
              <a:defRPr sz="1890"/>
            </a:lvl2pPr>
            <a:lvl3pPr marL="1440180" indent="0">
              <a:buNone/>
              <a:defRPr sz="1575"/>
            </a:lvl3pPr>
            <a:lvl4pPr marL="2160270" indent="0">
              <a:buNone/>
              <a:defRPr sz="1418"/>
            </a:lvl4pPr>
            <a:lvl5pPr marL="2880360" indent="0">
              <a:buNone/>
              <a:defRPr sz="1418"/>
            </a:lvl5pPr>
            <a:lvl6pPr marL="3600450" indent="0">
              <a:buNone/>
              <a:defRPr sz="1418"/>
            </a:lvl6pPr>
            <a:lvl7pPr marL="4320540" indent="0">
              <a:buNone/>
              <a:defRPr sz="1418"/>
            </a:lvl7pPr>
            <a:lvl8pPr marL="5040630" indent="0">
              <a:buNone/>
              <a:defRPr sz="1418"/>
            </a:lvl8pPr>
            <a:lvl9pPr marL="5760720" indent="0">
              <a:buNone/>
              <a:defRPr sz="1418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756126" y="430920"/>
            <a:ext cx="13610273" cy="180306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7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1800"/>
            <a:ext cx="13611225" cy="180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2520950"/>
            <a:ext cx="13611225" cy="7127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90B7-30B0-41AE-AE10-F8A01F1116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60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963831" y="432556"/>
            <a:ext cx="3402568" cy="921615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756126" y="432556"/>
            <a:ext cx="9955662" cy="921615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8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6940550"/>
            <a:ext cx="12855575" cy="21463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4578350"/>
            <a:ext cx="12855575" cy="2362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DA4F-BA38-4F37-A9BA-C7B1915D3A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1800"/>
            <a:ext cx="13611225" cy="180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520950"/>
            <a:ext cx="6729413" cy="7127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7463" y="2520950"/>
            <a:ext cx="6729412" cy="7127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22C8-C044-4B31-8A38-9E4583BAD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1800"/>
            <a:ext cx="13611225" cy="1800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2417763"/>
            <a:ext cx="6681788" cy="1008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3425825"/>
            <a:ext cx="6681788" cy="622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1913" y="2417763"/>
            <a:ext cx="6684962" cy="10080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1913" y="3425825"/>
            <a:ext cx="6684962" cy="622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A3BF-5617-4A73-9820-BAEA504C5D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1800"/>
            <a:ext cx="13611225" cy="18002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8397-3D85-4B0D-87F7-A23A8780E0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9545-1270-4119-A6F7-72E197326B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430213"/>
            <a:ext cx="4975225" cy="18303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850" y="430213"/>
            <a:ext cx="8455025" cy="92186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650" y="2260600"/>
            <a:ext cx="4975225" cy="7388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086B-E6D6-49F8-B750-80110B0AFF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863" y="7561263"/>
            <a:ext cx="9074150" cy="892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3" y="965200"/>
            <a:ext cx="9074150" cy="648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3" y="8453438"/>
            <a:ext cx="9074150" cy="1268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5650" y="9836150"/>
            <a:ext cx="3529013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167313" y="9836150"/>
            <a:ext cx="4787900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37863" y="9836150"/>
            <a:ext cx="3529012" cy="750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9A9D-800C-4691-B203-877B14456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30"/>
          <p:cNvSpPr txBox="1">
            <a:spLocks noChangeArrowheads="1"/>
          </p:cNvSpPr>
          <p:nvPr userDrawn="1"/>
        </p:nvSpPr>
        <p:spPr bwMode="auto">
          <a:xfrm>
            <a:off x="0" y="10539413"/>
            <a:ext cx="14730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481138">
              <a:defRPr/>
            </a:pPr>
            <a:r>
              <a:rPr lang="el-GR" sz="1000" dirty="0"/>
              <a:t>ΠΑΝΕΠΙΣΤΗΜΙΟ ΑΙΓΑΙΟΥ / ΤΜΗΜΑ ΜΗΧΑΝΙΚΩΝ ΣΧΕΔΙΑΣΗΣ ΠΡΟΪΟΝΤΩΝ ΚΑΙ ΣΥΣΤΗΜΑΤΩΝ / ΣΤΟΥΝΤΙΟ </a:t>
            </a:r>
            <a:r>
              <a:rPr lang="en-GB" sz="1000" dirty="0"/>
              <a:t>V</a:t>
            </a:r>
            <a:r>
              <a:rPr lang="el-GR" sz="1000" dirty="0"/>
              <a:t> </a:t>
            </a:r>
            <a:r>
              <a:rPr lang="en-US" sz="1000" dirty="0"/>
              <a:t>–VIII </a:t>
            </a:r>
            <a:r>
              <a:rPr lang="el-GR" sz="1000" dirty="0"/>
              <a:t>/  ΠΡΟΔΙΑΓΡΑΦΕΣ ΣΧΕΔΙΑΣΗΣ / ΣΚΟΥΡΜΠΟΥΤΗΣ Ε. /   ΞΕΝΑΚΗΣ Γ., ΠΑΠΑΔΟΠΟΥΛΟΣ Δ., ΠΑΠΑΚΩΣΤΟΠΟΥΛΟΣ Β., ΦΩΤΙΑΔΗΣ Σ.,</a:t>
            </a:r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148113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48113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2pPr>
      <a:lvl3pPr algn="ctr" defTabSz="148113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3pPr>
      <a:lvl4pPr algn="ctr" defTabSz="148113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4pPr>
      <a:lvl5pPr algn="ctr" defTabSz="148113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48113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48113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48113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481138" rtl="0" fontAlgn="base">
        <a:spcBef>
          <a:spcPct val="0"/>
        </a:spcBef>
        <a:spcAft>
          <a:spcPct val="0"/>
        </a:spcAft>
        <a:defRPr sz="7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55625" indent="-555625" algn="l" defTabSz="1481138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203325" indent="-461963" algn="l" defTabSz="1481138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  <a:cs typeface="+mn-cs"/>
        </a:defRPr>
      </a:lvl2pPr>
      <a:lvl3pPr marL="1851025" indent="-369888" algn="l" defTabSz="1481138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cs typeface="+mn-cs"/>
        </a:defRPr>
      </a:lvl3pPr>
      <a:lvl4pPr marL="2592388" indent="-369888" algn="l" defTabSz="148113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4pPr>
      <a:lvl5pPr marL="3333750" indent="-371475" algn="l" defTabSz="1481138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5pPr>
      <a:lvl6pPr marL="3790950" indent="-371475" algn="l" defTabSz="148113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6pPr>
      <a:lvl7pPr marL="4248150" indent="-371475" algn="l" defTabSz="148113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7pPr>
      <a:lvl8pPr marL="4705350" indent="-371475" algn="l" defTabSz="148113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8pPr>
      <a:lvl9pPr marL="5162550" indent="-371475" algn="l" defTabSz="1481138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756126" y="432555"/>
            <a:ext cx="1361027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756126" y="2520316"/>
            <a:ext cx="13610273" cy="71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837810" y="10011252"/>
            <a:ext cx="3528589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3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5pPr>
      <a:lvl6pPr marL="720090" algn="ctr" rtl="0" fontAlgn="base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6pPr>
      <a:lvl7pPr marL="1440180" algn="ctr" rtl="0" fontAlgn="base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7pPr>
      <a:lvl8pPr marL="2160270" algn="ctr" rtl="0" fontAlgn="base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8pPr>
      <a:lvl9pPr marL="2880360" algn="ctr" rtl="0" fontAlgn="base">
        <a:spcBef>
          <a:spcPct val="0"/>
        </a:spcBef>
        <a:spcAft>
          <a:spcPct val="0"/>
        </a:spcAft>
        <a:defRPr sz="6930" b="1">
          <a:solidFill>
            <a:schemeClr val="tx1"/>
          </a:solidFill>
          <a:latin typeface="Calibri" pitchFamily="34" charset="0"/>
        </a:defRPr>
      </a:lvl9pPr>
    </p:titleStyle>
    <p:bodyStyle>
      <a:lvl1pPr marL="540068" indent="-5400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170146" indent="-45005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600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600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3240405" indent="-3600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396049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6pPr>
      <a:lvl7pPr marL="468058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8pPr>
      <a:lvl9pPr marL="6120765" indent="-360045" algn="l" defTabSz="1440180" rtl="0" eaLnBrk="1" latinLnBrk="0" hangingPunct="1">
        <a:spcBef>
          <a:spcPct val="20000"/>
        </a:spcBef>
        <a:buFont typeface="Arial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60045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2054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4063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72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1550512" y="3017879"/>
            <a:ext cx="11906488" cy="1815227"/>
          </a:xfrm>
        </p:spPr>
        <p:txBody>
          <a:bodyPr/>
          <a:lstStyle/>
          <a:p>
            <a:pPr eaLnBrk="1" hangingPunct="1"/>
            <a:r>
              <a:rPr lang="en-US" sz="3780" dirty="0">
                <a:latin typeface="Arial" charset="0"/>
              </a:rPr>
              <a:t>Studio VI-Product </a:t>
            </a:r>
            <a:r>
              <a:rPr lang="en-US" sz="3780">
                <a:latin typeface="Arial" charset="0"/>
              </a:rPr>
              <a:t>Design </a:t>
            </a:r>
            <a:r>
              <a:rPr lang="en-US" sz="3780" smtClean="0">
                <a:latin typeface="Arial" charset="0"/>
              </a:rPr>
              <a:t>2</a:t>
            </a:r>
            <a:r>
              <a:rPr lang="el-GR" sz="3780" dirty="0">
                <a:latin typeface="Arial" charset="0"/>
              </a:rPr>
              <a:t/>
            </a:r>
            <a:br>
              <a:rPr lang="el-GR" sz="3780" dirty="0">
                <a:latin typeface="Arial" charset="0"/>
              </a:rPr>
            </a:br>
            <a:endParaRPr lang="en-US" sz="3780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1437997" y="4948119"/>
            <a:ext cx="12361545" cy="29478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4410" b="1" dirty="0"/>
              <a:t>Ενότητα </a:t>
            </a:r>
            <a:r>
              <a:rPr lang="en-US" sz="4410" b="1" dirty="0"/>
              <a:t>3</a:t>
            </a:r>
            <a:r>
              <a:rPr lang="el-GR" sz="3150" b="1" dirty="0"/>
              <a:t>:</a:t>
            </a:r>
            <a:r>
              <a:rPr lang="el-GR" sz="3780" dirty="0">
                <a:latin typeface="Arial" charset="0"/>
              </a:rPr>
              <a:t> Επαναπροσδιορισμός Σταδίων Διαδικασίας Σχεδίασης</a:t>
            </a: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378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3780" dirty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0681" y="8916115"/>
            <a:ext cx="3850481" cy="13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8706" y="8803601"/>
            <a:ext cx="6788348" cy="16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6185" y="253802"/>
            <a:ext cx="4693086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018320" y="6153051"/>
            <a:ext cx="7200900" cy="270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35" b="1" i="1" dirty="0">
                <a:solidFill>
                  <a:prstClr val="black"/>
                </a:solidFill>
              </a:rPr>
              <a:t>Δάνος Παπαδόπουλος, Βασίλειος Παπακωστόπουλος, Σκουλούδη Χριστίνα, Ευγένιος Σκουρμπούτης &amp; Σέργιος Φωτιάδης </a:t>
            </a:r>
          </a:p>
          <a:p>
            <a:pPr algn="ctr"/>
            <a:r>
              <a:rPr lang="el-GR" sz="2835" b="1" i="1" dirty="0">
                <a:solidFill>
                  <a:prstClr val="black"/>
                </a:solidFill>
              </a:rPr>
              <a:t>Τμήμα Μηχανικών Σχεδίασης Προϊόντων και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4186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950" y="757238"/>
            <a:ext cx="14216063" cy="85867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ιεράρχηση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προδιαγραφών σχεδίασης σύμφωνα με την βαρύτητα τους επιβάλλεται ακόμα και αν οι προδιαγραφές έχουν κατηγοριοποιηθεί κατά την διάρκεια της σύνταξης τους. Η ιεράρχηση είναι ένα σχεδιαστικό έργο το οποίο διαμορφώνει την στρατηγική σχεδίασης και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αξιοποιείται πολλαπλά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στα επόμενα στάδια της διαδικασίας.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defTabSz="1481138">
              <a:buFontTx/>
              <a:buAutoNum type="arabicPeriod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Κατά την διάρκεια της υλοποίησης είναι σύνηθες να υπάρχουν προδιαγραφές οι οποίες έρχονται σε σύγκρουση καθώς η σχεδίαση είναι μία διαδικασία ισορρόπησης αντικρουόμενων στόχων. Η ιεράρχηση συμβάλλει καθοριστικά στην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επίλυση τέτοιων συγκρούσεων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Π.χ. είναι σημαντικό να ξέρει ο σχεδιαστής αν πρέπει να δώσει περισσότερο βάρος στην ποιότητα κατασκευής ή στο κόστος. </a:t>
            </a:r>
          </a:p>
          <a:p>
            <a:pPr marL="457200" indent="-457200" defTabSz="1481138">
              <a:buFontTx/>
              <a:buAutoNum type="arabicPeriod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 προδιαγραφές σχεδίασης αποτελούν το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σημαντικότερο εργαλείο αξιολόγησης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σε θεωρητικό επίπεδο. Η ιεράρχηση των προδιαγραφών επιτρέπει στην διαδικασία αξιολόγησης να λάβει υπ΄όψιν το σχετικό βάρος μίας προδιαγραφής για πιο έγκυρα αποτελέσματα.</a:t>
            </a:r>
          </a:p>
          <a:p>
            <a:pPr marL="457200" indent="-457200" defTabSz="1481138">
              <a:buFontTx/>
              <a:buAutoNum type="arabicPeriod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Κατά την διαδικασία της παραγωγής ιδεών με βάση τις προδιαγραφές είναι σημαντικό να γνωρίζει ο σχεδιαστής ποιες προδιαγραφές έχουν βαρύνουσα σημασία για το συνολικό αποτέλεσμα ώστε να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δώσει ιδιαίτερη έμφαση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στην δημιουργία πολλαπλών και καινοτόμων λύσεων που απαντούν σε αυτές.</a:t>
            </a:r>
          </a:p>
          <a:p>
            <a:pPr marL="457200" indent="-457200" defTabSz="1481138">
              <a:buFontTx/>
              <a:buAutoNum type="arabicPeriod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Κατά την διαδικασία της σύνθεσης η ιεράρχηση των προδιαγραφών εξυπηρετεί διπλό σκοπό. Αφενός επιτρέπει στον σχεδιαστή να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ξεκινήσει την σύνθεση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από τις σημαντικότερες προδιαγραφές και αφετέρου βοηθάει στην δημιουργία προσχεδίων τα οποία παρουσιάζουν 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μέγιστη δυνατή διαφοροποίηση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στους σημαντικότερους σχεδιαστικούς στόχους. Με άλλα λόγια βοηθάει ούτως ώστε οι προσχεδιακές προτάσεις να αποτελούν την καλύτερη δυνατή στρατηγική επίλυσης του σχεδιαστικού προβλήματος.</a:t>
            </a:r>
          </a:p>
          <a:p>
            <a:pPr marL="457200" indent="-457200"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6715125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ΙΕΡΑΡΧΗΣΗ ΠΡΟΔΙΑΓΡΑΦΩΝ ΣΧΕΔΙΑΣΗΣ</a:t>
            </a:r>
          </a:p>
        </p:txBody>
      </p:sp>
    </p:spTree>
  </p:cSld>
  <p:clrMapOvr>
    <a:masterClrMapping/>
  </p:clrMapOvr>
  <p:transition advTm="3064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9144000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ΙΕΡΑΡΧΗΣΗ ΠΡΟΔΙΑΓΡΑΦΩΝ ΣΧΕΔΙΑΣΗΣ: ΒΑΣΙΚΕΣ ΑΡΧΕΣ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17513" y="836613"/>
            <a:ext cx="14705012" cy="100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Δύο σχεδιαστικά έργα τα οποία έχουν ακριβώς τις ίδιες προδιαγραφές αλλά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διαφορετική ιεράρχηση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αυτών, θα κατέληγαν σε δύο παρεμφερή προϊόντα με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τελείως διαφορετικό χαρακτήρα και στόχευ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ση στην αγορά. Αυτή ή πραγματικότητα μαζί με την κατανόηση της σκοπιμότητας της ιεράρχησης των προδιαγραφών, είναι το κλειδί για την λήψη αποφάσεων κατά την διαδικασία ιεράρχησης τους.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Όσο πιο σημαντική για τον ιδιαίτερο χαρακτήρα/ταυτότητα του προϊόντος είναι μία προδιαγραφή τόσο πιο ψηλά ιεραρχικά βρίσκεται. Οι πρώτες 5-10 προδιαγραφές είναι αυτές που καθορίζουν τον ιδιαίτερο χαρακτήρα ενός προϊόντος, αυτές που παράγουν την καινοτομία, αυτές που αποτελούν την βάση για την σύνθεση των τριών προσχεδίων.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επιλογή των πρώτων προδιαγραφών είναι το πρώτο βήμα ιεράρχησης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και εξαρτάται από το πόσο καλά έχει προσδιοριστεί η ταυτότητα του προϊόντος.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Ένας τρόπος ιεράρχησης είναι να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ομαδοποιούνται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οι προδιαγραφές και να ιεραρχούνται οι ομάδες. Αργότερα μπορούν να ιεραρχηθούν οι προδιαγραφές κάθε ομάδας μεταξύ τους πιο εύκολα.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Είναι πάντα πιο εύκολο να γίνεται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σύγκριση προδιαγραφών ανά ζεύγη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Π.χ. είναι πιο σημαντικό το προϊόν να αποπνέει την αίσθηση της ποιότητας ή να έχει προσιτό κόστος; Είναι πιο σημαντικό να ανήκει στο κίνημα του μινιμαλισμού ή να έχει την τάδε λειτουργικότητα;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Προδιαγραφές [συνήθως περιορισμοί] οι οποίες θα είχαν καταστροφικά αποτελέσματα αν δεν ικανοποιούνταν δεν είναι απαραίτητο να τοποθετούνται υψηλά στην ιεράρχηση καθότι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όλες οι προδιαγραφές ικανοποιούνται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Π.χ. η προδιαγραφή ότι ένας βραστήρας νερού δεν πρέπει να καίει το χέρι του χρήστη δεν είναι απαραίτητο να τοποθετηθεί ψηλά. Εφόσον η ανάγκη για ασφάλεια έχει τεθεί ως προδιαγραφή τότε θα ικανοποιηθεί ανεξαρτήτως από την θέση της προδιαγραφής στην ιεράρχηση. Το ζήτημα είναι ποια είναι η σχέση αυτής της προδιαγραφής με τις υπόλοιπες και η βαρύτητα της για την ταυτότητα του βραστήρα. Το γεγονός ότι ο βραστήρας δεν θα καίει το χέρι του χρήστη τον διαφοροποιεί ιδιαιτέρως από όλους του υπόλοιπους;    </a:t>
            </a:r>
          </a:p>
        </p:txBody>
      </p:sp>
    </p:spTree>
  </p:cSld>
  <p:clrMapOvr>
    <a:masterClrMapping/>
  </p:clrMapOvr>
  <p:transition advTm="26492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4410" dirty="0"/>
              <a:t>Το παρόν εκπαιδευτικό υλικό υπόκειται σε</a:t>
            </a:r>
            <a:r>
              <a:rPr lang="en-US" sz="4410" dirty="0"/>
              <a:t> </a:t>
            </a:r>
            <a:r>
              <a:rPr lang="el-GR" sz="4410" dirty="0"/>
              <a:t>άδειες χρήσης </a:t>
            </a:r>
            <a:r>
              <a:rPr lang="en-US" sz="4410" dirty="0"/>
              <a:t>Creative Commons. </a:t>
            </a:r>
          </a:p>
          <a:p>
            <a:pPr eaLnBrk="1" hangingPunct="1"/>
            <a:r>
              <a:rPr lang="el-GR" sz="441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1092" y="7783473"/>
            <a:ext cx="2490311" cy="8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80452" y="2112765"/>
            <a:ext cx="12961620" cy="7128390"/>
          </a:xfrm>
        </p:spPr>
        <p:txBody>
          <a:bodyPr/>
          <a:lstStyle/>
          <a:p>
            <a:pPr eaLnBrk="1" hangingPunct="1"/>
            <a:r>
              <a:rPr lang="el-GR" sz="378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3780" dirty="0"/>
          </a:p>
          <a:p>
            <a:pPr eaLnBrk="1" hangingPunct="1"/>
            <a:r>
              <a:rPr lang="el-GR" sz="3780" dirty="0"/>
              <a:t>Το έργο «</a:t>
            </a:r>
            <a:r>
              <a:rPr lang="el-GR" sz="3780" b="1" dirty="0"/>
              <a:t>Ανοικτά Ακαδημαϊκά Μαθήματα στο Πανεπιστήμιο Αιγαίου</a:t>
            </a:r>
            <a:r>
              <a:rPr lang="el-GR" sz="3780" dirty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378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8126" y="7960995"/>
            <a:ext cx="10206276" cy="24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30"/>
          <p:cNvSpPr txBox="1">
            <a:spLocks noChangeArrowheads="1"/>
          </p:cNvSpPr>
          <p:nvPr/>
        </p:nvSpPr>
        <p:spPr bwMode="auto">
          <a:xfrm>
            <a:off x="274638" y="900113"/>
            <a:ext cx="13355637" cy="1000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481138"/>
            <a:r>
              <a:rPr lang="el-GR" sz="2800" dirty="0"/>
              <a:t>ΠΑΝΕΠΙΣΤΗΜΙΟ ΑΙΓΑΙΟΥ </a:t>
            </a:r>
          </a:p>
          <a:p>
            <a:pPr defTabSz="1481138"/>
            <a:r>
              <a:rPr lang="el-GR" sz="2800" dirty="0"/>
              <a:t>ΤΜΗΜΑ ΜΗΧΑΝΙΚΩΝ ΣΧΕΔΙΑΣΗΣ ΠΡΟΪΟΝΤΩΝ ΚΑΙ ΣΥΣΤΗΜΑΤΩΝ</a:t>
            </a:r>
          </a:p>
          <a:p>
            <a:pPr defTabSz="1481138"/>
            <a:endParaRPr lang="el-GR" sz="6000" b="1" dirty="0"/>
          </a:p>
          <a:p>
            <a:pPr defTabSz="1481138"/>
            <a:r>
              <a:rPr lang="en-US" sz="6000" b="1" dirty="0"/>
              <a:t>STUDIO</a:t>
            </a:r>
            <a:r>
              <a:rPr lang="el-GR" sz="6000" b="1" dirty="0"/>
              <a:t> </a:t>
            </a:r>
            <a:r>
              <a:rPr lang="en-GB" sz="6000" b="1" dirty="0" smtClean="0"/>
              <a:t>VI</a:t>
            </a:r>
            <a:endParaRPr lang="el-GR" sz="6000" b="1" dirty="0"/>
          </a:p>
          <a:p>
            <a:pPr defTabSz="1481138"/>
            <a:endParaRPr lang="en-GB" sz="6000" b="1" dirty="0"/>
          </a:p>
          <a:p>
            <a:pPr defTabSz="1481138"/>
            <a:r>
              <a:rPr lang="el-GR" sz="2800" b="1" dirty="0"/>
              <a:t>ΣΗΜΕΙΩΣΕΙΣ ΘΕΩΡΙΑΣ </a:t>
            </a:r>
          </a:p>
          <a:p>
            <a:pPr defTabSz="1481138"/>
            <a:r>
              <a:rPr lang="el-GR" sz="2800" b="1" dirty="0">
                <a:solidFill>
                  <a:srgbClr val="008000"/>
                </a:solidFill>
              </a:rPr>
              <a:t>ΠΡΟΔΙΑΓΡΑΦΕΣ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l-GR" sz="2800" b="1" dirty="0">
                <a:solidFill>
                  <a:srgbClr val="008000"/>
                </a:solidFill>
              </a:rPr>
              <a:t>ΣΧΕΔΙΑΣΗΣ [</a:t>
            </a:r>
            <a:r>
              <a:rPr lang="en-US" sz="2800" b="1" dirty="0">
                <a:solidFill>
                  <a:srgbClr val="008000"/>
                </a:solidFill>
              </a:rPr>
              <a:t>DESIGN GUIDELINES]</a:t>
            </a:r>
            <a:endParaRPr lang="el-GR" sz="2800" b="1" dirty="0">
              <a:solidFill>
                <a:srgbClr val="008000"/>
              </a:solidFill>
            </a:endParaRPr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endParaRPr lang="el-GR" sz="2800" dirty="0"/>
          </a:p>
          <a:p>
            <a:pPr defTabSz="1481138"/>
            <a:r>
              <a:rPr lang="en-US" sz="2000" dirty="0" smtClean="0"/>
              <a:t>2014-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endParaRPr lang="el-GR" sz="2000" dirty="0"/>
          </a:p>
          <a:p>
            <a:pPr defTabSz="1481138"/>
            <a:endParaRPr lang="el-GR" sz="2000" dirty="0"/>
          </a:p>
          <a:p>
            <a:pPr defTabSz="1481138"/>
            <a:r>
              <a:rPr lang="el-GR" sz="2000" dirty="0"/>
              <a:t>ΣΥΓΓΡΑΦΗ: ΣΚΟΥΡΜΠΟΥΤΗΣ Ε.</a:t>
            </a:r>
          </a:p>
          <a:p>
            <a:pPr defTabSz="1481138"/>
            <a:endParaRPr lang="el-GR" sz="2000" dirty="0"/>
          </a:p>
          <a:p>
            <a:pPr defTabSz="1481138"/>
            <a:r>
              <a:rPr lang="el-GR" sz="2000" dirty="0"/>
              <a:t>ΔΙΔΑΣΚΟΝΤΕΣ: ΞΕΝΑΚΗΣ Ι., ΠΑΠΔΌΠΟΥΛΟΣ Δ..,ΠΑΠΑΚΩΣΤΟΠΟΥΛΟΣ Β., ΣΚΟΥΡΜΠΟΥΤΗΣ Ε., ΦΩΤΙΑΔΗΣ Σ.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74638" y="4900613"/>
            <a:ext cx="5286375" cy="1000125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481138"/>
            <a:endParaRPr lang="el-GR" sz="2400" b="1">
              <a:solidFill>
                <a:srgbClr val="262673"/>
              </a:solidFill>
            </a:endParaRPr>
          </a:p>
          <a:p>
            <a:pPr algn="ctr" defTabSz="1481138"/>
            <a:r>
              <a:rPr lang="el-GR" sz="2400" b="1">
                <a:solidFill>
                  <a:srgbClr val="262673"/>
                </a:solidFill>
              </a:rPr>
              <a:t>ΦΑΣΗ ΕΡΕΥΝΑΣ ΚΑΙ ΑΝΑΛΥΣΗΣ</a:t>
            </a:r>
          </a:p>
          <a:p>
            <a:pPr algn="ctr" defTabSz="1481138"/>
            <a:endParaRPr lang="el-GR" sz="2400" b="1">
              <a:solidFill>
                <a:srgbClr val="262673"/>
              </a:solidFill>
            </a:endParaRPr>
          </a:p>
          <a:p>
            <a:pPr algn="ctr" defTabSz="1481138"/>
            <a:endParaRPr lang="el-GR" sz="2400" b="1">
              <a:solidFill>
                <a:srgbClr val="262673"/>
              </a:solidFill>
            </a:endParaRPr>
          </a:p>
          <a:p>
            <a:pPr algn="ctr" defTabSz="1481138"/>
            <a:endParaRPr lang="el-GR" sz="2400" b="1">
              <a:solidFill>
                <a:srgbClr val="262673"/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9490075" y="4900613"/>
            <a:ext cx="5286375" cy="928687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481138"/>
            <a:r>
              <a:rPr lang="el-GR" sz="2400" b="1">
                <a:solidFill>
                  <a:srgbClr val="CC6600"/>
                </a:solidFill>
              </a:rPr>
              <a:t>ΦΑΣΗ ΥΛΟΠΟΙΗΣΗΣ / ΕΝΣΩΜΑΤΩΣΗΣ</a:t>
            </a:r>
          </a:p>
        </p:txBody>
      </p:sp>
      <p:sp>
        <p:nvSpPr>
          <p:cNvPr id="14340" name="Oval 8"/>
          <p:cNvSpPr>
            <a:spLocks noChangeArrowheads="1"/>
          </p:cNvSpPr>
          <p:nvPr/>
        </p:nvSpPr>
        <p:spPr bwMode="auto">
          <a:xfrm>
            <a:off x="5918200" y="4686300"/>
            <a:ext cx="3214688" cy="1571625"/>
          </a:xfrm>
          <a:prstGeom prst="ellipse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481138"/>
            <a:r>
              <a:rPr lang="el-GR" sz="2400" b="1"/>
              <a:t>ΠΡΟΔΙΑ-ΓΡΑΦΕΣ ΣΧΕΔΙΑΣΗΣ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638" y="5900738"/>
            <a:ext cx="5286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2000" b="1" dirty="0"/>
              <a:t>ΕΡΩΤΗΣΕΙΣ</a:t>
            </a:r>
          </a:p>
          <a:p>
            <a:pPr algn="r">
              <a:defRPr/>
            </a:pPr>
            <a:r>
              <a:rPr lang="el-GR" sz="2000" b="1" dirty="0">
                <a:solidFill>
                  <a:schemeClr val="bg1">
                    <a:lumMod val="50000"/>
                  </a:schemeClr>
                </a:solidFill>
              </a:rPr>
              <a:t>ΠΡΟΒΛΗΜΑΤΑ</a:t>
            </a:r>
            <a:endParaRPr lang="el-GR" sz="2000" b="1" dirty="0"/>
          </a:p>
          <a:p>
            <a:pPr algn="r">
              <a:defRPr/>
            </a:pPr>
            <a:r>
              <a:rPr lang="el-GR" sz="2000" b="1" dirty="0"/>
              <a:t>ΤΙ ΘΕΛΩ</a:t>
            </a:r>
          </a:p>
          <a:p>
            <a:pPr algn="r">
              <a:defRPr/>
            </a:pPr>
            <a:r>
              <a:rPr lang="el-GR" sz="2000" b="1" dirty="0">
                <a:solidFill>
                  <a:srgbClr val="006600"/>
                </a:solidFill>
              </a:rPr>
              <a:t>ΠΡΟΔΙΑΓΡΑΦΕΣ</a:t>
            </a:r>
            <a:endParaRPr lang="el-GR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490075" y="5900738"/>
            <a:ext cx="5286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 dirty="0"/>
              <a:t>ΑΠΑΝΤΗΣΕΙΣ</a:t>
            </a:r>
          </a:p>
          <a:p>
            <a:pPr>
              <a:defRPr/>
            </a:pPr>
            <a:r>
              <a:rPr lang="el-GR" sz="2000" b="1" dirty="0">
                <a:solidFill>
                  <a:schemeClr val="bg1">
                    <a:lumMod val="50000"/>
                  </a:schemeClr>
                </a:solidFill>
              </a:rPr>
              <a:t>ΛΥΣΕΙΣ</a:t>
            </a:r>
          </a:p>
          <a:p>
            <a:pPr>
              <a:defRPr/>
            </a:pPr>
            <a:r>
              <a:rPr lang="el-GR" sz="2000" b="1" dirty="0"/>
              <a:t>ΠΩΣ ΘΑ ΤΟ ΠΕΤΥΧΩ</a:t>
            </a:r>
          </a:p>
          <a:p>
            <a:pPr>
              <a:defRPr/>
            </a:pPr>
            <a:r>
              <a:rPr lang="el-GR" sz="2000" b="1" dirty="0">
                <a:solidFill>
                  <a:srgbClr val="006600"/>
                </a:solidFill>
              </a:rPr>
              <a:t>ΣΧΕΔΙΑ</a:t>
            </a:r>
            <a:endParaRPr lang="el-GR" sz="2000" b="1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3200" y="7926388"/>
            <a:ext cx="14919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Τις δύο φάσεις οριοθετούν οι προδιαγραφές σχεδίασης οι οποίες αποτελούν εξαιρετικά σημαντικό παραδοτέο, αποτελούν την οριστική και οργανωμένη καταγραφή των σχεδιαστικών στόχων και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δεν τροποποιούνται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Αυτή η οριοθέτηση αποσκοπεί στην:</a:t>
            </a:r>
          </a:p>
          <a:p>
            <a:pPr>
              <a:buFontTx/>
              <a:buChar char="-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Αποφυγή πρόωρων σχεδιαστικών προτάσεων ελλείψει ερευνητικής τεκμηρίωσης.</a:t>
            </a:r>
          </a:p>
          <a:p>
            <a:pPr>
              <a:buFontTx/>
              <a:buChar char="-"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Την συντόμευση του κύκλου σχεδίασης.</a:t>
            </a: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9644062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ΒΑΣΙΚΟ ΜΟΝΤΕΛΟ ΔΙΑΔΙΚΑΣΙΑΣ ΣΧΕΔΙΑΣΗΣ</a:t>
            </a:r>
          </a:p>
        </p:txBody>
      </p:sp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274638" y="828675"/>
            <a:ext cx="149193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διαδικασία σχεδίασης μπορεί να αναλυθεί σε δύο βασικές φάσεις.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πρώτη είναι η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Έρευνα και Ανάλυση [Ε/Α]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οποία αναγνωρίζεται ως μία θεωρητική, αναλυτική διαδικασία κατά την οποία αναγνωρίζονται οι παράμετροι σχεδίασης και τα ερευνητικά πεδία στα οποία αντιστοιχούν, προσδιορίζεται και ερευνάται ο προβληματικός χώρος, αναδύονται προβλήματα και ερωτήσεις και καθορίζονται οι έπι μέρους σχεδιαστικοί στόχοι με βασικό εργαλείο τον λόγο. 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δεύτερη είναι η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Υλοποίηση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οποία αναγνωρίζεται ως μία πρακτική, συνθετική διαδικασία κατά την οποία απαντώνται οι ερωτήσεις που ετέθησαν στην Ε/Α και δίνονται λύσεις μέσω σχεδίων τα οποία αξιολογούνται και εξελίσσονται.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46" name="Text Box 125"/>
          <p:cNvSpPr txBox="1">
            <a:spLocks noChangeArrowheads="1"/>
          </p:cNvSpPr>
          <p:nvPr/>
        </p:nvSpPr>
        <p:spPr bwMode="auto">
          <a:xfrm>
            <a:off x="274638" y="7010400"/>
            <a:ext cx="1714500" cy="714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148133" tIns="74066" rIns="148133" bIns="74066"/>
          <a:lstStyle/>
          <a:p>
            <a:pPr defTabSz="1481138"/>
            <a:r>
              <a:rPr lang="el-GR" sz="2400" b="1"/>
              <a:t>ΑΟΡΙΣΤΟ</a:t>
            </a:r>
            <a:endParaRPr lang="en-GB" sz="2400" b="1"/>
          </a:p>
        </p:txBody>
      </p:sp>
      <p:sp>
        <p:nvSpPr>
          <p:cNvPr id="14347" name="Text Box 125"/>
          <p:cNvSpPr txBox="1">
            <a:spLocks noChangeArrowheads="1"/>
          </p:cNvSpPr>
          <p:nvPr/>
        </p:nvSpPr>
        <p:spPr bwMode="auto">
          <a:xfrm>
            <a:off x="12847638" y="7010400"/>
            <a:ext cx="2000250" cy="71437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148133" tIns="74066" rIns="148133" bIns="74066"/>
          <a:lstStyle/>
          <a:p>
            <a:pPr defTabSz="1481138"/>
            <a:r>
              <a:rPr lang="el-GR" sz="2400" b="1"/>
              <a:t>ΟΡΙΣΜΕΝΟ</a:t>
            </a:r>
            <a:endParaRPr lang="en-GB" sz="2400" b="1"/>
          </a:p>
        </p:txBody>
      </p:sp>
      <p:sp>
        <p:nvSpPr>
          <p:cNvPr id="14348" name="Right Arrow 32"/>
          <p:cNvSpPr>
            <a:spLocks noChangeArrowheads="1"/>
          </p:cNvSpPr>
          <p:nvPr/>
        </p:nvSpPr>
        <p:spPr bwMode="auto">
          <a:xfrm>
            <a:off x="2489200" y="7010400"/>
            <a:ext cx="10001250" cy="785813"/>
          </a:xfrm>
          <a:prstGeom prst="rightArrow">
            <a:avLst>
              <a:gd name="adj1" fmla="val 50000"/>
              <a:gd name="adj2" fmla="val 135757"/>
            </a:avLst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defTabSz="1481138"/>
            <a:r>
              <a:rPr lang="el-GR" sz="2000" b="1"/>
              <a:t>ΦΟΡΑ ΚΑΘΟΡΙΣΜΟΥΣΧΕΔΙΟΥ</a:t>
            </a:r>
          </a:p>
        </p:txBody>
      </p:sp>
    </p:spTree>
  </p:cSld>
  <p:clrMapOvr>
    <a:masterClrMapping/>
  </p:clrMapOvr>
  <p:transition advTm="914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4"/>
          <p:cNvSpPr>
            <a:spLocks noChangeArrowheads="1"/>
          </p:cNvSpPr>
          <p:nvPr/>
        </p:nvSpPr>
        <p:spPr bwMode="auto">
          <a:xfrm>
            <a:off x="989013" y="0"/>
            <a:ext cx="1249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81138"/>
            <a:r>
              <a:rPr lang="el-GR" sz="2800" b="1">
                <a:solidFill>
                  <a:srgbClr val="006600"/>
                </a:solidFill>
              </a:rPr>
              <a:t>ΒΑΣΙΚΟ ΜΟΝΤΕΛΟ ΠΡΟΒΛΗΜΑΤΙΚΟΥ ΧΩΡΟΥ ΚΑΙ ΠΑΡΑΔΟΤΕΑ </a:t>
            </a:r>
          </a:p>
        </p:txBody>
      </p:sp>
      <p:sp>
        <p:nvSpPr>
          <p:cNvPr id="15363" name="Oval 8"/>
          <p:cNvSpPr>
            <a:spLocks noChangeArrowheads="1"/>
          </p:cNvSpPr>
          <p:nvPr/>
        </p:nvSpPr>
        <p:spPr bwMode="auto">
          <a:xfrm>
            <a:off x="3275013" y="7900988"/>
            <a:ext cx="7786687" cy="500062"/>
          </a:xfrm>
          <a:prstGeom prst="ellipse">
            <a:avLst/>
          </a:prstGeom>
          <a:solidFill>
            <a:srgbClr val="92D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481138"/>
            <a:r>
              <a:rPr lang="el-GR" sz="2000" b="1"/>
              <a:t>ΠΡΟΔΙΑΓΡΑΦΕΣ ΣΧΕΔΙΑΣΗΣ</a:t>
            </a:r>
          </a:p>
        </p:txBody>
      </p:sp>
      <p:sp>
        <p:nvSpPr>
          <p:cNvPr id="15364" name="Oval 142"/>
          <p:cNvSpPr>
            <a:spLocks noChangeArrowheads="1"/>
          </p:cNvSpPr>
          <p:nvPr/>
        </p:nvSpPr>
        <p:spPr bwMode="auto">
          <a:xfrm>
            <a:off x="5489575" y="2400300"/>
            <a:ext cx="3216275" cy="1298575"/>
          </a:xfrm>
          <a:prstGeom prst="ellipse">
            <a:avLst/>
          </a:prstGeom>
          <a:solidFill>
            <a:srgbClr val="92D050"/>
          </a:solidFill>
          <a:ln w="9525" algn="ctr">
            <a:noFill/>
            <a:prstDash val="sysDash"/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481138"/>
            <a:r>
              <a:rPr lang="el-GR" sz="1800" b="1"/>
              <a:t>ΣΥΝΤΟΜΗ ΠΕΡΙΓΡΑΦΗ ΕΡΓΟΥ / </a:t>
            </a:r>
            <a:r>
              <a:rPr lang="en-US" sz="1800" b="1"/>
              <a:t>BRIEF</a:t>
            </a:r>
            <a:endParaRPr lang="el-GR" sz="1800" b="1"/>
          </a:p>
        </p:txBody>
      </p:sp>
      <p:sp>
        <p:nvSpPr>
          <p:cNvPr id="15365" name="Oval 161"/>
          <p:cNvSpPr>
            <a:spLocks noChangeArrowheads="1"/>
          </p:cNvSpPr>
          <p:nvPr/>
        </p:nvSpPr>
        <p:spPr bwMode="auto">
          <a:xfrm>
            <a:off x="5775325" y="1776413"/>
            <a:ext cx="2643188" cy="520700"/>
          </a:xfrm>
          <a:prstGeom prst="ellipse">
            <a:avLst/>
          </a:prstGeom>
          <a:solidFill>
            <a:srgbClr val="92D050"/>
          </a:solidFill>
          <a:ln w="9525" algn="ctr">
            <a:noFill/>
            <a:prstDash val="sysDash"/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481138"/>
            <a:r>
              <a:rPr lang="el-GR" sz="1800" b="1"/>
              <a:t>ΔΡΑΣΕΙΣ</a:t>
            </a:r>
          </a:p>
        </p:txBody>
      </p:sp>
      <p:cxnSp>
        <p:nvCxnSpPr>
          <p:cNvPr id="15366" name="Straight Arrow Connector 20"/>
          <p:cNvCxnSpPr>
            <a:cxnSpLocks noChangeShapeType="1"/>
            <a:stCxn id="32" idx="6"/>
            <a:endCxn id="15364" idx="2"/>
          </p:cNvCxnSpPr>
          <p:nvPr/>
        </p:nvCxnSpPr>
        <p:spPr bwMode="auto">
          <a:xfrm flipV="1">
            <a:off x="2989263" y="3049588"/>
            <a:ext cx="2500312" cy="17145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67" name="Straight Arrow Connector 22"/>
          <p:cNvCxnSpPr>
            <a:cxnSpLocks noChangeShapeType="1"/>
            <a:stCxn id="33" idx="0"/>
            <a:endCxn id="15364" idx="4"/>
          </p:cNvCxnSpPr>
          <p:nvPr/>
        </p:nvCxnSpPr>
        <p:spPr bwMode="auto">
          <a:xfrm rot="16200000" flipV="1">
            <a:off x="6452394" y="4344194"/>
            <a:ext cx="1308100" cy="17462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68" name="Straight Arrow Connector 27"/>
          <p:cNvCxnSpPr>
            <a:cxnSpLocks noChangeShapeType="1"/>
            <a:stCxn id="34" idx="2"/>
            <a:endCxn id="15364" idx="6"/>
          </p:cNvCxnSpPr>
          <p:nvPr/>
        </p:nvCxnSpPr>
        <p:spPr bwMode="auto">
          <a:xfrm rot="10800000">
            <a:off x="8705850" y="3049588"/>
            <a:ext cx="2855913" cy="17145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69" name="Straight Arrow Connector 32"/>
          <p:cNvCxnSpPr>
            <a:cxnSpLocks noChangeShapeType="1"/>
            <a:stCxn id="34" idx="1"/>
            <a:endCxn id="15365" idx="6"/>
          </p:cNvCxnSpPr>
          <p:nvPr/>
        </p:nvCxnSpPr>
        <p:spPr bwMode="auto">
          <a:xfrm rot="16200000" flipV="1">
            <a:off x="10145713" y="309563"/>
            <a:ext cx="149225" cy="3603625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70" name="Straight Arrow Connector 34"/>
          <p:cNvCxnSpPr>
            <a:cxnSpLocks noChangeShapeType="1"/>
            <a:stCxn id="32" idx="7"/>
            <a:endCxn id="15365" idx="2"/>
          </p:cNvCxnSpPr>
          <p:nvPr/>
        </p:nvCxnSpPr>
        <p:spPr bwMode="auto">
          <a:xfrm rot="5400000" flipH="1" flipV="1">
            <a:off x="4063206" y="575470"/>
            <a:ext cx="250825" cy="3173412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71" name="Straight Arrow Connector 39"/>
          <p:cNvCxnSpPr>
            <a:cxnSpLocks noChangeShapeType="1"/>
            <a:stCxn id="33" idx="4"/>
            <a:endCxn id="15363" idx="0"/>
          </p:cNvCxnSpPr>
          <p:nvPr/>
        </p:nvCxnSpPr>
        <p:spPr bwMode="auto">
          <a:xfrm rot="16200000" flipH="1">
            <a:off x="6962775" y="7696200"/>
            <a:ext cx="357188" cy="523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0" y="8615363"/>
            <a:ext cx="1491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Το προϊόν, η άγνωστη πλευρά του τριπτύχου προσδιορίζεται συνήθως τελευταίο αφού έχουν προσδιοριστεί ικανοποιητικά οι χρήστες και το πλαίσιο μέσα στο οποίο δρουν.</a:t>
            </a:r>
          </a:p>
          <a:p>
            <a:pPr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Λαμβάνοντας υπ΄όψιν την οριστική περιγραφή έργου, οι προδιαγραφές σχεδίασης ‘σκιαγραφούν’ το προς σχεδίαση προϊόν ορίζοντας όλους του σχεδιαστικούς στόχους που αφορούν τις έπι μέρους παραμέτρους σχεδίασης.</a:t>
            </a:r>
          </a:p>
          <a:p>
            <a:pPr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75" y="1900238"/>
            <a:ext cx="2643188" cy="2643187"/>
          </a:xfrm>
          <a:prstGeom prst="ellipse">
            <a:avLst/>
          </a:prstGeom>
          <a:noFill/>
          <a:ln w="762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defTabSz="1481138">
              <a:defRPr/>
            </a:pPr>
            <a:endParaRPr lang="el-GR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ΧΡΗΣΤΗΣ</a:t>
            </a:r>
          </a:p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[ΥΠΟ-ΚΕΙΜΕΝΟ]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846763" y="5006975"/>
            <a:ext cx="2536825" cy="2536825"/>
          </a:xfrm>
          <a:prstGeom prst="ellipse">
            <a:avLst/>
          </a:prstGeom>
          <a:noFill/>
          <a:ln w="762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ΠΡΟΪΟΝ</a:t>
            </a:r>
          </a:p>
          <a:p>
            <a:pPr algn="ctr" defTabSz="1481138">
              <a:defRPr/>
            </a:pPr>
            <a:endParaRPr lang="el-GR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[ΑΝΤΙ-ΚΕΙΜΕΝΟ]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1561763" y="1757363"/>
            <a:ext cx="3143250" cy="2928937"/>
          </a:xfrm>
          <a:prstGeom prst="ellipse">
            <a:avLst/>
          </a:prstGeom>
          <a:noFill/>
          <a:ln w="762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defTabSz="1481138">
              <a:defRPr/>
            </a:pPr>
            <a:endParaRPr lang="el-GR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ΠΕΡΙΒΑΛΛΟΝ</a:t>
            </a:r>
          </a:p>
          <a:p>
            <a:pPr algn="ctr" defTabSz="1481138">
              <a:defRPr/>
            </a:pPr>
            <a:endParaRPr lang="el-GR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 defTabSz="1481138">
              <a:defRPr/>
            </a:pPr>
            <a:r>
              <a:rPr lang="el-GR" sz="2400" b="1" dirty="0">
                <a:solidFill>
                  <a:schemeClr val="bg2">
                    <a:lumMod val="75000"/>
                  </a:schemeClr>
                </a:solidFill>
              </a:rPr>
              <a:t>[ΠΛΑΙΣΙΟ]</a:t>
            </a:r>
          </a:p>
        </p:txBody>
      </p:sp>
      <p:sp>
        <p:nvSpPr>
          <p:cNvPr id="15376" name="TextBox 27"/>
          <p:cNvSpPr txBox="1">
            <a:spLocks noChangeArrowheads="1"/>
          </p:cNvSpPr>
          <p:nvPr/>
        </p:nvSpPr>
        <p:spPr bwMode="auto">
          <a:xfrm>
            <a:off x="0" y="4614863"/>
            <a:ext cx="2500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2000"/>
              <a:t>Δημογραφικά στοιχεία</a:t>
            </a:r>
          </a:p>
          <a:p>
            <a:pPr algn="r"/>
            <a:r>
              <a:rPr lang="el-GR" sz="2000"/>
              <a:t>Ανθρωπομετρία</a:t>
            </a:r>
          </a:p>
          <a:p>
            <a:pPr algn="r"/>
            <a:r>
              <a:rPr lang="el-GR" sz="2000"/>
              <a:t>Ανάγκες</a:t>
            </a:r>
          </a:p>
          <a:p>
            <a:pPr algn="r"/>
            <a:r>
              <a:rPr lang="el-GR" sz="2000"/>
              <a:t>Επιθυμίες</a:t>
            </a:r>
          </a:p>
          <a:p>
            <a:pPr algn="r"/>
            <a:r>
              <a:rPr lang="el-GR" sz="2000"/>
              <a:t>Συνήθειες</a:t>
            </a:r>
          </a:p>
          <a:p>
            <a:pPr algn="r"/>
            <a:r>
              <a:rPr lang="el-GR" sz="2000"/>
              <a:t>κλπ..............</a:t>
            </a:r>
          </a:p>
        </p:txBody>
      </p:sp>
      <p:sp>
        <p:nvSpPr>
          <p:cNvPr id="15377" name="TextBox 28"/>
          <p:cNvSpPr txBox="1">
            <a:spLocks noChangeArrowheads="1"/>
          </p:cNvSpPr>
          <p:nvPr/>
        </p:nvSpPr>
        <p:spPr bwMode="auto">
          <a:xfrm>
            <a:off x="3703638" y="5543550"/>
            <a:ext cx="2203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2000"/>
              <a:t>Χαρακτηριστικά</a:t>
            </a:r>
          </a:p>
          <a:p>
            <a:pPr algn="r"/>
            <a:r>
              <a:rPr lang="el-GR" sz="2000"/>
              <a:t>Λειτουργία</a:t>
            </a:r>
          </a:p>
          <a:p>
            <a:pPr algn="r"/>
            <a:r>
              <a:rPr lang="el-GR" sz="2000"/>
              <a:t>Τεχνικά στοιχεία</a:t>
            </a:r>
          </a:p>
          <a:p>
            <a:pPr algn="r"/>
            <a:r>
              <a:rPr lang="el-GR" sz="2000"/>
              <a:t>Κόστος</a:t>
            </a:r>
          </a:p>
          <a:p>
            <a:pPr algn="r"/>
            <a:r>
              <a:rPr lang="el-GR" sz="2000"/>
              <a:t>Αισθητική</a:t>
            </a:r>
          </a:p>
          <a:p>
            <a:pPr algn="r"/>
            <a:r>
              <a:rPr lang="el-GR" sz="2000"/>
              <a:t>κλπ..............</a:t>
            </a:r>
          </a:p>
        </p:txBody>
      </p:sp>
      <p:sp>
        <p:nvSpPr>
          <p:cNvPr id="15378" name="TextBox 29"/>
          <p:cNvSpPr txBox="1">
            <a:spLocks noChangeArrowheads="1"/>
          </p:cNvSpPr>
          <p:nvPr/>
        </p:nvSpPr>
        <p:spPr bwMode="auto">
          <a:xfrm>
            <a:off x="11633200" y="4829175"/>
            <a:ext cx="2817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Χαρακτηριστικά</a:t>
            </a:r>
          </a:p>
          <a:p>
            <a:r>
              <a:rPr lang="el-GR" sz="2000"/>
              <a:t>Δράστηριότητες</a:t>
            </a:r>
          </a:p>
          <a:p>
            <a:r>
              <a:rPr lang="el-GR" sz="2000"/>
              <a:t>Αλληλεπιδράσεις</a:t>
            </a:r>
          </a:p>
          <a:p>
            <a:r>
              <a:rPr lang="el-GR" sz="2000"/>
              <a:t>Ερμηνεία</a:t>
            </a:r>
          </a:p>
          <a:p>
            <a:r>
              <a:rPr lang="el-GR" sz="2000"/>
              <a:t>Αγορά</a:t>
            </a:r>
          </a:p>
          <a:p>
            <a:r>
              <a:rPr lang="el-GR" sz="2000"/>
              <a:t>Κοινωνικοί παράγοντες</a:t>
            </a:r>
          </a:p>
          <a:p>
            <a:r>
              <a:rPr lang="el-GR" sz="2000"/>
              <a:t>κλπ..............</a:t>
            </a:r>
          </a:p>
        </p:txBody>
      </p:sp>
      <p:sp>
        <p:nvSpPr>
          <p:cNvPr id="15379" name="Oval 161"/>
          <p:cNvSpPr>
            <a:spLocks noChangeArrowheads="1"/>
          </p:cNvSpPr>
          <p:nvPr/>
        </p:nvSpPr>
        <p:spPr bwMode="auto">
          <a:xfrm>
            <a:off x="2846388" y="614363"/>
            <a:ext cx="3429000" cy="908050"/>
          </a:xfrm>
          <a:prstGeom prst="ellipse">
            <a:avLst/>
          </a:prstGeom>
          <a:solidFill>
            <a:srgbClr val="92D050"/>
          </a:solidFill>
          <a:ln w="9525" algn="ctr">
            <a:noFill/>
            <a:prstDash val="sysDash"/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481138"/>
            <a:r>
              <a:rPr lang="el-GR" sz="1800" b="1"/>
              <a:t>ΧΑΡΑΚΤΗΡΙΣΤΙΚΑ ΧΡΗΣΤΩΝ</a:t>
            </a:r>
          </a:p>
        </p:txBody>
      </p:sp>
      <p:sp>
        <p:nvSpPr>
          <p:cNvPr id="15380" name="Oval 161"/>
          <p:cNvSpPr>
            <a:spLocks noChangeArrowheads="1"/>
          </p:cNvSpPr>
          <p:nvPr/>
        </p:nvSpPr>
        <p:spPr bwMode="auto">
          <a:xfrm>
            <a:off x="8204200" y="614363"/>
            <a:ext cx="3286125" cy="908050"/>
          </a:xfrm>
          <a:prstGeom prst="ellipse">
            <a:avLst/>
          </a:prstGeom>
          <a:solidFill>
            <a:srgbClr val="92D050"/>
          </a:solidFill>
          <a:ln w="9525" algn="ctr">
            <a:noFill/>
            <a:prstDash val="sysDash"/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481138"/>
            <a:r>
              <a:rPr lang="el-GR" sz="1800" b="1"/>
              <a:t>ΧΑΡΑΚΤΗΡΙΣΤΙΚΑ ΠΛΑΙΣΙΟΥ</a:t>
            </a:r>
          </a:p>
        </p:txBody>
      </p:sp>
      <p:cxnSp>
        <p:nvCxnSpPr>
          <p:cNvPr id="15381" name="Straight Arrow Connector 34"/>
          <p:cNvCxnSpPr>
            <a:cxnSpLocks noChangeShapeType="1"/>
            <a:stCxn id="32" idx="0"/>
            <a:endCxn id="15379" idx="2"/>
          </p:cNvCxnSpPr>
          <p:nvPr/>
        </p:nvCxnSpPr>
        <p:spPr bwMode="auto">
          <a:xfrm rot="5400000" flipH="1" flipV="1">
            <a:off x="1840707" y="894556"/>
            <a:ext cx="831850" cy="1179513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382" name="Straight Arrow Connector 32"/>
          <p:cNvCxnSpPr>
            <a:cxnSpLocks noChangeShapeType="1"/>
            <a:stCxn id="34" idx="0"/>
            <a:endCxn id="15380" idx="6"/>
          </p:cNvCxnSpPr>
          <p:nvPr/>
        </p:nvCxnSpPr>
        <p:spPr bwMode="auto">
          <a:xfrm rot="16200000" flipV="1">
            <a:off x="11967369" y="591344"/>
            <a:ext cx="688975" cy="1643063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383" name="Isosceles Triangle 45"/>
          <p:cNvSpPr>
            <a:spLocks noChangeArrowheads="1"/>
          </p:cNvSpPr>
          <p:nvPr/>
        </p:nvSpPr>
        <p:spPr bwMode="auto">
          <a:xfrm flipV="1">
            <a:off x="1560513" y="542925"/>
            <a:ext cx="11215687" cy="4143375"/>
          </a:xfrm>
          <a:prstGeom prst="triangle">
            <a:avLst>
              <a:gd name="adj" fmla="val 49847"/>
            </a:avLst>
          </a:prstGeom>
          <a:noFill/>
          <a:ln w="57150" algn="ctr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1481138"/>
            <a:endParaRPr lang="el-GR"/>
          </a:p>
        </p:txBody>
      </p:sp>
      <p:sp>
        <p:nvSpPr>
          <p:cNvPr id="15384" name="TextBox 47"/>
          <p:cNvSpPr txBox="1">
            <a:spLocks noChangeArrowheads="1"/>
          </p:cNvSpPr>
          <p:nvPr/>
        </p:nvSpPr>
        <p:spPr bwMode="auto">
          <a:xfrm>
            <a:off x="6418263" y="685800"/>
            <a:ext cx="16652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 b="1">
                <a:solidFill>
                  <a:srgbClr val="006600"/>
                </a:solidFill>
              </a:rPr>
              <a:t>ΟΡΙΣΤΙΚΗ </a:t>
            </a:r>
          </a:p>
          <a:p>
            <a:pPr algn="ctr"/>
            <a:r>
              <a:rPr lang="el-GR" sz="2000" b="1">
                <a:solidFill>
                  <a:srgbClr val="006600"/>
                </a:solidFill>
              </a:rPr>
              <a:t>ΠΕΡΙΓΡΑΦΗ</a:t>
            </a:r>
          </a:p>
          <a:p>
            <a:pPr algn="ctr"/>
            <a:r>
              <a:rPr lang="el-GR" sz="2000" b="1">
                <a:solidFill>
                  <a:srgbClr val="006600"/>
                </a:solidFill>
              </a:rPr>
              <a:t>ΕΡΓΟΥ</a:t>
            </a:r>
          </a:p>
        </p:txBody>
      </p:sp>
    </p:spTree>
  </p:cSld>
  <p:clrMapOvr>
    <a:masterClrMapping/>
  </p:clrMapOvr>
  <p:transition advTm="18198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9644062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ΠΡΟΔΙΑΓΡΑΦΕΣ ΣΧΕΔΙΑΣΗΣ/ </a:t>
            </a:r>
            <a:r>
              <a:rPr lang="en-US" sz="2400" b="1"/>
              <a:t>DESIGN GUIDELINES</a:t>
            </a:r>
            <a:endParaRPr lang="en-GB" sz="2400" b="1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0388" y="828675"/>
            <a:ext cx="13716000" cy="104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σύνταξη προδιαγραφών είναι το τελευταίο βήμα της φάσης έρευνας και ανάλυσης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και ουσιαστικά την συνοψίζει παρέχοντας μία λίστα με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στόχους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η οποία οδηγεί την φάση ενσωμάτωσης και υλοποίησης.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 σχεδιαστικές προδιαγραφές είναι μία πλήρης και ιεραρχημένη περιγραφή σχεδιαστικών στόχων που αφορούν όλα τα έπι μέρους σχεδιαστικά έργα και τις επιμέρους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παραμέτρους σχεδίασης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ενός συνολικού σχεδίου. Οι παράμετροι αυτές μπορούν να κατηγοριοποιηθούν και ως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χαρακτηριστικά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λειτουργικές απαιτήσεις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και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περιορισμοί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σύνταξη και διάρθρωση των προδιαγραφών εκτός από διατύπωση στόχων είναι και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διαμόρφωση στρατηγικής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της σχεδίασης για τα επόμενα στάδια άρα και μία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δημιουργική διαδικασία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η οποία είναι στην ευθύνη του σχεδιαστή.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 προδιαγραφές αργότερα υλοποιούνται σε έπι μέρους σχεδιαστικές λύσεις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κι επιλογές. Προδιαγράφουν το «τι χρειάζεται» ωστέ να μπορέσει στο επόμενο στάδιο ο σχεδιαστής να καθορίσει δημιουργικές λύσεις για το «πως». Η κατανόηση της σκοπιμότητας τους είναι κλειδί στην επιτυχή σύνταξη τους. 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Απαραίτητες προϋποθέσεις για την επιτυχή σύνταξη προδιαγραφών είναι η διερεύνηση, ο προσδιορισμός, και η ανάλυση του προβληματικού χώρου με τελικό αποτέλεσμα 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οριστική περιγραφή έργου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βάσει μεθόδων τις οποίες επιλέγει και καθορίζει ο σχεδιαστής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Παράλληλα οι σχεδιαστικές προδιαγραφές αποτελούν και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κριτήρια αξιολόγησης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καθ΄όλη την μετέπειτα πορεία της σχεδίασης. Οι προδιαγραφές δεν αλλάζουν για να δικαιολογηθούν μεταγενέστερες σχεδιαστικές επιλογές.Εκτός αυτού καθορίζουν ένα αξιακό σύστημα για 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επικοινωνία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σε ομάδες σχεδιαστών. 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13708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9644062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ΒΑΣΙΚΕΣ ΚΑΤΗΓΟΡΙΕΣ ΣΧΕΔΙΑΣΤΙΚΩΝ ΠΡΟΔΙΑΓΡΑΦΩΝ</a:t>
            </a:r>
            <a:endParaRPr lang="en-GB" sz="2400" b="1"/>
          </a:p>
        </p:txBody>
      </p:sp>
      <p:sp>
        <p:nvSpPr>
          <p:cNvPr id="17411" name="Rounded Rectangle 6"/>
          <p:cNvSpPr>
            <a:spLocks noChangeArrowheads="1"/>
          </p:cNvSpPr>
          <p:nvPr/>
        </p:nvSpPr>
        <p:spPr bwMode="auto">
          <a:xfrm>
            <a:off x="560388" y="2328863"/>
            <a:ext cx="4357687" cy="80724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1481138"/>
            <a:r>
              <a:rPr lang="el-GR" sz="2400">
                <a:solidFill>
                  <a:srgbClr val="000000"/>
                </a:solidFill>
              </a:rPr>
              <a:t>ΧΑΡΑΚΤΗΡΙΣΤΙΚΑ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Ιδιότητες ή γνωρίσματα, τι πρέπει να </a:t>
            </a:r>
            <a:r>
              <a:rPr lang="el-GR" sz="2400" b="1">
                <a:solidFill>
                  <a:srgbClr val="000000"/>
                </a:solidFill>
              </a:rPr>
              <a:t>είναι</a:t>
            </a:r>
            <a:r>
              <a:rPr lang="el-GR" sz="2400">
                <a:solidFill>
                  <a:srgbClr val="000000"/>
                </a:solidFill>
              </a:rPr>
              <a:t> το προϊόν.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Συνήθως </a:t>
            </a:r>
            <a:r>
              <a:rPr lang="el-GR" sz="2400" b="1">
                <a:solidFill>
                  <a:srgbClr val="000000"/>
                </a:solidFill>
              </a:rPr>
              <a:t>επίθετα</a:t>
            </a:r>
            <a:r>
              <a:rPr lang="el-GR" sz="2400">
                <a:solidFill>
                  <a:srgbClr val="000000"/>
                </a:solidFill>
              </a:rPr>
              <a:t> ή επιθετικοί προσδιορισμοί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καρέκλα πρέπει να είναι πλήρως ανακυκλώσιμη.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καφετιέρα πρέπει να είναι φτηνή.</a:t>
            </a:r>
          </a:p>
        </p:txBody>
      </p:sp>
      <p:sp>
        <p:nvSpPr>
          <p:cNvPr id="17412" name="Rounded Rectangle 7"/>
          <p:cNvSpPr>
            <a:spLocks noChangeArrowheads="1"/>
          </p:cNvSpPr>
          <p:nvPr/>
        </p:nvSpPr>
        <p:spPr bwMode="auto">
          <a:xfrm>
            <a:off x="5275263" y="2328863"/>
            <a:ext cx="4357687" cy="8143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1481138"/>
            <a:r>
              <a:rPr lang="el-GR" sz="2400">
                <a:solidFill>
                  <a:srgbClr val="000000"/>
                </a:solidFill>
              </a:rPr>
              <a:t>ΛΕΙΤΟΥΡΓΙΚΕΣ </a:t>
            </a: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ΑΠΑΙΤΗΣΕΙΣ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Επιθυμητή λειτουργικότητα, τι πρέπει να </a:t>
            </a:r>
            <a:r>
              <a:rPr lang="el-GR" sz="2400" b="1">
                <a:solidFill>
                  <a:srgbClr val="000000"/>
                </a:solidFill>
              </a:rPr>
              <a:t>κάνει</a:t>
            </a:r>
            <a:r>
              <a:rPr lang="el-GR" sz="2400">
                <a:solidFill>
                  <a:srgbClr val="000000"/>
                </a:solidFill>
              </a:rPr>
              <a:t> το προϊόν.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 b="1">
                <a:solidFill>
                  <a:srgbClr val="000000"/>
                </a:solidFill>
              </a:rPr>
              <a:t>Ρήματα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καρέκλα πρέπει να υποστηρίζει τα χέρια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καφετιέρα πρέπει να φτιάχνει εσπρέσο </a:t>
            </a:r>
          </a:p>
        </p:txBody>
      </p:sp>
      <p:sp>
        <p:nvSpPr>
          <p:cNvPr id="17413" name="Rounded Rectangle 8"/>
          <p:cNvSpPr>
            <a:spLocks noChangeArrowheads="1"/>
          </p:cNvSpPr>
          <p:nvPr/>
        </p:nvSpPr>
        <p:spPr bwMode="auto">
          <a:xfrm>
            <a:off x="10061575" y="2328863"/>
            <a:ext cx="4572000" cy="81438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66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1481138"/>
            <a:r>
              <a:rPr lang="el-GR" sz="2400">
                <a:solidFill>
                  <a:srgbClr val="000000"/>
                </a:solidFill>
              </a:rPr>
              <a:t>ΠΕΡΙΟΡΙΣΜΟΙ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n-US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Ποσοτικός ή ποιοτικός προσδιορισμός </a:t>
            </a:r>
            <a:r>
              <a:rPr lang="el-GR" sz="2400" b="1">
                <a:solidFill>
                  <a:srgbClr val="000000"/>
                </a:solidFill>
              </a:rPr>
              <a:t>ορίων</a:t>
            </a:r>
            <a:r>
              <a:rPr lang="el-GR" sz="2400">
                <a:solidFill>
                  <a:srgbClr val="000000"/>
                </a:solidFill>
              </a:rPr>
              <a:t>.</a:t>
            </a: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Λειτουργικοί [περιορίζουνλειτουργικότητα] ή δομικοί [περιορίζουν χαρακτηριστικά] 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καρέκλα πρέπει να είναι κόκκινη [δομικός περιορισμός, έχει τεθεί από τον πελάτη] </a:t>
            </a:r>
          </a:p>
          <a:p>
            <a:pPr defTabSz="1481138"/>
            <a:endParaRPr lang="el-GR" sz="2400">
              <a:solidFill>
                <a:srgbClr val="000000"/>
              </a:solidFill>
            </a:endParaRPr>
          </a:p>
          <a:p>
            <a:pPr defTabSz="1481138"/>
            <a:r>
              <a:rPr lang="el-GR" sz="2400">
                <a:solidFill>
                  <a:srgbClr val="000000"/>
                </a:solidFill>
              </a:rPr>
              <a:t>Η καφετιέρα πρέπει να φτιάχνει από 2 έως 6 εσπρέσο σε μία χρήση [λειτουργικός περιορισμός]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31825" y="757238"/>
            <a:ext cx="141446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Ένα προϊόν μπορεί να αποδομηθεί σε παραμέτρους, και ο καθορισμός της κάθε μίας μπορεί να θεωρηθεί ένα σχεδιαστικό υποέργο. Μία κατηγοριοποίηση αυτών των παραμέτρων η οποία εξυπηρετεί την σύνταξη των προδιαγραφών είναι η παρακάτω.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2094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31825" y="757238"/>
            <a:ext cx="14490700" cy="112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Ερευνα, προσδιορισμός και ανάλυση προβληματικού χώρου, αναγνώριση προβλημάτων και οριστική περιγραφή έργου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αποτελούν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προϋποθέσεις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για την σύνταξη προδιαγραφών.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Για να θεωρηθεί επιτυχής η διαδικασία Έρευνας και Ανάλυσης όλες οι παράμετροι που σχετίζονται με ένα προϊόν οφείλουν να έχουν αναγνωριστεί, ερευνηθεί, αναλυθεί και προδιαγραφεί. Ακόμα και δυσπροσδιόριστες παράμετροι όπως η αισθητική, οι συμβολισμοί, η ιδιαίτερη σχέση που αναπτύσσεται ανάμεσα σε χρήστη και αντικείμενο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είναι θεμιτό και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πρέπει να προδιαγράφονται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Πλήρης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αποδόμηση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λειτουργιών και χαρακτηριστικών του προϊόντος στην στοιχειώδη τους μορφή. Όσο πιο πλούσια είναι η πληροφορία που παρέχεται τόσο καλύτερα. Οι αυτονόητες ή γενικόλογες επισημάνσεις [π.χ. Να είναι φτηνό, εργονομικό κλπ.] ελάχιστα βοηθούν στα μετέπειτα στάδια της σχεδίασης και στην ανεύρεση καινοτόμων, δημιουργικών λύσεων.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Η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ιεράρχηση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προδιαγραφών σύμφωνα με την βαρύτητα τους διαμορφώνει την στρατηγική σχεδίασης και επιβάλλεται τόσο για 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λήψη αποφάσεων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όσο και για την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αξιολόγηση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των μετέπειτα προσχεδίων αλλά και του τελικού σχεδίου.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Δεν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πρέπει να προδιαγράφονται σχεδιαστικές λύσεις εκτός εάν έχουν τεθεί ως περιορισμοί [αφού ουσιαστικά περιορίζουν το εύρος των πιθανών σχεδιαστικών λύσεων].</a:t>
            </a:r>
          </a:p>
          <a:p>
            <a:pPr defTabSz="1481138"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Ιδιαίτερη έμφαση πρέπει να δίνεται στον τρόπο έκφρασης των προδιαγραφών. Σε αυτή την φάση της σχεδίασης </a:t>
            </a: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 λόγος είναι σχεδιαστικό εργαλείο </a:t>
            </a: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και οι αποχρώσεις του πολύ σημαντικές.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Οι σχεδιαστικές προδιαγραφές δεν πρέπει να συγχέονται με τις προδιαγραφές του τελικού προϊόντος. Ορισμένες σχεδιαστικές προδιαγραφές καταλήγουν σε προδιαγραφές, κυρίως στην περίπτωση των περιορισμών [π.χ. Η καρέκλα πρέπει να είναι κόκκινη, το βάρος της καρέκλας πρέπει να είναι 1500 γρ.]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defTabSz="1481138">
              <a:defRPr/>
            </a:pPr>
            <a:endParaRPr lang="el-G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1481138"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60388" y="257175"/>
            <a:ext cx="9644062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148133" tIns="74066" rIns="148133" bIns="74066">
            <a:spAutoFit/>
          </a:bodyPr>
          <a:lstStyle/>
          <a:p>
            <a:pPr defTabSz="1481138"/>
            <a:r>
              <a:rPr lang="el-GR" sz="2400" b="1"/>
              <a:t>ΒΑΣΙΚΕΣ ΑΡΧΕΣ ΓΙΑ ΤΗΝ ΣΥΝΤΑΞΗ ΠΡΟΔΙΑΓΡΑΦΩΝ</a:t>
            </a:r>
          </a:p>
        </p:txBody>
      </p:sp>
    </p:spTree>
  </p:cSld>
  <p:clrMapOvr>
    <a:masterClrMapping/>
  </p:clrMapOvr>
  <p:transition advTm="35450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81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481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6947</TotalTime>
  <Words>1711</Words>
  <Application>Microsoft Office PowerPoint</Application>
  <PresentationFormat>Custom</PresentationFormat>
  <Paragraphs>211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Default Design</vt:lpstr>
      <vt:lpstr>Θέμα του Office</vt:lpstr>
      <vt:lpstr>Studio VI-Product Design 2 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Eugene Scourboutis</dc:creator>
  <cp:lastModifiedBy>Pellas Nikolaos</cp:lastModifiedBy>
  <cp:revision>298</cp:revision>
  <dcterms:created xsi:type="dcterms:W3CDTF">2008-10-14T08:57:44Z</dcterms:created>
  <dcterms:modified xsi:type="dcterms:W3CDTF">2015-09-03T07:35:23Z</dcterms:modified>
</cp:coreProperties>
</file>