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</p:sldMasterIdLst>
  <p:notesMasterIdLst>
    <p:notesMasterId r:id="rId81"/>
  </p:notesMasterIdLst>
  <p:sldIdLst>
    <p:sldId id="760" r:id="rId3"/>
    <p:sldId id="761" r:id="rId4"/>
    <p:sldId id="762" r:id="rId5"/>
    <p:sldId id="751" r:id="rId6"/>
    <p:sldId id="256" r:id="rId7"/>
    <p:sldId id="297" r:id="rId8"/>
    <p:sldId id="304" r:id="rId9"/>
    <p:sldId id="622" r:id="rId10"/>
    <p:sldId id="534" r:id="rId11"/>
    <p:sldId id="535" r:id="rId12"/>
    <p:sldId id="536" r:id="rId13"/>
    <p:sldId id="539" r:id="rId14"/>
    <p:sldId id="455" r:id="rId15"/>
    <p:sldId id="456" r:id="rId16"/>
    <p:sldId id="457" r:id="rId17"/>
    <p:sldId id="458" r:id="rId18"/>
    <p:sldId id="459" r:id="rId19"/>
    <p:sldId id="460" r:id="rId20"/>
    <p:sldId id="660" r:id="rId21"/>
    <p:sldId id="463" r:id="rId22"/>
    <p:sldId id="464" r:id="rId23"/>
    <p:sldId id="465" r:id="rId24"/>
    <p:sldId id="661" r:id="rId25"/>
    <p:sldId id="662" r:id="rId26"/>
    <p:sldId id="606" r:id="rId27"/>
    <p:sldId id="607" r:id="rId28"/>
    <p:sldId id="608" r:id="rId29"/>
    <p:sldId id="609" r:id="rId30"/>
    <p:sldId id="610" r:id="rId31"/>
    <p:sldId id="611" r:id="rId32"/>
    <p:sldId id="665" r:id="rId33"/>
    <p:sldId id="674" r:id="rId34"/>
    <p:sldId id="675" r:id="rId35"/>
    <p:sldId id="682" r:id="rId36"/>
    <p:sldId id="684" r:id="rId37"/>
    <p:sldId id="685" r:id="rId38"/>
    <p:sldId id="686" r:id="rId39"/>
    <p:sldId id="687" r:id="rId40"/>
    <p:sldId id="688" r:id="rId41"/>
    <p:sldId id="689" r:id="rId42"/>
    <p:sldId id="690" r:id="rId43"/>
    <p:sldId id="614" r:id="rId44"/>
    <p:sldId id="615" r:id="rId45"/>
    <p:sldId id="616" r:id="rId46"/>
    <p:sldId id="617" r:id="rId47"/>
    <p:sldId id="510" r:id="rId48"/>
    <p:sldId id="511" r:id="rId49"/>
    <p:sldId id="517" r:id="rId50"/>
    <p:sldId id="563" r:id="rId51"/>
    <p:sldId id="754" r:id="rId52"/>
    <p:sldId id="564" r:id="rId53"/>
    <p:sldId id="755" r:id="rId54"/>
    <p:sldId id="745" r:id="rId55"/>
    <p:sldId id="746" r:id="rId56"/>
    <p:sldId id="742" r:id="rId57"/>
    <p:sldId id="748" r:id="rId58"/>
    <p:sldId id="749" r:id="rId59"/>
    <p:sldId id="547" r:id="rId60"/>
    <p:sldId id="540" r:id="rId61"/>
    <p:sldId id="543" r:id="rId62"/>
    <p:sldId id="544" r:id="rId63"/>
    <p:sldId id="758" r:id="rId64"/>
    <p:sldId id="560" r:id="rId65"/>
    <p:sldId id="546" r:id="rId66"/>
    <p:sldId id="565" r:id="rId67"/>
    <p:sldId id="649" r:id="rId68"/>
    <p:sldId id="522" r:id="rId69"/>
    <p:sldId id="523" r:id="rId70"/>
    <p:sldId id="524" r:id="rId71"/>
    <p:sldId id="525" r:id="rId72"/>
    <p:sldId id="526" r:id="rId73"/>
    <p:sldId id="626" r:id="rId74"/>
    <p:sldId id="528" r:id="rId75"/>
    <p:sldId id="759" r:id="rId76"/>
    <p:sldId id="529" r:id="rId77"/>
    <p:sldId id="530" r:id="rId78"/>
    <p:sldId id="753" r:id="rId79"/>
    <p:sldId id="752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D60093"/>
    <a:srgbClr val="CC0066"/>
    <a:srgbClr val="FFFF00"/>
    <a:srgbClr val="6699FF"/>
    <a:srgbClr val="FF5050"/>
    <a:srgbClr val="FF66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734" autoAdjust="0"/>
    <p:restoredTop sz="94660"/>
  </p:normalViewPr>
  <p:slideViewPr>
    <p:cSldViewPr>
      <p:cViewPr>
        <p:scale>
          <a:sx n="66" d="100"/>
          <a:sy n="66" d="100"/>
        </p:scale>
        <p:origin x="-2934" y="-1128"/>
      </p:cViewPr>
      <p:guideLst>
        <p:guide orient="horz" pos="1008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15.xml"/><Relationship Id="rId1" Type="http://schemas.openxmlformats.org/officeDocument/2006/relationships/slide" Target="slides/slide12.xml"/><Relationship Id="rId5" Type="http://schemas.openxmlformats.org/officeDocument/2006/relationships/slide" Target="slides/slide71.xml"/><Relationship Id="rId4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r>
              <a:rPr lang="en-US" dirty="0" smtClean="0"/>
              <a:t>Mortgage</a:t>
            </a:r>
            <a:r>
              <a:rPr lang="en-US" baseline="0" dirty="0" smtClean="0"/>
              <a:t> I</a:t>
            </a:r>
            <a:r>
              <a:rPr lang="en-US" dirty="0" smtClean="0"/>
              <a:t>nterest </a:t>
            </a:r>
            <a:r>
              <a:rPr lang="en-US" dirty="0"/>
              <a:t>Rates Curve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Φύλλο1!$E$2</c:f>
              <c:strCache>
                <c:ptCount val="1"/>
                <c:pt idx="0">
                  <c:v>Interest Rates Curve</c:v>
                </c:pt>
              </c:strCache>
            </c:strRef>
          </c:tx>
          <c:cat>
            <c:strRef>
              <c:f>Φύλλο1!$D$3:$D$9</c:f>
              <c:strCache>
                <c:ptCount val="7"/>
                <c:pt idx="0">
                  <c:v>3 years </c:v>
                </c:pt>
                <c:pt idx="1">
                  <c:v>5 years </c:v>
                </c:pt>
                <c:pt idx="2">
                  <c:v>7 years </c:v>
                </c:pt>
                <c:pt idx="3">
                  <c:v>15 years </c:v>
                </c:pt>
                <c:pt idx="4">
                  <c:v>20 years </c:v>
                </c:pt>
                <c:pt idx="5">
                  <c:v>30 years </c:v>
                </c:pt>
                <c:pt idx="6">
                  <c:v>40 years </c:v>
                </c:pt>
              </c:strCache>
            </c:strRef>
          </c:cat>
          <c:val>
            <c:numRef>
              <c:f>Φύλλο1!$E$3:$E$9</c:f>
              <c:numCache>
                <c:formatCode>0.000%</c:formatCode>
                <c:ptCount val="7"/>
                <c:pt idx="0">
                  <c:v>1.6250000000000077E-2</c:v>
                </c:pt>
                <c:pt idx="1">
                  <c:v>1.875000000000009E-2</c:v>
                </c:pt>
                <c:pt idx="2">
                  <c:v>2.5000000000000105E-2</c:v>
                </c:pt>
                <c:pt idx="3">
                  <c:v>3.2500000000000161E-2</c:v>
                </c:pt>
                <c:pt idx="4">
                  <c:v>4.0000000000000112E-2</c:v>
                </c:pt>
                <c:pt idx="5">
                  <c:v>4.2500000000000024E-2</c:v>
                </c:pt>
                <c:pt idx="6">
                  <c:v>4.8750000000000113E-2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083968"/>
        <c:axId val="160085504"/>
        <c:axId val="117218816"/>
      </c:line3DChart>
      <c:catAx>
        <c:axId val="16008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160085504"/>
        <c:crosses val="autoZero"/>
        <c:auto val="1"/>
        <c:lblAlgn val="ctr"/>
        <c:lblOffset val="100"/>
        <c:noMultiLvlLbl val="0"/>
      </c:catAx>
      <c:valAx>
        <c:axId val="160085504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160083968"/>
        <c:crosses val="autoZero"/>
        <c:crossBetween val="between"/>
      </c:valAx>
      <c:serAx>
        <c:axId val="117218816"/>
        <c:scaling>
          <c:orientation val="minMax"/>
        </c:scaling>
        <c:delete val="1"/>
        <c:axPos val="b"/>
        <c:majorTickMark val="out"/>
        <c:minorTickMark val="none"/>
        <c:tickLblPos val="none"/>
        <c:crossAx val="160085504"/>
        <c:crosses val="autoZero"/>
      </c:serAx>
    </c:plotArea>
    <c:plotVisOnly val="1"/>
    <c:dispBlanksAs val="gap"/>
    <c:showDLblsOverMax val="0"/>
  </c:chart>
  <c:spPr>
    <a:solidFill>
      <a:srgbClr val="E3FFA3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ACE60A-8CB8-4260-B63D-52B9DF1F5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5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FE1353-DA7E-4989-8E18-EE597091194A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>
                <a:latin typeface="Arial" pitchFamily="34" charset="0"/>
              </a:rPr>
              <a:t>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F99B61-B9CE-4B5A-9510-6CD75021F223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0"/>
              </a:spcBef>
              <a:buFontTx/>
              <a:buChar char="•"/>
            </a:pPr>
            <a:endParaRPr lang="el-GR" altLang="el-GR" smtClean="0">
              <a:latin typeface="Arial" pitchFamily="34" charset="0"/>
            </a:endParaRPr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B159E25-8ED0-4E8E-9442-205A9E4FDA01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7BC90-248A-4E22-95A8-258D97701D8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64E8D-A7BF-45DF-8CFA-EA37EA21F9A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42D17-0ACE-4BA6-8B1E-9082E64EBF5E}" type="slidenum">
              <a:rPr lang="en-US"/>
              <a:pPr/>
              <a:t>49</a:t>
            </a:fld>
            <a:endParaRPr lang="en-US"/>
          </a:p>
        </p:txBody>
      </p:sp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669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42D17-0ACE-4BA6-8B1E-9082E64EBF5E}" type="slidenum">
              <a:rPr lang="en-US"/>
              <a:pPr/>
              <a:t>50</a:t>
            </a:fld>
            <a:endParaRPr lang="en-US"/>
          </a:p>
        </p:txBody>
      </p:sp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669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56B46-D9EE-4317-A2ED-CD6B6E9BB85E}" type="slidenum">
              <a:rPr lang="en-US"/>
              <a:pPr/>
              <a:t>51</a:t>
            </a:fld>
            <a:endParaRPr lang="en-US"/>
          </a:p>
        </p:txBody>
      </p:sp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56B46-D9EE-4317-A2ED-CD6B6E9BB85E}" type="slidenum">
              <a:rPr lang="en-US"/>
              <a:pPr/>
              <a:t>52</a:t>
            </a:fld>
            <a:endParaRPr lang="en-US"/>
          </a:p>
        </p:txBody>
      </p:sp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l-GR">
              <a:latin typeface="Arial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6D3B29-B304-475D-8CB3-6C118762C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1FB3-166F-4314-9C51-D0B63600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862013"/>
            <a:ext cx="2039938" cy="5233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862013"/>
            <a:ext cx="5970587" cy="5233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9197-8D3C-474F-B555-E3573FFE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B61CAC-778F-461D-84EE-07005E101F7C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DF7EE54-234D-4D6B-8903-D195FA1D8A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4567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359062-4F70-42BA-B2CA-D8F7F72096D1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245E849-AA4E-4A2C-8DCF-A883DD827D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071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B2D6C5-56B2-4231-89D4-077E801102AC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15B27A2-5B7E-4B8B-9EB5-F4E5F85CDB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79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66C98E-7C73-4115-BA15-228EF918A775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17319C5-E477-41A9-9D25-AE19BFC621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1888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F624D5-9DA7-4B48-834F-4DC168DCBFD8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160E5A6-2E6E-4CDD-9FA2-8FDF27BDF6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625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65AFA7-AE9B-45D3-AF0A-E2915DA6E420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E75A584-94E7-4541-A9AC-94633582D2B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8389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C69D0A-9D2E-4359-880C-641A9992043E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E59C54B-443A-4DDC-9D95-190959FA336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4993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E8E7B6-BD3B-4D1E-A6A0-DC6D511F7633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A87E4F1-B4C9-4E26-95CB-7DBEC3882F5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686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5CAEF-A8CE-4E32-A05C-E334799B0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D5029C-52D5-4E80-B849-C0932EE2BA44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64EE004-3FC8-4D43-BA0A-F67BBB93AD5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9596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FB0518-7D58-4819-B2D0-86EBD9DDC583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4DF6248-BD4B-4151-BDF0-D15E2B7F13F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991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5943EA-CC36-46C3-831A-62D9944FDAAA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E5BFCA7-9670-4483-BB7D-22AE9D0AC1F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2439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61CC8-21F6-45A9-B239-22FE556B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50AC-8973-4208-A5CF-6FCE82E93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242F-85F0-42F6-A7F4-278081837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CC17-B490-4287-9F8C-64648BEB0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0634-524A-4579-AA2E-232F4E168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4344-5E87-4FB4-A751-31EF42004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651D8-5D33-45A0-9BB2-398EAE9BC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13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865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914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E0E7B5B-1E43-48D6-ACC9-C3AEA2E2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utoUpdateAnimBg="0"/>
      <p:bldP spid="3138" grpId="0" build="p" bldLvl="5" autoUpdateAnimBg="0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3075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46E0FEE-9D5A-40C2-82B7-CADF453CFD3E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8009B1-43C6-4237-8477-E8637BBE7C4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847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mailto:tsiriop@aegean.gr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altLang="en-US" sz="3200" b="1" dirty="0" smtClean="0"/>
              <a:t>ΠΡΟΧΩΡΗΜΕΝΗ ΧΡΗΜΑΤΟΟΙΚΟΝΟΜΙΚΗ &amp; ΔΙΑΧΕΙΡΙΣΗ ΚΙΝΔΥΝΩΝ</a:t>
            </a:r>
            <a:endParaRPr lang="el-GR" altLang="el-GR" sz="3200" b="1" dirty="0" smtClean="0"/>
          </a:p>
        </p:txBody>
      </p:sp>
      <p:sp>
        <p:nvSpPr>
          <p:cNvPr id="16387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l-GR" altLang="el-GR" sz="2800" b="1" dirty="0" smtClean="0">
                <a:solidFill>
                  <a:schemeClr val="tx1"/>
                </a:solidFill>
              </a:rPr>
              <a:t>3: </a:t>
            </a:r>
            <a:r>
              <a:rPr lang="en-US" altLang="el-GR" sz="2800">
                <a:solidFill>
                  <a:schemeClr val="tx1"/>
                </a:solidFill>
                <a:latin typeface="Arial" pitchFamily="34" charset="0"/>
              </a:rPr>
              <a:t> Financing Decisions</a:t>
            </a:r>
            <a:endParaRPr lang="el-GR" altLang="el-GR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8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ms43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dirty="0" smtClean="0">
                <a:solidFill>
                  <a:srgbClr val="000000"/>
                </a:solidFill>
              </a:rPr>
              <a:t>Θεόδωρος </a:t>
            </a:r>
            <a:r>
              <a:rPr lang="el-GR" altLang="el-GR" sz="1800" b="1" i="1" dirty="0" err="1" smtClean="0">
                <a:solidFill>
                  <a:srgbClr val="000000"/>
                </a:solidFill>
              </a:rPr>
              <a:t>Συριόπουλος</a:t>
            </a:r>
            <a:endParaRPr lang="el-GR" altLang="el-GR" sz="1800" b="1" i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dirty="0" smtClean="0">
                <a:solidFill>
                  <a:srgbClr val="000000"/>
                </a:solidFill>
              </a:rPr>
              <a:t>Τμήμα </a:t>
            </a:r>
            <a:r>
              <a:rPr lang="el-GR" sz="1800" b="1" i="1" dirty="0" smtClean="0">
                <a:solidFill>
                  <a:srgbClr val="000000"/>
                </a:solidFill>
              </a:rPr>
              <a:t>Ναυτιλίας </a:t>
            </a:r>
            <a:r>
              <a:rPr lang="el-GR" sz="1800" b="1" i="1" dirty="0">
                <a:solidFill>
                  <a:srgbClr val="000000"/>
                </a:solidFill>
              </a:rPr>
              <a:t>και Επιχειρηματικών Υπηρεσιών</a:t>
            </a:r>
            <a:endParaRPr lang="el-GR" altLang="el-GR" sz="1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71310-775C-41BA-A6E5-379492FCF49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smtClean="0">
                <a:cs typeface="Times New Roman" pitchFamily="18" charset="0"/>
              </a:rPr>
              <a:t>Estimating amount</a:t>
            </a:r>
            <a:br>
              <a:rPr lang="en-US" sz="2000" b="1" smtClean="0">
                <a:cs typeface="Times New Roman" pitchFamily="18" charset="0"/>
              </a:rPr>
            </a:br>
            <a:r>
              <a:rPr lang="en-US" sz="2000" b="1" smtClean="0">
                <a:cs typeface="Times New Roman" pitchFamily="18" charset="0"/>
              </a:rPr>
              <a:t>o</a:t>
            </a:r>
            <a:r>
              <a:rPr lang="en-CA" sz="2000" b="1" smtClean="0">
                <a:cs typeface="Times New Roman" pitchFamily="18" charset="0"/>
              </a:rPr>
              <a:t>f required external funds</a:t>
            </a:r>
            <a:endParaRPr lang="en-US" sz="200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420938"/>
            <a:ext cx="6408738" cy="3459162"/>
          </a:xfrm>
        </p:spPr>
        <p:txBody>
          <a:bodyPr/>
          <a:lstStyle/>
          <a:p>
            <a:pPr eaLnBrk="1" hangingPunct="1"/>
            <a:r>
              <a:rPr lang="en-US" sz="1800" smtClean="0">
                <a:cs typeface="Times New Roman" pitchFamily="18" charset="0"/>
              </a:rPr>
              <a:t>if </a:t>
            </a:r>
            <a:r>
              <a:rPr lang="en-US" sz="1800" smtClean="0">
                <a:solidFill>
                  <a:schemeClr val="tx2"/>
                </a:solidFill>
                <a:cs typeface="Times New Roman" pitchFamily="18" charset="0"/>
              </a:rPr>
              <a:t>firm’s assets</a:t>
            </a:r>
            <a:r>
              <a:rPr lang="en-US" sz="1800" smtClean="0">
                <a:cs typeface="Times New Roman" pitchFamily="18" charset="0"/>
              </a:rPr>
              <a:t> are expected to…</a:t>
            </a:r>
            <a:r>
              <a:rPr lang="en-US" sz="800" smtClean="0">
                <a:cs typeface="Times New Roman" pitchFamily="18" charset="0"/>
              </a:rPr>
              <a:t/>
            </a:r>
            <a:br>
              <a:rPr lang="en-US" sz="800" smtClean="0">
                <a:cs typeface="Times New Roman" pitchFamily="18" charset="0"/>
              </a:rPr>
            </a:br>
            <a:endParaRPr lang="en-US" sz="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grow</a:t>
            </a: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more than</a:t>
            </a:r>
            <a:r>
              <a:rPr lang="en-US" sz="1800" smtClean="0"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&gt;&gt;&gt;</a:t>
            </a:r>
            <a:r>
              <a:rPr lang="en-US" sz="1800" smtClean="0">
                <a:cs typeface="Times New Roman" pitchFamily="18" charset="0"/>
              </a:rPr>
              <a:t> 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internally generated funds</a:t>
            </a:r>
            <a: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8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xternal funds</a:t>
            </a:r>
            <a:r>
              <a:rPr lang="en-US" sz="1800" smtClean="0">
                <a:cs typeface="Times New Roman" pitchFamily="18" charset="0"/>
              </a:rPr>
              <a:t> be raised to fill the gap</a:t>
            </a:r>
          </a:p>
          <a:p>
            <a:pPr eaLnBrk="1" hangingPunct="1">
              <a:buFont typeface="Wingdings" pitchFamily="2" charset="2"/>
              <a:buNone/>
            </a:pPr>
            <a:endParaRPr lang="en-US" sz="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cs typeface="Times New Roman" pitchFamily="18" charset="0"/>
              </a:rPr>
              <a:t>most firms raise external funds needed…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through </a:t>
            </a: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borrowing</a:t>
            </a:r>
            <a:endParaRPr lang="en-CA" sz="2000" b="1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B63F4-8D69-4083-85BF-69649ACA2DE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smtClean="0">
                <a:cs typeface="Times New Roman" pitchFamily="18" charset="0"/>
              </a:rPr>
              <a:t>Estimating amount</a:t>
            </a:r>
            <a:br>
              <a:rPr lang="en-US" sz="2000" b="1" smtClean="0">
                <a:cs typeface="Times New Roman" pitchFamily="18" charset="0"/>
              </a:rPr>
            </a:br>
            <a:r>
              <a:rPr lang="en-US" sz="2000" b="1" smtClean="0">
                <a:cs typeface="Times New Roman" pitchFamily="18" charset="0"/>
              </a:rPr>
              <a:t>o</a:t>
            </a:r>
            <a:r>
              <a:rPr lang="en-CA" sz="2000" b="1" smtClean="0">
                <a:cs typeface="Times New Roman" pitchFamily="18" charset="0"/>
              </a:rPr>
              <a:t>f required external funds</a:t>
            </a:r>
            <a:endParaRPr lang="en-US" sz="200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110537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4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Funding needs                        =    </a:t>
            </a:r>
            <a:r>
              <a:rPr lang="el-GR" sz="1800" b="1" i="1" smtClean="0">
                <a:solidFill>
                  <a:schemeClr val="tx2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chemeClr val="tx2"/>
                </a:solidFill>
                <a:cs typeface="Arial" charset="0"/>
              </a:rPr>
              <a:t>Cash + </a:t>
            </a:r>
            <a:r>
              <a:rPr lang="el-GR" sz="1800" b="1" i="1" smtClean="0">
                <a:solidFill>
                  <a:schemeClr val="tx2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chemeClr val="tx2"/>
                </a:solidFill>
                <a:cs typeface="Arial" charset="0"/>
              </a:rPr>
              <a:t>WCR + </a:t>
            </a:r>
            <a:r>
              <a:rPr lang="el-GR" sz="1800" b="1" i="1" smtClean="0">
                <a:solidFill>
                  <a:schemeClr val="tx2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chemeClr val="tx2"/>
                </a:solidFill>
                <a:cs typeface="Arial" charset="0"/>
              </a:rPr>
              <a:t>Fixed Assets</a:t>
            </a:r>
            <a:endParaRPr lang="en-CA" sz="12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6699FF"/>
                </a:solidFill>
                <a:cs typeface="Times New Roman" pitchFamily="18" charset="0"/>
              </a:rPr>
              <a:t>Internally generated funds    =     Retained earnings</a:t>
            </a:r>
            <a:br>
              <a:rPr lang="en-US" sz="1800" b="1" smtClean="0">
                <a:solidFill>
                  <a:srgbClr val="6699FF"/>
                </a:solidFill>
                <a:cs typeface="Times New Roman" pitchFamily="18" charset="0"/>
              </a:rPr>
            </a:br>
            <a:r>
              <a:rPr lang="en-US" sz="1800" b="1" smtClean="0">
                <a:solidFill>
                  <a:srgbClr val="6699FF"/>
                </a:solidFill>
                <a:cs typeface="Times New Roman" pitchFamily="18" charset="0"/>
              </a:rPr>
              <a:t>				  +  Depreciation expenses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rgbClr val="6699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rgbClr val="6699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rgbClr val="6699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External fund needs               =     Funding needs </a:t>
            </a:r>
            <a:b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				  -   Internally generated funds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External fund needs </a:t>
            </a:r>
            <a:r>
              <a:rPr lang="en-CA" sz="1800" b="1" smtClean="0">
                <a:solidFill>
                  <a:srgbClr val="FF0000"/>
                </a:solidFill>
                <a:cs typeface="Times New Roman" pitchFamily="18" charset="0"/>
              </a:rPr>
              <a:t>		=    (</a:t>
            </a:r>
            <a:r>
              <a:rPr lang="el-GR" sz="1800" b="1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Cash + </a:t>
            </a:r>
            <a:r>
              <a:rPr lang="el-GR" sz="1800" b="1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WCR + </a:t>
            </a:r>
            <a:r>
              <a:rPr lang="el-GR" sz="1800" b="1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Fixed Assets)</a:t>
            </a:r>
            <a:r>
              <a:rPr lang="en-CA" sz="1800" b="1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200" b="1" smtClean="0">
                <a:solidFill>
                  <a:srgbClr val="FF0000"/>
                </a:solidFill>
                <a:cs typeface="Times New Roman" pitchFamily="18" charset="0"/>
              </a:rPr>
              <a:t>				 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1800" b="1" smtClean="0">
                <a:solidFill>
                  <a:srgbClr val="FF0000"/>
                </a:solidFill>
                <a:cs typeface="Times New Roman" pitchFamily="18" charset="0"/>
              </a:rPr>
              <a:t>					   -  (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Retained earnings</a:t>
            </a:r>
            <a:b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                                                     + Depreciation expenses)</a:t>
            </a:r>
            <a:r>
              <a:rPr lang="en-CA" sz="1800" b="1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CA" sz="1800" b="1" smtClean="0">
                <a:solidFill>
                  <a:schemeClr val="tx2"/>
                </a:solidFill>
                <a:cs typeface="Times New Roman" pitchFamily="18" charset="0"/>
              </a:rPr>
              <a:t>							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187450" y="4941888"/>
            <a:ext cx="7632700" cy="9350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0CD08-D8C6-4110-BB31-C8B73C595EA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7" name="Text Box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162925" cy="427038"/>
          </a:xfrm>
          <a:noFill/>
        </p:spPr>
        <p:txBody>
          <a:bodyPr/>
          <a:lstStyle/>
          <a:p>
            <a:r>
              <a:rPr lang="en-US" sz="2200" b="1" smtClean="0"/>
              <a:t>Balance Sheet - Income Statement link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1962150"/>
            <a:ext cx="8280400" cy="4895850"/>
            <a:chOff x="480" y="1200"/>
            <a:chExt cx="4024" cy="2751"/>
          </a:xfrm>
        </p:grpSpPr>
        <p:pic>
          <p:nvPicPr>
            <p:cNvPr id="62469" name="Picture 5" descr="hawawini+ex02-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200"/>
              <a:ext cx="4024" cy="2751"/>
            </a:xfrm>
            <a:prstGeom prst="rect">
              <a:avLst/>
            </a:prstGeom>
            <a:noFill/>
            <a:effectLst>
              <a:outerShdw dist="89803" dir="2700000" algn="ctr" rotWithShape="0">
                <a:srgbClr val="808080"/>
              </a:outerShdw>
            </a:effectLst>
          </p:spPr>
        </p:pic>
        <p:sp>
          <p:nvSpPr>
            <p:cNvPr id="13329" name="Text Box 6"/>
            <p:cNvSpPr txBox="1">
              <a:spLocks noChangeArrowheads="1"/>
            </p:cNvSpPr>
            <p:nvPr/>
          </p:nvSpPr>
          <p:spPr bwMode="auto">
            <a:xfrm>
              <a:off x="1299" y="1305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2007</a:t>
              </a:r>
            </a:p>
          </p:txBody>
        </p:sp>
        <p:sp>
          <p:nvSpPr>
            <p:cNvPr id="13330" name="Text Box 7"/>
            <p:cNvSpPr txBox="1">
              <a:spLocks noChangeArrowheads="1"/>
            </p:cNvSpPr>
            <p:nvPr/>
          </p:nvSpPr>
          <p:spPr bwMode="auto">
            <a:xfrm>
              <a:off x="2379" y="1308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 2008</a:t>
              </a:r>
            </a:p>
          </p:txBody>
        </p:sp>
        <p:sp>
          <p:nvSpPr>
            <p:cNvPr id="13331" name="Text Box 8"/>
            <p:cNvSpPr txBox="1">
              <a:spLocks noChangeArrowheads="1"/>
            </p:cNvSpPr>
            <p:nvPr/>
          </p:nvSpPr>
          <p:spPr bwMode="auto">
            <a:xfrm>
              <a:off x="3918" y="1305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2008</a:t>
              </a:r>
            </a:p>
          </p:txBody>
        </p:sp>
      </p:grp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651500" y="5805488"/>
            <a:ext cx="1800225" cy="504825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2916238" y="3573463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3563938" y="3573463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5219700" y="3644900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5940425" y="3644900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6659563" y="3644900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4140200" y="3573463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 rot="-2950444">
            <a:off x="1422400" y="4438651"/>
            <a:ext cx="1038225" cy="1619250"/>
          </a:xfrm>
          <a:prstGeom prst="curvedRightArrow">
            <a:avLst>
              <a:gd name="adj1" fmla="val 12564"/>
              <a:gd name="adj2" fmla="val 62385"/>
              <a:gd name="adj3" fmla="val 43745"/>
            </a:avLst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90" name="AutoShape 26"/>
          <p:cNvSpPr>
            <a:spLocks noChangeArrowheads="1"/>
          </p:cNvSpPr>
          <p:nvPr/>
        </p:nvSpPr>
        <p:spPr bwMode="auto">
          <a:xfrm rot="-6390788">
            <a:off x="6157912" y="4362451"/>
            <a:ext cx="1038225" cy="1619250"/>
          </a:xfrm>
          <a:prstGeom prst="curvedRightArrow">
            <a:avLst>
              <a:gd name="adj1" fmla="val 12564"/>
              <a:gd name="adj2" fmla="val 62385"/>
              <a:gd name="adj3" fmla="val 43745"/>
            </a:avLst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2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2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2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2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2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24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24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2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  <p:bldP spid="62473" grpId="1" animBg="1"/>
      <p:bldP spid="62478" grpId="0" animBg="1"/>
      <p:bldP spid="62484" grpId="0" animBg="1"/>
      <p:bldP spid="62485" grpId="0" animBg="1"/>
      <p:bldP spid="62486" grpId="0" animBg="1"/>
      <p:bldP spid="62487" grpId="0" animBg="1"/>
      <p:bldP spid="62488" grpId="0" animBg="1"/>
      <p:bldP spid="62489" grpId="0" animBg="1"/>
      <p:bldP spid="624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BDE05-A1D1-4490-8786-9A103C519B3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3286124"/>
            <a:ext cx="7734297" cy="523220"/>
          </a:xfrm>
        </p:spPr>
        <p:txBody>
          <a:bodyPr/>
          <a:lstStyle/>
          <a:p>
            <a:pPr eaLnBrk="1" hangingPunct="1"/>
            <a:r>
              <a:rPr lang="en-US" sz="2800" b="1" kern="1200" dirty="0" smtClean="0">
                <a:latin typeface="+mn-lt"/>
                <a:ea typeface="+mn-ea"/>
                <a:cs typeface="Times New Roman" pitchFamily="18" charset="0"/>
              </a:rPr>
              <a:t>International Financial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6878C-8CFF-4277-8CF5-BFBD748B53D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cs typeface="Times New Roman" pitchFamily="18" charset="0"/>
              </a:rPr>
              <a:t>Financial System:</a:t>
            </a:r>
            <a:br>
              <a:rPr lang="en-US" sz="2200" b="1" dirty="0" smtClean="0">
                <a:cs typeface="Times New Roman" pitchFamily="18" charset="0"/>
              </a:rPr>
            </a:br>
            <a:r>
              <a:rPr lang="en-US" sz="2200" b="1" dirty="0" smtClean="0">
                <a:cs typeface="Times New Roman" pitchFamily="18" charset="0"/>
              </a:rPr>
              <a:t>Structure &amp; Functions</a:t>
            </a:r>
            <a:endParaRPr lang="en-US" sz="22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7540625" cy="3962400"/>
          </a:xfrm>
        </p:spPr>
        <p:txBody>
          <a:bodyPr/>
          <a:lstStyle/>
          <a:p>
            <a:pPr algn="just" eaLnBrk="1" hangingPunct="1"/>
            <a:r>
              <a:rPr lang="en-US" sz="2200" b="1" dirty="0" smtClean="0">
                <a:solidFill>
                  <a:schemeClr val="tx2"/>
                </a:solidFill>
                <a:cs typeface="Times New Roman" pitchFamily="18" charset="0"/>
              </a:rPr>
              <a:t>Financial system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cs typeface="Times New Roman" pitchFamily="18" charset="0"/>
              </a:rPr>
              <a:t>=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institutions &amp; processes facilitating…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transfer of funds</a:t>
            </a:r>
            <a:r>
              <a:rPr lang="en-US" sz="2000" dirty="0" smtClean="0">
                <a:cs typeface="Times New Roman" pitchFamily="18" charset="0"/>
              </a:rPr>
              <a:t> between…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suppliers of capital </a:t>
            </a:r>
            <a:b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firms needing cash</a:t>
            </a:r>
            <a:endParaRPr lang="en-US" sz="1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1200" dirty="0" smtClean="0">
                <a:cs typeface="Times New Roman" pitchFamily="18" charset="0"/>
              </a:rPr>
              <a:t> 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2 alternative financing channels: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direct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financing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indirect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financing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1F76A-19F5-4985-8E3B-30A4D7EF52B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 rot="-5400000">
            <a:off x="-1133443" y="3122283"/>
            <a:ext cx="2700338" cy="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</a:pP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Financial System</a:t>
            </a:r>
          </a:p>
        </p:txBody>
      </p:sp>
      <p:pic>
        <p:nvPicPr>
          <p:cNvPr id="1029" name="Picture 5" descr="hawawini+ex09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676456" cy="6857999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C4248-3823-4826-9A9D-DEEE850582C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Direct Financing</a:t>
            </a:r>
            <a:r>
              <a:rPr lang="en-US" smtClean="0"/>
              <a:t> </a:t>
            </a:r>
          </a:p>
        </p:txBody>
      </p:sp>
      <p:sp>
        <p:nvSpPr>
          <p:cNvPr id="163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8110537" cy="36004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one way for firms to raise money is…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to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sell securities</a:t>
            </a:r>
            <a:r>
              <a:rPr lang="en-US" sz="1800" dirty="0" smtClean="0">
                <a:cs typeface="Times New Roman" pitchFamily="18" charset="0"/>
              </a:rPr>
              <a:t> directly to investors/savers for cash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Security</a:t>
            </a:r>
            <a:r>
              <a:rPr lang="en-US" sz="1800" dirty="0" smtClean="0">
                <a:solidFill>
                  <a:schemeClr val="tx2"/>
                </a:solidFill>
                <a:cs typeface="Times New Roman" pitchFamily="18" charset="0"/>
              </a:rPr>
              <a:t> =		</a:t>
            </a:r>
            <a:r>
              <a:rPr lang="en-US" sz="1800" i="1" dirty="0" smtClean="0">
                <a:solidFill>
                  <a:schemeClr val="tx2"/>
                </a:solidFill>
                <a:cs typeface="Times New Roman" pitchFamily="18" charset="0"/>
              </a:rPr>
              <a:t>certificate issued by a firm </a:t>
            </a:r>
            <a:r>
              <a:rPr lang="en-US" sz="1800" dirty="0" smtClean="0">
                <a:cs typeface="Times New Roman" pitchFamily="18" charset="0"/>
              </a:rPr>
              <a:t>to specify conditions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			under which firm is to receive money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marL="722313" lvl="2" indent="-369888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equity—stock 	</a:t>
            </a:r>
            <a:r>
              <a:rPr lang="en-US" sz="1600" dirty="0" smtClean="0">
                <a:cs typeface="Times New Roman" pitchFamily="18" charset="0"/>
              </a:rPr>
              <a:t>represents 	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ownership !</a:t>
            </a:r>
          </a:p>
          <a:p>
            <a:pPr marL="722313" lvl="2" indent="-369888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bond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		</a:t>
            </a:r>
            <a:r>
              <a:rPr lang="en-US" sz="1600" dirty="0" smtClean="0">
                <a:cs typeface="Times New Roman" pitchFamily="18" charset="0"/>
              </a:rPr>
              <a:t>represents 	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debt           !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in direct financing…,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ultimate savers hold securities issued by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firms</a:t>
            </a:r>
            <a:endParaRPr lang="en-US" sz="1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316" name="Oval 1028"/>
          <p:cNvSpPr>
            <a:spLocks noChangeArrowheads="1"/>
          </p:cNvSpPr>
          <p:nvPr/>
        </p:nvSpPr>
        <p:spPr bwMode="auto">
          <a:xfrm>
            <a:off x="5364088" y="4077072"/>
            <a:ext cx="1871662" cy="719708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E8CA-B345-45F9-AF07-63572F55884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Indirect or Intermediated Financing</a:t>
            </a:r>
            <a:r>
              <a:rPr lang="en-US" smtClean="0"/>
              <a:t> 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60848"/>
            <a:ext cx="6840760" cy="367240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firms not able to access financial market directly…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	</a:t>
            </a:r>
            <a:r>
              <a:rPr lang="en-US" sz="1800" dirty="0" smtClean="0">
                <a:cs typeface="Times New Roman" pitchFamily="18" charset="0"/>
              </a:rPr>
              <a:t>rely on </a:t>
            </a:r>
            <a:r>
              <a:rPr lang="en-US" sz="1800" i="1" dirty="0" smtClean="0">
                <a:solidFill>
                  <a:srgbClr val="FF0000"/>
                </a:solidFill>
                <a:cs typeface="Times New Roman" pitchFamily="18" charset="0"/>
              </a:rPr>
              <a:t>indirect financing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through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financial intermediaries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commercial banks typically offer..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short- </a:t>
            </a:r>
            <a:r>
              <a:rPr lang="en-US" sz="1800" dirty="0" smtClean="0">
                <a:cs typeface="Times New Roman" pitchFamily="18" charset="0"/>
              </a:rPr>
              <a:t>to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 medium-term </a:t>
            </a:r>
            <a:r>
              <a:rPr lang="en-US" sz="1800" dirty="0" smtClean="0">
                <a:cs typeface="Times New Roman" pitchFamily="18" charset="0"/>
              </a:rPr>
              <a:t>loans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longer-term </a:t>
            </a:r>
            <a:r>
              <a:rPr lang="en-US" sz="1800" dirty="0" smtClean="0">
                <a:cs typeface="Times New Roman" pitchFamily="18" charset="0"/>
              </a:rPr>
              <a:t>debt &amp; equity capital can be raised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through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private placement</a:t>
            </a:r>
            <a:r>
              <a:rPr lang="en-US" sz="1800" dirty="0" smtClean="0">
                <a:cs typeface="Times New Roman" pitchFamily="18" charset="0"/>
              </a:rPr>
              <a:t> of securities</a:t>
            </a:r>
            <a:endParaRPr lang="en-CA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040C-EE88-458C-89B2-B6BB3ABF005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6975"/>
            <a:ext cx="8162925" cy="427038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Indirect or Intermediated Financing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852738"/>
            <a:ext cx="8110537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Non-banking intermediaries offer investors/savers…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insurance &amp; pension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convenient access to securities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risk diversification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investment management</a:t>
            </a:r>
            <a:endParaRPr lang="en-CA" sz="20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129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476672"/>
            <a:ext cx="8594973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Relative Share of Assets: Financial Institutions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 bwMode="auto">
          <a:xfrm>
            <a:off x="179512" y="1340768"/>
            <a:ext cx="1368152" cy="864096"/>
          </a:xfrm>
          <a:prstGeom prst="rect">
            <a:avLst/>
          </a:prstGeom>
          <a:solidFill>
            <a:schemeClr val="accent5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</a:p>
          <a:p>
            <a:pPr eaLnBrk="1" hangingPunct="1"/>
            <a:r>
              <a:rPr lang="el-GR" alt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741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A2FAFC4-129D-4441-8195-6F5171E466D5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0F70-8AF9-4A48-974D-DF3DCAEF9A2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Securities Markets</a:t>
            </a:r>
            <a:r>
              <a:rPr lang="en-US" smtClean="0"/>
              <a:t>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133600"/>
            <a:ext cx="7821612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sz="2000" smtClean="0">
                <a:cs typeface="Times New Roman" pitchFamily="18" charset="0"/>
              </a:rPr>
              <a:t>Securities markets can be classified</a:t>
            </a:r>
            <a:br>
              <a:rPr lang="en-CA" sz="2000" smtClean="0">
                <a:cs typeface="Times New Roman" pitchFamily="18" charset="0"/>
              </a:rPr>
            </a:br>
            <a:r>
              <a:rPr lang="en-CA" sz="2000" smtClean="0">
                <a:cs typeface="Times New Roman" pitchFamily="18" charset="0"/>
              </a:rPr>
              <a:t>along several dimensions: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20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sz="1800" smtClean="0">
                <a:cs typeface="Times New Roman" pitchFamily="18" charset="0"/>
              </a:rPr>
              <a:t>primary  	   </a:t>
            </a:r>
            <a:r>
              <a:rPr lang="en-CA" sz="1800" smtClean="0">
                <a:cs typeface="Times New Roman" pitchFamily="18" charset="0"/>
                <a:sym typeface="Wingdings" pitchFamily="2" charset="2"/>
              </a:rPr>
              <a:t>	</a:t>
            </a:r>
            <a:r>
              <a:rPr lang="en-CA" sz="1800" smtClean="0">
                <a:cs typeface="Times New Roman" pitchFamily="18" charset="0"/>
              </a:rPr>
              <a:t>secondary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smtClean="0">
                <a:cs typeface="Times New Roman" pitchFamily="18" charset="0"/>
              </a:rPr>
              <a:t>equity 	   </a:t>
            </a:r>
            <a:r>
              <a:rPr lang="en-CA" sz="1800" smtClean="0">
                <a:cs typeface="Times New Roman" pitchFamily="18" charset="0"/>
                <a:sym typeface="Wingdings" pitchFamily="2" charset="2"/>
              </a:rPr>
              <a:t></a:t>
            </a:r>
            <a:r>
              <a:rPr lang="en-CA" sz="1800" smtClean="0">
                <a:cs typeface="Times New Roman" pitchFamily="18" charset="0"/>
              </a:rPr>
              <a:t> 	debt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smtClean="0">
                <a:cs typeface="Times New Roman" pitchFamily="18" charset="0"/>
              </a:rPr>
              <a:t>organized    </a:t>
            </a:r>
            <a:r>
              <a:rPr lang="en-CA" sz="1800" smtClean="0">
                <a:cs typeface="Times New Roman" pitchFamily="18" charset="0"/>
                <a:sym typeface="Wingdings" pitchFamily="2" charset="2"/>
              </a:rPr>
              <a:t></a:t>
            </a:r>
            <a:r>
              <a:rPr lang="en-CA" sz="1800" smtClean="0">
                <a:cs typeface="Times New Roman" pitchFamily="18" charset="0"/>
              </a:rPr>
              <a:t> 	over-the-counter (OTC)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smtClean="0">
                <a:cs typeface="Times New Roman" pitchFamily="18" charset="0"/>
              </a:rPr>
              <a:t>domestic  	   </a:t>
            </a:r>
            <a:r>
              <a:rPr lang="en-CA" sz="1800" smtClean="0">
                <a:cs typeface="Times New Roman" pitchFamily="18" charset="0"/>
                <a:sym typeface="Wingdings" pitchFamily="2" charset="2"/>
              </a:rPr>
              <a:t></a:t>
            </a:r>
            <a:r>
              <a:rPr lang="en-CA" sz="1800" smtClean="0">
                <a:cs typeface="Times New Roman" pitchFamily="18" charset="0"/>
              </a:rPr>
              <a:t> 	international markets</a:t>
            </a:r>
            <a:endParaRPr 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B1D09-DB1A-46C3-B304-5985481D71B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96975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Securities Markets</a:t>
            </a:r>
            <a:endParaRPr lang="en-US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844824"/>
            <a:ext cx="8110537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Primary vs. Secondary markets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dirty="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 smtClean="0">
                <a:cs typeface="Times New Roman" pitchFamily="18" charset="0"/>
              </a:rPr>
              <a:t>Primary market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Initial Public Offering (IPO)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the process of firms to raise capital by selling new shares issued </a:t>
            </a:r>
            <a:br>
              <a:rPr lang="en-US" sz="1600" dirty="0" smtClean="0"/>
            </a:br>
            <a:r>
              <a:rPr lang="en-US" sz="1600" dirty="0" smtClean="0"/>
              <a:t>to the public for the first time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</a:pPr>
            <a:r>
              <a:rPr lang="en-US" sz="1600" dirty="0" smtClean="0"/>
              <a:t>a market that issues new securities on an exchange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1000" dirty="0" smtClean="0"/>
          </a:p>
          <a:p>
            <a:pPr lvl="2" algn="just" eaLnBrk="1" hangingPunct="1">
              <a:lnSpc>
                <a:spcPct val="90000"/>
              </a:lnSpc>
            </a:pPr>
            <a:r>
              <a:rPr lang="en-US" sz="1600" dirty="0" smtClean="0"/>
              <a:t>primary markets are where investors can have first access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	at a new security issuance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1000" dirty="0" smtClean="0"/>
          </a:p>
          <a:p>
            <a:pPr lvl="2" algn="just" eaLnBrk="1" hangingPunct="1">
              <a:lnSpc>
                <a:spcPct val="90000"/>
              </a:lnSpc>
            </a:pPr>
            <a:r>
              <a:rPr lang="en-US" sz="1600" dirty="0" smtClean="0"/>
              <a:t>also known as </a:t>
            </a:r>
            <a:r>
              <a:rPr lang="en-US" sz="1600" b="1" dirty="0" smtClean="0">
                <a:solidFill>
                  <a:schemeClr val="tx2"/>
                </a:solidFill>
              </a:rPr>
              <a:t>’New Issue Market’ (NIM)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1000" dirty="0" smtClean="0"/>
          </a:p>
          <a:p>
            <a:pPr lvl="2" algn="just" eaLnBrk="1" hangingPunct="1">
              <a:lnSpc>
                <a:spcPct val="90000"/>
              </a:lnSpc>
            </a:pPr>
            <a:r>
              <a:rPr lang="en-US" sz="1600" dirty="0" smtClean="0"/>
              <a:t>exchanges have varying levels of requirements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	which must be met before a security can be sold</a:t>
            </a:r>
            <a:endParaRPr lang="en-CA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72BC-A3F9-4102-9E6E-D3249D74474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96975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Securities Markets</a:t>
            </a:r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8267700" cy="3819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Primary vs. Secondary markets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dirty="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sz="1800" b="1" dirty="0" smtClean="0">
                <a:cs typeface="Times New Roman" pitchFamily="18" charset="0"/>
              </a:rPr>
              <a:t>Secondary market</a:t>
            </a:r>
            <a:endParaRPr lang="en-CA" sz="1000" b="1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000" dirty="0" smtClean="0"/>
              <a:t>		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	once the initial sale is complete</a:t>
            </a:r>
            <a:br>
              <a:rPr lang="en-US" sz="1600" dirty="0" smtClean="0"/>
            </a:br>
            <a:r>
              <a:rPr lang="en-US" sz="1600" dirty="0" smtClean="0"/>
              <a:t>	further trading is said to conduct on</a:t>
            </a:r>
            <a:br>
              <a:rPr lang="en-US" sz="1600" dirty="0" smtClean="0"/>
            </a:br>
            <a:r>
              <a:rPr lang="en-US" sz="1600" dirty="0" smtClean="0"/>
              <a:t>	the secondary market, which is where</a:t>
            </a:r>
            <a:br>
              <a:rPr lang="en-US" sz="1600" dirty="0" smtClean="0"/>
            </a:br>
            <a:r>
              <a:rPr lang="en-US" sz="1600" dirty="0" smtClean="0"/>
              <a:t>	the bulk of exchange trading occurs each day</a:t>
            </a:r>
            <a:r>
              <a:rPr lang="en-US" sz="1600" dirty="0" smtClean="0">
                <a:cs typeface="Times New Roman" pitchFamily="18" charset="0"/>
              </a:rPr>
              <a:t>s</a:t>
            </a:r>
          </a:p>
          <a:p>
            <a:pPr lvl="2" eaLnBrk="1" hangingPunct="1">
              <a:lnSpc>
                <a:spcPct val="9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 lvl="2" algn="just" eaLnBrk="1" hangingPunct="1">
              <a:lnSpc>
                <a:spcPct val="150000"/>
              </a:lnSpc>
            </a:pPr>
            <a:r>
              <a:rPr lang="en-US" sz="1600" dirty="0" smtClean="0">
                <a:cs typeface="Times New Roman" pitchFamily="18" charset="0"/>
              </a:rPr>
              <a:t>Secondary public offerings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Seasoned Equity Offering (SEOs)</a:t>
            </a:r>
            <a:b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shares sold by existing shareholders in an equity offering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72BC-A3F9-4102-9E6E-D3249D74474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46289"/>
            <a:ext cx="8162925" cy="707886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cs typeface="Times New Roman" pitchFamily="18" charset="0"/>
              </a:rPr>
              <a:t>Advantages of Going Public</a:t>
            </a:r>
            <a:r>
              <a:rPr lang="en-US" sz="2000" b="1" dirty="0" smtClean="0">
                <a:ea typeface="ヒラギノ角ゴ Pro W3" pitchFamily="-1" charset="-128"/>
                <a:cs typeface="ヒラギノ角ゴ Pro W3" pitchFamily="-1" charset="-128"/>
              </a:rPr>
              <a:t/>
            </a:r>
            <a:br>
              <a:rPr lang="en-US" sz="2000" b="1" dirty="0" smtClean="0">
                <a:ea typeface="ヒラギノ角ゴ Pro W3" pitchFamily="-1" charset="-128"/>
                <a:cs typeface="ヒラギノ角ゴ Pro W3" pitchFamily="-1" charset="-128"/>
              </a:rPr>
            </a:br>
            <a:endParaRPr lang="en-US" sz="2000" dirty="0" smtClean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043608" y="1844824"/>
            <a:ext cx="7643192" cy="40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defRPr/>
            </a:pPr>
            <a:endParaRPr lang="en-US" sz="1000" kern="0" dirty="0">
              <a:latin typeface="+mn-lt"/>
              <a:ea typeface="ヒラギノ角ゴ Pro W3" pitchFamily="-1" charset="-128"/>
              <a:cs typeface="ヒラギノ角ゴ Pro W3" pitchFamily="-1" charset="-128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c</a:t>
            </a:r>
            <a:r>
              <a:rPr lang="en-US" sz="1800" kern="0" dirty="0" err="1">
                <a:latin typeface="+mn-lt"/>
                <a:ea typeface="ヒラギノ角ゴ Pro W3" pitchFamily="-1" charset="-128"/>
              </a:rPr>
              <a:t>urrent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 (private equity) stockholders can diversify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l</a:t>
            </a:r>
            <a:r>
              <a:rPr lang="en-US" sz="1800" kern="0" dirty="0" err="1">
                <a:latin typeface="+mn-lt"/>
                <a:ea typeface="ヒラギノ角ゴ Pro W3" pitchFamily="-1" charset="-128"/>
              </a:rPr>
              <a:t>iquidity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 is increased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e</a:t>
            </a:r>
            <a:r>
              <a:rPr lang="en-US" sz="1800" kern="0" dirty="0" err="1">
                <a:latin typeface="+mn-lt"/>
                <a:ea typeface="ヒラギノ角ゴ Pro W3" pitchFamily="-1" charset="-128"/>
              </a:rPr>
              <a:t>asier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 to raise capital in the future – access to funding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g</a:t>
            </a:r>
            <a:r>
              <a:rPr lang="en-US" sz="1800" kern="0" dirty="0" err="1">
                <a:latin typeface="+mn-lt"/>
                <a:ea typeface="ヒラギノ角ゴ Pro W3" pitchFamily="-1" charset="-128"/>
              </a:rPr>
              <a:t>oing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 public establishes ‘firm value’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m</a:t>
            </a:r>
            <a:r>
              <a:rPr lang="en-US" sz="1800" kern="0" dirty="0" err="1">
                <a:latin typeface="+mn-lt"/>
                <a:ea typeface="ヒラギノ角ゴ Pro W3" pitchFamily="-1" charset="-128"/>
              </a:rPr>
              <a:t>akes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 it more feasible to use stock as employee incentives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Increases customer recognition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 enhances company reputation &amp; prestige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27584" y="1484784"/>
            <a:ext cx="7200800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dirty="0" smtClean="0">
                <a:latin typeface="+mn-lt"/>
              </a:rPr>
              <a:t>equity </a:t>
            </a:r>
            <a:r>
              <a:rPr lang="en-US" sz="1800" dirty="0">
                <a:latin typeface="+mn-lt"/>
              </a:rPr>
              <a:t>holders become more widely dispersed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(difficult to monitor management)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on-going bureaucratic procedures </a:t>
            </a:r>
            <a:br>
              <a:rPr lang="en-US" sz="1800" kern="0" dirty="0">
                <a:latin typeface="+mn-lt"/>
                <a:ea typeface="ヒラギノ角ゴ Pro W3" pitchFamily="-1" charset="-128"/>
              </a:rPr>
            </a:br>
            <a:r>
              <a:rPr lang="en-US" sz="1800" kern="0" dirty="0">
                <a:latin typeface="+mn-lt"/>
                <a:ea typeface="ヒラギノ角ゴ Pro W3" pitchFamily="-1" charset="-128"/>
              </a:rPr>
              <a:t>(numerous reports;</a:t>
            </a:r>
            <a:r>
              <a:rPr lang="en-US" sz="1800" dirty="0">
                <a:latin typeface="+mn-lt"/>
              </a:rPr>
              <a:t> 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SEC filings, Sarbanes-Oxley, etc.)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o</a:t>
            </a:r>
            <a:r>
              <a:rPr lang="en-US" sz="1800" kern="0" dirty="0" err="1">
                <a:latin typeface="+mn-lt"/>
                <a:ea typeface="ヒラギノ角ゴ Pro W3" pitchFamily="-1" charset="-128"/>
              </a:rPr>
              <a:t>perating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 data must be disclosed.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o</a:t>
            </a:r>
            <a:r>
              <a:rPr lang="en-US" sz="1800" kern="0" dirty="0" err="1">
                <a:latin typeface="+mn-lt"/>
                <a:ea typeface="ヒラギノ角ゴ Pro W3" pitchFamily="-1" charset="-128"/>
              </a:rPr>
              <a:t>fficers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 must disclose holdings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s</a:t>
            </a:r>
            <a:r>
              <a:rPr lang="en-US" sz="1800" kern="0" dirty="0" err="1">
                <a:latin typeface="+mn-lt"/>
                <a:ea typeface="ヒラギノ角ゴ Pro W3" pitchFamily="-1" charset="-128"/>
              </a:rPr>
              <a:t>pecial</a:t>
            </a:r>
            <a:r>
              <a:rPr lang="en-US" sz="1800" kern="0" dirty="0">
                <a:latin typeface="+mn-lt"/>
                <a:ea typeface="ヒラギノ角ゴ Pro W3" pitchFamily="-1" charset="-128"/>
              </a:rPr>
              <a:t> ‘deals’ to insiders will be more difficult to undertake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a small new issue may not be actively traded, </a:t>
            </a:r>
            <a:br>
              <a:rPr lang="en-US" sz="1800" kern="0" dirty="0">
                <a:latin typeface="+mn-lt"/>
                <a:ea typeface="ヒラギノ角ゴ Pro W3" pitchFamily="-1" charset="-128"/>
              </a:rPr>
            </a:br>
            <a:r>
              <a:rPr lang="en-US" sz="1800" kern="0" dirty="0">
                <a:latin typeface="+mn-lt"/>
                <a:ea typeface="ヒラギノ角ゴ Pro W3" pitchFamily="-1" charset="-128"/>
              </a:rPr>
              <a:t>so market-determined price may not reflect true value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ヒラギノ角ゴ Pro W3" pitchFamily="-1" charset="-128"/>
              </a:rPr>
              <a:t>managing investor relations is time-consuming</a:t>
            </a:r>
            <a:endParaRPr lang="en-US" sz="2000" kern="0" dirty="0">
              <a:latin typeface="+mn-lt"/>
              <a:ea typeface="ヒラギノ角ゴ Pro W3" pitchFamily="-1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332656"/>
            <a:ext cx="8162925" cy="707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Disa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dvantages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of Going Public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ヒラギノ角ゴ Pro W3" pitchFamily="-1" charset="-128"/>
                <a:cs typeface="ヒラギノ角ゴ Pro W3" pitchFamily="-1" charset="-128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ヒラギノ角ゴ Pro W3" pitchFamily="-1" charset="-128"/>
                <a:cs typeface="ヒラギノ角ゴ Pro W3" pitchFamily="-1" charset="-128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2A4A7-72AA-4DE9-B9B4-CD69AD1F5BD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270250"/>
            <a:ext cx="4679950" cy="488950"/>
          </a:xfrm>
        </p:spPr>
        <p:txBody>
          <a:bodyPr/>
          <a:lstStyle/>
          <a:p>
            <a:pPr eaLnBrk="1" hangingPunct="1"/>
            <a:r>
              <a:rPr lang="en-CA" sz="2600" b="1" dirty="0" smtClean="0">
                <a:cs typeface="Times New Roman" pitchFamily="18" charset="0"/>
              </a:rPr>
              <a:t>How Firms Issue Securities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0C1C0-4F85-402B-ABDB-DEA66168518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How firms issue Securities</a:t>
            </a:r>
            <a:r>
              <a:rPr lang="en-US" dirty="0" smtClean="0"/>
              <a:t> 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49500"/>
            <a:ext cx="8110538" cy="37437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Firms can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sell </a:t>
            </a:r>
            <a:r>
              <a:rPr lang="en-US" sz="2000" dirty="0" smtClean="0">
                <a:cs typeface="Times New Roman" pitchFamily="18" charset="0"/>
              </a:rPr>
              <a:t>their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debt &amp; equity…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o the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public</a:t>
            </a:r>
            <a:r>
              <a:rPr lang="en-US" sz="2000" dirty="0" smtClean="0">
                <a:cs typeface="Times New Roman" pitchFamily="18" charset="0"/>
              </a:rPr>
              <a:t> at large through a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public offering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public offerings</a:t>
            </a:r>
            <a:r>
              <a:rPr lang="en-US" sz="2000" b="1" dirty="0" smtClean="0">
                <a:cs typeface="Times New Roman" pitchFamily="18" charset="0"/>
              </a:rPr>
              <a:t/>
            </a:r>
            <a:br>
              <a:rPr lang="en-US" sz="2000" b="1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when offering securities to the public, firms use the services of an 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investment bank</a:t>
            </a:r>
            <a:endParaRPr lang="en-US" sz="1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to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qualified investors</a:t>
            </a:r>
            <a:r>
              <a:rPr lang="en-US" sz="2000" dirty="0" smtClean="0">
                <a:cs typeface="Times New Roman" pitchFamily="18" charset="0"/>
              </a:rPr>
              <a:t> through a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private placement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private placement does not have to be registered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i="1" dirty="0" smtClean="0">
                <a:cs typeface="Times New Roman" pitchFamily="18" charset="0"/>
              </a:rPr>
              <a:t>drawback</a:t>
            </a:r>
            <a:r>
              <a:rPr lang="en-US" sz="2000" b="1" dirty="0" smtClean="0">
                <a:cs typeface="Times New Roman" pitchFamily="18" charset="0"/>
              </a:rPr>
              <a:t>:</a:t>
            </a:r>
            <a:r>
              <a:rPr lang="en-US" sz="2000" dirty="0" smtClean="0">
                <a:cs typeface="Times New Roman" pitchFamily="18" charset="0"/>
              </a:rPr>
              <a:t> - absence of organized trading in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privately placed securities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CA337-242F-4D62-B09B-E1D61F9124F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How firms issue Securities</a:t>
            </a:r>
            <a:r>
              <a:rPr lang="en-US" smtClean="0"/>
              <a:t> 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05038"/>
            <a:ext cx="7829550" cy="3890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CA" sz="2000" smtClean="0">
                <a:cs typeface="Times New Roman" pitchFamily="18" charset="0"/>
              </a:rPr>
              <a:t>Aside from private placements, there are…</a:t>
            </a:r>
            <a:r>
              <a:rPr lang="en-CA" sz="1000" smtClean="0">
                <a:cs typeface="Times New Roman" pitchFamily="18" charset="0"/>
              </a:rPr>
              <a:t/>
            </a:r>
            <a:br>
              <a:rPr lang="en-CA" sz="1000" smtClean="0">
                <a:cs typeface="Times New Roman" pitchFamily="18" charset="0"/>
              </a:rPr>
            </a:br>
            <a:r>
              <a:rPr lang="en-CA" sz="1000" smtClean="0">
                <a:cs typeface="Times New Roman" pitchFamily="18" charset="0"/>
              </a:rPr>
              <a:t>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CA" sz="2000" b="1" smtClean="0">
                <a:solidFill>
                  <a:srgbClr val="FF0000"/>
                </a:solidFill>
                <a:cs typeface="Times New Roman" pitchFamily="18" charset="0"/>
              </a:rPr>
              <a:t>		general cash offerings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 smtClean="0">
                <a:cs typeface="Times New Roman" pitchFamily="18" charset="0"/>
              </a:rPr>
              <a:t>		</a:t>
            </a:r>
            <a:r>
              <a:rPr lang="en-CA" sz="1600" smtClean="0">
                <a:cs typeface="Times New Roman" pitchFamily="18" charset="0"/>
              </a:rPr>
              <a:t>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 b="1" smtClean="0">
                <a:solidFill>
                  <a:srgbClr val="FF0000"/>
                </a:solidFill>
                <a:cs typeface="Times New Roman" pitchFamily="18" charset="0"/>
              </a:rPr>
              <a:t>		</a:t>
            </a:r>
            <a:r>
              <a:rPr lang="en-CA" sz="2000" b="1" smtClean="0">
                <a:solidFill>
                  <a:srgbClr val="FF0000"/>
                </a:solidFill>
                <a:cs typeface="Times New Roman" pitchFamily="18" charset="0"/>
              </a:rPr>
              <a:t>rights offerings</a:t>
            </a:r>
            <a:r>
              <a:rPr lang="en-US" sz="2200" smtClean="0">
                <a:solidFill>
                  <a:srgbClr val="FF0000"/>
                </a:solidFill>
              </a:rPr>
              <a:t> </a:t>
            </a:r>
            <a:r>
              <a:rPr lang="en-US" sz="1600" smtClean="0"/>
              <a:t>(exclusively to existing shareholders)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9EAB7-7E29-4E5F-AB68-09976997E29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7924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Alternative methods to distribute equity securities</a:t>
            </a: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485" name="Picture 5" descr="hawawini+ex09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333D-4096-4EB5-A10F-C24003CCA37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414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How firms issue Securities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764462" cy="3675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General cash offerings</a:t>
            </a: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best efforts basis  </a:t>
            </a:r>
            <a:r>
              <a:rPr lang="en-US" sz="1600" dirty="0" smtClean="0">
                <a:cs typeface="Times New Roman" pitchFamily="18" charset="0"/>
              </a:rPr>
              <a:t>(if not predetermined level – offering is canceled)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underwriter </a:t>
            </a:r>
            <a:r>
              <a:rPr lang="en-US" sz="1400" dirty="0" smtClean="0">
                <a:cs typeface="Times New Roman" pitchFamily="18" charset="0"/>
              </a:rPr>
              <a:t>(bank buys shares – resells to public; own risk)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underwriting syndicate </a:t>
            </a:r>
            <a:r>
              <a:rPr lang="en-US" sz="1400" dirty="0" smtClean="0">
                <a:cs typeface="Times New Roman" pitchFamily="18" charset="0"/>
              </a:rPr>
              <a:t>(originating house/lead-manager/book-runner)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spread   </a:t>
            </a:r>
            <a:r>
              <a:rPr lang="en-US" sz="1400" dirty="0" smtClean="0">
                <a:cs typeface="Times New Roman" pitchFamily="18" charset="0"/>
              </a:rPr>
              <a:t>(share price sold to public – share price bought by bank = 2-8%)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selling concession  </a:t>
            </a:r>
            <a:r>
              <a:rPr lang="en-US" sz="1400" dirty="0" smtClean="0">
                <a:cs typeface="Times New Roman" pitchFamily="18" charset="0"/>
              </a:rPr>
              <a:t>(to selling group)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certification role  </a:t>
            </a:r>
            <a:r>
              <a:rPr lang="en-US" sz="1400" dirty="0" smtClean="0">
                <a:cs typeface="Times New Roman" pitchFamily="18" charset="0"/>
              </a:rPr>
              <a:t>(by investment bank)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Rights issues</a:t>
            </a: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dilution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subscription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rights-on shares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ex-rights shares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pPr eaLnBrk="1" hangingPunct="1"/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Πανεπιστήμιο Αιγαίου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DDD7100-D212-4513-98D5-E15EB792F558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3E4B9-8630-4068-AFDC-C242E5E79D5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How firms issue Securities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565400"/>
            <a:ext cx="8110537" cy="230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setting an appropriate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subscription price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number of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rights</a:t>
            </a:r>
            <a:r>
              <a:rPr lang="en-US" sz="2000" smtClean="0">
                <a:cs typeface="Times New Roman" pitchFamily="18" charset="0"/>
              </a:rPr>
              <a:t> required to buy one new share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ex-rights price</a:t>
            </a:r>
            <a:r>
              <a:rPr lang="en-US" sz="2000" smtClean="0">
                <a:cs typeface="Times New Roman" pitchFamily="18" charset="0"/>
              </a:rPr>
              <a:t> of share &amp;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value of right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effect of rights issue on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wealth</a:t>
            </a:r>
            <a:r>
              <a:rPr lang="en-US" sz="2000" smtClean="0">
                <a:cs typeface="Times New Roman" pitchFamily="18" charset="0"/>
              </a:rPr>
              <a:t> of existing shareholders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role of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investment banks</a:t>
            </a:r>
            <a:r>
              <a:rPr lang="en-US" sz="2000" smtClean="0">
                <a:cs typeface="Times New Roman" pitchFamily="18" charset="0"/>
              </a:rPr>
              <a:t> in rights offerings</a:t>
            </a:r>
            <a:endParaRPr lang="en-US" sz="2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916832"/>
            <a:ext cx="8610600" cy="4179168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Underwrite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 investment banking firm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that manages a security issuance,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designs its structure,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consults and guides the company into the stock market to be listed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260648"/>
            <a:ext cx="8371656" cy="8823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Underwriting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188640"/>
            <a:ext cx="3888432" cy="9543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IPO Prospectus Cover Page: RealNetworks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fig23_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8600"/>
            <a:ext cx="550810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0"/>
            <a:ext cx="83716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Mechanics of an IPO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1447800"/>
            <a:ext cx="8001000" cy="4038600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Valuation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 widely-used approaches to value a company: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Discounted Cash Flows (DCF)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Approach: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calculate Present Value of estimated future Cash Flows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Market Multiples (MM) Approach: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estimate company value by examining market comparables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(recent IPOs)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3" descr="fig23_0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"/>
            <a:ext cx="6096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404664"/>
            <a:ext cx="2819400" cy="837456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International Comparison of 1</a:t>
            </a: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-Day IPO Returns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389746"/>
            <a:ext cx="8450957" cy="4001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Costs of an IPO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752600"/>
            <a:ext cx="7848600" cy="4343400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spread = 7% of IPO issue price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By most standards, this fee is large, especially considering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additional cost to the firm associated with ‘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underpricing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’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Puzzle: lack of sensitivity of fees to issue size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possible explanation: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by charging lower fees, an underwriter may risk signaling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that the IPO is not of same quality as other higher-priced competitors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0"/>
            <a:ext cx="7696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Relative Costs of Issuing Securities</a:t>
            </a:r>
          </a:p>
        </p:txBody>
      </p:sp>
      <p:pic>
        <p:nvPicPr>
          <p:cNvPr id="4" name="Picture 4" descr="fig23_0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66800"/>
            <a:ext cx="8568952" cy="55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828800"/>
            <a:ext cx="7848600" cy="2667000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Although IPOs shares generally perform very well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immediately following the public offering,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evidence indicates that newly listed firms subsequently appear to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 relatively poorly over the next 3 to 5 after-IPO years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0"/>
            <a:ext cx="79396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Long-Run Underperformance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700808"/>
            <a:ext cx="8382000" cy="4395192"/>
          </a:xfrm>
          <a:prstGeom prst="rect">
            <a:avLst/>
          </a:prstGeom>
        </p:spPr>
        <p:txBody>
          <a:bodyPr rIns="91440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a public company (already listed) offers new shares for sale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public firms use SEOs to raise additional equity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a firm issues stock using an SEO,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follows many steps in common as for an IPO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main difference SEO vs. IPO: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market price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the stock already exists,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 the price-setting process is not necessary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0"/>
            <a:ext cx="78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Seasoned Equity Offerings (SEOs)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0"/>
            <a:ext cx="78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Seasoned Equity Offerings (SEOs)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1447800"/>
            <a:ext cx="8153400" cy="4648200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types of Seasoned Equity Offerings: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Cash Offer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type of SEO in which a firm offers the new shares to investors at large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Rights Offer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type of SEO in which a firm offers the new shares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only to existing shareholders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‘rights offers’ protect existing shareholders from underpricing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1525" y="608013"/>
            <a:ext cx="3646488" cy="10466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University of the Aegean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School of Business Studies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Shipping, Trade &amp; Transport Dpt.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MA Shipping, Trade &amp; Transport</a:t>
            </a: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735012" y="2631209"/>
            <a:ext cx="577662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Advanced Corporate Finance </a:t>
            </a:r>
            <a:r>
              <a:rPr lang="en-US" sz="1400" b="1" baseline="-25000" dirty="0" smtClean="0">
                <a:solidFill>
                  <a:schemeClr val="tx2"/>
                </a:solidFill>
                <a:latin typeface="Arial" charset="0"/>
              </a:rPr>
              <a:t>ADVFIN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400" b="1" baseline="-25000" dirty="0" smtClean="0">
              <a:solidFill>
                <a:srgbClr val="008BD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l-GR" sz="1400" b="1" baseline="-25000" dirty="0">
              <a:solidFill>
                <a:srgbClr val="008BD0"/>
              </a:solidFill>
              <a:latin typeface="Arial" charset="0"/>
            </a:endParaRPr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696686" y="5270500"/>
          <a:ext cx="1120771" cy="104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99" name="Picture" r:id="rId3" imgW="609524" imgH="609524" progId="Word.Picture.8">
                  <p:embed/>
                </p:oleObj>
              </mc:Choice>
              <mc:Fallback>
                <p:oleObj name="Picture" r:id="rId3" imgW="609524" imgH="609524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86" y="5270500"/>
                        <a:ext cx="1120771" cy="1043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843314" y="5136739"/>
            <a:ext cx="26270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THEODORE SYRIOPOULOS</a:t>
            </a: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Professor of Finance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Department of Shipping, Trade &amp; Transport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School of Business Studies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 OF THE AEGEAN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2A,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Korai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street, 82100 Chios, Greece,</a:t>
            </a:r>
            <a:b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Tel.: 22710</a:t>
            </a:r>
            <a:r>
              <a:rPr kumimoji="0" lang="en-US" sz="7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35 861, 6944 911 787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tsiriop@aegean.gr</a:t>
            </a: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http://www.stt.aegean.gr/SyriopoulosEn.asp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17419" y="1662545"/>
            <a:ext cx="1080654" cy="2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+mn-lt"/>
              </a:rPr>
              <a:t>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-course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0"/>
            <a:ext cx="78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Seasoned Equity Offerings (SEOs)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447800"/>
            <a:ext cx="8382000" cy="4648200"/>
          </a:xfrm>
          <a:prstGeom prst="rect">
            <a:avLst/>
          </a:prstGeom>
        </p:spPr>
        <p:txBody>
          <a:bodyPr rIns="91440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Rights Offer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(cont’d)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ith ‘rights issue’, company offers existing shareholders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new shares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in proportion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 to their existing shareholding,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according to a predetermined formula &amp; at a fixed price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firm raising 1 new share for each share currently issued,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is said to offer a 1 for 5 (1: 5) rights issue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meaning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shareholder with 1,000 shares would receive 200 new shares (=1000 / 5), if shareholder exercises the rights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0"/>
            <a:ext cx="78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Seasoned Equity Offerings (SEOs)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447800"/>
            <a:ext cx="8382000" cy="1295400"/>
          </a:xfrm>
          <a:prstGeom prst="rect">
            <a:avLst/>
          </a:prstGeom>
        </p:spPr>
        <p:txBody>
          <a:bodyPr rIns="91440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Rights Offer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(cont’d)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formula allows shareholders to determine what the share price will be after the rights issue announcement: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1273175" y="3571875"/>
          <a:ext cx="64230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87" name="Εξίσωση" r:id="rId3" imgW="4012920" imgH="469800" progId="Equation.3">
                  <p:embed/>
                </p:oleObj>
              </mc:Choice>
              <mc:Fallback>
                <p:oleObj name="Εξίσωση" r:id="rId3" imgW="401292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3571875"/>
                        <a:ext cx="64230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DAEA-81F1-40EC-8CD3-C4BE49D3F65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516017"/>
            <a:ext cx="8162925" cy="110799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CA" sz="2400" b="1" dirty="0" smtClean="0">
                <a:cs typeface="Times New Roman" pitchFamily="18" charset="0"/>
              </a:rPr>
              <a:t>Issuing Shares</a:t>
            </a:r>
            <a:br>
              <a:rPr lang="en-CA" sz="2400" b="1" dirty="0" smtClean="0">
                <a:cs typeface="Times New Roman" pitchFamily="18" charset="0"/>
              </a:rPr>
            </a:br>
            <a:r>
              <a:rPr lang="en-CA" sz="2000" b="1" dirty="0" smtClean="0">
                <a:cs typeface="Times New Roman" pitchFamily="18" charset="0"/>
              </a:rPr>
              <a:t>example - SEO</a:t>
            </a:r>
            <a:endParaRPr lang="en-US" sz="2000" b="1" dirty="0" smtClean="0">
              <a:cs typeface="Times New Roman" pitchFamily="18" charset="0"/>
            </a:endParaRP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132856"/>
            <a:ext cx="7786687" cy="40324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dirty="0" err="1" smtClean="0">
                <a:cs typeface="Times New Roman" pitchFamily="18" charset="0"/>
              </a:rPr>
              <a:t>PEC</a:t>
            </a:r>
            <a:r>
              <a:rPr lang="en-US" sz="1500" dirty="0" smtClean="0">
                <a:cs typeface="Times New Roman" pitchFamily="18" charset="0"/>
              </a:rPr>
              <a:t> announces issue of </a:t>
            </a:r>
            <a:r>
              <a:rPr lang="en-US" sz="1500" b="1" dirty="0" smtClean="0">
                <a:cs typeface="Times New Roman" pitchFamily="18" charset="0"/>
              </a:rPr>
              <a:t>1M</a:t>
            </a:r>
            <a:r>
              <a:rPr lang="en-US" sz="1500" dirty="0" smtClean="0">
                <a:cs typeface="Times New Roman" pitchFamily="18" charset="0"/>
              </a:rPr>
              <a:t> (</a:t>
            </a:r>
            <a:r>
              <a:rPr lang="en-US" sz="1500" dirty="0" err="1" smtClean="0">
                <a:cs typeface="Times New Roman" pitchFamily="18" charset="0"/>
              </a:rPr>
              <a:t>N</a:t>
            </a:r>
            <a:r>
              <a:rPr lang="en-US" sz="1500" baseline="-25000" dirty="0" err="1" smtClean="0">
                <a:cs typeface="Times New Roman" pitchFamily="18" charset="0"/>
              </a:rPr>
              <a:t>n</a:t>
            </a:r>
            <a:r>
              <a:rPr lang="en-US" sz="1500" dirty="0" smtClean="0">
                <a:cs typeface="Times New Roman" pitchFamily="18" charset="0"/>
              </a:rPr>
              <a:t>) new shares of common stock,</a:t>
            </a:r>
            <a:br>
              <a:rPr lang="en-US" sz="1500" dirty="0" smtClean="0">
                <a:cs typeface="Times New Roman" pitchFamily="18" charset="0"/>
              </a:rPr>
            </a:br>
            <a:r>
              <a:rPr lang="en-US" sz="1500" dirty="0" smtClean="0">
                <a:cs typeface="Times New Roman" pitchFamily="18" charset="0"/>
              </a:rPr>
              <a:t>through a cash offering 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‘rights issue’</a:t>
            </a:r>
            <a:r>
              <a:rPr lang="en-US" sz="1500" dirty="0" smtClean="0">
                <a:cs typeface="Times New Roman" pitchFamily="18" charset="0"/>
              </a:rPr>
              <a:t>, at 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subscription price</a:t>
            </a:r>
            <a:r>
              <a:rPr lang="en-US" sz="1500" dirty="0" smtClean="0">
                <a:cs typeface="Times New Roman" pitchFamily="18" charset="0"/>
              </a:rPr>
              <a:t> per share of </a:t>
            </a:r>
            <a:r>
              <a:rPr lang="en-US" sz="1500" b="1" dirty="0" smtClean="0">
                <a:cs typeface="Times New Roman" pitchFamily="18" charset="0"/>
              </a:rPr>
              <a:t>$80</a:t>
            </a:r>
            <a:endParaRPr lang="en-US" sz="15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cs typeface="Times New Roman" pitchFamily="18" charset="0"/>
              </a:rPr>
              <a:t>before that, </a:t>
            </a:r>
            <a:r>
              <a:rPr lang="en-US" sz="1500" dirty="0" err="1" smtClean="0">
                <a:cs typeface="Times New Roman" pitchFamily="18" charset="0"/>
              </a:rPr>
              <a:t>PEC</a:t>
            </a:r>
            <a:r>
              <a:rPr lang="en-US" sz="1500" dirty="0" smtClean="0">
                <a:cs typeface="Times New Roman" pitchFamily="18" charset="0"/>
              </a:rPr>
              <a:t> share trading at </a:t>
            </a:r>
            <a:r>
              <a:rPr lang="en-US" sz="1500" b="1" dirty="0" smtClean="0">
                <a:cs typeface="Times New Roman" pitchFamily="18" charset="0"/>
              </a:rPr>
              <a:t>$100</a:t>
            </a:r>
            <a:r>
              <a:rPr lang="en-US" sz="1500" dirty="0" smtClean="0">
                <a:cs typeface="Times New Roman" pitchFamily="18" charset="0"/>
              </a:rPr>
              <a:t>,</a:t>
            </a:r>
            <a:br>
              <a:rPr lang="en-US" sz="1500" dirty="0" smtClean="0">
                <a:cs typeface="Times New Roman" pitchFamily="18" charset="0"/>
              </a:rPr>
            </a:br>
            <a:r>
              <a:rPr lang="en-US" sz="1500" dirty="0" smtClean="0">
                <a:cs typeface="Times New Roman" pitchFamily="18" charset="0"/>
              </a:rPr>
              <a:t>there were </a:t>
            </a:r>
            <a:r>
              <a:rPr lang="en-US" sz="1500" b="1" dirty="0" smtClean="0">
                <a:cs typeface="Times New Roman" pitchFamily="18" charset="0"/>
              </a:rPr>
              <a:t>4M</a:t>
            </a:r>
            <a:r>
              <a:rPr lang="en-US" sz="1500" dirty="0" smtClean="0">
                <a:cs typeface="Times New Roman" pitchFamily="18" charset="0"/>
              </a:rPr>
              <a:t> (N</a:t>
            </a:r>
            <a:r>
              <a:rPr lang="en-US" sz="1500" baseline="-25000" dirty="0" smtClean="0">
                <a:cs typeface="Times New Roman" pitchFamily="18" charset="0"/>
              </a:rPr>
              <a:t>o</a:t>
            </a:r>
            <a:r>
              <a:rPr lang="en-US" sz="1500" dirty="0" smtClean="0">
                <a:cs typeface="Times New Roman" pitchFamily="18" charset="0"/>
              </a:rPr>
              <a:t>) 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shares outstanding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500" dirty="0" err="1" smtClean="0">
                <a:cs typeface="Times New Roman" pitchFamily="18" charset="0"/>
              </a:rPr>
              <a:t>PEC</a:t>
            </a:r>
            <a:r>
              <a:rPr lang="en-US" sz="1500" dirty="0" smtClean="0">
                <a:cs typeface="Times New Roman" pitchFamily="18" charset="0"/>
              </a:rPr>
              <a:t> notify its shareholders they are granted one 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right</a:t>
            </a:r>
            <a:r>
              <a:rPr lang="en-US" sz="1500" dirty="0" smtClean="0">
                <a:cs typeface="Times New Roman" pitchFamily="18" charset="0"/>
              </a:rPr>
              <a:t> for every share they hold; </a:t>
            </a:r>
            <a:br>
              <a:rPr lang="en-US" sz="1500" dirty="0" smtClean="0">
                <a:cs typeface="Times New Roman" pitchFamily="18" charset="0"/>
              </a:rPr>
            </a:br>
            <a:r>
              <a:rPr lang="en-US" sz="1500" dirty="0" smtClean="0">
                <a:cs typeface="Times New Roman" pitchFamily="18" charset="0"/>
              </a:rPr>
              <a:t>rights will expire at a 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specific future date</a:t>
            </a:r>
            <a:r>
              <a:rPr lang="en-US" sz="1500" dirty="0" smtClean="0">
                <a:cs typeface="Times New Roman" pitchFamily="18" charset="0"/>
              </a:rPr>
              <a:t> (e.g. 3-weeks after offer date);</a:t>
            </a:r>
            <a:br>
              <a:rPr lang="en-US" sz="1500" dirty="0" smtClean="0">
                <a:cs typeface="Times New Roman" pitchFamily="18" charset="0"/>
              </a:rPr>
            </a:br>
            <a:r>
              <a:rPr lang="en-US" sz="1500" dirty="0" smtClean="0">
                <a:cs typeface="Times New Roman" pitchFamily="18" charset="0"/>
              </a:rPr>
              <a:t>number of rights required to acquire 1 new share (N): 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N=N</a:t>
            </a:r>
            <a:r>
              <a:rPr lang="en-US" sz="1500" b="1" baseline="-25000" dirty="0" smtClean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/</a:t>
            </a:r>
            <a:r>
              <a:rPr lang="en-US" sz="1500" b="1" dirty="0" err="1" smtClean="0">
                <a:solidFill>
                  <a:schemeClr val="tx2"/>
                </a:solidFill>
                <a:cs typeface="Times New Roman" pitchFamily="18" charset="0"/>
              </a:rPr>
              <a:t>N</a:t>
            </a:r>
            <a:r>
              <a:rPr lang="en-US" sz="1500" b="1" baseline="-25000" dirty="0" err="1" smtClean="0">
                <a:solidFill>
                  <a:schemeClr val="tx2"/>
                </a:solidFill>
                <a:cs typeface="Times New Roman" pitchFamily="18" charset="0"/>
              </a:rPr>
              <a:t>n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500" b="1" baseline="-25000" dirty="0" smtClean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terms of issue =  (4:1) + $80</a:t>
            </a:r>
            <a:endParaRPr lang="en-US" sz="15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cs typeface="Times New Roman" pitchFamily="18" charset="0"/>
              </a:rPr>
              <a:t>before that date, shares referred as 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rights-on shares</a:t>
            </a:r>
            <a:r>
              <a:rPr lang="en-US" sz="1500" dirty="0" smtClean="0">
                <a:cs typeface="Times New Roman" pitchFamily="18" charset="0"/>
              </a:rPr>
              <a:t>;</a:t>
            </a:r>
            <a:br>
              <a:rPr lang="en-US" sz="1500" dirty="0" smtClean="0">
                <a:cs typeface="Times New Roman" pitchFamily="18" charset="0"/>
              </a:rPr>
            </a:br>
            <a:r>
              <a:rPr lang="en-US" sz="1500" dirty="0" smtClean="0">
                <a:cs typeface="Times New Roman" pitchFamily="18" charset="0"/>
              </a:rPr>
              <a:t>afterwards, the shares are called </a:t>
            </a:r>
            <a:r>
              <a:rPr lang="en-US" sz="1500" b="1" dirty="0" smtClean="0">
                <a:solidFill>
                  <a:schemeClr val="tx2"/>
                </a:solidFill>
                <a:cs typeface="Times New Roman" pitchFamily="18" charset="0"/>
              </a:rPr>
              <a:t>ex-rights shares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cs typeface="Times New Roman" pitchFamily="18" charset="0"/>
              </a:rPr>
              <a:t>shareholders can exercise their rights &amp; subscribe to the issue;</a:t>
            </a:r>
            <a:br>
              <a:rPr lang="en-US" sz="1500" dirty="0" smtClean="0">
                <a:cs typeface="Times New Roman" pitchFamily="18" charset="0"/>
              </a:rPr>
            </a:br>
            <a:r>
              <a:rPr lang="en-US" sz="1500" dirty="0" smtClean="0">
                <a:cs typeface="Times New Roman" pitchFamily="18" charset="0"/>
              </a:rPr>
              <a:t>they can sell their rights to interested investors at </a:t>
            </a:r>
            <a:r>
              <a:rPr lang="en-US" sz="1500" b="1" dirty="0" smtClean="0">
                <a:cs typeface="Times New Roman" pitchFamily="18" charset="0"/>
              </a:rPr>
              <a:t>$4</a:t>
            </a:r>
            <a:r>
              <a:rPr lang="en-US" sz="1500" dirty="0" smtClean="0">
                <a:cs typeface="Times New Roman" pitchFamily="18" charset="0"/>
              </a:rPr>
              <a:t> each </a:t>
            </a:r>
            <a:br>
              <a:rPr lang="en-US" sz="1500" dirty="0" smtClean="0">
                <a:cs typeface="Times New Roman" pitchFamily="18" charset="0"/>
              </a:rPr>
            </a:br>
            <a:r>
              <a:rPr lang="en-US" sz="1200" dirty="0" smtClean="0">
                <a:cs typeface="Times New Roman" pitchFamily="18" charset="0"/>
              </a:rPr>
              <a:t>(if they do not want to buy new shares)</a:t>
            </a:r>
            <a:r>
              <a:rPr lang="en-US" sz="1400" dirty="0" smtClean="0">
                <a:cs typeface="Times New Roman" pitchFamily="18" charset="0"/>
              </a:rPr>
              <a:t>;</a:t>
            </a:r>
            <a:br>
              <a:rPr lang="en-US" sz="1400" dirty="0" smtClean="0">
                <a:cs typeface="Times New Roman" pitchFamily="18" charset="0"/>
              </a:rPr>
            </a:br>
            <a:r>
              <a:rPr lang="en-US" sz="1500" dirty="0" smtClean="0">
                <a:cs typeface="Times New Roman" pitchFamily="18" charset="0"/>
              </a:rPr>
              <a:t>or, they can do nothing &amp; let the right expire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7AEB-1AD1-460C-9B56-2252AB2A6C4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84213" y="836613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Effects of </a:t>
            </a:r>
            <a:r>
              <a:rPr lang="en-US" sz="2200" b="1" dirty="0" smtClean="0">
                <a:solidFill>
                  <a:schemeClr val="tx2"/>
                </a:solidFill>
                <a:latin typeface="Arial" charset="0"/>
              </a:rPr>
              <a:t>SEO Rights 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Issue</a:t>
            </a:r>
            <a:br>
              <a:rPr lang="en-US" sz="22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on </a:t>
            </a:r>
            <a:r>
              <a:rPr lang="en-US" sz="2200" b="1" dirty="0" smtClean="0">
                <a:solidFill>
                  <a:schemeClr val="tx2"/>
                </a:solidFill>
                <a:latin typeface="Arial" charset="0"/>
              </a:rPr>
              <a:t>Wealth 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of existing shareholder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09625" y="1905000"/>
            <a:ext cx="8153400" cy="3173413"/>
            <a:chOff x="510" y="1200"/>
            <a:chExt cx="5136" cy="1999"/>
          </a:xfrm>
        </p:grpSpPr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510" y="1200"/>
              <a:ext cx="5058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3948113" algn="ctr"/>
                  <a:tab pos="6854825" algn="ctr"/>
                </a:tabLst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INITIAL WEALTH	DECISION	ENDING WEALTH</a:t>
              </a:r>
              <a:endParaRPr lang="en-US" sz="1500" b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872" name="Text Box 7"/>
            <p:cNvSpPr txBox="1">
              <a:spLocks noChangeArrowheads="1"/>
            </p:cNvSpPr>
            <p:nvPr/>
          </p:nvSpPr>
          <p:spPr bwMode="auto">
            <a:xfrm>
              <a:off x="510" y="1440"/>
              <a:ext cx="5136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				</a:t>
              </a:r>
              <a:r>
                <a:rPr lang="en-US" sz="1500" b="1" i="1" u="sng" dirty="0">
                  <a:solidFill>
                    <a:srgbClr val="000000"/>
                  </a:solidFill>
                  <a:latin typeface="Arial" charset="0"/>
                </a:rPr>
                <a:t>Case 1</a:t>
              </a:r>
              <a:r>
                <a:rPr lang="en-US" sz="1500" b="1" i="1" dirty="0">
                  <a:solidFill>
                    <a:srgbClr val="000000"/>
                  </a:solidFill>
                  <a:latin typeface="Arial" charset="0"/>
                </a:rPr>
                <a:t>:	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5 shares @ $96	=	$480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i="1" dirty="0">
                  <a:solidFill>
                    <a:srgbClr val="000000"/>
                  </a:solidFill>
                  <a:latin typeface="Arial" charset="0"/>
                </a:rPr>
                <a:t>				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Tender four rights and	Cash		=	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			buy one new share @ $80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Total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                   =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u="sng" dirty="0">
                  <a:solidFill>
                    <a:srgbClr val="000000"/>
                  </a:solidFill>
                  <a:latin typeface="Arial" charset="0"/>
                </a:rPr>
                <a:t>$480</a:t>
              </a:r>
              <a:endParaRPr lang="en-US" sz="1500" b="1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Four shares @ $100	=	$400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Cash	=	80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Total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                            =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    </a:t>
              </a:r>
              <a:r>
                <a:rPr lang="en-US" sz="1500" b="1" u="sng" dirty="0" smtClean="0">
                  <a:solidFill>
                    <a:srgbClr val="000000"/>
                  </a:solidFill>
                  <a:latin typeface="Arial" charset="0"/>
                </a:rPr>
                <a:t>$</a:t>
              </a:r>
              <a:r>
                <a:rPr lang="en-US" sz="1500" b="1" u="sng" dirty="0">
                  <a:solidFill>
                    <a:srgbClr val="000000"/>
                  </a:solidFill>
                  <a:latin typeface="Arial" charset="0"/>
                </a:rPr>
                <a:t>480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i="1" u="sng" dirty="0" smtClean="0">
                  <a:solidFill>
                    <a:srgbClr val="000000"/>
                  </a:solidFill>
                  <a:latin typeface="Arial" charset="0"/>
                </a:rPr>
                <a:t>Case </a:t>
              </a:r>
              <a:r>
                <a:rPr lang="en-US" sz="1500" b="1" i="1" u="sng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500" b="1" i="1" dirty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4 shares @ $96	=	$384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			Sell 4 rights @ $4 each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Cash </a:t>
              </a:r>
              <a:r>
                <a:rPr lang="en-US" sz="1000" b="1" dirty="0" smtClean="0">
                  <a:solidFill>
                    <a:srgbClr val="000000"/>
                  </a:solidFill>
                  <a:latin typeface="Arial" charset="0"/>
                </a:rPr>
                <a:t>(rights) ($4 x4)     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=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16 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					Cash </a:t>
              </a:r>
              <a:r>
                <a:rPr lang="en-US" sz="1000" b="1" dirty="0" smtClean="0">
                  <a:solidFill>
                    <a:srgbClr val="000000"/>
                  </a:solidFill>
                  <a:latin typeface="Arial" charset="0"/>
                </a:rPr>
                <a:t>(initial)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	            =        80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			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                                                    Total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                   =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u="sng" dirty="0">
                  <a:solidFill>
                    <a:srgbClr val="000000"/>
                  </a:solidFill>
                  <a:latin typeface="Arial" charset="0"/>
                </a:rPr>
                <a:t>$480</a:t>
              </a:r>
              <a:endParaRPr lang="en-US" sz="1500" b="1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2382" y="2418"/>
              <a:ext cx="3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3317E-E130-44CF-BC09-706747281E47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4794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GB" sz="2200" b="1" dirty="0" smtClean="0"/>
              <a:t>Share price adjustment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331913" y="1844675"/>
            <a:ext cx="7127875" cy="10525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Old Market Value + New Funds Raised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=  New Market Value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1331913" y="3141663"/>
            <a:ext cx="7150100" cy="12969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800" b="1" dirty="0" err="1">
                <a:solidFill>
                  <a:schemeClr val="tx2"/>
                </a:solidFill>
                <a:latin typeface="Arial" charset="0"/>
              </a:rPr>
              <a:t>Ν</a:t>
            </a:r>
            <a:r>
              <a:rPr lang="el-GR" sz="1800" b="1" baseline="-25000" dirty="0" err="1">
                <a:solidFill>
                  <a:schemeClr val="tx2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 x 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800" b="1" baseline="-25000" dirty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) + (Ν</a:t>
            </a:r>
            <a:r>
              <a:rPr lang="en-US" sz="1800" b="1" baseline="-2500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 x </a:t>
            </a:r>
            <a:r>
              <a:rPr lang="en-US" sz="1800" b="1" dirty="0" err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800" b="1" baseline="-25000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) = (</a:t>
            </a:r>
            <a:r>
              <a:rPr lang="el-GR" sz="1800" b="1" dirty="0" err="1">
                <a:solidFill>
                  <a:schemeClr val="tx2"/>
                </a:solidFill>
                <a:latin typeface="Arial" charset="0"/>
              </a:rPr>
              <a:t>Ν</a:t>
            </a:r>
            <a:r>
              <a:rPr lang="el-GR" sz="1800" b="1" baseline="-25000" dirty="0" err="1">
                <a:solidFill>
                  <a:schemeClr val="tx2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 + Ν</a:t>
            </a:r>
            <a:r>
              <a:rPr lang="en-US" sz="1800" b="1" baseline="-2500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800" b="1" baseline="-25000" dirty="0">
                <a:solidFill>
                  <a:schemeClr val="tx2"/>
                </a:solidFill>
                <a:latin typeface="Arial" charset="0"/>
              </a:rPr>
              <a:t>n</a:t>
            </a:r>
          </a:p>
          <a:p>
            <a:pPr algn="ctr" defTabSz="762000" eaLnBrk="0" hangingPunct="0">
              <a:defRPr/>
            </a:pPr>
            <a:endParaRPr lang="en-US" sz="1800" b="1" baseline="-25000" dirty="0">
              <a:solidFill>
                <a:schemeClr val="tx2"/>
              </a:solidFill>
              <a:latin typeface="Arial" charset="0"/>
            </a:endParaRPr>
          </a:p>
          <a:p>
            <a:pPr algn="ctr" defTabSz="762000" eaLnBrk="0" hangingPunct="0"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 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800" b="1" baseline="-25000" dirty="0">
                <a:solidFill>
                  <a:schemeClr val="tx2"/>
                </a:solidFill>
                <a:latin typeface="Arial" charset="0"/>
              </a:rPr>
              <a:t>n 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= [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800" b="1" dirty="0" err="1">
                <a:solidFill>
                  <a:schemeClr val="tx2"/>
                </a:solidFill>
                <a:latin typeface="Arial" charset="0"/>
              </a:rPr>
              <a:t>Ν</a:t>
            </a:r>
            <a:r>
              <a:rPr lang="el-GR" sz="1800" b="1" baseline="-25000" dirty="0" err="1">
                <a:solidFill>
                  <a:schemeClr val="tx2"/>
                </a:solidFill>
                <a:latin typeface="Arial" charset="0"/>
              </a:rPr>
              <a:t>0</a:t>
            </a:r>
            <a:r>
              <a:rPr lang="el-GR" sz="1800" b="1" baseline="-25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800" b="1" baseline="-25000" dirty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) + (Ν</a:t>
            </a:r>
            <a:r>
              <a:rPr lang="en-US" sz="1800" b="1" baseline="-2500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 x </a:t>
            </a:r>
            <a:r>
              <a:rPr lang="en-US" sz="1800" b="1" dirty="0" err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800" b="1" baseline="-25000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]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/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l-GR" sz="1800" b="1" dirty="0" err="1">
                <a:solidFill>
                  <a:schemeClr val="tx2"/>
                </a:solidFill>
                <a:latin typeface="Arial" charset="0"/>
              </a:rPr>
              <a:t>Ν</a:t>
            </a:r>
            <a:r>
              <a:rPr lang="el-GR" sz="1800" b="1" baseline="-25000" dirty="0" err="1">
                <a:solidFill>
                  <a:schemeClr val="tx2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chemeClr val="tx2"/>
                </a:solidFill>
                <a:latin typeface="Arial" charset="0"/>
              </a:rPr>
              <a:t> + Ν</a:t>
            </a:r>
            <a:r>
              <a:rPr lang="en-US" sz="1800" b="1" baseline="-2500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)</a:t>
            </a:r>
            <a:endParaRPr lang="el-GR" sz="1800" b="1" baseline="-25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1331913" y="4652963"/>
            <a:ext cx="7127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>
                <a:solidFill>
                  <a:srgbClr val="D60093"/>
                </a:solidFill>
                <a:latin typeface="Arial" charset="0"/>
              </a:rPr>
              <a:t>		</a:t>
            </a:r>
            <a:r>
              <a:rPr lang="el-GR" sz="1400" dirty="0">
                <a:solidFill>
                  <a:schemeClr val="tx2"/>
                </a:solidFill>
                <a:latin typeface="Arial" charset="0"/>
              </a:rPr>
              <a:t>Ν</a:t>
            </a:r>
            <a:r>
              <a:rPr lang="el-GR" sz="1400" baseline="-25000" dirty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n-US" sz="1400" baseline="-25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= old number of shares outstanding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latin typeface="Arial" charset="0"/>
              </a:rPr>
              <a:t>		p</a:t>
            </a:r>
            <a:r>
              <a:rPr lang="en-US" sz="1400" baseline="-25000" dirty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= rights-on share price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latin typeface="Arial" charset="0"/>
              </a:rPr>
              <a:t>		</a:t>
            </a:r>
            <a:r>
              <a:rPr lang="el-GR" sz="1400" dirty="0">
                <a:solidFill>
                  <a:schemeClr val="tx2"/>
                </a:solidFill>
                <a:latin typeface="Arial" charset="0"/>
              </a:rPr>
              <a:t>Ν</a:t>
            </a:r>
            <a:r>
              <a:rPr lang="en-US" sz="1400" baseline="-2500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l-GR" sz="1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= newly issued number of shares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latin typeface="Arial" charset="0"/>
              </a:rPr>
              <a:t>		</a:t>
            </a:r>
            <a:r>
              <a:rPr lang="en-US" sz="1400" dirty="0" err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400" baseline="-25000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 = subscription share price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latin typeface="Arial" charset="0"/>
              </a:rPr>
              <a:t>		</a:t>
            </a:r>
            <a:r>
              <a:rPr lang="el-GR" sz="140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400" dirty="0" err="1">
                <a:solidFill>
                  <a:schemeClr val="tx2"/>
                </a:solidFill>
                <a:latin typeface="Arial" charset="0"/>
              </a:rPr>
              <a:t>Ν</a:t>
            </a:r>
            <a:r>
              <a:rPr lang="el-GR" sz="1400" baseline="-25000" dirty="0" err="1">
                <a:solidFill>
                  <a:schemeClr val="tx2"/>
                </a:solidFill>
                <a:latin typeface="Arial" charset="0"/>
              </a:rPr>
              <a:t>0</a:t>
            </a:r>
            <a:r>
              <a:rPr lang="el-GR" sz="1400" dirty="0">
                <a:solidFill>
                  <a:schemeClr val="tx2"/>
                </a:solidFill>
                <a:latin typeface="Arial" charset="0"/>
              </a:rPr>
              <a:t> + Ν</a:t>
            </a:r>
            <a:r>
              <a:rPr lang="en-US" sz="1400" baseline="-2500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) = total number of shares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outstanding</a:t>
            </a:r>
          </a:p>
          <a:p>
            <a:pPr eaLnBrk="0" hangingPunct="0"/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		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1400" baseline="-25000" dirty="0" smtClean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 = ex-rights share price (?)</a:t>
            </a:r>
          </a:p>
          <a:p>
            <a:pPr eaLnBrk="0" hangingPunct="0"/>
            <a:endParaRPr lang="el-GR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B053E-7128-4314-9EE3-87C90CE0AFA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4794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GB" sz="2200" b="1" smtClean="0"/>
              <a:t>Share price adjustment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755650" y="2565400"/>
            <a:ext cx="8137525" cy="935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ex-rights share price </a:t>
            </a:r>
            <a:r>
              <a:rPr lang="en-US" sz="1800" b="1" dirty="0" smtClean="0">
                <a:solidFill>
                  <a:schemeClr val="tx2"/>
                </a:solidFill>
                <a:latin typeface="Arial" charset="0"/>
              </a:rPr>
              <a:t>(p</a:t>
            </a:r>
            <a:r>
              <a:rPr lang="en-US" sz="1800" b="1" baseline="-25000" dirty="0" smtClean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US" sz="1800" b="1" dirty="0" smtClean="0">
                <a:solidFill>
                  <a:schemeClr val="tx2"/>
                </a:solidFill>
                <a:latin typeface="Arial" charset="0"/>
              </a:rPr>
              <a:t>) =</a:t>
            </a:r>
            <a:endParaRPr lang="en-US" sz="18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en-US" sz="10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[(N * rights-on price) + (subscription price)] / (N+1)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755650" y="3789363"/>
            <a:ext cx="8137525" cy="1047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8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price 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(value)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 of 1 right =</a:t>
            </a:r>
          </a:p>
          <a:p>
            <a:pPr algn="ctr"/>
            <a:endParaRPr lang="en-US" sz="10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(rights-on price – ex-rights price)</a:t>
            </a:r>
            <a:endParaRPr lang="en-US" sz="8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en-US" sz="8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71EAD-C22D-46AB-B5D4-CC3E8CC58DBA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857224" y="3220104"/>
            <a:ext cx="4959350" cy="523220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/>
              <a:t>	</a:t>
            </a:r>
            <a:r>
              <a:rPr lang="en-US" sz="2800" b="1" dirty="0" smtClean="0"/>
              <a:t>Debt Capital</a:t>
            </a:r>
            <a:endParaRPr lang="el-GR" sz="28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2128D-BB30-4C9C-A569-F77410B6BB7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931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</a:t>
            </a:r>
            <a:endParaRPr lang="en-US" dirty="0" smtClean="0"/>
          </a:p>
        </p:txBody>
      </p:sp>
      <p:sp>
        <p:nvSpPr>
          <p:cNvPr id="5" name="4 - Ορθογώνιο"/>
          <p:cNvSpPr/>
          <p:nvPr/>
        </p:nvSpPr>
        <p:spPr bwMode="auto">
          <a:xfrm>
            <a:off x="500034" y="2857496"/>
            <a:ext cx="1928826" cy="12858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Sources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Corporate Debt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3286116" y="4000504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Issue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Debentures</a:t>
            </a:r>
            <a:endParaRPr lang="el-GR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929322" y="4429132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Issue Short-Term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Securities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5929322" y="3143248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Medium- &amp;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Long-Term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Bank Loans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5929322" y="2143116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Short-Term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Bank Loans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3214678" y="2500306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Bank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Loans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5929322" y="5429264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Issue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Corporate Bonds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- Γωνιακή σύνδεση"/>
          <p:cNvCxnSpPr>
            <a:stCxn id="5" idx="3"/>
            <a:endCxn id="11" idx="1"/>
          </p:cNvCxnSpPr>
          <p:nvPr/>
        </p:nvCxnSpPr>
        <p:spPr bwMode="auto">
          <a:xfrm flipV="1">
            <a:off x="2428860" y="2928934"/>
            <a:ext cx="785818" cy="5715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24 - Γωνιακή σύνδεση"/>
          <p:cNvCxnSpPr>
            <a:stCxn id="11" idx="3"/>
            <a:endCxn id="10" idx="1"/>
          </p:cNvCxnSpPr>
          <p:nvPr/>
        </p:nvCxnSpPr>
        <p:spPr bwMode="auto">
          <a:xfrm flipV="1">
            <a:off x="4929190" y="2571744"/>
            <a:ext cx="1000132" cy="3571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26 - Γωνιακή σύνδεση"/>
          <p:cNvCxnSpPr>
            <a:stCxn id="9" idx="1"/>
            <a:endCxn id="11" idx="3"/>
          </p:cNvCxnSpPr>
          <p:nvPr/>
        </p:nvCxnSpPr>
        <p:spPr bwMode="auto">
          <a:xfrm rot="10800000">
            <a:off x="4929190" y="2928934"/>
            <a:ext cx="1000132" cy="64294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30 - Shape"/>
          <p:cNvCxnSpPr>
            <a:stCxn id="7" idx="1"/>
          </p:cNvCxnSpPr>
          <p:nvPr/>
        </p:nvCxnSpPr>
        <p:spPr bwMode="auto">
          <a:xfrm rot="10800000">
            <a:off x="2786050" y="3500438"/>
            <a:ext cx="500066" cy="92869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32 - Γωνιακή σύνδεση"/>
          <p:cNvCxnSpPr>
            <a:stCxn id="7" idx="3"/>
            <a:endCxn id="8" idx="1"/>
          </p:cNvCxnSpPr>
          <p:nvPr/>
        </p:nvCxnSpPr>
        <p:spPr bwMode="auto">
          <a:xfrm>
            <a:off x="5000628" y="4429132"/>
            <a:ext cx="928694" cy="4286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34 - Shape"/>
          <p:cNvCxnSpPr>
            <a:stCxn id="13" idx="1"/>
          </p:cNvCxnSpPr>
          <p:nvPr/>
        </p:nvCxnSpPr>
        <p:spPr bwMode="auto">
          <a:xfrm rot="10800000">
            <a:off x="5500694" y="4857760"/>
            <a:ext cx="428628" cy="100013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D8AFC-390B-4212-8C67-BC9E7D53BA8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1376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Capital: Characteristics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76475"/>
            <a:ext cx="7373963" cy="3819525"/>
          </a:xfrm>
        </p:spPr>
        <p:txBody>
          <a:bodyPr/>
          <a:lstStyle/>
          <a:p>
            <a:pPr marL="701675" lvl="2" indent="-701675" eaLnBrk="1" hangingPunct="1">
              <a:buFontTx/>
              <a:buNone/>
              <a:tabLst>
                <a:tab pos="174625" algn="l"/>
                <a:tab pos="444500" algn="l"/>
              </a:tabLst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Borrowing by issuing corporate bonds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522288" lvl="1" indent="-65088" eaLnBrk="1" hangingPunct="1"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900" dirty="0" smtClean="0">
              <a:cs typeface="Times New Roman" pitchFamily="18" charset="0"/>
            </a:endParaRP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US" dirty="0" smtClean="0">
                <a:cs typeface="Times New Roman" pitchFamily="18" charset="0"/>
              </a:rPr>
              <a:t> 	</a:t>
            </a:r>
            <a:r>
              <a:rPr lang="en-US" sz="1800" dirty="0" smtClean="0">
                <a:cs typeface="Times New Roman" pitchFamily="18" charset="0"/>
              </a:rPr>
              <a:t>alternative to borrowing medium &amp; long-term funds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   	through bank loans &amp; lease agreements </a:t>
            </a: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US" dirty="0" smtClean="0">
                <a:cs typeface="Times New Roman" pitchFamily="18" charset="0"/>
              </a:rPr>
              <a:t> 	</a:t>
            </a:r>
            <a:r>
              <a:rPr lang="en-US" sz="1800" dirty="0" smtClean="0">
                <a:cs typeface="Times New Roman" pitchFamily="18" charset="0"/>
              </a:rPr>
              <a:t>coupon payment; coupon rate; maturity date; par value</a:t>
            </a: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CA" dirty="0" smtClean="0">
                <a:cs typeface="Times New Roman" pitchFamily="18" charset="0"/>
              </a:rPr>
              <a:t> 	</a:t>
            </a:r>
            <a:r>
              <a:rPr lang="en-CA" sz="1800" dirty="0" smtClean="0">
                <a:cs typeface="Times New Roman" pitchFamily="18" charset="0"/>
              </a:rPr>
              <a:t>floatation costs; original price discount</a:t>
            </a: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87D1-CF36-43AC-872D-CA6C5406A667}" type="slidenum">
              <a:rPr lang="en-US"/>
              <a:pPr/>
              <a:t>49</a:t>
            </a:fld>
            <a:endParaRPr lang="en-US"/>
          </a:p>
        </p:txBody>
      </p:sp>
      <p:sp>
        <p:nvSpPr>
          <p:cNvPr id="465930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Terms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5932" name="Rectangle 1036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676456" cy="3240360"/>
          </a:xfrm>
        </p:spPr>
        <p:txBody>
          <a:bodyPr/>
          <a:lstStyle/>
          <a:p>
            <a:pPr marL="454025" indent="-454025">
              <a:lnSpc>
                <a:spcPct val="20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Principal Amount, Face Value, Maturity Value, Par Value</a:t>
            </a:r>
            <a:r>
              <a:rPr lang="en-US" sz="1800" b="1" dirty="0" smtClean="0">
                <a:solidFill>
                  <a:srgbClr val="C00000"/>
                </a:solidFill>
              </a:rPr>
              <a:t>: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 smtClean="0"/>
              <a:t>the </a:t>
            </a:r>
            <a:r>
              <a:rPr lang="en-US" sz="1800" dirty="0"/>
              <a:t>amount of money the firm borrows and promises to </a:t>
            </a:r>
            <a:r>
              <a:rPr lang="en-US" sz="1800" dirty="0" smtClean="0"/>
              <a:t>repay</a:t>
            </a:r>
            <a:br>
              <a:rPr lang="en-US" sz="1800" dirty="0" smtClean="0"/>
            </a:br>
            <a:r>
              <a:rPr lang="en-US" sz="1800" dirty="0" smtClean="0"/>
              <a:t>at </a:t>
            </a:r>
            <a:r>
              <a:rPr lang="en-US" sz="1800" dirty="0"/>
              <a:t>some future date, often at </a:t>
            </a:r>
            <a:r>
              <a:rPr lang="en-US" sz="1800" dirty="0" smtClean="0"/>
              <a:t>maturity;</a:t>
            </a:r>
            <a:br>
              <a:rPr lang="en-US" sz="1800" dirty="0" smtClean="0"/>
            </a:br>
            <a:r>
              <a:rPr lang="en-US" sz="1800" dirty="0" smtClean="0"/>
              <a:t>reference amount to calculate interest payments</a:t>
            </a:r>
          </a:p>
          <a:p>
            <a:pPr marL="454025" indent="-454025">
              <a:buNone/>
            </a:pPr>
            <a:endParaRPr 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0" grpId="0" autoUpdateAnimBg="0"/>
      <p:bldP spid="46593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140968"/>
            <a:ext cx="4437062" cy="1080120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solidFill>
                  <a:schemeClr val="tx2"/>
                </a:solidFill>
                <a:cs typeface="Times New Roman" pitchFamily="18" charset="0"/>
              </a:rPr>
              <a:t>RAISING CAPITAL FUNDING</a:t>
            </a:r>
            <a:br>
              <a:rPr lang="en-CA" sz="2400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87D1-CF36-43AC-872D-CA6C5406A667}" type="slidenum">
              <a:rPr lang="en-US"/>
              <a:pPr/>
              <a:t>50</a:t>
            </a:fld>
            <a:endParaRPr lang="en-US"/>
          </a:p>
        </p:txBody>
      </p:sp>
      <p:sp>
        <p:nvSpPr>
          <p:cNvPr id="465930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Terms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5932" name="Rectangle 1036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676456" cy="3240360"/>
          </a:xfrm>
        </p:spPr>
        <p:txBody>
          <a:bodyPr/>
          <a:lstStyle/>
          <a:p>
            <a:pPr marL="454025" indent="-454025">
              <a:buNone/>
            </a:pPr>
            <a:endParaRPr lang="en-US" sz="1800" dirty="0"/>
          </a:p>
          <a:p>
            <a:pPr marL="454025" indent="-454025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Coupon (Interest) Rate: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 smtClean="0"/>
              <a:t>the stated annual rate of interest paid on a bond </a:t>
            </a:r>
            <a:r>
              <a:rPr lang="en-US" sz="1600" dirty="0" smtClean="0"/>
              <a:t>(annually, semiannually etc.)</a:t>
            </a:r>
          </a:p>
          <a:p>
            <a:pPr marL="454025" indent="-454025">
              <a:lnSpc>
                <a:spcPct val="150000"/>
              </a:lnSpc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marL="454025" indent="-454025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Coupon Payment (CPN):</a:t>
            </a:r>
            <a:r>
              <a:rPr lang="en-US" sz="1800" dirty="0" smtClean="0">
                <a:solidFill>
                  <a:srgbClr val="EC4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800" dirty="0" smtClean="0">
                <a:solidFill>
                  <a:srgbClr val="EC4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 smtClean="0"/>
              <a:t>the </a:t>
            </a:r>
            <a:r>
              <a:rPr lang="en-US" sz="1800" dirty="0"/>
              <a:t>specified </a:t>
            </a:r>
            <a:r>
              <a:rPr lang="en-US" sz="1800" dirty="0" smtClean="0"/>
              <a:t>amount of </a:t>
            </a:r>
            <a:r>
              <a:rPr lang="en-US" sz="1800" dirty="0"/>
              <a:t>interest </a:t>
            </a:r>
            <a:r>
              <a:rPr lang="en-US" sz="1800" dirty="0" smtClean="0"/>
              <a:t>(promised to be) paid </a:t>
            </a:r>
            <a:r>
              <a:rPr lang="en-US" sz="1800" dirty="0"/>
              <a:t>each </a:t>
            </a:r>
            <a:r>
              <a:rPr lang="en-US" sz="1800" dirty="0" smtClean="0"/>
              <a:t>period,</a:t>
            </a:r>
            <a:br>
              <a:rPr lang="en-US" sz="1800" dirty="0" smtClean="0"/>
            </a:br>
            <a:r>
              <a:rPr lang="en-US" sz="1800" dirty="0" smtClean="0"/>
              <a:t>generally annually or each </a:t>
            </a:r>
            <a:r>
              <a:rPr lang="en-US" sz="1800" dirty="0"/>
              <a:t>six months, on a </a:t>
            </a:r>
            <a:r>
              <a:rPr lang="en-US" sz="1800" dirty="0" smtClean="0"/>
              <a:t>bond</a:t>
            </a:r>
          </a:p>
        </p:txBody>
      </p:sp>
      <p:graphicFrame>
        <p:nvGraphicFramePr>
          <p:cNvPr id="592897" name="Object 4"/>
          <p:cNvGraphicFramePr>
            <a:graphicFrameLocks noChangeAspect="1"/>
          </p:cNvGraphicFramePr>
          <p:nvPr/>
        </p:nvGraphicFramePr>
        <p:xfrm>
          <a:off x="1187624" y="5445224"/>
          <a:ext cx="5459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59" name="Equation" r:id="rId4" imgW="3111500" imgH="419100" progId="">
                  <p:embed/>
                </p:oleObj>
              </mc:Choice>
              <mc:Fallback>
                <p:oleObj name="Equation" r:id="rId4" imgW="3111500" imgH="4191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445224"/>
                        <a:ext cx="54594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0" grpId="0" autoUpdateAnimBg="0"/>
      <p:bldP spid="465932" grpId="0" build="p" autoUpdateAnimBg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4CD3-63F6-4350-8C38-D8724ED74BFC}" type="slidenum">
              <a:rPr lang="en-US"/>
              <a:pPr/>
              <a:t>51</a:t>
            </a:fld>
            <a:endParaRPr lang="en-US"/>
          </a:p>
        </p:txBody>
      </p:sp>
      <p:sp>
        <p:nvSpPr>
          <p:cNvPr id="47105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899592" y="1916832"/>
            <a:ext cx="7887250" cy="4104456"/>
          </a:xfrm>
        </p:spPr>
        <p:txBody>
          <a:bodyPr/>
          <a:lstStyle/>
          <a:p>
            <a:pPr marL="454025" indent="-454025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Maturity </a:t>
            </a:r>
            <a:r>
              <a:rPr lang="en-US" sz="1800" b="1" dirty="0">
                <a:solidFill>
                  <a:srgbClr val="C00000"/>
                </a:solidFill>
              </a:rPr>
              <a:t>Date: 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/>
              <a:t>a </a:t>
            </a:r>
            <a:r>
              <a:rPr lang="en-US" sz="1800" dirty="0"/>
              <a:t>specified date on which the par value of a bond must be </a:t>
            </a:r>
            <a:r>
              <a:rPr lang="en-US" sz="1800" dirty="0" smtClean="0"/>
              <a:t>repaid</a:t>
            </a:r>
          </a:p>
          <a:p>
            <a:pPr marL="454025" indent="-454025">
              <a:lnSpc>
                <a:spcPct val="150000"/>
              </a:lnSpc>
              <a:buNone/>
            </a:pPr>
            <a:endParaRPr lang="en-US" sz="800" dirty="0" smtClean="0"/>
          </a:p>
          <a:p>
            <a:pPr marL="454025" indent="-454025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Term: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time remaining until the repayment date</a:t>
            </a:r>
          </a:p>
          <a:p>
            <a:pPr marL="454025" indent="-454025">
              <a:lnSpc>
                <a:spcPct val="150000"/>
              </a:lnSpc>
              <a:buNone/>
            </a:pPr>
            <a:endParaRPr lang="en-US" sz="800" dirty="0"/>
          </a:p>
          <a:p>
            <a:pPr marL="454025" indent="-454025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Original Maturity</a:t>
            </a:r>
            <a:r>
              <a:rPr lang="en-US" sz="1800" b="1" dirty="0" smtClean="0">
                <a:solidFill>
                  <a:srgbClr val="C00000"/>
                </a:solidFill>
              </a:rPr>
              <a:t>: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 smtClean="0"/>
              <a:t>the </a:t>
            </a:r>
            <a:r>
              <a:rPr lang="en-US" sz="1800" dirty="0"/>
              <a:t>number of years to maturity at the time the bond is </a:t>
            </a:r>
            <a:r>
              <a:rPr lang="en-US" sz="1800" dirty="0" smtClean="0"/>
              <a:t>issued</a:t>
            </a:r>
          </a:p>
          <a:p>
            <a:pPr marL="454025" indent="-454025">
              <a:lnSpc>
                <a:spcPct val="150000"/>
              </a:lnSpc>
              <a:buNone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 marL="454025" indent="-454025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Bond Certificate</a:t>
            </a:r>
            <a:r>
              <a:rPr lang="en-US" sz="1800" dirty="0" smtClean="0">
                <a:solidFill>
                  <a:srgbClr val="EC4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800" dirty="0" smtClean="0">
                <a:solidFill>
                  <a:srgbClr val="EC4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 smtClean="0"/>
              <a:t>states the terms of the bond</a:t>
            </a:r>
          </a:p>
          <a:p>
            <a:pPr marL="454025" indent="-454025">
              <a:lnSpc>
                <a:spcPct val="150000"/>
              </a:lnSpc>
            </a:pPr>
            <a:endParaRPr lang="en-US" sz="1800" dirty="0" smtClean="0"/>
          </a:p>
          <a:p>
            <a:pPr marL="454025" indent="-454025">
              <a:lnSpc>
                <a:spcPct val="150000"/>
              </a:lnSpc>
              <a:buNone/>
            </a:pPr>
            <a:endParaRPr lang="en-US" sz="1400" dirty="0" smtClean="0"/>
          </a:p>
        </p:txBody>
      </p:sp>
      <p:sp>
        <p:nvSpPr>
          <p:cNvPr id="5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Terms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2" grpId="0" build="p" autoUpdateAnimBg="0" advAuto="0"/>
      <p:bldP spid="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4CD3-63F6-4350-8C38-D8724ED74BFC}" type="slidenum">
              <a:rPr lang="en-US"/>
              <a:pPr/>
              <a:t>52</a:t>
            </a:fld>
            <a:endParaRPr lang="en-US"/>
          </a:p>
        </p:txBody>
      </p:sp>
      <p:sp>
        <p:nvSpPr>
          <p:cNvPr id="47105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899592" y="1916832"/>
            <a:ext cx="7887250" cy="4104456"/>
          </a:xfrm>
        </p:spPr>
        <p:txBody>
          <a:bodyPr/>
          <a:lstStyle/>
          <a:p>
            <a:pPr marL="454025" indent="-454025">
              <a:lnSpc>
                <a:spcPct val="150000"/>
              </a:lnSpc>
              <a:buNone/>
            </a:pPr>
            <a:endParaRPr lang="en-US" sz="1400" dirty="0" smtClean="0"/>
          </a:p>
          <a:p>
            <a:pPr marL="454025" indent="-454025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Zero-Coupon Bond: 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/>
              <a:t>bond that does not male coupon payments;</a:t>
            </a:r>
            <a:br>
              <a:rPr lang="en-US" sz="1800" dirty="0" smtClean="0"/>
            </a:br>
            <a:r>
              <a:rPr lang="en-US" sz="1800" dirty="0" smtClean="0"/>
              <a:t>always sells at </a:t>
            </a:r>
            <a:r>
              <a:rPr lang="en-US" sz="1800" b="1" dirty="0" smtClean="0"/>
              <a:t>discount</a:t>
            </a:r>
            <a:r>
              <a:rPr lang="en-US" sz="1800" dirty="0" smtClean="0"/>
              <a:t> (price lower than face value)</a:t>
            </a:r>
          </a:p>
          <a:p>
            <a:pPr marL="454025" indent="-454025">
              <a:lnSpc>
                <a:spcPct val="150000"/>
              </a:lnSpc>
              <a:buNone/>
            </a:pPr>
            <a:endParaRPr lang="en-US" sz="1400" dirty="0" smtClean="0"/>
          </a:p>
          <a:p>
            <a:pPr marL="454025" indent="-454025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Treasury Bills: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US Government zero-coupon bonds with maturity of up to 1-year</a:t>
            </a:r>
          </a:p>
          <a:p>
            <a:pPr marL="454025" indent="-454025">
              <a:lnSpc>
                <a:spcPct val="150000"/>
              </a:lnSpc>
            </a:pPr>
            <a:endParaRPr lang="en-US" sz="1800" dirty="0" smtClean="0"/>
          </a:p>
          <a:p>
            <a:pPr marL="454025" indent="-454025">
              <a:lnSpc>
                <a:spcPct val="150000"/>
              </a:lnSpc>
              <a:buNone/>
            </a:pPr>
            <a:endParaRPr lang="en-US" sz="1000" b="1" dirty="0" smtClean="0">
              <a:solidFill>
                <a:srgbClr val="C00000"/>
              </a:solidFill>
            </a:endParaRPr>
          </a:p>
          <a:p>
            <a:pPr marL="454025" indent="-454025">
              <a:lnSpc>
                <a:spcPct val="150000"/>
              </a:lnSpc>
              <a:buNone/>
            </a:pPr>
            <a:r>
              <a:rPr lang="en-US" sz="1600" dirty="0" smtClean="0">
                <a:cs typeface="Times New Roman" pitchFamily="18" charset="0"/>
              </a:rPr>
              <a:t>	</a:t>
            </a:r>
            <a:endParaRPr lang="en-US" sz="2000" dirty="0"/>
          </a:p>
        </p:txBody>
      </p:sp>
      <p:sp>
        <p:nvSpPr>
          <p:cNvPr id="5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Terms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2" grpId="0" build="p" autoUpdateAnimBg="0" advAuto="0"/>
      <p:bldP spid="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20FF-D5B3-407B-A411-BBDC4F0DB6E2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204864"/>
            <a:ext cx="8501090" cy="493796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Bond yield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(bond price is known)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= </a:t>
            </a:r>
            <a:r>
              <a:rPr lang="en-US" sz="1800" dirty="0" smtClean="0"/>
              <a:t>measures of </a:t>
            </a:r>
            <a:r>
              <a:rPr lang="en-US" sz="1800" b="1" dirty="0" smtClean="0">
                <a:solidFill>
                  <a:srgbClr val="C00000"/>
                </a:solidFill>
              </a:rPr>
              <a:t>bond return</a:t>
            </a:r>
            <a:endParaRPr lang="en-US" sz="18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13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Terms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3568" y="2996952"/>
            <a:ext cx="81369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1" indent="-365125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0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N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ominal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(coupon) Yield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=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CPN / Bond Face Value</a:t>
            </a:r>
          </a:p>
          <a:p>
            <a:pPr marL="365125" lvl="1" indent="-365125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65125" lvl="1" indent="-365125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0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Current (market) Yield = CPN / Bond Current Market Price</a:t>
            </a:r>
          </a:p>
          <a:p>
            <a:pPr marL="365125" lvl="1" indent="-365125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800" b="1" kern="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20FF-D5B3-407B-A411-BBDC4F0DB6E2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3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Terms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3568" y="1772816"/>
            <a:ext cx="81369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1" indent="-365125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18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YIELD-to-MATURITY (YTM):</a:t>
            </a:r>
            <a:br>
              <a:rPr lang="en-US" sz="18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en-US" sz="1800" kern="0" dirty="0" smtClean="0">
                <a:latin typeface="+mn-lt"/>
              </a:rPr>
              <a:t>measures what investor’s return on a bond will be, if bond is held to maturity (&amp; all coupons reinvested at YTM rate)</a:t>
            </a:r>
          </a:p>
          <a:p>
            <a:pPr marL="365125" lvl="1" indent="-365125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800" kern="0" dirty="0" smtClean="0">
                <a:latin typeface="+mn-lt"/>
              </a:rPr>
              <a:t/>
            </a:r>
            <a:br>
              <a:rPr lang="en-US" sz="1800" kern="0" dirty="0" smtClean="0">
                <a:latin typeface="+mn-lt"/>
              </a:rPr>
            </a:br>
            <a:r>
              <a:rPr lang="en-US" sz="1800" b="1" kern="0" dirty="0" smtClean="0">
                <a:solidFill>
                  <a:srgbClr val="C00000"/>
                </a:solidFill>
                <a:latin typeface="+mn-lt"/>
              </a:rPr>
              <a:t>YTM (</a:t>
            </a:r>
            <a:r>
              <a:rPr lang="en-US" sz="1800" b="1" i="1" kern="0" dirty="0" smtClean="0">
                <a:solidFill>
                  <a:srgbClr val="C00000"/>
                </a:solidFill>
                <a:latin typeface="+mn-lt"/>
              </a:rPr>
              <a:t>y</a:t>
            </a:r>
            <a:r>
              <a:rPr lang="en-US" sz="1800" b="1" kern="0" dirty="0" smtClean="0">
                <a:solidFill>
                  <a:srgbClr val="C00000"/>
                </a:solidFill>
                <a:latin typeface="+mn-lt"/>
              </a:rPr>
              <a:t>) </a:t>
            </a:r>
            <a:r>
              <a:rPr lang="en-US" sz="1800" kern="0" dirty="0" smtClean="0">
                <a:latin typeface="+mn-lt"/>
              </a:rPr>
              <a:t>= single </a:t>
            </a:r>
            <a:r>
              <a:rPr lang="en-US" sz="1800" i="1" kern="0" dirty="0" smtClean="0">
                <a:latin typeface="+mn-lt"/>
              </a:rPr>
              <a:t>discount rate</a:t>
            </a:r>
            <a:r>
              <a:rPr lang="en-US" sz="1800" kern="0" dirty="0" smtClean="0">
                <a:latin typeface="+mn-lt"/>
              </a:rPr>
              <a:t> that equates Present Value of Bond’s remaining Cash Flows to its current price</a:t>
            </a:r>
            <a:endParaRPr lang="en-US" sz="1800" kern="0" dirty="0" smtClean="0">
              <a:latin typeface="+mn-lt"/>
              <a:cs typeface="Times New Roman" pitchFamily="18" charset="0"/>
            </a:endParaRPr>
          </a:p>
          <a:p>
            <a:pPr marL="365125" lvl="1" indent="-365125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endParaRPr lang="en-US" sz="1600" b="1" kern="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pic>
        <p:nvPicPr>
          <p:cNvPr id="9" name="Picture 4" descr="BD_08p215_T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53136"/>
            <a:ext cx="77231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1266" name="Object 5"/>
          <p:cNvGraphicFramePr>
            <a:graphicFrameLocks noChangeAspect="1"/>
          </p:cNvGraphicFramePr>
          <p:nvPr/>
        </p:nvGraphicFramePr>
        <p:xfrm>
          <a:off x="1187624" y="5661248"/>
          <a:ext cx="6034981" cy="87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1" name="Equation" r:id="rId4" imgW="3149600" imgH="457200" progId="">
                  <p:embed/>
                </p:oleObj>
              </mc:Choice>
              <mc:Fallback>
                <p:oleObj name="Equation" r:id="rId4" imgW="3149600" imgH="4572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661248"/>
                        <a:ext cx="6034981" cy="877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Terms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72816"/>
            <a:ext cx="8136904" cy="4464496"/>
          </a:xfrm>
        </p:spPr>
        <p:txBody>
          <a:bodyPr rIns="91440"/>
          <a:lstStyle/>
          <a:p>
            <a:pPr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Bond at Discount</a:t>
            </a:r>
          </a:p>
          <a:p>
            <a:pPr lvl="1" eaLnBrk="1" hangingPunct="1">
              <a:lnSpc>
                <a:spcPct val="150000"/>
              </a:lnSpc>
              <a:spcBef>
                <a:spcPct val="30000"/>
              </a:spcBef>
            </a:pPr>
            <a:r>
              <a:rPr lang="en-US" sz="1800" dirty="0" smtClean="0"/>
              <a:t>a bond is selling at discount, if market price is lower than face value</a:t>
            </a:r>
          </a:p>
          <a:p>
            <a:pPr lvl="1" eaLnBrk="1" hangingPunct="1">
              <a:lnSpc>
                <a:spcPct val="150000"/>
              </a:lnSpc>
              <a:spcBef>
                <a:spcPct val="30000"/>
              </a:spcBef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spcBef>
                <a:spcPct val="60000"/>
              </a:spcBef>
            </a:pPr>
            <a:r>
              <a:rPr lang="en-US" sz="1800" b="1" dirty="0" smtClean="0">
                <a:solidFill>
                  <a:srgbClr val="C00000"/>
                </a:solidFill>
              </a:rPr>
              <a:t>Bond at Par</a:t>
            </a:r>
          </a:p>
          <a:p>
            <a:pPr lvl="1" eaLnBrk="1" hangingPunct="1">
              <a:lnSpc>
                <a:spcPct val="150000"/>
              </a:lnSpc>
              <a:spcBef>
                <a:spcPct val="30000"/>
              </a:spcBef>
            </a:pPr>
            <a:r>
              <a:rPr lang="en-US" sz="1800" dirty="0" smtClean="0"/>
              <a:t>a bond is selling at par, if market price is equal to face value</a:t>
            </a:r>
          </a:p>
          <a:p>
            <a:pPr lvl="1" eaLnBrk="1" hangingPunct="1">
              <a:lnSpc>
                <a:spcPct val="150000"/>
              </a:lnSpc>
              <a:spcBef>
                <a:spcPct val="30000"/>
              </a:spcBef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C00000"/>
                </a:solidFill>
              </a:rPr>
              <a:t>Bond at Premium</a:t>
            </a:r>
          </a:p>
          <a:p>
            <a:pPr lvl="1" eaLnBrk="1" hangingPunct="1">
              <a:lnSpc>
                <a:spcPct val="150000"/>
              </a:lnSpc>
              <a:spcBef>
                <a:spcPct val="30000"/>
              </a:spcBef>
            </a:pPr>
            <a:r>
              <a:rPr lang="en-US" sz="1800" dirty="0" smtClean="0"/>
              <a:t>a bond is selling at premium, if market price is higher than face value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3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Discount – Premium example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ex06_05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394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0634-524A-4579-AA2E-232F4E168CB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Bonds: Debt Instruments</a:t>
            </a:r>
            <a:b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Discount – Premium example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ex06_05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534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 bwMode="auto">
          <a:xfrm>
            <a:off x="3923928" y="2636912"/>
            <a:ext cx="129614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57290" y="3214686"/>
            <a:ext cx="7137422" cy="642942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A note on the ‘Yield Curve’</a:t>
            </a:r>
            <a:endParaRPr lang="el-GR" sz="2800" b="1" dirty="0" smtClean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61CC8-21F6-45A9-B239-22FE556B603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20FF-D5B3-407B-A411-BBDC4F0DB6E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A note on the </a:t>
            </a:r>
            <a:r>
              <a:rPr lang="en-CA" sz="2200" b="1" i="1" dirty="0" smtClean="0">
                <a:cs typeface="Times New Roman" pitchFamily="18" charset="0"/>
              </a:rPr>
              <a:t>‘Yield Curve’</a:t>
            </a:r>
            <a:endParaRPr lang="en-US" sz="2200" b="1" i="1" dirty="0" smtClean="0">
              <a:cs typeface="Times New Roman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85786" y="250030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What does ‘</a:t>
            </a:r>
            <a:r>
              <a:rPr lang="en-US" sz="1600" b="1" i="1" dirty="0" smtClean="0">
                <a:solidFill>
                  <a:schemeClr val="tx2"/>
                </a:solidFill>
                <a:latin typeface="+mn-lt"/>
              </a:rPr>
              <a:t>Yield Curve’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 mean?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-  </a:t>
            </a:r>
            <a:r>
              <a:rPr lang="en-US" sz="1600" dirty="0" smtClean="0">
                <a:latin typeface="+mn-lt"/>
              </a:rPr>
              <a:t>a line plot (graphic depiction) of interest rates (yields) at different time-points of bonds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having equal credit quality but differing maturity dates</a:t>
            </a:r>
          </a:p>
          <a:p>
            <a:endParaRPr lang="en-US" sz="1100" dirty="0" smtClean="0">
              <a:latin typeface="+mn-lt"/>
            </a:endParaRPr>
          </a:p>
          <a:p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most frequently reported yield curve compares: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3-month, 2-year, 5-year &amp; 30-year US Treasury Debt</a:t>
            </a:r>
          </a:p>
          <a:p>
            <a:pPr>
              <a:buFontTx/>
              <a:buChar char="-"/>
            </a:pPr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this yield curve is used as </a:t>
            </a:r>
            <a:r>
              <a:rPr lang="en-US" sz="1600" i="1" dirty="0" smtClean="0">
                <a:latin typeface="+mn-lt"/>
              </a:rPr>
              <a:t>benchmark</a:t>
            </a:r>
            <a:r>
              <a:rPr lang="en-US" sz="1600" dirty="0" smtClean="0">
                <a:latin typeface="+mn-lt"/>
              </a:rPr>
              <a:t> for other debt in the market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(e.g. bank lending rates, mortgage rates)</a:t>
            </a:r>
          </a:p>
          <a:p>
            <a:pPr>
              <a:buFontTx/>
              <a:buChar char="-"/>
            </a:pPr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+mn-lt"/>
              </a:rPr>
              <a:t> yield curve also used to predict changes in economic output &amp; growth</a:t>
            </a:r>
            <a:endParaRPr lang="el-GR" sz="16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A2AA-BF81-44E6-BE89-C276AFECA8F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Background</a:t>
            </a:r>
          </a:p>
        </p:txBody>
      </p:sp>
      <p:sp>
        <p:nvSpPr>
          <p:cNvPr id="71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8110537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000" b="1" dirty="0" smtClean="0">
                <a:solidFill>
                  <a:schemeClr val="tx2"/>
                </a:solidFill>
                <a:cs typeface="Times New Roman" pitchFamily="18" charset="0"/>
              </a:rPr>
              <a:t>Understanding: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how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financial system</a:t>
            </a:r>
            <a:r>
              <a:rPr lang="en-CA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1800" dirty="0" smtClean="0">
                <a:cs typeface="Times New Roman" pitchFamily="18" charset="0"/>
              </a:rPr>
              <a:t>works - functions it performs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how to estimate </a:t>
            </a:r>
            <a:r>
              <a:rPr lang="en-CA" sz="1800" i="1" dirty="0" smtClean="0">
                <a:cs typeface="Times New Roman" pitchFamily="18" charset="0"/>
              </a:rPr>
              <a:t>external</a:t>
            </a:r>
            <a:r>
              <a:rPr lang="en-CA" sz="1800" dirty="0" smtClean="0">
                <a:cs typeface="Times New Roman" pitchFamily="18" charset="0"/>
              </a:rPr>
              <a:t> funds required</a:t>
            </a:r>
            <a:br>
              <a:rPr lang="en-CA" sz="1800" dirty="0" smtClean="0">
                <a:cs typeface="Times New Roman" pitchFamily="18" charset="0"/>
              </a:rPr>
            </a:br>
            <a:r>
              <a:rPr lang="en-CA" sz="1800" dirty="0" smtClean="0">
                <a:cs typeface="Times New Roman" pitchFamily="18" charset="0"/>
              </a:rPr>
              <a:t>to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finance firm growth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differences in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debt</a:t>
            </a:r>
            <a:r>
              <a:rPr lang="en-CA" sz="1800" dirty="0" smtClean="0">
                <a:cs typeface="Times New Roman" pitchFamily="18" charset="0"/>
              </a:rPr>
              <a:t> vs.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equity capital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how firms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raise capital</a:t>
            </a:r>
            <a:r>
              <a:rPr lang="en-CA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1800" dirty="0" smtClean="0">
                <a:cs typeface="Times New Roman" pitchFamily="18" charset="0"/>
              </a:rPr>
              <a:t>in financial markets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Yield Curve</a:t>
            </a:r>
            <a:endParaRPr lang="el-G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357430"/>
            <a:ext cx="3853662" cy="2223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Upward sloping YC 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normal yield curve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reflects higher yields expected from investors for longer maturity horizons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3"/>
            <a:ext cx="4464496" cy="52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5796136" y="1268760"/>
            <a:ext cx="1603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Normal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 yield curve </a:t>
            </a:r>
            <a:endParaRPr lang="el-GR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Yield Curve</a:t>
            </a:r>
            <a:endParaRPr lang="el-G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4392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5868144" y="1340768"/>
            <a:ext cx="1348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Flat 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yield curve </a:t>
            </a:r>
            <a:endParaRPr lang="el-GR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276872"/>
            <a:ext cx="3853662" cy="17281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Flat YC </a:t>
            </a:r>
          </a:p>
          <a:p>
            <a:pPr>
              <a:lnSpc>
                <a:spcPct val="160000"/>
              </a:lnSpc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when all maturities have same yields – implies mixed signals of uncertainty in the economy</a:t>
            </a:r>
          </a:p>
          <a:p>
            <a:pPr>
              <a:buNone/>
            </a:pPr>
            <a:endParaRPr lang="en-US" sz="49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Yield Curve</a:t>
            </a:r>
            <a:endParaRPr lang="el-G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62</a:t>
            </a:fld>
            <a:endParaRPr lang="el-G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5365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5796136" y="1556792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Inverted y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ield curve </a:t>
            </a:r>
            <a:endParaRPr lang="el-GR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357430"/>
            <a:ext cx="3997678" cy="26557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Inverted YC 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ab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normal yield curve </a:t>
            </a:r>
          </a:p>
          <a:p>
            <a:pPr>
              <a:lnSpc>
                <a:spcPct val="150000"/>
              </a:lnSpc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- when long-term yields fall below</a:t>
            </a:r>
            <a:b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short-term yields </a:t>
            </a:r>
            <a:b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signals that the economy may slow</a:t>
            </a:r>
            <a:b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or even decline in the future</a:t>
            </a:r>
            <a:b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(worsening economic situation)</a:t>
            </a:r>
            <a:endParaRPr lang="en-US" sz="2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Interest Rate Curve: US Mortgages</a:t>
            </a:r>
            <a:endParaRPr lang="el-G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4143372" cy="44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848"/>
                <a:gridCol w="2198524"/>
              </a:tblGrid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Mortgage Rates – US market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1.625%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1.875%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2.500%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3.250%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4.000%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4.250%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4.875%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hlinkClick r:id=""/>
                        </a:rPr>
                        <a:t>www.bankrate.com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20.1.2011</a:t>
                      </a:r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- Γράφημα"/>
          <p:cNvGraphicFramePr/>
          <p:nvPr/>
        </p:nvGraphicFramePr>
        <p:xfrm>
          <a:off x="4214810" y="1857364"/>
          <a:ext cx="492919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63</a:t>
            </a:fld>
            <a:endParaRPr lang="el-GR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2060849"/>
            <a:ext cx="7858180" cy="3672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relationship between…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INTEREST RATES  </a:t>
            </a:r>
            <a:b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BOND PRICES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As interest rates 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RISE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Bond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prices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FALL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conversely: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As interest rates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Bond prices 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RISE</a:t>
            </a:r>
            <a:endParaRPr lang="el-G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785786" y="836712"/>
            <a:ext cx="7972452" cy="52058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Interest Rates &amp; Bond Prices Relationship</a:t>
            </a:r>
            <a:endParaRPr lang="el-G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084168" y="314096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INVERSE 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15286" cy="50008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Price-Yield relationship</a:t>
            </a:r>
            <a:endParaRPr lang="el-GR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3"/>
            <a:ext cx="9144000" cy="57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D64C-EAC7-4B0D-89B4-5242EB78352D}" type="slidenum">
              <a:rPr lang="en-US"/>
              <a:pPr/>
              <a:t>66</a:t>
            </a:fld>
            <a:endParaRPr lang="en-US"/>
          </a:p>
        </p:txBody>
      </p:sp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827584" y="1988840"/>
          <a:ext cx="7643866" cy="24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5" name="Equation" r:id="rId3" imgW="3327120" imgH="1015920" progId="Equation.3">
                  <p:embed/>
                </p:oleObj>
              </mc:Choice>
              <mc:Fallback>
                <p:oleObj name="Equation" r:id="rId3" imgW="3327120" imgH="1015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7643866" cy="2459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60" name="Rectangle 16"/>
          <p:cNvSpPr>
            <a:spLocks noGrp="1" noChangeArrowheads="1"/>
          </p:cNvSpPr>
          <p:nvPr>
            <p:ph type="title"/>
          </p:nvPr>
        </p:nvSpPr>
        <p:spPr>
          <a:xfrm>
            <a:off x="871538" y="1223903"/>
            <a:ext cx="8162925" cy="400110"/>
          </a:xfrm>
        </p:spPr>
        <p:txBody>
          <a:bodyPr/>
          <a:lstStyle/>
          <a:p>
            <a:pPr algn="l"/>
            <a:r>
              <a:rPr lang="en-US" sz="2000" b="1" dirty="0"/>
              <a:t>Bond Value</a:t>
            </a:r>
          </a:p>
        </p:txBody>
      </p:sp>
      <p:pic>
        <p:nvPicPr>
          <p:cNvPr id="286724" name="Picture 4" descr="http://i.investopedia.com/inv/tutorials/site/advancedbond/duration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365104"/>
            <a:ext cx="7632848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F3C9B-1EEB-4C31-94EF-88E48F575A57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26450"/>
            <a:ext cx="8162925" cy="918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cs typeface="Times New Roman" pitchFamily="18" charset="0"/>
              </a:rPr>
              <a:t>Corporate Bonds</a:t>
            </a:r>
            <a:br>
              <a:rPr lang="en-US" sz="2000" b="1" dirty="0" smtClean="0">
                <a:cs typeface="Times New Roman" pitchFamily="18" charset="0"/>
              </a:rPr>
            </a:br>
            <a:r>
              <a:rPr lang="en-US" sz="1800" b="1" dirty="0" smtClean="0">
                <a:cs typeface="Times New Roman" pitchFamily="18" charset="0"/>
              </a:rPr>
              <a:t>Yield calculation example</a:t>
            </a:r>
            <a:r>
              <a:rPr lang="en-US" sz="1800" dirty="0" smtClean="0">
                <a:cs typeface="Times New Roman" pitchFamily="18" charset="0"/>
              </a:rPr>
              <a:t> </a:t>
            </a:r>
            <a:endParaRPr lang="en-US" sz="1800" b="1" dirty="0" smtClean="0">
              <a:cs typeface="Times New Roman" pitchFamily="18" charset="0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115175" cy="3887787"/>
          </a:xfrm>
        </p:spPr>
        <p:txBody>
          <a:bodyPr/>
          <a:lstStyle/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endParaRPr lang="en-US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35000"/>
              <a:tabLst>
                <a:tab pos="174625" algn="l"/>
                <a:tab pos="444500" algn="l"/>
              </a:tabLst>
            </a:pPr>
            <a:r>
              <a:rPr lang="en-US" sz="2400" dirty="0" smtClean="0">
                <a:cs typeface="Times New Roman" pitchFamily="18" charset="0"/>
              </a:rPr>
              <a:t> 	</a:t>
            </a:r>
            <a:r>
              <a:rPr lang="en-US" sz="1600" dirty="0" smtClean="0">
                <a:cs typeface="Times New Roman" pitchFamily="18" charset="0"/>
              </a:rPr>
              <a:t>AEC issues 50,000 trances (of a bond)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with a par of $1,000 each, 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maturity date of 5-years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coupon rate of 8%</a:t>
            </a: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      assume bond is sold below par at $955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	Bondholder investor will receive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$ 80 each year plus $1,000 at end of 5</a:t>
            </a:r>
            <a:r>
              <a:rPr lang="en-US" sz="1600" baseline="30000" dirty="0" smtClean="0">
                <a:cs typeface="Times New Roman" pitchFamily="18" charset="0"/>
              </a:rPr>
              <a:t>th</a:t>
            </a:r>
            <a:r>
              <a:rPr lang="en-US" sz="1600" dirty="0" smtClean="0">
                <a:cs typeface="Times New Roman" pitchFamily="18" charset="0"/>
              </a:rPr>
              <a:t>-year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    Expected annual return = 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higher than 8%</a:t>
            </a:r>
            <a:r>
              <a:rPr lang="en-US" sz="1600" dirty="0" smtClean="0">
                <a:cs typeface="Times New Roman" pitchFamily="18" charset="0"/>
              </a:rPr>
              <a:t> coupon rate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     because holder will realize 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capital gain</a:t>
            </a:r>
            <a:r>
              <a:rPr lang="en-US" sz="1600" dirty="0" smtClean="0">
                <a:cs typeface="Times New Roman" pitchFamily="18" charset="0"/>
              </a:rPr>
              <a:t> of $45 ($1,000-$955)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3A4A7-3F8C-4A6C-904C-1F86898F59B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1376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Bond Valuation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48880"/>
            <a:ext cx="5603428" cy="288032"/>
          </a:xfrm>
        </p:spPr>
        <p:txBody>
          <a:bodyPr/>
          <a:lstStyle/>
          <a:p>
            <a:pPr marL="722313" lvl="2" indent="-722313" eaLnBrk="1" hangingPunct="1">
              <a:lnSpc>
                <a:spcPct val="90000"/>
              </a:lnSpc>
              <a:buFontTx/>
              <a:buNone/>
              <a:tabLst>
                <a:tab pos="174625" algn="l"/>
              </a:tabLst>
            </a:pPr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Calculating </a:t>
            </a:r>
            <a:r>
              <a:rPr lang="en-US" sz="1800" b="1" i="1" dirty="0" smtClean="0">
                <a:solidFill>
                  <a:srgbClr val="C00000"/>
                </a:solidFill>
                <a:cs typeface="Times New Roman" pitchFamily="18" charset="0"/>
              </a:rPr>
              <a:t>YTM</a:t>
            </a:r>
            <a:endParaRPr lang="en-US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611188" y="3068960"/>
            <a:ext cx="8281987" cy="1368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Arial" charset="0"/>
              </a:rPr>
              <a:t>955 = 80/(1+y)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4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+ (1,000 + 80)/(1+y)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5</a:t>
            </a:r>
          </a:p>
          <a:p>
            <a:pPr algn="ctr"/>
            <a:endParaRPr lang="en-US" sz="1800" b="1" baseline="3000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charset="0"/>
              </a:rPr>
              <a:t>y = 9.16%</a:t>
            </a:r>
            <a:endParaRPr lang="el-GR" sz="18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9DA7D-440E-4B5B-84A9-27C26106F663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6975"/>
            <a:ext cx="8162925" cy="427038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Bond Valuation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276475"/>
            <a:ext cx="8110537" cy="33845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Bond price = PV * [bond cash flow stream]</a:t>
            </a: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900" dirty="0" smtClean="0">
                <a:cs typeface="Times New Roman" pitchFamily="18" charset="0"/>
              </a:rPr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cs typeface="Times New Roman" pitchFamily="18" charset="0"/>
              </a:rPr>
              <a:t>	discounted at the </a:t>
            </a:r>
            <a:r>
              <a:rPr lang="en-US" sz="1800" i="1" dirty="0" smtClean="0">
                <a:cs typeface="Times New Roman" pitchFamily="18" charset="0"/>
              </a:rPr>
              <a:t>market yield y</a:t>
            </a:r>
            <a:r>
              <a:rPr lang="en-US" sz="1800" dirty="0" smtClean="0">
                <a:cs typeface="Times New Roman" pitchFamily="18" charset="0"/>
              </a:rPr>
              <a:t> of bond’s promised cash-flow stream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en-US" sz="800" dirty="0" smtClean="0"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	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B = c * F/(1+</a:t>
            </a:r>
            <a:r>
              <a:rPr lang="en-US" sz="2000" b="1" i="1" dirty="0" smtClean="0">
                <a:solidFill>
                  <a:schemeClr val="tx2"/>
                </a:solidFill>
              </a:rPr>
              <a:t>y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1</a:t>
            </a:r>
            <a:r>
              <a:rPr lang="en-US" sz="2000" b="1" dirty="0" smtClean="0">
                <a:solidFill>
                  <a:schemeClr val="tx2"/>
                </a:solidFill>
              </a:rPr>
              <a:t>+ c * F/(1+</a:t>
            </a:r>
            <a:r>
              <a:rPr lang="en-US" sz="2000" b="1" i="1" dirty="0" smtClean="0">
                <a:solidFill>
                  <a:schemeClr val="tx2"/>
                </a:solidFill>
              </a:rPr>
              <a:t>y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2 </a:t>
            </a:r>
            <a:r>
              <a:rPr lang="en-US" sz="2000" b="1" dirty="0" smtClean="0">
                <a:solidFill>
                  <a:schemeClr val="tx2"/>
                </a:solidFill>
              </a:rPr>
              <a:t>+…+ c * F/(1+</a:t>
            </a:r>
            <a:r>
              <a:rPr lang="en-US" sz="2000" b="1" i="1" dirty="0" smtClean="0">
                <a:solidFill>
                  <a:schemeClr val="tx2"/>
                </a:solidFill>
              </a:rPr>
              <a:t>y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N </a:t>
            </a:r>
            <a:r>
              <a:rPr lang="en-US" sz="2000" b="1" dirty="0" smtClean="0">
                <a:solidFill>
                  <a:schemeClr val="tx2"/>
                </a:solidFill>
              </a:rPr>
              <a:t>+ F/(1+</a:t>
            </a:r>
            <a:r>
              <a:rPr lang="en-US" sz="2000" b="1" i="1" dirty="0" smtClean="0">
                <a:solidFill>
                  <a:schemeClr val="tx2"/>
                </a:solidFill>
              </a:rPr>
              <a:t>y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/>
              <a:t>	</a:t>
            </a:r>
            <a:r>
              <a:rPr lang="en-US" sz="1400" dirty="0" smtClean="0"/>
              <a:t>B = bond price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/>
              <a:t>		c = bond annual coupon rate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/>
              <a:t>		F = bond face value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i="1" dirty="0" smtClean="0"/>
              <a:t>		y</a:t>
            </a:r>
            <a:r>
              <a:rPr lang="en-US" sz="1400" dirty="0" smtClean="0"/>
              <a:t> = prevailing market yield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/>
              <a:t>		N = bond term to maturity (years)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4672-58A3-4A0A-84D1-0C6E8C21442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Background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 b="1" dirty="0" smtClean="0">
                <a:solidFill>
                  <a:schemeClr val="tx2"/>
                </a:solidFill>
                <a:cs typeface="Times New Roman" pitchFamily="18" charset="0"/>
              </a:rPr>
              <a:t>Focus on: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sz="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discussion of various forms of corporate financing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>
                <a:cs typeface="Times New Roman" pitchFamily="18" charset="0"/>
              </a:rPr>
              <a:t>	-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debt</a:t>
            </a:r>
            <a:endParaRPr lang="en-US" sz="2200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>
                <a:cs typeface="Times New Roman" pitchFamily="18" charset="0"/>
              </a:rPr>
              <a:t>	-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equity capital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methods used to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raise</a:t>
            </a:r>
            <a:r>
              <a:rPr lang="en-US" sz="2000" dirty="0" smtClean="0">
                <a:cs typeface="Times New Roman" pitchFamily="18" charset="0"/>
              </a:rPr>
              <a:t> corporate funding</a:t>
            </a: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1D02B-6C7C-4C46-848E-07F4FF75C5B2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836712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Bond Valuation &amp; Risk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844824"/>
            <a:ext cx="8110537" cy="3888431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yield of a bond  </a:t>
            </a:r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determined by its risk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major sources of risk to a bondholder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market risk</a:t>
            </a:r>
            <a:r>
              <a:rPr lang="en-US" sz="1800" dirty="0" smtClean="0">
                <a:solidFill>
                  <a:srgbClr val="C00000"/>
                </a:solidFill>
                <a:cs typeface="Times New Roman" pitchFamily="18" charset="0"/>
              </a:rPr>
              <a:t> &amp; </a:t>
            </a:r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credit (default) risk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lvl="2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credit rating:	</a:t>
            </a:r>
            <a:r>
              <a:rPr lang="en-US" sz="1800" b="1" dirty="0" smtClean="0">
                <a:cs typeface="Times New Roman" pitchFamily="18" charset="0"/>
              </a:rPr>
              <a:t>investment grade bonds; </a:t>
            </a:r>
          </a:p>
          <a:p>
            <a:pPr lvl="2" eaLnBrk="1" hangingPunct="1">
              <a:lnSpc>
                <a:spcPct val="150000"/>
              </a:lnSpc>
              <a:buNone/>
            </a:pPr>
            <a:r>
              <a:rPr lang="en-US" sz="1800" b="1" dirty="0" smtClean="0">
                <a:cs typeface="Times New Roman" pitchFamily="18" charset="0"/>
              </a:rPr>
              <a:t>			speculative grade bonds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4C8D8-0B8D-4EC2-A849-184B637F9034}" type="slidenum">
              <a:rPr lang="en-US"/>
              <a:pPr>
                <a:defRPr/>
              </a:pPr>
              <a:t>71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2636838"/>
            <a:ext cx="8077200" cy="2551112"/>
            <a:chOff x="480" y="1662"/>
            <a:chExt cx="5088" cy="1607"/>
          </a:xfrm>
        </p:grpSpPr>
        <p:sp>
          <p:nvSpPr>
            <p:cNvPr id="59406" name="Text Box 5"/>
            <p:cNvSpPr txBox="1">
              <a:spLocks noChangeArrowheads="1"/>
            </p:cNvSpPr>
            <p:nvPr/>
          </p:nvSpPr>
          <p:spPr bwMode="auto">
            <a:xfrm>
              <a:off x="534" y="1662"/>
              <a:ext cx="5034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3651250" algn="ctr"/>
                  <a:tab pos="5426075" algn="l"/>
                </a:tabLst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BOND RATING	MARKET YIELD	SPREAD OVER GOV’T</a:t>
              </a:r>
              <a:endParaRPr lang="en-US" sz="1500" b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07" name="Text Box 6"/>
            <p:cNvSpPr txBox="1">
              <a:spLocks noChangeArrowheads="1"/>
            </p:cNvSpPr>
            <p:nvPr/>
          </p:nvSpPr>
          <p:spPr bwMode="auto">
            <a:xfrm>
              <a:off x="480" y="1902"/>
              <a:ext cx="5088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Government	  5.67%	-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AAA	6.79%	1.12% (112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A		7.35%	1.68% (168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 u="sng">
                  <a:solidFill>
                    <a:srgbClr val="000000"/>
                  </a:solidFill>
                  <a:latin typeface="Arial" charset="0"/>
                </a:rPr>
                <a:t>BBB	7.89%	2.22% (222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BB	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B		11.96%	6.29% (629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CCC</a:t>
              </a:r>
              <a:endParaRPr lang="en-US" sz="1500" b="1" i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827088" y="2133600"/>
            <a:ext cx="36512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example of credit risk structure </a:t>
            </a:r>
          </a:p>
        </p:txBody>
      </p:sp>
      <p:sp>
        <p:nvSpPr>
          <p:cNvPr id="59399" name="Rectangle 10"/>
          <p:cNvSpPr>
            <a:spLocks noGrp="1" noChangeArrowheads="1"/>
          </p:cNvSpPr>
          <p:nvPr>
            <p:ph type="title"/>
          </p:nvPr>
        </p:nvSpPr>
        <p:spPr>
          <a:xfrm>
            <a:off x="871538" y="1223903"/>
            <a:ext cx="8162925" cy="400110"/>
          </a:xfrm>
          <a:noFill/>
        </p:spPr>
        <p:txBody>
          <a:bodyPr/>
          <a:lstStyle/>
          <a:p>
            <a:pPr eaLnBrk="1" hangingPunct="1"/>
            <a:r>
              <a:rPr lang="en-CA" sz="2000" b="1" dirty="0" smtClean="0">
                <a:cs typeface="Times New Roman" pitchFamily="18" charset="0"/>
              </a:rPr>
              <a:t>Bond Valuation &amp; Credit Rating</a:t>
            </a:r>
            <a:endParaRPr lang="en-US" sz="2000" b="1" dirty="0" smtClean="0"/>
          </a:p>
        </p:txBody>
      </p:sp>
      <p:sp>
        <p:nvSpPr>
          <p:cNvPr id="59400" name="Line 15"/>
          <p:cNvSpPr>
            <a:spLocks noChangeShapeType="1"/>
          </p:cNvSpPr>
          <p:nvPr/>
        </p:nvSpPr>
        <p:spPr bwMode="auto">
          <a:xfrm>
            <a:off x="900113" y="515778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01" name="Oval 17"/>
          <p:cNvSpPr>
            <a:spLocks noChangeArrowheads="1"/>
          </p:cNvSpPr>
          <p:nvPr/>
        </p:nvSpPr>
        <p:spPr bwMode="auto">
          <a:xfrm>
            <a:off x="2268538" y="3284538"/>
            <a:ext cx="2087562" cy="7921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investment</a:t>
            </a:r>
            <a:br>
              <a:rPr lang="en-US" sz="1400" b="1">
                <a:solidFill>
                  <a:srgbClr val="FF0000"/>
                </a:solidFill>
                <a:latin typeface="Arial" charset="0"/>
              </a:rPr>
            </a:br>
            <a:r>
              <a:rPr lang="en-US" sz="1400" b="1">
                <a:solidFill>
                  <a:srgbClr val="FF0000"/>
                </a:solidFill>
                <a:latin typeface="Arial" charset="0"/>
              </a:rPr>
              <a:t>grade bonds</a:t>
            </a:r>
            <a:endParaRPr lang="el-GR" sz="1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9402" name="Oval 18"/>
          <p:cNvSpPr>
            <a:spLocks noChangeArrowheads="1"/>
          </p:cNvSpPr>
          <p:nvPr/>
        </p:nvSpPr>
        <p:spPr bwMode="auto">
          <a:xfrm>
            <a:off x="2268538" y="4292600"/>
            <a:ext cx="1943100" cy="7921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speculative</a:t>
            </a:r>
            <a:br>
              <a:rPr lang="en-US" sz="1400" b="1">
                <a:solidFill>
                  <a:srgbClr val="FF0000"/>
                </a:solidFill>
                <a:latin typeface="Arial" charset="0"/>
              </a:rPr>
            </a:br>
            <a:r>
              <a:rPr lang="en-US" sz="1400" b="1">
                <a:solidFill>
                  <a:srgbClr val="FF0000"/>
                </a:solidFill>
                <a:latin typeface="Arial" charset="0"/>
              </a:rPr>
              <a:t>grade bonds</a:t>
            </a:r>
            <a:br>
              <a:rPr lang="en-US" sz="1400" b="1">
                <a:solidFill>
                  <a:srgbClr val="FF0000"/>
                </a:solidFill>
                <a:latin typeface="Arial" charset="0"/>
              </a:rPr>
            </a:br>
            <a:r>
              <a:rPr lang="en-US" sz="1200" b="1">
                <a:solidFill>
                  <a:srgbClr val="FF0000"/>
                </a:solidFill>
                <a:latin typeface="Arial" charset="0"/>
              </a:rPr>
              <a:t>(junk bonds)</a:t>
            </a:r>
            <a:endParaRPr lang="el-GR" sz="1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9403" name="AutoShape 20"/>
          <p:cNvSpPr>
            <a:spLocks/>
          </p:cNvSpPr>
          <p:nvPr/>
        </p:nvSpPr>
        <p:spPr bwMode="auto">
          <a:xfrm>
            <a:off x="2051050" y="3213100"/>
            <a:ext cx="217488" cy="1008063"/>
          </a:xfrm>
          <a:prstGeom prst="rightBrace">
            <a:avLst>
              <a:gd name="adj1" fmla="val 3862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04" name="AutoShape 22"/>
          <p:cNvSpPr>
            <a:spLocks/>
          </p:cNvSpPr>
          <p:nvPr/>
        </p:nvSpPr>
        <p:spPr bwMode="auto">
          <a:xfrm>
            <a:off x="2051050" y="4221163"/>
            <a:ext cx="215900" cy="935037"/>
          </a:xfrm>
          <a:prstGeom prst="rightBrace">
            <a:avLst>
              <a:gd name="adj1" fmla="val 3609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05" name="Rectangle 30"/>
          <p:cNvSpPr>
            <a:spLocks noChangeArrowheads="1"/>
          </p:cNvSpPr>
          <p:nvPr/>
        </p:nvSpPr>
        <p:spPr bwMode="auto">
          <a:xfrm>
            <a:off x="6300788" y="5157788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              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1 bp = 0.01%</a:t>
            </a:r>
            <a:endParaRPr lang="el-GR" sz="14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96E0-E7A6-4C22-8815-817532E3D0E9}" type="slidenum">
              <a:rPr lang="en-US"/>
              <a:pPr/>
              <a:t>72</a:t>
            </a:fld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611560" y="548680"/>
            <a:ext cx="8162925" cy="550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 smtClean="0">
                <a:cs typeface="Times New Roman" pitchFamily="18" charset="0"/>
              </a:rPr>
              <a:t>Corporate Bond Rating Systems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95B0C-D8C2-4BA9-99DC-933BFDCA1525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Other Types of Bonds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872"/>
            <a:ext cx="8110538" cy="3962003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Zero-Coupon Bond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algn="just"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z-c bond does not pay any coupon payment;</a:t>
            </a:r>
          </a:p>
          <a:p>
            <a:pPr lvl="2" algn="just" eaLnBrk="1" hangingPunct="1">
              <a:lnSpc>
                <a:spcPct val="150000"/>
              </a:lnSpc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	bondholders earn return on investment entirely through capital gains </a:t>
            </a:r>
          </a:p>
          <a:p>
            <a:pPr lvl="2" algn="just" eaLnBrk="1" hangingPunct="1">
              <a:lnSpc>
                <a:spcPct val="150000"/>
              </a:lnSpc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	(difference between price of which bond is issued vs. redemption value)</a:t>
            </a:r>
          </a:p>
          <a:p>
            <a:pPr lvl="2" algn="just" eaLnBrk="1" hangingPunct="1">
              <a:lnSpc>
                <a:spcPct val="150000"/>
              </a:lnSpc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95B0C-D8C2-4BA9-99DC-933BFDCA1525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Other Types of Bonds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872"/>
            <a:ext cx="8110538" cy="3962003"/>
          </a:xfrm>
        </p:spPr>
        <p:txBody>
          <a:bodyPr/>
          <a:lstStyle/>
          <a:p>
            <a:pPr lvl="2" algn="just" eaLnBrk="1" hangingPunct="1"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Perpetual Bond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algn="just"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a perpetual bond never matures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coupon payments continue for ever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820D-11C4-4115-B597-10BE89693997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Other Types of Bonds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492896"/>
            <a:ext cx="5467363" cy="31683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Floating Rate Bond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1800" dirty="0" smtClean="0">
                <a:cs typeface="Times New Roman" pitchFamily="18" charset="0"/>
              </a:rPr>
              <a:t>Bond rate is variable &amp; not fixed during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the bond’s </a:t>
            </a:r>
            <a:r>
              <a:rPr lang="en-US" sz="1800" dirty="0" err="1" smtClean="0">
                <a:cs typeface="Times New Roman" pitchFamily="18" charset="0"/>
              </a:rPr>
              <a:t>lifeo</a:t>
            </a:r>
            <a:r>
              <a:rPr lang="en-US" sz="1800" dirty="0" smtClean="0">
                <a:cs typeface="Times New Roman" pitchFamily="18" charset="0"/>
              </a:rPr>
              <a:t> LIBOR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3C82C-5431-4C88-A719-FAD870A7F9DE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Other Types of Bonds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691710" cy="403244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Convertible bonds</a:t>
            </a:r>
            <a:endParaRPr lang="en-US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CA" sz="1800" dirty="0" smtClean="0">
                <a:cs typeface="Times New Roman" pitchFamily="18" charset="0"/>
              </a:rPr>
              <a:t>conversion option</a:t>
            </a:r>
          </a:p>
          <a:p>
            <a:pPr lvl="1" eaLnBrk="1" hangingPunct="1">
              <a:lnSpc>
                <a:spcPct val="150000"/>
              </a:lnSpc>
            </a:pPr>
            <a:r>
              <a:rPr lang="en-CA" sz="1800" dirty="0" smtClean="0">
                <a:cs typeface="Times New Roman" pitchFamily="18" charset="0"/>
              </a:rPr>
              <a:t>conversion ratio</a:t>
            </a:r>
          </a:p>
          <a:p>
            <a:pPr lvl="1" eaLnBrk="1" hangingPunct="1">
              <a:lnSpc>
                <a:spcPct val="150000"/>
              </a:lnSpc>
            </a:pPr>
            <a:r>
              <a:rPr lang="en-CA" sz="1800" dirty="0" smtClean="0">
                <a:cs typeface="Times New Roman" pitchFamily="18" charset="0"/>
              </a:rPr>
              <a:t>conversion price</a:t>
            </a:r>
          </a:p>
          <a:p>
            <a:pPr lvl="1" eaLnBrk="1" hangingPunct="1">
              <a:lnSpc>
                <a:spcPct val="150000"/>
              </a:lnSpc>
            </a:pPr>
            <a:r>
              <a:rPr lang="en-CA" sz="1800" dirty="0" smtClean="0">
                <a:cs typeface="Times New Roman" pitchFamily="18" charset="0"/>
              </a:rPr>
              <a:t>conversion premium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5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332656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Sources of Funding US, 1965-2008</a:t>
            </a:r>
            <a:endParaRPr lang="en-US" sz="18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 bwMode="auto">
          <a:xfrm>
            <a:off x="251520" y="836712"/>
            <a:ext cx="1440160" cy="504056"/>
          </a:xfrm>
          <a:prstGeom prst="rect">
            <a:avLst/>
          </a:prstGeom>
          <a:solidFill>
            <a:schemeClr val="accent5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66303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End of Session </a:t>
            </a:r>
            <a:endParaRPr lang="el-GR" sz="2400" b="1" dirty="0">
              <a:solidFill>
                <a:schemeClr val="tx2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61CC8-21F6-45A9-B239-22FE556B603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3851920" y="3140968"/>
            <a:ext cx="4141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Raising Capital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CEC72-C07B-4C41-B316-CB572C21413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Major source of funds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8123237" cy="37465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Times New Roman" pitchFamily="18" charset="0"/>
              </a:rPr>
              <a:t>for most firms: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cash generated from operations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when internally generated cash </a:t>
            </a:r>
            <a:r>
              <a:rPr lang="en-US" sz="2000" i="1" dirty="0" smtClean="0">
                <a:cs typeface="Times New Roman" pitchFamily="18" charset="0"/>
              </a:rPr>
              <a:t>insufficient</a:t>
            </a:r>
            <a:r>
              <a:rPr lang="en-US" sz="2000" dirty="0" smtClean="0">
                <a:cs typeface="Times New Roman" pitchFamily="18" charset="0"/>
              </a:rPr>
              <a:t>, then:</a:t>
            </a:r>
          </a:p>
          <a:p>
            <a:pPr lvl="3" eaLnBrk="1" hangingPunct="1"/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firm must raise additional funds from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external sources</a:t>
            </a:r>
            <a:r>
              <a:rPr lang="en-US" sz="1800" dirty="0" smtClean="0">
                <a:cs typeface="Times New Roman" pitchFamily="18" charset="0"/>
              </a:rPr>
              <a:t>:</a:t>
            </a:r>
          </a:p>
          <a:p>
            <a:pPr lvl="4" eaLnBrk="1" hangingPunct="1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debt</a:t>
            </a:r>
            <a:endParaRPr lang="en-US" b="1" dirty="0" smtClean="0">
              <a:cs typeface="Times New Roman" pitchFamily="18" charset="0"/>
            </a:endParaRPr>
          </a:p>
          <a:p>
            <a:pPr lvl="4" eaLnBrk="1" hangingPunct="1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equity capital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/>
            <a:endParaRPr lang="en-CA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4590</TotalTime>
  <Words>1430</Words>
  <Application>Microsoft Office PowerPoint</Application>
  <PresentationFormat>Προβολή στην οθόνη (4:3)</PresentationFormat>
  <Paragraphs>596</Paragraphs>
  <Slides>78</Slides>
  <Notes>10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78</vt:i4>
      </vt:variant>
    </vt:vector>
  </HeadingPairs>
  <TitlesOfParts>
    <vt:vector size="83" baseType="lpstr">
      <vt:lpstr>Bold Stripes</vt:lpstr>
      <vt:lpstr>Θέμα του Office</vt:lpstr>
      <vt:lpstr>Picture</vt:lpstr>
      <vt:lpstr>Εξίσωση</vt:lpstr>
      <vt:lpstr>Equation</vt:lpstr>
      <vt:lpstr>ΠΡΟΧΩΡΗΜΕΝΗ ΧΡΗΜΑΤΟΟΙΚΟΝΟΜΙΚΗ &amp; ΔΙΑΧΕΙΡΙΣΗ ΚΙΝΔΥΝΩΝ</vt:lpstr>
      <vt:lpstr>Άδειες Χρήσης</vt:lpstr>
      <vt:lpstr>Χρηματοδότηση</vt:lpstr>
      <vt:lpstr>Παρουσίαση του PowerPoint</vt:lpstr>
      <vt:lpstr>Παρουσίαση του PowerPoint</vt:lpstr>
      <vt:lpstr>Background</vt:lpstr>
      <vt:lpstr>Background</vt:lpstr>
      <vt:lpstr>Παρουσίαση του PowerPoint</vt:lpstr>
      <vt:lpstr>Major source of funds</vt:lpstr>
      <vt:lpstr>Estimating amount of required external funds</vt:lpstr>
      <vt:lpstr>Estimating amount of required external funds</vt:lpstr>
      <vt:lpstr>Balance Sheet - Income Statement link</vt:lpstr>
      <vt:lpstr>International Financial System</vt:lpstr>
      <vt:lpstr>Financial System: Structure &amp; Functions</vt:lpstr>
      <vt:lpstr>Παρουσίαση του PowerPoint</vt:lpstr>
      <vt:lpstr>Direct Financing </vt:lpstr>
      <vt:lpstr>Indirect or Intermediated Financing </vt:lpstr>
      <vt:lpstr>Indirect or Intermediated Financing</vt:lpstr>
      <vt:lpstr>Παρουσίαση του PowerPoint</vt:lpstr>
      <vt:lpstr>Securities Markets </vt:lpstr>
      <vt:lpstr>Securities Markets</vt:lpstr>
      <vt:lpstr>Securities Markets</vt:lpstr>
      <vt:lpstr>Advantages of Going Public </vt:lpstr>
      <vt:lpstr>Παρουσίαση του PowerPoint</vt:lpstr>
      <vt:lpstr>How Firms Issue Securities</vt:lpstr>
      <vt:lpstr>How firms issue Securities </vt:lpstr>
      <vt:lpstr>How firms issue Securities </vt:lpstr>
      <vt:lpstr>Παρουσίαση του PowerPoint</vt:lpstr>
      <vt:lpstr>How firms issue Securities</vt:lpstr>
      <vt:lpstr>How firms issue Securities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Issuing Shares example - SEO</vt:lpstr>
      <vt:lpstr>Παρουσίαση του PowerPoint</vt:lpstr>
      <vt:lpstr>Share price adjustment</vt:lpstr>
      <vt:lpstr>Share price adjustment</vt:lpstr>
      <vt:lpstr> Debt Capital</vt:lpstr>
      <vt:lpstr>Debt Capital</vt:lpstr>
      <vt:lpstr>Debt Capital: Characteristics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 note on the ‘Yield Curve’</vt:lpstr>
      <vt:lpstr>Yield Curve</vt:lpstr>
      <vt:lpstr>Yield Curve</vt:lpstr>
      <vt:lpstr>Yield Curve</vt:lpstr>
      <vt:lpstr>Interest Rate Curve: US Mortgages</vt:lpstr>
      <vt:lpstr>Interest Rates &amp; Bond Prices Relationship</vt:lpstr>
      <vt:lpstr>The Price-Yield relationship</vt:lpstr>
      <vt:lpstr>Bond Value</vt:lpstr>
      <vt:lpstr>Corporate Bonds Yield calculation example </vt:lpstr>
      <vt:lpstr>Bond Valuation</vt:lpstr>
      <vt:lpstr>Bond Valuation</vt:lpstr>
      <vt:lpstr>Bond Valuation &amp; Risk</vt:lpstr>
      <vt:lpstr>Bond Valuation &amp; Credit Rating</vt:lpstr>
      <vt:lpstr>Corporate Bond Rating Systems</vt:lpstr>
      <vt:lpstr>Other Types of Bonds</vt:lpstr>
      <vt:lpstr>Other Types of Bonds</vt:lpstr>
      <vt:lpstr>Other Types of Bonds</vt:lpstr>
      <vt:lpstr>Other Types of Bonds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Pamela Hall</dc:creator>
  <cp:lastModifiedBy>CS</cp:lastModifiedBy>
  <cp:revision>1083</cp:revision>
  <dcterms:created xsi:type="dcterms:W3CDTF">2001-03-04T14:55:19Z</dcterms:created>
  <dcterms:modified xsi:type="dcterms:W3CDTF">2015-11-15T10:44:56Z</dcterms:modified>
</cp:coreProperties>
</file>