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19"/>
  </p:notesMasterIdLst>
  <p:handoutMasterIdLst>
    <p:handoutMasterId r:id="rId20"/>
  </p:handoutMasterIdLst>
  <p:sldIdLst>
    <p:sldId id="699" r:id="rId4"/>
    <p:sldId id="700" r:id="rId5"/>
    <p:sldId id="701" r:id="rId6"/>
    <p:sldId id="652" r:id="rId7"/>
    <p:sldId id="698" r:id="rId8"/>
    <p:sldId id="610" r:id="rId9"/>
    <p:sldId id="611" r:id="rId10"/>
    <p:sldId id="612" r:id="rId11"/>
    <p:sldId id="613" r:id="rId12"/>
    <p:sldId id="614" r:id="rId13"/>
    <p:sldId id="615" r:id="rId14"/>
    <p:sldId id="616" r:id="rId15"/>
    <p:sldId id="617" r:id="rId16"/>
    <p:sldId id="693" r:id="rId17"/>
    <p:sldId id="653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72279" autoAdjust="0"/>
  </p:normalViewPr>
  <p:slideViewPr>
    <p:cSldViewPr showGuides="1">
      <p:cViewPr varScale="1">
        <p:scale>
          <a:sx n="71" d="100"/>
          <a:sy n="71" d="100"/>
        </p:scale>
        <p:origin x="-402" y="-10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9435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622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9/2/2015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9/2/2015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49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73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4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1C8C-B414-4477-82F8-703A46026E4D}" type="datetimeFigureOut">
              <a:rPr lang="el-GR" smtClean="0"/>
              <a:t>2/9/2015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98DB-74AE-4F0B-AD86-0F0B52A901B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2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7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7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7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61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61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9/2/2015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9/2/2015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9/2/2015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6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7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7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7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1188" y="1484787"/>
            <a:ext cx="10360501" cy="1470025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Τεχνολογικές και διδακτικές καινοτομίες με τη χρήση της Πληροφορικής</a:t>
            </a:r>
            <a:br>
              <a:rPr lang="el-GR" b="1" dirty="0" smtClean="0"/>
            </a:br>
            <a:r>
              <a:rPr lang="el-GR" b="1" dirty="0" smtClean="0"/>
              <a:t>Εικονική Πραγματικότητα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27244" y="3281564"/>
            <a:ext cx="11326308" cy="2290576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l-GR" sz="2800" b="1" dirty="0" smtClean="0">
                <a:solidFill>
                  <a:schemeClr val="tx1"/>
                </a:solidFill>
              </a:rPr>
              <a:t>9: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Χρήση </a:t>
            </a:r>
            <a:r>
              <a:rPr lang="en-US" sz="2800" dirty="0" smtClean="0">
                <a:solidFill>
                  <a:schemeClr val="tx1"/>
                </a:solidFill>
              </a:rPr>
              <a:t>Scripts II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Εμμανουήλ Φωκίδης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Παιδαγωγικό Τμήμα Δημοτικής Εκπαίδευσης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215" y="5827938"/>
            <a:ext cx="2108364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939" y="5591697"/>
            <a:ext cx="5745555" cy="1025873"/>
          </a:xfrm>
          <a:prstGeom prst="rect">
            <a:avLst/>
          </a:prstGeom>
          <a:noFill/>
        </p:spPr>
      </p:pic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481" y="404813"/>
            <a:ext cx="1149051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63215" y="548680"/>
            <a:ext cx="51830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2800" b="1" dirty="0" smtClean="0"/>
              <a:t>Πανεπιστήμιο Αιγαίου</a:t>
            </a:r>
          </a:p>
        </p:txBody>
      </p:sp>
    </p:spTree>
    <p:extLst>
      <p:ext uri="{BB962C8B-B14F-4D97-AF65-F5344CB8AC3E}">
        <p14:creationId xmlns="" xmlns:p14="http://schemas.microsoft.com/office/powerpoint/2010/main" val="631697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222" y="260648"/>
            <a:ext cx="9144001" cy="699864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Scripts </a:t>
            </a:r>
            <a:r>
              <a:rPr lang="el-GR" dirty="0">
                <a:solidFill>
                  <a:srgbClr val="00B0F0"/>
                </a:solidFill>
              </a:rPr>
              <a:t>εναλλαγής εικόνων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222" y="1628800"/>
            <a:ext cx="9828774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1. </a:t>
            </a:r>
            <a:r>
              <a:rPr lang="en-US" b="1" dirty="0"/>
              <a:t>Slide show</a:t>
            </a:r>
            <a:r>
              <a:rPr lang="el-GR" b="1" dirty="0"/>
              <a:t> αυτόματο. </a:t>
            </a:r>
            <a:endParaRPr lang="en-US" dirty="0"/>
          </a:p>
          <a:p>
            <a:pPr marL="0" indent="0">
              <a:buNone/>
            </a:pPr>
            <a:r>
              <a:rPr lang="el-GR" b="1" dirty="0"/>
              <a:t>2. </a:t>
            </a:r>
            <a:r>
              <a:rPr lang="en-US" b="1" dirty="0"/>
              <a:t>Slide show</a:t>
            </a:r>
            <a:r>
              <a:rPr lang="el-GR" b="1" dirty="0"/>
              <a:t> με τις εικόνες να αλλάζουν με κλικ, σειριακά. </a:t>
            </a:r>
            <a:endParaRPr lang="el-GR" b="1" dirty="0" smtClean="0"/>
          </a:p>
          <a:p>
            <a:pPr marL="0" indent="0">
              <a:buNone/>
            </a:pPr>
            <a:r>
              <a:rPr lang="el-GR" b="1" dirty="0" smtClean="0"/>
              <a:t>3</a:t>
            </a:r>
            <a:r>
              <a:rPr lang="el-GR" b="1" dirty="0"/>
              <a:t>. </a:t>
            </a:r>
            <a:r>
              <a:rPr lang="en-US" b="1" dirty="0"/>
              <a:t>Slide show</a:t>
            </a:r>
            <a:r>
              <a:rPr lang="el-GR" b="1" dirty="0"/>
              <a:t> με μενού επιλογής εικόνας, </a:t>
            </a:r>
            <a:endParaRPr lang="el-GR" b="1" dirty="0" smtClean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b="1" dirty="0" smtClean="0"/>
              <a:t>Σε όλες τις περιπτώσεις, οι </a:t>
            </a:r>
            <a:r>
              <a:rPr lang="el-GR" b="1" dirty="0"/>
              <a:t>εικόνες πρέπει να είναι μέσα στην καρτέλα </a:t>
            </a:r>
            <a:r>
              <a:rPr lang="en-US" b="1" dirty="0"/>
              <a:t>Content</a:t>
            </a:r>
            <a:r>
              <a:rPr lang="el-GR" b="1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283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222" y="260648"/>
            <a:ext cx="9144001" cy="699864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Chat bot </a:t>
            </a:r>
            <a:r>
              <a:rPr lang="en-US" dirty="0" smtClean="0">
                <a:solidFill>
                  <a:srgbClr val="00B0F0"/>
                </a:solidFill>
              </a:rPr>
              <a:t>script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53852" y="1196752"/>
            <a:ext cx="3960440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Απλό </a:t>
            </a:r>
            <a:r>
              <a:rPr lang="en-US" dirty="0"/>
              <a:t>script</a:t>
            </a:r>
            <a:r>
              <a:rPr lang="el-GR" dirty="0"/>
              <a:t> διαφορετικών απαντήσεων κάθε φορά που κάνουμε κλικ στο αντικείμενο.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 </a:t>
            </a:r>
            <a:r>
              <a:rPr lang="el-GR" dirty="0" smtClean="0"/>
              <a:t>Οι </a:t>
            </a:r>
            <a:r>
              <a:rPr lang="el-GR" dirty="0"/>
              <a:t>απαντήσεις επιλέγονται τυχαία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dirty="0">
                <a:solidFill>
                  <a:srgbClr val="FF0000"/>
                </a:solidFill>
              </a:rPr>
              <a:t>&lt;1,1,1</a:t>
            </a:r>
            <a:r>
              <a:rPr lang="el-GR" dirty="0" smtClean="0">
                <a:solidFill>
                  <a:srgbClr val="FF0000"/>
                </a:solidFill>
              </a:rPr>
              <a:t>&gt; </a:t>
            </a:r>
            <a:r>
              <a:rPr lang="el-GR" dirty="0" smtClean="0"/>
              <a:t>καθορίζει </a:t>
            </a:r>
            <a:r>
              <a:rPr lang="el-GR" dirty="0" err="1" smtClean="0"/>
              <a:t>τοχρώμα</a:t>
            </a:r>
            <a:r>
              <a:rPr lang="el-GR" dirty="0" smtClean="0"/>
              <a:t> των γραμμάτων (</a:t>
            </a:r>
            <a:r>
              <a:rPr lang="en-US" dirty="0" smtClean="0"/>
              <a:t>R, G, B)</a:t>
            </a:r>
          </a:p>
          <a:p>
            <a:pPr marL="0" indent="0">
              <a:buNone/>
            </a:pPr>
            <a:r>
              <a:rPr lang="el-GR" dirty="0" smtClean="0"/>
              <a:t>Μπορείτε να αφαιρέσετε ή να προσθέσετε απαντήσεις, ακολουθώντας την ίδια σύνταξη (</a:t>
            </a:r>
            <a:r>
              <a:rPr lang="el-GR" dirty="0">
                <a:solidFill>
                  <a:srgbClr val="FF0000"/>
                </a:solidFill>
              </a:rPr>
              <a:t>"Θα βρέξει</a:t>
            </a:r>
            <a:r>
              <a:rPr lang="el-GR" dirty="0" smtClean="0">
                <a:solidFill>
                  <a:srgbClr val="FF0000"/>
                </a:solidFill>
              </a:rPr>
              <a:t>",</a:t>
            </a:r>
            <a:r>
              <a:rPr lang="el-GR" dirty="0" smtClean="0"/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34372" y="0"/>
            <a:ext cx="616483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l-GR" dirty="0"/>
              <a:t> </a:t>
            </a:r>
            <a:endParaRPr lang="en-US" dirty="0"/>
          </a:p>
          <a:p>
            <a:r>
              <a:rPr lang="en-US" dirty="0"/>
              <a:t>default</a:t>
            </a:r>
          </a:p>
          <a:p>
            <a:r>
              <a:rPr lang="el-GR" dirty="0"/>
              <a:t>{</a:t>
            </a:r>
            <a:endParaRPr lang="en-US" dirty="0"/>
          </a:p>
          <a:p>
            <a:r>
              <a:rPr lang="el-GR" dirty="0"/>
              <a:t> </a:t>
            </a:r>
            <a:endParaRPr lang="en-US" dirty="0"/>
          </a:p>
          <a:p>
            <a:r>
              <a:rPr lang="en-US" dirty="0"/>
              <a:t>state</a:t>
            </a:r>
            <a:r>
              <a:rPr lang="el-GR" dirty="0"/>
              <a:t>_</a:t>
            </a:r>
            <a:r>
              <a:rPr lang="en-US" dirty="0"/>
              <a:t>entry</a:t>
            </a:r>
            <a:r>
              <a:rPr lang="el-GR" dirty="0"/>
              <a:t>()</a:t>
            </a:r>
            <a:endParaRPr lang="en-US" dirty="0"/>
          </a:p>
          <a:p>
            <a:r>
              <a:rPr lang="el-GR" dirty="0"/>
              <a:t>        {</a:t>
            </a:r>
            <a:endParaRPr lang="en-US" dirty="0"/>
          </a:p>
          <a:p>
            <a:r>
              <a:rPr lang="el-GR" dirty="0"/>
              <a:t>            </a:t>
            </a:r>
            <a:r>
              <a:rPr lang="en-US" dirty="0" err="1"/>
              <a:t>llSetText</a:t>
            </a:r>
            <a:r>
              <a:rPr lang="el-GR" dirty="0"/>
              <a:t>("Κάντε κλικ για να σας δώσω απαντήσεις ",</a:t>
            </a:r>
            <a:r>
              <a:rPr lang="el-GR" dirty="0">
                <a:solidFill>
                  <a:srgbClr val="FF0000"/>
                </a:solidFill>
              </a:rPr>
              <a:t>&lt;1,1,1&gt;</a:t>
            </a:r>
            <a:r>
              <a:rPr lang="el-GR" dirty="0"/>
              <a:t>,1.0);</a:t>
            </a:r>
            <a:endParaRPr lang="en-US" dirty="0"/>
          </a:p>
          <a:p>
            <a:r>
              <a:rPr lang="el-GR" dirty="0"/>
              <a:t>        </a:t>
            </a:r>
            <a:r>
              <a:rPr lang="en-US" dirty="0"/>
              <a:t>}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   </a:t>
            </a:r>
            <a:r>
              <a:rPr lang="en-US" dirty="0" err="1"/>
              <a:t>touch_start</a:t>
            </a:r>
            <a:r>
              <a:rPr lang="en-US" dirty="0"/>
              <a:t>(integer </a:t>
            </a:r>
            <a:r>
              <a:rPr lang="en-US" dirty="0" err="1"/>
              <a:t>total_number</a:t>
            </a:r>
            <a:r>
              <a:rPr lang="en-US" dirty="0"/>
              <a:t>)</a:t>
            </a:r>
          </a:p>
          <a:p>
            <a:r>
              <a:rPr lang="en-US" dirty="0"/>
              <a:t>    </a:t>
            </a:r>
            <a:r>
              <a:rPr lang="el-GR" dirty="0"/>
              <a:t>{</a:t>
            </a:r>
            <a:endParaRPr lang="en-US" dirty="0"/>
          </a:p>
          <a:p>
            <a:r>
              <a:rPr lang="el-GR" dirty="0"/>
              <a:t>        </a:t>
            </a:r>
            <a:r>
              <a:rPr lang="en-US" dirty="0"/>
              <a:t>list words</a:t>
            </a:r>
            <a:r>
              <a:rPr lang="el-GR" dirty="0"/>
              <a:t> = [</a:t>
            </a:r>
            <a:endParaRPr lang="en-US" dirty="0"/>
          </a:p>
          <a:p>
            <a:r>
              <a:rPr lang="el-GR" dirty="0">
                <a:solidFill>
                  <a:srgbClr val="FF0000"/>
                </a:solidFill>
              </a:rPr>
              <a:t>        "Ωραίος καιρός",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        "Θα βρέξει",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        "Θα χιονίσει",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        "Θα έχει ήλιο",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        "Θα έχει κρύο",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        "Θα έχει πολύ ζέστη",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        "Θα φυσάει",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        "Βροχερή μέρα σήμερα"</a:t>
            </a:r>
            <a:r>
              <a:rPr lang="el-GR" dirty="0"/>
              <a:t>];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942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222" y="260648"/>
            <a:ext cx="9144001" cy="699864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Script </a:t>
            </a:r>
            <a:r>
              <a:rPr lang="el-GR" dirty="0">
                <a:solidFill>
                  <a:srgbClr val="00B0F0"/>
                </a:solidFill>
              </a:rPr>
              <a:t>παροχής πληροφοριών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1884" y="1268760"/>
            <a:ext cx="10009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Απαιτείται </a:t>
            </a:r>
            <a:r>
              <a:rPr lang="el-GR" dirty="0" smtClean="0"/>
              <a:t>στο </a:t>
            </a:r>
            <a:r>
              <a:rPr lang="en-US" dirty="0" smtClean="0"/>
              <a:t>content </a:t>
            </a:r>
            <a:r>
              <a:rPr lang="el-GR" dirty="0" smtClean="0"/>
              <a:t>μια </a:t>
            </a:r>
            <a:r>
              <a:rPr lang="el-GR" dirty="0" err="1"/>
              <a:t>notecard</a:t>
            </a:r>
            <a:r>
              <a:rPr lang="el-GR" dirty="0"/>
              <a:t> με το όνομα </a:t>
            </a:r>
            <a:r>
              <a:rPr lang="el-GR" dirty="0" err="1" smtClean="0"/>
              <a:t>WelcomeInfo</a:t>
            </a:r>
            <a:r>
              <a:rPr lang="el-GR" dirty="0" smtClean="0"/>
              <a:t>. Οι </a:t>
            </a:r>
            <a:r>
              <a:rPr lang="en-US" dirty="0" smtClean="0"/>
              <a:t>notecards </a:t>
            </a:r>
            <a:r>
              <a:rPr lang="el-GR" dirty="0" smtClean="0"/>
              <a:t>φτιάχνονται και αποθηκε</a:t>
            </a:r>
            <a:r>
              <a:rPr lang="el-GR" dirty="0"/>
              <a:t>ύ</a:t>
            </a:r>
            <a:r>
              <a:rPr lang="el-GR" dirty="0" smtClean="0"/>
              <a:t>ονται στον φάκελο </a:t>
            </a:r>
            <a:r>
              <a:rPr lang="en-US" dirty="0" smtClean="0"/>
              <a:t>Notecards </a:t>
            </a:r>
            <a:r>
              <a:rPr lang="el-GR" dirty="0" smtClean="0"/>
              <a:t>του </a:t>
            </a:r>
            <a:r>
              <a:rPr lang="en-US" dirty="0" smtClean="0"/>
              <a:t>inventory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Αν αλλάξουμε αυτή τη δήλωση στο </a:t>
            </a:r>
            <a:r>
              <a:rPr lang="en-US" dirty="0" smtClean="0"/>
              <a:t>script, </a:t>
            </a:r>
            <a:r>
              <a:rPr lang="el-GR" dirty="0" smtClean="0"/>
              <a:t>πρέπει αντίστοιχα να αλλάξουμε και το όνομα της </a:t>
            </a:r>
            <a:r>
              <a:rPr lang="en-US" dirty="0" smtClean="0"/>
              <a:t>notecard</a:t>
            </a:r>
          </a:p>
          <a:p>
            <a:r>
              <a:rPr lang="en-US" dirty="0"/>
              <a:t>string notecard = "</a:t>
            </a:r>
            <a:r>
              <a:rPr lang="en-US" dirty="0" err="1">
                <a:solidFill>
                  <a:srgbClr val="FF0000"/>
                </a:solidFill>
              </a:rPr>
              <a:t>WelcomeInfo</a:t>
            </a:r>
            <a:r>
              <a:rPr lang="en-US" dirty="0"/>
              <a:t>";</a:t>
            </a:r>
          </a:p>
          <a:p>
            <a:endParaRPr lang="en-US" dirty="0" smtClean="0"/>
          </a:p>
          <a:p>
            <a:r>
              <a:rPr lang="el-GR" dirty="0" smtClean="0"/>
              <a:t>Πολλές φορές πάνω από αντικείμενα εμφανίζεται ένα μικρό κείμενο  πληροφοριών. Αυτό καθορίζεται στην παρακάτω γραμμή:</a:t>
            </a:r>
          </a:p>
          <a:p>
            <a:endParaRPr lang="el-GR" dirty="0"/>
          </a:p>
          <a:p>
            <a:r>
              <a:rPr lang="el-GR" dirty="0" err="1"/>
              <a:t>llSetText</a:t>
            </a:r>
            <a:r>
              <a:rPr lang="el-GR" dirty="0"/>
              <a:t>("</a:t>
            </a:r>
            <a:r>
              <a:rPr lang="el-GR" dirty="0">
                <a:solidFill>
                  <a:srgbClr val="FF0000"/>
                </a:solidFill>
              </a:rPr>
              <a:t>Κάντε κλικ για πληροφορίες</a:t>
            </a:r>
            <a:r>
              <a:rPr lang="el-GR" dirty="0"/>
              <a:t>",&lt;1,1,1&gt;,1.0</a:t>
            </a:r>
            <a:r>
              <a:rPr lang="el-GR" dirty="0" smtClean="0"/>
              <a:t>);</a:t>
            </a:r>
          </a:p>
          <a:p>
            <a:endParaRPr lang="el-GR" dirty="0"/>
          </a:p>
          <a:p>
            <a:r>
              <a:rPr lang="el-GR" dirty="0" smtClean="0"/>
              <a:t>Στη </a:t>
            </a:r>
            <a:r>
              <a:rPr lang="en-US" dirty="0" smtClean="0"/>
              <a:t>notecard </a:t>
            </a:r>
            <a:r>
              <a:rPr lang="el-GR" dirty="0" smtClean="0"/>
              <a:t>μπορείτε να γράψετε ό,τι θέλετε.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710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222" y="260648"/>
            <a:ext cx="9144001" cy="699864"/>
          </a:xfrm>
        </p:spPr>
        <p:txBody>
          <a:bodyPr/>
          <a:lstStyle/>
          <a:p>
            <a:r>
              <a:rPr lang="el-GR" dirty="0" err="1">
                <a:solidFill>
                  <a:srgbClr val="00B0F0"/>
                </a:solidFill>
              </a:rPr>
              <a:t>Script</a:t>
            </a:r>
            <a:r>
              <a:rPr lang="el-GR" dirty="0">
                <a:solidFill>
                  <a:srgbClr val="00B0F0"/>
                </a:solidFill>
              </a:rPr>
              <a:t> </a:t>
            </a:r>
            <a:r>
              <a:rPr lang="el-GR" dirty="0" err="1">
                <a:solidFill>
                  <a:srgbClr val="00B0F0"/>
                </a:solidFill>
              </a:rPr>
              <a:t>quiz</a:t>
            </a:r>
            <a:r>
              <a:rPr lang="el-GR" dirty="0">
                <a:solidFill>
                  <a:srgbClr val="00B0F0"/>
                </a:solidFill>
              </a:rPr>
              <a:t> πολλαπλών επιλογών σε μενού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222" y="1196752"/>
            <a:ext cx="3852110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Απαιτείται </a:t>
            </a:r>
            <a:r>
              <a:rPr lang="el-GR" dirty="0" smtClean="0"/>
              <a:t>στο </a:t>
            </a:r>
            <a:r>
              <a:rPr lang="en-US" dirty="0" smtClean="0"/>
              <a:t>content </a:t>
            </a:r>
            <a:r>
              <a:rPr lang="el-GR" dirty="0" smtClean="0"/>
              <a:t>μια </a:t>
            </a:r>
            <a:r>
              <a:rPr lang="en-US" dirty="0"/>
              <a:t>notecard </a:t>
            </a:r>
            <a:r>
              <a:rPr lang="el-GR" dirty="0"/>
              <a:t>με το όνομα </a:t>
            </a:r>
            <a:r>
              <a:rPr lang="en-US" dirty="0" smtClean="0"/>
              <a:t>quiz</a:t>
            </a:r>
          </a:p>
          <a:p>
            <a:pPr marL="0" indent="0">
              <a:buNone/>
            </a:pPr>
            <a:r>
              <a:rPr lang="el-GR" dirty="0"/>
              <a:t>Η </a:t>
            </a:r>
            <a:r>
              <a:rPr lang="en-US" dirty="0"/>
              <a:t>notecard </a:t>
            </a:r>
            <a:r>
              <a:rPr lang="el-GR" dirty="0"/>
              <a:t>περιέχει (προσέξτε τη δομή των ερωτήσεων και απαντήσεων</a:t>
            </a:r>
            <a:r>
              <a:rPr lang="el-GR" dirty="0" smtClean="0"/>
              <a:t>):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?= </a:t>
            </a:r>
            <a:r>
              <a:rPr lang="el-GR" dirty="0" smtClean="0"/>
              <a:t>ερώτηση</a:t>
            </a:r>
          </a:p>
          <a:p>
            <a:pPr marL="0" indent="0">
              <a:buNone/>
            </a:pPr>
            <a:r>
              <a:rPr lang="el-GR" dirty="0" smtClean="0"/>
              <a:t>*= πιθανές απαντήσεις</a:t>
            </a:r>
          </a:p>
          <a:p>
            <a:pPr marL="0" indent="0">
              <a:buNone/>
            </a:pPr>
            <a:r>
              <a:rPr lang="el-GR" dirty="0" smtClean="0"/>
              <a:t>!= η σωστή απάντηση</a:t>
            </a:r>
          </a:p>
          <a:p>
            <a:pPr marL="0" indent="0">
              <a:buNone/>
            </a:pPr>
            <a:r>
              <a:rPr lang="el-GR" dirty="0" smtClean="0"/>
              <a:t>+= το μήνυμα για σωστή απάντηση</a:t>
            </a:r>
          </a:p>
          <a:p>
            <a:pPr marL="0" indent="0">
              <a:buNone/>
            </a:pPr>
            <a:r>
              <a:rPr lang="el-GR" dirty="0" smtClean="0"/>
              <a:t>-= το μήνυμα για λάθος απάντηση</a:t>
            </a:r>
          </a:p>
          <a:p>
            <a:pPr marL="0" indent="0">
              <a:buNone/>
            </a:pPr>
            <a:r>
              <a:rPr lang="el-GR" dirty="0" smtClean="0"/>
              <a:t>#= τέλος ερώτησης ή τέλος ερωτήσεων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806380" y="1221093"/>
            <a:ext cx="6092825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?</a:t>
            </a:r>
            <a:r>
              <a:rPr lang="en-US" dirty="0"/>
              <a:t>Multiple choice: What </a:t>
            </a:r>
            <a:r>
              <a:rPr lang="en-US" dirty="0" err="1"/>
              <a:t>colour</a:t>
            </a:r>
            <a:r>
              <a:rPr lang="en-US" dirty="0"/>
              <a:t> is grass?</a:t>
            </a:r>
          </a:p>
          <a:p>
            <a:r>
              <a:rPr lang="en-US" dirty="0"/>
              <a:t>*Red</a:t>
            </a:r>
          </a:p>
          <a:p>
            <a:r>
              <a:rPr lang="en-US" dirty="0"/>
              <a:t>*Green</a:t>
            </a:r>
          </a:p>
          <a:p>
            <a:r>
              <a:rPr lang="en-US" dirty="0"/>
              <a:t>*Blue</a:t>
            </a:r>
          </a:p>
          <a:p>
            <a:r>
              <a:rPr lang="en-US" dirty="0"/>
              <a:t>!Green</a:t>
            </a:r>
          </a:p>
          <a:p>
            <a:r>
              <a:rPr lang="en-US" dirty="0"/>
              <a:t>+Correct</a:t>
            </a:r>
          </a:p>
          <a:p>
            <a:r>
              <a:rPr lang="en-US" dirty="0"/>
              <a:t>-The correct answer was B. Green</a:t>
            </a:r>
          </a:p>
          <a:p>
            <a:r>
              <a:rPr lang="en-US" dirty="0"/>
              <a:t>#</a:t>
            </a:r>
          </a:p>
          <a:p>
            <a:r>
              <a:rPr lang="en-US" dirty="0"/>
              <a:t>?What is the maximum number of letters for an option?</a:t>
            </a:r>
          </a:p>
          <a:p>
            <a:r>
              <a:rPr lang="en-US" dirty="0"/>
              <a:t>*7</a:t>
            </a:r>
          </a:p>
          <a:p>
            <a:r>
              <a:rPr lang="en-US" dirty="0"/>
              <a:t>*8</a:t>
            </a:r>
          </a:p>
          <a:p>
            <a:r>
              <a:rPr lang="en-US" dirty="0"/>
              <a:t>*9</a:t>
            </a:r>
          </a:p>
          <a:p>
            <a:r>
              <a:rPr lang="en-US" dirty="0"/>
              <a:t>!9</a:t>
            </a:r>
          </a:p>
          <a:p>
            <a:r>
              <a:rPr lang="en-US" dirty="0"/>
              <a:t>+Correct</a:t>
            </a:r>
          </a:p>
          <a:p>
            <a:r>
              <a:rPr lang="en-US" dirty="0"/>
              <a:t>-Wrong. The maximum is 9</a:t>
            </a:r>
          </a:p>
          <a:p>
            <a:r>
              <a:rPr lang="en-US" dirty="0"/>
              <a:t>#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621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92573" y="1556792"/>
            <a:ext cx="9173841" cy="46805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dirty="0" smtClean="0"/>
              <a:t>Στη διάλεξη αυτή είδαμε μια σειρά από πολύ σημαντικά </a:t>
            </a:r>
            <a:r>
              <a:rPr lang="en-US" dirty="0" smtClean="0"/>
              <a:t>scripts </a:t>
            </a:r>
            <a:r>
              <a:rPr lang="el-GR" dirty="0" smtClean="0"/>
              <a:t>και τεχνικές που επιτρέπουν:</a:t>
            </a:r>
          </a:p>
          <a:p>
            <a:pPr algn="just"/>
            <a:r>
              <a:rPr lang="el-GR" dirty="0" smtClean="0"/>
              <a:t>Το άνοιγμα </a:t>
            </a:r>
            <a:r>
              <a:rPr lang="en-US" dirty="0" smtClean="0"/>
              <a:t>Web </a:t>
            </a:r>
            <a:r>
              <a:rPr lang="el-GR" dirty="0" smtClean="0"/>
              <a:t>σελίδων είτε από τον ενσωματωμένο είτε από εξωτερικό </a:t>
            </a:r>
            <a:r>
              <a:rPr lang="el-GR" dirty="0" err="1" smtClean="0"/>
              <a:t>φυλλομετρητή</a:t>
            </a:r>
            <a:r>
              <a:rPr lang="el-GR" dirty="0" smtClean="0"/>
              <a:t>.</a:t>
            </a:r>
          </a:p>
          <a:p>
            <a:pPr algn="just"/>
            <a:r>
              <a:rPr lang="el-GR" dirty="0" smtClean="0"/>
              <a:t>Την αναπαραγωγή </a:t>
            </a:r>
            <a:r>
              <a:rPr lang="en-US" dirty="0" smtClean="0"/>
              <a:t>video</a:t>
            </a:r>
            <a:r>
              <a:rPr lang="el-GR" dirty="0" smtClean="0"/>
              <a:t>.</a:t>
            </a:r>
          </a:p>
          <a:p>
            <a:pPr algn="just"/>
            <a:r>
              <a:rPr lang="el-GR" dirty="0" smtClean="0"/>
              <a:t>Την εναλλαγή εικόνων.</a:t>
            </a:r>
            <a:endParaRPr lang="en-US" dirty="0" smtClean="0"/>
          </a:p>
          <a:p>
            <a:pPr marL="0" indent="0" algn="just">
              <a:buNone/>
            </a:pPr>
            <a:r>
              <a:rPr lang="el-GR" dirty="0" smtClean="0"/>
              <a:t>Και τα τρία αυτά στοιχεία (μαζί με την αναπαραγωγή ήχου) μας επιτρέπουν να προσθέσουμε στην εφαρμογή μας όλο το εξωτερικό πληροφοριακό υλικό που μπορεί να χρειαστούμε.</a:t>
            </a:r>
            <a:endParaRPr lang="en-US" dirty="0"/>
          </a:p>
          <a:p>
            <a:pPr marL="0" indent="0" algn="just">
              <a:buNone/>
            </a:pPr>
            <a:r>
              <a:rPr lang="el-GR" dirty="0" smtClean="0"/>
              <a:t>Είδαμε επίσης </a:t>
            </a:r>
            <a:r>
              <a:rPr lang="en-US" dirty="0" smtClean="0"/>
              <a:t>scripts</a:t>
            </a:r>
            <a:r>
              <a:rPr lang="el-GR" dirty="0" smtClean="0"/>
              <a:t> παροχής πληροφοριών, αλλά και δημιουργίας </a:t>
            </a:r>
            <a:r>
              <a:rPr lang="en-US" dirty="0" smtClean="0"/>
              <a:t>quiz,</a:t>
            </a:r>
            <a:r>
              <a:rPr lang="el-GR" dirty="0" smtClean="0"/>
              <a:t> έτσι ώστε να μπορούμε να υλοποιήσουμε μια μορφή αξιολόγησης.</a:t>
            </a:r>
          </a:p>
          <a:p>
            <a:pPr marL="0" indent="0" algn="just">
              <a:buNone/>
            </a:pPr>
            <a:r>
              <a:rPr lang="el-GR" dirty="0" smtClean="0"/>
              <a:t>Τέλος, τα </a:t>
            </a:r>
            <a:r>
              <a:rPr lang="en-US" dirty="0" smtClean="0"/>
              <a:t>scripts </a:t>
            </a:r>
            <a:r>
              <a:rPr lang="el-GR" dirty="0" smtClean="0"/>
              <a:t>κίνησης στις υφές και τα </a:t>
            </a:r>
            <a:r>
              <a:rPr lang="en-US" dirty="0" smtClean="0"/>
              <a:t>scripts </a:t>
            </a:r>
            <a:r>
              <a:rPr lang="el-GR" dirty="0" smtClean="0"/>
              <a:t>σωματιδίων, προσθέτουν επιπλέον χαρακτηριστικά και ρεαλισμό στην εφαρμογή μας.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522413" y="380999"/>
            <a:ext cx="9144001" cy="1383341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00B0F0"/>
                </a:solidFill>
              </a:rPr>
              <a:t>Σύνοψη 9</a:t>
            </a:r>
            <a:r>
              <a:rPr lang="el-GR" baseline="30000" dirty="0" smtClean="0">
                <a:solidFill>
                  <a:srgbClr val="00B0F0"/>
                </a:solidFill>
              </a:rPr>
              <a:t>ης</a:t>
            </a:r>
            <a:r>
              <a:rPr lang="el-GR" dirty="0" smtClean="0">
                <a:solidFill>
                  <a:srgbClr val="00B0F0"/>
                </a:solidFill>
              </a:rPr>
              <a:t> διάλεξης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2383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204" y="2492896"/>
            <a:ext cx="4716015" cy="1371600"/>
          </a:xfrm>
        </p:spPr>
        <p:txBody>
          <a:bodyPr/>
          <a:lstStyle/>
          <a:p>
            <a:r>
              <a:rPr lang="el-GR" dirty="0" smtClean="0">
                <a:solidFill>
                  <a:srgbClr val="00B0F0"/>
                </a:solidFill>
              </a:rPr>
              <a:t>Τέλος </a:t>
            </a:r>
            <a:r>
              <a:rPr lang="el-GR" dirty="0">
                <a:solidFill>
                  <a:srgbClr val="00B0F0"/>
                </a:solidFill>
              </a:rPr>
              <a:t>9</a:t>
            </a:r>
            <a:r>
              <a:rPr lang="el-GR" baseline="30000" dirty="0" smtClean="0">
                <a:solidFill>
                  <a:srgbClr val="00B0F0"/>
                </a:solidFill>
              </a:rPr>
              <a:t>ης</a:t>
            </a:r>
            <a:r>
              <a:rPr lang="el-GR" dirty="0" smtClean="0">
                <a:solidFill>
                  <a:srgbClr val="00B0F0"/>
                </a:solidFill>
              </a:rPr>
              <a:t> Διάλεξης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29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2585" y="4941171"/>
            <a:ext cx="2108364" cy="553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7907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40770"/>
            <a:ext cx="10969943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Αιγαίου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953" y="5055064"/>
            <a:ext cx="8637814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2486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3" y="1844824"/>
            <a:ext cx="6829399" cy="2015480"/>
          </a:xfrm>
        </p:spPr>
        <p:txBody>
          <a:bodyPr>
            <a:noAutofit/>
          </a:bodyPr>
          <a:lstStyle/>
          <a:p>
            <a:r>
              <a:rPr lang="el-GR" sz="3600" dirty="0"/>
              <a:t>Τεχνολογικές και διδακτικές καινοτομίες με τη χρήση της </a:t>
            </a:r>
            <a:r>
              <a:rPr lang="el-GR" sz="3600" dirty="0" smtClean="0"/>
              <a:t>Πληροφορικής</a:t>
            </a:r>
            <a:br>
              <a:rPr lang="el-GR" sz="3600" dirty="0" smtClean="0"/>
            </a:br>
            <a:r>
              <a:rPr lang="el-GR" sz="3600" dirty="0" smtClean="0"/>
              <a:t>Εικονική </a:t>
            </a:r>
            <a:r>
              <a:rPr lang="el-GR" sz="3600" dirty="0"/>
              <a:t>Πραγματικότητα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b="1" cap="none" dirty="0" smtClean="0"/>
              <a:t>Διάλεξη </a:t>
            </a:r>
            <a:r>
              <a:rPr lang="el-GR" sz="3600" b="1" cap="none" dirty="0" smtClean="0"/>
              <a:t>9</a:t>
            </a:r>
            <a:r>
              <a:rPr lang="el-GR" sz="2800" b="1" cap="none" baseline="30000" dirty="0" smtClean="0"/>
              <a:t>η</a:t>
            </a:r>
            <a:r>
              <a:rPr lang="el-GR" sz="2800" b="1" cap="none" dirty="0"/>
              <a:t> Χρήση </a:t>
            </a:r>
            <a:r>
              <a:rPr lang="en-US" sz="2800" b="1" cap="none" dirty="0"/>
              <a:t>Scripts </a:t>
            </a:r>
            <a:r>
              <a:rPr lang="en-US" sz="2800" b="1" cap="none" dirty="0" smtClean="0"/>
              <a:t>I</a:t>
            </a:r>
            <a:r>
              <a:rPr lang="el-GR" sz="2800" b="1" cap="none" smtClean="0"/>
              <a:t>Ι</a:t>
            </a:r>
            <a:endParaRPr lang="it-IT" sz="2800" b="1" cap="none"/>
          </a:p>
          <a:p>
            <a:endParaRPr lang="it-IT" sz="2800" b="1" cap="none" dirty="0"/>
          </a:p>
        </p:txBody>
      </p:sp>
    </p:spTree>
    <p:extLst>
      <p:ext uri="{BB962C8B-B14F-4D97-AF65-F5344CB8AC3E}">
        <p14:creationId xmlns:p14="http://schemas.microsoft.com/office/powerpoint/2010/main" xmlns="" val="250327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222" y="260648"/>
            <a:ext cx="9144001" cy="699864"/>
          </a:xfrm>
        </p:spPr>
        <p:txBody>
          <a:bodyPr/>
          <a:lstStyle/>
          <a:p>
            <a:r>
              <a:rPr lang="el-GR" dirty="0" smtClean="0">
                <a:solidFill>
                  <a:srgbClr val="00B0F0"/>
                </a:solidFill>
              </a:rPr>
              <a:t>Σύνδεση με τα προηγούμενα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13"/>
          <p:cNvSpPr>
            <a:spLocks noGrp="1"/>
          </p:cNvSpPr>
          <p:nvPr>
            <p:ph idx="1"/>
          </p:nvPr>
        </p:nvSpPr>
        <p:spPr>
          <a:xfrm>
            <a:off x="1492573" y="1556792"/>
            <a:ext cx="9173841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Στην προηγούμενη διάλεξη έγινε κατανοητός ο ρόλος των </a:t>
            </a:r>
            <a:r>
              <a:rPr lang="en-US" dirty="0" smtClean="0"/>
              <a:t>scripts</a:t>
            </a:r>
            <a:r>
              <a:rPr lang="el-GR" dirty="0" smtClean="0"/>
              <a:t> και  τρόπος χρήσης τους.  </a:t>
            </a:r>
          </a:p>
          <a:p>
            <a:pPr marL="0" indent="0" algn="just">
              <a:buNone/>
            </a:pPr>
            <a:r>
              <a:rPr lang="el-GR" dirty="0" smtClean="0"/>
              <a:t>Είδαμε την πρώτη ομάδα χρήσιμων </a:t>
            </a:r>
            <a:r>
              <a:rPr lang="en-US" dirty="0" smtClean="0"/>
              <a:t>scripts </a:t>
            </a:r>
            <a:r>
              <a:rPr lang="el-GR" dirty="0" smtClean="0"/>
              <a:t>που αφορά την περιστροφή αντικειμένων.</a:t>
            </a:r>
          </a:p>
          <a:p>
            <a:pPr marL="0" indent="0" algn="just">
              <a:buNone/>
            </a:pPr>
            <a:r>
              <a:rPr lang="el-GR" dirty="0" smtClean="0"/>
              <a:t>Τέλος, είδαμε τον τρόπο με τον οποίο βάζουμε ήχους στα αντικεί</a:t>
            </a:r>
            <a:r>
              <a:rPr lang="el-GR" dirty="0"/>
              <a:t>μ</a:t>
            </a:r>
            <a:r>
              <a:rPr lang="el-GR" dirty="0" smtClean="0"/>
              <a:t>ενα ανάλογα με τη μορφή του αρχείου ήχου (</a:t>
            </a:r>
            <a:r>
              <a:rPr lang="en-US" dirty="0" smtClean="0"/>
              <a:t>.wav </a:t>
            </a:r>
            <a:r>
              <a:rPr lang="el-GR" dirty="0" smtClean="0"/>
              <a:t>ή </a:t>
            </a:r>
            <a:r>
              <a:rPr lang="en-US" dirty="0" smtClean="0"/>
              <a:t>.mp3)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817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222" y="260648"/>
            <a:ext cx="9144001" cy="699864"/>
          </a:xfrm>
        </p:spPr>
        <p:txBody>
          <a:bodyPr/>
          <a:lstStyle/>
          <a:p>
            <a:r>
              <a:rPr lang="el-GR" dirty="0" smtClean="0">
                <a:solidFill>
                  <a:srgbClr val="00B0F0"/>
                </a:solidFill>
              </a:rPr>
              <a:t>Άνοιγμα </a:t>
            </a:r>
            <a:r>
              <a:rPr lang="en-US" dirty="0" smtClean="0">
                <a:solidFill>
                  <a:srgbClr val="00B0F0"/>
                </a:solidFill>
              </a:rPr>
              <a:t>web </a:t>
            </a:r>
            <a:r>
              <a:rPr lang="el-GR" dirty="0" smtClean="0">
                <a:solidFill>
                  <a:srgbClr val="00B0F0"/>
                </a:solidFill>
              </a:rPr>
              <a:t>σελίδων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222" y="1196752"/>
            <a:ext cx="9828774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Δεν </a:t>
            </a:r>
            <a:r>
              <a:rPr lang="el-GR" dirty="0"/>
              <a:t>απαιτείται </a:t>
            </a:r>
            <a:r>
              <a:rPr lang="el-GR" dirty="0" err="1"/>
              <a:t>script</a:t>
            </a:r>
            <a:r>
              <a:rPr lang="el-GR" dirty="0"/>
              <a:t>, αλλά ακολουθούμε τα βήματα τοποθέτησης αρχείου ήχου .mp3.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μόνη </a:t>
            </a:r>
            <a:r>
              <a:rPr lang="el-GR" dirty="0" smtClean="0"/>
              <a:t>διαφορά </a:t>
            </a:r>
            <a:r>
              <a:rPr lang="el-GR" dirty="0"/>
              <a:t>είναι ότι στο βήμα 7 γράφουμε τη </a:t>
            </a:r>
            <a:r>
              <a:rPr lang="el-GR" dirty="0" smtClean="0"/>
              <a:t>διεύθυνση </a:t>
            </a:r>
            <a:r>
              <a:rPr lang="el-GR" dirty="0"/>
              <a:t>της ιστοσελίδας που θέλουμε να ανοίγει, πάντα όμως με το πρόθεμα http://.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Παρατήρηση: Το στερεό πρέπει να έχει διαστάσεις τέτοιες που να επιτρέπουν τη σωστή εμφάνιση της ιστοσελίδας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Παρατήρηση</a:t>
            </a:r>
            <a:r>
              <a:rPr lang="el-GR" dirty="0" smtClean="0"/>
              <a:t>: Ο ενσωματωμένος </a:t>
            </a:r>
            <a:r>
              <a:rPr lang="el-GR" dirty="0" err="1" smtClean="0"/>
              <a:t>φυλλομετρητής</a:t>
            </a:r>
            <a:r>
              <a:rPr lang="el-GR" dirty="0" smtClean="0"/>
              <a:t> δεν είναι σε θέση να προβάλει σελίδες με περιεχόμενο </a:t>
            </a:r>
            <a:r>
              <a:rPr lang="en-US" dirty="0" err="1" smtClean="0"/>
              <a:t>activeX</a:t>
            </a:r>
            <a:r>
              <a:rPr lang="en-US" dirty="0" smtClean="0"/>
              <a:t> </a:t>
            </a:r>
            <a:r>
              <a:rPr lang="el-GR" dirty="0" smtClean="0"/>
              <a:t>ή και </a:t>
            </a:r>
            <a:r>
              <a:rPr lang="en-US" dirty="0" smtClean="0"/>
              <a:t>Java. </a:t>
            </a:r>
            <a:r>
              <a:rPr lang="el-GR" dirty="0" smtClean="0"/>
              <a:t>Όταν η σελίδα δεν προβάλλεται σωστά, θα πρέπει από τις ρυθμίσεις να ορίσετε οι σελίδες να ανοίγουν με εξωτερικό </a:t>
            </a:r>
            <a:r>
              <a:rPr lang="el-GR" dirty="0" err="1" smtClean="0"/>
              <a:t>φυλλομετρητή</a:t>
            </a:r>
            <a:r>
              <a:rPr lang="el-GR" dirty="0" smtClean="0"/>
              <a:t> (</a:t>
            </a:r>
            <a:r>
              <a:rPr lang="en-US" dirty="0" smtClean="0"/>
              <a:t>Preference</a:t>
            </a:r>
            <a:r>
              <a:rPr lang="en-US" dirty="0"/>
              <a:t>s</a:t>
            </a:r>
            <a:r>
              <a:rPr lang="en-US" dirty="0" smtClean="0"/>
              <a:t>, Network)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411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222" y="260648"/>
            <a:ext cx="9144001" cy="699864"/>
          </a:xfrm>
        </p:spPr>
        <p:txBody>
          <a:bodyPr/>
          <a:lstStyle/>
          <a:p>
            <a:r>
              <a:rPr lang="el-GR" dirty="0" smtClean="0">
                <a:solidFill>
                  <a:srgbClr val="00B0F0"/>
                </a:solidFill>
              </a:rPr>
              <a:t>Προβολή βίντεο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222" y="1196752"/>
            <a:ext cx="982877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Δεν απαιτείται </a:t>
            </a:r>
            <a:r>
              <a:rPr lang="en-US" dirty="0"/>
              <a:t>script</a:t>
            </a:r>
            <a:r>
              <a:rPr lang="el-GR" dirty="0"/>
              <a:t>, αλλά ακολουθούμε τα βήματα τοποθέτησης αρχείου ήχου που παρουσιάστηκαν πιο πάνω.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dirty="0"/>
              <a:t>αρχείο που χρειάζεται να επεξεργαστείτε είναι το </a:t>
            </a:r>
            <a:r>
              <a:rPr lang="en-US" dirty="0"/>
              <a:t>video</a:t>
            </a:r>
            <a:r>
              <a:rPr lang="el-GR" dirty="0"/>
              <a:t>.</a:t>
            </a:r>
            <a:r>
              <a:rPr lang="en-US" dirty="0"/>
              <a:t>html</a:t>
            </a:r>
            <a:r>
              <a:rPr lang="el-GR" dirty="0"/>
              <a:t>. Τα αρχεία </a:t>
            </a:r>
            <a:r>
              <a:rPr lang="en-US" dirty="0"/>
              <a:t>video </a:t>
            </a:r>
            <a:r>
              <a:rPr lang="el-GR" dirty="0"/>
              <a:t>καλό είναι να είναι ψηφιοποιημένα κατά </a:t>
            </a:r>
            <a:r>
              <a:rPr lang="en-US" dirty="0"/>
              <a:t>mpeg</a:t>
            </a:r>
            <a:r>
              <a:rPr lang="el-GR" dirty="0"/>
              <a:t> (.</a:t>
            </a:r>
            <a:r>
              <a:rPr lang="en-US" dirty="0" err="1"/>
              <a:t>mp</a:t>
            </a:r>
            <a:r>
              <a:rPr lang="el-GR" dirty="0"/>
              <a:t>4).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Με </a:t>
            </a:r>
            <a:r>
              <a:rPr lang="el-GR" dirty="0"/>
              <a:t>κάποιο πρόγραμμα αποθήκευσης αρχείων από το </a:t>
            </a:r>
            <a:r>
              <a:rPr lang="en-US" dirty="0" err="1"/>
              <a:t>Youtude</a:t>
            </a:r>
            <a:r>
              <a:rPr lang="el-GR" dirty="0"/>
              <a:t>, μπορούμε να “κατεβάσουμε” και να αποθηκεύσουμε στο </a:t>
            </a:r>
            <a:r>
              <a:rPr lang="el-GR" dirty="0" smtClean="0"/>
              <a:t>φάκελο </a:t>
            </a:r>
            <a:r>
              <a:rPr lang="en-US" dirty="0"/>
              <a:t>www</a:t>
            </a:r>
            <a:r>
              <a:rPr lang="el-GR" dirty="0"/>
              <a:t> τέτοια αρχεία.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05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222" y="260648"/>
            <a:ext cx="9144001" cy="699864"/>
          </a:xfrm>
        </p:spPr>
        <p:txBody>
          <a:bodyPr/>
          <a:lstStyle/>
          <a:p>
            <a:r>
              <a:rPr lang="el-GR" dirty="0">
                <a:solidFill>
                  <a:srgbClr val="00B0F0"/>
                </a:solidFill>
              </a:rPr>
              <a:t>Προβολή βίντεο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222" y="1196752"/>
            <a:ext cx="9828774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Εναλλακτικά, μπορούμε να χρησιμοποιήσουμε </a:t>
            </a:r>
            <a:r>
              <a:rPr lang="el-GR" dirty="0" err="1"/>
              <a:t>υπερσύνδεσμο</a:t>
            </a:r>
            <a:r>
              <a:rPr lang="el-GR" dirty="0"/>
              <a:t> στο </a:t>
            </a:r>
            <a:r>
              <a:rPr lang="el-GR" dirty="0" err="1"/>
              <a:t>Youtube</a:t>
            </a:r>
            <a:r>
              <a:rPr lang="el-GR" dirty="0"/>
              <a:t>, με την εξής διαδικασία:</a:t>
            </a:r>
          </a:p>
          <a:p>
            <a:pPr marL="0" indent="0">
              <a:buNone/>
            </a:pPr>
            <a:r>
              <a:rPr lang="el-GR" dirty="0" smtClean="0"/>
              <a:t>Αντιγράφουμε </a:t>
            </a:r>
            <a:r>
              <a:rPr lang="el-GR" dirty="0"/>
              <a:t>από τον </a:t>
            </a:r>
            <a:r>
              <a:rPr lang="el-GR" dirty="0" err="1"/>
              <a:t>υπερσύνδεσμο</a:t>
            </a:r>
            <a:r>
              <a:rPr lang="el-GR" dirty="0"/>
              <a:t> του </a:t>
            </a:r>
            <a:r>
              <a:rPr lang="el-GR" dirty="0" err="1"/>
              <a:t>Youtube</a:t>
            </a:r>
            <a:r>
              <a:rPr lang="el-GR" dirty="0"/>
              <a:t> μόνο το μέρος εκείνο που αφορά το ποιο βίντεο θέλουμε να παίξει, για παράδειγμα, από τον </a:t>
            </a:r>
            <a:r>
              <a:rPr lang="el-GR" dirty="0" err="1" smtClean="0"/>
              <a:t>υπερσύνδεσμο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 https://www.youtube.com/watch?v=</a:t>
            </a:r>
            <a:r>
              <a:rPr lang="el-GR" dirty="0">
                <a:solidFill>
                  <a:srgbClr val="FF0000"/>
                </a:solidFill>
              </a:rPr>
              <a:t>0whgTpVB3-A</a:t>
            </a:r>
            <a:r>
              <a:rPr lang="el-GR" dirty="0"/>
              <a:t> χρειαζόμαστε μόνο το κομμάτι  </a:t>
            </a:r>
            <a:r>
              <a:rPr lang="el-GR" dirty="0">
                <a:solidFill>
                  <a:srgbClr val="FF0000"/>
                </a:solidFill>
              </a:rPr>
              <a:t>0whgTpVB3-A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 smtClean="0"/>
              <a:t>Στην </a:t>
            </a:r>
            <a:r>
              <a:rPr lang="el-GR" dirty="0"/>
              <a:t>επιφάνεια του αντικειμένου που θα παίξει το βίντεο, στην επιλογή </a:t>
            </a:r>
            <a:r>
              <a:rPr lang="el-GR" dirty="0" err="1"/>
              <a:t>Media</a:t>
            </a:r>
            <a:r>
              <a:rPr lang="el-GR" dirty="0"/>
              <a:t>, προσθέτουμε τον εξής σύνδεσμο, ως έχει αλλάζοντας μόνο το κομμάτι που αφορά το βίντεο: </a:t>
            </a:r>
          </a:p>
          <a:p>
            <a:pPr marL="0" indent="0">
              <a:buNone/>
            </a:pPr>
            <a:r>
              <a:rPr lang="el-GR" dirty="0"/>
              <a:t>http://www.youtube.com/embed/</a:t>
            </a:r>
            <a:r>
              <a:rPr lang="el-GR" dirty="0">
                <a:solidFill>
                  <a:srgbClr val="FF0000"/>
                </a:solidFill>
              </a:rPr>
              <a:t>0whgTpVB3-A</a:t>
            </a:r>
            <a:r>
              <a:rPr lang="el-GR" dirty="0"/>
              <a:t>?rel=0&amp;amp;autoplay=1;fs=0;autohide=0;hd=0;</a:t>
            </a:r>
          </a:p>
          <a:p>
            <a:pPr marL="0" indent="0">
              <a:buNone/>
            </a:pPr>
            <a:r>
              <a:rPr lang="el-GR" dirty="0"/>
              <a:t>(παρατηρείστε το σημείο στο οποίο προσθέσαμε το βίντεο)</a:t>
            </a:r>
          </a:p>
          <a:p>
            <a:pPr marL="0" indent="0">
              <a:buNone/>
            </a:pPr>
            <a:r>
              <a:rPr lang="el-GR" dirty="0" err="1" smtClean="0"/>
              <a:t>Αποεπιλέγουμε</a:t>
            </a:r>
            <a:r>
              <a:rPr lang="el-GR" dirty="0" smtClean="0"/>
              <a:t> </a:t>
            </a:r>
            <a:r>
              <a:rPr lang="el-GR" dirty="0"/>
              <a:t>το </a:t>
            </a:r>
            <a:r>
              <a:rPr lang="el-GR" dirty="0" err="1"/>
              <a:t>Autoscale</a:t>
            </a:r>
            <a:r>
              <a:rPr lang="el-GR" dirty="0"/>
              <a:t> </a:t>
            </a:r>
            <a:r>
              <a:rPr lang="el-GR" dirty="0" err="1"/>
              <a:t>media</a:t>
            </a:r>
            <a:r>
              <a:rPr lang="el-GR" dirty="0"/>
              <a:t> on the </a:t>
            </a:r>
            <a:r>
              <a:rPr lang="el-GR" dirty="0" err="1"/>
              <a:t>face</a:t>
            </a:r>
            <a:r>
              <a:rPr lang="el-GR" dirty="0"/>
              <a:t> of the </a:t>
            </a:r>
            <a:r>
              <a:rPr lang="el-GR" dirty="0" err="1"/>
              <a:t>object</a:t>
            </a:r>
            <a:r>
              <a:rPr lang="el-GR" dirty="0"/>
              <a:t> και δίνουμε ως συγκεκριμένο μέγεθος το 1024Χ768 και κάνουμε κλικ στο ΟΚ για να επανέλθουμε στην αρχική καρτέλα</a:t>
            </a:r>
          </a:p>
          <a:p>
            <a:pPr marL="0" indent="0">
              <a:buNone/>
            </a:pPr>
            <a:r>
              <a:rPr lang="el-GR" dirty="0" smtClean="0"/>
              <a:t>Κάνουμε </a:t>
            </a:r>
            <a:r>
              <a:rPr lang="el-GR" dirty="0"/>
              <a:t>κλικ στο πλήκτρο </a:t>
            </a:r>
            <a:r>
              <a:rPr lang="el-GR" dirty="0" err="1"/>
              <a:t>Align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12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222" y="260648"/>
            <a:ext cx="9144001" cy="699864"/>
          </a:xfrm>
        </p:spPr>
        <p:txBody>
          <a:bodyPr/>
          <a:lstStyle/>
          <a:p>
            <a:r>
              <a:rPr lang="el-GR" dirty="0">
                <a:solidFill>
                  <a:srgbClr val="00B0F0"/>
                </a:solidFill>
              </a:rPr>
              <a:t>Προβολή βίντεο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95421" y="1340768"/>
            <a:ext cx="5887223" cy="5400600"/>
            <a:chOff x="1154" y="9403"/>
            <a:chExt cx="6754" cy="6616"/>
          </a:xfrm>
        </p:grpSpPr>
        <p:pic>
          <p:nvPicPr>
            <p:cNvPr id="307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400" t="26814" r="67599" b="24663"/>
            <a:stretch>
              <a:fillRect/>
            </a:stretch>
          </p:blipFill>
          <p:spPr bwMode="auto">
            <a:xfrm>
              <a:off x="1161" y="9421"/>
              <a:ext cx="3387" cy="5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4"/>
            <p:cNvSpPr>
              <a:spLocks noChangeArrowheads="1"/>
            </p:cNvSpPr>
            <p:nvPr/>
          </p:nvSpPr>
          <p:spPr bwMode="auto">
            <a:xfrm>
              <a:off x="1154" y="10062"/>
              <a:ext cx="3394" cy="4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1160" y="12995"/>
              <a:ext cx="2452" cy="9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2017" y="14070"/>
              <a:ext cx="834" cy="4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9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950" t="41710" r="23599" b="2483"/>
            <a:stretch>
              <a:fillRect/>
            </a:stretch>
          </p:blipFill>
          <p:spPr bwMode="auto">
            <a:xfrm>
              <a:off x="4875" y="9403"/>
              <a:ext cx="3033" cy="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6910" y="12999"/>
              <a:ext cx="834" cy="4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9135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873</Words>
  <Application>Microsoft Office PowerPoint</Application>
  <PresentationFormat>Custom</PresentationFormat>
  <Paragraphs>131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Digital Blue Tunnel 16x9</vt:lpstr>
      <vt:lpstr>Office Theme</vt:lpstr>
      <vt:lpstr>Τεχνολογικές και διδακτικές καινοτομίες με τη χρήση της Πληροφορικής Εικονική Πραγματικότητα</vt:lpstr>
      <vt:lpstr>Άδειες Χρήσης</vt:lpstr>
      <vt:lpstr>Χρηματοδότηση</vt:lpstr>
      <vt:lpstr>Τεχνολογικές και διδακτικές καινοτομίες με τη χρήση της Πληροφορικής Εικονική Πραγματικότητα</vt:lpstr>
      <vt:lpstr>Σύνδεση με τα προηγούμενα</vt:lpstr>
      <vt:lpstr>Άνοιγμα web σελίδων</vt:lpstr>
      <vt:lpstr>Προβολή βίντεο</vt:lpstr>
      <vt:lpstr>Προβολή βίντεο</vt:lpstr>
      <vt:lpstr>Προβολή βίντεο</vt:lpstr>
      <vt:lpstr>Scripts εναλλαγής εικόνων</vt:lpstr>
      <vt:lpstr>Chat bot script</vt:lpstr>
      <vt:lpstr>Script παροχής πληροφοριών</vt:lpstr>
      <vt:lpstr>Script quiz πολλαπλών επιλογών σε μενού</vt:lpstr>
      <vt:lpstr>Σύνοψη 9ης διάλεξης </vt:lpstr>
      <vt:lpstr>Τέλος 9ης Διάλεξης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2015-06-02T14:18:30Z</dcterms:created>
  <dcterms:modified xsi:type="dcterms:W3CDTF">2015-09-02T16:45:31Z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