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handoutMasterIdLst>
    <p:handoutMasterId r:id="rId14"/>
  </p:handoutMasterIdLst>
  <p:sldIdLst>
    <p:sldId id="478" r:id="rId3"/>
    <p:sldId id="479" r:id="rId4"/>
    <p:sldId id="480" r:id="rId5"/>
    <p:sldId id="469" r:id="rId6"/>
    <p:sldId id="472" r:id="rId7"/>
    <p:sldId id="474" r:id="rId8"/>
    <p:sldId id="476" r:id="rId9"/>
    <p:sldId id="470" r:id="rId10"/>
    <p:sldId id="471" r:id="rId11"/>
    <p:sldId id="477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718" autoAdjust="0"/>
  </p:normalViewPr>
  <p:slideViewPr>
    <p:cSldViewPr>
      <p:cViewPr varScale="1">
        <p:scale>
          <a:sx n="87" d="100"/>
          <a:sy n="87" d="100"/>
        </p:scale>
        <p:origin x="14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81E68-C79A-4BBF-93B9-1F6337C3C157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90CE7-323E-457D-9F14-D304EF7B01A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2039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7DB3D-E2B9-47FE-A519-83182452D13D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BDD10-EB3F-4438-B91B-14A3450F74F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084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EC340F-3275-4DEF-8274-BD6F52B6E474}" type="slidenum">
              <a:rPr lang="el-G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04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C8AFAF-13CD-4EB7-9CB6-786C539DF185}" type="slidenum">
              <a:rPr lang="el-G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638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846A15-E964-4966-A421-881B3247009B}" type="slidenum">
              <a:rPr lang="el-G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0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26/3/2009</a:t>
            </a:r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9973C-F892-4C48-809C-9F02185620E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smtClean="0"/>
              <a:t>Διάλεξη 3-5 - ΣΤ΄ Εξάμηνο, 2009                          Π. Κουσούλης, ΤΜΣ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26/3/2009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Διάλεξη 3-5 - ΣΤ΄ Εξάμηνο, 2009                          Π. Κουσούλης, ΤΜΣ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973C-F892-4C48-809C-9F02185620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26/3/2009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Διάλεξη 3-5 - ΣΤ΄ Εξάμηνο, 2009                          Π. Κουσούλης, ΤΜΣ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973C-F892-4C48-809C-9F02185620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0565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725A1-9798-4C41-92A4-B42F55A109C7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5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963595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7F144-BBDD-4324-8EC2-B3FC31785E1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7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56428-C9B2-485C-B34A-771EA471259C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62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671A1-0940-45E1-8B86-C5F7E3352BE2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7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97B73-2F93-48B0-96FB-805E8788D7D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23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350AF-B9B7-4DE6-A1B9-13A5D213341C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70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l-GR" smtClean="0"/>
              <a:t>26/3/2009</a:t>
            </a:r>
            <a:endParaRPr lang="el-G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719973C-F892-4C48-809C-9F02185620E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l-GR" smtClean="0"/>
              <a:t>Διάλεξη 3-5 - ΣΤ΄ Εξάμηνο, 2009                          Π. Κουσούλης, ΤΜΣ</a:t>
            </a:r>
            <a:endParaRPr lang="el-G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8F03F-9B37-45F0-8BC4-5A775873E5E3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6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FE0EC-A585-470A-B46E-B17E704DC56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26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2FA-8292-45D1-8469-074CBBF2CF5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2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26/3/2009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Διάλεξη 3-5 - ΣΤ΄ Εξάμηνο, 2009                          Π. Κουσούλης, ΤΜΣ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973C-F892-4C48-809C-9F02185620E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26/3/2009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Διάλεξη 3-5 - ΣΤ΄ Εξάμηνο, 2009                          Π. Κουσούλης, ΤΜΣ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973C-F892-4C48-809C-9F02185620E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973C-F892-4C48-809C-9F02185620E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Διάλεξη 3-5 - ΣΤ΄ Εξάμηνο, 2009                          Π. Κουσούλης, ΤΜΣ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26/3/2009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26/3/2009</a:t>
            </a: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Διάλεξη 3-5 - ΣΤ΄ Εξάμηνο, 2009                          Π. Κουσούλης, ΤΜΣ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973C-F892-4C48-809C-9F02185620E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26/3/2009</a:t>
            </a: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Διάλεξη 3-5 - ΣΤ΄ Εξάμηνο, 2009                          Π. Κουσούλης, ΤΜΣ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973C-F892-4C48-809C-9F02185620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l-GR" smtClean="0"/>
              <a:t>26/3/2009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719973C-F892-4C48-809C-9F02185620E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l-GR" smtClean="0"/>
              <a:t>Διάλεξη 3-5 - ΣΤ΄ Εξάμηνο, 2009                          Π. Κουσούλης, ΤΜΣ</a:t>
            </a:r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26/3/2009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9973C-F892-4C48-809C-9F02185620E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smtClean="0"/>
              <a:t>Διάλεξη 3-5 - ΣΤ΄ Εξάμηνο, 2009                          Π. Κουσούλης, ΤΜΣ</a:t>
            </a:r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26/3/2009</a:t>
            </a:r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Διάλεξη 3-5 - ΣΤ΄ Εξάμηνο, 2009                          Π. Κουσούλης, ΤΜΣ</a:t>
            </a:r>
            <a:endParaRPr lang="el-G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719973C-F892-4C48-809C-9F02185620E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E130F1-F1A0-426A-8762-9E9B5288172A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6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nf.aegean.gr/" TargetMode="External"/><Relationship Id="rId2" Type="http://schemas.openxmlformats.org/officeDocument/2006/relationships/hyperlink" Target="http://moodle.aegean.g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ctrTitle"/>
          </p:nvPr>
        </p:nvSpPr>
        <p:spPr>
          <a:xfrm>
            <a:off x="685800" y="1815028"/>
            <a:ext cx="7772400" cy="1357322"/>
          </a:xfrm>
        </p:spPr>
        <p:txBody>
          <a:bodyPr/>
          <a:lstStyle/>
          <a:p>
            <a:r>
              <a:rPr lang="el-GR" sz="4000" dirty="0" smtClean="0"/>
              <a:t> ΕΙΣΑΓΩΓΗ ΣΤΗΝ ΑΙΓΥΠΤΙΑΚΗ ΑΡΧΑΙΟΛΟΓΙΑ </a:t>
            </a:r>
          </a:p>
        </p:txBody>
      </p:sp>
      <p:sp>
        <p:nvSpPr>
          <p:cNvPr id="14339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172350"/>
            <a:ext cx="9144000" cy="15110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l-GR" altLang="el-GR" sz="2800" b="1" dirty="0" smtClean="0"/>
              <a:t>Διάλεξη </a:t>
            </a:r>
            <a:r>
              <a:rPr lang="en-US" altLang="el-GR" sz="2800" b="1" dirty="0"/>
              <a:t>1</a:t>
            </a:r>
            <a:r>
              <a:rPr lang="el-GR" altLang="el-GR" sz="2800" b="1" baseline="30000" dirty="0" smtClean="0"/>
              <a:t>η</a:t>
            </a:r>
            <a:r>
              <a:rPr lang="en-US" altLang="el-GR" sz="2800" b="1" dirty="0" smtClean="0"/>
              <a:t> </a:t>
            </a:r>
            <a:r>
              <a:rPr lang="el-GR" altLang="el-GR" sz="2800" b="1" dirty="0"/>
              <a:t>:</a:t>
            </a:r>
            <a:r>
              <a:rPr lang="en-US" altLang="el-GR" sz="2800" b="1" dirty="0"/>
              <a:t> </a:t>
            </a:r>
            <a:r>
              <a:rPr lang="el-GR" sz="2800" dirty="0" err="1" smtClean="0"/>
              <a:t>Syllabus</a:t>
            </a:r>
            <a:endParaRPr lang="el-GR" sz="2800" dirty="0"/>
          </a:p>
          <a:p>
            <a:pPr>
              <a:spcBef>
                <a:spcPts val="0"/>
              </a:spcBef>
            </a:pPr>
            <a:r>
              <a:rPr lang="el-GR" sz="2800" dirty="0"/>
              <a:t>Περιεχόμενο </a:t>
            </a:r>
            <a:r>
              <a:rPr lang="en-US" sz="2800" dirty="0" smtClean="0"/>
              <a:t>-</a:t>
            </a:r>
            <a:r>
              <a:rPr lang="el-GR" sz="2800" smtClean="0"/>
              <a:t> </a:t>
            </a:r>
            <a:r>
              <a:rPr lang="el-GR" sz="2800" dirty="0" smtClean="0"/>
              <a:t>Θ</a:t>
            </a:r>
            <a:r>
              <a:rPr lang="el-GR" sz="2800" smtClean="0"/>
              <a:t>εματικές </a:t>
            </a:r>
            <a:r>
              <a:rPr lang="en-US" sz="2800" dirty="0" smtClean="0"/>
              <a:t>-</a:t>
            </a:r>
            <a:r>
              <a:rPr lang="el-GR" sz="2800" dirty="0" smtClean="0"/>
              <a:t> </a:t>
            </a:r>
            <a:r>
              <a:rPr lang="el-GR" sz="2800" dirty="0"/>
              <a:t>Σ</a:t>
            </a:r>
            <a:r>
              <a:rPr lang="el-GR" sz="2800" dirty="0" smtClean="0"/>
              <a:t>τόχοι</a:t>
            </a:r>
            <a:r>
              <a:rPr lang="en-US" sz="2800" dirty="0" smtClean="0"/>
              <a:t> - </a:t>
            </a:r>
            <a:r>
              <a:rPr lang="el-GR" sz="2800" dirty="0" smtClean="0"/>
              <a:t>Εκπαιδευτικό υλικό </a:t>
            </a:r>
            <a:endParaRPr lang="en-US" sz="2800" dirty="0" smtClean="0"/>
          </a:p>
          <a:p>
            <a:pPr>
              <a:spcBef>
                <a:spcPts val="0"/>
              </a:spcBef>
            </a:pPr>
            <a:endParaRPr lang="en-US" sz="2800" b="1" dirty="0" smtClean="0"/>
          </a:p>
          <a:p>
            <a:pPr>
              <a:spcBef>
                <a:spcPts val="0"/>
              </a:spcBef>
              <a:defRPr/>
            </a:pPr>
            <a:r>
              <a:rPr lang="el-GR" sz="2800" dirty="0" smtClean="0"/>
              <a:t>Παναγιώτης</a:t>
            </a:r>
            <a:r>
              <a:rPr lang="en-US" sz="2800" dirty="0" smtClean="0"/>
              <a:t> </a:t>
            </a:r>
            <a:r>
              <a:rPr lang="el-GR" sz="2800" dirty="0" err="1"/>
              <a:t>Κουσούλης</a:t>
            </a:r>
            <a:endParaRPr lang="el-GR" sz="2800" dirty="0" smtClean="0"/>
          </a:p>
          <a:p>
            <a:pPr>
              <a:spcBef>
                <a:spcPts val="0"/>
              </a:spcBef>
            </a:pPr>
            <a:r>
              <a:rPr lang="el-GR" sz="2800" dirty="0" smtClean="0"/>
              <a:t>Τμήμα Μεσογειακών Σπουδών</a:t>
            </a:r>
          </a:p>
        </p:txBody>
      </p:sp>
      <p:pic>
        <p:nvPicPr>
          <p:cNvPr id="14340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5675311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920" y="5589587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cms43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12444"/>
            <a:ext cx="2979737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48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25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800" dirty="0"/>
          </a:p>
          <a:p>
            <a:pPr lvl="0"/>
            <a:r>
              <a:rPr lang="el-GR" sz="2800" dirty="0" err="1" smtClean="0"/>
              <a:t>Κουσούλης</a:t>
            </a:r>
            <a:r>
              <a:rPr lang="el-GR" sz="2800" dirty="0"/>
              <a:t>, </a:t>
            </a:r>
            <a:r>
              <a:rPr lang="el-GR" sz="2800" i="1" dirty="0"/>
              <a:t>Αιγυπτιακή Αρχαιολογία, τ. 1: τα Μεγάλα Βασίλεια</a:t>
            </a:r>
            <a:r>
              <a:rPr lang="el-GR" sz="2800" dirty="0"/>
              <a:t>, </a:t>
            </a:r>
            <a:r>
              <a:rPr lang="el-GR" sz="2800" dirty="0" err="1"/>
              <a:t>Παπαζήση</a:t>
            </a:r>
            <a:r>
              <a:rPr lang="el-GR" sz="2800" dirty="0"/>
              <a:t>, Αθήνα, 2015.</a:t>
            </a:r>
          </a:p>
          <a:p>
            <a:pPr lvl="0"/>
            <a:r>
              <a:rPr lang="el-GR" dirty="0"/>
              <a:t>Π. </a:t>
            </a:r>
            <a:r>
              <a:rPr lang="el-GR" dirty="0" err="1"/>
              <a:t>Κουσούλης</a:t>
            </a:r>
            <a:r>
              <a:rPr lang="el-GR" dirty="0"/>
              <a:t>, </a:t>
            </a:r>
            <a:r>
              <a:rPr lang="el-GR" i="1" dirty="0"/>
              <a:t>Αναζητώντας την Αιώνια Ζωή: Θάνατος και Ταρίχευση στην αρχαία Αίγυπτο</a:t>
            </a:r>
            <a:r>
              <a:rPr lang="el-GR" dirty="0"/>
              <a:t>, Αρχέτυπο-</a:t>
            </a:r>
            <a:r>
              <a:rPr lang="el-GR" dirty="0" err="1"/>
              <a:t>Μεταεκδοτική</a:t>
            </a:r>
            <a:r>
              <a:rPr lang="el-GR" dirty="0"/>
              <a:t>, Θεσσαλονίκη, 2004.</a:t>
            </a:r>
          </a:p>
          <a:p>
            <a:pPr lvl="0"/>
            <a:r>
              <a:rPr lang="el-GR" dirty="0" smtClean="0"/>
              <a:t>Ι.</a:t>
            </a:r>
            <a:r>
              <a:rPr lang="en-US" dirty="0" smtClean="0"/>
              <a:t>S</a:t>
            </a:r>
            <a:r>
              <a:rPr lang="el-GR" dirty="0"/>
              <a:t>. Ε</a:t>
            </a:r>
            <a:r>
              <a:rPr lang="en-US" dirty="0" err="1"/>
              <a:t>dwards</a:t>
            </a:r>
            <a:r>
              <a:rPr lang="el-GR" dirty="0"/>
              <a:t>, </a:t>
            </a:r>
            <a:r>
              <a:rPr lang="el-GR" i="1" dirty="0"/>
              <a:t>Οι Πυραμίδες της Αιγύπτου</a:t>
            </a:r>
            <a:r>
              <a:rPr lang="el-GR" dirty="0"/>
              <a:t>, Αθήνα, 2002.</a:t>
            </a:r>
          </a:p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rgbClr val="FFC000"/>
                </a:solidFill>
              </a:rPr>
              <a:t>Εγχειρίδια μαθήματος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505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83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</a:t>
            </a:r>
            <a:r>
              <a:rPr lang="el-GR" sz="2400" b="1" smtClean="0"/>
              <a:t>Πανεπιστήμιο Αιγαίου</a:t>
            </a:r>
            <a:r>
              <a:rPr lang="el-GR" sz="240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07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87800"/>
            <a:ext cx="9036050" cy="2033488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>
                <a:solidFill>
                  <a:srgbClr val="FF0000"/>
                </a:solidFill>
                <a:latin typeface="Constantia" charset="0"/>
              </a:rPr>
              <a:t>Syllabus</a:t>
            </a:r>
            <a:endParaRPr lang="en-US" sz="4000" dirty="0">
              <a:solidFill>
                <a:srgbClr val="FF0000"/>
              </a:solidFill>
              <a:latin typeface="Constantia" charset="0"/>
              <a:cs typeface="+mn-cs"/>
            </a:endParaRPr>
          </a:p>
          <a:p>
            <a:pPr eaLnBrk="1" hangingPunct="1">
              <a:defRPr/>
            </a:pPr>
            <a:r>
              <a:rPr lang="el-GR" sz="4000" dirty="0" smtClean="0">
                <a:latin typeface="Constantia" charset="0"/>
              </a:rPr>
              <a:t>Περιεχόμενο – θεματικές – στόχοι</a:t>
            </a:r>
          </a:p>
          <a:p>
            <a:pPr eaLnBrk="1" hangingPunct="1">
              <a:defRPr/>
            </a:pPr>
            <a:r>
              <a:rPr lang="el-GR" sz="4000" dirty="0" smtClean="0">
                <a:latin typeface="Constantia" charset="0"/>
              </a:rPr>
              <a:t>Εκπαιδευτικό υλικό </a:t>
            </a:r>
          </a:p>
          <a:p>
            <a:pPr eaLnBrk="1" hangingPunct="1">
              <a:defRPr/>
            </a:pPr>
            <a:endParaRPr lang="el-GR" sz="4000" dirty="0">
              <a:latin typeface="Constantia" charset="0"/>
              <a:cs typeface="+mn-cs"/>
            </a:endParaRPr>
          </a:p>
          <a:p>
            <a:pPr eaLnBrk="1" hangingPunct="1">
              <a:defRPr/>
            </a:pPr>
            <a:endParaRPr lang="en-US" sz="4000" dirty="0">
              <a:latin typeface="Constantia" charset="0"/>
              <a:cs typeface="+mn-cs"/>
            </a:endParaRPr>
          </a:p>
          <a:p>
            <a:pPr eaLnBrk="1" hangingPunct="1">
              <a:defRPr/>
            </a:pPr>
            <a:endParaRPr lang="en-US" sz="3600" dirty="0">
              <a:latin typeface="Constantia" charset="0"/>
              <a:cs typeface="+mn-cs"/>
            </a:endParaRPr>
          </a:p>
          <a:p>
            <a:pPr eaLnBrk="1" hangingPunct="1">
              <a:defRPr/>
            </a:pPr>
            <a:r>
              <a:rPr lang="en-US" sz="3600" dirty="0">
                <a:latin typeface="Constantia" charset="0"/>
                <a:cs typeface="+mn-cs"/>
              </a:rPr>
              <a:t> </a:t>
            </a:r>
            <a:r>
              <a:rPr lang="en-US" sz="2800" dirty="0">
                <a:latin typeface="Constantia" charset="0"/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sz="2800" dirty="0">
                <a:latin typeface="Constantia" charset="0"/>
                <a:cs typeface="+mn-cs"/>
              </a:rPr>
              <a:t> </a:t>
            </a:r>
            <a:r>
              <a:rPr lang="en-US" dirty="0">
                <a:latin typeface="Constantia" charset="0"/>
                <a:cs typeface="+mn-cs"/>
              </a:rPr>
              <a:t> </a:t>
            </a:r>
            <a:endParaRPr lang="el-GR" dirty="0">
              <a:latin typeface="Constantia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640960" cy="2664296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>
                <a:ea typeface="+mj-ea"/>
                <a:cs typeface="+mj-cs"/>
              </a:rPr>
              <a:t/>
            </a:r>
            <a:br>
              <a:rPr dirty="0" smtClean="0">
                <a:ea typeface="+mj-ea"/>
                <a:cs typeface="+mj-cs"/>
              </a:rPr>
            </a:br>
            <a:r>
              <a:rPr dirty="0" smtClean="0">
                <a:ea typeface="+mj-ea"/>
                <a:cs typeface="+mj-cs"/>
              </a:rPr>
              <a:t/>
            </a:r>
            <a:br>
              <a:rPr dirty="0" smtClean="0">
                <a:ea typeface="+mj-ea"/>
                <a:cs typeface="+mj-cs"/>
              </a:rPr>
            </a:br>
            <a:r>
              <a:rPr dirty="0" smtClean="0">
                <a:ea typeface="+mj-ea"/>
                <a:cs typeface="+mj-cs"/>
              </a:rPr>
              <a:t/>
            </a:r>
            <a:br>
              <a:rPr dirty="0" smtClean="0">
                <a:ea typeface="+mj-ea"/>
                <a:cs typeface="+mj-cs"/>
              </a:rPr>
            </a:br>
            <a:r>
              <a:rPr dirty="0" smtClean="0">
                <a:ea typeface="+mj-ea"/>
                <a:cs typeface="+mj-cs"/>
              </a:rPr>
              <a:t/>
            </a:r>
            <a:br>
              <a:rPr dirty="0" smtClean="0">
                <a:ea typeface="+mj-ea"/>
                <a:cs typeface="+mj-cs"/>
              </a:rPr>
            </a:br>
            <a:r>
              <a:rPr dirty="0" smtClean="0">
                <a:ea typeface="+mj-ea"/>
                <a:cs typeface="+mj-cs"/>
              </a:rPr>
              <a:t/>
            </a:r>
            <a:br>
              <a:rPr dirty="0" smtClean="0">
                <a:ea typeface="+mj-ea"/>
                <a:cs typeface="+mj-cs"/>
              </a:rPr>
            </a:br>
            <a:r>
              <a:rPr lang="el-GR" dirty="0" smtClean="0">
                <a:solidFill>
                  <a:srgbClr val="FFC000"/>
                </a:solidFill>
                <a:ea typeface="+mj-ea"/>
                <a:cs typeface="+mj-cs"/>
              </a:rPr>
              <a:t>ΕΙΣΑΓΩΓΗ ΣΤΗΝ ΑΙΓΥΠΤΙΑΚΑΚΗ ΑΡΧΑΙΟΛΟΓΙΑ</a:t>
            </a:r>
            <a:endParaRPr lang="el-GR" dirty="0">
              <a:solidFill>
                <a:srgbClr val="FFC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3073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1736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</a:t>
            </a:r>
            <a:r>
              <a:rPr lang="el-GR" dirty="0" smtClean="0"/>
              <a:t>ο </a:t>
            </a:r>
            <a:r>
              <a:rPr lang="el-GR" dirty="0"/>
              <a:t>μάθημα εισάγει τον/</a:t>
            </a:r>
            <a:r>
              <a:rPr lang="el-GR" dirty="0" err="1"/>
              <a:t>ην</a:t>
            </a:r>
            <a:r>
              <a:rPr lang="el-GR" dirty="0"/>
              <a:t> σπουδαστή/</a:t>
            </a:r>
            <a:r>
              <a:rPr lang="el-GR" dirty="0" err="1"/>
              <a:t>ρια</a:t>
            </a:r>
            <a:r>
              <a:rPr lang="el-GR" dirty="0"/>
              <a:t> στις βασικές δομές του αρχαίου αιγυπτιακού πολιτισμού, μέσα από μια συνοπτική αλλά εμπεριστατωμένη καταγραφή των σημαντικότερων ανακαλύψεων και επιτευγμάτων της αιγυπτιολογικής επιστήμης. </a:t>
            </a:r>
            <a:endParaRPr lang="en-GB" dirty="0" smtClean="0"/>
          </a:p>
          <a:p>
            <a:r>
              <a:rPr lang="el-GR" dirty="0" smtClean="0"/>
              <a:t>Ιδιαίτερη </a:t>
            </a:r>
            <a:r>
              <a:rPr lang="el-GR" dirty="0"/>
              <a:t>έμφαση δίνεται στη φαραωνική νεκρική ιδεολογία και πρακτική, τη συνακόλουθη νεκρική μνημειακή αρχιτεκτονική (</a:t>
            </a:r>
            <a:r>
              <a:rPr lang="el-GR" dirty="0" err="1"/>
              <a:t>μασταμπά</a:t>
            </a:r>
            <a:r>
              <a:rPr lang="el-GR" dirty="0"/>
              <a:t> τάφοι της αρχαϊκής περιόδου, πυραμίδες του Παλαιού Βασιλείου, λαξευτοί τάφοι του Νέου Βασιλείου), καθώς και στις διαφορετικές εκφάνσεις και τεχνοτροπίες της αιγυπτιακής τέχνης (</a:t>
            </a:r>
            <a:r>
              <a:rPr lang="el-GR" dirty="0" err="1"/>
              <a:t>ανάγλυφο</a:t>
            </a:r>
            <a:r>
              <a:rPr lang="el-GR" dirty="0" err="1" smtClean="0"/>
              <a:t>,ζωγραφική</a:t>
            </a:r>
            <a:r>
              <a:rPr lang="el-GR" dirty="0"/>
              <a:t>, αγαλματοποιία). </a:t>
            </a:r>
            <a:endParaRPr lang="en-US" dirty="0"/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192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FFC000"/>
                </a:solidFill>
              </a:rPr>
              <a:t>Περιεχόμενο μαθήματος</a:t>
            </a:r>
            <a:endParaRPr lang="el-G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r>
              <a:rPr lang="el-GR" dirty="0"/>
              <a:t>Γνωρίζοντας την αρχαία Αίγυπτο: γεωγραφία, τοπογραφία, </a:t>
            </a:r>
            <a:r>
              <a:rPr lang="el-GR" dirty="0" smtClean="0"/>
              <a:t>πληθυσμός</a:t>
            </a:r>
            <a:endParaRPr lang="en-GB" dirty="0" smtClean="0"/>
          </a:p>
          <a:p>
            <a:r>
              <a:rPr lang="el-GR" dirty="0" smtClean="0"/>
              <a:t>Ιστορικό </a:t>
            </a:r>
            <a:r>
              <a:rPr lang="el-GR" dirty="0"/>
              <a:t>πλαίσιο και Δυναστείες </a:t>
            </a:r>
            <a:endParaRPr lang="en-GB" dirty="0" smtClean="0"/>
          </a:p>
          <a:p>
            <a:r>
              <a:rPr lang="el-GR" dirty="0"/>
              <a:t>Εισαγωγή στην αρχαία αιγυπτιακή γλώσσα και γραφή (ιερογλυφικά) </a:t>
            </a:r>
            <a:endParaRPr lang="en-GB" dirty="0" smtClean="0"/>
          </a:p>
          <a:p>
            <a:r>
              <a:rPr lang="el-GR" dirty="0"/>
              <a:t>Ο μεταθανάτιος κόσμος των αρχαίων Αιγυπτίων: θάνατος, επέκεινα, ταρίχευση, νεκρική </a:t>
            </a:r>
            <a:r>
              <a:rPr lang="el-GR" dirty="0" smtClean="0"/>
              <a:t>πρακτική</a:t>
            </a:r>
            <a:endParaRPr lang="en-GB" dirty="0" smtClean="0"/>
          </a:p>
          <a:p>
            <a:r>
              <a:rPr lang="el-GR" dirty="0" smtClean="0"/>
              <a:t> Πυραμίδες: τυπολογία, εξέλιξη, συμβολισμός </a:t>
            </a:r>
            <a:endParaRPr lang="en-GB" dirty="0" smtClean="0"/>
          </a:p>
          <a:p>
            <a:r>
              <a:rPr lang="el-GR" dirty="0"/>
              <a:t>Βασιλική νεκρική αρχιτεκτονική του Μέσου και Νέου </a:t>
            </a:r>
            <a:r>
              <a:rPr lang="el-GR" dirty="0" smtClean="0"/>
              <a:t>Βασιλείου</a:t>
            </a:r>
            <a:r>
              <a:rPr lang="en-GB" dirty="0" smtClean="0"/>
              <a:t>: </a:t>
            </a:r>
            <a:r>
              <a:rPr lang="el-GR" dirty="0" smtClean="0"/>
              <a:t>μια εισαγωγή</a:t>
            </a:r>
          </a:p>
          <a:p>
            <a:r>
              <a:rPr lang="el-GR" dirty="0"/>
              <a:t>Αιγυπτιακή </a:t>
            </a:r>
            <a:r>
              <a:rPr lang="el-GR" dirty="0" smtClean="0"/>
              <a:t>τέχνη</a:t>
            </a:r>
          </a:p>
          <a:p>
            <a:r>
              <a:rPr lang="el-GR" dirty="0"/>
              <a:t>Φαραωνική Αίγυπτος και μεσογειακός </a:t>
            </a:r>
            <a:r>
              <a:rPr lang="el-GR" dirty="0" smtClean="0"/>
              <a:t>κόσμος</a:t>
            </a:r>
            <a:endParaRPr lang="en-GB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457200" y="44624"/>
            <a:ext cx="8229600" cy="100811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dirty="0" smtClean="0">
                <a:solidFill>
                  <a:srgbClr val="FFC000"/>
                </a:solidFill>
              </a:rPr>
              <a:t>Θεματικές</a:t>
            </a:r>
            <a:endParaRPr lang="el-G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579296" cy="5733256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Γνώση σημαντικών εκφάνσεων </a:t>
            </a:r>
            <a:r>
              <a:rPr lang="el-GR" dirty="0"/>
              <a:t>του αρχαίου αιγυπτιακού </a:t>
            </a:r>
            <a:r>
              <a:rPr lang="el-GR" dirty="0" smtClean="0"/>
              <a:t>πολιτισμού</a:t>
            </a:r>
            <a:endParaRPr lang="el-GR" dirty="0"/>
          </a:p>
          <a:p>
            <a:pPr lvl="0"/>
            <a:r>
              <a:rPr lang="el-GR" dirty="0" smtClean="0"/>
              <a:t>Γνωριμία και εξοικείωση βασικά </a:t>
            </a:r>
            <a:r>
              <a:rPr lang="el-GR" dirty="0"/>
              <a:t>μνημεία και υλικά κατάλοιπα της φαραωνικής περιόδου (3η και 2η χιλιετία </a:t>
            </a:r>
            <a:r>
              <a:rPr lang="el-GR" dirty="0" err="1"/>
              <a:t>π.Χ</a:t>
            </a:r>
            <a:r>
              <a:rPr lang="el-GR" dirty="0"/>
              <a:t>.</a:t>
            </a:r>
            <a:r>
              <a:rPr lang="el-GR" dirty="0" smtClean="0"/>
              <a:t>)</a:t>
            </a:r>
            <a:endParaRPr lang="el-GR" dirty="0"/>
          </a:p>
          <a:p>
            <a:pPr lvl="0"/>
            <a:r>
              <a:rPr lang="el-GR" dirty="0" smtClean="0"/>
              <a:t>Γνώση των κυριοτέρων σταθμών και των μεγαλύτερων επιτευγμάτων</a:t>
            </a:r>
            <a:r>
              <a:rPr lang="el-GR" dirty="0"/>
              <a:t> </a:t>
            </a:r>
            <a:r>
              <a:rPr lang="el-GR" dirty="0" smtClean="0"/>
              <a:t>στην πορεία </a:t>
            </a:r>
            <a:r>
              <a:rPr lang="el-GR" dirty="0"/>
              <a:t>της </a:t>
            </a:r>
            <a:r>
              <a:rPr lang="el-GR" dirty="0" err="1" smtClean="0"/>
              <a:t>αιγυπτολογίας</a:t>
            </a:r>
            <a:r>
              <a:rPr lang="el-GR" dirty="0" smtClean="0"/>
              <a:t> ως επιστήμης </a:t>
            </a:r>
            <a:endParaRPr lang="el-GR" dirty="0"/>
          </a:p>
          <a:p>
            <a:pPr lvl="0"/>
            <a:r>
              <a:rPr lang="el-GR" dirty="0" smtClean="0"/>
              <a:t>Εξοικείωση με βασικές </a:t>
            </a:r>
            <a:r>
              <a:rPr lang="el-GR" dirty="0"/>
              <a:t>πρωτογενείς και δευτερογενείς </a:t>
            </a:r>
            <a:r>
              <a:rPr lang="el-GR" dirty="0" smtClean="0"/>
              <a:t>πηγές</a:t>
            </a:r>
            <a:endParaRPr lang="el-GR" dirty="0"/>
          </a:p>
          <a:p>
            <a:pPr lvl="0"/>
            <a:r>
              <a:rPr lang="el-GR" dirty="0" smtClean="0"/>
              <a:t>Γνώση διαφορετικών μεθοδολογικών προσεγγίσεων </a:t>
            </a:r>
            <a:r>
              <a:rPr lang="el-GR" dirty="0"/>
              <a:t>στην ιστορία και την αρχαιολογία της αρχαίας </a:t>
            </a:r>
            <a:r>
              <a:rPr lang="el-GR" dirty="0" err="1"/>
              <a:t>Νειλοχώρας</a:t>
            </a:r>
            <a:r>
              <a:rPr lang="el-GR" dirty="0"/>
              <a:t>. </a:t>
            </a: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457200" y="44624"/>
            <a:ext cx="8229600" cy="86409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dirty="0" smtClean="0">
                <a:solidFill>
                  <a:srgbClr val="FFC000"/>
                </a:solidFill>
              </a:rPr>
              <a:t>Στόχοι – μαθησιακά αποτελέσματα</a:t>
            </a:r>
            <a:endParaRPr lang="el-G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en-GB" sz="2800" b="1" dirty="0" smtClean="0">
                <a:solidFill>
                  <a:srgbClr val="FF0000"/>
                </a:solidFill>
                <a:hlinkClick r:id="rId2"/>
              </a:rPr>
              <a:t>E-class</a:t>
            </a:r>
            <a:r>
              <a:rPr lang="en-US" sz="2800" b="1" dirty="0" smtClean="0">
                <a:solidFill>
                  <a:srgbClr val="FF0000"/>
                </a:solidFill>
                <a:hlinkClick r:id="rId2"/>
              </a:rPr>
              <a:t>: </a:t>
            </a:r>
            <a:r>
              <a:rPr lang="el-GR" sz="2800" b="1" dirty="0" smtClean="0"/>
              <a:t>ασύγχρονη πλατφόρμα εκπαίδευσης και ηλεκτρονικής βιβλιοθήκης</a:t>
            </a:r>
            <a:r>
              <a:rPr lang="en-US" sz="2800" b="1" dirty="0" smtClean="0"/>
              <a:t> </a:t>
            </a:r>
          </a:p>
          <a:p>
            <a:pPr algn="just">
              <a:buNone/>
            </a:pPr>
            <a:endParaRPr lang="en-US" sz="2800" b="1" u="sng" dirty="0" smtClean="0">
              <a:solidFill>
                <a:srgbClr val="FF0000"/>
              </a:solidFill>
            </a:endParaRPr>
          </a:p>
          <a:p>
            <a:pPr algn="just"/>
            <a:r>
              <a:rPr lang="en-US" sz="2800" b="1" u="sng" dirty="0" smtClean="0">
                <a:hlinkClick r:id="rId3"/>
              </a:rPr>
              <a:t>Big Blue Button:</a:t>
            </a:r>
            <a:r>
              <a:rPr lang="en-US" sz="2800" b="1" dirty="0" smtClean="0"/>
              <a:t> </a:t>
            </a:r>
            <a:r>
              <a:rPr lang="el-GR" sz="2800" b="1" dirty="0" smtClean="0"/>
              <a:t>ηλεκτρονική πλατφόρμα εκπαίδευσης σύγχρονων συνεδριών και τηλεδιασκέψεων</a:t>
            </a:r>
            <a:r>
              <a:rPr lang="en-US" sz="2800" dirty="0" smtClean="0"/>
              <a:t> </a:t>
            </a:r>
          </a:p>
          <a:p>
            <a:pPr algn="just"/>
            <a:endParaRPr lang="el-G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19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(1) </a:t>
            </a:r>
            <a:r>
              <a:rPr lang="el-GR" dirty="0" smtClean="0">
                <a:solidFill>
                  <a:srgbClr val="FFC000"/>
                </a:solidFill>
              </a:rPr>
              <a:t>Πλατφόρμες εκπαίδευσης</a:t>
            </a:r>
            <a:endParaRPr lang="el-G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8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Μελέτη βιβλιογραφίας στη Βιβλιοθήκη του Τμήματος Μεσογειακών Σπουδών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err="1" smtClean="0"/>
              <a:t>Jstor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r>
              <a:rPr lang="el-GR" sz="2800" dirty="0" smtClean="0"/>
              <a:t>Χρήσιμες ιστοσελίδες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l-GR" sz="2800" dirty="0" smtClean="0"/>
              <a:t>Εγχειρίδια μαθήματος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(2) </a:t>
            </a:r>
            <a:r>
              <a:rPr lang="el-GR" dirty="0" smtClean="0">
                <a:solidFill>
                  <a:srgbClr val="FFC000"/>
                </a:solidFill>
              </a:rPr>
              <a:t>Εκπαιδευτικό υλικό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331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3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1261</TotalTime>
  <Words>446</Words>
  <Application>Microsoft Office PowerPoint</Application>
  <PresentationFormat>Προβολή στην οθόνη (4:3)</PresentationFormat>
  <Paragraphs>63</Paragraphs>
  <Slides>10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Constantia</vt:lpstr>
      <vt:lpstr>Wingdings 2</vt:lpstr>
      <vt:lpstr>Paper</vt:lpstr>
      <vt:lpstr>Θέμα του Office</vt:lpstr>
      <vt:lpstr> ΕΙΣΑΓΩΓΗ ΣΤΗΝ ΑΙΓΥΠΤΙΑΚΗ ΑΡΧΑΙΟΛΟΓΙΑ </vt:lpstr>
      <vt:lpstr>Άδειες Χρήσης</vt:lpstr>
      <vt:lpstr>Χρηματοδότηση</vt:lpstr>
      <vt:lpstr>     ΕΙΣΑΓΩΓΗ ΣΤΗΝ ΑΙΓΥΠΤΙΑΚΑΚΗ ΑΡΧΑΙΟΛΟΓΙΑ</vt:lpstr>
      <vt:lpstr>Περιεχόμενο μαθήματος</vt:lpstr>
      <vt:lpstr>Παρουσίαση του PowerPoint</vt:lpstr>
      <vt:lpstr>Παρουσίαση του PowerPoint</vt:lpstr>
      <vt:lpstr>(1) Πλατφόρμες εκπαίδευσης</vt:lpstr>
      <vt:lpstr>(2) Εκπαιδευτικό υλικό</vt:lpstr>
      <vt:lpstr>Εγχειρίδια μαθήματος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OF  MINOAN &amp; MYCENEAN HISTORY 2011 -2012</dc:title>
  <dc:creator>Panagiotis Kousoulis</dc:creator>
  <cp:lastModifiedBy>user</cp:lastModifiedBy>
  <cp:revision>139</cp:revision>
  <dcterms:created xsi:type="dcterms:W3CDTF">2011-09-22T10:35:21Z</dcterms:created>
  <dcterms:modified xsi:type="dcterms:W3CDTF">2015-11-26T17:10:44Z</dcterms:modified>
</cp:coreProperties>
</file>