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6" r:id="rId4"/>
    <p:sldId id="259" r:id="rId5"/>
    <p:sldId id="258" r:id="rId6"/>
    <p:sldId id="263" r:id="rId7"/>
    <p:sldId id="264" r:id="rId8"/>
    <p:sldId id="260" r:id="rId9"/>
    <p:sldId id="262" r:id="rId10"/>
    <p:sldId id="261" r:id="rId11"/>
    <p:sldId id="265" r:id="rId12"/>
    <p:sldId id="266" r:id="rId13"/>
    <p:sldId id="267" r:id="rId14"/>
    <p:sldId id="268" r:id="rId15"/>
    <p:sldId id="270" r:id="rId16"/>
    <p:sldId id="271" r:id="rId17"/>
    <p:sldId id="272" r:id="rId18"/>
    <p:sldId id="273" r:id="rId19"/>
    <p:sldId id="274" r:id="rId20"/>
    <p:sldId id="275" r:id="rId21"/>
    <p:sldId id="276"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orianopoulos Ioannis" initials="CI"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83" autoAdjust="0"/>
    <p:restoredTop sz="94091" autoAdjust="0"/>
  </p:normalViewPr>
  <p:slideViewPr>
    <p:cSldViewPr>
      <p:cViewPr varScale="1">
        <p:scale>
          <a:sx n="99" d="100"/>
          <a:sy n="99" d="100"/>
        </p:scale>
        <p:origin x="-108" y="-1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695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789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388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142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5030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864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516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045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9840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901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793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3/3/2015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914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a:bodyPr>
          <a:lstStyle/>
          <a:p>
            <a:r>
              <a:rPr lang="el-GR" sz="2800" b="1" dirty="0" smtClean="0"/>
              <a:t>Υβριδικές Ταυτότητες</a:t>
            </a:r>
            <a:endParaRPr lang="el-GR" sz="2800" b="1" dirty="0"/>
          </a:p>
        </p:txBody>
      </p:sp>
      <p:sp>
        <p:nvSpPr>
          <p:cNvPr id="3" name="Content Placeholder 2"/>
          <p:cNvSpPr>
            <a:spLocks noGrp="1"/>
          </p:cNvSpPr>
          <p:nvPr>
            <p:ph idx="1"/>
          </p:nvPr>
        </p:nvSpPr>
        <p:spPr>
          <a:xfrm>
            <a:off x="457200" y="1066800"/>
            <a:ext cx="8229600" cy="5334000"/>
          </a:xfrm>
        </p:spPr>
        <p:txBody>
          <a:bodyPr>
            <a:normAutofit fontScale="62500" lnSpcReduction="20000"/>
          </a:bodyPr>
          <a:lstStyle/>
          <a:p>
            <a:pPr marL="0" indent="0">
              <a:buNone/>
            </a:pPr>
            <a:r>
              <a:rPr lang="el-GR" b="1" dirty="0" smtClean="0"/>
              <a:t>	</a:t>
            </a:r>
            <a:r>
              <a:rPr lang="el-GR" b="1" u="sng" dirty="0" smtClean="0"/>
              <a:t>Κοινωνικές κατηγοριοποιήσεις: </a:t>
            </a:r>
          </a:p>
          <a:p>
            <a:r>
              <a:rPr lang="el-GR" b="1" dirty="0" smtClean="0"/>
              <a:t>…φυλή, φύλο, τάξη, </a:t>
            </a:r>
            <a:r>
              <a:rPr lang="el-GR" b="1" dirty="0" smtClean="0"/>
              <a:t>αστοί</a:t>
            </a:r>
            <a:r>
              <a:rPr lang="en-US" b="1" dirty="0" smtClean="0"/>
              <a:t>, </a:t>
            </a:r>
            <a:r>
              <a:rPr lang="el-GR" b="1" dirty="0" smtClean="0"/>
              <a:t>εργάτες, μετανάστες, </a:t>
            </a:r>
            <a:r>
              <a:rPr lang="el-GR" b="1" dirty="0" smtClean="0"/>
              <a:t>μουσουλμάνοι</a:t>
            </a:r>
            <a:r>
              <a:rPr lang="el-GR" b="1" dirty="0" smtClean="0"/>
              <a:t>, μειονότητες, </a:t>
            </a:r>
            <a:r>
              <a:rPr lang="el-GR" b="1" dirty="0" err="1" smtClean="0"/>
              <a:t>παραβατικοί</a:t>
            </a:r>
            <a:r>
              <a:rPr lang="el-GR" b="1" dirty="0" smtClean="0"/>
              <a:t> έφηβοι…</a:t>
            </a:r>
          </a:p>
          <a:p>
            <a:endParaRPr lang="el-GR" b="1" dirty="0"/>
          </a:p>
          <a:p>
            <a:pPr lvl="1">
              <a:buFont typeface="Wingdings" pitchFamily="2" charset="2"/>
              <a:buChar char="Ø"/>
            </a:pPr>
            <a:r>
              <a:rPr lang="el-GR" sz="3200" b="1" dirty="0" smtClean="0"/>
              <a:t>Υπάρχουν </a:t>
            </a:r>
            <a:r>
              <a:rPr lang="el-GR" sz="3200" b="1" dirty="0"/>
              <a:t>συγκεκριμένα χαρακτηριστικά </a:t>
            </a:r>
            <a:r>
              <a:rPr lang="el-GR" sz="3200" b="1" dirty="0" smtClean="0"/>
              <a:t>των ομάδων αυτών που </a:t>
            </a:r>
            <a:r>
              <a:rPr lang="el-GR" sz="3200" b="1" dirty="0"/>
              <a:t>προσδιορίζουν ως ‘εγγενή’ και τα υποκείμενα </a:t>
            </a:r>
            <a:r>
              <a:rPr lang="el-GR" sz="3200" b="1" dirty="0" smtClean="0"/>
              <a:t>που τις συνθέτουν;</a:t>
            </a:r>
            <a:endParaRPr lang="el-GR" b="1" dirty="0"/>
          </a:p>
          <a:p>
            <a:endParaRPr lang="el-GR" b="1" dirty="0" smtClean="0"/>
          </a:p>
          <a:p>
            <a:r>
              <a:rPr lang="el-GR" b="1" dirty="0"/>
              <a:t>Η </a:t>
            </a:r>
            <a:r>
              <a:rPr lang="el-GR" b="1" dirty="0" err="1"/>
              <a:t>εθνοτική</a:t>
            </a:r>
            <a:r>
              <a:rPr lang="el-GR" b="1" dirty="0"/>
              <a:t> ομάδα, η καταγωγή, η </a:t>
            </a:r>
            <a:r>
              <a:rPr lang="el-GR" b="1" dirty="0" err="1"/>
              <a:t>κοινωνικο</a:t>
            </a:r>
            <a:r>
              <a:rPr lang="el-GR" b="1" dirty="0"/>
              <a:t>-οικονομική κατάσταση, τα φυσιογνωμικά χαρακτηριστικά, η ηλικία, το φύλο, αλλά και οι σεξουαλικές επιλογές, αντιστοιχούν σε συγκεκριμένα πολιτισμικά πρότυπα και αποκτούν νόημα μόνο μέσα από τις κοινωνικές σχέσεις.  </a:t>
            </a:r>
            <a:endParaRPr lang="el-GR" b="1" dirty="0" smtClean="0"/>
          </a:p>
          <a:p>
            <a:r>
              <a:rPr lang="el-GR" b="1" dirty="0" smtClean="0"/>
              <a:t>Συγχρόνως</a:t>
            </a:r>
            <a:r>
              <a:rPr lang="el-GR" b="1" dirty="0"/>
              <a:t>, οι κοινωνικοί αυτοί προσδιορισμοί επηρεάζουν τις προσδοκίες αλλά το εύρος των ευκαιριών που μας προσφέρονται, προσανατολίζοντας τις δραστηριότητές </a:t>
            </a:r>
            <a:r>
              <a:rPr lang="el-GR" b="1" dirty="0" smtClean="0"/>
              <a:t>μας.</a:t>
            </a:r>
          </a:p>
          <a:p>
            <a:endParaRPr lang="el-GR" b="1" dirty="0" smtClean="0"/>
          </a:p>
          <a:p>
            <a:endParaRPr lang="el-GR" b="1" dirty="0"/>
          </a:p>
          <a:p>
            <a:r>
              <a:rPr lang="el-GR" b="1" dirty="0"/>
              <a:t>Η ανθρωπογεωγραφία εστιάζει και προβάλλει την κεντρική σημασία του χώρου σε διαδικασίες συγκρότησης ταυτοτήτων και διακρίσεων. </a:t>
            </a:r>
            <a:endParaRPr lang="el-GR" b="1" dirty="0" smtClean="0"/>
          </a:p>
          <a:p>
            <a:endParaRPr lang="el-GR" b="1" dirty="0"/>
          </a:p>
          <a:p>
            <a:endParaRPr lang="el-GR" b="1" dirty="0"/>
          </a:p>
        </p:txBody>
      </p:sp>
      <p:sp>
        <p:nvSpPr>
          <p:cNvPr id="4" name="Down Arrow 3"/>
          <p:cNvSpPr/>
          <p:nvPr/>
        </p:nvSpPr>
        <p:spPr>
          <a:xfrm>
            <a:off x="3733800" y="5029200"/>
            <a:ext cx="1219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613088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63562"/>
          </a:xfrm>
        </p:spPr>
        <p:txBody>
          <a:bodyPr>
            <a:normAutofit/>
          </a:bodyPr>
          <a:lstStyle/>
          <a:p>
            <a:r>
              <a:rPr lang="en-US" sz="2800" b="1" dirty="0" smtClean="0"/>
              <a:t>...</a:t>
            </a:r>
            <a:r>
              <a:rPr lang="el-GR" sz="2800" b="1" dirty="0" smtClean="0"/>
              <a:t>ζητήματα ελέγχου</a:t>
            </a:r>
            <a:endParaRPr lang="el-GR" sz="2800" b="1" dirty="0"/>
          </a:p>
        </p:txBody>
      </p:sp>
      <p:sp>
        <p:nvSpPr>
          <p:cNvPr id="3" name="Content Placeholder 2"/>
          <p:cNvSpPr>
            <a:spLocks noGrp="1"/>
          </p:cNvSpPr>
          <p:nvPr>
            <p:ph idx="1"/>
          </p:nvPr>
        </p:nvSpPr>
        <p:spPr>
          <a:xfrm>
            <a:off x="457200" y="914400"/>
            <a:ext cx="8229600" cy="5638800"/>
          </a:xfrm>
        </p:spPr>
        <p:txBody>
          <a:bodyPr>
            <a:normAutofit/>
          </a:bodyPr>
          <a:lstStyle/>
          <a:p>
            <a:r>
              <a:rPr lang="el-GR" sz="2000" b="1" dirty="0"/>
              <a:t>Η διάσταση του απτού και εμπράγματου ελέγχου του δημόσιου χώρου αποτελεί αρμοδιότητα των θεσμοθετημένων δομών τήρησης της ‘τάξης</a:t>
            </a:r>
            <a:r>
              <a:rPr lang="el-GR" sz="2000" b="1" dirty="0" smtClean="0"/>
              <a:t>’.</a:t>
            </a:r>
          </a:p>
          <a:p>
            <a:endParaRPr lang="el-GR" sz="2000" b="1" dirty="0" smtClean="0"/>
          </a:p>
          <a:p>
            <a:endParaRPr lang="el-GR" sz="2000" b="1" dirty="0"/>
          </a:p>
          <a:p>
            <a:endParaRPr lang="el-GR" sz="2000" b="1" dirty="0" smtClean="0"/>
          </a:p>
          <a:p>
            <a:endParaRPr lang="el-GR" sz="2000" b="1" dirty="0" smtClean="0"/>
          </a:p>
          <a:p>
            <a:endParaRPr lang="el-GR" sz="2000" b="1" dirty="0"/>
          </a:p>
          <a:p>
            <a:endParaRPr lang="el-GR" sz="2000" b="1" dirty="0" smtClean="0"/>
          </a:p>
          <a:p>
            <a:endParaRPr lang="el-GR" sz="2000" b="1" dirty="0" smtClean="0"/>
          </a:p>
          <a:p>
            <a:endParaRPr lang="el-GR" sz="2000" b="1" dirty="0" smtClean="0"/>
          </a:p>
          <a:p>
            <a:endParaRPr lang="el-GR" sz="2000" b="1" dirty="0"/>
          </a:p>
          <a:p>
            <a:r>
              <a:rPr lang="el-GR" sz="2000" b="1" dirty="0" smtClean="0"/>
              <a:t>Η </a:t>
            </a:r>
            <a:r>
              <a:rPr lang="el-GR" sz="2000" b="1" dirty="0"/>
              <a:t>επιτήρηση του δημόσιου χώρου από κυκλώματα καμερών ‘εστιάζει’ στις ‘ανοίκειες’ κοινωνικές ομάδες και εξασφαλίζει μόνιμη και αποστασιοποιημένη, πια, δυνατότητα άσκησης πίεσης για την προσαρμογή της συμπεριφοράς τους στα κυρίαρχα πρότυπα </a:t>
            </a:r>
            <a:r>
              <a:rPr lang="el-GR" sz="2000" b="1" dirty="0" smtClean="0"/>
              <a:t>.</a:t>
            </a:r>
            <a:endParaRPr lang="el-GR" sz="20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489" y="1640529"/>
            <a:ext cx="4529233" cy="3007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86888" y="1917528"/>
            <a:ext cx="3147512" cy="646331"/>
          </a:xfrm>
          <a:prstGeom prst="rect">
            <a:avLst/>
          </a:prstGeom>
          <a:noFill/>
        </p:spPr>
        <p:txBody>
          <a:bodyPr wrap="square" rtlCol="0">
            <a:spAutoFit/>
          </a:bodyPr>
          <a:lstStyle/>
          <a:p>
            <a:r>
              <a:rPr lang="en-US" b="1" dirty="0" smtClean="0"/>
              <a:t>Vancouver: </a:t>
            </a:r>
            <a:r>
              <a:rPr lang="el-GR" b="1" dirty="0" smtClean="0"/>
              <a:t>Δίκτυο καμερών στο κέντρο της πόλης</a:t>
            </a:r>
            <a:endParaRPr lang="el-GR" b="1"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563859"/>
            <a:ext cx="2741952" cy="211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1075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fontScale="90000"/>
          </a:bodyPr>
          <a:lstStyle/>
          <a:p>
            <a:r>
              <a:rPr lang="el-GR" dirty="0" smtClean="0"/>
              <a:t>Ιδιωτικοί χώροι συγκέντρωσης</a:t>
            </a:r>
            <a:endParaRPr lang="el-GR" dirty="0"/>
          </a:p>
        </p:txBody>
      </p:sp>
      <p:sp>
        <p:nvSpPr>
          <p:cNvPr id="3" name="Content Placeholder 2"/>
          <p:cNvSpPr>
            <a:spLocks noGrp="1"/>
          </p:cNvSpPr>
          <p:nvPr>
            <p:ph idx="1"/>
          </p:nvPr>
        </p:nvSpPr>
        <p:spPr>
          <a:xfrm>
            <a:off x="457200" y="762000"/>
            <a:ext cx="8229600" cy="5791200"/>
          </a:xfrm>
        </p:spPr>
        <p:txBody>
          <a:bodyPr>
            <a:normAutofit fontScale="92500" lnSpcReduction="20000"/>
          </a:bodyPr>
          <a:lstStyle/>
          <a:p>
            <a:r>
              <a:rPr lang="el-GR" sz="2000" b="1" dirty="0" smtClean="0"/>
              <a:t>Άνθιση </a:t>
            </a:r>
            <a:r>
              <a:rPr lang="el-GR" sz="2000" b="1" dirty="0"/>
              <a:t>ιδιωτικών χώρων συγκέντρωσης που προσομοιάζουν στα χαρακτηριστικά τους με αυτούς του δημοσίου </a:t>
            </a:r>
            <a:r>
              <a:rPr lang="el-GR" sz="2000" b="1" dirty="0" smtClean="0">
                <a:sym typeface="Wingdings" pitchFamily="2" charset="2"/>
              </a:rPr>
              <a:t> </a:t>
            </a:r>
            <a:r>
              <a:rPr lang="en-US" sz="2000" b="1" dirty="0" smtClean="0">
                <a:sym typeface="Wingdings" pitchFamily="2" charset="2"/>
              </a:rPr>
              <a:t>mall </a:t>
            </a:r>
          </a:p>
          <a:p>
            <a:endParaRPr lang="en-US" sz="2000" b="1" dirty="0">
              <a:sym typeface="Wingdings" pitchFamily="2" charset="2"/>
            </a:endParaRPr>
          </a:p>
          <a:p>
            <a:endParaRPr lang="en-US" sz="2000" b="1" dirty="0" smtClean="0">
              <a:sym typeface="Wingdings" pitchFamily="2" charset="2"/>
            </a:endParaRPr>
          </a:p>
          <a:p>
            <a:endParaRPr lang="en-US" sz="2000" b="1" dirty="0">
              <a:sym typeface="Wingdings" pitchFamily="2" charset="2"/>
            </a:endParaRPr>
          </a:p>
          <a:p>
            <a:endParaRPr lang="en-US" sz="2000" b="1" dirty="0" smtClean="0">
              <a:sym typeface="Wingdings" pitchFamily="2" charset="2"/>
            </a:endParaRPr>
          </a:p>
          <a:p>
            <a:endParaRPr lang="en-US" sz="2000" b="1" dirty="0">
              <a:sym typeface="Wingdings" pitchFamily="2" charset="2"/>
            </a:endParaRPr>
          </a:p>
          <a:p>
            <a:endParaRPr lang="en-US" sz="2000" b="1" dirty="0" smtClean="0">
              <a:sym typeface="Wingdings" pitchFamily="2" charset="2"/>
            </a:endParaRPr>
          </a:p>
          <a:p>
            <a:endParaRPr lang="en-US" sz="2000" b="1" dirty="0">
              <a:sym typeface="Wingdings" pitchFamily="2" charset="2"/>
            </a:endParaRPr>
          </a:p>
          <a:p>
            <a:endParaRPr lang="en-US" sz="2000" b="1" dirty="0" smtClean="0">
              <a:sym typeface="Wingdings" pitchFamily="2" charset="2"/>
            </a:endParaRPr>
          </a:p>
          <a:p>
            <a:pPr marL="0" indent="0">
              <a:buNone/>
            </a:pPr>
            <a:r>
              <a:rPr lang="en-US" sz="2000" b="1" dirty="0" smtClean="0">
                <a:sym typeface="Wingdings" pitchFamily="2" charset="2"/>
              </a:rPr>
              <a:t>		  </a:t>
            </a:r>
          </a:p>
          <a:p>
            <a:pPr marL="0" indent="0">
              <a:buNone/>
            </a:pPr>
            <a:endParaRPr lang="en-US" sz="2000" b="1" dirty="0">
              <a:sym typeface="Wingdings" pitchFamily="2" charset="2"/>
            </a:endParaRPr>
          </a:p>
          <a:p>
            <a:pPr marL="0" indent="0">
              <a:buNone/>
            </a:pPr>
            <a:r>
              <a:rPr lang="en-US" sz="2000" b="1" dirty="0">
                <a:sym typeface="Wingdings" pitchFamily="2" charset="2"/>
              </a:rPr>
              <a:t>     </a:t>
            </a:r>
            <a:endParaRPr lang="en-US" sz="2000" b="1" dirty="0" smtClean="0">
              <a:sym typeface="Wingdings" pitchFamily="2" charset="2"/>
            </a:endParaRPr>
          </a:p>
          <a:p>
            <a:pPr marL="0" indent="0">
              <a:buNone/>
            </a:pPr>
            <a:endParaRPr lang="en-US" sz="2000" b="1" dirty="0">
              <a:sym typeface="Wingdings" pitchFamily="2" charset="2"/>
            </a:endParaRPr>
          </a:p>
          <a:p>
            <a:pPr marL="0" indent="0">
              <a:buNone/>
            </a:pPr>
            <a:r>
              <a:rPr lang="en-US" sz="1500" b="1" dirty="0" smtClean="0">
                <a:sym typeface="Wingdings" pitchFamily="2" charset="2"/>
              </a:rPr>
              <a:t>		(Dalian</a:t>
            </a:r>
            <a:r>
              <a:rPr lang="en-US" sz="1500" b="1" dirty="0">
                <a:sym typeface="Wingdings" pitchFamily="2" charset="2"/>
              </a:rPr>
              <a:t>, China)</a:t>
            </a:r>
          </a:p>
          <a:p>
            <a:pPr marL="0" indent="0">
              <a:buNone/>
            </a:pPr>
            <a:r>
              <a:rPr lang="en-US" sz="1700" b="1" dirty="0" smtClean="0">
                <a:sym typeface="Wingdings" pitchFamily="2" charset="2"/>
              </a:rPr>
              <a:t>					                   	(Athens Metro Mall)</a:t>
            </a:r>
          </a:p>
          <a:p>
            <a:pPr marL="0" indent="0">
              <a:buNone/>
            </a:pPr>
            <a:endParaRPr lang="en-US" sz="1700" b="1" dirty="0">
              <a:sym typeface="Wingdings" pitchFamily="2" charset="2"/>
            </a:endParaRPr>
          </a:p>
          <a:p>
            <a:r>
              <a:rPr lang="en-US" sz="1700" b="1" dirty="0" smtClean="0">
                <a:sym typeface="Wingdings" pitchFamily="2" charset="2"/>
              </a:rPr>
              <a:t> </a:t>
            </a:r>
            <a:r>
              <a:rPr lang="en-US" sz="2000" b="1" dirty="0" smtClean="0"/>
              <a:t>H </a:t>
            </a:r>
            <a:r>
              <a:rPr lang="el-GR" sz="2000" b="1" dirty="0" smtClean="0"/>
              <a:t>προστασία</a:t>
            </a:r>
            <a:r>
              <a:rPr lang="el-GR" sz="2000" b="1" dirty="0"/>
              <a:t>’ από την ενοχλητική παρουσία του ‘διαφορετικού’, ερμηνεύεται </a:t>
            </a:r>
            <a:r>
              <a:rPr lang="el-GR" sz="2000" b="1" dirty="0" smtClean="0"/>
              <a:t>αυθαίρετα</a:t>
            </a:r>
            <a:r>
              <a:rPr lang="en-US" sz="2000" b="1" dirty="0" smtClean="0"/>
              <a:t>.</a:t>
            </a:r>
          </a:p>
          <a:p>
            <a:r>
              <a:rPr lang="el-GR" sz="2000" b="1" dirty="0"/>
              <a:t>Η δικαιοδοσία των </a:t>
            </a:r>
            <a:r>
              <a:rPr lang="el-GR" sz="2000" b="1" dirty="0" err="1" smtClean="0"/>
              <a:t>security</a:t>
            </a:r>
            <a:r>
              <a:rPr lang="el-GR" sz="2000" b="1" dirty="0" smtClean="0"/>
              <a:t> </a:t>
            </a:r>
            <a:r>
              <a:rPr lang="el-GR" sz="2000" b="1" dirty="0"/>
              <a:t>αντλεί από το νομοθετικό πλαίσιο για τη διαφύλαξη της ‘ιδιοκτησίας</a:t>
            </a:r>
            <a:r>
              <a:rPr lang="el-GR" sz="2000" b="1" dirty="0" smtClean="0"/>
              <a:t>’</a:t>
            </a:r>
            <a:r>
              <a:rPr lang="en-US" sz="2000" b="1" dirty="0" smtClean="0"/>
              <a:t>.</a:t>
            </a:r>
            <a:endParaRPr lang="el-GR" sz="2000" b="1"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07143"/>
            <a:ext cx="39624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489142"/>
            <a:ext cx="4038600" cy="351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4056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l-GR" sz="2800" b="1" dirty="0" smtClean="0"/>
              <a:t>Το επιφυλακτικό περιβάλλον</a:t>
            </a:r>
            <a:endParaRPr lang="el-GR" sz="2800" b="1" dirty="0"/>
          </a:p>
        </p:txBody>
      </p:sp>
      <p:sp>
        <p:nvSpPr>
          <p:cNvPr id="3" name="Content Placeholder 2"/>
          <p:cNvSpPr>
            <a:spLocks noGrp="1"/>
          </p:cNvSpPr>
          <p:nvPr>
            <p:ph idx="1"/>
          </p:nvPr>
        </p:nvSpPr>
        <p:spPr>
          <a:xfrm>
            <a:off x="457200" y="914400"/>
            <a:ext cx="8229600" cy="5715000"/>
          </a:xfrm>
        </p:spPr>
        <p:txBody>
          <a:bodyPr>
            <a:normAutofit/>
          </a:bodyPr>
          <a:lstStyle/>
          <a:p>
            <a:r>
              <a:rPr lang="el-GR" sz="2000" b="1" dirty="0" smtClean="0"/>
              <a:t>Οι </a:t>
            </a:r>
            <a:r>
              <a:rPr lang="el-GR" sz="2000" b="1" dirty="0"/>
              <a:t>δημόσιοι αστικοί χώροι κατοπτρίζουν τη επιφυλακτικότητα με την οποία οι κάτοικοι προσεγγίζουν τα ερεθίσματα που προκύπτουν από τις απρόβλεπτες συναθροίσεις και συναναστροφές. </a:t>
            </a:r>
            <a:endParaRPr lang="el-GR" sz="2000" b="1" dirty="0" smtClean="0"/>
          </a:p>
          <a:p>
            <a:endParaRPr lang="el-GR" sz="2000" b="1" dirty="0" smtClean="0"/>
          </a:p>
          <a:p>
            <a:endParaRPr lang="el-GR" sz="2000" b="1" dirty="0" smtClean="0"/>
          </a:p>
          <a:p>
            <a:endParaRPr lang="el-GR" sz="2000" b="1" dirty="0"/>
          </a:p>
          <a:p>
            <a:endParaRPr lang="el-GR" sz="2000" b="1" dirty="0" smtClean="0"/>
          </a:p>
          <a:p>
            <a:endParaRPr lang="el-GR" sz="2000" b="1" dirty="0"/>
          </a:p>
          <a:p>
            <a:endParaRPr lang="el-GR" sz="2000" b="1" dirty="0" smtClean="0"/>
          </a:p>
          <a:p>
            <a:endParaRPr lang="el-GR" sz="2000" b="1" dirty="0"/>
          </a:p>
          <a:p>
            <a:endParaRPr lang="el-GR" sz="2000" b="1" dirty="0"/>
          </a:p>
          <a:p>
            <a:endParaRPr lang="el-GR" sz="2000" b="1" dirty="0"/>
          </a:p>
          <a:p>
            <a:r>
              <a:rPr lang="el-GR" sz="2000" b="1" dirty="0" smtClean="0"/>
              <a:t>Τα </a:t>
            </a:r>
            <a:r>
              <a:rPr lang="el-GR" sz="2000" b="1" dirty="0"/>
              <a:t>ίδια τα κτίρια των δημόσιων χώρων της πόλης, περιχαρακωμένα, με ευδιάκριτα διαχωριστικά ακόμα και στα καφενεία που βρίσκονται σε πεζοδρόμια ή πλατείες, «…περιτειχίζουν και προστατεύουν τις διαφοροποιήσεις των πολιτών</a:t>
            </a:r>
            <a:r>
              <a:rPr lang="el-GR" sz="2000" b="1" dirty="0" smtClean="0"/>
              <a:t>».</a:t>
            </a:r>
            <a:endParaRPr lang="el-GR" sz="2000" b="1"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321310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2133600"/>
            <a:ext cx="5175849"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8868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657"/>
            <a:ext cx="8229600" cy="493535"/>
          </a:xfrm>
        </p:spPr>
        <p:txBody>
          <a:bodyPr>
            <a:normAutofit fontScale="90000"/>
          </a:bodyPr>
          <a:lstStyle/>
          <a:p>
            <a:r>
              <a:rPr lang="el-GR" sz="2800" b="1" dirty="0" smtClean="0"/>
              <a:t>Προβολή κυρίαρχης αφήγησης</a:t>
            </a:r>
            <a:endParaRPr lang="el-GR" sz="2800" b="1" dirty="0"/>
          </a:p>
        </p:txBody>
      </p:sp>
      <p:sp>
        <p:nvSpPr>
          <p:cNvPr id="3" name="Content Placeholder 2"/>
          <p:cNvSpPr>
            <a:spLocks noGrp="1"/>
          </p:cNvSpPr>
          <p:nvPr>
            <p:ph idx="1"/>
          </p:nvPr>
        </p:nvSpPr>
        <p:spPr>
          <a:xfrm>
            <a:off x="279226" y="727512"/>
            <a:ext cx="8481988" cy="5825688"/>
          </a:xfrm>
        </p:spPr>
        <p:txBody>
          <a:bodyPr>
            <a:normAutofit/>
          </a:bodyPr>
          <a:lstStyle/>
          <a:p>
            <a:r>
              <a:rPr lang="el-GR" sz="1900" b="1" dirty="0"/>
              <a:t>Κάθε δημόσιος </a:t>
            </a:r>
            <a:r>
              <a:rPr lang="el-GR" sz="1900" b="1" dirty="0" smtClean="0"/>
              <a:t>χώρος </a:t>
            </a:r>
            <a:r>
              <a:rPr lang="el-GR" sz="1900" b="1" dirty="0"/>
              <a:t>αποτελεί μια ενδεικτική μορφή αναπαράστασης των αξιών που κυριαρχούν, καθώς και αυτών που φθίνουν ή </a:t>
            </a:r>
            <a:r>
              <a:rPr lang="el-GR" sz="1900" b="1" dirty="0" smtClean="0"/>
              <a:t>εξοβελί</a:t>
            </a:r>
            <a:r>
              <a:rPr lang="el-GR" sz="1900" b="1" dirty="0"/>
              <a:t>ζονται</a:t>
            </a:r>
            <a:r>
              <a:rPr lang="el-GR" sz="1900" b="1" dirty="0" smtClean="0"/>
              <a:t>.</a:t>
            </a:r>
          </a:p>
          <a:p>
            <a:endParaRPr lang="el-GR" sz="2000" b="1" dirty="0" smtClean="0"/>
          </a:p>
          <a:p>
            <a:endParaRPr lang="el-GR" sz="2000" b="1" dirty="0"/>
          </a:p>
          <a:p>
            <a:endParaRPr lang="el-GR" sz="2000" b="1" dirty="0" smtClean="0"/>
          </a:p>
          <a:p>
            <a:endParaRPr lang="el-GR" sz="2000" b="1" dirty="0"/>
          </a:p>
          <a:p>
            <a:endParaRPr lang="el-GR" sz="2000" b="1" dirty="0" smtClean="0"/>
          </a:p>
          <a:p>
            <a:endParaRPr lang="el-GR" sz="2000" b="1" dirty="0"/>
          </a:p>
          <a:p>
            <a:endParaRPr lang="el-GR" sz="2000" b="1" dirty="0" smtClean="0"/>
          </a:p>
          <a:p>
            <a:endParaRPr lang="el-GR" sz="2000" b="1" dirty="0"/>
          </a:p>
          <a:p>
            <a:endParaRPr lang="el-GR" sz="2000" b="1" dirty="0"/>
          </a:p>
          <a:p>
            <a:endParaRPr lang="el-GR" sz="1900" b="1" dirty="0" smtClean="0"/>
          </a:p>
          <a:p>
            <a:endParaRPr lang="el-GR" sz="1900" b="1" dirty="0"/>
          </a:p>
          <a:p>
            <a:endParaRPr lang="el-GR" sz="1900" b="1" dirty="0" smtClean="0"/>
          </a:p>
          <a:p>
            <a:r>
              <a:rPr lang="el-GR" sz="1900" b="1" dirty="0" smtClean="0"/>
              <a:t>Η </a:t>
            </a:r>
            <a:r>
              <a:rPr lang="el-GR" sz="1900" b="1" dirty="0"/>
              <a:t>συμμετοχή των κτιρίων στη διαδικασία αυτή αφορά τόσο την φυσική τους θέση και παρουσία,  όσο και την εσωτερική τους δομή και λειτουργία. </a:t>
            </a:r>
          </a:p>
        </p:txBody>
      </p:sp>
      <p:pic>
        <p:nvPicPr>
          <p:cNvPr id="4" name="Picture 3"/>
          <p:cNvPicPr>
            <a:picLocks noChangeAspect="1"/>
          </p:cNvPicPr>
          <p:nvPr/>
        </p:nvPicPr>
        <p:blipFill>
          <a:blip r:embed="rId2"/>
          <a:stretch>
            <a:fillRect/>
          </a:stretch>
        </p:blipFill>
        <p:spPr>
          <a:xfrm>
            <a:off x="237609" y="1447800"/>
            <a:ext cx="3494177" cy="1752600"/>
          </a:xfrm>
          <a:prstGeom prst="rect">
            <a:avLst/>
          </a:prstGeom>
        </p:spPr>
      </p:pic>
      <p:pic>
        <p:nvPicPr>
          <p:cNvPr id="5" name="Picture 4"/>
          <p:cNvPicPr>
            <a:picLocks noChangeAspect="1"/>
          </p:cNvPicPr>
          <p:nvPr/>
        </p:nvPicPr>
        <p:blipFill>
          <a:blip r:embed="rId3"/>
          <a:stretch>
            <a:fillRect/>
          </a:stretch>
        </p:blipFill>
        <p:spPr>
          <a:xfrm>
            <a:off x="4072196" y="1527836"/>
            <a:ext cx="4399822" cy="3299867"/>
          </a:xfrm>
          <a:prstGeom prst="rect">
            <a:avLst/>
          </a:prstGeom>
        </p:spPr>
      </p:pic>
      <p:sp>
        <p:nvSpPr>
          <p:cNvPr id="6" name="TextBox 5"/>
          <p:cNvSpPr txBox="1"/>
          <p:nvPr/>
        </p:nvSpPr>
        <p:spPr>
          <a:xfrm>
            <a:off x="3092821" y="3132325"/>
            <a:ext cx="783563" cy="369332"/>
          </a:xfrm>
          <a:prstGeom prst="rect">
            <a:avLst/>
          </a:prstGeom>
          <a:noFill/>
        </p:spPr>
        <p:txBody>
          <a:bodyPr wrap="square" rtlCol="0">
            <a:spAutoFit/>
          </a:bodyPr>
          <a:lstStyle/>
          <a:p>
            <a:r>
              <a:rPr lang="el-GR" b="1" dirty="0" smtClean="0"/>
              <a:t>Λαμία</a:t>
            </a:r>
            <a:endParaRPr lang="el-GR" b="1" dirty="0"/>
          </a:p>
        </p:txBody>
      </p:sp>
      <p:sp>
        <p:nvSpPr>
          <p:cNvPr id="9" name="TextBox 8"/>
          <p:cNvSpPr txBox="1"/>
          <p:nvPr/>
        </p:nvSpPr>
        <p:spPr>
          <a:xfrm>
            <a:off x="6795231" y="4827703"/>
            <a:ext cx="1680798" cy="369332"/>
          </a:xfrm>
          <a:prstGeom prst="rect">
            <a:avLst/>
          </a:prstGeom>
          <a:noFill/>
        </p:spPr>
        <p:txBody>
          <a:bodyPr wrap="square" rtlCol="0">
            <a:spAutoFit/>
          </a:bodyPr>
          <a:lstStyle/>
          <a:p>
            <a:r>
              <a:rPr lang="el-GR" b="1" dirty="0" smtClean="0"/>
              <a:t>Μοναστηράκι</a:t>
            </a:r>
            <a:endParaRPr lang="el-GR" b="1" dirty="0"/>
          </a:p>
        </p:txBody>
      </p:sp>
      <p:pic>
        <p:nvPicPr>
          <p:cNvPr id="8" name="Picture 7"/>
          <p:cNvPicPr>
            <a:picLocks noChangeAspect="1"/>
          </p:cNvPicPr>
          <p:nvPr/>
        </p:nvPicPr>
        <p:blipFill>
          <a:blip r:embed="rId4"/>
          <a:stretch>
            <a:fillRect/>
          </a:stretch>
        </p:blipFill>
        <p:spPr>
          <a:xfrm>
            <a:off x="279226" y="3429467"/>
            <a:ext cx="2971800" cy="2228850"/>
          </a:xfrm>
          <a:prstGeom prst="rect">
            <a:avLst/>
          </a:prstGeom>
        </p:spPr>
      </p:pic>
      <p:sp>
        <p:nvSpPr>
          <p:cNvPr id="12" name="TextBox 11"/>
          <p:cNvSpPr txBox="1"/>
          <p:nvPr/>
        </p:nvSpPr>
        <p:spPr>
          <a:xfrm>
            <a:off x="3231797" y="5305305"/>
            <a:ext cx="1680798" cy="369332"/>
          </a:xfrm>
          <a:prstGeom prst="rect">
            <a:avLst/>
          </a:prstGeom>
          <a:noFill/>
        </p:spPr>
        <p:txBody>
          <a:bodyPr wrap="square" rtlCol="0">
            <a:spAutoFit/>
          </a:bodyPr>
          <a:lstStyle/>
          <a:p>
            <a:r>
              <a:rPr lang="el-GR" b="1" dirty="0" smtClean="0"/>
              <a:t>Μυτιλήνη</a:t>
            </a:r>
            <a:endParaRPr lang="el-GR" b="1" dirty="0"/>
          </a:p>
        </p:txBody>
      </p:sp>
    </p:spTree>
    <p:extLst>
      <p:ext uri="{BB962C8B-B14F-4D97-AF65-F5344CB8AC3E}">
        <p14:creationId xmlns:p14="http://schemas.microsoft.com/office/powerpoint/2010/main" val="1065890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l-GR" sz="2800" b="1" dirty="0"/>
              <a:t>Θεσσαλονίκη</a:t>
            </a:r>
            <a:r>
              <a:rPr lang="el-GR" sz="2800" b="1" dirty="0" smtClean="0"/>
              <a:t>:</a:t>
            </a:r>
            <a:br>
              <a:rPr lang="el-GR" sz="2800" b="1" dirty="0" smtClean="0"/>
            </a:br>
            <a:r>
              <a:rPr lang="el-GR" sz="2800" b="1" dirty="0" smtClean="0"/>
              <a:t>Η Εβραϊκή κοινότητα</a:t>
            </a:r>
            <a:endParaRPr lang="el-GR" sz="2800" b="1" dirty="0"/>
          </a:p>
        </p:txBody>
      </p:sp>
      <p:sp>
        <p:nvSpPr>
          <p:cNvPr id="3" name="Content Placeholder 2"/>
          <p:cNvSpPr>
            <a:spLocks noGrp="1"/>
          </p:cNvSpPr>
          <p:nvPr>
            <p:ph idx="1"/>
          </p:nvPr>
        </p:nvSpPr>
        <p:spPr>
          <a:xfrm>
            <a:off x="381000" y="1066800"/>
            <a:ext cx="8229600" cy="5638800"/>
          </a:xfrm>
        </p:spPr>
        <p:txBody>
          <a:bodyPr>
            <a:noAutofit/>
          </a:bodyPr>
          <a:lstStyle/>
          <a:p>
            <a:r>
              <a:rPr lang="el-GR" sz="2000" b="1" dirty="0"/>
              <a:t>Η Θεσσαλονίκη ήταν υπό Οθωμανική κυριαρχία από το 1430 </a:t>
            </a:r>
            <a:r>
              <a:rPr lang="el-GR" sz="2000" b="1" dirty="0" smtClean="0"/>
              <a:t>ως </a:t>
            </a:r>
            <a:r>
              <a:rPr lang="el-GR" sz="2000" b="1" dirty="0"/>
              <a:t>το 1911. </a:t>
            </a:r>
          </a:p>
          <a:p>
            <a:pPr lvl="1">
              <a:buFont typeface="Wingdings" pitchFamily="2" charset="2"/>
              <a:buChar char="Ø"/>
            </a:pPr>
            <a:r>
              <a:rPr lang="el-GR" sz="2000" b="1" dirty="0" smtClean="0"/>
              <a:t>ένα από τα μεγαλύτερα αστικά κέντρα </a:t>
            </a:r>
            <a:r>
              <a:rPr lang="el-GR" sz="2000" b="1" dirty="0"/>
              <a:t>της Οθωμανικής </a:t>
            </a:r>
            <a:r>
              <a:rPr lang="el-GR" sz="2000" b="1" dirty="0" smtClean="0"/>
              <a:t>Αυτοκρατορίας</a:t>
            </a:r>
          </a:p>
          <a:p>
            <a:pPr lvl="1">
              <a:buFont typeface="Wingdings" pitchFamily="2" charset="2"/>
              <a:buChar char="Ø"/>
            </a:pPr>
            <a:r>
              <a:rPr lang="el-GR" sz="2000" b="1" dirty="0" smtClean="0"/>
              <a:t>η </a:t>
            </a:r>
            <a:r>
              <a:rPr lang="el-GR" sz="2000" b="1" dirty="0"/>
              <a:t>μοναδική </a:t>
            </a:r>
            <a:r>
              <a:rPr lang="el-GR" sz="2000" b="1" dirty="0" smtClean="0"/>
              <a:t>Οθωμανική πόλη όπου </a:t>
            </a:r>
            <a:r>
              <a:rPr lang="el-GR" sz="2000" b="1" dirty="0"/>
              <a:t>οι Εβραίοι κάτοικοι αποτελούσαν την πλειοψηφία του πληθυσμού</a:t>
            </a:r>
            <a:r>
              <a:rPr lang="el-GR" sz="2000" b="1" dirty="0" smtClean="0"/>
              <a:t>.</a:t>
            </a:r>
          </a:p>
          <a:p>
            <a:pPr lvl="1">
              <a:buFont typeface="Wingdings" pitchFamily="2" charset="2"/>
              <a:buChar char="Ø"/>
            </a:pPr>
            <a:endParaRPr lang="el-GR" sz="2000" b="1" dirty="0"/>
          </a:p>
          <a:p>
            <a:r>
              <a:rPr lang="el-GR" sz="2000" b="1" dirty="0"/>
              <a:t>Στην πόλη υπήρχε εβραϊκή κοινότητα ήδη από το δεύτερο αιώνα </a:t>
            </a:r>
            <a:r>
              <a:rPr lang="el-GR" sz="2000" b="1" dirty="0" err="1"/>
              <a:t>π.Χ.</a:t>
            </a:r>
            <a:r>
              <a:rPr lang="el-GR" sz="2000" b="1" dirty="0"/>
              <a:t> </a:t>
            </a:r>
            <a:endParaRPr lang="el-GR" sz="2000" b="1" dirty="0" smtClean="0"/>
          </a:p>
          <a:p>
            <a:endParaRPr lang="el-GR" sz="2000" b="1" dirty="0"/>
          </a:p>
          <a:p>
            <a:r>
              <a:rPr lang="el-GR" sz="2000" b="1" dirty="0" smtClean="0"/>
              <a:t>Η </a:t>
            </a:r>
            <a:r>
              <a:rPr lang="el-GR" sz="2000" b="1" dirty="0"/>
              <a:t>εβραϊκή κοινότητα της Θεσσαλονίκης διαμορφώθηκε οριστικά ως αποτέλεσμα της μαζικής εγκατάστασης εβραίων που είχαν εκδιωχθεί από την Ισπανία το 1492. Ο σουλτάνος </a:t>
            </a:r>
            <a:r>
              <a:rPr lang="el-GR" sz="2000" b="1" dirty="0" smtClean="0"/>
              <a:t>θεώρησε θετική την εγκατάστασή </a:t>
            </a:r>
            <a:r>
              <a:rPr lang="el-GR" sz="2000" b="1" dirty="0"/>
              <a:t>τους στη Θεσσαλονίκη </a:t>
            </a:r>
            <a:r>
              <a:rPr lang="el-GR" sz="2000" b="1" dirty="0" smtClean="0"/>
              <a:t>για </a:t>
            </a:r>
            <a:r>
              <a:rPr lang="el-GR" sz="2000" b="1" dirty="0"/>
              <a:t>τους εξής λόγους: </a:t>
            </a:r>
            <a:endParaRPr lang="el-GR" sz="2000" b="1" dirty="0" smtClean="0"/>
          </a:p>
          <a:p>
            <a:pPr marL="800100" lvl="2" indent="0">
              <a:buNone/>
            </a:pPr>
            <a:r>
              <a:rPr lang="el-GR" sz="2000" b="1" dirty="0" smtClean="0"/>
              <a:t>α</a:t>
            </a:r>
            <a:r>
              <a:rPr lang="el-GR" sz="2000" b="1" dirty="0"/>
              <a:t>) </a:t>
            </a:r>
            <a:r>
              <a:rPr lang="el-GR" sz="2000" b="1" dirty="0" smtClean="0"/>
              <a:t>μεγάλη δεξαμενή </a:t>
            </a:r>
            <a:r>
              <a:rPr lang="el-GR" sz="2000" b="1" dirty="0"/>
              <a:t>εργατικού </a:t>
            </a:r>
            <a:r>
              <a:rPr lang="el-GR" sz="2000" b="1" dirty="0" smtClean="0"/>
              <a:t>και τεχνικού δυναμικού</a:t>
            </a:r>
            <a:r>
              <a:rPr lang="el-GR" sz="2000" b="1" dirty="0"/>
              <a:t>. </a:t>
            </a:r>
            <a:endParaRPr lang="el-GR" sz="2000" b="1" dirty="0" smtClean="0"/>
          </a:p>
          <a:p>
            <a:pPr marL="800100" lvl="2" indent="0">
              <a:buNone/>
            </a:pPr>
            <a:r>
              <a:rPr lang="el-GR" sz="2000" b="1" dirty="0" smtClean="0"/>
              <a:t>β</a:t>
            </a:r>
            <a:r>
              <a:rPr lang="el-GR" sz="2000" b="1" dirty="0"/>
              <a:t>) </a:t>
            </a:r>
            <a:r>
              <a:rPr lang="el-GR" sz="2000" b="1" dirty="0" smtClean="0"/>
              <a:t>έμπειροι </a:t>
            </a:r>
            <a:r>
              <a:rPr lang="el-GR" sz="2000" b="1" dirty="0"/>
              <a:t>έμποροι με διεθνείς </a:t>
            </a:r>
            <a:r>
              <a:rPr lang="el-GR" sz="2000" b="1" dirty="0" smtClean="0"/>
              <a:t>επαφές. </a:t>
            </a:r>
            <a:endParaRPr lang="el-GR" sz="2000" b="1" dirty="0"/>
          </a:p>
          <a:p>
            <a:endParaRPr lang="el-GR" sz="2000" b="1" dirty="0"/>
          </a:p>
        </p:txBody>
      </p:sp>
    </p:spTree>
    <p:extLst>
      <p:ext uri="{BB962C8B-B14F-4D97-AF65-F5344CB8AC3E}">
        <p14:creationId xmlns:p14="http://schemas.microsoft.com/office/powerpoint/2010/main" val="127427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914400"/>
          </a:xfrm>
        </p:spPr>
        <p:txBody>
          <a:bodyPr>
            <a:normAutofit/>
          </a:bodyPr>
          <a:lstStyle/>
          <a:p>
            <a:r>
              <a:rPr lang="el-GR" sz="2000" b="1" dirty="0" smtClean="0"/>
              <a:t>Ως </a:t>
            </a:r>
            <a:r>
              <a:rPr lang="el-GR" sz="2000" b="1" dirty="0"/>
              <a:t>τη δεύτερη δεκαετία του 20ού αιώνα, οι εβραίοι της Θεσσαλονίκης αποτελούσαν τη μεγαλύτερη πληθυσμιακή ομάδα στην πόλη. </a:t>
            </a:r>
            <a:endParaRPr lang="el-GR" sz="2000" b="1" dirty="0" smtClean="0"/>
          </a:p>
          <a:p>
            <a:endParaRPr lang="el-GR" sz="2000" b="1" dirty="0"/>
          </a:p>
        </p:txBody>
      </p:sp>
      <p:sp>
        <p:nvSpPr>
          <p:cNvPr id="4" name="Title 1"/>
          <p:cNvSpPr>
            <a:spLocks noGrp="1"/>
          </p:cNvSpPr>
          <p:nvPr>
            <p:ph type="title"/>
          </p:nvPr>
        </p:nvSpPr>
        <p:spPr>
          <a:xfrm>
            <a:off x="457200" y="274638"/>
            <a:ext cx="8229600" cy="563562"/>
          </a:xfrm>
        </p:spPr>
        <p:txBody>
          <a:bodyPr>
            <a:normAutofit/>
          </a:bodyPr>
          <a:lstStyle/>
          <a:p>
            <a:r>
              <a:rPr lang="el-GR" sz="2800" b="1" dirty="0"/>
              <a:t>Πληθυσμός </a:t>
            </a:r>
          </a:p>
        </p:txBody>
      </p:sp>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87000"/>
                    </a14:imgEffect>
                    <a14:imgEffect>
                      <a14:colorTemperature colorTemp="3875"/>
                    </a14:imgEffect>
                    <a14:imgEffect>
                      <a14:saturation sat="2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14400" y="2057400"/>
            <a:ext cx="6781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 y="4724400"/>
            <a:ext cx="8001000" cy="1631216"/>
          </a:xfrm>
          <a:prstGeom prst="rect">
            <a:avLst/>
          </a:prstGeom>
          <a:noFill/>
        </p:spPr>
        <p:txBody>
          <a:bodyPr wrap="square" rtlCol="0">
            <a:spAutoFit/>
          </a:bodyPr>
          <a:lstStyle/>
          <a:p>
            <a:pPr marL="285750" indent="-285750">
              <a:buFont typeface="Arial" pitchFamily="34" charset="0"/>
              <a:buChar char="•"/>
            </a:pPr>
            <a:r>
              <a:rPr lang="el-GR" sz="2000" b="1" dirty="0">
                <a:solidFill>
                  <a:prstClr val="black"/>
                </a:solidFill>
              </a:rPr>
              <a:t>Οι αριθμοί αυτοί μεταβλήθηκαν δραματικά, καθώς πρόσφυγες από τον Πόντο και τη Μικρά Ασία συνέρρευσαν στην πόλη κατά τη διάρκεια της επόμενης δεκαετίας. Η μεγάλη πυρκαγιά του 1917 προκάλεσε σημαντικές καταστροφές στις εβραϊκές συνοικίες και συνέβαλε στην πληθυσμιακή μεταβολή.</a:t>
            </a:r>
          </a:p>
        </p:txBody>
      </p:sp>
    </p:spTree>
    <p:extLst>
      <p:ext uri="{BB962C8B-B14F-4D97-AF65-F5344CB8AC3E}">
        <p14:creationId xmlns:p14="http://schemas.microsoft.com/office/powerpoint/2010/main" val="4089372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19" t="2745" r="9113" b="7647"/>
          <a:stretch/>
        </p:blipFill>
        <p:spPr bwMode="auto">
          <a:xfrm>
            <a:off x="292100" y="228600"/>
            <a:ext cx="8554409" cy="61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9418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274638"/>
            <a:ext cx="5257800" cy="639762"/>
          </a:xfrm>
        </p:spPr>
        <p:txBody>
          <a:bodyPr>
            <a:normAutofit/>
          </a:bodyPr>
          <a:lstStyle/>
          <a:p>
            <a:r>
              <a:rPr lang="el-GR" sz="2800" b="1" dirty="0" smtClean="0"/>
              <a:t>Το νεκροταφείο (1943)</a:t>
            </a:r>
            <a:endParaRPr lang="el-GR" sz="2800" b="1" dirty="0"/>
          </a:p>
        </p:txBody>
      </p:sp>
      <p:sp>
        <p:nvSpPr>
          <p:cNvPr id="3" name="Content Placeholder 2"/>
          <p:cNvSpPr>
            <a:spLocks noGrp="1"/>
          </p:cNvSpPr>
          <p:nvPr>
            <p:ph idx="1"/>
          </p:nvPr>
        </p:nvSpPr>
        <p:spPr>
          <a:xfrm>
            <a:off x="228600" y="533400"/>
            <a:ext cx="3144644" cy="5867400"/>
          </a:xfrm>
        </p:spPr>
        <p:txBody>
          <a:bodyPr>
            <a:noAutofit/>
          </a:bodyPr>
          <a:lstStyle/>
          <a:p>
            <a:r>
              <a:rPr lang="el-GR" sz="1800" b="1" dirty="0"/>
              <a:t>Μέχρι το 1912, το μεγαλύτερο </a:t>
            </a:r>
            <a:r>
              <a:rPr lang="el-GR" sz="1800" b="1" dirty="0" smtClean="0"/>
              <a:t>Εβραϊκό </a:t>
            </a:r>
            <a:r>
              <a:rPr lang="el-GR" sz="1800" b="1" dirty="0"/>
              <a:t>νεκροταφείο </a:t>
            </a:r>
            <a:r>
              <a:rPr lang="el-GR" sz="1800" b="1" dirty="0" smtClean="0"/>
              <a:t>στην Ευρώπη καταλάμβανε </a:t>
            </a:r>
            <a:r>
              <a:rPr lang="el-GR" sz="1800" b="1" dirty="0"/>
              <a:t>έκταση </a:t>
            </a:r>
            <a:r>
              <a:rPr lang="el-GR" sz="1800" b="1" dirty="0" smtClean="0"/>
              <a:t>350 στρεμμάτων και είχε ιστορία 2 περίπου χιλιετιών.</a:t>
            </a:r>
          </a:p>
          <a:p>
            <a:r>
              <a:rPr lang="el-GR" sz="1800" b="1" dirty="0"/>
              <a:t>Μ</a:t>
            </a:r>
            <a:r>
              <a:rPr lang="el-GR" sz="1800" b="1" dirty="0" smtClean="0"/>
              <a:t>ετά </a:t>
            </a:r>
            <a:r>
              <a:rPr lang="el-GR" sz="1800" b="1" dirty="0"/>
              <a:t>την κατάληψη της Θεσσαλονίκης από τους </a:t>
            </a:r>
            <a:r>
              <a:rPr lang="el-GR" sz="1800" b="1" dirty="0" smtClean="0"/>
              <a:t>Γερμανούς, ανακοινώθηκε </a:t>
            </a:r>
            <a:r>
              <a:rPr lang="el-GR" sz="1800" b="1" dirty="0"/>
              <a:t>στην Ισραηλιτική Κοινότητα μία διαταγή για την άμεση απαλλοτρίωση δύο μεγάλων </a:t>
            </a:r>
            <a:r>
              <a:rPr lang="el-GR" sz="1800" b="1" dirty="0" smtClean="0"/>
              <a:t>εκτάσεων. </a:t>
            </a:r>
          </a:p>
          <a:p>
            <a:r>
              <a:rPr lang="el-GR" sz="1800" b="1" dirty="0" smtClean="0"/>
              <a:t>Η κοινότητα συναίνεσε, αλλά τελικά καταστράφηκε ολόκληρο.</a:t>
            </a:r>
          </a:p>
          <a:p>
            <a:r>
              <a:rPr lang="el-GR" sz="1800" b="1" dirty="0" smtClean="0"/>
              <a:t>Οι επιτύμβιες πλάκες χρησιμοποιήθηκαν ως οικοδομικά υλικά.</a:t>
            </a:r>
            <a:endParaRPr lang="el-GR" sz="1800"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644" y="1371600"/>
            <a:ext cx="5184969" cy="4571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477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11162"/>
          </a:xfrm>
        </p:spPr>
        <p:txBody>
          <a:bodyPr>
            <a:noAutofit/>
          </a:bodyPr>
          <a:lstStyle/>
          <a:p>
            <a:r>
              <a:rPr lang="el-GR" sz="2800" b="1" dirty="0" smtClean="0"/>
              <a:t>Ο αφανισμός της κοινότητας</a:t>
            </a:r>
            <a:endParaRPr lang="el-GR" sz="2800" b="1" dirty="0"/>
          </a:p>
        </p:txBody>
      </p:sp>
      <p:sp>
        <p:nvSpPr>
          <p:cNvPr id="3" name="Content Placeholder 2"/>
          <p:cNvSpPr>
            <a:spLocks noGrp="1"/>
          </p:cNvSpPr>
          <p:nvPr>
            <p:ph idx="1"/>
          </p:nvPr>
        </p:nvSpPr>
        <p:spPr>
          <a:xfrm>
            <a:off x="457200" y="838200"/>
            <a:ext cx="8229600" cy="5410200"/>
          </a:xfrm>
        </p:spPr>
        <p:txBody>
          <a:bodyPr>
            <a:normAutofit fontScale="70000" lnSpcReduction="20000"/>
          </a:bodyPr>
          <a:lstStyle/>
          <a:p>
            <a:r>
              <a:rPr lang="el-GR" dirty="0"/>
              <a:t>Λίγο καιρό αργότερα, στις 15 Μαρτίου 1943, ξεκίνησε η πρώτη από τις αποστολές που επρόκειτο να στείλουν περισσότερους από </a:t>
            </a:r>
            <a:r>
              <a:rPr lang="el-GR" dirty="0" smtClean="0"/>
              <a:t>49.000 </a:t>
            </a:r>
            <a:r>
              <a:rPr lang="el-GR" dirty="0"/>
              <a:t>Εβραίους στο θάνατο στην </a:t>
            </a:r>
            <a:r>
              <a:rPr lang="el-GR" dirty="0" smtClean="0"/>
              <a:t>Πολωνία.</a:t>
            </a:r>
          </a:p>
          <a:p>
            <a:endParaRPr lang="el-GR" dirty="0" smtClean="0"/>
          </a:p>
          <a:p>
            <a:endParaRPr lang="el-GR" dirty="0" smtClean="0"/>
          </a:p>
          <a:p>
            <a:endParaRPr lang="el-GR" dirty="0"/>
          </a:p>
          <a:p>
            <a:endParaRPr lang="el-GR" dirty="0" smtClean="0"/>
          </a:p>
          <a:p>
            <a:endParaRPr lang="el-GR" dirty="0"/>
          </a:p>
          <a:p>
            <a:endParaRPr lang="el-GR" dirty="0" smtClean="0"/>
          </a:p>
          <a:p>
            <a:endParaRPr lang="el-GR" dirty="0" smtClean="0"/>
          </a:p>
          <a:p>
            <a:r>
              <a:rPr lang="el-GR" dirty="0" smtClean="0"/>
              <a:t>Η Εβραϊκή κοινότητα έχασε το 96% του πληθυσμού της.</a:t>
            </a:r>
          </a:p>
          <a:p>
            <a:r>
              <a:rPr lang="el-GR" dirty="0" smtClean="0"/>
              <a:t>Με απόφαση του Υπ. Οικονομικών στις 14/10/1943, το εβραϊκό νεκροταφείο δημεύτηκε στο σύνολό του, με την αιτιολογία ότι είχε εγκαταλειφτεί από τους ιδιοκτήτες του.</a:t>
            </a:r>
          </a:p>
          <a:p>
            <a:r>
              <a:rPr lang="el-GR" dirty="0" smtClean="0"/>
              <a:t>Τα εβραϊκά νεκροταφεία διατηρήθηκαν σε όλες τις Ευρωπαϊκές πόλεις όπου οι ναζί εξάλειψαν τις τοπικές εβραϊκές κοινότητες, εκτός της Θεσσαλονίκης.</a:t>
            </a:r>
            <a:endParaRPr lang="el-GR"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828800"/>
            <a:ext cx="3224213" cy="2140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828800"/>
            <a:ext cx="3233738" cy="224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106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82000" cy="411162"/>
          </a:xfrm>
        </p:spPr>
        <p:txBody>
          <a:bodyPr>
            <a:noAutofit/>
          </a:bodyPr>
          <a:lstStyle/>
          <a:p>
            <a:r>
              <a:rPr lang="el-GR" sz="2800" b="1" dirty="0" smtClean="0"/>
              <a:t>Η μεταμόρφωση της νεκρόπολης σε πανεπιστήμιο</a:t>
            </a:r>
            <a:endParaRPr lang="el-GR" sz="2800" b="1" dirty="0"/>
          </a:p>
        </p:txBody>
      </p:sp>
      <p:sp>
        <p:nvSpPr>
          <p:cNvPr id="5" name="TextBox 4"/>
          <p:cNvSpPr txBox="1"/>
          <p:nvPr/>
        </p:nvSpPr>
        <p:spPr>
          <a:xfrm>
            <a:off x="430997" y="4800600"/>
            <a:ext cx="7924800" cy="1754326"/>
          </a:xfrm>
          <a:prstGeom prst="rect">
            <a:avLst/>
          </a:prstGeom>
          <a:noFill/>
        </p:spPr>
        <p:txBody>
          <a:bodyPr wrap="square" rtlCol="0">
            <a:spAutoFit/>
          </a:bodyPr>
          <a:lstStyle/>
          <a:p>
            <a:pPr marL="285750" indent="-285750">
              <a:buFont typeface="Arial" pitchFamily="34" charset="0"/>
              <a:buChar char="•"/>
            </a:pPr>
            <a:r>
              <a:rPr lang="el-GR" b="1" dirty="0" smtClean="0">
                <a:solidFill>
                  <a:prstClr val="black"/>
                </a:solidFill>
              </a:rPr>
              <a:t>Σε άλλες Ευρωπαϊκές χώρες, η ανακατασκευή του κοινωνικού φαντασιακού μετά το ολοκαύτωμα οδήγησε στην αποκατάσταση των εβραϊκών τόπων. </a:t>
            </a:r>
          </a:p>
          <a:p>
            <a:pPr marL="285750" indent="-285750">
              <a:buFont typeface="Arial" pitchFamily="34" charset="0"/>
              <a:buChar char="•"/>
            </a:pPr>
            <a:endParaRPr lang="el-GR" b="1" dirty="0" smtClean="0">
              <a:solidFill>
                <a:prstClr val="black"/>
              </a:solidFill>
            </a:endParaRPr>
          </a:p>
          <a:p>
            <a:pPr marL="285750" indent="-285750">
              <a:buFont typeface="Arial" pitchFamily="34" charset="0"/>
              <a:buChar char="•"/>
            </a:pPr>
            <a:r>
              <a:rPr lang="el-GR" b="1" dirty="0" smtClean="0">
                <a:solidFill>
                  <a:prstClr val="black"/>
                </a:solidFill>
              </a:rPr>
              <a:t>Στη Θεσσαλονίκη παρατηρούμε την κυριολεκτική αλλά και τη συμβολική </a:t>
            </a:r>
            <a:r>
              <a:rPr lang="el-GR" b="1" dirty="0">
                <a:solidFill>
                  <a:prstClr val="black"/>
                </a:solidFill>
              </a:rPr>
              <a:t>πολιτισμική εξάλειψη του </a:t>
            </a:r>
            <a:r>
              <a:rPr lang="el-GR" b="1" dirty="0" smtClean="0">
                <a:solidFill>
                  <a:prstClr val="black"/>
                </a:solidFill>
              </a:rPr>
              <a:t>χώρου των εβραίων </a:t>
            </a:r>
            <a:r>
              <a:rPr lang="el-GR" b="1" dirty="0">
                <a:solidFill>
                  <a:prstClr val="black"/>
                </a:solidFill>
              </a:rPr>
              <a:t>από τη μνήμη και την ιστορία της </a:t>
            </a:r>
            <a:r>
              <a:rPr lang="el-GR" b="1" dirty="0" smtClean="0">
                <a:solidFill>
                  <a:prstClr val="black"/>
                </a:solidFill>
              </a:rPr>
              <a:t>πόλης</a:t>
            </a:r>
            <a:r>
              <a:rPr lang="el-GR" b="1" dirty="0">
                <a:solidFill>
                  <a:prstClr val="black"/>
                </a:solidFill>
              </a:rPr>
              <a:t>.</a:t>
            </a:r>
          </a:p>
        </p:txBody>
      </p:sp>
      <p:pic>
        <p:nvPicPr>
          <p:cNvPr id="51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497" y="1201736"/>
            <a:ext cx="5105400" cy="3305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7300" y="1201736"/>
            <a:ext cx="2018497" cy="196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6366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39762"/>
          </a:xfrm>
        </p:spPr>
        <p:txBody>
          <a:bodyPr>
            <a:noAutofit/>
          </a:bodyPr>
          <a:lstStyle/>
          <a:p>
            <a:r>
              <a:rPr lang="el-GR" sz="2800" b="1" dirty="0" smtClean="0"/>
              <a:t>Χώρος</a:t>
            </a:r>
            <a:r>
              <a:rPr lang="el-GR" sz="2800" b="1" dirty="0"/>
              <a:t>: </a:t>
            </a:r>
            <a:r>
              <a:rPr lang="el-GR" sz="2800" b="1" dirty="0" smtClean="0"/>
              <a:t>κοινωνική εμπειρία</a:t>
            </a:r>
            <a:endParaRPr lang="el-GR" sz="2800" b="1" dirty="0"/>
          </a:p>
        </p:txBody>
      </p:sp>
      <p:sp>
        <p:nvSpPr>
          <p:cNvPr id="5" name="Content Placeholder 4"/>
          <p:cNvSpPr>
            <a:spLocks noGrp="1"/>
          </p:cNvSpPr>
          <p:nvPr>
            <p:ph idx="1"/>
          </p:nvPr>
        </p:nvSpPr>
        <p:spPr>
          <a:xfrm>
            <a:off x="457200" y="1371600"/>
            <a:ext cx="8229600" cy="5181600"/>
          </a:xfrm>
        </p:spPr>
        <p:txBody>
          <a:bodyPr>
            <a:normAutofit fontScale="62500" lnSpcReduction="20000"/>
          </a:bodyPr>
          <a:lstStyle/>
          <a:p>
            <a:r>
              <a:rPr lang="el-GR" b="1" dirty="0" smtClean="0"/>
              <a:t>Δεν </a:t>
            </a:r>
            <a:r>
              <a:rPr lang="el-GR" b="1" dirty="0"/>
              <a:t>υπάρχουν </a:t>
            </a:r>
            <a:r>
              <a:rPr lang="el-GR" b="1" dirty="0" smtClean="0"/>
              <a:t>κοινωνικές </a:t>
            </a:r>
            <a:r>
              <a:rPr lang="el-GR" b="1" dirty="0"/>
              <a:t>διαδικασίες εκτός </a:t>
            </a:r>
            <a:r>
              <a:rPr lang="el-GR" b="1" dirty="0" smtClean="0"/>
              <a:t>χώρου.</a:t>
            </a:r>
          </a:p>
          <a:p>
            <a:pPr marL="800100" lvl="2" indent="0">
              <a:buNone/>
            </a:pPr>
            <a:r>
              <a:rPr lang="el-GR" sz="2900" b="1" dirty="0" smtClean="0"/>
              <a:t>…Όμως </a:t>
            </a:r>
            <a:endParaRPr lang="el-GR" sz="2900" b="1" dirty="0"/>
          </a:p>
          <a:p>
            <a:r>
              <a:rPr lang="el-GR" b="1" dirty="0"/>
              <a:t>Ξεχωριστές κοινωνίες οργανώνουν και χρησιμοποιούν το χώρο με διαφορετικό τρόπο</a:t>
            </a:r>
            <a:r>
              <a:rPr lang="en-US" b="1" dirty="0" smtClean="0"/>
              <a:t>.</a:t>
            </a:r>
            <a:endParaRPr lang="el-GR" b="1" dirty="0" smtClean="0"/>
          </a:p>
          <a:p>
            <a:endParaRPr lang="el-GR" b="1" dirty="0"/>
          </a:p>
          <a:p>
            <a:r>
              <a:rPr lang="el-GR" b="1" dirty="0" smtClean="0"/>
              <a:t>Ο </a:t>
            </a:r>
            <a:r>
              <a:rPr lang="el-GR" b="1" dirty="0"/>
              <a:t>‘χώρος’ </a:t>
            </a:r>
            <a:r>
              <a:rPr lang="el-GR" b="1" dirty="0" smtClean="0"/>
              <a:t>είναι μια </a:t>
            </a:r>
            <a:r>
              <a:rPr lang="el-GR" b="1" dirty="0"/>
              <a:t>κοινωνική, κυρίως, εμπειρία, συγκροτημένη από πολλαπλά επίπεδα διαφορετικής </a:t>
            </a:r>
            <a:r>
              <a:rPr lang="el-GR" b="1" dirty="0" err="1" smtClean="0"/>
              <a:t>νοηματοδότησης</a:t>
            </a:r>
            <a:r>
              <a:rPr lang="el-GR" b="1" dirty="0" smtClean="0"/>
              <a:t>.</a:t>
            </a:r>
          </a:p>
          <a:p>
            <a:r>
              <a:rPr lang="el-GR" b="1" dirty="0"/>
              <a:t>Η διαδικασία </a:t>
            </a:r>
            <a:r>
              <a:rPr lang="el-GR" b="1" dirty="0" err="1"/>
              <a:t>νοηματοδότησης</a:t>
            </a:r>
            <a:r>
              <a:rPr lang="el-GR" b="1" dirty="0"/>
              <a:t> του χώρου διαμορφώνει την εικόνα και τη χρήση των περιοχών, επιδρώντας στον τρόπο με τον οποίο κατανοούμε τον κόσμο και συγκροτούμε τις δικές μας αφηγήσεις και ταυτότητες.  </a:t>
            </a:r>
            <a:endParaRPr lang="el-GR" b="1" dirty="0" smtClean="0"/>
          </a:p>
          <a:p>
            <a:endParaRPr lang="el-GR" b="1" dirty="0"/>
          </a:p>
          <a:p>
            <a:r>
              <a:rPr lang="el-GR" b="1" dirty="0" err="1" smtClean="0"/>
              <a:t>Tο</a:t>
            </a:r>
            <a:r>
              <a:rPr lang="el-GR" b="1" dirty="0" smtClean="0"/>
              <a:t> </a:t>
            </a:r>
            <a:r>
              <a:rPr lang="el-GR" b="1" dirty="0"/>
              <a:t>‘πού’ βρισκόμαστε σχετίζεται άμεσα με το τι αντιμετωπίζουμε αλλά και το τι κατανοούμε ως προβλήματα, με τα εμπόδια που εμφανίζονται στην πορεία, καθώς και με τις αξίες και τις στάσεις ζωής που υιοθετούμε. </a:t>
            </a:r>
            <a:endParaRPr lang="el-GR" b="1" dirty="0" smtClean="0"/>
          </a:p>
          <a:p>
            <a:endParaRPr lang="el-GR" b="1" dirty="0"/>
          </a:p>
          <a:p>
            <a:pPr marL="0" indent="0" algn="ctr">
              <a:buNone/>
            </a:pPr>
            <a:r>
              <a:rPr lang="el-GR" sz="4400" b="1" dirty="0" smtClean="0"/>
              <a:t>Ο </a:t>
            </a:r>
            <a:r>
              <a:rPr lang="el-GR" sz="4400" b="1" dirty="0"/>
              <a:t>‘χώρος’ και η ‘κοινωνία’ </a:t>
            </a:r>
            <a:r>
              <a:rPr lang="el-GR" sz="4400" b="1" dirty="0" err="1"/>
              <a:t>αλληλοσυγκροτούνται</a:t>
            </a:r>
            <a:r>
              <a:rPr lang="el-GR" sz="4400" b="1" dirty="0"/>
              <a:t> </a:t>
            </a:r>
            <a:endParaRPr lang="el-GR" sz="4400" b="1" dirty="0" smtClean="0"/>
          </a:p>
          <a:p>
            <a:endParaRPr lang="el-GR" b="1" dirty="0" smtClean="0"/>
          </a:p>
          <a:p>
            <a:endParaRPr lang="en-US" b="1" dirty="0" smtClean="0"/>
          </a:p>
        </p:txBody>
      </p:sp>
    </p:spTree>
    <p:extLst>
      <p:ext uri="{BB962C8B-B14F-4D97-AF65-F5344CB8AC3E}">
        <p14:creationId xmlns:p14="http://schemas.microsoft.com/office/powerpoint/2010/main" val="2064512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87362"/>
          </a:xfrm>
        </p:spPr>
        <p:txBody>
          <a:bodyPr>
            <a:noAutofit/>
          </a:bodyPr>
          <a:lstStyle/>
          <a:p>
            <a:r>
              <a:rPr lang="el-GR" sz="2800" b="1" dirty="0"/>
              <a:t>Αλλαγή πολιτισμικών προτύπων</a:t>
            </a:r>
          </a:p>
        </p:txBody>
      </p:sp>
      <p:sp>
        <p:nvSpPr>
          <p:cNvPr id="3" name="Content Placeholder 2"/>
          <p:cNvSpPr>
            <a:spLocks noGrp="1"/>
          </p:cNvSpPr>
          <p:nvPr>
            <p:ph idx="1"/>
          </p:nvPr>
        </p:nvSpPr>
        <p:spPr>
          <a:xfrm>
            <a:off x="533400" y="685800"/>
            <a:ext cx="8229600" cy="6096000"/>
          </a:xfrm>
        </p:spPr>
        <p:txBody>
          <a:bodyPr>
            <a:noAutofit/>
          </a:bodyPr>
          <a:lstStyle/>
          <a:p>
            <a:r>
              <a:rPr lang="el-GR" sz="1900" b="1" dirty="0" smtClean="0"/>
              <a:t>1912: Η Θεσσαλονίκη εντάσσεται στον Ελληνικό χώρο.</a:t>
            </a:r>
          </a:p>
          <a:p>
            <a:r>
              <a:rPr lang="el-GR" sz="1900" b="1" dirty="0" smtClean="0"/>
              <a:t>1910-1930: Ριζικές δημογραφικές αλλαγές. </a:t>
            </a:r>
          </a:p>
          <a:p>
            <a:pPr marL="800100" lvl="2" indent="0">
              <a:buNone/>
            </a:pPr>
            <a:r>
              <a:rPr lang="el-GR" sz="1900" b="1" dirty="0" smtClean="0"/>
              <a:t>Το 1928 ο ελληνικός πληθυσμός, από τρίτη μειονότητα της πόλης, φτάνει το 70-80 % του συνολικού της πληθυσμού. Ο τουρκικός πληθυσμός έχει φύγει, ενώ ο εβραϊκός είναι σχετικά σταθερός.  </a:t>
            </a:r>
          </a:p>
          <a:p>
            <a:pPr lvl="3">
              <a:buFont typeface="Wingdings" pitchFamily="2" charset="2"/>
              <a:buChar char="Ø"/>
            </a:pPr>
            <a:r>
              <a:rPr lang="el-GR" sz="1900" b="1" dirty="0" smtClean="0"/>
              <a:t>Επίσημη γλώσσα στα σχολεία η ελληνική.</a:t>
            </a:r>
          </a:p>
          <a:p>
            <a:pPr lvl="3">
              <a:buFont typeface="Wingdings" pitchFamily="2" charset="2"/>
              <a:buChar char="Ø"/>
            </a:pPr>
            <a:r>
              <a:rPr lang="el-GR" sz="1900" b="1" dirty="0" smtClean="0"/>
              <a:t>Αλλαγή σχεδιασμών για το δεύτερο ελληνικό πανεπιστήμιο (Σμύρνη) και ίδρυση του Αριστοτέλειου.</a:t>
            </a:r>
          </a:p>
          <a:p>
            <a:pPr lvl="3">
              <a:buFont typeface="Wingdings" pitchFamily="2" charset="2"/>
              <a:buChar char="Ø"/>
            </a:pPr>
            <a:r>
              <a:rPr lang="el-GR" sz="1900" b="1" dirty="0" smtClean="0"/>
              <a:t>Ημέρα αργίας ορίζεται η Κυριακή.</a:t>
            </a:r>
          </a:p>
          <a:p>
            <a:pPr lvl="3">
              <a:buFont typeface="Wingdings" pitchFamily="2" charset="2"/>
              <a:buChar char="Ø"/>
            </a:pPr>
            <a:r>
              <a:rPr lang="el-GR" sz="1900" b="1" dirty="0" smtClean="0"/>
              <a:t>1930: </a:t>
            </a:r>
            <a:r>
              <a:rPr lang="el-GR" sz="1900" b="1" dirty="0" err="1" smtClean="0"/>
              <a:t>Μικρασιάτες</a:t>
            </a:r>
            <a:r>
              <a:rPr lang="el-GR" sz="1900" b="1" dirty="0" smtClean="0"/>
              <a:t> πρόσφυγες κατέστρεψαν τάφους διαμαρτυρόμενοι για το κλείσιμο κάποιων πυλών του νεκροταφείου. </a:t>
            </a:r>
          </a:p>
          <a:p>
            <a:pPr lvl="3">
              <a:buFont typeface="Wingdings" pitchFamily="2" charset="2"/>
              <a:buChar char="Ø"/>
            </a:pPr>
            <a:r>
              <a:rPr lang="el-GR" sz="1900" b="1" dirty="0" smtClean="0"/>
              <a:t>Εθνικιστική ιδεολογία : ίδρυση της «Εθνικής </a:t>
            </a:r>
            <a:r>
              <a:rPr lang="el-GR" sz="1900" b="1" dirty="0"/>
              <a:t>Έ</a:t>
            </a:r>
            <a:r>
              <a:rPr lang="el-GR" sz="1900" b="1" dirty="0" smtClean="0"/>
              <a:t>νωσης </a:t>
            </a:r>
            <a:r>
              <a:rPr lang="el-GR" sz="1900" b="1" dirty="0"/>
              <a:t>Ε</a:t>
            </a:r>
            <a:r>
              <a:rPr lang="el-GR" sz="1900" b="1" dirty="0" smtClean="0"/>
              <a:t>λλάς» η οποία προκάλεσε ταραχές στο συνοικισμό </a:t>
            </a:r>
            <a:r>
              <a:rPr lang="el-GR" sz="1900" b="1" dirty="0" err="1" smtClean="0"/>
              <a:t>Κάμπελ</a:t>
            </a:r>
            <a:r>
              <a:rPr lang="el-GR" sz="1900" b="1" dirty="0" smtClean="0"/>
              <a:t> (1931).</a:t>
            </a:r>
          </a:p>
          <a:p>
            <a:pPr lvl="3">
              <a:buFont typeface="Wingdings" pitchFamily="2" charset="2"/>
              <a:buChar char="Ø"/>
            </a:pPr>
            <a:r>
              <a:rPr lang="el-GR" sz="1900" b="1" dirty="0" smtClean="0"/>
              <a:t>1942 εξαφάνιση φυσική και συμβολικής της παρουσίας του εβραϊκού πολιτισμού της πόλης</a:t>
            </a:r>
          </a:p>
          <a:p>
            <a:pPr lvl="3">
              <a:buFont typeface="Wingdings" pitchFamily="2" charset="2"/>
              <a:buChar char="Ø"/>
            </a:pPr>
            <a:r>
              <a:rPr lang="el-GR" sz="1900" b="1" dirty="0" smtClean="0"/>
              <a:t>Μεταπολεμική σιωπή.  Η πόλη εμφανίζει κυρίως ρωμαϊκά και βυζαντινά ιστορικά σημεία αναφοράς…</a:t>
            </a:r>
          </a:p>
        </p:txBody>
      </p:sp>
    </p:spTree>
    <p:extLst>
      <p:ext uri="{BB962C8B-B14F-4D97-AF65-F5344CB8AC3E}">
        <p14:creationId xmlns:p14="http://schemas.microsoft.com/office/powerpoint/2010/main" val="2787560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487362"/>
          </a:xfrm>
        </p:spPr>
        <p:txBody>
          <a:bodyPr>
            <a:noAutofit/>
          </a:bodyPr>
          <a:lstStyle/>
          <a:p>
            <a:r>
              <a:rPr lang="el-GR" sz="2800" b="1" u="sng" dirty="0" smtClean="0"/>
              <a:t>Θεσσαλονίκη τέλη 19</a:t>
            </a:r>
            <a:r>
              <a:rPr lang="el-GR" sz="2800" b="1" u="sng" baseline="30000" dirty="0" smtClean="0"/>
              <a:t>ου</a:t>
            </a:r>
            <a:r>
              <a:rPr lang="el-GR" sz="2800" b="1" u="sng" dirty="0" smtClean="0"/>
              <a:t> αιώνα.</a:t>
            </a:r>
            <a:endParaRPr lang="el-GR" sz="2800" b="1" u="sng"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38200"/>
            <a:ext cx="8524382"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4324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l-GR" sz="2800" b="1" dirty="0" smtClean="0"/>
              <a:t>Κυρίαρχες </a:t>
            </a:r>
            <a:r>
              <a:rPr lang="el-GR" sz="2800" b="1" dirty="0"/>
              <a:t>αφηγήσεις </a:t>
            </a:r>
          </a:p>
        </p:txBody>
      </p:sp>
      <p:sp>
        <p:nvSpPr>
          <p:cNvPr id="3" name="Content Placeholder 2"/>
          <p:cNvSpPr>
            <a:spLocks noGrp="1"/>
          </p:cNvSpPr>
          <p:nvPr>
            <p:ph idx="1"/>
          </p:nvPr>
        </p:nvSpPr>
        <p:spPr>
          <a:xfrm>
            <a:off x="457200" y="1066800"/>
            <a:ext cx="8229600" cy="5334000"/>
          </a:xfrm>
        </p:spPr>
        <p:txBody>
          <a:bodyPr>
            <a:noAutofit/>
          </a:bodyPr>
          <a:lstStyle/>
          <a:p>
            <a:r>
              <a:rPr lang="el-GR" sz="2200" b="1" dirty="0" smtClean="0"/>
              <a:t>Οι </a:t>
            </a:r>
            <a:r>
              <a:rPr lang="el-GR" sz="2200" b="1" dirty="0"/>
              <a:t>κυρίαρχες αφηγήσεις τείνουν να ‘σκεπάζουν’ την πολυμορφία και την πολυπλοκότητα των κοινωνικών δραστηριοτήτων που σχετίζονται με τη συγκρότηση του χώρου. </a:t>
            </a:r>
            <a:endParaRPr lang="el-GR" sz="2200" b="1" dirty="0" smtClean="0"/>
          </a:p>
          <a:p>
            <a:pPr lvl="1">
              <a:buFont typeface="Wingdings" pitchFamily="2" charset="2"/>
              <a:buChar char="Ø"/>
            </a:pPr>
            <a:r>
              <a:rPr lang="el-GR" sz="2200" b="1" dirty="0" smtClean="0"/>
              <a:t>Ο </a:t>
            </a:r>
            <a:r>
              <a:rPr lang="el-GR" sz="2200" b="1" dirty="0"/>
              <a:t>αποκλεισμός του διαφορετικού γίνεται εμφανής σε κάθε προσπάθεια αμφισβήτησης της κυρίαρχης αντίληψης.  </a:t>
            </a:r>
            <a:endParaRPr lang="el-GR" sz="2200" b="1" dirty="0" smtClean="0"/>
          </a:p>
          <a:p>
            <a:endParaRPr lang="el-GR" sz="2200" b="1" dirty="0" smtClean="0"/>
          </a:p>
          <a:p>
            <a:r>
              <a:rPr lang="el-GR" sz="2200" b="1" dirty="0" smtClean="0"/>
              <a:t>Μια </a:t>
            </a:r>
            <a:r>
              <a:rPr lang="el-GR" sz="2200" b="1" dirty="0"/>
              <a:t>από τις πιο χαρακτηριστικές κοινωνικές κατασκευές τέτοιου τύπου είναι η διάκριση ανάμεσα στον ‘ιδιωτικό’ και στον ‘δημόσιο’ χώρο.  </a:t>
            </a:r>
            <a:endParaRPr lang="el-GR" sz="2200" b="1" dirty="0" smtClean="0"/>
          </a:p>
          <a:p>
            <a:pPr lvl="1">
              <a:buFont typeface="Wingdings" pitchFamily="2" charset="2"/>
              <a:buChar char="Ø"/>
            </a:pPr>
            <a:r>
              <a:rPr lang="el-GR" sz="2200" b="1" dirty="0" smtClean="0"/>
              <a:t>Η </a:t>
            </a:r>
            <a:r>
              <a:rPr lang="el-GR" sz="2200" b="1" dirty="0"/>
              <a:t>έννοια του δικαιώματος της χρήσης του δημόσιου χώρου, της ‘οικειοποίησης’ του από διαφορετικές ομάδες και δραστηριότητες, </a:t>
            </a:r>
            <a:r>
              <a:rPr lang="el-GR" sz="2200" b="1" dirty="0" err="1"/>
              <a:t>σχετικοποιεί</a:t>
            </a:r>
            <a:r>
              <a:rPr lang="el-GR" sz="2200" b="1" dirty="0"/>
              <a:t> το παραπάνω δίπολο και ανοίγει το κουτί της Πανδώρας στις αντιθέσεις που το συνοδεύουν</a:t>
            </a:r>
          </a:p>
        </p:txBody>
      </p:sp>
    </p:spTree>
    <p:extLst>
      <p:ext uri="{BB962C8B-B14F-4D97-AF65-F5344CB8AC3E}">
        <p14:creationId xmlns:p14="http://schemas.microsoft.com/office/powerpoint/2010/main" val="2337591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a:bodyPr>
          <a:lstStyle/>
          <a:p>
            <a:r>
              <a:rPr lang="el-GR" sz="2800" b="1" dirty="0"/>
              <a:t>Ο δημόσιος χώρος στην πόλη </a:t>
            </a:r>
          </a:p>
        </p:txBody>
      </p:sp>
      <p:sp>
        <p:nvSpPr>
          <p:cNvPr id="3" name="Content Placeholder 2"/>
          <p:cNvSpPr>
            <a:spLocks noGrp="1"/>
          </p:cNvSpPr>
          <p:nvPr>
            <p:ph idx="1"/>
          </p:nvPr>
        </p:nvSpPr>
        <p:spPr>
          <a:xfrm>
            <a:off x="304800" y="838200"/>
            <a:ext cx="8229600" cy="5696473"/>
          </a:xfrm>
        </p:spPr>
        <p:txBody>
          <a:bodyPr>
            <a:normAutofit/>
          </a:bodyPr>
          <a:lstStyle/>
          <a:p>
            <a:r>
              <a:rPr lang="el-GR" sz="2000" b="1" dirty="0" smtClean="0"/>
              <a:t>Ο </a:t>
            </a:r>
            <a:r>
              <a:rPr lang="el-GR" sz="2000" b="1" dirty="0"/>
              <a:t>δημόσιος χώρος στην πόλη γίνεται σήμερα κατανοητός ως το ευρύτερα </a:t>
            </a:r>
            <a:r>
              <a:rPr lang="el-GR" sz="2000" b="1" dirty="0" err="1"/>
              <a:t>προσβάσιμο</a:t>
            </a:r>
            <a:r>
              <a:rPr lang="el-GR" sz="2000" b="1" dirty="0"/>
              <a:t> και ανοικτό εκείνο πεδίο παρουσίας, συνάντησης και επικοινωνίας, όπου αρθρώνεται, παράλληλα, η </a:t>
            </a:r>
            <a:r>
              <a:rPr lang="el-GR" sz="2000" b="1" dirty="0" smtClean="0"/>
              <a:t>διαφορετικότητα.</a:t>
            </a:r>
          </a:p>
          <a:p>
            <a:pPr lvl="2">
              <a:buFont typeface="Wingdings" pitchFamily="2" charset="2"/>
              <a:buChar char="Ø"/>
            </a:pPr>
            <a:r>
              <a:rPr lang="el-GR" sz="2000" b="1" dirty="0" smtClean="0"/>
              <a:t> </a:t>
            </a:r>
            <a:r>
              <a:rPr lang="el-GR" sz="2000" b="1" dirty="0"/>
              <a:t>Η ανασφάλεια απέναντι στο ‘διαφορετικό’, όμως,  παραμένει </a:t>
            </a:r>
            <a:r>
              <a:rPr lang="el-GR" sz="2000" b="1" dirty="0" smtClean="0"/>
              <a:t>παρούσα.</a:t>
            </a:r>
          </a:p>
          <a:p>
            <a:pPr marL="914400" lvl="2" indent="0">
              <a:buNone/>
            </a:pPr>
            <a:endParaRPr lang="el-GR" sz="2000" b="1" dirty="0" smtClean="0"/>
          </a:p>
          <a:p>
            <a:r>
              <a:rPr lang="el-GR" sz="2000" b="1" dirty="0"/>
              <a:t>Παραδείγματα ιδιαίτερα προβληματικής σχέσης με το δημόσιο χώρο προσφέρουν στις μέρες μας ‘παρεκκλίνουσες’ ομάδες </a:t>
            </a:r>
            <a:r>
              <a:rPr lang="el-GR" sz="2000" b="1" dirty="0" smtClean="0"/>
              <a:t>ατόμων…</a:t>
            </a:r>
          </a:p>
          <a:p>
            <a:endParaRPr lang="el-GR" sz="2000" b="1" dirty="0" smtClean="0"/>
          </a:p>
          <a:p>
            <a:endParaRPr lang="el-GR" sz="2000" b="1" dirty="0" smtClean="0"/>
          </a:p>
          <a:p>
            <a:endParaRPr lang="el-GR" sz="2000" b="1" dirty="0" smtClean="0"/>
          </a:p>
          <a:p>
            <a:pPr marL="457200" lvl="1" indent="0">
              <a:buNone/>
            </a:pPr>
            <a:r>
              <a:rPr lang="el-GR" sz="2000" b="1" dirty="0" smtClean="0">
                <a:sym typeface="Wingdings" pitchFamily="2" charset="2"/>
              </a:rPr>
              <a:t> Άστεγοι</a:t>
            </a:r>
          </a:p>
          <a:p>
            <a:pPr lvl="1">
              <a:buFont typeface="Wingdings"/>
              <a:buChar char="è"/>
            </a:pPr>
            <a:r>
              <a:rPr lang="el-GR" sz="2000" b="1" dirty="0">
                <a:sym typeface="Wingdings" pitchFamily="2" charset="2"/>
              </a:rPr>
              <a:t>Ά</a:t>
            </a:r>
            <a:r>
              <a:rPr lang="el-GR" sz="2000" b="1" dirty="0" smtClean="0">
                <a:sym typeface="Wingdings" pitchFamily="2" charset="2"/>
              </a:rPr>
              <a:t>τομα </a:t>
            </a:r>
            <a:r>
              <a:rPr lang="el-GR" sz="2000" b="1" dirty="0">
                <a:sym typeface="Wingdings" pitchFamily="2" charset="2"/>
              </a:rPr>
              <a:t>με </a:t>
            </a:r>
            <a:r>
              <a:rPr lang="el-GR" sz="2000" b="1" dirty="0" smtClean="0">
                <a:sym typeface="Wingdings" pitchFamily="2" charset="2"/>
              </a:rPr>
              <a:t>νοητικά </a:t>
            </a:r>
          </a:p>
          <a:p>
            <a:pPr marL="457200" lvl="1" indent="0">
              <a:buNone/>
            </a:pPr>
            <a:r>
              <a:rPr lang="el-GR" sz="2000" b="1" dirty="0">
                <a:sym typeface="Wingdings" pitchFamily="2" charset="2"/>
              </a:rPr>
              <a:t>	</a:t>
            </a:r>
            <a:r>
              <a:rPr lang="el-GR" sz="2000" b="1" dirty="0" smtClean="0">
                <a:sym typeface="Wingdings" pitchFamily="2" charset="2"/>
              </a:rPr>
              <a:t>προβλήματα </a:t>
            </a:r>
          </a:p>
          <a:p>
            <a:pPr marL="457200" lvl="1" indent="0">
              <a:buNone/>
            </a:pPr>
            <a:r>
              <a:rPr lang="el-GR" sz="2000" b="1" dirty="0" smtClean="0">
                <a:sym typeface="Wingdings" pitchFamily="2" charset="2"/>
              </a:rPr>
              <a:t> …</a:t>
            </a:r>
          </a:p>
          <a:p>
            <a:pPr marL="0" indent="0">
              <a:buNone/>
            </a:pPr>
            <a:endParaRPr lang="el-GR" sz="2000" b="1" dirty="0" smtClean="0"/>
          </a:p>
        </p:txBody>
      </p:sp>
      <p:sp>
        <p:nvSpPr>
          <p:cNvPr id="4" name="TextBox 3"/>
          <p:cNvSpPr txBox="1"/>
          <p:nvPr/>
        </p:nvSpPr>
        <p:spPr>
          <a:xfrm>
            <a:off x="3733800" y="4454949"/>
            <a:ext cx="2362200" cy="2308324"/>
          </a:xfrm>
          <a:prstGeom prst="rect">
            <a:avLst/>
          </a:prstGeom>
          <a:noFill/>
        </p:spPr>
        <p:txBody>
          <a:bodyPr wrap="square" rtlCol="0">
            <a:spAutoFit/>
          </a:bodyPr>
          <a:lstStyle/>
          <a:p>
            <a:pPr marL="285750" indent="-285750">
              <a:buFont typeface="Arial" pitchFamily="34" charset="0"/>
              <a:buChar char="•"/>
            </a:pPr>
            <a:r>
              <a:rPr lang="el-GR" b="1" dirty="0" smtClean="0"/>
              <a:t>Απρόβλεπτη </a:t>
            </a:r>
            <a:r>
              <a:rPr lang="el-GR" b="1" dirty="0"/>
              <a:t>διαφορετικότητα </a:t>
            </a:r>
          </a:p>
          <a:p>
            <a:pPr marL="285750" indent="-285750">
              <a:buFont typeface="Arial" pitchFamily="34" charset="0"/>
              <a:buChar char="•"/>
            </a:pPr>
            <a:r>
              <a:rPr lang="el-GR" b="1" dirty="0"/>
              <a:t>Α</a:t>
            </a:r>
            <a:r>
              <a:rPr lang="el-GR" b="1" dirty="0" smtClean="0"/>
              <a:t>όριστη </a:t>
            </a:r>
            <a:r>
              <a:rPr lang="el-GR" b="1" dirty="0"/>
              <a:t>αντίληψη </a:t>
            </a:r>
            <a:r>
              <a:rPr lang="el-GR" b="1" dirty="0" smtClean="0"/>
              <a:t>πιθανής </a:t>
            </a:r>
            <a:r>
              <a:rPr lang="el-GR" b="1" dirty="0"/>
              <a:t>παραβίασης συγκεκριμένων ‘κανόνων’ συμπεριφοράς…</a:t>
            </a:r>
          </a:p>
        </p:txBody>
      </p:sp>
      <p:sp>
        <p:nvSpPr>
          <p:cNvPr id="5" name="TextBox 4"/>
          <p:cNvSpPr txBox="1"/>
          <p:nvPr/>
        </p:nvSpPr>
        <p:spPr>
          <a:xfrm>
            <a:off x="6781800" y="4731948"/>
            <a:ext cx="1752600" cy="1477328"/>
          </a:xfrm>
          <a:prstGeom prst="rect">
            <a:avLst/>
          </a:prstGeom>
          <a:noFill/>
        </p:spPr>
        <p:txBody>
          <a:bodyPr wrap="square" rtlCol="0">
            <a:spAutoFit/>
          </a:bodyPr>
          <a:lstStyle/>
          <a:p>
            <a:pPr marL="285750" indent="-285750">
              <a:buFont typeface="Arial" pitchFamily="34" charset="0"/>
              <a:buChar char="•"/>
            </a:pPr>
            <a:r>
              <a:rPr lang="el-GR" b="1" dirty="0" smtClean="0"/>
              <a:t>Ζητήματα </a:t>
            </a:r>
            <a:r>
              <a:rPr lang="el-GR" b="1" dirty="0"/>
              <a:t>ελέγχου της παρουσίας τους </a:t>
            </a:r>
            <a:endParaRPr lang="el-GR" b="1" dirty="0" smtClean="0"/>
          </a:p>
          <a:p>
            <a:pPr marL="285750" indent="-285750">
              <a:buFont typeface="Arial" pitchFamily="34" charset="0"/>
              <a:buChar char="•"/>
            </a:pPr>
            <a:r>
              <a:rPr lang="el-GR" b="1" dirty="0" smtClean="0"/>
              <a:t>Εξοβελισμός</a:t>
            </a:r>
            <a:endParaRPr lang="el-GR" b="1" dirty="0"/>
          </a:p>
        </p:txBody>
      </p:sp>
      <p:sp>
        <p:nvSpPr>
          <p:cNvPr id="6" name="Right Brace 5"/>
          <p:cNvSpPr/>
          <p:nvPr/>
        </p:nvSpPr>
        <p:spPr>
          <a:xfrm>
            <a:off x="3276600" y="4639615"/>
            <a:ext cx="152400" cy="1608785"/>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p>
        </p:txBody>
      </p:sp>
      <p:sp>
        <p:nvSpPr>
          <p:cNvPr id="7" name="Right Brace 6"/>
          <p:cNvSpPr/>
          <p:nvPr/>
        </p:nvSpPr>
        <p:spPr>
          <a:xfrm>
            <a:off x="6118698" y="4639614"/>
            <a:ext cx="152400" cy="1608785"/>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p>
        </p:txBody>
      </p:sp>
    </p:spTree>
    <p:extLst>
      <p:ext uri="{BB962C8B-B14F-4D97-AF65-F5344CB8AC3E}">
        <p14:creationId xmlns:p14="http://schemas.microsoft.com/office/powerpoint/2010/main" val="1239744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l-GR" sz="2800" b="1" dirty="0" smtClean="0"/>
              <a:t>Ήπιες μορφές εξοβελισμού</a:t>
            </a:r>
            <a:endParaRPr lang="el-GR" sz="2800" b="1" dirty="0"/>
          </a:p>
        </p:txBody>
      </p:sp>
      <p:sp>
        <p:nvSpPr>
          <p:cNvPr id="3" name="Content Placeholder 2"/>
          <p:cNvSpPr>
            <a:spLocks noGrp="1"/>
          </p:cNvSpPr>
          <p:nvPr>
            <p:ph idx="1"/>
          </p:nvPr>
        </p:nvSpPr>
        <p:spPr>
          <a:xfrm>
            <a:off x="381000" y="1219200"/>
            <a:ext cx="8229600" cy="5257800"/>
          </a:xfrm>
        </p:spPr>
        <p:txBody>
          <a:bodyPr>
            <a:normAutofit fontScale="77500" lnSpcReduction="20000"/>
          </a:bodyPr>
          <a:lstStyle/>
          <a:p>
            <a:r>
              <a:rPr lang="el-GR" b="1" dirty="0"/>
              <a:t>Παγκάκια με κάγκελα στην </a:t>
            </a:r>
            <a:r>
              <a:rPr lang="el-GR" b="1" dirty="0" smtClean="0"/>
              <a:t>Κυψέλη</a:t>
            </a:r>
          </a:p>
          <a:p>
            <a:endParaRPr lang="el-GR" b="1" dirty="0"/>
          </a:p>
          <a:p>
            <a:endParaRPr lang="el-GR" b="1" dirty="0" smtClean="0"/>
          </a:p>
          <a:p>
            <a:endParaRPr lang="el-GR" b="1" dirty="0"/>
          </a:p>
          <a:p>
            <a:endParaRPr lang="en-US" b="1" dirty="0" smtClean="0"/>
          </a:p>
          <a:p>
            <a:endParaRPr lang="en-US" b="1" dirty="0" smtClean="0"/>
          </a:p>
          <a:p>
            <a:endParaRPr lang="en-US" b="1" dirty="0"/>
          </a:p>
          <a:p>
            <a:endParaRPr lang="en-US" b="1" dirty="0" smtClean="0"/>
          </a:p>
          <a:p>
            <a:endParaRPr lang="en-US" b="1" dirty="0"/>
          </a:p>
          <a:p>
            <a:pPr marL="0" indent="0">
              <a:buNone/>
            </a:pPr>
            <a:r>
              <a:rPr lang="en-US" b="1" dirty="0" smtClean="0"/>
              <a:t>“</a:t>
            </a:r>
            <a:r>
              <a:rPr lang="el-GR" b="1" dirty="0" smtClean="0"/>
              <a:t>Παγκάκια </a:t>
            </a:r>
            <a:r>
              <a:rPr lang="el-GR" b="1" dirty="0"/>
              <a:t>με κάγκελα στην πλατεία Αγίου Γεωργίου, στην Κυψέλη, εγκατέστησε πριν από λίγο καιρό ο Δήμος Αθηναίων. Σκοπός, πιθανότατα, αυτής της κατασκευής είναι να μην μπορούν να ξαπλώνουν οι </a:t>
            </a:r>
            <a:r>
              <a:rPr lang="el-GR" b="1" dirty="0" smtClean="0"/>
              <a:t>άστεγοι</a:t>
            </a:r>
            <a:r>
              <a:rPr lang="en-US" b="1" dirty="0" smtClean="0"/>
              <a:t>”</a:t>
            </a:r>
            <a:r>
              <a:rPr lang="el-GR" b="1" dirty="0" smtClean="0"/>
              <a:t>.</a:t>
            </a:r>
            <a:endParaRPr lang="en-US" b="1" dirty="0" smtClean="0"/>
          </a:p>
          <a:p>
            <a:pPr marL="0" indent="0">
              <a:buNone/>
            </a:pPr>
            <a:r>
              <a:rPr lang="en-US" b="1" dirty="0" smtClean="0"/>
              <a:t>					(in.gr. 09/09/2014)</a:t>
            </a:r>
            <a:endParaRPr lang="el-GR" b="1" dirty="0"/>
          </a:p>
          <a:p>
            <a:endParaRPr lang="el-GR"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52600"/>
            <a:ext cx="461962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3214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276600"/>
            <a:ext cx="590550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7476"/>
          <a:stretch/>
        </p:blipFill>
        <p:spPr bwMode="auto">
          <a:xfrm>
            <a:off x="304800" y="381000"/>
            <a:ext cx="3762375" cy="272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4648200" y="492766"/>
            <a:ext cx="3328988"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descr="http://placemanagementandbranding.files.wordpress.com/2011/06/bum-proof-benches.jpg"/>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140339" y="3890961"/>
            <a:ext cx="2562225" cy="192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791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l-GR" sz="2800" b="1" dirty="0" smtClean="0"/>
              <a:t>Άρρητη επιτήρηση</a:t>
            </a:r>
            <a:endParaRPr lang="el-GR" sz="2800" b="1" dirty="0"/>
          </a:p>
        </p:txBody>
      </p:sp>
      <p:sp>
        <p:nvSpPr>
          <p:cNvPr id="3" name="Content Placeholder 2"/>
          <p:cNvSpPr>
            <a:spLocks noGrp="1"/>
          </p:cNvSpPr>
          <p:nvPr>
            <p:ph idx="1"/>
          </p:nvPr>
        </p:nvSpPr>
        <p:spPr>
          <a:xfrm>
            <a:off x="381000" y="1066800"/>
            <a:ext cx="8229600" cy="4525963"/>
          </a:xfrm>
        </p:spPr>
        <p:txBody>
          <a:bodyPr>
            <a:normAutofit fontScale="92500" lnSpcReduction="10000"/>
          </a:bodyPr>
          <a:lstStyle/>
          <a:p>
            <a:r>
              <a:rPr lang="el-GR" sz="2000" b="1" dirty="0"/>
              <a:t>Οι κυρίαρχοι κώδικες συμπεριφοράς επιτηρούνται καταρχήν άρρητα και επιβάλλονται, στη συνέχεια, με την αίσθηση του ανεπιθύμητου που προβάλλεται στις ‘διαφορετικές’ </a:t>
            </a:r>
            <a:r>
              <a:rPr lang="el-GR" sz="2000" b="1" dirty="0" smtClean="0"/>
              <a:t>παρουσίες.</a:t>
            </a:r>
          </a:p>
          <a:p>
            <a:endParaRPr lang="el-GR" sz="2000" b="1" dirty="0" smtClean="0"/>
          </a:p>
          <a:p>
            <a:pPr marL="0" indent="0">
              <a:buNone/>
            </a:pPr>
            <a:r>
              <a:rPr lang="el-GR" sz="2000" b="1" dirty="0" smtClean="0"/>
              <a:t>Το παράδειγμα της σεξουαλικότητας:</a:t>
            </a:r>
          </a:p>
          <a:p>
            <a:endParaRPr lang="el-GR" sz="2000" b="1" dirty="0" smtClean="0"/>
          </a:p>
          <a:p>
            <a:r>
              <a:rPr lang="el-GR" sz="2000" b="1" dirty="0" smtClean="0"/>
              <a:t>Για </a:t>
            </a:r>
            <a:r>
              <a:rPr lang="el-GR" sz="2000" b="1" dirty="0"/>
              <a:t>τις λεσβίες και τους γκέι, η σεξουαλικότητά τους ‘οφείλει’ να παραμείνει ‘ιδιωτική’, αφού η δημόσια έκφρασή της συναντά αρνήσεις</a:t>
            </a:r>
            <a:r>
              <a:rPr lang="el-GR" sz="2000" b="1" dirty="0" smtClean="0"/>
              <a:t>.</a:t>
            </a:r>
          </a:p>
          <a:p>
            <a:endParaRPr lang="el-GR" sz="2000" b="1" dirty="0"/>
          </a:p>
          <a:p>
            <a:r>
              <a:rPr lang="el-GR" sz="2000" b="1" dirty="0" smtClean="0"/>
              <a:t>Σιωπηρή </a:t>
            </a:r>
            <a:r>
              <a:rPr lang="el-GR" sz="2000" b="1" dirty="0"/>
              <a:t>απαγόρευση σωματικών εκφράσεων και </a:t>
            </a:r>
            <a:r>
              <a:rPr lang="el-GR" sz="2000" b="1" dirty="0" smtClean="0"/>
              <a:t>κινήσεων.</a:t>
            </a:r>
          </a:p>
          <a:p>
            <a:r>
              <a:rPr lang="el-GR" sz="2000" b="1" dirty="0" smtClean="0"/>
              <a:t>Αποκλεισμός </a:t>
            </a:r>
            <a:r>
              <a:rPr lang="el-GR" sz="2000" b="1" dirty="0"/>
              <a:t>ορισμένων κατηγοριών πολιτών από τις θεωρούμενες, για άλλους, ως δεδομένες χρήσεις του δημόσιου </a:t>
            </a:r>
            <a:r>
              <a:rPr lang="el-GR" sz="2000" b="1" dirty="0" smtClean="0"/>
              <a:t>χώρου.</a:t>
            </a:r>
          </a:p>
          <a:p>
            <a:r>
              <a:rPr lang="el-GR" sz="2000" b="1" dirty="0"/>
              <a:t>Η επιβαλλόμενη συμμόρφωση στο ετερόφυλο πρότυπο συνοδεύεται, συνήθως, από την προσποίησης μιας </a:t>
            </a:r>
            <a:r>
              <a:rPr lang="el-GR" sz="2000" b="1" dirty="0" err="1"/>
              <a:t>ετεροκανονικής</a:t>
            </a:r>
            <a:r>
              <a:rPr lang="el-GR" sz="2000" b="1" dirty="0"/>
              <a:t> σεξουαλικής συμπεριφοράς</a:t>
            </a:r>
            <a:endParaRPr lang="el-GR" sz="2000" b="1" dirty="0" smtClean="0"/>
          </a:p>
        </p:txBody>
      </p:sp>
    </p:spTree>
    <p:extLst>
      <p:ext uri="{BB962C8B-B14F-4D97-AF65-F5344CB8AC3E}">
        <p14:creationId xmlns:p14="http://schemas.microsoft.com/office/powerpoint/2010/main" val="1143199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a:bodyPr>
          <a:lstStyle/>
          <a:p>
            <a:r>
              <a:rPr lang="el-GR" sz="2800" b="1" dirty="0" smtClean="0"/>
              <a:t>…ακραίες μορφές εξοβελισμού</a:t>
            </a:r>
            <a:endParaRPr lang="el-GR" sz="2800" b="1" dirty="0"/>
          </a:p>
        </p:txBody>
      </p:sp>
      <p:sp>
        <p:nvSpPr>
          <p:cNvPr id="3" name="Content Placeholder 2"/>
          <p:cNvSpPr>
            <a:spLocks noGrp="1"/>
          </p:cNvSpPr>
          <p:nvPr>
            <p:ph idx="1"/>
          </p:nvPr>
        </p:nvSpPr>
        <p:spPr>
          <a:xfrm>
            <a:off x="457200" y="685800"/>
            <a:ext cx="8229600" cy="6172200"/>
          </a:xfrm>
        </p:spPr>
        <p:txBody>
          <a:bodyPr>
            <a:noAutofit/>
          </a:bodyPr>
          <a:lstStyle/>
          <a:p>
            <a:r>
              <a:rPr lang="en-US" sz="1600" b="1" dirty="0" smtClean="0"/>
              <a:t>“</a:t>
            </a:r>
            <a:r>
              <a:rPr lang="el-GR" sz="1600" b="1" dirty="0" smtClean="0"/>
              <a:t>Η </a:t>
            </a:r>
            <a:r>
              <a:rPr lang="el-GR" sz="1600" b="1" dirty="0"/>
              <a:t>νέα επίθεση των νεοναζί αυτή τη φορά με θύματα ένα ζευγάρι ομοφυλόφιλων σημειώθηκε στην πλατεία Βαρνάβα στο Παγκράτι, περίπου στις 12.30 το βράδυ του Σαββάτου. Θύματα ήταν οι Κ. και Ζ., Έλληνας ο πρώτος μετανάστης που του έχει χορηγηθεί άσυλο ο δεύτερος, και δράστες περίπου δεκαπέντε άτομα. Και οι δύο διακομίστηκαν στο νοσοκομείο. Ο Κ. έχει σπασμένο αστράγαλο σε τρία σημεία και θα χρειαστεί χειρουργείο. Οι δυο τους, σύμφωνα με την Εφημερίδα των Συντακτών, το βράδυ της επίθεσης αποφάσισαν να πιουν μια μπίρα σε ένα παγκάκι της περιοχής. Αρχικά τους επιτέθηκαν τρία άτομα που τους πέταξαν απόνερα μπουγάδας και τους επιτέθηκαν φραστικά. Ο Κ. αντέδρασε όμως οι δράστες διέφυγαν με </a:t>
            </a:r>
            <a:r>
              <a:rPr lang="el-GR" sz="1600" b="1" dirty="0" smtClean="0"/>
              <a:t>μηχανάκι. </a:t>
            </a:r>
            <a:r>
              <a:rPr lang="el-GR" sz="1600" b="1" dirty="0"/>
              <a:t>Λίγη ώρα αργότερα μια ομάδα περίπου 15 ατόμων με μαύρες μπλούζες και ξυρισμένα κεφάλια έφτασε στο </a:t>
            </a:r>
            <a:r>
              <a:rPr lang="el-GR" sz="1600" b="1" dirty="0" smtClean="0"/>
              <a:t>σημείο.  Τους </a:t>
            </a:r>
            <a:r>
              <a:rPr lang="el-GR" sz="1600" b="1" dirty="0"/>
              <a:t>επιτέθηκαν με μανία κλοτσώντας και γρονθοκοπώντας τους. Οι Κ. και Ζ. έπεσαν αιμόφυρτοι στο έδαφος. Το τάγμα εφόδου είχε ολοκληρώσει την επίθεση </a:t>
            </a:r>
            <a:r>
              <a:rPr lang="el-GR" sz="1600" b="1" dirty="0" smtClean="0"/>
              <a:t>και </a:t>
            </a:r>
            <a:r>
              <a:rPr lang="el-GR" sz="1600" b="1" dirty="0"/>
              <a:t>αποχώρησε οργανωμένα με κατεύθυνση την πλατεία Πλαστήρα</a:t>
            </a:r>
            <a:r>
              <a:rPr lang="el-GR" sz="1600" b="1" dirty="0" smtClean="0"/>
              <a:t>.</a:t>
            </a:r>
          </a:p>
          <a:p>
            <a:endParaRPr lang="el-GR" sz="1600" b="1" dirty="0"/>
          </a:p>
          <a:p>
            <a:pPr marL="857250" lvl="2" indent="0">
              <a:buNone/>
            </a:pPr>
            <a:r>
              <a:rPr lang="el-GR" sz="1600" b="1" dirty="0"/>
              <a:t>«Και το σκέφτηκα κάποια στιγμή όπως καθίσαμε στο παγκάκι: σαν πολλούς φασίστες έχει σήμερα η πλατεία», είπε ο Κ. στην Εφημερίδα των Συντακτών. «Πιστεύω ότι ήθελαν να δώσουν ένα μάθημα, επειδή είμαι διαφορετικός από δύο πλευρές: και λόγω του σεξουαλικού προσανατολισμού μου και λόγω του χρώματος του δέρματος του συντρόφου μου. Όπως είπε ένας φίλος παραφράζοντας τον Μπρεχτ, χτύπησαν το πόδι, αλλά ο στόχος τους ήταν το κεφάλι. Ήθελαν να μου αλλάξουν μυαλό, να μην είμαι αυτός που είμαι», πρόσθεσε.</a:t>
            </a:r>
          </a:p>
          <a:p>
            <a:endParaRPr lang="el-GR" sz="1600" b="1" dirty="0"/>
          </a:p>
          <a:p>
            <a:r>
              <a:rPr lang="el-GR" sz="1600" b="1" dirty="0"/>
              <a:t>Πρόκειται για την πέμπτη επίθεση κατά ομοφυλόφιλων που δημοσιοποιείται κατά την καλοκαιρινή </a:t>
            </a:r>
            <a:r>
              <a:rPr lang="el-GR" sz="1600" b="1" dirty="0" smtClean="0"/>
              <a:t>περίοδο  (Εφ. των Συντακτών 25/08/2014)</a:t>
            </a:r>
            <a:endParaRPr lang="el-GR" sz="1600" b="1" dirty="0"/>
          </a:p>
        </p:txBody>
      </p:sp>
    </p:spTree>
    <p:extLst>
      <p:ext uri="{BB962C8B-B14F-4D97-AF65-F5344CB8AC3E}">
        <p14:creationId xmlns:p14="http://schemas.microsoft.com/office/powerpoint/2010/main" val="464904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l-GR" sz="2800" b="1" dirty="0" smtClean="0"/>
              <a:t>Διεκδίκηση </a:t>
            </a:r>
            <a:endParaRPr lang="el-GR" sz="2800" b="1" dirty="0"/>
          </a:p>
        </p:txBody>
      </p:sp>
      <p:sp>
        <p:nvSpPr>
          <p:cNvPr id="3" name="Content Placeholder 2"/>
          <p:cNvSpPr>
            <a:spLocks noGrp="1"/>
          </p:cNvSpPr>
          <p:nvPr>
            <p:ph idx="1"/>
          </p:nvPr>
        </p:nvSpPr>
        <p:spPr>
          <a:xfrm>
            <a:off x="457200" y="838202"/>
            <a:ext cx="8229600" cy="1055686"/>
          </a:xfrm>
        </p:spPr>
        <p:txBody>
          <a:bodyPr>
            <a:normAutofit lnSpcReduction="10000"/>
          </a:bodyPr>
          <a:lstStyle/>
          <a:p>
            <a:r>
              <a:rPr lang="el-GR" sz="2200" b="1" dirty="0" smtClean="0"/>
              <a:t>Οι </a:t>
            </a:r>
            <a:r>
              <a:rPr lang="el-GR" sz="2200" b="1" dirty="0"/>
              <a:t>δημόσιες εκφράσεις ‘ιδιωτικών’ και ‘αθέατων’ </a:t>
            </a:r>
            <a:r>
              <a:rPr lang="el-GR" sz="2200" b="1" dirty="0" err="1"/>
              <a:t>σεξουαλικοτήτων</a:t>
            </a:r>
            <a:r>
              <a:rPr lang="el-GR" sz="2200" b="1" dirty="0"/>
              <a:t> εκθέτουν τις κυρίαρχες σηματοδοτήσεις του χώρου και θεωρούνται δυνάμει μετασχηματιστικές</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57400"/>
            <a:ext cx="5264150" cy="460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241780" y="6017200"/>
            <a:ext cx="2673039" cy="646331"/>
          </a:xfrm>
          <a:prstGeom prst="rect">
            <a:avLst/>
          </a:prstGeom>
        </p:spPr>
        <p:txBody>
          <a:bodyPr wrap="none">
            <a:spAutoFit/>
          </a:bodyPr>
          <a:lstStyle/>
          <a:p>
            <a:r>
              <a:rPr lang="el-GR" dirty="0"/>
              <a:t>Λεσβιακή Ομάδα Αθήνας: </a:t>
            </a:r>
            <a:endParaRPr lang="el-GR" dirty="0" smtClean="0"/>
          </a:p>
          <a:p>
            <a:r>
              <a:rPr lang="el-GR" dirty="0" smtClean="0"/>
              <a:t>Αφίσα </a:t>
            </a:r>
            <a:r>
              <a:rPr lang="en-US" dirty="0"/>
              <a:t>Pride</a:t>
            </a:r>
            <a:r>
              <a:rPr lang="el-GR" dirty="0"/>
              <a:t> 2007</a:t>
            </a:r>
          </a:p>
        </p:txBody>
      </p:sp>
    </p:spTree>
    <p:extLst>
      <p:ext uri="{BB962C8B-B14F-4D97-AF65-F5344CB8AC3E}">
        <p14:creationId xmlns:p14="http://schemas.microsoft.com/office/powerpoint/2010/main" val="2706044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976</TotalTime>
  <Words>1514</Words>
  <Application>Microsoft Office PowerPoint</Application>
  <PresentationFormat>On-screen Show (4:3)</PresentationFormat>
  <Paragraphs>184</Paragraphs>
  <Slides>21</Slides>
  <Notes>0</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1_Office Theme</vt:lpstr>
      <vt:lpstr>Υβριδικές Ταυτότητες</vt:lpstr>
      <vt:lpstr>Χώρος: κοινωνική εμπειρία</vt:lpstr>
      <vt:lpstr>Κυρίαρχες αφηγήσεις </vt:lpstr>
      <vt:lpstr>Ο δημόσιος χώρος στην πόλη </vt:lpstr>
      <vt:lpstr>Ήπιες μορφές εξοβελισμού</vt:lpstr>
      <vt:lpstr>PowerPoint Presentation</vt:lpstr>
      <vt:lpstr>Άρρητη επιτήρηση</vt:lpstr>
      <vt:lpstr>…ακραίες μορφές εξοβελισμού</vt:lpstr>
      <vt:lpstr>Διεκδίκηση </vt:lpstr>
      <vt:lpstr>...ζητήματα ελέγχου</vt:lpstr>
      <vt:lpstr>Ιδιωτικοί χώροι συγκέντρωσης</vt:lpstr>
      <vt:lpstr>Το επιφυλακτικό περιβάλλον</vt:lpstr>
      <vt:lpstr>Προβολή κυρίαρχης αφήγησης</vt:lpstr>
      <vt:lpstr>Θεσσαλονίκη: Η Εβραϊκή κοινότητα</vt:lpstr>
      <vt:lpstr>Πληθυσμός </vt:lpstr>
      <vt:lpstr>PowerPoint Presentation</vt:lpstr>
      <vt:lpstr>Το νεκροταφείο (1943)</vt:lpstr>
      <vt:lpstr>Ο αφανισμός της κοινότητας</vt:lpstr>
      <vt:lpstr>Η μεταμόρφωση της νεκρόπολης σε πανεπιστήμιο</vt:lpstr>
      <vt:lpstr>Αλλαγή πολιτισμικών προτύπων</vt:lpstr>
      <vt:lpstr>Θεσσαλονίκη τέλη 19ου αιώνα.</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Media Center</dc:creator>
  <cp:lastModifiedBy>Media Center</cp:lastModifiedBy>
  <cp:revision>40</cp:revision>
  <dcterms:created xsi:type="dcterms:W3CDTF">2006-08-16T00:00:00Z</dcterms:created>
  <dcterms:modified xsi:type="dcterms:W3CDTF">2015-03-03T12:26:05Z</dcterms:modified>
</cp:coreProperties>
</file>