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263" r:id="rId3"/>
    <p:sldId id="264" r:id="rId4"/>
    <p:sldId id="265" r:id="rId5"/>
    <p:sldId id="284" r:id="rId6"/>
    <p:sldId id="259" r:id="rId7"/>
    <p:sldId id="261" r:id="rId8"/>
    <p:sldId id="266" r:id="rId9"/>
    <p:sldId id="270" r:id="rId10"/>
    <p:sldId id="268" r:id="rId11"/>
    <p:sldId id="272" r:id="rId12"/>
    <p:sldId id="274" r:id="rId13"/>
    <p:sldId id="285" r:id="rId14"/>
    <p:sldId id="275" r:id="rId15"/>
    <p:sldId id="276" r:id="rId16"/>
    <p:sldId id="279" r:id="rId17"/>
    <p:sldId id="280" r:id="rId18"/>
    <p:sldId id="281" r:id="rId19"/>
    <p:sldId id="282" r:id="rId20"/>
    <p:sldId id="27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CAF"/>
    <a:srgbClr val="00A8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5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496AE-0402-4596-B85D-D24B265069B0}" type="datetimeFigureOut">
              <a:rPr lang="en-US" smtClean="0"/>
              <a:t>2/11/2017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6B00-2E8F-4CD2-AF9B-8172C83C2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077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496AE-0402-4596-B85D-D24B265069B0}" type="datetimeFigureOut">
              <a:rPr lang="en-US" smtClean="0"/>
              <a:t>2/11/2017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6B00-2E8F-4CD2-AF9B-8172C83C2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193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496AE-0402-4596-B85D-D24B265069B0}" type="datetimeFigureOut">
              <a:rPr lang="en-US" smtClean="0"/>
              <a:t>2/11/2017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6B00-2E8F-4CD2-AF9B-8172C83C2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83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496AE-0402-4596-B85D-D24B265069B0}" type="datetimeFigureOut">
              <a:rPr lang="en-US" smtClean="0"/>
              <a:t>2/11/2017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6B00-2E8F-4CD2-AF9B-8172C83C2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804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496AE-0402-4596-B85D-D24B265069B0}" type="datetimeFigureOut">
              <a:rPr lang="en-US" smtClean="0"/>
              <a:t>2/11/2017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6B00-2E8F-4CD2-AF9B-8172C83C2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004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496AE-0402-4596-B85D-D24B265069B0}" type="datetimeFigureOut">
              <a:rPr lang="en-US" smtClean="0"/>
              <a:t>2/11/2017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6B00-2E8F-4CD2-AF9B-8172C83C2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107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496AE-0402-4596-B85D-D24B265069B0}" type="datetimeFigureOut">
              <a:rPr lang="en-US" smtClean="0"/>
              <a:t>2/11/2017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6B00-2E8F-4CD2-AF9B-8172C83C2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982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496AE-0402-4596-B85D-D24B265069B0}" type="datetimeFigureOut">
              <a:rPr lang="en-US" smtClean="0"/>
              <a:t>2/11/2017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6B00-2E8F-4CD2-AF9B-8172C83C2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446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496AE-0402-4596-B85D-D24B265069B0}" type="datetimeFigureOut">
              <a:rPr lang="en-US" smtClean="0"/>
              <a:t>2/11/2017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6B00-2E8F-4CD2-AF9B-8172C83C2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102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496AE-0402-4596-B85D-D24B265069B0}" type="datetimeFigureOut">
              <a:rPr lang="en-US" smtClean="0"/>
              <a:t>2/11/2017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6B00-2E8F-4CD2-AF9B-8172C83C2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1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496AE-0402-4596-B85D-D24B265069B0}" type="datetimeFigureOut">
              <a:rPr lang="en-US" smtClean="0"/>
              <a:t>2/11/2017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6B00-2E8F-4CD2-AF9B-8172C83C2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022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8496AE-0402-4596-B85D-D24B265069B0}" type="datetimeFigureOut">
              <a:rPr lang="en-US" smtClean="0"/>
              <a:t>2/11/2017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286B00-2E8F-4CD2-AF9B-8172C83C2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003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dictionary.cambridge.org/dictionary/english/important" TargetMode="External"/><Relationship Id="rId3" Type="http://schemas.openxmlformats.org/officeDocument/2006/relationships/slideLayout" Target="../slideLayouts/slideLayout1.xml"/><Relationship Id="rId7" Type="http://schemas.openxmlformats.org/officeDocument/2006/relationships/hyperlink" Target="http://dictionary.cambridge.org/dictionary/english/subject" TargetMode="External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6" Type="http://schemas.openxmlformats.org/officeDocument/2006/relationships/hyperlink" Target="http://dictionary.cambridge.org/dictionary/english/activity" TargetMode="External"/><Relationship Id="rId11" Type="http://schemas.openxmlformats.org/officeDocument/2006/relationships/image" Target="../media/image36.png"/><Relationship Id="rId5" Type="http://schemas.openxmlformats.org/officeDocument/2006/relationships/hyperlink" Target="http://dictionary.cambridge.org/dictionary/english/attention" TargetMode="External"/><Relationship Id="rId10" Type="http://schemas.openxmlformats.org/officeDocument/2006/relationships/image" Target="../media/image35.png"/><Relationship Id="rId4" Type="http://schemas.openxmlformats.org/officeDocument/2006/relationships/hyperlink" Target="http://dictionary.cambridge.org/dictionary/english/direct" TargetMode="External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A9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000"/>
          <a:stretch/>
        </p:blipFill>
        <p:spPr>
          <a:xfrm>
            <a:off x="492640" y="0"/>
            <a:ext cx="3892168" cy="274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40"/>
          <a:stretch/>
        </p:blipFill>
        <p:spPr>
          <a:xfrm>
            <a:off x="6655840" y="813732"/>
            <a:ext cx="5536160" cy="59855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9558" y="5144224"/>
            <a:ext cx="3228769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dpsd11079 </a:t>
            </a:r>
            <a:r>
              <a:rPr lang="el-GR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Μανώλης Στρατής</a:t>
            </a:r>
            <a:br>
              <a:rPr lang="el-GR" sz="14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dpsd13064 </a:t>
            </a:r>
            <a:r>
              <a:rPr lang="el-GR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Παναγιώτης Μεντεσίδης</a:t>
            </a:r>
            <a:br>
              <a:rPr lang="el-GR" sz="14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dpsd13077 </a:t>
            </a:r>
            <a:r>
              <a:rPr lang="el-GR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Ζωή </a:t>
            </a:r>
            <a:r>
              <a:rPr lang="el-GR" sz="1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Μπουρμπούλη</a:t>
            </a:r>
            <a:r>
              <a:rPr lang="el-GR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el-GR" sz="14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dpsd13069 </a:t>
            </a:r>
            <a:r>
              <a:rPr lang="el-GR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Γιώργος </a:t>
            </a:r>
            <a:r>
              <a:rPr lang="el-GR" sz="1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Μπακλατζής</a:t>
            </a:r>
            <a:r>
              <a:rPr lang="el-GR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el-GR" sz="14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dpsd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 13082 M</a:t>
            </a:r>
            <a:r>
              <a:rPr lang="el-GR" sz="1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αρία</a:t>
            </a:r>
            <a:r>
              <a:rPr lang="el-GR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 Ντουρμετάκη</a:t>
            </a:r>
            <a:endParaRPr lang="en-US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831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7403" y="377965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latin typeface="Century Gothic" panose="020B0502020202020204" pitchFamily="34" charset="0"/>
              </a:rPr>
              <a:t>Εργαλεία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14" b="6803"/>
          <a:stretch/>
        </p:blipFill>
        <p:spPr>
          <a:xfrm>
            <a:off x="327403" y="1226822"/>
            <a:ext cx="2919380" cy="9459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45"/>
          <a:stretch/>
        </p:blipFill>
        <p:spPr>
          <a:xfrm>
            <a:off x="327403" y="3422708"/>
            <a:ext cx="3901040" cy="1354822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cxnSp>
        <p:nvCxnSpPr>
          <p:cNvPr id="7" name="Straight Connector 6"/>
          <p:cNvCxnSpPr>
            <a:cxnSpLocks/>
          </p:cNvCxnSpPr>
          <p:nvPr/>
        </p:nvCxnSpPr>
        <p:spPr>
          <a:xfrm>
            <a:off x="645952" y="2172749"/>
            <a:ext cx="0" cy="1082179"/>
          </a:xfrm>
          <a:prstGeom prst="line">
            <a:avLst/>
          </a:prstGeom>
          <a:ln>
            <a:solidFill>
              <a:srgbClr val="00A8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63398" y="2948514"/>
            <a:ext cx="1239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latin typeface="Century Gothic" panose="020B0502020202020204" pitchFamily="34" charset="0"/>
              </a:rPr>
              <a:t>Ρυθμίσεις</a:t>
            </a:r>
            <a:endParaRPr lang="en-US" dirty="0">
              <a:latin typeface="Century Gothic" panose="020B0502020202020204" pitchFamily="34" charset="0"/>
            </a:endParaRPr>
          </a:p>
        </p:txBody>
      </p:sp>
      <p:cxnSp>
        <p:nvCxnSpPr>
          <p:cNvPr id="20" name="Straight Connector 19"/>
          <p:cNvCxnSpPr>
            <a:cxnSpLocks/>
          </p:cNvCxnSpPr>
          <p:nvPr/>
        </p:nvCxnSpPr>
        <p:spPr>
          <a:xfrm>
            <a:off x="1317072" y="2172749"/>
            <a:ext cx="0" cy="469783"/>
          </a:xfrm>
          <a:prstGeom prst="line">
            <a:avLst/>
          </a:prstGeom>
          <a:ln>
            <a:solidFill>
              <a:srgbClr val="00A8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317072" y="2642532"/>
            <a:ext cx="4379053" cy="0"/>
          </a:xfrm>
          <a:prstGeom prst="line">
            <a:avLst/>
          </a:prstGeom>
          <a:ln>
            <a:solidFill>
              <a:srgbClr val="00A8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63"/>
          <a:stretch/>
        </p:blipFill>
        <p:spPr>
          <a:xfrm>
            <a:off x="4936939" y="3317846"/>
            <a:ext cx="3852386" cy="2320516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sp>
        <p:nvSpPr>
          <p:cNvPr id="24" name="TextBox 23"/>
          <p:cNvSpPr txBox="1"/>
          <p:nvPr/>
        </p:nvSpPr>
        <p:spPr>
          <a:xfrm>
            <a:off x="5097250" y="2948514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latin typeface="Century Gothic" panose="020B0502020202020204" pitchFamily="34" charset="0"/>
              </a:rPr>
              <a:t>Φίλτρα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097250" y="5931868"/>
            <a:ext cx="36920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00" dirty="0">
                <a:latin typeface="Century Gothic" panose="020B0502020202020204" pitchFamily="34" charset="0"/>
              </a:rPr>
              <a:t>Ότι φίλτρο βάζεις ανανεώνει και τον χάρτη και τα αξιοθέατα</a:t>
            </a:r>
            <a:endParaRPr lang="en-US" sz="1100" dirty="0">
              <a:latin typeface="Century Gothic" panose="020B0502020202020204" pitchFamily="34" charset="0"/>
            </a:endParaRPr>
          </a:p>
        </p:txBody>
      </p:sp>
      <p:cxnSp>
        <p:nvCxnSpPr>
          <p:cNvPr id="27" name="Straight Connector 26"/>
          <p:cNvCxnSpPr>
            <a:cxnSpLocks/>
          </p:cNvCxnSpPr>
          <p:nvPr/>
        </p:nvCxnSpPr>
        <p:spPr>
          <a:xfrm>
            <a:off x="3002224" y="1855365"/>
            <a:ext cx="4894067" cy="0"/>
          </a:xfrm>
          <a:prstGeom prst="line">
            <a:avLst/>
          </a:prstGeom>
          <a:ln>
            <a:solidFill>
              <a:srgbClr val="00A8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896291" y="1609353"/>
            <a:ext cx="1430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latin typeface="Century Gothic" panose="020B0502020202020204" pitchFamily="34" charset="0"/>
              </a:rPr>
              <a:t>Αναζήτηση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148" y="1600489"/>
            <a:ext cx="1883928" cy="3355202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9564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7403" y="377965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latin typeface="Century Gothic" panose="020B0502020202020204" pitchFamily="34" charset="0"/>
              </a:rPr>
              <a:t>Εργαλεία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14" b="6803"/>
          <a:stretch/>
        </p:blipFill>
        <p:spPr>
          <a:xfrm>
            <a:off x="327403" y="1176011"/>
            <a:ext cx="2674821" cy="866685"/>
          </a:xfrm>
          <a:prstGeom prst="rect">
            <a:avLst/>
          </a:prstGeom>
        </p:spPr>
      </p:pic>
      <p:cxnSp>
        <p:nvCxnSpPr>
          <p:cNvPr id="15" name="Straight Connector 14"/>
          <p:cNvCxnSpPr>
            <a:cxnSpLocks/>
          </p:cNvCxnSpPr>
          <p:nvPr/>
        </p:nvCxnSpPr>
        <p:spPr>
          <a:xfrm>
            <a:off x="2004969" y="2088859"/>
            <a:ext cx="0" cy="469783"/>
          </a:xfrm>
          <a:prstGeom prst="line">
            <a:avLst/>
          </a:prstGeom>
          <a:ln>
            <a:solidFill>
              <a:srgbClr val="00A8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2004969" y="2558642"/>
            <a:ext cx="1102125" cy="0"/>
          </a:xfrm>
          <a:prstGeom prst="line">
            <a:avLst/>
          </a:prstGeom>
          <a:ln>
            <a:solidFill>
              <a:srgbClr val="00A8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972431" y="2151691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latin typeface="Century Gothic" panose="020B0502020202020204" pitchFamily="34" charset="0"/>
              </a:rPr>
              <a:t>Κάμερα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79230" y="2646592"/>
            <a:ext cx="1961766" cy="34803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65989" y="873906"/>
            <a:ext cx="34034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>
                <a:latin typeface="Century Gothic" panose="020B0502020202020204" pitchFamily="34" charset="0"/>
              </a:rPr>
              <a:t>Οι τουρίστες βγάζουν πολλές φωτογραφίες</a:t>
            </a:r>
            <a:endParaRPr lang="en-US" sz="1200" dirty="0">
              <a:latin typeface="Century Gothic" panose="020B0502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665988" y="1259900"/>
            <a:ext cx="33906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>
                <a:latin typeface="Century Gothic" panose="020B0502020202020204" pitchFamily="34" charset="0"/>
              </a:rPr>
              <a:t>Δεν θα χρειάζονται να αλλάξουν εφαρμογή</a:t>
            </a:r>
            <a:endParaRPr lang="en-US" sz="1200" dirty="0">
              <a:latin typeface="Century Gothic" panose="020B0502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00505" y="2889922"/>
            <a:ext cx="1119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latin typeface="Century Gothic" panose="020B0502020202020204" pitchFamily="34" charset="0"/>
              </a:rPr>
              <a:t>1</a:t>
            </a:r>
            <a:r>
              <a:rPr lang="el-GR" baseline="30000" dirty="0">
                <a:latin typeface="Century Gothic" panose="020B0502020202020204" pitchFamily="34" charset="0"/>
              </a:rPr>
              <a:t>ο</a:t>
            </a:r>
            <a:r>
              <a:rPr lang="el-GR" dirty="0">
                <a:latin typeface="Century Gothic" panose="020B0502020202020204" pitchFamily="34" charset="0"/>
              </a:rPr>
              <a:t> βήμα 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908"/>
          <a:stretch/>
        </p:blipFill>
        <p:spPr>
          <a:xfrm>
            <a:off x="5213678" y="2280815"/>
            <a:ext cx="2453517" cy="4292263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sp>
        <p:nvSpPr>
          <p:cNvPr id="34" name="TextBox 33"/>
          <p:cNvSpPr txBox="1"/>
          <p:nvPr/>
        </p:nvSpPr>
        <p:spPr>
          <a:xfrm>
            <a:off x="9737888" y="1858030"/>
            <a:ext cx="1119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latin typeface="Century Gothic" panose="020B0502020202020204" pitchFamily="34" charset="0"/>
              </a:rPr>
              <a:t>3</a:t>
            </a:r>
            <a:r>
              <a:rPr lang="el-GR" baseline="30000" dirty="0">
                <a:latin typeface="Century Gothic" panose="020B0502020202020204" pitchFamily="34" charset="0"/>
              </a:rPr>
              <a:t>ο</a:t>
            </a:r>
            <a:r>
              <a:rPr lang="el-GR" dirty="0">
                <a:latin typeface="Century Gothic" panose="020B0502020202020204" pitchFamily="34" charset="0"/>
              </a:rPr>
              <a:t> βήμα 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950268" y="1858030"/>
            <a:ext cx="1119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latin typeface="Century Gothic" panose="020B0502020202020204" pitchFamily="34" charset="0"/>
              </a:rPr>
              <a:t>2</a:t>
            </a:r>
            <a:r>
              <a:rPr lang="el-GR" baseline="30000" dirty="0">
                <a:latin typeface="Century Gothic" panose="020B0502020202020204" pitchFamily="34" charset="0"/>
              </a:rPr>
              <a:t>ο</a:t>
            </a:r>
            <a:r>
              <a:rPr lang="el-GR" dirty="0">
                <a:latin typeface="Century Gothic" panose="020B0502020202020204" pitchFamily="34" charset="0"/>
              </a:rPr>
              <a:t> βήμα 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597" y="2267558"/>
            <a:ext cx="2449529" cy="4205025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sp>
        <p:nvSpPr>
          <p:cNvPr id="37" name="TextBox 36"/>
          <p:cNvSpPr txBox="1"/>
          <p:nvPr/>
        </p:nvSpPr>
        <p:spPr>
          <a:xfrm>
            <a:off x="8839994" y="873906"/>
            <a:ext cx="2490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latin typeface="Century Gothic" panose="020B0502020202020204" pitchFamily="34" charset="0"/>
              </a:rPr>
              <a:t>Ανατροφοδότηση τοπίων από χρήστες</a:t>
            </a:r>
            <a:endParaRPr lang="en-US" sz="1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72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27403" y="377965"/>
            <a:ext cx="3756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latin typeface="Century Gothic" panose="020B0502020202020204" pitchFamily="34" charset="0"/>
              </a:rPr>
              <a:t>Βασικός χειρισμός με το ένα χέρι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90" y="1290969"/>
            <a:ext cx="2776833" cy="49433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38206" y="5576710"/>
            <a:ext cx="3200400" cy="93306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150390" y="5889351"/>
            <a:ext cx="2309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>
                <a:latin typeface="Century Gothic" panose="020B0502020202020204" pitchFamily="34" charset="0"/>
              </a:rPr>
              <a:t>Τα εργαλεία είναι στο κάτω μέρος της οθόνης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38206" y="1115165"/>
            <a:ext cx="3200400" cy="93306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4150390" y="1320085"/>
            <a:ext cx="2124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>
                <a:latin typeface="Century Gothic" panose="020B0502020202020204" pitchFamily="34" charset="0"/>
              </a:rPr>
              <a:t>Καρτέλες μπορείς να αλλάζεις και με </a:t>
            </a:r>
            <a:r>
              <a:rPr lang="en-US" sz="1400" dirty="0">
                <a:latin typeface="Century Gothic" panose="020B0502020202020204" pitchFamily="34" charset="0"/>
              </a:rPr>
              <a:t>swipe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169"/>
          <a:stretch/>
        </p:blipFill>
        <p:spPr>
          <a:xfrm>
            <a:off x="7449423" y="1320085"/>
            <a:ext cx="2776833" cy="387091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8010724" y="2148894"/>
            <a:ext cx="212457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>
                <a:latin typeface="Century Gothic" panose="020B0502020202020204" pitchFamily="34" charset="0"/>
              </a:rPr>
              <a:t>Τοποθέτηση των ποιων βασικών εργαλείων στη μέση που ο χρήστης τα επιλέγει πιο εύκολα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187655" y="1115165"/>
            <a:ext cx="1325461" cy="7975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92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7403" y="377965"/>
            <a:ext cx="1983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entury Gothic" panose="020B0502020202020204" pitchFamily="34" charset="0"/>
              </a:rPr>
              <a:t>Sidetracked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27403" y="1451295"/>
            <a:ext cx="7994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to </a:t>
            </a:r>
            <a:r>
              <a:rPr lang="en-US" dirty="0">
                <a:latin typeface="Century Gothic" panose="020B0502020202020204" pitchFamily="34" charset="0"/>
                <a:hlinkClick r:id="rId4" tooltip="direct"/>
              </a:rPr>
              <a:t>direct</a:t>
            </a:r>
            <a:r>
              <a:rPr lang="en-US" dirty="0">
                <a:latin typeface="Century Gothic" panose="020B0502020202020204" pitchFamily="34" charset="0"/>
              </a:rPr>
              <a:t> a person's </a:t>
            </a:r>
            <a:r>
              <a:rPr lang="en-US" dirty="0">
                <a:latin typeface="Century Gothic" panose="020B0502020202020204" pitchFamily="34" charset="0"/>
                <a:hlinkClick r:id="rId5" tooltip="attention"/>
              </a:rPr>
              <a:t>attention</a:t>
            </a:r>
            <a:r>
              <a:rPr lang="en-US" dirty="0">
                <a:latin typeface="Century Gothic" panose="020B0502020202020204" pitchFamily="34" charset="0"/>
              </a:rPr>
              <a:t> away from an </a:t>
            </a:r>
            <a:r>
              <a:rPr lang="en-US" dirty="0">
                <a:latin typeface="Century Gothic" panose="020B0502020202020204" pitchFamily="34" charset="0"/>
                <a:hlinkClick r:id="rId6" tooltip="activity"/>
              </a:rPr>
              <a:t>activity</a:t>
            </a:r>
            <a:r>
              <a:rPr lang="en-US" dirty="0">
                <a:latin typeface="Century Gothic" panose="020B0502020202020204" pitchFamily="34" charset="0"/>
              </a:rPr>
              <a:t> or </a:t>
            </a:r>
            <a:r>
              <a:rPr lang="en-US" dirty="0">
                <a:latin typeface="Century Gothic" panose="020B0502020202020204" pitchFamily="34" charset="0"/>
                <a:hlinkClick r:id="rId7" tooltip="subject"/>
              </a:rPr>
              <a:t>subject</a:t>
            </a:r>
            <a:r>
              <a:rPr lang="en-US" dirty="0">
                <a:latin typeface="Century Gothic" panose="020B0502020202020204" pitchFamily="34" charset="0"/>
              </a:rPr>
              <a:t> towards another one that is less </a:t>
            </a:r>
            <a:r>
              <a:rPr lang="en-US" dirty="0">
                <a:latin typeface="Century Gothic" panose="020B0502020202020204" pitchFamily="34" charset="0"/>
                <a:hlinkClick r:id="rId8" tooltip="important"/>
              </a:rPr>
              <a:t>important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27403" y="1023917"/>
            <a:ext cx="1229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Definition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27403" y="2524625"/>
            <a:ext cx="2247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latin typeface="Century Gothic" panose="020B0502020202020204" pitchFamily="34" charset="0"/>
              </a:rPr>
              <a:t>πως επιτυγχάνεται;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41" name="16586454_1908247762740676_1014730508_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4524" y="2990372"/>
            <a:ext cx="1357370" cy="2113857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3958758" y="4904203"/>
            <a:ext cx="297108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>
                <a:latin typeface="Century Gothic" panose="020B0502020202020204" pitchFamily="34" charset="0"/>
              </a:rPr>
              <a:t>Όταν ο χρήστης δημιουργεί διαδρομή τα παράπλευρα αξιοθέατα κάνουν ένα μικρό </a:t>
            </a:r>
            <a:r>
              <a:rPr lang="en-US" sz="1400" dirty="0">
                <a:latin typeface="Century Gothic" panose="020B0502020202020204" pitchFamily="34" charset="0"/>
              </a:rPr>
              <a:t>animation </a:t>
            </a:r>
            <a:r>
              <a:rPr lang="el-GR" sz="1400" dirty="0">
                <a:latin typeface="Century Gothic" panose="020B0502020202020204" pitchFamily="34" charset="0"/>
              </a:rPr>
              <a:t>και γράφουν το όνομα τους </a:t>
            </a:r>
            <a:br>
              <a:rPr lang="el-GR" sz="1400" dirty="0">
                <a:latin typeface="Century Gothic" panose="020B0502020202020204" pitchFamily="34" charset="0"/>
              </a:rPr>
            </a:br>
            <a:r>
              <a:rPr lang="el-GR" sz="1400" dirty="0">
                <a:latin typeface="Century Gothic" panose="020B0502020202020204" pitchFamily="34" charset="0"/>
              </a:rPr>
              <a:t>ένα-ένα</a:t>
            </a:r>
            <a:br>
              <a:rPr lang="el-GR" sz="1400" dirty="0">
                <a:latin typeface="Century Gothic" panose="020B0502020202020204" pitchFamily="34" charset="0"/>
              </a:rPr>
            </a:br>
            <a:endParaRPr lang="en-US" sz="1400" dirty="0">
              <a:latin typeface="Century Gothic" panose="020B0502020202020204" pitchFamily="34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5" t="18776"/>
          <a:stretch/>
        </p:blipFill>
        <p:spPr>
          <a:xfrm>
            <a:off x="2129670" y="3481333"/>
            <a:ext cx="1591312" cy="2845740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2129670" y="5721514"/>
            <a:ext cx="1591312" cy="3545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2129670" y="5767982"/>
            <a:ext cx="13075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Αρχείο </a:t>
            </a:r>
            <a:r>
              <a:rPr lang="el-GR" sz="105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Κυκλάδων</a:t>
            </a:r>
            <a:endParaRPr lang="en-US" sz="11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77572" y="2946916"/>
            <a:ext cx="1497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latin typeface="Century Gothic" panose="020B0502020202020204" pitchFamily="34" charset="0"/>
              </a:rPr>
              <a:t>1ος τρόπος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757935" y="2885323"/>
            <a:ext cx="1404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latin typeface="Century Gothic" panose="020B0502020202020204" pitchFamily="34" charset="0"/>
              </a:rPr>
              <a:t>2</a:t>
            </a:r>
            <a:r>
              <a:rPr lang="el-GR" baseline="30000" dirty="0">
                <a:latin typeface="Century Gothic" panose="020B0502020202020204" pitchFamily="34" charset="0"/>
              </a:rPr>
              <a:t>ος</a:t>
            </a:r>
            <a:r>
              <a:rPr lang="el-GR" dirty="0">
                <a:latin typeface="Century Gothic" panose="020B0502020202020204" pitchFamily="34" charset="0"/>
              </a:rPr>
              <a:t> τρόπος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742" y="3334412"/>
            <a:ext cx="1679491" cy="2992661"/>
          </a:xfrm>
          <a:prstGeom prst="rect">
            <a:avLst/>
          </a:prstGeom>
        </p:spPr>
      </p:pic>
      <p:sp>
        <p:nvSpPr>
          <p:cNvPr id="52" name="Rectangle 51"/>
          <p:cNvSpPr/>
          <p:nvPr/>
        </p:nvSpPr>
        <p:spPr>
          <a:xfrm>
            <a:off x="7209913" y="5740553"/>
            <a:ext cx="1905147" cy="7113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9280953" y="5007994"/>
            <a:ext cx="1675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>
                <a:latin typeface="Century Gothic" panose="020B0502020202020204" pitchFamily="34" charset="0"/>
              </a:rPr>
              <a:t>Τα προτεινόμενα</a:t>
            </a:r>
            <a:br>
              <a:rPr lang="el-GR" sz="1400" dirty="0">
                <a:latin typeface="Century Gothic" panose="020B0502020202020204" pitchFamily="34" charset="0"/>
              </a:rPr>
            </a:br>
            <a:endParaRPr lang="en-US" sz="1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237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774832" y="430630"/>
            <a:ext cx="2276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latin typeface="Century Gothic" panose="020B0502020202020204" pitchFamily="34" charset="0"/>
              </a:rPr>
              <a:t>Παλέτα χρωμάτων 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349"/>
          <a:stretch/>
        </p:blipFill>
        <p:spPr>
          <a:xfrm>
            <a:off x="7767565" y="1471436"/>
            <a:ext cx="2182372" cy="1458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000" y="1471436"/>
            <a:ext cx="3870149" cy="3870149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7767565" y="4953616"/>
            <a:ext cx="1265186" cy="1248419"/>
          </a:xfrm>
          <a:prstGeom prst="ellipse">
            <a:avLst/>
          </a:prstGeom>
          <a:solidFill>
            <a:srgbClr val="00A9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9186278" y="5065208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R</a:t>
            </a:r>
            <a:r>
              <a:rPr lang="el-GR" dirty="0">
                <a:latin typeface="Century Gothic" panose="020B0502020202020204" pitchFamily="34" charset="0"/>
              </a:rPr>
              <a:t>: 21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151812" y="5448955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G</a:t>
            </a:r>
            <a:r>
              <a:rPr lang="el-GR" dirty="0">
                <a:latin typeface="Century Gothic" panose="020B0502020202020204" pitchFamily="34" charset="0"/>
              </a:rPr>
              <a:t>: 170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186277" y="5832703"/>
            <a:ext cx="830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B</a:t>
            </a:r>
            <a:r>
              <a:rPr lang="el-GR" dirty="0">
                <a:latin typeface="Century Gothic" panose="020B0502020202020204" pitchFamily="34" charset="0"/>
              </a:rPr>
              <a:t>: 1</a:t>
            </a:r>
            <a:r>
              <a:rPr lang="en-US" dirty="0">
                <a:latin typeface="Century Gothic" panose="020B0502020202020204" pitchFamily="34" charset="0"/>
              </a:rPr>
              <a:t>57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695612" y="43063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Logo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78"/>
          <a:stretch/>
        </p:blipFill>
        <p:spPr>
          <a:xfrm>
            <a:off x="7767565" y="2967369"/>
            <a:ext cx="2182372" cy="150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53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435" y="354249"/>
            <a:ext cx="7826553" cy="62946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0198" y="354249"/>
            <a:ext cx="7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Icons</a:t>
            </a:r>
          </a:p>
        </p:txBody>
      </p:sp>
    </p:spTree>
    <p:extLst>
      <p:ext uri="{BB962C8B-B14F-4D97-AF65-F5344CB8AC3E}">
        <p14:creationId xmlns:p14="http://schemas.microsoft.com/office/powerpoint/2010/main" val="242110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27403" y="377965"/>
            <a:ext cx="1510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latin typeface="Century Gothic" panose="020B0502020202020204" pitchFamily="34" charset="0"/>
              </a:rPr>
              <a:t>Αξιολόγηση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/>
        </p:nvSpPr>
        <p:spPr>
          <a:xfrm>
            <a:off x="327403" y="696054"/>
            <a:ext cx="10498494" cy="1178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000" dirty="0">
                <a:latin typeface="Century Gothic" panose="020B0502020202020204" pitchFamily="34" charset="0"/>
              </a:rPr>
              <a:t>Διαγράμματα λάθους-χρόνου εκτέλεσης εργασίας  και  ευχρηστίας</a:t>
            </a:r>
            <a:endParaRPr lang="en-US" sz="2000" dirty="0">
              <a:latin typeface="Century Gothic" panose="020B0502020202020204" pitchFamily="34" charset="0"/>
            </a:endParaRPr>
          </a:p>
        </p:txBody>
      </p:sp>
      <p:pic>
        <p:nvPicPr>
          <p:cNvPr id="12" name="Content Placeholder 3" descr="U:\Users\dpsd13077\AppData\Local\Microsoft\Windows\INetCacheContent.Word\Capture.png"/>
          <p:cNvPicPr>
            <a:picLocks noGr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32" y="2021617"/>
            <a:ext cx="3583666" cy="2401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U:\Users\dpsd13077\AppData\Local\Microsoft\Windows\INetCacheContent.Word\Capture2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03" y="4699541"/>
            <a:ext cx="3378694" cy="2100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U:\Users\dpsd13077\AppData\Local\Microsoft\Windows\INetCacheContent.Word\Capture3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097" y="1908518"/>
            <a:ext cx="3539290" cy="2401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U:\Users\dpsd13077\AppData\Local\Microsoft\Windows\INetCacheContent.Word\Capture4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610" y="4729217"/>
            <a:ext cx="3416777" cy="204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Content Placeholder 3" descr="U:\Users\dpsd13077\AppData\Local\Microsoft\Windows\INetCacheContent.Word\6.png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387" y="1996198"/>
            <a:ext cx="4210915" cy="25806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13472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27403" y="377965"/>
            <a:ext cx="1510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latin typeface="Century Gothic" panose="020B0502020202020204" pitchFamily="34" charset="0"/>
              </a:rPr>
              <a:t>Αξιολόγηση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/>
        </p:nvSpPr>
        <p:spPr>
          <a:xfrm>
            <a:off x="3545069" y="747297"/>
            <a:ext cx="4840627" cy="628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000" dirty="0"/>
              <a:t>Λιγότερο κατανοητές λειτουργίες-κουμπιά</a:t>
            </a:r>
            <a:endParaRPr lang="en-US" sz="2000" dirty="0"/>
          </a:p>
        </p:txBody>
      </p:sp>
      <p:pic>
        <p:nvPicPr>
          <p:cNvPr id="10" name="Content Placeholder 6" descr="U:\Users\dpsd13077\AppData\Local\Microsoft\Windows\INetCacheContent.Word\2.png"/>
          <p:cNvPicPr>
            <a:picLocks noGr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47" y="1591253"/>
            <a:ext cx="2753522" cy="4726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U:\Users\dpsd13077\AppData\Local\Microsoft\Windows\INetCacheContent.Word\1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057" y="1558902"/>
            <a:ext cx="2772230" cy="4759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U:\Users\dpsd13077\AppData\Local\Microsoft\Windows\INetCacheContent.Word\3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275" y="1588681"/>
            <a:ext cx="2866256" cy="49208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27493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0050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0" y="0"/>
            <a:ext cx="7429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8585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265582" y="2425148"/>
            <a:ext cx="9945758" cy="1351721"/>
          </a:xfrm>
          <a:prstGeom prst="rect">
            <a:avLst/>
          </a:prstGeom>
          <a:solidFill>
            <a:schemeClr val="bg1"/>
          </a:solidFill>
          <a:ln w="38100">
            <a:solidFill>
              <a:srgbClr val="00A8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694819" y="2646302"/>
            <a:ext cx="91104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Century Gothic" panose="020B0502020202020204" pitchFamily="34" charset="0"/>
              </a:rPr>
              <a:t>Εφαρμογή για εξερεύνηση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l-GR" dirty="0">
                <a:latin typeface="Century Gothic" panose="020B0502020202020204" pitchFamily="34" charset="0"/>
              </a:rPr>
              <a:t>και ανακάλυψη του πολιτιστικού κομματιού της Ερμούπολης. Απευθύνεται σε τουρίστες. Στόχος της εφαρμογής είναι να αναδείξει και μικρότερα αξιοθέατα στο νησί.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470" y="5088835"/>
            <a:ext cx="1769165" cy="17691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551" y="5560800"/>
            <a:ext cx="1363460" cy="13634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" y="1086678"/>
            <a:ext cx="1114621" cy="111462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265581" y="1562765"/>
            <a:ext cx="12258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entury Gothic" panose="020B0502020202020204" pitchFamily="34" charset="0"/>
              </a:rPr>
              <a:t>Brief</a:t>
            </a:r>
          </a:p>
        </p:txBody>
      </p:sp>
    </p:spTree>
    <p:extLst>
      <p:ext uri="{BB962C8B-B14F-4D97-AF65-F5344CB8AC3E}">
        <p14:creationId xmlns:p14="http://schemas.microsoft.com/office/powerpoint/2010/main" val="18588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3614" y="5763237"/>
            <a:ext cx="2934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dirty="0">
                <a:solidFill>
                  <a:schemeClr val="bg1"/>
                </a:solidFill>
              </a:rPr>
              <a:t>ΕΥΧΑΡΙΣΤΟΥΜΕ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061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Oval 38"/>
          <p:cNvSpPr/>
          <p:nvPr/>
        </p:nvSpPr>
        <p:spPr>
          <a:xfrm>
            <a:off x="8377026" y="5570715"/>
            <a:ext cx="1177952" cy="1177952"/>
          </a:xfrm>
          <a:prstGeom prst="ellipse">
            <a:avLst/>
          </a:prstGeom>
          <a:solidFill>
            <a:srgbClr val="00A8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Oval 37"/>
          <p:cNvSpPr/>
          <p:nvPr/>
        </p:nvSpPr>
        <p:spPr>
          <a:xfrm>
            <a:off x="8377026" y="4097962"/>
            <a:ext cx="1177952" cy="1177952"/>
          </a:xfrm>
          <a:prstGeom prst="ellipse">
            <a:avLst/>
          </a:prstGeom>
          <a:solidFill>
            <a:srgbClr val="00A8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Oval 36"/>
          <p:cNvSpPr/>
          <p:nvPr/>
        </p:nvSpPr>
        <p:spPr>
          <a:xfrm>
            <a:off x="8310250" y="993000"/>
            <a:ext cx="1177952" cy="1177952"/>
          </a:xfrm>
          <a:prstGeom prst="ellipse">
            <a:avLst/>
          </a:prstGeom>
          <a:solidFill>
            <a:srgbClr val="00A8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Oval 35"/>
          <p:cNvSpPr/>
          <p:nvPr/>
        </p:nvSpPr>
        <p:spPr>
          <a:xfrm>
            <a:off x="4453505" y="4085948"/>
            <a:ext cx="1177952" cy="1177952"/>
          </a:xfrm>
          <a:prstGeom prst="ellipse">
            <a:avLst/>
          </a:prstGeom>
          <a:solidFill>
            <a:srgbClr val="00A8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Oval 34"/>
          <p:cNvSpPr/>
          <p:nvPr/>
        </p:nvSpPr>
        <p:spPr>
          <a:xfrm>
            <a:off x="4460688" y="2518992"/>
            <a:ext cx="1177952" cy="1177952"/>
          </a:xfrm>
          <a:prstGeom prst="ellipse">
            <a:avLst/>
          </a:prstGeom>
          <a:solidFill>
            <a:srgbClr val="00A8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Oval 33"/>
          <p:cNvSpPr/>
          <p:nvPr/>
        </p:nvSpPr>
        <p:spPr>
          <a:xfrm>
            <a:off x="887242" y="4092273"/>
            <a:ext cx="1177952" cy="1177952"/>
          </a:xfrm>
          <a:prstGeom prst="ellipse">
            <a:avLst/>
          </a:prstGeom>
          <a:solidFill>
            <a:srgbClr val="00A8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32"/>
          <p:cNvSpPr/>
          <p:nvPr/>
        </p:nvSpPr>
        <p:spPr>
          <a:xfrm>
            <a:off x="843746" y="2561481"/>
            <a:ext cx="1177952" cy="1177952"/>
          </a:xfrm>
          <a:prstGeom prst="ellipse">
            <a:avLst/>
          </a:prstGeom>
          <a:solidFill>
            <a:srgbClr val="00A8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8329479" y="2469357"/>
            <a:ext cx="1177952" cy="1177952"/>
          </a:xfrm>
          <a:prstGeom prst="ellipse">
            <a:avLst/>
          </a:prstGeom>
          <a:solidFill>
            <a:srgbClr val="00A8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4453505" y="1011737"/>
            <a:ext cx="1177952" cy="1177952"/>
          </a:xfrm>
          <a:prstGeom prst="ellipse">
            <a:avLst/>
          </a:prstGeom>
          <a:solidFill>
            <a:srgbClr val="00A8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843746" y="996774"/>
            <a:ext cx="1177952" cy="1177952"/>
          </a:xfrm>
          <a:prstGeom prst="ellipse">
            <a:avLst/>
          </a:prstGeom>
          <a:solidFill>
            <a:srgbClr val="00A8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73332" y="2937805"/>
            <a:ext cx="1501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>
                <a:latin typeface="Century Gothic" panose="020B0502020202020204" pitchFamily="34" charset="0"/>
              </a:rPr>
              <a:t>Έρευνα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53670" y="1763303"/>
            <a:ext cx="16273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1100" dirty="0">
                <a:latin typeface="Century Gothic" panose="020B0502020202020204" pitchFamily="34" charset="0"/>
              </a:rPr>
              <a:t>Τουριστική εφαρμογή</a:t>
            </a:r>
            <a:endParaRPr lang="en-US" sz="1100" dirty="0">
              <a:latin typeface="Century Gothic" panose="020B0502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74898" y="1368886"/>
            <a:ext cx="1501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>
                <a:latin typeface="Century Gothic" panose="020B0502020202020204" pitchFamily="34" charset="0"/>
              </a:rPr>
              <a:t>Γενική ιδέα 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75563" y="2762235"/>
            <a:ext cx="15016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100" dirty="0">
                <a:latin typeface="Century Gothic" panose="020B0502020202020204" pitchFamily="34" charset="0"/>
              </a:rPr>
              <a:t>Καινούργιες ιδέες</a:t>
            </a:r>
            <a:endParaRPr lang="en-US" sz="1100" dirty="0">
              <a:latin typeface="Century Gothic" panose="020B0502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75563" y="3269364"/>
            <a:ext cx="15016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100" dirty="0">
                <a:latin typeface="Century Gothic" panose="020B0502020202020204" pitchFamily="34" charset="0"/>
              </a:rPr>
              <a:t>Απόρριψη ιδεών</a:t>
            </a:r>
            <a:endParaRPr lang="en-US" sz="1100" dirty="0"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45199" y="4519805"/>
            <a:ext cx="1716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entury Gothic" panose="020B0502020202020204" pitchFamily="34" charset="0"/>
              </a:rPr>
              <a:t>Sidetracked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16539" y="4993712"/>
            <a:ext cx="150163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100" dirty="0">
                <a:latin typeface="Century Gothic" panose="020B0502020202020204" pitchFamily="34" charset="0"/>
              </a:rPr>
              <a:t>Σημεία με ιστορικό ενδιαφέρον που δεν αναδεικνύονται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17401" y="1247777"/>
            <a:ext cx="19867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>
                <a:latin typeface="Century Gothic" panose="020B0502020202020204" pitchFamily="34" charset="0"/>
              </a:rPr>
              <a:t>Έρευνα και συμπεράσματα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38060" y="2943469"/>
            <a:ext cx="1986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>
                <a:latin typeface="Century Gothic" panose="020B0502020202020204" pitchFamily="34" charset="0"/>
              </a:rPr>
              <a:t>Σχεδίαση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45697" y="2687422"/>
            <a:ext cx="15016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Century Gothic" panose="020B0502020202020204" pitchFamily="34" charset="0"/>
              </a:rPr>
              <a:t>content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45697" y="3107968"/>
            <a:ext cx="15016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Century Gothic" panose="020B0502020202020204" pitchFamily="34" charset="0"/>
              </a:rPr>
              <a:t>navigation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45697" y="3529621"/>
            <a:ext cx="15016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100" dirty="0">
                <a:latin typeface="Century Gothic" panose="020B0502020202020204" pitchFamily="34" charset="0"/>
              </a:rPr>
              <a:t>πως οπτικοποιείται</a:t>
            </a:r>
            <a:r>
              <a:rPr lang="en-US" sz="11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554931" y="1393971"/>
            <a:ext cx="1716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entury Gothic" panose="020B0502020202020204" pitchFamily="34" charset="0"/>
              </a:rPr>
              <a:t>High fidelity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945697" y="4932433"/>
            <a:ext cx="15016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Century Gothic" panose="020B0502020202020204" pitchFamily="34" charset="0"/>
              </a:rPr>
              <a:t>paper wireframe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902644" y="4490258"/>
            <a:ext cx="1716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entury Gothic" panose="020B0502020202020204" pitchFamily="34" charset="0"/>
              </a:rPr>
              <a:t>Low fidelity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282346" y="1152192"/>
            <a:ext cx="15016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Century Gothic" panose="020B0502020202020204" pitchFamily="34" charset="0"/>
              </a:rPr>
              <a:t>concepts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282346" y="1651225"/>
            <a:ext cx="15016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100" dirty="0">
                <a:latin typeface="Century Gothic" panose="020B0502020202020204" pitchFamily="34" charset="0"/>
              </a:rPr>
              <a:t>απόρριψη</a:t>
            </a:r>
            <a:r>
              <a:rPr lang="en-US" sz="1100" dirty="0">
                <a:latin typeface="Century Gothic" panose="020B0502020202020204" pitchFamily="34" charset="0"/>
              </a:rPr>
              <a:t> concepts</a:t>
            </a:r>
            <a:r>
              <a:rPr lang="el-GR" sz="1100" dirty="0">
                <a:latin typeface="Century Gothic" panose="020B0502020202020204" pitchFamily="34" charset="0"/>
              </a:rPr>
              <a:t> </a:t>
            </a:r>
            <a:endParaRPr lang="en-US" sz="1100" dirty="0">
              <a:latin typeface="Century Gothic" panose="020B0502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174663" y="3226899"/>
            <a:ext cx="17169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>
                <a:latin typeface="Century Gothic" panose="020B0502020202020204" pitchFamily="34" charset="0"/>
              </a:rPr>
              <a:t>InVision</a:t>
            </a:r>
            <a:endParaRPr lang="en-US" sz="1100" dirty="0">
              <a:latin typeface="Century Gothic" panose="020B0502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174663" y="2677696"/>
            <a:ext cx="17169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Century Gothic" panose="020B0502020202020204" pitchFamily="34" charset="0"/>
              </a:rPr>
              <a:t>Android Studio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629704" y="4493301"/>
            <a:ext cx="1716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>
                <a:latin typeface="Century Gothic" panose="020B0502020202020204" pitchFamily="34" charset="0"/>
              </a:rPr>
              <a:t>Αξιολόγηση 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922724" y="5967603"/>
            <a:ext cx="1905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>
                <a:latin typeface="Century Gothic" panose="020B0502020202020204" pitchFamily="34" charset="0"/>
              </a:rPr>
              <a:t>Συμπεράσματα 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554931" y="2860837"/>
            <a:ext cx="2293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>
                <a:latin typeface="Century Gothic" panose="020B0502020202020204" pitchFamily="34" charset="0"/>
              </a:rPr>
              <a:t>Προτυποποίηση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73680" y="1233901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dirty="0">
                <a:solidFill>
                  <a:schemeClr val="bg1"/>
                </a:solidFill>
              </a:rPr>
              <a:t>1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973680" y="2791611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dirty="0">
                <a:solidFill>
                  <a:schemeClr val="bg1"/>
                </a:solidFill>
              </a:rPr>
              <a:t>2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73680" y="4394711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dirty="0">
                <a:solidFill>
                  <a:schemeClr val="bg1"/>
                </a:solidFill>
              </a:rPr>
              <a:t>3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574184" y="1220337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dirty="0">
                <a:solidFill>
                  <a:schemeClr val="bg1"/>
                </a:solidFill>
              </a:rPr>
              <a:t>4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574184" y="279930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dirty="0">
                <a:solidFill>
                  <a:schemeClr val="bg1"/>
                </a:solidFill>
              </a:rPr>
              <a:t>5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574184" y="4362162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dirty="0">
                <a:solidFill>
                  <a:schemeClr val="bg1"/>
                </a:solidFill>
              </a:rPr>
              <a:t>6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452908" y="1262584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dirty="0">
                <a:solidFill>
                  <a:schemeClr val="bg1"/>
                </a:solidFill>
              </a:rPr>
              <a:t>7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452908" y="2723247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dirty="0">
                <a:solidFill>
                  <a:schemeClr val="bg1"/>
                </a:solidFill>
              </a:rPr>
              <a:t>8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452908" y="4383527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dirty="0">
                <a:solidFill>
                  <a:schemeClr val="bg1"/>
                </a:solidFill>
              </a:rPr>
              <a:t>9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8335889" y="5836182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dirty="0">
                <a:solidFill>
                  <a:schemeClr val="bg1"/>
                </a:solidFill>
              </a:rPr>
              <a:t>10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0" name="Arc 49"/>
          <p:cNvSpPr/>
          <p:nvPr/>
        </p:nvSpPr>
        <p:spPr>
          <a:xfrm rot="3021763">
            <a:off x="10665333" y="1049751"/>
            <a:ext cx="1004059" cy="1010474"/>
          </a:xfrm>
          <a:prstGeom prst="arc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Arc 50"/>
          <p:cNvSpPr/>
          <p:nvPr/>
        </p:nvSpPr>
        <p:spPr>
          <a:xfrm rot="13758151">
            <a:off x="10418324" y="1161420"/>
            <a:ext cx="1004059" cy="1010474"/>
          </a:xfrm>
          <a:prstGeom prst="arc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Arc 51"/>
          <p:cNvSpPr/>
          <p:nvPr/>
        </p:nvSpPr>
        <p:spPr>
          <a:xfrm rot="3021763">
            <a:off x="2759081" y="2609538"/>
            <a:ext cx="1004059" cy="1010474"/>
          </a:xfrm>
          <a:prstGeom prst="arc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Arc 52"/>
          <p:cNvSpPr/>
          <p:nvPr/>
        </p:nvSpPr>
        <p:spPr>
          <a:xfrm rot="13758151">
            <a:off x="2271299" y="2692072"/>
            <a:ext cx="1004059" cy="1010474"/>
          </a:xfrm>
          <a:prstGeom prst="arc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1418888" y="2024913"/>
            <a:ext cx="83834" cy="766698"/>
          </a:xfrm>
          <a:prstGeom prst="rect">
            <a:avLst/>
          </a:prstGeom>
          <a:solidFill>
            <a:srgbClr val="00A8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1412645" y="3481178"/>
            <a:ext cx="83834" cy="766698"/>
          </a:xfrm>
          <a:prstGeom prst="rect">
            <a:avLst/>
          </a:prstGeom>
          <a:solidFill>
            <a:srgbClr val="00A8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4999983" y="2093819"/>
            <a:ext cx="83834" cy="766698"/>
          </a:xfrm>
          <a:prstGeom prst="rect">
            <a:avLst/>
          </a:prstGeom>
          <a:solidFill>
            <a:srgbClr val="00A8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993740" y="3550084"/>
            <a:ext cx="83834" cy="766698"/>
          </a:xfrm>
          <a:prstGeom prst="rect">
            <a:avLst/>
          </a:prstGeom>
          <a:solidFill>
            <a:srgbClr val="00A8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8888715" y="2032607"/>
            <a:ext cx="83834" cy="766698"/>
          </a:xfrm>
          <a:prstGeom prst="rect">
            <a:avLst/>
          </a:prstGeom>
          <a:solidFill>
            <a:srgbClr val="00A8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8888715" y="5039966"/>
            <a:ext cx="83834" cy="766698"/>
          </a:xfrm>
          <a:prstGeom prst="rect">
            <a:avLst/>
          </a:prstGeom>
          <a:solidFill>
            <a:srgbClr val="00A8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8882168" y="3483691"/>
            <a:ext cx="83834" cy="766698"/>
          </a:xfrm>
          <a:prstGeom prst="rect">
            <a:avLst/>
          </a:prstGeom>
          <a:solidFill>
            <a:srgbClr val="00A8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345453" y="331551"/>
            <a:ext cx="3696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Century Gothic" panose="020B0502020202020204" pitchFamily="34" charset="0"/>
              </a:rPr>
              <a:t>Βήματα που ακολουθήσαμε</a:t>
            </a:r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40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3218" y="1389744"/>
            <a:ext cx="1462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latin typeface="Century Gothic" panose="020B0502020202020204" pitchFamily="34" charset="0"/>
              </a:rPr>
              <a:t>Ερμούπολη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735697" y="1397237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latin typeface="Century Gothic" panose="020B0502020202020204" pitchFamily="34" charset="0"/>
              </a:rPr>
              <a:t>Ανταγωνιστές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319465" y="1397237"/>
            <a:ext cx="1109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latin typeface="Century Gothic" panose="020B0502020202020204" pitchFamily="34" charset="0"/>
              </a:rPr>
              <a:t>Χρήστες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352460" y="1397237"/>
            <a:ext cx="1375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latin typeface="Century Gothic" panose="020B0502020202020204" pitchFamily="34" charset="0"/>
              </a:rPr>
              <a:t>Τεχνολογία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283302" y="1389744"/>
            <a:ext cx="2130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Design guidelines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90322" y="1972716"/>
            <a:ext cx="6254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1100" dirty="0">
                <a:latin typeface="Century Gothic" panose="020B0502020202020204" pitchFamily="34" charset="0"/>
              </a:rPr>
              <a:t>Βόλτα </a:t>
            </a:r>
            <a:endParaRPr lang="en-US" sz="1100" dirty="0">
              <a:latin typeface="Century Gothic" panose="020B0502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02210" y="2385174"/>
            <a:ext cx="16017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1100" dirty="0">
                <a:latin typeface="Century Gothic" panose="020B0502020202020204" pitchFamily="34" charset="0"/>
              </a:rPr>
              <a:t>Δημοτική Βιβλιοθήκη </a:t>
            </a:r>
            <a:endParaRPr lang="en-US" sz="1100" dirty="0">
              <a:latin typeface="Century Gothic" panose="020B0502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17867" y="2797632"/>
            <a:ext cx="19447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1100" dirty="0">
                <a:latin typeface="Century Gothic" panose="020B0502020202020204" pitchFamily="34" charset="0"/>
              </a:rPr>
              <a:t>Ιστορικό αρχείο Κυκλάδων</a:t>
            </a:r>
            <a:endParaRPr lang="en-US" sz="1100" dirty="0">
              <a:latin typeface="Century Gothic" panose="020B0502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558417" y="1972716"/>
            <a:ext cx="20781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Century Gothic" panose="020B0502020202020204" pitchFamily="34" charset="0"/>
              </a:rPr>
              <a:t>Apps </a:t>
            </a:r>
            <a:r>
              <a:rPr lang="el-GR" sz="1100" dirty="0">
                <a:latin typeface="Century Gothic" panose="020B0502020202020204" pitchFamily="34" charset="0"/>
              </a:rPr>
              <a:t>τουριστικά για τη Σύρο </a:t>
            </a:r>
            <a:endParaRPr lang="en-US" sz="1100" dirty="0">
              <a:latin typeface="Century Gothic" panose="020B0502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005200" y="1972716"/>
            <a:ext cx="20781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100" dirty="0">
                <a:latin typeface="Century Gothic" panose="020B0502020202020204" pitchFamily="34" charset="0"/>
              </a:rPr>
              <a:t>Πλατφόρμα </a:t>
            </a:r>
            <a:r>
              <a:rPr lang="en-US" sz="1100" dirty="0">
                <a:latin typeface="Century Gothic" panose="020B0502020202020204" pitchFamily="34" charset="0"/>
              </a:rPr>
              <a:t>Android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037398" y="2299823"/>
            <a:ext cx="20781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100" dirty="0">
                <a:latin typeface="Century Gothic" panose="020B0502020202020204" pitchFamily="34" charset="0"/>
              </a:rPr>
              <a:t>Εκμάθηση </a:t>
            </a:r>
            <a:r>
              <a:rPr lang="en-US" sz="1100" dirty="0">
                <a:latin typeface="Century Gothic" panose="020B0502020202020204" pitchFamily="34" charset="0"/>
              </a:rPr>
              <a:t>JAVA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037398" y="2666827"/>
            <a:ext cx="20781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Century Gothic" panose="020B0502020202020204" pitchFamily="34" charset="0"/>
              </a:rPr>
              <a:t>Sensors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891948" y="1975323"/>
            <a:ext cx="20781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100" dirty="0">
                <a:latin typeface="Century Gothic" panose="020B0502020202020204" pitchFamily="34" charset="0"/>
              </a:rPr>
              <a:t>Συνέντευξη </a:t>
            </a:r>
            <a:br>
              <a:rPr lang="el-GR" sz="1100" dirty="0">
                <a:latin typeface="Century Gothic" panose="020B0502020202020204" pitchFamily="34" charset="0"/>
              </a:rPr>
            </a:br>
            <a:r>
              <a:rPr lang="el-GR" sz="1100" dirty="0">
                <a:latin typeface="Century Gothic" panose="020B0502020202020204" pitchFamily="34" charset="0"/>
              </a:rPr>
              <a:t>-από τουρίστες της Σύρου</a:t>
            </a:r>
            <a:br>
              <a:rPr lang="el-GR" sz="1100" dirty="0">
                <a:latin typeface="Century Gothic" panose="020B0502020202020204" pitchFamily="34" charset="0"/>
              </a:rPr>
            </a:br>
            <a:r>
              <a:rPr lang="el-GR" sz="1100" dirty="0">
                <a:latin typeface="Century Gothic" panose="020B0502020202020204" pitchFamily="34" charset="0"/>
              </a:rPr>
              <a:t>-ξενοδοχειακούς υπάλληλους</a:t>
            </a:r>
            <a:endParaRPr lang="en-US" sz="1100" dirty="0">
              <a:latin typeface="Century Gothic" panose="020B0502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9283302" y="1899923"/>
            <a:ext cx="20781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100" dirty="0">
                <a:latin typeface="Century Gothic" panose="020B0502020202020204" pitchFamily="34" charset="0"/>
              </a:rPr>
              <a:t>Βασικές προδιαγραφές </a:t>
            </a:r>
            <a:r>
              <a:rPr lang="en-US" sz="1100" dirty="0">
                <a:latin typeface="Century Gothic" panose="020B0502020202020204" pitchFamily="34" charset="0"/>
              </a:rPr>
              <a:t>Android</a:t>
            </a:r>
          </a:p>
        </p:txBody>
      </p:sp>
      <p:cxnSp>
        <p:nvCxnSpPr>
          <p:cNvPr id="19" name="Straight Arrow Connector 18"/>
          <p:cNvCxnSpPr>
            <a:cxnSpLocks/>
            <a:stCxn id="40" idx="2"/>
          </p:cNvCxnSpPr>
          <p:nvPr/>
        </p:nvCxnSpPr>
        <p:spPr>
          <a:xfrm flipH="1">
            <a:off x="5870713" y="4626152"/>
            <a:ext cx="4130" cy="325772"/>
          </a:xfrm>
          <a:prstGeom prst="straightConnector1">
            <a:avLst/>
          </a:prstGeom>
          <a:ln w="38100">
            <a:solidFill>
              <a:srgbClr val="00A89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4946544" y="4256820"/>
            <a:ext cx="1856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latin typeface="Century Gothic" panose="020B0502020202020204" pitchFamily="34" charset="0"/>
              </a:rPr>
              <a:t>Συμπεράσματα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407549" y="4951924"/>
            <a:ext cx="27126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1100" dirty="0">
                <a:latin typeface="Century Gothic" panose="020B0502020202020204" pitchFamily="34" charset="0"/>
              </a:rPr>
              <a:t>πολλά σημεία με </a:t>
            </a:r>
            <a:r>
              <a:rPr lang="el-GR" sz="1100" dirty="0" err="1">
                <a:latin typeface="Century Gothic" panose="020B0502020202020204" pitchFamily="34" charset="0"/>
              </a:rPr>
              <a:t>ιστορικο</a:t>
            </a:r>
            <a:r>
              <a:rPr lang="el-GR" sz="1100" dirty="0">
                <a:latin typeface="Century Gothic" panose="020B0502020202020204" pitchFamily="34" charset="0"/>
              </a:rPr>
              <a:t> ενδιαφέρον</a:t>
            </a:r>
            <a:endParaRPr lang="en-US" sz="1100" dirty="0">
              <a:latin typeface="Century Gothic" panose="020B0502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041852" y="5310574"/>
            <a:ext cx="365516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1100" dirty="0">
                <a:latin typeface="Century Gothic" panose="020B0502020202020204" pitchFamily="34" charset="0"/>
              </a:rPr>
              <a:t>Οι ανταγωνιστές περιλαμβάνουν μόνο τα δημοφιλή</a:t>
            </a:r>
            <a:endParaRPr lang="en-US" sz="1100" dirty="0">
              <a:latin typeface="Century Gothic" panose="020B0502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380991" y="5647035"/>
            <a:ext cx="51331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1100" dirty="0">
                <a:latin typeface="Century Gothic" panose="020B0502020202020204" pitchFamily="34" charset="0"/>
              </a:rPr>
              <a:t>Οι χρήστες γνωρίζουν κάποια βασικά αξιοθέατα πριν επισκεφτούν το νησί</a:t>
            </a:r>
            <a:endParaRPr lang="en-US" sz="1100" dirty="0">
              <a:latin typeface="Century Gothic" panose="020B0502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215787" y="5983496"/>
            <a:ext cx="33073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1100" dirty="0">
                <a:latin typeface="Century Gothic" panose="020B0502020202020204" pitchFamily="34" charset="0"/>
              </a:rPr>
              <a:t>Οι χρήστες ζητάνε οδηγίες για το πώς θα πάνε</a:t>
            </a:r>
            <a:endParaRPr lang="en-US" sz="1100" dirty="0">
              <a:latin typeface="Century Gothic" panose="020B0502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113568" y="6374625"/>
            <a:ext cx="366799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1100" dirty="0">
                <a:latin typeface="Century Gothic" panose="020B0502020202020204" pitchFamily="34" charset="0"/>
              </a:rPr>
              <a:t>Οι χρήστες ενδιαφέρονται για τα κρυμμένα στενάκια</a:t>
            </a:r>
            <a:endParaRPr lang="en-US" sz="1100" dirty="0">
              <a:latin typeface="Century Gothic" panose="020B0502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923252" y="602741"/>
            <a:ext cx="431178" cy="693976"/>
            <a:chOff x="2517262" y="2076418"/>
            <a:chExt cx="1941984" cy="312560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7262" y="2076418"/>
              <a:ext cx="1941984" cy="3125602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2902226" y="2621921"/>
              <a:ext cx="1160763" cy="108946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381882" y="600188"/>
            <a:ext cx="431178" cy="693976"/>
            <a:chOff x="2517262" y="2076418"/>
            <a:chExt cx="1941984" cy="3125602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7262" y="2076418"/>
              <a:ext cx="1941984" cy="3125602"/>
            </a:xfrm>
            <a:prstGeom prst="rect">
              <a:avLst/>
            </a:prstGeom>
          </p:spPr>
        </p:pic>
        <p:sp>
          <p:nvSpPr>
            <p:cNvPr id="47" name="Oval 46"/>
            <p:cNvSpPr/>
            <p:nvPr/>
          </p:nvSpPr>
          <p:spPr>
            <a:xfrm>
              <a:off x="2902226" y="2621921"/>
              <a:ext cx="1160763" cy="108946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5658675" y="591845"/>
            <a:ext cx="431178" cy="693976"/>
            <a:chOff x="2517262" y="2076418"/>
            <a:chExt cx="1941984" cy="3125602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7262" y="2076418"/>
              <a:ext cx="1941984" cy="3125602"/>
            </a:xfrm>
            <a:prstGeom prst="rect">
              <a:avLst/>
            </a:prstGeom>
          </p:spPr>
        </p:pic>
        <p:sp>
          <p:nvSpPr>
            <p:cNvPr id="50" name="Oval 49"/>
            <p:cNvSpPr/>
            <p:nvPr/>
          </p:nvSpPr>
          <p:spPr>
            <a:xfrm>
              <a:off x="2902226" y="2621921"/>
              <a:ext cx="1160763" cy="108946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7772609" y="600188"/>
            <a:ext cx="431178" cy="693976"/>
            <a:chOff x="2517262" y="2076418"/>
            <a:chExt cx="1941984" cy="3125602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7262" y="2076418"/>
              <a:ext cx="1941984" cy="3125602"/>
            </a:xfrm>
            <a:prstGeom prst="rect">
              <a:avLst/>
            </a:prstGeom>
          </p:spPr>
        </p:pic>
        <p:sp>
          <p:nvSpPr>
            <p:cNvPr id="53" name="Oval 52"/>
            <p:cNvSpPr/>
            <p:nvPr/>
          </p:nvSpPr>
          <p:spPr>
            <a:xfrm>
              <a:off x="2902226" y="2621921"/>
              <a:ext cx="1160763" cy="108946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10049402" y="591845"/>
            <a:ext cx="431178" cy="693976"/>
            <a:chOff x="2517262" y="2076418"/>
            <a:chExt cx="1941984" cy="3125602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7262" y="2076418"/>
              <a:ext cx="1941984" cy="3125602"/>
            </a:xfrm>
            <a:prstGeom prst="rect">
              <a:avLst/>
            </a:prstGeom>
          </p:spPr>
        </p:pic>
        <p:sp>
          <p:nvSpPr>
            <p:cNvPr id="56" name="Oval 55"/>
            <p:cNvSpPr/>
            <p:nvPr/>
          </p:nvSpPr>
          <p:spPr>
            <a:xfrm>
              <a:off x="2902226" y="2621921"/>
              <a:ext cx="1160763" cy="108946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5524876" y="3005143"/>
            <a:ext cx="702443" cy="1105623"/>
            <a:chOff x="2517262" y="2076418"/>
            <a:chExt cx="1941984" cy="3125602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7262" y="2076418"/>
              <a:ext cx="1941984" cy="3125602"/>
            </a:xfrm>
            <a:prstGeom prst="rect">
              <a:avLst/>
            </a:prstGeom>
          </p:spPr>
        </p:pic>
        <p:sp>
          <p:nvSpPr>
            <p:cNvPr id="59" name="Oval 58"/>
            <p:cNvSpPr/>
            <p:nvPr/>
          </p:nvSpPr>
          <p:spPr>
            <a:xfrm>
              <a:off x="2902226" y="2621921"/>
              <a:ext cx="1160763" cy="108946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9" name="Straight Connector 8"/>
          <p:cNvCxnSpPr>
            <a:cxnSpLocks/>
            <a:stCxn id="5" idx="3"/>
            <a:endCxn id="41" idx="1"/>
          </p:cNvCxnSpPr>
          <p:nvPr/>
        </p:nvCxnSpPr>
        <p:spPr>
          <a:xfrm flipV="1">
            <a:off x="1354430" y="947176"/>
            <a:ext cx="2027452" cy="2553"/>
          </a:xfrm>
          <a:prstGeom prst="line">
            <a:avLst/>
          </a:prstGeom>
          <a:ln w="9525" cap="flat" cmpd="sng" algn="ctr">
            <a:solidFill>
              <a:srgbClr val="00A89C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cxnSpLocks/>
            <a:endCxn id="49" idx="1"/>
          </p:cNvCxnSpPr>
          <p:nvPr/>
        </p:nvCxnSpPr>
        <p:spPr>
          <a:xfrm flipV="1">
            <a:off x="3798991" y="938833"/>
            <a:ext cx="1859684" cy="5522"/>
          </a:xfrm>
          <a:prstGeom prst="line">
            <a:avLst/>
          </a:prstGeom>
          <a:ln w="9525" cap="flat" cmpd="sng" algn="ctr">
            <a:solidFill>
              <a:srgbClr val="00A89C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cxnSpLocks/>
            <a:endCxn id="52" idx="1"/>
          </p:cNvCxnSpPr>
          <p:nvPr/>
        </p:nvCxnSpPr>
        <p:spPr>
          <a:xfrm flipV="1">
            <a:off x="6058936" y="947176"/>
            <a:ext cx="1713673" cy="2702"/>
          </a:xfrm>
          <a:prstGeom prst="line">
            <a:avLst/>
          </a:prstGeom>
          <a:ln w="9525" cap="flat" cmpd="sng" algn="ctr">
            <a:solidFill>
              <a:srgbClr val="00A89C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cxnSpLocks/>
            <a:endCxn id="55" idx="1"/>
          </p:cNvCxnSpPr>
          <p:nvPr/>
        </p:nvCxnSpPr>
        <p:spPr>
          <a:xfrm flipV="1">
            <a:off x="8201279" y="938833"/>
            <a:ext cx="1848123" cy="5836"/>
          </a:xfrm>
          <a:prstGeom prst="line">
            <a:avLst/>
          </a:prstGeom>
          <a:ln w="9525" cap="flat" cmpd="sng" algn="ctr">
            <a:solidFill>
              <a:srgbClr val="00A89C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320784" y="77013"/>
            <a:ext cx="994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latin typeface="Century Gothic" panose="020B0502020202020204" pitchFamily="34" charset="0"/>
              </a:rPr>
              <a:t>Έρευνα</a:t>
            </a:r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885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188" y="236860"/>
            <a:ext cx="6761505" cy="635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49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85284" y="545301"/>
            <a:ext cx="1003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latin typeface="Century Gothic" panose="020B0502020202020204" pitchFamily="34" charset="0"/>
              </a:rPr>
              <a:t>Χάρτης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62023" y="2949814"/>
            <a:ext cx="202331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1100" dirty="0">
                <a:latin typeface="Century Gothic" panose="020B0502020202020204" pitchFamily="34" charset="0"/>
              </a:rPr>
              <a:t>Πόσα αξιοθέατα υπάρχουν</a:t>
            </a:r>
            <a:endParaRPr lang="en-US" sz="11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762023" y="3239126"/>
            <a:ext cx="78739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1100" dirty="0">
                <a:latin typeface="Century Gothic" panose="020B0502020202020204" pitchFamily="34" charset="0"/>
              </a:rPr>
              <a:t>Πού είναι</a:t>
            </a:r>
            <a:endParaRPr lang="en-US" sz="1100" dirty="0">
              <a:latin typeface="Century Gothic" panose="020B0502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762023" y="3528438"/>
            <a:ext cx="21948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1100" dirty="0">
                <a:latin typeface="Century Gothic" panose="020B0502020202020204" pitchFamily="34" charset="0"/>
              </a:rPr>
              <a:t>Πόσο κοντά είναι με θέση μου</a:t>
            </a:r>
            <a:endParaRPr lang="en-US" sz="1100" dirty="0">
              <a:latin typeface="Century Gothic" panose="020B05020202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3703299" y="2979617"/>
            <a:ext cx="0" cy="780628"/>
          </a:xfrm>
          <a:prstGeom prst="line">
            <a:avLst/>
          </a:prstGeom>
          <a:ln w="38100">
            <a:solidFill>
              <a:srgbClr val="00A89C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3596777" y="2574982"/>
            <a:ext cx="14911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1100" dirty="0">
                <a:latin typeface="Century Gothic" panose="020B0502020202020204" pitchFamily="34" charset="0"/>
              </a:rPr>
              <a:t>τι βλέπει ο χρήστης;</a:t>
            </a:r>
            <a:endParaRPr lang="en-US" sz="1100" dirty="0">
              <a:latin typeface="Century Gothic" panose="020B0502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69" y="1405387"/>
            <a:ext cx="2776833" cy="49433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755" y="1355896"/>
            <a:ext cx="2776833" cy="4940300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9177129" y="1883136"/>
            <a:ext cx="9589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latin typeface="Century Gothic" panose="020B0502020202020204" pitchFamily="34" charset="0"/>
              </a:rPr>
              <a:t>animation  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829041" y="545301"/>
            <a:ext cx="1462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latin typeface="Century Gothic" panose="020B0502020202020204" pitchFamily="34" charset="0"/>
              </a:rPr>
              <a:t>Επιλογή </a:t>
            </a:r>
            <a:r>
              <a:rPr lang="en-US" dirty="0">
                <a:latin typeface="Century Gothic" panose="020B0502020202020204" pitchFamily="34" charset="0"/>
              </a:rPr>
              <a:t>pin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9163488" y="2884178"/>
            <a:ext cx="6767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Century Gothic" panose="020B0502020202020204" pitchFamily="34" charset="0"/>
              </a:rPr>
              <a:t>Pop up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9840276" y="2884178"/>
            <a:ext cx="12522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latin typeface="Century Gothic" panose="020B0502020202020204" pitchFamily="34" charset="0"/>
              </a:rPr>
              <a:t>Overlay screen 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9177129" y="3437782"/>
            <a:ext cx="18694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1100" dirty="0">
                <a:latin typeface="Century Gothic" panose="020B0502020202020204" pitchFamily="34" charset="0"/>
              </a:rPr>
              <a:t>Δεν διακόπτει τον χρήστη</a:t>
            </a:r>
            <a:endParaRPr lang="en-US" sz="1100" dirty="0">
              <a:latin typeface="Century Gothic" panose="020B0502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596263" y="1883136"/>
            <a:ext cx="16257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1100" dirty="0">
                <a:latin typeface="Century Gothic" panose="020B0502020202020204" pitchFamily="34" charset="0"/>
              </a:rPr>
              <a:t>1</a:t>
            </a:r>
            <a:r>
              <a:rPr lang="el-GR" sz="1100" baseline="30000" dirty="0">
                <a:latin typeface="Century Gothic" panose="020B0502020202020204" pitchFamily="34" charset="0"/>
              </a:rPr>
              <a:t>η</a:t>
            </a:r>
            <a:r>
              <a:rPr lang="el-GR" sz="1100" dirty="0">
                <a:latin typeface="Century Gothic" panose="020B0502020202020204" pitchFamily="34" charset="0"/>
              </a:rPr>
              <a:t> οθόνη εφαρμογής</a:t>
            </a:r>
            <a:endParaRPr lang="en-US" sz="1100" dirty="0">
              <a:latin typeface="Century Gothic" panose="020B0502020202020204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9868570" y="3145788"/>
            <a:ext cx="0" cy="248776"/>
          </a:xfrm>
          <a:prstGeom prst="straightConnector1">
            <a:avLst/>
          </a:prstGeom>
          <a:ln w="38100">
            <a:solidFill>
              <a:srgbClr val="00A89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4486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29" y="1337527"/>
            <a:ext cx="2753181" cy="49058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4415" y="564749"/>
            <a:ext cx="2929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latin typeface="Century Gothic" panose="020B0502020202020204" pitchFamily="34" charset="0"/>
              </a:rPr>
              <a:t>Παρουσίαση αξιοθέατου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2594" y="2755526"/>
            <a:ext cx="16514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1100" dirty="0">
                <a:latin typeface="Century Gothic" panose="020B0502020202020204" pitchFamily="34" charset="0"/>
              </a:rPr>
              <a:t>Βασικές πληροφορίες</a:t>
            </a:r>
            <a:endParaRPr lang="en-US" sz="11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462594" y="3053040"/>
            <a:ext cx="174278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latin typeface="Century Gothic" panose="020B0502020202020204" pitchFamily="34" charset="0"/>
              </a:rPr>
              <a:t>Scroll </a:t>
            </a:r>
            <a:r>
              <a:rPr lang="el-GR" sz="1100" dirty="0">
                <a:latin typeface="Century Gothic" panose="020B0502020202020204" pitchFamily="34" charset="0"/>
              </a:rPr>
              <a:t>για φωτογραφίες</a:t>
            </a:r>
            <a:endParaRPr lang="en-US" sz="1100" dirty="0">
              <a:latin typeface="Century Gothic" panose="020B0502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474292" y="2111970"/>
            <a:ext cx="1847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1100" dirty="0">
              <a:latin typeface="Century Gothic" panose="020B0502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453108" y="2369403"/>
            <a:ext cx="14911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1100" dirty="0">
                <a:latin typeface="Century Gothic" panose="020B0502020202020204" pitchFamily="34" charset="0"/>
              </a:rPr>
              <a:t>τι βλέπει ο χρήστης;</a:t>
            </a:r>
            <a:endParaRPr lang="en-US" sz="1100" dirty="0">
              <a:latin typeface="Century Gothic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140" y="1655654"/>
            <a:ext cx="510089" cy="50690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649480" y="490297"/>
            <a:ext cx="21323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1100" dirty="0">
                <a:latin typeface="Century Gothic" panose="020B0502020202020204" pitchFamily="34" charset="0"/>
              </a:rPr>
              <a:t>τι μπορεί να κάνει ο χρήστης;</a:t>
            </a:r>
            <a:endParaRPr lang="en-US" sz="1100" dirty="0">
              <a:latin typeface="Century Gothic" panose="020B0502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544357" y="1693660"/>
            <a:ext cx="195277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1100" dirty="0">
                <a:latin typeface="Century Gothic" panose="020B0502020202020204" pitchFamily="34" charset="0"/>
              </a:rPr>
              <a:t>Να κάνει </a:t>
            </a:r>
            <a:r>
              <a:rPr lang="en-US" sz="1100" dirty="0">
                <a:latin typeface="Century Gothic" panose="020B0502020202020204" pitchFamily="34" charset="0"/>
              </a:rPr>
              <a:t>pin </a:t>
            </a:r>
            <a:r>
              <a:rPr lang="el-GR" sz="1100" dirty="0">
                <a:latin typeface="Century Gothic" panose="020B0502020202020204" pitchFamily="34" charset="0"/>
              </a:rPr>
              <a:t>το αξιοθέατο </a:t>
            </a:r>
            <a:endParaRPr lang="en-US" sz="1100" dirty="0">
              <a:latin typeface="Century Gothic" panose="020B0502020202020204" pitchFamily="34" charset="0"/>
            </a:endParaRPr>
          </a:p>
          <a:p>
            <a:pPr algn="ctr"/>
            <a:r>
              <a:rPr lang="el-GR" sz="1100" dirty="0">
                <a:latin typeface="Century Gothic" panose="020B0502020202020204" pitchFamily="34" charset="0"/>
              </a:rPr>
              <a:t>στον χάρτη</a:t>
            </a:r>
            <a:endParaRPr lang="en-US" sz="1100" dirty="0">
              <a:latin typeface="Century Gothic" panose="020B0502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431" y="1580012"/>
            <a:ext cx="518653" cy="51541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9744242" y="1706913"/>
            <a:ext cx="18357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1100" dirty="0">
                <a:latin typeface="Century Gothic" panose="020B0502020202020204" pitchFamily="34" charset="0"/>
              </a:rPr>
              <a:t>Να δημιουργήσει πορεία</a:t>
            </a:r>
            <a:endParaRPr lang="en-US" sz="1100" dirty="0">
              <a:latin typeface="Century Gothic" panose="020B0502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5" t="18776"/>
          <a:stretch/>
        </p:blipFill>
        <p:spPr>
          <a:xfrm>
            <a:off x="9286953" y="2321900"/>
            <a:ext cx="2173013" cy="38859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775" y="2321900"/>
            <a:ext cx="2156829" cy="383724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140" y="897404"/>
            <a:ext cx="524887" cy="521606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511185" y="1027402"/>
            <a:ext cx="24384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1100" dirty="0">
                <a:latin typeface="Century Gothic" panose="020B0502020202020204" pitchFamily="34" charset="0"/>
              </a:rPr>
              <a:t>Να το προσθέσει στα αγαπημένα</a:t>
            </a:r>
            <a:endParaRPr lang="en-US" sz="1100" dirty="0">
              <a:latin typeface="Century Gothic" panose="020B0502020202020204" pitchFamily="34" charset="0"/>
            </a:endParaRPr>
          </a:p>
        </p:txBody>
      </p:sp>
      <p:cxnSp>
        <p:nvCxnSpPr>
          <p:cNvPr id="21" name="Straight Connector 20"/>
          <p:cNvCxnSpPr>
            <a:cxnSpLocks/>
          </p:cNvCxnSpPr>
          <p:nvPr/>
        </p:nvCxnSpPr>
        <p:spPr>
          <a:xfrm>
            <a:off x="3453108" y="2755526"/>
            <a:ext cx="9486" cy="683637"/>
          </a:xfrm>
          <a:prstGeom prst="line">
            <a:avLst/>
          </a:prstGeom>
          <a:ln w="38100">
            <a:solidFill>
              <a:srgbClr val="00A89C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cxnSpLocks/>
          </p:cNvCxnSpPr>
          <p:nvPr/>
        </p:nvCxnSpPr>
        <p:spPr>
          <a:xfrm>
            <a:off x="5469669" y="1041105"/>
            <a:ext cx="22155" cy="5228780"/>
          </a:xfrm>
          <a:prstGeom prst="line">
            <a:avLst/>
          </a:prstGeom>
          <a:ln w="38100">
            <a:solidFill>
              <a:srgbClr val="00A89C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515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27403" y="377965"/>
            <a:ext cx="2316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latin typeface="Century Gothic" panose="020B0502020202020204" pitchFamily="34" charset="0"/>
              </a:rPr>
              <a:t>Ιστορία αξιοθέατου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07"/>
          <a:stretch/>
        </p:blipFill>
        <p:spPr>
          <a:xfrm>
            <a:off x="777272" y="2280285"/>
            <a:ext cx="2553942" cy="42906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206"/>
          <a:stretch/>
        </p:blipFill>
        <p:spPr>
          <a:xfrm>
            <a:off x="4640250" y="2275793"/>
            <a:ext cx="2554934" cy="431270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2987443" y="844402"/>
            <a:ext cx="16866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100" dirty="0">
                <a:latin typeface="Century Gothic" panose="020B0502020202020204" pitchFamily="34" charset="0"/>
              </a:rPr>
              <a:t>Γρήγορη πληροφορία</a:t>
            </a:r>
            <a:endParaRPr lang="en-US" sz="1100" dirty="0">
              <a:latin typeface="Century Gothic" panose="020B0502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76410" y="1269016"/>
            <a:ext cx="15087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100" dirty="0">
                <a:latin typeface="Century Gothic" panose="020B0502020202020204" pitchFamily="34" charset="0"/>
              </a:rPr>
              <a:t>Κατηγοριοποιημένη</a:t>
            </a:r>
            <a:endParaRPr lang="en-US" sz="1100" dirty="0">
              <a:latin typeface="Century Gothic" panose="020B0502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810312" y="1667966"/>
            <a:ext cx="204094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100" dirty="0">
                <a:latin typeface="Century Gothic" panose="020B0502020202020204" pitchFamily="34" charset="0"/>
              </a:rPr>
              <a:t>Αποφυγή μεγάλου κειμένου</a:t>
            </a:r>
            <a:endParaRPr lang="en-US" sz="1100" dirty="0">
              <a:latin typeface="Century Gothic" panose="020B0502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257559" y="1148738"/>
            <a:ext cx="28423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100" dirty="0">
                <a:latin typeface="Century Gothic" panose="020B0502020202020204" pitchFamily="34" charset="0"/>
              </a:rPr>
              <a:t>Ο χρήστης μπορεί να διαβάζει την πληροφορία στο δρόμο</a:t>
            </a:r>
            <a:endParaRPr lang="en-US" sz="1100" dirty="0">
              <a:latin typeface="Century Gothic" panose="020B0502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02"/>
          <a:stretch/>
        </p:blipFill>
        <p:spPr>
          <a:xfrm>
            <a:off x="8504018" y="2275795"/>
            <a:ext cx="2561547" cy="431270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23" name="Straight Arrow Connector 22"/>
          <p:cNvCxnSpPr/>
          <p:nvPr/>
        </p:nvCxnSpPr>
        <p:spPr>
          <a:xfrm>
            <a:off x="4851255" y="1269016"/>
            <a:ext cx="1275127" cy="0"/>
          </a:xfrm>
          <a:prstGeom prst="straightConnector1">
            <a:avLst/>
          </a:prstGeom>
          <a:ln w="38100">
            <a:solidFill>
              <a:srgbClr val="00A89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447715" y="3126472"/>
            <a:ext cx="1061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timeline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67" t="38533" r="70084" b="-2202"/>
          <a:stretch/>
        </p:blipFill>
        <p:spPr>
          <a:xfrm>
            <a:off x="3558956" y="3617846"/>
            <a:ext cx="798241" cy="286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55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7403" y="377965"/>
            <a:ext cx="2157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latin typeface="Century Gothic" panose="020B0502020202020204" pitchFamily="34" charset="0"/>
              </a:rPr>
              <a:t>Λίστα αξιοθέατων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3"/>
          <a:stretch/>
        </p:blipFill>
        <p:spPr>
          <a:xfrm>
            <a:off x="993455" y="1300294"/>
            <a:ext cx="2674821" cy="47560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13082" y="1919397"/>
            <a:ext cx="208934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100" dirty="0">
                <a:latin typeface="Century Gothic" panose="020B0502020202020204" pitchFamily="34" charset="0"/>
              </a:rPr>
              <a:t>Καλύτερα </a:t>
            </a:r>
            <a:r>
              <a:rPr lang="el-GR" sz="1100" dirty="0" err="1">
                <a:latin typeface="Century Gothic" panose="020B0502020202020204" pitchFamily="34" charset="0"/>
              </a:rPr>
              <a:t>οπτικοποίηση</a:t>
            </a:r>
            <a:r>
              <a:rPr lang="el-GR" sz="1100" dirty="0">
                <a:latin typeface="Century Gothic" panose="020B0502020202020204" pitchFamily="34" charset="0"/>
              </a:rPr>
              <a:t> για το ποια αξιοθέατα υπάρχουν έναντι χάρτη</a:t>
            </a:r>
            <a:endParaRPr lang="en-US" sz="1100" dirty="0">
              <a:latin typeface="Century Gothic" panose="020B0502020202020204" pitchFamily="34" charset="0"/>
            </a:endParaRP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>
          <a:xfrm>
            <a:off x="3913082" y="1920238"/>
            <a:ext cx="0" cy="521119"/>
          </a:xfrm>
          <a:prstGeom prst="line">
            <a:avLst/>
          </a:prstGeom>
          <a:ln w="38100">
            <a:solidFill>
              <a:srgbClr val="00A8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913082" y="1300294"/>
            <a:ext cx="14911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1100" dirty="0">
                <a:latin typeface="Century Gothic" panose="020B0502020202020204" pitchFamily="34" charset="0"/>
              </a:rPr>
              <a:t>τι βλέπει ο χρήστης;</a:t>
            </a:r>
            <a:endParaRPr lang="en-US" sz="1100" dirty="0"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34062" y="37750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629778" y="1086045"/>
            <a:ext cx="47952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dirty="0">
                <a:latin typeface="Century Gothic" panose="020B0502020202020204" pitchFamily="34" charset="0"/>
              </a:rPr>
              <a:t>Ιεράρχηση με βάση τις προτιμήσεις των χρηστών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816" y="1900982"/>
            <a:ext cx="524887" cy="5216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016" y="1869325"/>
            <a:ext cx="556743" cy="55326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748381" y="2501146"/>
            <a:ext cx="9797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100" dirty="0">
                <a:latin typeface="Century Gothic" panose="020B0502020202020204" pitchFamily="34" charset="0"/>
              </a:rPr>
              <a:t>Τους αρέσει</a:t>
            </a:r>
            <a:endParaRPr lang="en-US" sz="1100" dirty="0">
              <a:latin typeface="Century Gothic" panose="020B0502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952628" y="2501146"/>
            <a:ext cx="14975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100" dirty="0">
                <a:latin typeface="Century Gothic" panose="020B0502020202020204" pitchFamily="34" charset="0"/>
              </a:rPr>
              <a:t>Το έχουν </a:t>
            </a:r>
            <a:r>
              <a:rPr lang="el-GR" sz="1100" dirty="0" err="1">
                <a:latin typeface="Century Gothic" panose="020B0502020202020204" pitchFamily="34" charset="0"/>
              </a:rPr>
              <a:t>επισκεφθει</a:t>
            </a:r>
            <a:endParaRPr lang="en-US" sz="1100" dirty="0">
              <a:latin typeface="Century Gothic" panose="020B0502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771218" y="3238595"/>
            <a:ext cx="24957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100" dirty="0">
                <a:latin typeface="Century Gothic" panose="020B0502020202020204" pitchFamily="34" charset="0"/>
              </a:rPr>
              <a:t>Φαίνονται ψηλότερα στη λίστα</a:t>
            </a:r>
            <a:endParaRPr lang="en-US" sz="1100" dirty="0">
              <a:latin typeface="Century Gothic" panose="020B0502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06175" y="3973242"/>
            <a:ext cx="30257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100" dirty="0">
                <a:latin typeface="Century Gothic" panose="020B0502020202020204" pitchFamily="34" charset="0"/>
              </a:rPr>
              <a:t>Έχουν μεγαλύτερο εικονίδιο στον χάρτη</a:t>
            </a:r>
            <a:endParaRPr lang="en-US" sz="1100" dirty="0">
              <a:latin typeface="Century Gothic" panose="020B0502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369" y="5057787"/>
            <a:ext cx="279700" cy="45934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003" y="4707890"/>
            <a:ext cx="492754" cy="80924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316" y="4390599"/>
            <a:ext cx="685954" cy="112653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529043" y="5701246"/>
            <a:ext cx="1347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Century Gothic" panose="020B0502020202020204" pitchFamily="34" charset="0"/>
              </a:rPr>
              <a:t>3 στάδια</a:t>
            </a:r>
            <a:endParaRPr lang="en-US" dirty="0">
              <a:latin typeface="Century Gothic" panose="020B0502020202020204" pitchFamily="34" charset="0"/>
            </a:endParaRPr>
          </a:p>
        </p:txBody>
      </p:sp>
      <p:cxnSp>
        <p:nvCxnSpPr>
          <p:cNvPr id="22" name="Straight Connector 21"/>
          <p:cNvCxnSpPr>
            <a:cxnSpLocks/>
          </p:cNvCxnSpPr>
          <p:nvPr/>
        </p:nvCxnSpPr>
        <p:spPr>
          <a:xfrm>
            <a:off x="6210976" y="1012257"/>
            <a:ext cx="22155" cy="5228780"/>
          </a:xfrm>
          <a:prstGeom prst="line">
            <a:avLst/>
          </a:prstGeom>
          <a:ln w="38100">
            <a:solidFill>
              <a:srgbClr val="00A89C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004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400</Words>
  <Application>Microsoft Office PowerPoint</Application>
  <PresentationFormat>Ευρεία οθόνη</PresentationFormat>
  <Paragraphs>129</Paragraphs>
  <Slides>20</Slides>
  <Notes>0</Notes>
  <HiddenSlides>0</HiddenSlides>
  <MMClips>1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Century Gothic</vt:lpstr>
      <vt:lpstr>Roboto Light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Ntourmetaki Maria</dc:creator>
  <cp:lastModifiedBy>Maria</cp:lastModifiedBy>
  <cp:revision>36</cp:revision>
  <dcterms:created xsi:type="dcterms:W3CDTF">2017-02-08T13:14:46Z</dcterms:created>
  <dcterms:modified xsi:type="dcterms:W3CDTF">2017-02-11T15:34:16Z</dcterms:modified>
</cp:coreProperties>
</file>