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handoutMasterIdLst>
    <p:handoutMasterId r:id="rId24"/>
  </p:handoutMasterIdLst>
  <p:sldIdLst>
    <p:sldId id="256" r:id="rId3"/>
    <p:sldId id="263" r:id="rId4"/>
    <p:sldId id="264" r:id="rId5"/>
    <p:sldId id="265" r:id="rId6"/>
    <p:sldId id="368" r:id="rId7"/>
    <p:sldId id="369" r:id="rId8"/>
    <p:sldId id="370" r:id="rId9"/>
    <p:sldId id="371" r:id="rId10"/>
    <p:sldId id="372" r:id="rId11"/>
    <p:sldId id="373" r:id="rId12"/>
    <p:sldId id="298" r:id="rId13"/>
    <p:sldId id="258" r:id="rId14"/>
    <p:sldId id="341" r:id="rId15"/>
    <p:sldId id="342" r:id="rId16"/>
    <p:sldId id="324" r:id="rId17"/>
    <p:sldId id="325" r:id="rId18"/>
    <p:sldId id="326" r:id="rId19"/>
    <p:sldId id="327" r:id="rId20"/>
    <p:sldId id="384" r:id="rId21"/>
    <p:sldId id="32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handoutMaster" Target="handoutMasters/handoutMaster1.xml"/><Relationship Id="rId23" Type="http://schemas.openxmlformats.org/officeDocument/2006/relationships/notesMaster" Target="notesMasters/notesMaster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5" name="Rectangle 8"/>
            <p:cNvSpPr>
              <a:spLocks noChangeArrowheads="1"/>
            </p:cNvSpPr>
            <p:nvPr/>
          </p:nvSpPr>
          <p:spPr bwMode="auto">
            <a:xfrm>
              <a:off x="414338" y="9525"/>
              <a:ext cx="28575" cy="4481513"/>
            </a:xfrm>
            <a:prstGeom prst="rect">
              <a:avLst/>
            </a:prstGeom>
            <a:grpFill/>
            <a:ln>
              <a:noFill/>
            </a:ln>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0" name="Rectangle 33"/>
            <p:cNvSpPr>
              <a:spLocks noChangeArrowheads="1"/>
            </p:cNvSpPr>
            <p:nvPr/>
          </p:nvSpPr>
          <p:spPr bwMode="auto">
            <a:xfrm>
              <a:off x="642938" y="6610350"/>
              <a:ext cx="23813" cy="242888"/>
            </a:xfrm>
            <a:prstGeom prst="rect">
              <a:avLst/>
            </a:prstGeom>
            <a:grpFill/>
            <a:ln>
              <a:noFill/>
            </a:ln>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p:spPr>
        </p:sp>
        <p:sp>
          <p:nvSpPr>
            <p:cNvPr id="52" name="Rectangle 45"/>
            <p:cNvSpPr>
              <a:spLocks noChangeArrowheads="1"/>
            </p:cNvSpPr>
            <p:nvPr/>
          </p:nvSpPr>
          <p:spPr bwMode="auto">
            <a:xfrm>
              <a:off x="1228725" y="4662488"/>
              <a:ext cx="23813" cy="2181225"/>
            </a:xfrm>
            <a:prstGeom prst="rect">
              <a:avLst/>
            </a:prstGeom>
            <a:grpFill/>
            <a:ln>
              <a:noFill/>
            </a:ln>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panose="020B0603020202020204"/>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panose="020B0603020202020204"/>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3" name="Date Placeholder 2"/>
          <p:cNvSpPr>
            <a:spLocks noGrp="1"/>
          </p:cNvSpPr>
          <p:nvPr>
            <p:ph type="dt" sz="half" idx="10"/>
          </p:nvPr>
        </p:nvSpPr>
        <p:spPr/>
        <p:txBody>
          <a:bodyPr/>
          <a:lstStyle/>
          <a:p>
            <a:fld id="{48A87A34-81AB-432B-8DAE-1953F412C12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3" name="Date Placeholder 2"/>
          <p:cNvSpPr>
            <a:spLocks noGrp="1"/>
          </p:cNvSpPr>
          <p:nvPr>
            <p:ph type="dt" sz="half" idx="10"/>
          </p:nvPr>
        </p:nvSpPr>
        <p:spPr/>
        <p:txBody>
          <a:bodyPr/>
          <a:lstStyle/>
          <a:p>
            <a:fld id="{48A87A34-81AB-432B-8DAE-1953F412C12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48A87A34-81AB-432B-8DAE-1953F412C126}" type="datetimeFigureOut">
              <a:rPr lang="en-US" dirty="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8A87A34-81AB-432B-8DAE-1953F412C126}" type="datetimeFigureOut">
              <a:rPr lang="en-US" dirty="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1.pn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8">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p:spPr>
          </p:sp>
          <p:sp>
            <p:nvSpPr>
              <p:cNvPr id="37" name="Rectangle 21"/>
              <p:cNvSpPr>
                <a:spLocks noChangeArrowheads="1"/>
              </p:cNvSpPr>
              <p:nvPr/>
            </p:nvSpPr>
            <p:spPr bwMode="auto">
              <a:xfrm>
                <a:off x="133350" y="4662488"/>
                <a:ext cx="23813" cy="2181225"/>
              </a:xfrm>
              <a:prstGeom prst="rect">
                <a:avLst/>
              </a:prstGeom>
              <a:grpFill/>
              <a:ln>
                <a:noFill/>
              </a:ln>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p:spPr>
          </p:sp>
          <p:sp>
            <p:nvSpPr>
              <p:cNvPr id="20" name="Rectangle 41"/>
              <p:cNvSpPr>
                <a:spLocks noChangeArrowheads="1"/>
              </p:cNvSpPr>
              <p:nvPr/>
            </p:nvSpPr>
            <p:spPr bwMode="auto">
              <a:xfrm>
                <a:off x="11939587" y="6596063"/>
                <a:ext cx="23813" cy="252413"/>
              </a:xfrm>
              <a:prstGeom prst="rect">
                <a:avLst/>
              </a:prstGeom>
              <a:grpFill/>
              <a:ln>
                <a:noFill/>
              </a:ln>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mc:Choice xmlns:p14="http://schemas.microsoft.com/office/powerpoint/2010/main" Requires="p14">
      <p:transition spd="slow" p14:dur="1000"/>
    </mc:Choice>
    <mc:Fallback>
      <p:transition spd="slow"/>
    </mc:Fallback>
  </mc:AlternateConten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5" y="695960"/>
            <a:ext cx="9093200" cy="2355850"/>
          </a:xfrm>
        </p:spPr>
        <p:txBody>
          <a:bodyPr>
            <a:normAutofit/>
          </a:bodyPr>
          <a:lstStyle/>
          <a:p>
            <a:pPr algn="ctr"/>
            <a:r>
              <a:rPr sz="4400" dirty="0">
                <a:latin typeface="Arial Narrow" panose="020B0606020202030204" pitchFamily="34" charset="0"/>
                <a:cs typeface="Arial" panose="020B0604020202020204" pitchFamily="34" charset="0"/>
              </a:rPr>
              <a:t>Εφαρμογ</a:t>
            </a:r>
            <a:r>
              <a:rPr lang="el-GR" sz="4400" dirty="0">
                <a:latin typeface="Arial Narrow" panose="020B0606020202030204" pitchFamily="34" charset="0"/>
                <a:cs typeface="Arial" panose="020B0604020202020204" pitchFamily="34" charset="0"/>
              </a:rPr>
              <a:t>ε</a:t>
            </a:r>
            <a:r>
              <a:rPr sz="4400" dirty="0">
                <a:latin typeface="Arial Narrow" panose="020B0606020202030204" pitchFamily="34" charset="0"/>
                <a:cs typeface="Arial" panose="020B0604020202020204" pitchFamily="34" charset="0"/>
              </a:rPr>
              <a:t>ς Τεχνητ</a:t>
            </a:r>
            <a:r>
              <a:rPr lang="el-GR" sz="4400" dirty="0">
                <a:latin typeface="Arial Narrow" panose="020B0606020202030204" pitchFamily="34" charset="0"/>
                <a:cs typeface="Arial" panose="020B0604020202020204" pitchFamily="34" charset="0"/>
              </a:rPr>
              <a:t>η</a:t>
            </a:r>
            <a:r>
              <a:rPr sz="4400" dirty="0">
                <a:latin typeface="Arial Narrow" panose="020B0606020202030204" pitchFamily="34" charset="0"/>
                <a:cs typeface="Arial" panose="020B0604020202020204" pitchFamily="34" charset="0"/>
              </a:rPr>
              <a:t>ς Νοημοσ</a:t>
            </a:r>
            <a:r>
              <a:rPr lang="el-GR" sz="4400" dirty="0">
                <a:latin typeface="Arial Narrow" panose="020B0606020202030204" pitchFamily="34" charset="0"/>
                <a:cs typeface="Arial" panose="020B0604020202020204" pitchFamily="34" charset="0"/>
              </a:rPr>
              <a:t>υ</a:t>
            </a:r>
            <a:r>
              <a:rPr sz="4400" dirty="0">
                <a:latin typeface="Arial Narrow" panose="020B0606020202030204" pitchFamily="34" charset="0"/>
                <a:cs typeface="Arial" panose="020B0604020202020204" pitchFamily="34" charset="0"/>
              </a:rPr>
              <a:t>νης και Εξ</a:t>
            </a:r>
            <a:r>
              <a:rPr lang="el-GR" sz="4400" dirty="0">
                <a:latin typeface="Arial Narrow" panose="020B0606020202030204" pitchFamily="34" charset="0"/>
                <a:cs typeface="Arial" panose="020B0604020202020204" pitchFamily="34" charset="0"/>
              </a:rPr>
              <a:t>ο</a:t>
            </a:r>
            <a:r>
              <a:rPr sz="4400" dirty="0">
                <a:latin typeface="Arial Narrow" panose="020B0606020202030204" pitchFamily="34" charset="0"/>
                <a:cs typeface="Arial" panose="020B0604020202020204" pitchFamily="34" charset="0"/>
              </a:rPr>
              <a:t>ρυξης δεδομ</a:t>
            </a:r>
            <a:r>
              <a:rPr lang="el-GR" sz="4400" dirty="0">
                <a:latin typeface="Arial Narrow" panose="020B0606020202030204" pitchFamily="34" charset="0"/>
                <a:cs typeface="Arial" panose="020B0604020202020204" pitchFamily="34" charset="0"/>
              </a:rPr>
              <a:t>ε</a:t>
            </a:r>
            <a:r>
              <a:rPr sz="4400" dirty="0">
                <a:latin typeface="Arial Narrow" panose="020B0606020202030204" pitchFamily="34" charset="0"/>
                <a:cs typeface="Arial" panose="020B0604020202020204" pitchFamily="34" charset="0"/>
              </a:rPr>
              <a:t>νων στο Μ</a:t>
            </a:r>
            <a:r>
              <a:rPr lang="el-GR" sz="4400" dirty="0">
                <a:latin typeface="Arial Narrow" panose="020B0606020202030204" pitchFamily="34" charset="0"/>
                <a:cs typeface="Arial" panose="020B0604020202020204" pitchFamily="34" charset="0"/>
              </a:rPr>
              <a:t>α</a:t>
            </a:r>
            <a:r>
              <a:rPr sz="4400" dirty="0">
                <a:latin typeface="Arial Narrow" panose="020B0606020202030204" pitchFamily="34" charset="0"/>
                <a:cs typeface="Arial" panose="020B0604020202020204" pitchFamily="34" charset="0"/>
              </a:rPr>
              <a:t>ρκετινγκ</a:t>
            </a:r>
            <a:endParaRPr sz="4400" dirty="0">
              <a:latin typeface="Arial Narrow" panose="020B0606020202030204" pitchFamily="34" charset="0"/>
              <a:cs typeface="Arial" panose="020B0604020202020204" pitchFamily="34" charset="0"/>
            </a:endParaRPr>
          </a:p>
        </p:txBody>
      </p:sp>
      <p:sp>
        <p:nvSpPr>
          <p:cNvPr id="3" name="Subtitle 2"/>
          <p:cNvSpPr>
            <a:spLocks noGrp="1"/>
          </p:cNvSpPr>
          <p:nvPr>
            <p:ph type="subTitle" idx="1"/>
          </p:nvPr>
        </p:nvSpPr>
        <p:spPr>
          <a:xfrm>
            <a:off x="1876424" y="3873818"/>
            <a:ext cx="8791575" cy="1655762"/>
          </a:xfrm>
        </p:spPr>
        <p:txBody>
          <a:bodyPr>
            <a:normAutofit/>
          </a:bodyPr>
          <a:lstStyle/>
          <a:p>
            <a:pPr algn="ctr"/>
            <a:r>
              <a:rPr lang="el-GR" dirty="0">
                <a:solidFill>
                  <a:schemeClr val="tx1">
                    <a:lumMod val="75000"/>
                  </a:schemeClr>
                </a:solidFill>
                <a:latin typeface="Arial Narrow" panose="020B0606020202030204" pitchFamily="34" charset="0"/>
              </a:rPr>
              <a:t>Δι</a:t>
            </a:r>
            <a:r>
              <a:rPr lang="en-US" dirty="0">
                <a:solidFill>
                  <a:schemeClr val="tx1">
                    <a:lumMod val="75000"/>
                  </a:schemeClr>
                </a:solidFill>
                <a:latin typeface="Arial Narrow" panose="020B0606020202030204" pitchFamily="34" charset="0"/>
              </a:rPr>
              <a:t>a</a:t>
            </a:r>
            <a:r>
              <a:rPr lang="el-GR" dirty="0">
                <a:solidFill>
                  <a:schemeClr val="tx1">
                    <a:lumMod val="75000"/>
                  </a:schemeClr>
                </a:solidFill>
                <a:latin typeface="Arial Narrow" panose="020B0606020202030204" pitchFamily="34" charset="0"/>
              </a:rPr>
              <a:t>λεξη 11</a:t>
            </a:r>
            <a:r>
              <a:rPr lang="el-GR" baseline="30000" dirty="0">
                <a:solidFill>
                  <a:schemeClr val="tx1">
                    <a:lumMod val="75000"/>
                  </a:schemeClr>
                </a:solidFill>
                <a:latin typeface="Arial Narrow" panose="020B0606020202030204" pitchFamily="34" charset="0"/>
              </a:rPr>
              <a:t>η</a:t>
            </a:r>
            <a:endParaRPr lang="el-GR" baseline="30000" dirty="0">
              <a:solidFill>
                <a:schemeClr val="tx1">
                  <a:lumMod val="75000"/>
                </a:schemeClr>
              </a:solidFill>
              <a:latin typeface="Arial Narrow" panose="020B0606020202030204" pitchFamily="34" charset="0"/>
            </a:endParaRPr>
          </a:p>
          <a:p>
            <a:pPr algn="ctr"/>
            <a:r>
              <a:rPr lang="el-GR" baseline="30000" dirty="0">
                <a:solidFill>
                  <a:schemeClr val="tx1">
                    <a:lumMod val="75000"/>
                  </a:schemeClr>
                </a:solidFill>
                <a:latin typeface="Arial Narrow" panose="020B0606020202030204" pitchFamily="34" charset="0"/>
              </a:rPr>
              <a:t>Μενξι αναστασια</a:t>
            </a:r>
            <a:endParaRPr lang="en-US" baseline="30000" dirty="0">
              <a:solidFill>
                <a:schemeClr val="tx1">
                  <a:lumMod val="75000"/>
                </a:schemeClr>
              </a:solidFill>
              <a:latin typeface="Arial Narrow" panose="020B0606020202030204" pitchFamily="34" charset="0"/>
            </a:endParaRPr>
          </a:p>
          <a:p>
            <a:pPr algn="ctr"/>
            <a:r>
              <a:rPr lang="el-GR" baseline="30000" dirty="0">
                <a:solidFill>
                  <a:schemeClr val="tx1">
                    <a:lumMod val="75000"/>
                  </a:schemeClr>
                </a:solidFill>
                <a:latin typeface="Arial Narrow" panose="020B0606020202030204" pitchFamily="34" charset="0"/>
              </a:rPr>
              <a:t>Εντεταλμ</a:t>
            </a:r>
            <a:r>
              <a:rPr lang="en-US" baseline="30000" dirty="0">
                <a:solidFill>
                  <a:schemeClr val="tx1">
                    <a:lumMod val="75000"/>
                  </a:schemeClr>
                </a:solidFill>
                <a:latin typeface="Arial Narrow" panose="020B0606020202030204" pitchFamily="34" charset="0"/>
              </a:rPr>
              <a:t>e</a:t>
            </a:r>
            <a:r>
              <a:rPr lang="el-GR" baseline="30000" dirty="0">
                <a:solidFill>
                  <a:schemeClr val="tx1">
                    <a:lumMod val="75000"/>
                  </a:schemeClr>
                </a:solidFill>
                <a:latin typeface="Arial Narrow" panose="020B0606020202030204" pitchFamily="34" charset="0"/>
              </a:rPr>
              <a:t>ν</a:t>
            </a:r>
            <a:r>
              <a:rPr lang="en-US" baseline="30000" dirty="0">
                <a:solidFill>
                  <a:schemeClr val="tx1">
                    <a:lumMod val="75000"/>
                  </a:schemeClr>
                </a:solidFill>
                <a:latin typeface="Arial Narrow" panose="020B0606020202030204" pitchFamily="34" charset="0"/>
              </a:rPr>
              <a:t>h</a:t>
            </a:r>
            <a:r>
              <a:rPr lang="el-GR" baseline="30000" dirty="0">
                <a:solidFill>
                  <a:schemeClr val="tx1">
                    <a:lumMod val="75000"/>
                  </a:schemeClr>
                </a:solidFill>
                <a:latin typeface="Arial Narrow" panose="020B0606020202030204" pitchFamily="34" charset="0"/>
              </a:rPr>
              <a:t> Καθηγητρι</a:t>
            </a:r>
            <a:r>
              <a:rPr lang="en-US" baseline="30000" dirty="0">
                <a:solidFill>
                  <a:schemeClr val="tx1">
                    <a:lumMod val="75000"/>
                  </a:schemeClr>
                </a:solidFill>
                <a:latin typeface="Arial Narrow" panose="020B0606020202030204" pitchFamily="34" charset="0"/>
              </a:rPr>
              <a:t>a</a:t>
            </a:r>
            <a:endParaRPr lang="en-US" baseline="30000" dirty="0">
              <a:solidFill>
                <a:schemeClr val="tx1">
                  <a:lumMod val="75000"/>
                </a:schemeClr>
              </a:solidFill>
              <a:latin typeface="Arial Narrow" panose="020B0606020202030204" pitchFamily="34" charset="0"/>
            </a:endParaRPr>
          </a:p>
          <a:p>
            <a:pPr algn="ctr"/>
            <a:r>
              <a:rPr lang="el-GR" baseline="30000" dirty="0">
                <a:solidFill>
                  <a:schemeClr val="tx1">
                    <a:lumMod val="75000"/>
                  </a:schemeClr>
                </a:solidFill>
                <a:latin typeface="Arial Narrow" panose="020B0606020202030204" pitchFamily="34" charset="0"/>
              </a:rPr>
              <a:t>Τμημα Επιστημης Τροφιμων και Διατροφης  ΠΑΝΕΠΙΣΤΗΜΙΟ ΑΙΓΑΙΟΥ </a:t>
            </a:r>
            <a:endParaRPr lang="en-US" baseline="30000" dirty="0">
              <a:solidFill>
                <a:schemeClr val="tx1">
                  <a:lumMod val="75000"/>
                </a:schemeClr>
              </a:solidFill>
              <a:latin typeface="Arial Narrow" panose="020B0606020202030204" pitchFamily="34" charset="0"/>
            </a:endParaRPr>
          </a:p>
          <a:p>
            <a:endParaRPr lang="en-US" dirty="0">
              <a:latin typeface="Arial Narrow" panose="020B0606020202030204" pitchFamily="34" charset="0"/>
            </a:endParaRPr>
          </a:p>
          <a:p>
            <a:endParaRPr lang="el-GR" dirty="0"/>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98855" y="1614170"/>
            <a:ext cx="10506075" cy="4605655"/>
          </a:xfrm>
        </p:spPr>
        <p:txBody>
          <a:bodyPr>
            <a:noAutofit/>
          </a:bodyPr>
          <a:p>
            <a:pPr marL="0" indent="0">
              <a:buNone/>
            </a:pPr>
            <a:r>
              <a:rPr lang="en-US">
                <a:latin typeface="Arial Narrow" panose="020B0606020202030204" pitchFamily="34" charset="0"/>
                <a:cs typeface="Arial Narrow" panose="020B0606020202030204" pitchFamily="34" charset="0"/>
              </a:rPr>
              <a:t>Ανάλυση Συναισθημάτων (Sentiment Analysis):</a:t>
            </a: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Χρησιμοποιείται για τον προσδιορισμό του συναισθήματος ή της στάσης του κοινού προς ένα προϊόν, μια υπηρεσία ή μια μάρκα, με βάση κείμενα όπως κριτικές και σχόλια.</a:t>
            </a: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Συγκριτική Ανάλυση (Competitive Analysis):</a:t>
            </a: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Αξιοποιεί τα δεδομένα για να αξιολογήσει την απόδοση της επιχείρησης σε σύγκριση με τους ανταγωνιστές.</a:t>
            </a:r>
            <a:endParaRPr lang="en-US">
              <a:latin typeface="Arial Narrow" panose="020B0606020202030204" pitchFamily="34" charset="0"/>
              <a:cs typeface="Arial Narrow" panose="020B0606020202030204" pitchFamily="34" charset="0"/>
            </a:endParaRPr>
          </a:p>
          <a:p>
            <a:pPr marL="0" indent="0">
              <a:buNone/>
            </a:pP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Αυτές οι τεχνικές βοηθούν τις επιχειρήσεις να λαμβάνουν αποφάσεις βασισμένες σε δεδομένα</a:t>
            </a:r>
            <a:endParaRPr lang="en-US">
              <a:latin typeface="Arial Narrow" panose="020B0606020202030204" pitchFamily="34" charset="0"/>
              <a:cs typeface="Arial Narrow" panose="020B0606020202030204" pitchFamily="34" charset="0"/>
            </a:endParaRPr>
          </a:p>
        </p:txBody>
      </p:sp>
      <p:sp>
        <p:nvSpPr>
          <p:cNvPr id="4" name="Title 1"/>
          <p:cNvSpPr>
            <a:spLocks noGrp="1"/>
          </p:cNvSpPr>
          <p:nvPr/>
        </p:nvSpPr>
        <p:spPr>
          <a:xfrm>
            <a:off x="1143000" y="543560"/>
            <a:ext cx="9906000" cy="107061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dirty="0">
                <a:latin typeface="Arial Narrow" panose="020B0606020202030204" pitchFamily="34" charset="0"/>
                <a:sym typeface="+mn-ea"/>
              </a:rPr>
              <a:t>τεχνηκες εξορυξης δεδομενων στο μαρκετινγκ</a:t>
            </a:r>
            <a:endParaRPr dirty="0">
              <a:latin typeface="Arial Narrow" panose="020B0606020202030204" pitchFamily="34" charset="0"/>
              <a:sym typeface="+mn-ea"/>
            </a:endParaRPr>
          </a:p>
          <a:p>
            <a:endParaRP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p:nvPr>
            <p:ph sz="half" idx="1"/>
          </p:nvPr>
        </p:nvSpPr>
        <p:spPr>
          <a:xfrm>
            <a:off x="1028700" y="1457325"/>
            <a:ext cx="10354310" cy="4636135"/>
          </a:xfrm>
        </p:spPr>
        <p:txBody>
          <a:bodyPr>
            <a:normAutofit lnSpcReduction="10000"/>
          </a:bodyPr>
          <a:p>
            <a:pPr marL="0" indent="0">
              <a:buNone/>
            </a:pPr>
            <a:r>
              <a:rPr lang="en-US" sz="2800">
                <a:latin typeface="Arial Narrow" panose="020B0606020202030204" pitchFamily="34" charset="0"/>
                <a:cs typeface="Arial Narrow" panose="020B0606020202030204" pitchFamily="34" charset="0"/>
              </a:rPr>
              <a:t>Η χρήση τεχνητής νοημοσύνης (ΤΝ) στον τομέα του μάρκετινγκ έχει εκτενώς εξελιχθεί και προσφέρει πολλαπλά οφέλη για τις επιχειρήσεις. </a:t>
            </a:r>
            <a:endParaRPr lang="en-US" sz="2800">
              <a:latin typeface="Arial Narrow" panose="020B0606020202030204" pitchFamily="34" charset="0"/>
              <a:cs typeface="Arial Narrow" panose="020B0606020202030204" pitchFamily="34" charset="0"/>
            </a:endParaRPr>
          </a:p>
          <a:p>
            <a:pPr marL="0" indent="0">
              <a:buNone/>
            </a:pP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Προσωποποιημένο Μάρκετινγκ</a:t>
            </a:r>
            <a:endParaRPr lang="en-US" sz="2800">
              <a:latin typeface="Arial Narrow" panose="020B0606020202030204" pitchFamily="34" charset="0"/>
              <a:cs typeface="Arial Narrow" panose="020B0606020202030204" pitchFamily="34" charset="0"/>
            </a:endParaRPr>
          </a:p>
          <a:p>
            <a:r>
              <a:rPr lang="en-US" sz="2800">
                <a:latin typeface="Arial Narrow" panose="020B0606020202030204" pitchFamily="34" charset="0"/>
                <a:cs typeface="Arial Narrow" panose="020B0606020202030204" pitchFamily="34" charset="0"/>
              </a:rPr>
              <a:t>Οι αλγόριθμοι μηχανικής μάθησης μπορούν να αναλύουν τα δεδομένα πελατών για να κατανοήσουν τις ανάγκες και τις προτιμήσεις τους.</a:t>
            </a:r>
            <a:endParaRPr lang="en-US" sz="2800">
              <a:latin typeface="Arial Narrow" panose="020B0606020202030204" pitchFamily="34" charset="0"/>
              <a:cs typeface="Arial Narrow" panose="020B0606020202030204" pitchFamily="34" charset="0"/>
            </a:endParaRPr>
          </a:p>
          <a:p>
            <a:r>
              <a:rPr lang="en-US" sz="2800">
                <a:latin typeface="Arial Narrow" panose="020B0606020202030204" pitchFamily="34" charset="0"/>
                <a:cs typeface="Arial Narrow" panose="020B0606020202030204" pitchFamily="34" charset="0"/>
              </a:rPr>
              <a:t>Η ΤΝ επιτρέπει τη δημιουργία εξατομικευμένων προτάσεων και προσφορών που αυξάνουν το ενδιαφέρον του πελάτη.</a:t>
            </a:r>
            <a:endParaRPr lang="en-US" sz="2800">
              <a:latin typeface="Arial Narrow" panose="020B0606020202030204" pitchFamily="34" charset="0"/>
              <a:cs typeface="Arial Narrow" panose="020B0606020202030204" pitchFamily="34" charset="0"/>
            </a:endParaRPr>
          </a:p>
        </p:txBody>
      </p:sp>
      <p:sp>
        <p:nvSpPr>
          <p:cNvPr id="5" name="Title 4"/>
          <p:cNvSpPr>
            <a:spLocks noGrp="1"/>
          </p:cNvSpPr>
          <p:nvPr>
            <p:ph type="title"/>
          </p:nvPr>
        </p:nvSpPr>
        <p:spPr>
          <a:xfrm>
            <a:off x="1143000" y="450215"/>
            <a:ext cx="9906000" cy="848995"/>
          </a:xfrm>
        </p:spPr>
        <p:txBody>
          <a:bodyPr>
            <a:normAutofit fontScale="90000"/>
          </a:bodyPr>
          <a:p>
            <a:br>
              <a:rPr sz="4000">
                <a:latin typeface="Arial Narrow" panose="020B0606020202030204" pitchFamily="34" charset="0"/>
                <a:cs typeface="Arial Narrow" panose="020B0606020202030204" pitchFamily="34" charset="0"/>
              </a:rPr>
            </a:br>
            <a:br>
              <a:rPr sz="4000">
                <a:latin typeface="Arial Narrow" panose="020B0606020202030204" pitchFamily="34" charset="0"/>
                <a:cs typeface="Arial Narrow" panose="020B0606020202030204" pitchFamily="34" charset="0"/>
              </a:rPr>
            </a:br>
            <a:r>
              <a:rPr sz="4000">
                <a:latin typeface="Arial Narrow" panose="020B0606020202030204" pitchFamily="34" charset="0"/>
                <a:cs typeface="Arial Narrow" panose="020B0606020202030204" pitchFamily="34" charset="0"/>
              </a:rPr>
              <a:t>χρηση τεχνητης νοημοσυνης στο μαρκετινγκ </a:t>
            </a:r>
            <a:br>
              <a:rPr sz="4000">
                <a:latin typeface="Arial Narrow" panose="020B0606020202030204" pitchFamily="34" charset="0"/>
                <a:cs typeface="Arial Narrow" panose="020B0606020202030204" pitchFamily="34" charset="0"/>
              </a:rPr>
            </a:br>
            <a:br>
              <a:rPr sz="4000">
                <a:latin typeface="Arial Narrow" panose="020B0606020202030204" pitchFamily="34" charset="0"/>
                <a:cs typeface="Arial Narrow" panose="020B0606020202030204" pitchFamily="34" charset="0"/>
              </a:rPr>
            </a:br>
            <a:endParaRPr sz="4000">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390015"/>
            <a:ext cx="10222865" cy="4577080"/>
          </a:xfrm>
        </p:spPr>
        <p:txBody>
          <a:bodyPr>
            <a:noAutofit/>
          </a:bodyPr>
          <a:lstStyle/>
          <a:p>
            <a:pPr marL="0" indent="0">
              <a:buNone/>
            </a:pPr>
            <a:r>
              <a:rPr sz="2800" dirty="0">
                <a:latin typeface="Arial Narrow" panose="020B0606020202030204" pitchFamily="34" charset="0"/>
              </a:rPr>
              <a:t>Αυτόματη Διαχείριση Καμπανιών:</a:t>
            </a:r>
            <a:endParaRPr sz="2800" dirty="0">
              <a:latin typeface="Arial Narrow" panose="020B0606020202030204" pitchFamily="34" charset="0"/>
            </a:endParaRPr>
          </a:p>
          <a:p>
            <a:pPr marL="0" indent="0">
              <a:buNone/>
            </a:pPr>
            <a:r>
              <a:rPr sz="2800" dirty="0">
                <a:latin typeface="Arial Narrow" panose="020B0606020202030204" pitchFamily="34" charset="0"/>
              </a:rPr>
              <a:t>Οι αλγόριθμοι ΤΝ μπορούν να διαχειρίζονται αυτόνομα καμπάνιες διαφήμισης, προσαρμόζοντας τον προϋπολογισμό και τις στρατηγικές βάσει των αποτελεσμάτων.</a:t>
            </a:r>
            <a:endParaRPr sz="2800" dirty="0">
              <a:latin typeface="Arial Narrow" panose="020B0606020202030204" pitchFamily="34" charset="0"/>
            </a:endParaRPr>
          </a:p>
          <a:p>
            <a:pPr marL="0" indent="0" algn="l">
              <a:buNone/>
            </a:pPr>
            <a:r>
              <a:rPr lang="en-US" sz="2800">
                <a:latin typeface="Arial Narrow" panose="020B0606020202030204" pitchFamily="34" charset="0"/>
                <a:cs typeface="Arial Narrow" panose="020B0606020202030204" pitchFamily="34" charset="0"/>
                <a:sym typeface="+mn-ea"/>
              </a:rPr>
              <a:t>Ανάλυση Δεδομένων:</a:t>
            </a:r>
            <a:endParaRPr lang="en-US" sz="2800">
              <a:latin typeface="Arial Narrow" panose="020B0606020202030204" pitchFamily="34" charset="0"/>
              <a:cs typeface="Arial Narrow" panose="020B0606020202030204" pitchFamily="34" charset="0"/>
            </a:endParaRPr>
          </a:p>
          <a:p>
            <a:pPr marL="0" indent="0" algn="l">
              <a:buNone/>
            </a:pPr>
            <a:r>
              <a:rPr lang="en-US" sz="2800">
                <a:latin typeface="Arial Narrow" panose="020B0606020202030204" pitchFamily="34" charset="0"/>
                <a:cs typeface="Arial Narrow" panose="020B0606020202030204" pitchFamily="34" charset="0"/>
                <a:sym typeface="+mn-ea"/>
              </a:rPr>
              <a:t>Η ΤΝ μπορεί να αναλύει τεράστια σύνολα δεδομένων για να αντλήσει εργαλεία και συμπεράσματα που βοηθούν στον καλύτερο σχεδιασμό της στρατηγικής μάρκετινγκ.</a:t>
            </a:r>
            <a:endParaRPr lang="en-US" sz="2800">
              <a:latin typeface="Arial Narrow" panose="020B0606020202030204" pitchFamily="34" charset="0"/>
              <a:cs typeface="Arial Narrow" panose="020B0606020202030204" pitchFamily="34" charset="0"/>
            </a:endParaRPr>
          </a:p>
          <a:p>
            <a:pPr marL="0" indent="0">
              <a:buNone/>
            </a:pPr>
            <a:endParaRPr sz="2800" dirty="0">
              <a:latin typeface="Arial Narrow" panose="020B0606020202030204" pitchFamily="34" charset="0"/>
            </a:endParaRPr>
          </a:p>
        </p:txBody>
      </p:sp>
      <p:sp>
        <p:nvSpPr>
          <p:cNvPr id="4" name="Title 3"/>
          <p:cNvSpPr>
            <a:spLocks noGrp="1"/>
          </p:cNvSpPr>
          <p:nvPr>
            <p:ph type="title"/>
          </p:nvPr>
        </p:nvSpPr>
        <p:spPr>
          <a:xfrm>
            <a:off x="1143000" y="450215"/>
            <a:ext cx="9906000" cy="848995"/>
          </a:xfrm>
        </p:spPr>
        <p:txBody>
          <a:bodyPr>
            <a:normAutofit fontScale="90000"/>
          </a:bodyPr>
          <a:p>
            <a:br>
              <a:rPr sz="4000">
                <a:latin typeface="Arial Narrow" panose="020B0606020202030204" pitchFamily="34" charset="0"/>
                <a:cs typeface="Arial Narrow" panose="020B0606020202030204" pitchFamily="34" charset="0"/>
              </a:rPr>
            </a:br>
            <a:br>
              <a:rPr sz="4000">
                <a:latin typeface="Arial Narrow" panose="020B0606020202030204" pitchFamily="34" charset="0"/>
                <a:cs typeface="Arial Narrow" panose="020B0606020202030204" pitchFamily="34" charset="0"/>
              </a:rPr>
            </a:br>
            <a:r>
              <a:rPr sz="4000">
                <a:latin typeface="Arial Narrow" panose="020B0606020202030204" pitchFamily="34" charset="0"/>
                <a:cs typeface="Arial Narrow" panose="020B0606020202030204" pitchFamily="34" charset="0"/>
              </a:rPr>
              <a:t>χρηση τεχνητης νοημοσυνης στο μαρκετινγκ </a:t>
            </a:r>
            <a:br>
              <a:rPr sz="4000">
                <a:latin typeface="Arial Narrow" panose="020B0606020202030204" pitchFamily="34" charset="0"/>
                <a:cs typeface="Arial Narrow" panose="020B0606020202030204" pitchFamily="34" charset="0"/>
              </a:rPr>
            </a:br>
            <a:br>
              <a:rPr sz="4000">
                <a:latin typeface="Arial Narrow" panose="020B0606020202030204" pitchFamily="34" charset="0"/>
                <a:cs typeface="Arial Narrow" panose="020B0606020202030204" pitchFamily="34" charset="0"/>
              </a:rPr>
            </a:br>
            <a:endParaRPr sz="4000">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2105025"/>
            <a:ext cx="9906000" cy="4259580"/>
          </a:xfrm>
        </p:spPr>
        <p:txBody>
          <a:bodyPr>
            <a:normAutofit/>
          </a:bodyPr>
          <a:p>
            <a:pPr marL="0" indent="0">
              <a:buNone/>
            </a:pPr>
            <a:r>
              <a:rPr lang="en-US" sz="3200">
                <a:latin typeface="Arial Narrow" panose="020B0606020202030204" pitchFamily="34" charset="0"/>
                <a:cs typeface="Arial Narrow" panose="020B0606020202030204" pitchFamily="34" charset="0"/>
              </a:rPr>
              <a:t>Συστήματα Συστάσεων:</a:t>
            </a:r>
            <a:endParaRPr lang="en-US" sz="3200">
              <a:latin typeface="Arial Narrow" panose="020B0606020202030204" pitchFamily="34" charset="0"/>
              <a:cs typeface="Arial Narrow" panose="020B0606020202030204" pitchFamily="34" charset="0"/>
            </a:endParaRPr>
          </a:p>
          <a:p>
            <a:pPr marL="0" indent="0">
              <a:buNone/>
            </a:pPr>
            <a:r>
              <a:rPr lang="en-US" sz="3200">
                <a:latin typeface="Arial Narrow" panose="020B0606020202030204" pitchFamily="34" charset="0"/>
                <a:cs typeface="Arial Narrow" panose="020B0606020202030204" pitchFamily="34" charset="0"/>
              </a:rPr>
              <a:t>Οι αλγόριθμοι συστάσεων μπορούν να προτείνουν προϊόντα ή υπηρεσίες που είναι πιθανό να ενδιαφέρουν τον πελάτη, βασιζόμενοι στην ιστορική συμπεριφορά του.</a:t>
            </a:r>
            <a:endParaRPr lang="en-US" sz="3200">
              <a:latin typeface="Arial Narrow" panose="020B0606020202030204" pitchFamily="34" charset="0"/>
              <a:cs typeface="Arial Narrow" panose="020B0606020202030204" pitchFamily="34" charset="0"/>
            </a:endParaRPr>
          </a:p>
        </p:txBody>
      </p:sp>
      <p:sp>
        <p:nvSpPr>
          <p:cNvPr id="5" name="Title 4"/>
          <p:cNvSpPr>
            <a:spLocks noGrp="1"/>
          </p:cNvSpPr>
          <p:nvPr>
            <p:ph type="title"/>
          </p:nvPr>
        </p:nvSpPr>
        <p:spPr>
          <a:xfrm>
            <a:off x="1143000" y="450215"/>
            <a:ext cx="9906000" cy="848995"/>
          </a:xfrm>
        </p:spPr>
        <p:txBody>
          <a:bodyPr>
            <a:normAutofit fontScale="90000"/>
          </a:bodyPr>
          <a:p>
            <a:br>
              <a:rPr sz="4000">
                <a:latin typeface="Arial Narrow" panose="020B0606020202030204" pitchFamily="34" charset="0"/>
                <a:cs typeface="Arial Narrow" panose="020B0606020202030204" pitchFamily="34" charset="0"/>
              </a:rPr>
            </a:br>
            <a:br>
              <a:rPr sz="4000">
                <a:latin typeface="Arial Narrow" panose="020B0606020202030204" pitchFamily="34" charset="0"/>
                <a:cs typeface="Arial Narrow" panose="020B0606020202030204" pitchFamily="34" charset="0"/>
              </a:rPr>
            </a:br>
            <a:r>
              <a:rPr sz="4000">
                <a:latin typeface="Arial Narrow" panose="020B0606020202030204" pitchFamily="34" charset="0"/>
                <a:cs typeface="Arial Narrow" panose="020B0606020202030204" pitchFamily="34" charset="0"/>
              </a:rPr>
              <a:t>χρηση τεχνητης νοημοσυνης στο μαρκετινγκ </a:t>
            </a:r>
            <a:br>
              <a:rPr sz="4000">
                <a:latin typeface="Arial Narrow" panose="020B0606020202030204" pitchFamily="34" charset="0"/>
                <a:cs typeface="Arial Narrow" panose="020B0606020202030204" pitchFamily="34" charset="0"/>
              </a:rPr>
            </a:br>
            <a:br>
              <a:rPr sz="4000">
                <a:latin typeface="Arial Narrow" panose="020B0606020202030204" pitchFamily="34" charset="0"/>
                <a:cs typeface="Arial Narrow" panose="020B0606020202030204" pitchFamily="34" charset="0"/>
              </a:rPr>
            </a:br>
            <a:endParaRPr sz="4000">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0460" y="1529080"/>
            <a:ext cx="9906000" cy="4505960"/>
          </a:xfrm>
        </p:spPr>
        <p:txBody>
          <a:bodyPr>
            <a:normAutofit lnSpcReduction="10000"/>
          </a:bodyPr>
          <a:p>
            <a:pPr marL="0" indent="0">
              <a:buNone/>
            </a:pPr>
            <a:r>
              <a:rPr lang="en-US" sz="2800">
                <a:latin typeface="Arial Narrow" panose="020B0606020202030204" pitchFamily="34" charset="0"/>
                <a:cs typeface="Arial Narrow" panose="020B0606020202030204" pitchFamily="34" charset="0"/>
              </a:rPr>
              <a:t>Στρατηγική Κοινωνικών Μέσων:</a:t>
            </a: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Οι εφαρμογές ΤΝ μπορούν να παρακολουθούν τις κοινωνικές πλατφόρμες για να αντλήσουν ανταπτορικά δεδομένα και να αναγνωρίσουν τάσεις.</a:t>
            </a:r>
            <a:endParaRPr lang="en-US" sz="2800">
              <a:latin typeface="Arial Narrow" panose="020B0606020202030204" pitchFamily="34" charset="0"/>
              <a:cs typeface="Arial Narrow" panose="020B0606020202030204" pitchFamily="34" charset="0"/>
            </a:endParaRPr>
          </a:p>
          <a:p>
            <a:pPr marL="0" indent="0">
              <a:buNone/>
            </a:pP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Εκτίμηση Απόδοσης (ROI):</a:t>
            </a: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Η ΤΝ μπορεί να βοηθήσει στον υπολογισμό του ROI μάρκετινγκ, προβλέποντας την απόδοση διάφορων επενδύσεων.</a:t>
            </a:r>
            <a:endParaRPr lang="en-US" sz="2800">
              <a:latin typeface="Arial Narrow" panose="020B0606020202030204" pitchFamily="34" charset="0"/>
              <a:cs typeface="Arial Narrow" panose="020B0606020202030204" pitchFamily="34" charset="0"/>
            </a:endParaRPr>
          </a:p>
        </p:txBody>
      </p:sp>
      <p:sp>
        <p:nvSpPr>
          <p:cNvPr id="5" name="Title 4"/>
          <p:cNvSpPr>
            <a:spLocks noGrp="1"/>
          </p:cNvSpPr>
          <p:nvPr>
            <p:ph type="title"/>
          </p:nvPr>
        </p:nvSpPr>
        <p:spPr>
          <a:xfrm>
            <a:off x="1143000" y="450215"/>
            <a:ext cx="9906000" cy="848995"/>
          </a:xfrm>
        </p:spPr>
        <p:txBody>
          <a:bodyPr>
            <a:normAutofit fontScale="90000"/>
          </a:bodyPr>
          <a:p>
            <a:br>
              <a:rPr sz="4000">
                <a:latin typeface="Arial Narrow" panose="020B0606020202030204" pitchFamily="34" charset="0"/>
                <a:cs typeface="Arial Narrow" panose="020B0606020202030204" pitchFamily="34" charset="0"/>
              </a:rPr>
            </a:br>
            <a:br>
              <a:rPr sz="4000">
                <a:latin typeface="Arial Narrow" panose="020B0606020202030204" pitchFamily="34" charset="0"/>
                <a:cs typeface="Arial Narrow" panose="020B0606020202030204" pitchFamily="34" charset="0"/>
              </a:rPr>
            </a:br>
            <a:r>
              <a:rPr sz="4000">
                <a:latin typeface="Arial Narrow" panose="020B0606020202030204" pitchFamily="34" charset="0"/>
                <a:cs typeface="Arial Narrow" panose="020B0606020202030204" pitchFamily="34" charset="0"/>
              </a:rPr>
              <a:t>χρηση τεχνητης νοημοσυνης στο μαρκετινγκ </a:t>
            </a:r>
            <a:br>
              <a:rPr sz="4000">
                <a:latin typeface="Arial Narrow" panose="020B0606020202030204" pitchFamily="34" charset="0"/>
                <a:cs typeface="Arial Narrow" panose="020B0606020202030204" pitchFamily="34" charset="0"/>
              </a:rPr>
            </a:br>
            <a:br>
              <a:rPr sz="4000">
                <a:latin typeface="Arial Narrow" panose="020B0606020202030204" pitchFamily="34" charset="0"/>
                <a:cs typeface="Arial Narrow" panose="020B0606020202030204" pitchFamily="34" charset="0"/>
              </a:rPr>
            </a:br>
            <a:endParaRPr sz="4000">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0460" y="1286510"/>
            <a:ext cx="9906000" cy="4847590"/>
          </a:xfrm>
        </p:spPr>
        <p:txBody>
          <a:bodyPr>
            <a:noAutofit/>
          </a:bodyPr>
          <a:p>
            <a:pPr marL="0" indent="0">
              <a:buNone/>
            </a:pPr>
            <a:r>
              <a:rPr lang="en-US" sz="2800">
                <a:latin typeface="Arial Narrow" panose="020B0606020202030204" pitchFamily="34" charset="0"/>
                <a:cs typeface="Arial Narrow" panose="020B0606020202030204" pitchFamily="34" charset="0"/>
              </a:rPr>
              <a:t>Στοχευμένο Email Marketing:</a:t>
            </a: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Οι αλγόριθμοι μπορούν να βοηθήσουν στη δημιουργία προσαρμοσμένων και αποτελεσματικών καμπανιών email μάρκετινγκ.</a:t>
            </a:r>
            <a:endParaRPr lang="en-US" sz="2800">
              <a:latin typeface="Arial Narrow" panose="020B0606020202030204" pitchFamily="34" charset="0"/>
              <a:cs typeface="Arial Narrow" panose="020B0606020202030204" pitchFamily="34" charset="0"/>
            </a:endParaRPr>
          </a:p>
          <a:p>
            <a:pPr marL="0" indent="0">
              <a:buNone/>
            </a:pP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Η ενσωμάτωση της τεχνητής νοημοσύνης στο μάρκετινγκ βοηθάει τις επιχειρήσεις να λειτουργούν πιο αποτελεσματικά, προσφέροντας ταυτόχρονα βελτιωμένη εμπειρία στον πελάτη.</a:t>
            </a:r>
            <a:endParaRPr lang="en-US" sz="2800">
              <a:latin typeface="Arial Narrow" panose="020B0606020202030204" pitchFamily="34" charset="0"/>
              <a:cs typeface="Arial Narrow" panose="020B0606020202030204" pitchFamily="34" charset="0"/>
            </a:endParaRPr>
          </a:p>
        </p:txBody>
      </p:sp>
      <p:sp>
        <p:nvSpPr>
          <p:cNvPr id="5" name="Title 4"/>
          <p:cNvSpPr>
            <a:spLocks noGrp="1"/>
          </p:cNvSpPr>
          <p:nvPr>
            <p:ph type="title"/>
          </p:nvPr>
        </p:nvSpPr>
        <p:spPr>
          <a:xfrm>
            <a:off x="1143000" y="450215"/>
            <a:ext cx="9906000" cy="848995"/>
          </a:xfrm>
        </p:spPr>
        <p:txBody>
          <a:bodyPr>
            <a:normAutofit fontScale="90000"/>
          </a:bodyPr>
          <a:p>
            <a:br>
              <a:rPr sz="4000">
                <a:latin typeface="Arial Narrow" panose="020B0606020202030204" pitchFamily="34" charset="0"/>
                <a:cs typeface="Arial Narrow" panose="020B0606020202030204" pitchFamily="34" charset="0"/>
              </a:rPr>
            </a:br>
            <a:br>
              <a:rPr sz="4000">
                <a:latin typeface="Arial Narrow" panose="020B0606020202030204" pitchFamily="34" charset="0"/>
                <a:cs typeface="Arial Narrow" panose="020B0606020202030204" pitchFamily="34" charset="0"/>
              </a:rPr>
            </a:br>
            <a:r>
              <a:rPr sz="4000">
                <a:latin typeface="Arial Narrow" panose="020B0606020202030204" pitchFamily="34" charset="0"/>
                <a:cs typeface="Arial Narrow" panose="020B0606020202030204" pitchFamily="34" charset="0"/>
              </a:rPr>
              <a:t>χρηση τεχνητης νοημοσυνης στο μαρκετινγκ </a:t>
            </a:r>
            <a:br>
              <a:rPr sz="4000">
                <a:latin typeface="Arial Narrow" panose="020B0606020202030204" pitchFamily="34" charset="0"/>
                <a:cs typeface="Arial Narrow" panose="020B0606020202030204" pitchFamily="34" charset="0"/>
              </a:rPr>
            </a:br>
            <a:br>
              <a:rPr sz="4000">
                <a:latin typeface="Arial Narrow" panose="020B0606020202030204" pitchFamily="34" charset="0"/>
                <a:cs typeface="Arial Narrow" panose="020B0606020202030204" pitchFamily="34" charset="0"/>
              </a:rPr>
            </a:br>
            <a:endParaRPr sz="4000">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903730"/>
            <a:ext cx="10521950" cy="4240530"/>
          </a:xfrm>
        </p:spPr>
        <p:txBody>
          <a:bodyPr>
            <a:normAutofit/>
          </a:bodyPr>
          <a:p>
            <a:pPr marL="0" indent="0">
              <a:buNone/>
            </a:pPr>
            <a:r>
              <a:rPr lang="en-US" sz="3200">
                <a:latin typeface="Arial Narrow" panose="020B0606020202030204" pitchFamily="34" charset="0"/>
                <a:cs typeface="Arial Narrow" panose="020B0606020202030204" pitchFamily="34" charset="0"/>
              </a:rPr>
              <a:t>Η τεχνητή νοημοσύνη έχει πολλές θετικές επιδράσεις στον τομέα του μάρκετινγκ, βοηθώντας τις επιχειρήσεις να εκμεταλλευτούν τα δεδομένα, να βελτιώσουν την απόδοσή τους και να προσφέρουν εξατομικευμένες εμπειρίες στους πελάτες. </a:t>
            </a:r>
            <a:endParaRPr lang="en-US" sz="3200">
              <a:latin typeface="Arial Narrow" panose="020B0606020202030204" pitchFamily="34" charset="0"/>
              <a:cs typeface="Arial Narrow" panose="020B0606020202030204" pitchFamily="34" charset="0"/>
            </a:endParaRPr>
          </a:p>
        </p:txBody>
      </p:sp>
      <p:sp>
        <p:nvSpPr>
          <p:cNvPr id="2" name="Title 1"/>
          <p:cNvSpPr>
            <a:spLocks noGrp="1"/>
          </p:cNvSpPr>
          <p:nvPr/>
        </p:nvSpPr>
        <p:spPr>
          <a:xfrm>
            <a:off x="1140460" y="378460"/>
            <a:ext cx="10026650" cy="123888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endParaRPr dirty="0">
              <a:latin typeface="Arial Narrow" panose="020B0606020202030204" pitchFamily="34" charset="0"/>
              <a:cs typeface="Arial" panose="020B0604020202020204" pitchFamily="34" charset="0"/>
              <a:sym typeface="+mn-ea"/>
            </a:endParaRPr>
          </a:p>
          <a:p>
            <a:r>
              <a:rPr dirty="0">
                <a:latin typeface="Arial Narrow" panose="020B0606020202030204" pitchFamily="34" charset="0"/>
                <a:cs typeface="Arial" panose="020B0604020202020204" pitchFamily="34" charset="0"/>
                <a:sym typeface="+mn-ea"/>
              </a:rPr>
              <a:t>θετικες επιδρασεισ τεχνητησ νοημοσυνης στο μαρκετινγκ</a:t>
            </a:r>
            <a:endParaRPr dirty="0">
              <a:latin typeface="Arial Narrow" panose="020B0606020202030204" pitchFamily="34" charset="0"/>
              <a:cs typeface="Arial" panose="020B0604020202020204" pitchFamily="34" charset="0"/>
              <a:sym typeface="+mn-ea"/>
            </a:endParaRPr>
          </a:p>
          <a:p>
            <a:endParaRPr dirty="0">
              <a:latin typeface="Arial Narrow" panose="020B0606020202030204" pitchFamily="34" charset="0"/>
              <a:cs typeface="Arial" panose="020B060402020202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0460" y="1617980"/>
            <a:ext cx="9906000" cy="5010150"/>
          </a:xfrm>
        </p:spPr>
        <p:txBody>
          <a:bodyPr>
            <a:noAutofit/>
          </a:bodyPr>
          <a:p>
            <a:pPr marL="0" indent="0">
              <a:buNone/>
            </a:pPr>
            <a:r>
              <a:rPr lang="en-US" sz="2600">
                <a:latin typeface="Arial Narrow" panose="020B0606020202030204" pitchFamily="34" charset="0"/>
                <a:cs typeface="Arial Narrow" panose="020B0606020202030204" pitchFamily="34" charset="0"/>
              </a:rPr>
              <a:t>Εξατομικευμένο Μάρκετινγκ:</a:t>
            </a:r>
            <a:endParaRPr lang="en-US" sz="2600">
              <a:latin typeface="Arial Narrow" panose="020B0606020202030204" pitchFamily="34" charset="0"/>
              <a:cs typeface="Arial Narrow" panose="020B0606020202030204" pitchFamily="34" charset="0"/>
            </a:endParaRPr>
          </a:p>
          <a:p>
            <a:pPr marL="0" indent="0">
              <a:buNone/>
            </a:pPr>
            <a:r>
              <a:rPr lang="en-US" sz="2600">
                <a:latin typeface="Arial Narrow" panose="020B0606020202030204" pitchFamily="34" charset="0"/>
                <a:cs typeface="Arial Narrow" panose="020B0606020202030204" pitchFamily="34" charset="0"/>
              </a:rPr>
              <a:t>Η τεχνητή νοημοσύνη επιτρέπει τη δημιουργία εξατομικευμένων προτάσεων και προσφορών βασισμένων στις ατομικές προτιμήσεις και συμπεριφορές των πελατών.</a:t>
            </a:r>
            <a:endParaRPr lang="en-US" sz="2600">
              <a:latin typeface="Arial Narrow" panose="020B0606020202030204" pitchFamily="34" charset="0"/>
              <a:cs typeface="Arial Narrow" panose="020B0606020202030204" pitchFamily="34" charset="0"/>
            </a:endParaRPr>
          </a:p>
          <a:p>
            <a:pPr marL="0" indent="0">
              <a:buNone/>
            </a:pPr>
            <a:r>
              <a:rPr lang="en-US" sz="2600">
                <a:latin typeface="Arial Narrow" panose="020B0606020202030204" pitchFamily="34" charset="0"/>
                <a:cs typeface="Arial Narrow" panose="020B0606020202030204" pitchFamily="34" charset="0"/>
              </a:rPr>
              <a:t>Βελτιωμένη Επίγνωση Καταναλωτών:</a:t>
            </a:r>
            <a:endParaRPr lang="en-US" sz="2600">
              <a:latin typeface="Arial Narrow" panose="020B0606020202030204" pitchFamily="34" charset="0"/>
              <a:cs typeface="Arial Narrow" panose="020B0606020202030204" pitchFamily="34" charset="0"/>
            </a:endParaRPr>
          </a:p>
          <a:p>
            <a:pPr marL="0" indent="0">
              <a:buNone/>
            </a:pPr>
            <a:r>
              <a:rPr lang="en-US" sz="2600">
                <a:latin typeface="Arial Narrow" panose="020B0606020202030204" pitchFamily="34" charset="0"/>
                <a:cs typeface="Arial Narrow" panose="020B0606020202030204" pitchFamily="34" charset="0"/>
              </a:rPr>
              <a:t>Οι αλγόριθμοι μηχανικής μάθησης και η ανάλυση δεδομένων επιτρέπουν στις επιχειρήσεις να κατανοήσουν καλύτερα τις προτιμήσεις, τις συνήθειες και τις ανάγκες των καταναλωτών.</a:t>
            </a:r>
            <a:endParaRPr lang="en-US" sz="2600">
              <a:latin typeface="Arial Narrow" panose="020B0606020202030204" pitchFamily="34" charset="0"/>
              <a:cs typeface="Arial Narrow" panose="020B0606020202030204" pitchFamily="34" charset="0"/>
            </a:endParaRPr>
          </a:p>
        </p:txBody>
      </p:sp>
      <p:sp>
        <p:nvSpPr>
          <p:cNvPr id="4" name="Title 1"/>
          <p:cNvSpPr>
            <a:spLocks noGrp="1"/>
          </p:cNvSpPr>
          <p:nvPr/>
        </p:nvSpPr>
        <p:spPr>
          <a:xfrm>
            <a:off x="1140460" y="378460"/>
            <a:ext cx="10026650" cy="123888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endParaRPr dirty="0">
              <a:latin typeface="Arial Narrow" panose="020B0606020202030204" pitchFamily="34" charset="0"/>
              <a:cs typeface="Arial" panose="020B0604020202020204" pitchFamily="34" charset="0"/>
              <a:sym typeface="+mn-ea"/>
            </a:endParaRPr>
          </a:p>
          <a:p>
            <a:r>
              <a:rPr dirty="0">
                <a:latin typeface="Arial Narrow" panose="020B0606020202030204" pitchFamily="34" charset="0"/>
                <a:cs typeface="Arial" panose="020B0604020202020204" pitchFamily="34" charset="0"/>
                <a:sym typeface="+mn-ea"/>
              </a:rPr>
              <a:t>θετικες επιδρασεισ τεχνητησ νοημοσυνης στο μαρκετινγκ</a:t>
            </a:r>
            <a:endParaRPr dirty="0">
              <a:latin typeface="Arial Narrow" panose="020B0606020202030204" pitchFamily="34" charset="0"/>
              <a:cs typeface="Arial" panose="020B0604020202020204" pitchFamily="34" charset="0"/>
              <a:sym typeface="+mn-ea"/>
            </a:endParaRPr>
          </a:p>
          <a:p>
            <a:endParaRPr dirty="0">
              <a:latin typeface="Arial Narrow" panose="020B0606020202030204" pitchFamily="34" charset="0"/>
              <a:cs typeface="Arial" panose="020B060402020202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Content Placeholder 5"/>
          <p:cNvSpPr/>
          <p:nvPr>
            <p:ph idx="1"/>
          </p:nvPr>
        </p:nvSpPr>
        <p:spPr>
          <a:xfrm>
            <a:off x="1141095" y="1617345"/>
            <a:ext cx="9906000" cy="4173855"/>
          </a:xfrm>
        </p:spPr>
        <p:txBody>
          <a:bodyPr>
            <a:noAutofit/>
          </a:bodyPr>
          <a:p>
            <a:pPr marL="0" indent="0">
              <a:buNone/>
            </a:pPr>
            <a:r>
              <a:rPr lang="en-US">
                <a:latin typeface="Arial Narrow" panose="020B0606020202030204" pitchFamily="34" charset="0"/>
                <a:cs typeface="Arial Narrow" panose="020B0606020202030204" pitchFamily="34" charset="0"/>
              </a:rPr>
              <a:t>Αυξημένη Αποτελεσματικότητα Καμπανιών:</a:t>
            </a: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Η τεχνητή νοημοσύνη επιτρέπει την ακριβέστερη κατεύθυνση των μάρκετινγκ εκστρατειών, βελτιώνοντας την απόδοση και μειώνοντας τον χρόνο και τους πόρους που απαιτούνται.</a:t>
            </a:r>
            <a:endParaRPr lang="en-US">
              <a:latin typeface="Arial Narrow" panose="020B0606020202030204" pitchFamily="34" charset="0"/>
              <a:cs typeface="Arial Narrow" panose="020B0606020202030204" pitchFamily="34" charset="0"/>
            </a:endParaRPr>
          </a:p>
          <a:p>
            <a:pPr marL="0" indent="0">
              <a:buNone/>
            </a:pP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Στρατηγική Σχεδιασμού Πελατειακής Εμπειρίας:</a:t>
            </a: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Η ΤΝ επιτρέπει στις επιχειρήσεις να σχεδιάζουν και να παρακολουθούν την εμπειρία των πελατών, βελτιώνοντας την ικανοποίησή τους και προάγοντας την πελατειακή πιστότητα.</a:t>
            </a:r>
            <a:endParaRPr lang="en-US">
              <a:latin typeface="Arial Narrow" panose="020B0606020202030204" pitchFamily="34" charset="0"/>
              <a:cs typeface="Arial Narrow" panose="020B0606020202030204" pitchFamily="34" charset="0"/>
            </a:endParaRPr>
          </a:p>
        </p:txBody>
      </p:sp>
      <p:sp>
        <p:nvSpPr>
          <p:cNvPr id="4" name="Title 1"/>
          <p:cNvSpPr>
            <a:spLocks noGrp="1"/>
          </p:cNvSpPr>
          <p:nvPr/>
        </p:nvSpPr>
        <p:spPr>
          <a:xfrm>
            <a:off x="1140460" y="378460"/>
            <a:ext cx="10026650" cy="123888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endParaRPr dirty="0">
              <a:latin typeface="Arial Narrow" panose="020B0606020202030204" pitchFamily="34" charset="0"/>
              <a:cs typeface="Arial" panose="020B0604020202020204" pitchFamily="34" charset="0"/>
              <a:sym typeface="+mn-ea"/>
            </a:endParaRPr>
          </a:p>
          <a:p>
            <a:r>
              <a:rPr dirty="0">
                <a:latin typeface="Arial Narrow" panose="020B0606020202030204" pitchFamily="34" charset="0"/>
                <a:cs typeface="Arial" panose="020B0604020202020204" pitchFamily="34" charset="0"/>
                <a:sym typeface="+mn-ea"/>
              </a:rPr>
              <a:t>θετικες επιδρασεισ τεχνητησ νοημοσυνης στο μαρκετινγκ</a:t>
            </a:r>
            <a:endParaRPr dirty="0">
              <a:latin typeface="Arial Narrow" panose="020B0606020202030204" pitchFamily="34" charset="0"/>
              <a:cs typeface="Arial" panose="020B0604020202020204" pitchFamily="34" charset="0"/>
              <a:sym typeface="+mn-ea"/>
            </a:endParaRPr>
          </a:p>
          <a:p>
            <a:endParaRPr dirty="0">
              <a:latin typeface="Arial Narrow" panose="020B0606020202030204" pitchFamily="34" charset="0"/>
              <a:cs typeface="Arial" panose="020B060402020202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050290" y="1617345"/>
            <a:ext cx="10388600" cy="4549775"/>
          </a:xfrm>
        </p:spPr>
        <p:txBody>
          <a:bodyPr>
            <a:normAutofit fontScale="90000"/>
          </a:bodyPr>
          <a:p>
            <a:pPr marL="0" indent="0">
              <a:buNone/>
            </a:pPr>
            <a:r>
              <a:rPr lang="en-US">
                <a:latin typeface="Arial Narrow" panose="020B0606020202030204" pitchFamily="34" charset="0"/>
                <a:cs typeface="Arial Narrow" panose="020B0606020202030204" pitchFamily="34" charset="0"/>
              </a:rPr>
              <a:t>Αυξημένη Ακρίβεια στον Στοχευμένο Χρονικό Άξονα:</a:t>
            </a: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Οι αλγόριθμοι πρόβλεψης μπορούν να προβλέπουν τον κατάλληλο χρονικό άξονα για την εκτέλεση μάρκετινγκ ενεργειών, βελτιώνοντας την αποτελεσματικότητα.</a:t>
            </a: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Αυξημένη Αυτοματοποίηση:</a:t>
            </a: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Η τεχνητή νοημοσύνη επιτρέπει την αυτοματοποίηση εργασιών, όπως η διαχείριση καμπανιών και η ανάλυση δεδομένων, ελευθερώνοντας χρόνο για στρατηγικό σχεδιασμό.</a:t>
            </a:r>
            <a:endParaRPr lang="en-US">
              <a:latin typeface="Arial Narrow" panose="020B0606020202030204" pitchFamily="34" charset="0"/>
              <a:cs typeface="Arial Narrow" panose="020B0606020202030204" pitchFamily="34" charset="0"/>
            </a:endParaRPr>
          </a:p>
          <a:p>
            <a:pPr marL="0" indent="0">
              <a:buNone/>
            </a:pPr>
            <a:endParaRPr lang="en-US">
              <a:latin typeface="Arial Narrow" panose="020B0606020202030204" pitchFamily="34" charset="0"/>
              <a:cs typeface="Arial Narrow" panose="020B0606020202030204" pitchFamily="34" charset="0"/>
            </a:endParaRPr>
          </a:p>
          <a:p>
            <a:pPr marL="0" indent="0">
              <a:buNone/>
            </a:pPr>
            <a:r>
              <a:rPr lang="en-US">
                <a:latin typeface="Arial Narrow" panose="020B0606020202030204" pitchFamily="34" charset="0"/>
                <a:cs typeface="Arial Narrow" panose="020B0606020202030204" pitchFamily="34" charset="0"/>
              </a:rPr>
              <a:t>Αυτές οι θετικές επιδράσεις δείχνουν ότι η χρήση της τεχνητής νοημοσύνης στο μάρκετινγκ μπορεί να βελτιώσει την αποτελεσματικότητα και την εμπειρία των πελατών.</a:t>
            </a:r>
            <a:endParaRPr lang="en-US">
              <a:latin typeface="Arial Narrow" panose="020B0606020202030204" pitchFamily="34" charset="0"/>
              <a:cs typeface="Arial Narrow" panose="020B0606020202030204" pitchFamily="34" charset="0"/>
            </a:endParaRPr>
          </a:p>
        </p:txBody>
      </p:sp>
      <p:sp>
        <p:nvSpPr>
          <p:cNvPr id="4" name="Title 1"/>
          <p:cNvSpPr>
            <a:spLocks noGrp="1"/>
          </p:cNvSpPr>
          <p:nvPr/>
        </p:nvSpPr>
        <p:spPr>
          <a:xfrm>
            <a:off x="1140460" y="378460"/>
            <a:ext cx="10026650" cy="123888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endParaRPr dirty="0">
              <a:latin typeface="Arial Narrow" panose="020B0606020202030204" pitchFamily="34" charset="0"/>
              <a:cs typeface="Arial" panose="020B0604020202020204" pitchFamily="34" charset="0"/>
              <a:sym typeface="+mn-ea"/>
            </a:endParaRPr>
          </a:p>
          <a:p>
            <a:r>
              <a:rPr dirty="0">
                <a:latin typeface="Arial Narrow" panose="020B0606020202030204" pitchFamily="34" charset="0"/>
                <a:cs typeface="Arial" panose="020B0604020202020204" pitchFamily="34" charset="0"/>
                <a:sym typeface="+mn-ea"/>
              </a:rPr>
              <a:t>θετικες επιδρασεισ τεχνητησ νοημοσυνης στο μαρκετινγκ</a:t>
            </a:r>
            <a:endParaRPr dirty="0">
              <a:latin typeface="Arial Narrow" panose="020B0606020202030204" pitchFamily="34" charset="0"/>
              <a:cs typeface="Arial" panose="020B0604020202020204" pitchFamily="34" charset="0"/>
              <a:sym typeface="+mn-ea"/>
            </a:endParaRPr>
          </a:p>
          <a:p>
            <a:endParaRPr dirty="0">
              <a:latin typeface="Arial Narrow" panose="020B0606020202030204" pitchFamily="34" charset="0"/>
              <a:cs typeface="Arial" panose="020B060402020202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095" y="1617980"/>
            <a:ext cx="9906000" cy="4424045"/>
          </a:xfrm>
        </p:spPr>
        <p:txBody>
          <a:bodyPr>
            <a:noAutofit/>
          </a:bodyPr>
          <a:lstStyle/>
          <a:p>
            <a:pPr marL="0" indent="0">
              <a:buNone/>
            </a:pPr>
            <a:r>
              <a:rPr lang="el-GR" sz="3200" dirty="0">
                <a:latin typeface="Arial Narrow" panose="020B0606020202030204" pitchFamily="34" charset="0"/>
              </a:rPr>
              <a:t>Οι αρχές του μάρκετινγκ αντιπροσωπεύουν βασικές οδηγίες και αρχές που καθορίζουν τον τρόπο με τον οποίο μια επιχείρηση πρέπει να προσεγγίζει τον αγοραστή ή τον πελάτη. Αν και οι λεπτομέρειες μπορεί να διαφέρουν ανάλογα με τον τομέα και τις συνθήκες, ορισμένες βασικές αρχές παραμένουν συνήθως ίδιες. </a:t>
            </a:r>
            <a:endParaRPr lang="el-GR" sz="3200" dirty="0">
              <a:latin typeface="Arial Narrow" panose="020B0606020202030204" pitchFamily="34" charset="0"/>
            </a:endParaRPr>
          </a:p>
        </p:txBody>
      </p:sp>
      <p:sp>
        <p:nvSpPr>
          <p:cNvPr id="4" name="Title 3"/>
          <p:cNvSpPr/>
          <p:nvPr>
            <p:ph type="title"/>
          </p:nvPr>
        </p:nvSpPr>
        <p:spPr>
          <a:xfrm>
            <a:off x="1141730" y="618490"/>
            <a:ext cx="9906000" cy="1277620"/>
          </a:xfrm>
        </p:spPr>
        <p:txBody>
          <a:bodyPr>
            <a:normAutofit fontScale="90000"/>
          </a:bodyPr>
          <a:p>
            <a:r>
              <a:rPr sz="4000">
                <a:latin typeface="Arial Narrow" panose="020B0606020202030204" pitchFamily="34" charset="0"/>
                <a:cs typeface="Arial Narrow" panose="020B0606020202030204" pitchFamily="34" charset="0"/>
              </a:rPr>
              <a:t>αρχες μαρκετινγκ</a:t>
            </a:r>
            <a:br>
              <a:rPr>
                <a:latin typeface="Arial Narrow" panose="020B0606020202030204" pitchFamily="34" charset="0"/>
                <a:cs typeface="Arial Narrow" panose="020B0606020202030204" pitchFamily="34" charset="0"/>
              </a:rPr>
            </a:br>
            <a:br>
              <a:rPr lang="en-US">
                <a:latin typeface="Arial Narrow" panose="020B0606020202030204" pitchFamily="34" charset="0"/>
                <a:cs typeface="Arial Narrow" panose="020B0606020202030204" pitchFamily="34" charset="0"/>
              </a:rPr>
            </a:br>
            <a:endParaRPr lang="en-US">
              <a:latin typeface="Arial Narrow" panose="020B0606020202030204" pitchFamily="34" charset="0"/>
              <a:cs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Content Placeholder 2" descr="lecture-is-long-26ee514543"/>
          <p:cNvPicPr>
            <a:picLocks noChangeAspect="1"/>
          </p:cNvPicPr>
          <p:nvPr>
            <p:ph idx="1"/>
          </p:nvPr>
        </p:nvPicPr>
        <p:blipFill>
          <a:blip r:embed="rId1"/>
          <a:stretch>
            <a:fillRect/>
          </a:stretch>
        </p:blipFill>
        <p:spPr>
          <a:xfrm>
            <a:off x="1962150" y="898525"/>
            <a:ext cx="8267700" cy="534733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407795"/>
            <a:ext cx="9906000" cy="4610735"/>
          </a:xfrm>
        </p:spPr>
        <p:txBody>
          <a:bodyPr>
            <a:noAutofit/>
          </a:bodyPr>
          <a:lstStyle/>
          <a:p>
            <a:pPr marL="0" indent="0">
              <a:buNone/>
            </a:pPr>
            <a:r>
              <a:rPr lang="el-GR" dirty="0">
                <a:latin typeface="Arial Narrow" panose="020B0606020202030204" pitchFamily="34" charset="0"/>
              </a:rPr>
              <a:t>Κατανόηση του Κοινού:</a:t>
            </a:r>
            <a:endParaRPr lang="el-GR" dirty="0">
              <a:latin typeface="Arial Narrow" panose="020B0606020202030204" pitchFamily="34" charset="0"/>
            </a:endParaRPr>
          </a:p>
          <a:p>
            <a:pPr marL="0" indent="0">
              <a:buNone/>
            </a:pPr>
            <a:r>
              <a:rPr lang="el-GR" dirty="0">
                <a:latin typeface="Arial Narrow" panose="020B0606020202030204" pitchFamily="34" charset="0"/>
              </a:rPr>
              <a:t>Η επιτυχία στο μάρκετινγκ ξεκινά με την κατανόηση των αναγκών, των επιθυμιών και των συμπεριφορών του κοινού. Η δημιουργία διακριτικών προφίλ πελατών είναι σημαντική.</a:t>
            </a:r>
            <a:endParaRPr lang="el-GR" dirty="0">
              <a:latin typeface="Arial Narrow" panose="020B0606020202030204" pitchFamily="34" charset="0"/>
            </a:endParaRPr>
          </a:p>
          <a:p>
            <a:pPr marL="0" indent="0">
              <a:buNone/>
            </a:pPr>
            <a:endParaRPr lang="el-GR" dirty="0">
              <a:latin typeface="Arial Narrow" panose="020B0606020202030204" pitchFamily="34" charset="0"/>
            </a:endParaRPr>
          </a:p>
          <a:p>
            <a:pPr marL="0" indent="0">
              <a:buNone/>
            </a:pPr>
            <a:r>
              <a:rPr lang="el-GR" dirty="0">
                <a:latin typeface="Arial Narrow" panose="020B0606020202030204" pitchFamily="34" charset="0"/>
              </a:rPr>
              <a:t>Δημιουργία Αξίας:</a:t>
            </a:r>
            <a:endParaRPr lang="el-GR" dirty="0">
              <a:latin typeface="Arial Narrow" panose="020B0606020202030204" pitchFamily="34" charset="0"/>
            </a:endParaRPr>
          </a:p>
          <a:p>
            <a:pPr marL="0" indent="0">
              <a:buNone/>
            </a:pPr>
            <a:r>
              <a:rPr lang="el-GR" dirty="0">
                <a:latin typeface="Arial Narrow" panose="020B0606020202030204" pitchFamily="34" charset="0"/>
              </a:rPr>
              <a:t>Η προσφορά προϊόντων ή υπηρεσιών που παρέχουν πραγματική αξία στον πελάτη είναι ουσιώδες. Η δημιουργία και διατήρηση αυτής της αξίας συμβάλλει στην πιστοποίηση της επιχείρησης.</a:t>
            </a:r>
            <a:endParaRPr lang="el-GR" dirty="0">
              <a:latin typeface="Arial Narrow" panose="020B0606020202030204" pitchFamily="34" charset="0"/>
            </a:endParaRPr>
          </a:p>
        </p:txBody>
      </p:sp>
      <p:sp>
        <p:nvSpPr>
          <p:cNvPr id="5" name="Title 1"/>
          <p:cNvSpPr>
            <a:spLocks noGrp="1"/>
          </p:cNvSpPr>
          <p:nvPr/>
        </p:nvSpPr>
        <p:spPr>
          <a:xfrm>
            <a:off x="1143000" y="337185"/>
            <a:ext cx="9906000" cy="10706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a:latin typeface="Arial Narrow" panose="020B0606020202030204" pitchFamily="34" charset="0"/>
                <a:cs typeface="Arial Narrow" panose="020B0606020202030204" pitchFamily="34" charset="0"/>
                <a:sym typeface="+mn-ea"/>
              </a:rPr>
              <a:t>αρχες μαρκετινγκ</a:t>
            </a:r>
            <a:endParaRPr lang="en-US" alt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7275" y="1614170"/>
            <a:ext cx="10598785" cy="4467860"/>
          </a:xfrm>
        </p:spPr>
        <p:txBody>
          <a:bodyPr>
            <a:noAutofit/>
          </a:bodyPr>
          <a:lstStyle/>
          <a:p>
            <a:pPr marL="0" indent="0">
              <a:buNone/>
            </a:pPr>
            <a:r>
              <a:rPr lang="el-GR" dirty="0">
                <a:latin typeface="Arial Narrow" panose="020B0606020202030204" pitchFamily="34" charset="0"/>
              </a:rPr>
              <a:t>Συστηματική Στρατηγική Προσέγγιση:</a:t>
            </a:r>
            <a:endParaRPr lang="el-GR" dirty="0">
              <a:latin typeface="Arial Narrow" panose="020B0606020202030204" pitchFamily="34" charset="0"/>
            </a:endParaRPr>
          </a:p>
          <a:p>
            <a:pPr marL="0" indent="0">
              <a:buNone/>
            </a:pPr>
            <a:r>
              <a:rPr lang="el-GR" dirty="0">
                <a:latin typeface="Arial Narrow" panose="020B0606020202030204" pitchFamily="34" charset="0"/>
              </a:rPr>
              <a:t>Η ανάπτυξη μιας συνεκτικής στρατηγικής μάρκετινγκ είναι σημαντική. Αυτή θα περιλαμβάνει συνήθως τον καθορισμό του στόχου, του κοινού, του μηνύματος και των μέσων επικοινωνίας.</a:t>
            </a:r>
            <a:endParaRPr lang="el-GR" dirty="0">
              <a:latin typeface="Arial Narrow" panose="020B0606020202030204" pitchFamily="34" charset="0"/>
            </a:endParaRPr>
          </a:p>
          <a:p>
            <a:pPr marL="0" indent="0">
              <a:buNone/>
            </a:pPr>
            <a:endParaRPr lang="el-GR" dirty="0">
              <a:latin typeface="Arial Narrow" panose="020B0606020202030204" pitchFamily="34" charset="0"/>
            </a:endParaRPr>
          </a:p>
          <a:p>
            <a:pPr marL="0" indent="0">
              <a:buNone/>
            </a:pPr>
            <a:r>
              <a:rPr lang="el-GR" dirty="0">
                <a:latin typeface="Arial Narrow" panose="020B0606020202030204" pitchFamily="34" charset="0"/>
              </a:rPr>
              <a:t>Επικοινωνία και Διάδραση:</a:t>
            </a:r>
            <a:endParaRPr lang="el-GR" dirty="0">
              <a:latin typeface="Arial Narrow" panose="020B0606020202030204" pitchFamily="34" charset="0"/>
            </a:endParaRPr>
          </a:p>
          <a:p>
            <a:pPr marL="0" indent="0">
              <a:buNone/>
            </a:pPr>
            <a:r>
              <a:rPr lang="el-GR" dirty="0">
                <a:latin typeface="Arial Narrow" panose="020B0606020202030204" pitchFamily="34" charset="0"/>
              </a:rPr>
              <a:t>Η αποτελεσματική επικοινωνία με το κοινό είναι καίρια. Αυτό περιλαμβάνει όχι μόνο την προώθηση αλλά και τον διάλογο και τη συμμετοχή του πελάτη.</a:t>
            </a:r>
            <a:endParaRPr lang="el-GR" dirty="0">
              <a:latin typeface="Arial Narrow" panose="020B0606020202030204" pitchFamily="34" charset="0"/>
            </a:endParaRPr>
          </a:p>
        </p:txBody>
      </p:sp>
      <p:sp>
        <p:nvSpPr>
          <p:cNvPr id="5" name="Title 1"/>
          <p:cNvSpPr>
            <a:spLocks noGrp="1"/>
          </p:cNvSpPr>
          <p:nvPr/>
        </p:nvSpPr>
        <p:spPr>
          <a:xfrm>
            <a:off x="1143000" y="543560"/>
            <a:ext cx="9906000" cy="10706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a:latin typeface="Arial Narrow" panose="020B0606020202030204" pitchFamily="34" charset="0"/>
                <a:cs typeface="Arial Narrow" panose="020B0606020202030204" pitchFamily="34" charset="0"/>
                <a:sym typeface="+mn-ea"/>
              </a:rPr>
              <a:t>αρχες μαρκετινγκ</a:t>
            </a:r>
            <a:endParaRPr lang="en-US" alt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3000" y="1384300"/>
            <a:ext cx="9906000" cy="4711065"/>
          </a:xfrm>
        </p:spPr>
        <p:txBody>
          <a:bodyPr>
            <a:noAutofit/>
          </a:bodyPr>
          <a:p>
            <a:pPr marL="0" indent="0">
              <a:buNone/>
            </a:pPr>
            <a:r>
              <a:rPr lang="en-US" sz="2800">
                <a:latin typeface="Arial Narrow" panose="020B0606020202030204" pitchFamily="34" charset="0"/>
                <a:cs typeface="Arial Narrow" panose="020B0606020202030204" pitchFamily="34" charset="0"/>
              </a:rPr>
              <a:t>Συνεχής Βελτίωση:</a:t>
            </a: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Η παρακολούθηση των αποτελεσμάτων, η ανάλυση των δεδομένων και η προσαρμογή της στρατηγικής βασισμένη σε αυτά είναι σημαντική για τη συνεχή βελτίωση.</a:t>
            </a:r>
            <a:endParaRPr lang="en-US" sz="2800">
              <a:latin typeface="Arial Narrow" panose="020B0606020202030204" pitchFamily="34" charset="0"/>
              <a:cs typeface="Arial Narrow" panose="020B0606020202030204" pitchFamily="34" charset="0"/>
            </a:endParaRPr>
          </a:p>
          <a:p>
            <a:pPr marL="0" indent="0">
              <a:buNone/>
            </a:pP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Δημιουργία Εικόνας Μάρκας:</a:t>
            </a: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Η δημιουργία μιας ισχυρής εικόνας μάρκας βοηθά στην αναγνώριση και τον καθορισμό της επιχείρησης στο μυαλό των καταναλωτών..</a:t>
            </a:r>
            <a:endParaRPr lang="en-US" sz="2800">
              <a:latin typeface="Arial Narrow" panose="020B0606020202030204" pitchFamily="34" charset="0"/>
              <a:cs typeface="Arial Narrow" panose="020B0606020202030204" pitchFamily="34" charset="0"/>
            </a:endParaRPr>
          </a:p>
        </p:txBody>
      </p:sp>
      <p:sp>
        <p:nvSpPr>
          <p:cNvPr id="5" name="Title 1"/>
          <p:cNvSpPr>
            <a:spLocks noGrp="1"/>
          </p:cNvSpPr>
          <p:nvPr/>
        </p:nvSpPr>
        <p:spPr>
          <a:xfrm>
            <a:off x="1143000" y="313690"/>
            <a:ext cx="9906000" cy="10706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a:latin typeface="Arial Narrow" panose="020B0606020202030204" pitchFamily="34" charset="0"/>
                <a:cs typeface="Arial Narrow" panose="020B0606020202030204" pitchFamily="34" charset="0"/>
                <a:sym typeface="+mn-ea"/>
              </a:rPr>
              <a:t>αρχες μαρκετινγκ</a:t>
            </a:r>
            <a:endParaRPr lang="en-US" alt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3000" y="1602105"/>
            <a:ext cx="9906000" cy="3888105"/>
          </a:xfrm>
        </p:spPr>
        <p:txBody>
          <a:bodyPr>
            <a:noAutofit/>
          </a:bodyPr>
          <a:p>
            <a:pPr marL="0" indent="0">
              <a:buNone/>
            </a:pPr>
            <a:r>
              <a:rPr lang="en-US" sz="2800">
                <a:latin typeface="Arial Narrow" panose="020B0606020202030204" pitchFamily="34" charset="0"/>
                <a:cs typeface="Arial Narrow" panose="020B0606020202030204" pitchFamily="34" charset="0"/>
              </a:rPr>
              <a:t>Ευελιξία:</a:t>
            </a: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Οι συνθήκες αλλάζουν, και ένα επιτυχημένο σχέδιο μάρκετινγκ πρέπει να είναι ευέλικτο και προσαρμόσιμο.</a:t>
            </a:r>
            <a:endParaRPr lang="en-US" sz="2800">
              <a:latin typeface="Arial Narrow" panose="020B0606020202030204" pitchFamily="34" charset="0"/>
              <a:cs typeface="Arial Narrow" panose="020B0606020202030204" pitchFamily="34" charset="0"/>
            </a:endParaRPr>
          </a:p>
          <a:p>
            <a:pPr marL="0" indent="0">
              <a:buNone/>
            </a:pPr>
            <a:endParaRPr lang="en-US" sz="2800">
              <a:latin typeface="Arial Narrow" panose="020B0606020202030204" pitchFamily="34" charset="0"/>
              <a:cs typeface="Arial Narrow" panose="020B0606020202030204" pitchFamily="34" charset="0"/>
            </a:endParaRPr>
          </a:p>
          <a:p>
            <a:pPr marL="0" indent="0">
              <a:buNone/>
            </a:pPr>
            <a:r>
              <a:rPr lang="en-US" sz="2800">
                <a:latin typeface="Arial Narrow" panose="020B0606020202030204" pitchFamily="34" charset="0"/>
                <a:cs typeface="Arial Narrow" panose="020B0606020202030204" pitchFamily="34" charset="0"/>
              </a:rPr>
              <a:t>Αυτές οι αρχές αποτελούν βάση για μια αποτελεσματική στρατηγική μάρκετινγκ και μπορούν να προσαρμοστούν ανάλογα με τις συγκεκριμένες ανάγκες και συνθήκες κάθε επιχείρησης</a:t>
            </a:r>
            <a:endParaRPr lang="en-US" sz="2800">
              <a:latin typeface="Arial Narrow" panose="020B0606020202030204" pitchFamily="34" charset="0"/>
              <a:cs typeface="Arial Narrow" panose="020B0606020202030204" pitchFamily="34" charset="0"/>
            </a:endParaRPr>
          </a:p>
        </p:txBody>
      </p:sp>
      <p:sp>
        <p:nvSpPr>
          <p:cNvPr id="2" name="Title 1"/>
          <p:cNvSpPr>
            <a:spLocks noGrp="1"/>
          </p:cNvSpPr>
          <p:nvPr/>
        </p:nvSpPr>
        <p:spPr>
          <a:xfrm>
            <a:off x="1143000" y="313690"/>
            <a:ext cx="9906000" cy="10706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a:latin typeface="Arial Narrow" panose="020B0606020202030204" pitchFamily="34" charset="0"/>
                <a:cs typeface="Arial Narrow" panose="020B0606020202030204" pitchFamily="34" charset="0"/>
                <a:sym typeface="+mn-ea"/>
              </a:rPr>
              <a:t>αρχες μαρκετινγκ</a:t>
            </a:r>
            <a:endParaRPr lang="en-US" altLang="el-G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3000" y="1724025"/>
            <a:ext cx="9906000" cy="4467860"/>
          </a:xfrm>
        </p:spPr>
        <p:txBody>
          <a:bodyPr>
            <a:noAutofit/>
          </a:bodyPr>
          <a:p>
            <a:pPr marL="0" indent="0">
              <a:buNone/>
            </a:pPr>
            <a:r>
              <a:rPr lang="en-US" sz="3200">
                <a:latin typeface="Arial Narrow" panose="020B0606020202030204" pitchFamily="34" charset="0"/>
                <a:cs typeface="Arial Narrow" panose="020B0606020202030204" pitchFamily="34" charset="0"/>
              </a:rPr>
              <a:t>Η τεχνητή νοημοσύνη και η εξόρυξη δεδομένων (data mining) παίζουν σημαντικό ρόλο στον τομέα του μάρκετινγκ. Οι τεχνικές εξόρυξης δεδομένων συνεισφέρουν στην ανάλυση μεγάλων όγκων δεδομένων για την ανακάλυψη προτύπων, τάσεων και πληροφοριών που μπορούν να χρησιμοποιηθούν για την καλύτερη κατανόηση των καταναλωτών και τη βελτιστοποίηση των </a:t>
            </a:r>
            <a:r>
              <a:rPr lang="el-GR" altLang="en-US" sz="3200">
                <a:latin typeface="Arial Narrow" panose="020B0606020202030204" pitchFamily="34" charset="0"/>
                <a:cs typeface="Arial Narrow" panose="020B0606020202030204" pitchFamily="34" charset="0"/>
              </a:rPr>
              <a:t>τεχνικών </a:t>
            </a:r>
            <a:r>
              <a:rPr lang="en-US" sz="3200">
                <a:latin typeface="Arial Narrow" panose="020B0606020202030204" pitchFamily="34" charset="0"/>
                <a:cs typeface="Arial Narrow" panose="020B0606020202030204" pitchFamily="34" charset="0"/>
              </a:rPr>
              <a:t>μάρκετινγκ. </a:t>
            </a:r>
            <a:endParaRPr lang="en-US" sz="3200">
              <a:latin typeface="Arial Narrow" panose="020B0606020202030204" pitchFamily="34" charset="0"/>
              <a:cs typeface="Arial Narrow" panose="020B0606020202030204" pitchFamily="34" charset="0"/>
            </a:endParaRPr>
          </a:p>
        </p:txBody>
      </p:sp>
      <p:sp>
        <p:nvSpPr>
          <p:cNvPr id="2" name="Title 1"/>
          <p:cNvSpPr>
            <a:spLocks noGrp="1"/>
          </p:cNvSpPr>
          <p:nvPr/>
        </p:nvSpPr>
        <p:spPr>
          <a:xfrm>
            <a:off x="1143000" y="543560"/>
            <a:ext cx="9906000" cy="107061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dirty="0">
                <a:latin typeface="Arial Narrow" panose="020B0606020202030204" pitchFamily="34" charset="0"/>
                <a:sym typeface="+mn-ea"/>
              </a:rPr>
              <a:t>τεχνηκες εξορυξης δεδομενων στο μαρκετινγκ</a:t>
            </a:r>
            <a:endParaRPr dirty="0">
              <a:latin typeface="Arial Narrow" panose="020B0606020202030204" pitchFamily="34" charset="0"/>
              <a:sym typeface="+mn-ea"/>
            </a:endParaRPr>
          </a:p>
          <a:p>
            <a:endParaRP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3000" y="1506855"/>
            <a:ext cx="10135235" cy="4899660"/>
          </a:xfrm>
        </p:spPr>
        <p:txBody>
          <a:bodyPr>
            <a:noAutofit/>
          </a:bodyPr>
          <a:p>
            <a:pPr marL="0" indent="0">
              <a:buNone/>
            </a:pPr>
            <a:r>
              <a:rPr lang="en-US" sz="2600">
                <a:latin typeface="Arial Narrow" panose="020B0606020202030204" pitchFamily="34" charset="0"/>
                <a:cs typeface="Arial Narrow" panose="020B0606020202030204" pitchFamily="34" charset="0"/>
              </a:rPr>
              <a:t>Κατηγοριοποίηση (Classification):</a:t>
            </a:r>
            <a:endParaRPr lang="en-US" sz="2600">
              <a:latin typeface="Arial Narrow" panose="020B0606020202030204" pitchFamily="34" charset="0"/>
              <a:cs typeface="Arial Narrow" panose="020B0606020202030204" pitchFamily="34" charset="0"/>
            </a:endParaRPr>
          </a:p>
          <a:p>
            <a:pPr marL="0" indent="0">
              <a:buNone/>
            </a:pPr>
            <a:r>
              <a:rPr lang="en-US" sz="2600">
                <a:latin typeface="Arial Narrow" panose="020B0606020202030204" pitchFamily="34" charset="0"/>
                <a:cs typeface="Arial Narrow" panose="020B0606020202030204" pitchFamily="34" charset="0"/>
              </a:rPr>
              <a:t>Αυτή η τεχνική χρησιμοποιείται για τον προσδιορισμό της κατηγορίας στην οποία ανήκει ένα νέο δείγμα. Για παράδειγμα, μπορεί να χρησιμοποιηθεί για την κατηγοριοποίηση πελατών σε ομάδες με βάση τις αγοραστικές τους συνήθειες.</a:t>
            </a:r>
            <a:endParaRPr lang="en-US" sz="2600">
              <a:latin typeface="Arial Narrow" panose="020B0606020202030204" pitchFamily="34" charset="0"/>
              <a:cs typeface="Arial Narrow" panose="020B0606020202030204" pitchFamily="34" charset="0"/>
            </a:endParaRPr>
          </a:p>
          <a:p>
            <a:pPr marL="0" indent="0">
              <a:buNone/>
            </a:pPr>
            <a:endParaRPr lang="en-US" sz="2600">
              <a:latin typeface="Arial Narrow" panose="020B0606020202030204" pitchFamily="34" charset="0"/>
              <a:cs typeface="Arial Narrow" panose="020B0606020202030204" pitchFamily="34" charset="0"/>
            </a:endParaRPr>
          </a:p>
          <a:p>
            <a:pPr marL="0" indent="0">
              <a:buNone/>
            </a:pPr>
            <a:r>
              <a:rPr lang="en-US" sz="2600">
                <a:latin typeface="Arial Narrow" panose="020B0606020202030204" pitchFamily="34" charset="0"/>
                <a:cs typeface="Arial Narrow" panose="020B0606020202030204" pitchFamily="34" charset="0"/>
              </a:rPr>
              <a:t>Πρόβλεψη (Prediction):</a:t>
            </a:r>
            <a:endParaRPr lang="en-US" sz="2600">
              <a:latin typeface="Arial Narrow" panose="020B0606020202030204" pitchFamily="34" charset="0"/>
              <a:cs typeface="Arial Narrow" panose="020B0606020202030204" pitchFamily="34" charset="0"/>
            </a:endParaRPr>
          </a:p>
          <a:p>
            <a:pPr marL="0" indent="0">
              <a:buNone/>
            </a:pPr>
            <a:r>
              <a:rPr lang="en-US" sz="2600">
                <a:latin typeface="Arial Narrow" panose="020B0606020202030204" pitchFamily="34" charset="0"/>
                <a:cs typeface="Arial Narrow" panose="020B0606020202030204" pitchFamily="34" charset="0"/>
              </a:rPr>
              <a:t>Οι αλγόριθμοι πρόβλεψης εκτιμούν την τιμή μιας μεταβλητής στόχου, όπως οι πωλήσεις ή η ανταπόκριση σε μια καμπάνια. Αυτό μπορεί να βοηθήσει στον σχεδιασμό και την προσαρμογή των μάρκετινγκ ενεργειών.</a:t>
            </a:r>
            <a:endParaRPr lang="en-US" sz="2600">
              <a:latin typeface="Arial Narrow" panose="020B0606020202030204" pitchFamily="34" charset="0"/>
              <a:cs typeface="Arial Narrow" panose="020B0606020202030204" pitchFamily="34" charset="0"/>
            </a:endParaRPr>
          </a:p>
        </p:txBody>
      </p:sp>
      <p:sp>
        <p:nvSpPr>
          <p:cNvPr id="4" name="Title 1"/>
          <p:cNvSpPr>
            <a:spLocks noGrp="1"/>
          </p:cNvSpPr>
          <p:nvPr/>
        </p:nvSpPr>
        <p:spPr>
          <a:xfrm>
            <a:off x="1143000" y="543560"/>
            <a:ext cx="9906000" cy="107061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dirty="0">
                <a:latin typeface="Arial Narrow" panose="020B0606020202030204" pitchFamily="34" charset="0"/>
                <a:sym typeface="+mn-ea"/>
              </a:rPr>
              <a:t>τεχνηκες εξορυξης δεδομενων στο μαρκετινγκ</a:t>
            </a:r>
            <a:endParaRPr dirty="0">
              <a:latin typeface="Arial Narrow" panose="020B0606020202030204" pitchFamily="34" charset="0"/>
              <a:sym typeface="+mn-ea"/>
            </a:endParaRPr>
          </a:p>
          <a:p>
            <a:endParaRPr dirty="0">
              <a:latin typeface="Arial Narrow" panose="020B0606020202030204" pitchFamily="34" charset="0"/>
              <a:sym typeface="+mn-ea"/>
            </a:endParaRPr>
          </a:p>
        </p:txBody>
      </p:sp>
      <p:sp>
        <p:nvSpPr>
          <p:cNvPr id="5" name="Text Box 4"/>
          <p:cNvSpPr txBox="1"/>
          <p:nvPr/>
        </p:nvSpPr>
        <p:spPr>
          <a:xfrm>
            <a:off x="1091565" y="929640"/>
            <a:ext cx="309880" cy="368300"/>
          </a:xfrm>
          <a:prstGeom prst="rect">
            <a:avLst/>
          </a:prstGeom>
          <a:noFill/>
        </p:spPr>
        <p:txBody>
          <a:bodyPr wrap="none" rtlCol="0">
            <a:spAutoFit/>
          </a:bodyPr>
          <a:p>
            <a:endParaRPr lang="en-US"/>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141095" y="1614805"/>
            <a:ext cx="9906000" cy="4448810"/>
          </a:xfrm>
        </p:spPr>
        <p:txBody>
          <a:bodyPr>
            <a:normAutofit fontScale="90000"/>
          </a:bodyPr>
          <a:p>
            <a:pPr marL="0" indent="0">
              <a:buNone/>
            </a:pPr>
            <a:r>
              <a:rPr lang="en-US" sz="2890">
                <a:latin typeface="Arial Narrow" panose="020B0606020202030204" pitchFamily="34" charset="0"/>
                <a:cs typeface="Arial Narrow" panose="020B0606020202030204" pitchFamily="34" charset="0"/>
              </a:rPr>
              <a:t>Συστάσεις (Recommendation):</a:t>
            </a:r>
            <a:endParaRPr lang="en-US" sz="2890">
              <a:latin typeface="Arial Narrow" panose="020B0606020202030204" pitchFamily="34" charset="0"/>
              <a:cs typeface="Arial Narrow" panose="020B0606020202030204" pitchFamily="34" charset="0"/>
            </a:endParaRPr>
          </a:p>
          <a:p>
            <a:pPr marL="0" indent="0">
              <a:buNone/>
            </a:pPr>
            <a:r>
              <a:rPr lang="en-US" sz="2890">
                <a:latin typeface="Arial Narrow" panose="020B0606020202030204" pitchFamily="34" charset="0"/>
                <a:cs typeface="Arial Narrow" panose="020B0606020202030204" pitchFamily="34" charset="0"/>
              </a:rPr>
              <a:t>Οι αλγόριθμοι συστάσεων προτείνουν προϊόντα ή υπηρεσίες σε πελάτες με βάση τις προηγούμενες αγοραστικές τους συνήθειες και τις προτιμήσεις.</a:t>
            </a:r>
            <a:endParaRPr lang="en-US" sz="2890">
              <a:latin typeface="Arial Narrow" panose="020B0606020202030204" pitchFamily="34" charset="0"/>
              <a:cs typeface="Arial Narrow" panose="020B0606020202030204" pitchFamily="34" charset="0"/>
            </a:endParaRPr>
          </a:p>
          <a:p>
            <a:pPr marL="0" indent="0">
              <a:buNone/>
            </a:pPr>
            <a:endParaRPr lang="en-US" sz="2890">
              <a:latin typeface="Arial Narrow" panose="020B0606020202030204" pitchFamily="34" charset="0"/>
              <a:cs typeface="Arial Narrow" panose="020B0606020202030204" pitchFamily="34" charset="0"/>
            </a:endParaRPr>
          </a:p>
          <a:p>
            <a:pPr marL="0" indent="0">
              <a:buNone/>
            </a:pPr>
            <a:r>
              <a:rPr lang="en-US" sz="2890">
                <a:latin typeface="Arial Narrow" panose="020B0606020202030204" pitchFamily="34" charset="0"/>
                <a:cs typeface="Arial Narrow" panose="020B0606020202030204" pitchFamily="34" charset="0"/>
              </a:rPr>
              <a:t>Ανακάλυψη Συσχετίσεων (Association Rule Mining):</a:t>
            </a:r>
            <a:endParaRPr lang="en-US" sz="2890">
              <a:latin typeface="Arial Narrow" panose="020B0606020202030204" pitchFamily="34" charset="0"/>
              <a:cs typeface="Arial Narrow" panose="020B0606020202030204" pitchFamily="34" charset="0"/>
            </a:endParaRPr>
          </a:p>
          <a:p>
            <a:pPr marL="0" indent="0">
              <a:buNone/>
            </a:pPr>
            <a:r>
              <a:rPr lang="en-US" sz="2890">
                <a:latin typeface="Arial Narrow" panose="020B0606020202030204" pitchFamily="34" charset="0"/>
                <a:cs typeface="Arial Narrow" panose="020B0606020202030204" pitchFamily="34" charset="0"/>
              </a:rPr>
              <a:t>Αναζητά τις συχνές συσχετίσεις μεταξύ διαφόρων μεταβλητών. Χρησιμοποιείται για τον εντοπισμό προτύπων, όπως "Οι πελάτες που αγοράζουν το προϊόν Α, τείνουν να αγοράζουν και το προϊόν Β."</a:t>
            </a:r>
            <a:endParaRPr lang="en-US" sz="2890">
              <a:latin typeface="Arial Narrow" panose="020B0606020202030204" pitchFamily="34" charset="0"/>
              <a:cs typeface="Arial Narrow" panose="020B0606020202030204" pitchFamily="34" charset="0"/>
            </a:endParaRPr>
          </a:p>
        </p:txBody>
      </p:sp>
      <p:sp>
        <p:nvSpPr>
          <p:cNvPr id="4" name="Title 1"/>
          <p:cNvSpPr>
            <a:spLocks noGrp="1"/>
          </p:cNvSpPr>
          <p:nvPr/>
        </p:nvSpPr>
        <p:spPr>
          <a:xfrm>
            <a:off x="1143000" y="543560"/>
            <a:ext cx="9906000" cy="107061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r>
              <a:rPr dirty="0">
                <a:latin typeface="Arial Narrow" panose="020B0606020202030204" pitchFamily="34" charset="0"/>
                <a:sym typeface="+mn-ea"/>
              </a:rPr>
              <a:t>τεχνηκες εξορυξης δεδομενων στο μαρκετινγκ</a:t>
            </a:r>
            <a:endParaRPr dirty="0">
              <a:latin typeface="Arial Narrow" panose="020B0606020202030204" pitchFamily="34" charset="0"/>
              <a:sym typeface="+mn-ea"/>
            </a:endParaRPr>
          </a:p>
          <a:p>
            <a:endParaRPr dirty="0">
              <a:latin typeface="Arial Narrow" panose="020B060602020203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000"/>
    </mc:Choice>
    <mc:Fallback>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0</TotalTime>
  <Words>7275</Words>
  <Application>WPS Presentation</Application>
  <PresentationFormat>Widescreen</PresentationFormat>
  <Paragraphs>145</Paragraphs>
  <Slides>20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20</vt:i4>
      </vt:variant>
    </vt:vector>
  </HeadingPairs>
  <TitlesOfParts>
    <vt:vector size="30" baseType="lpstr">
      <vt:lpstr>Arial</vt:lpstr>
      <vt:lpstr>SimSun</vt:lpstr>
      <vt:lpstr>Wingdings</vt:lpstr>
      <vt:lpstr>Trebuchet MS</vt:lpstr>
      <vt:lpstr>Arial Narrow</vt:lpstr>
      <vt:lpstr>Tw Cen MT</vt:lpstr>
      <vt:lpstr>Microsoft YaHei</vt:lpstr>
      <vt:lpstr>Arial Unicode MS</vt:lpstr>
      <vt:lpstr>Calibri</vt:lpstr>
      <vt:lpstr>Circuit</vt:lpstr>
      <vt:lpstr>Εφαρμογες Τεχνητης Νοημοσυνης και Εξορυξης δεδομενων στο Μαρκετινγκ</vt:lpstr>
      <vt:lpstr>αρχες μαρκετινγκ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  χρηση τεχνητης νοημοσυνης στο μαρκετινγκ   </vt:lpstr>
      <vt:lpstr>  χρηση τεχνητης νοημοσυνης στο μαρκετινγκ   </vt:lpstr>
      <vt:lpstr>  χρηση τεχνητης νοημοσυνης στο μαρκετινγκ   </vt:lpstr>
      <vt:lpstr>  χρηση τεχνητης νοημοσυνης στο μαρκετινγκ   </vt:lpstr>
      <vt:lpstr>  χρηση τεχνητης νοημοσυνης στο μαρκετινγκ   </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δυναμικh της εξoρυξης δεδομeνων και της τεχνητhς νοημοσyνης.</dc:title>
  <dc:creator>Anastasia</dc:creator>
  <cp:lastModifiedBy>Anastasia</cp:lastModifiedBy>
  <cp:revision>114</cp:revision>
  <dcterms:created xsi:type="dcterms:W3CDTF">2023-10-30T20:24:00Z</dcterms:created>
  <dcterms:modified xsi:type="dcterms:W3CDTF">2023-12-15T13:09:42Z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94EBC47F585B4AE78CB19F4DA9D6387B</vt:lpwstr>
  </property>
  <property fmtid="{D5CDD505-2E9C-101B-9397-08002B2CF9AE}" pid="3" name="KSOProductBuildVer">
    <vt:lpwstr>1033-11.2.0.11225</vt:lpwstr>
  </property>
</Properties>
</file>