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820" r:id="rId2"/>
  </p:sldMasterIdLst>
  <p:notesMasterIdLst>
    <p:notesMasterId r:id="rId18"/>
  </p:notesMasterIdLst>
  <p:handoutMasterIdLst>
    <p:handoutMasterId r:id="rId19"/>
  </p:handoutMasterIdLst>
  <p:sldIdLst>
    <p:sldId id="389" r:id="rId3"/>
    <p:sldId id="390" r:id="rId4"/>
    <p:sldId id="391" r:id="rId5"/>
    <p:sldId id="259" r:id="rId6"/>
    <p:sldId id="374" r:id="rId7"/>
    <p:sldId id="376" r:id="rId8"/>
    <p:sldId id="322" r:id="rId9"/>
    <p:sldId id="377" r:id="rId10"/>
    <p:sldId id="359" r:id="rId11"/>
    <p:sldId id="360" r:id="rId12"/>
    <p:sldId id="361" r:id="rId13"/>
    <p:sldId id="362" r:id="rId14"/>
    <p:sldId id="388" r:id="rId15"/>
    <p:sldId id="386" r:id="rId16"/>
    <p:sldId id="387" r:id="rId17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CCCCFF"/>
    <a:srgbClr val="CC99FF"/>
    <a:srgbClr val="FF0000"/>
    <a:srgbClr val="800000"/>
    <a:srgbClr val="99FF33"/>
    <a:srgbClr val="00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660"/>
  </p:normalViewPr>
  <p:slideViewPr>
    <p:cSldViewPr>
      <p:cViewPr>
        <p:scale>
          <a:sx n="77" d="100"/>
          <a:sy n="77" d="100"/>
        </p:scale>
        <p:origin x="-261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t" anchorCtr="0" compatLnSpc="1">
            <a:prstTxWarp prst="textNoShape">
              <a:avLst/>
            </a:prstTxWarp>
          </a:bodyPr>
          <a:lstStyle>
            <a:lvl1pPr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t" anchorCtr="0" compatLnSpc="1">
            <a:prstTxWarp prst="textNoShape">
              <a:avLst/>
            </a:prstTxWarp>
          </a:bodyPr>
          <a:lstStyle>
            <a:lvl1pPr algn="r"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b" anchorCtr="0" compatLnSpc="1">
            <a:prstTxWarp prst="textNoShape">
              <a:avLst/>
            </a:prstTxWarp>
          </a:bodyPr>
          <a:lstStyle>
            <a:lvl1pPr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b" anchorCtr="0" compatLnSpc="1">
            <a:prstTxWarp prst="textNoShape">
              <a:avLst/>
            </a:prstTxWarp>
          </a:bodyPr>
          <a:lstStyle>
            <a:lvl1pPr algn="r"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FF38B414-FEE6-4A91-BCD4-3440063AB6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9298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t" anchorCtr="0" compatLnSpc="1">
            <a:prstTxWarp prst="textNoShape">
              <a:avLst/>
            </a:prstTxWarp>
          </a:bodyPr>
          <a:lstStyle>
            <a:lvl1pPr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t" anchorCtr="0" compatLnSpc="1">
            <a:prstTxWarp prst="textNoShape">
              <a:avLst/>
            </a:prstTxWarp>
          </a:bodyPr>
          <a:lstStyle>
            <a:lvl1pPr algn="r"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b" anchorCtr="0" compatLnSpc="1">
            <a:prstTxWarp prst="textNoShape">
              <a:avLst/>
            </a:prstTxWarp>
          </a:bodyPr>
          <a:lstStyle>
            <a:lvl1pPr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8" tIns="47624" rIns="95248" bIns="47624" numCol="1" anchor="b" anchorCtr="0" compatLnSpc="1">
            <a:prstTxWarp prst="textNoShape">
              <a:avLst/>
            </a:prstTxWarp>
          </a:bodyPr>
          <a:lstStyle>
            <a:lvl1pPr algn="r" defTabSz="953925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BA8D6C99-39E7-4F00-9827-65BFA557118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578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4440" indent="-184440">
              <a:spcBef>
                <a:spcPct val="0"/>
              </a:spcBef>
              <a:buFontTx/>
              <a:buChar char="•"/>
            </a:pPr>
            <a:endParaRPr lang="el-GR" altLang="el-GR" smtClean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222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697" indent="-29642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688" indent="-2371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9963" indent="-2371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240" indent="-2371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515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791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066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342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8FD84F1-AED9-4D80-8FE8-E6B29D92527F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1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626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6A869F79-436C-4952-B005-0984444D886B}" type="slidenum">
              <a:rPr lang="el-GR" smtClean="0"/>
              <a:pPr defTabSz="952500"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728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F4C0EDDB-473A-48A8-8F3F-469A54B9BA6D}" type="slidenum">
              <a:rPr lang="el-GR" smtClean="0"/>
              <a:pPr defTabSz="952500"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 smtClean="0"/>
          </a:p>
        </p:txBody>
      </p:sp>
      <p:sp>
        <p:nvSpPr>
          <p:cNvPr id="9830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53961282-C1A4-4AA9-9B16-B2F60B86CC13}" type="slidenum">
              <a:rPr lang="el-GR" smtClean="0"/>
              <a:pPr defTabSz="952500"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dirty="0" smtClean="0"/>
          </a:p>
        </p:txBody>
      </p:sp>
      <p:sp>
        <p:nvSpPr>
          <p:cNvPr id="5632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8302"/>
            <a:fld id="{87E97AA8-E7C5-4241-97BD-23DF7676EE5B}" type="slidenum">
              <a:rPr lang="el-GR" smtClean="0"/>
              <a:pPr defTabSz="948302"/>
              <a:t>13</a:t>
            </a:fld>
            <a:endParaRPr lang="el-G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52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935B8A5E-812E-4780-8F35-152557BCAB24}" type="slidenum">
              <a:rPr lang="el-GR" smtClean="0"/>
              <a:pPr defTabSz="952500"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52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935B8A5E-812E-4780-8F35-152557BCAB24}" type="slidenum">
              <a:rPr lang="el-GR" smtClean="0"/>
              <a:pPr defTabSz="952500"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altLang="el-GR" smtClean="0">
                <a:latin typeface="Arial" pitchFamily="34" charset="0"/>
              </a:rPr>
              <a:t> </a:t>
            </a:r>
          </a:p>
        </p:txBody>
      </p:sp>
      <p:sp>
        <p:nvSpPr>
          <p:cNvPr id="5325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697" indent="-29642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688" indent="-2371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9963" indent="-2371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240" indent="-2371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515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791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066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342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4AE4589-27B4-448E-B59F-57150C03CCF2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2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4440" indent="-184440">
              <a:spcBef>
                <a:spcPct val="0"/>
              </a:spcBef>
              <a:buFontTx/>
              <a:buChar char="•"/>
            </a:pPr>
            <a:endParaRPr lang="el-GR" altLang="el-GR" smtClean="0">
              <a:latin typeface="Arial" pitchFamily="34" charset="0"/>
            </a:endParaRPr>
          </a:p>
        </p:txBody>
      </p:sp>
      <p:sp>
        <p:nvSpPr>
          <p:cNvPr id="5427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697" indent="-29642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688" indent="-2371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9963" indent="-2371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240" indent="-2371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515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791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066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342" indent="-237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39E3272-68F6-41D5-AB95-B39FC4882437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3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632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75AF0955-52DC-4CB7-8766-0FE4F6DD3DB4}" type="slidenum">
              <a:rPr lang="el-GR" smtClean="0"/>
              <a:pPr defTabSz="952500"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114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A1EC73BB-42BF-43FB-A6AC-E7A8D0C3241B}" type="slidenum">
              <a:rPr lang="el-GR" smtClean="0"/>
              <a:pPr defTabSz="952500"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318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853B2EF0-527C-4DD3-A71A-1B3B1CFDE058}" type="slidenum">
              <a:rPr lang="el-GR" smtClean="0"/>
              <a:pPr defTabSz="952500"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421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BD60BFE3-AD91-45E6-B86C-EBCED9BE85EA}" type="slidenum">
              <a:rPr lang="el-GR" smtClean="0"/>
              <a:pPr defTabSz="952500"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835C50B8-4BB6-4CC1-BC37-932CF7C42039}" type="slidenum">
              <a:rPr lang="el-GR" smtClean="0"/>
              <a:pPr defTabSz="952500"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952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2500"/>
            <a:fld id="{935B8A5E-812E-4780-8F35-152557BCAB24}" type="slidenum">
              <a:rPr lang="el-GR" smtClean="0"/>
              <a:pPr defTabSz="952500"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>
              <a:latin typeface="Arial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3600" i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1900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2468-3F3B-4E14-BE27-174F17D77D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F3ADC-73DE-49ED-AE6C-07CE19DB9E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1924050" cy="575945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55650" y="333375"/>
            <a:ext cx="5619750" cy="575945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7D7FD-7881-4C11-B912-F342E5DDD8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7EE97-6B40-420A-A096-B9EA7A4C88B9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1D1C4EC-D1AE-4E92-926A-A5B5E61360F6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88C67CB4-AC02-49D7-B6EA-AC8D9E1E5B8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20195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219D36-0F7E-452B-A8FE-2E5FB39EE6F2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389B8BE7-5B8E-4E9D-A79C-69734E7071E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25948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1B322BE-AC60-42BD-B5FE-A6D2A13D4B66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F5EDEF4-F978-4320-A60A-EC18DCC110F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18129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47B98A6-7629-4E7B-98A2-84FA5070FC78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964EC9D7-4213-42EE-AC75-400653CC1D1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43262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185DC10-0F5D-4523-81DB-D7C168E2688C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6F77C93B-D312-4EE0-99F7-4F922264D32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2146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ECCBF4E-FF50-4A20-B651-B7D36929BF64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3A5B9CA8-BA8C-48B2-BC34-B602336F75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06667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36FF24C-9E89-45E4-9FA2-7FF64DC51DC9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63FC7F00-6849-42A1-BE60-FC433049750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8663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AF082-4008-4C36-9820-BE0B6F9596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C2DB037-50EF-4A3D-815E-1453F08353A3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9F8F63FE-ED46-4013-AD5E-D564BA82DDC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140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5EF2702-09DE-4E9B-8A89-0103A58BC99C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C1330D97-6376-443D-8371-FC9D6043D80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93998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92CE726-1C3E-4653-8CE8-6C113BC0037E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A3C548E-AFA7-4794-AD99-09A95EAD8D8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105995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01479A4-1EBA-40C7-98AA-914F96891E54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7F7B5DA-4464-414E-9489-E3DE1487149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9049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4C6B3-C36E-47F8-A803-AF7DB57642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55650" y="1916113"/>
            <a:ext cx="37719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79950" y="1916113"/>
            <a:ext cx="37719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CE553-A372-4041-8519-0D1F71C73D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6AD4B-8F94-4282-A276-E46D0EE6B9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F4378-3EDE-4F22-B5DF-717F0591B0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EEF7-9271-4E15-8D4D-606D89CCAC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B4E5D-7062-481B-A2C7-70B1F74C88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5CE54-D592-4BFF-A054-1AEE6F30D6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33375"/>
            <a:ext cx="7696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16113"/>
            <a:ext cx="76962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6ABEDF2D-C5E5-4AB1-B538-EA2516B4C1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5544" name="AutoShape 8"/>
          <p:cNvSpPr>
            <a:spLocks noChangeArrowheads="1"/>
          </p:cNvSpPr>
          <p:nvPr userDrawn="1"/>
        </p:nvSpPr>
        <p:spPr bwMode="auto">
          <a:xfrm>
            <a:off x="179388" y="188913"/>
            <a:ext cx="8823325" cy="6096000"/>
          </a:xfrm>
          <a:prstGeom prst="roundRect">
            <a:avLst>
              <a:gd name="adj" fmla="val 11046"/>
            </a:avLst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 userDrawn="1"/>
        </p:nvSpPr>
        <p:spPr bwMode="auto">
          <a:xfrm>
            <a:off x="755650" y="1341438"/>
            <a:ext cx="76962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3075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BB2ACE1-D55A-4C54-8243-B93511E7983B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44C7981-0FC9-44D9-91BD-A715D0AB98A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7600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ctrTitle"/>
          </p:nvPr>
        </p:nvSpPr>
        <p:spPr>
          <a:xfrm>
            <a:off x="755650" y="1916113"/>
            <a:ext cx="7559675" cy="1152525"/>
          </a:xfrm>
        </p:spPr>
        <p:txBody>
          <a:bodyPr/>
          <a:lstStyle/>
          <a:p>
            <a:pPr eaLnBrk="1" hangingPunct="1"/>
            <a:r>
              <a:rPr lang="el-GR" sz="3200" b="1" dirty="0" smtClean="0"/>
              <a:t>ΕΦΑΡΜΟΣΜΕΝΗ ΣΤΑΤΙΣΤΙΚΗ</a:t>
            </a:r>
            <a:endParaRPr lang="el-GR" altLang="el-GR" sz="3200" b="1" dirty="0" smtClean="0"/>
          </a:p>
        </p:txBody>
      </p:sp>
      <p:sp>
        <p:nvSpPr>
          <p:cNvPr id="16387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141663"/>
            <a:ext cx="7848600" cy="187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800" b="1" dirty="0" smtClean="0">
                <a:solidFill>
                  <a:schemeClr val="tx1"/>
                </a:solidFill>
              </a:rPr>
              <a:t>Ενότητα </a:t>
            </a:r>
            <a:r>
              <a:rPr lang="en-US" altLang="el-GR" sz="2800" b="1" dirty="0" smtClean="0">
                <a:solidFill>
                  <a:schemeClr val="tx1"/>
                </a:solidFill>
              </a:rPr>
              <a:t>2</a:t>
            </a:r>
            <a:r>
              <a:rPr lang="el-GR" altLang="el-GR" sz="2800" b="1" dirty="0" smtClean="0">
                <a:solidFill>
                  <a:schemeClr val="tx1"/>
                </a:solidFill>
              </a:rPr>
              <a:t>: 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</a:rPr>
              <a:t>Εισαγωγή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</a:rPr>
              <a:t>στο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</a:rPr>
              <a:t>SPSS</a:t>
            </a:r>
            <a:endParaRPr lang="el-GR" altLang="el-GR" sz="280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6388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661025"/>
            <a:ext cx="244475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589588"/>
            <a:ext cx="4310062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cms438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33375"/>
            <a:ext cx="29797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484438" y="465296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smtClean="0">
                <a:solidFill>
                  <a:srgbClr val="000000"/>
                </a:solidFill>
              </a:rPr>
              <a:t>Ελένη Γάκη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smtClean="0">
                <a:solidFill>
                  <a:srgbClr val="000000"/>
                </a:solidFill>
              </a:rPr>
              <a:t>Τμήμα Διοίκησης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39389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Έλεγχος Κανονικότητας</a:t>
            </a:r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1714500"/>
            <a:ext cx="53816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3 - Ορθογώνιο"/>
          <p:cNvSpPr>
            <a:spLocks noChangeArrowheads="1"/>
          </p:cNvSpPr>
          <p:nvPr/>
        </p:nvSpPr>
        <p:spPr bwMode="auto">
          <a:xfrm>
            <a:off x="2357438" y="1928813"/>
            <a:ext cx="1928812" cy="642937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sp>
        <p:nvSpPr>
          <p:cNvPr id="45061" name="4 - TextBox"/>
          <p:cNvSpPr txBox="1">
            <a:spLocks noChangeArrowheads="1"/>
          </p:cNvSpPr>
          <p:nvPr/>
        </p:nvSpPr>
        <p:spPr bwMode="auto">
          <a:xfrm>
            <a:off x="857250" y="3214688"/>
            <a:ext cx="7358063" cy="46196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/>
              <a:t>Με το τεστ </a:t>
            </a:r>
            <a:r>
              <a:rPr lang="en-US" sz="1200"/>
              <a:t>Kolmogorov Smirnov, </a:t>
            </a:r>
            <a:r>
              <a:rPr lang="el-GR" sz="1200"/>
              <a:t>το </a:t>
            </a:r>
            <a:r>
              <a:rPr lang="en-US" sz="1200"/>
              <a:t>sig = 0</a:t>
            </a:r>
            <a:r>
              <a:rPr lang="el-GR" sz="1200"/>
              <a:t>.</a:t>
            </a:r>
            <a:r>
              <a:rPr lang="en-US" sz="1200"/>
              <a:t>000 &lt;0.05</a:t>
            </a:r>
            <a:r>
              <a:rPr lang="el-GR" sz="1200"/>
              <a:t>. Επομένως απορρίπτουμε την Η</a:t>
            </a:r>
            <a:r>
              <a:rPr lang="el-GR" sz="1200" baseline="-25000"/>
              <a:t>0</a:t>
            </a:r>
            <a:r>
              <a:rPr lang="el-GR" sz="1200"/>
              <a:t>. Δηλαδή η μεταβλητή δεν ακολουθεί την Κανονική Κατανομή</a:t>
            </a:r>
          </a:p>
        </p:txBody>
      </p:sp>
      <p:sp>
        <p:nvSpPr>
          <p:cNvPr id="45062" name="5 - Ορθογώνιο"/>
          <p:cNvSpPr>
            <a:spLocks noChangeArrowheads="1"/>
          </p:cNvSpPr>
          <p:nvPr/>
        </p:nvSpPr>
        <p:spPr bwMode="auto">
          <a:xfrm>
            <a:off x="4357688" y="1928813"/>
            <a:ext cx="1928812" cy="642937"/>
          </a:xfrm>
          <a:prstGeom prst="rect">
            <a:avLst/>
          </a:prstGeom>
          <a:noFill/>
          <a:ln w="19050" algn="ctr">
            <a:solidFill>
              <a:srgbClr val="808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sp>
        <p:nvSpPr>
          <p:cNvPr id="45063" name="6 - TextBox"/>
          <p:cNvSpPr txBox="1">
            <a:spLocks noChangeArrowheads="1"/>
          </p:cNvSpPr>
          <p:nvPr/>
        </p:nvSpPr>
        <p:spPr bwMode="auto">
          <a:xfrm>
            <a:off x="857250" y="4000500"/>
            <a:ext cx="7358063" cy="461963"/>
          </a:xfrm>
          <a:prstGeom prst="rect">
            <a:avLst/>
          </a:prstGeom>
          <a:noFill/>
          <a:ln w="19050">
            <a:solidFill>
              <a:srgbClr val="8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/>
              <a:t>Με το τεστ </a:t>
            </a:r>
            <a:r>
              <a:rPr lang="en-US" sz="1200"/>
              <a:t>Shapiro-Wilk, </a:t>
            </a:r>
            <a:r>
              <a:rPr lang="el-GR" sz="1200"/>
              <a:t>το </a:t>
            </a:r>
            <a:r>
              <a:rPr lang="en-US" sz="1200"/>
              <a:t>sig = 0</a:t>
            </a:r>
            <a:r>
              <a:rPr lang="el-GR" sz="1200"/>
              <a:t>.</a:t>
            </a:r>
            <a:r>
              <a:rPr lang="en-US" sz="1200"/>
              <a:t>000 &lt;0.05</a:t>
            </a:r>
            <a:r>
              <a:rPr lang="el-GR" sz="1200"/>
              <a:t>. Επομένως απορρίπτουμε την Η</a:t>
            </a:r>
            <a:r>
              <a:rPr lang="el-GR" sz="1200" baseline="-25000"/>
              <a:t>0</a:t>
            </a:r>
            <a:r>
              <a:rPr lang="el-GR" sz="1200"/>
              <a:t>. Δηλαδή η μεταβλητή δεν ακολουθεί την Κανονική Κατανομή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Έλεγχος Κανονικότητας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500188"/>
            <a:ext cx="53213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4 - TextBox"/>
          <p:cNvSpPr txBox="1">
            <a:spLocks noChangeArrowheads="1"/>
          </p:cNvSpPr>
          <p:nvPr/>
        </p:nvSpPr>
        <p:spPr bwMode="auto">
          <a:xfrm>
            <a:off x="4714875" y="3429000"/>
            <a:ext cx="3714750" cy="461963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/>
              <a:t>Με το Ιστόγραμμα ελέγχουμε την κανονικότητα. Η καμπύλη αφορά κανονική κατανομή.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Έλεγχος Κανονικότητας</a:t>
            </a: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643063"/>
            <a:ext cx="5224463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3 - Ορθογώνιο"/>
          <p:cNvSpPr>
            <a:spLocks noChangeArrowheads="1"/>
          </p:cNvSpPr>
          <p:nvPr/>
        </p:nvSpPr>
        <p:spPr bwMode="auto">
          <a:xfrm>
            <a:off x="5929313" y="3000375"/>
            <a:ext cx="2928937" cy="830263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>
                <a:latin typeface="Verdana" pitchFamily="34" charset="0"/>
                <a:ea typeface="Raavi" pitchFamily="2"/>
                <a:cs typeface="Raavi" pitchFamily="2"/>
              </a:rPr>
              <a:t>Η κανονικότητα ελέγχεται και με το </a:t>
            </a:r>
            <a:r>
              <a:rPr lang="en-US" sz="1200">
                <a:latin typeface="Verdana" pitchFamily="34" charset="0"/>
                <a:ea typeface="Raavi" pitchFamily="2"/>
                <a:cs typeface="Raavi" pitchFamily="2"/>
              </a:rPr>
              <a:t>Q-Q Plot. </a:t>
            </a:r>
            <a:r>
              <a:rPr lang="el-GR" sz="1200">
                <a:latin typeface="Verdana" pitchFamily="34" charset="0"/>
                <a:ea typeface="Raavi" pitchFamily="2"/>
                <a:cs typeface="Raavi" pitchFamily="2"/>
              </a:rPr>
              <a:t>Όταν όλα τα σημεία βρίσκονται κοντά στην γραμμή η κατανομή θεωρείται κανονική.</a:t>
            </a:r>
            <a:endParaRPr lang="en-US" sz="1200">
              <a:latin typeface="Verdana" pitchFamily="34" charset="0"/>
              <a:ea typeface="Raavi" pitchFamily="2"/>
              <a:cs typeface="Raavi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Συσχέτιση Μεταβλητών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 rot="-21596675">
            <a:off x="715700" y="1503938"/>
            <a:ext cx="77856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Clr>
                <a:schemeClr val="hlink"/>
              </a:buClr>
              <a:buFont typeface="Wingdings" pitchFamily="2" charset="2"/>
              <a:buNone/>
            </a:pPr>
            <a:r>
              <a:rPr lang="el-GR" sz="1600" dirty="0">
                <a:latin typeface="+mj-lt"/>
              </a:rPr>
              <a:t>Η </a:t>
            </a:r>
            <a:r>
              <a:rPr lang="el-GR" sz="1600" b="1" dirty="0">
                <a:latin typeface="+mj-lt"/>
              </a:rPr>
              <a:t>συσχέτιση</a:t>
            </a:r>
            <a:r>
              <a:rPr lang="el-GR" sz="1600" dirty="0">
                <a:latin typeface="+mj-lt"/>
              </a:rPr>
              <a:t> (</a:t>
            </a:r>
            <a:r>
              <a:rPr lang="en-US" sz="1600" dirty="0">
                <a:latin typeface="+mj-lt"/>
              </a:rPr>
              <a:t>correlation analysis</a:t>
            </a:r>
            <a:r>
              <a:rPr lang="el-GR" sz="1600" dirty="0">
                <a:latin typeface="+mj-lt"/>
              </a:rPr>
              <a:t>) χρησιμοποιείται για </a:t>
            </a:r>
            <a:r>
              <a:rPr lang="el-GR" sz="1600" dirty="0" smtClean="0">
                <a:latin typeface="+mj-lt"/>
              </a:rPr>
              <a:t>τη </a:t>
            </a:r>
            <a:r>
              <a:rPr lang="el-GR" sz="1600" dirty="0">
                <a:latin typeface="+mj-lt"/>
              </a:rPr>
              <a:t>μέτρηση του βαθμού εξάρτησης ή την ένταση της </a:t>
            </a:r>
            <a:r>
              <a:rPr lang="el-GR" sz="1600" dirty="0" err="1">
                <a:latin typeface="+mj-lt"/>
              </a:rPr>
              <a:t>συμμεταβολής</a:t>
            </a:r>
            <a:r>
              <a:rPr lang="el-GR" sz="1600" dirty="0">
                <a:latin typeface="+mj-lt"/>
              </a:rPr>
              <a:t> που υπάρχει μεταξύ των τυχαίων μεταβλητών Χ και Υ.</a:t>
            </a:r>
          </a:p>
          <a:p>
            <a:pPr algn="just">
              <a:buClr>
                <a:schemeClr val="hlink"/>
              </a:buClr>
              <a:buFont typeface="Wingdings" pitchFamily="2" charset="2"/>
              <a:buNone/>
            </a:pPr>
            <a:endParaRPr lang="el-GR" sz="1600" dirty="0">
              <a:latin typeface="+mj-lt"/>
            </a:endParaRPr>
          </a:p>
          <a:p>
            <a:pPr algn="just">
              <a:buClr>
                <a:schemeClr val="hlink"/>
              </a:buClr>
              <a:buFont typeface="Wingdings" pitchFamily="2" charset="2"/>
              <a:buNone/>
            </a:pPr>
            <a:r>
              <a:rPr lang="el-GR" sz="1600" dirty="0">
                <a:latin typeface="+mj-lt"/>
              </a:rPr>
              <a:t>Είναι δυνατόν να μελετήσουμε μία παράμετρο της κατανομής που μπορεί να χρησιμοποιηθεί ως μέτρο της </a:t>
            </a:r>
            <a:r>
              <a:rPr lang="el-GR" sz="1600" dirty="0" err="1">
                <a:latin typeface="+mj-lt"/>
              </a:rPr>
              <a:t>ισχυρότητας</a:t>
            </a:r>
            <a:r>
              <a:rPr lang="el-GR" sz="1600" dirty="0">
                <a:latin typeface="+mj-lt"/>
              </a:rPr>
              <a:t> της γραμμικής εξάρτησης  των Χ και Υ. Η παράμετρος αυτή είναι ο γνωστός </a:t>
            </a:r>
            <a:r>
              <a:rPr lang="el-GR" sz="1600" b="1" dirty="0">
                <a:latin typeface="+mj-lt"/>
              </a:rPr>
              <a:t>συντελεστής συσχέτισης </a:t>
            </a:r>
            <a:r>
              <a:rPr lang="el-GR" sz="1600" dirty="0">
                <a:latin typeface="+mj-lt"/>
              </a:rPr>
              <a:t>(</a:t>
            </a:r>
            <a:r>
              <a:rPr lang="en-US" sz="1600" dirty="0">
                <a:latin typeface="+mj-lt"/>
              </a:rPr>
              <a:t>correlation coefficient</a:t>
            </a:r>
            <a:r>
              <a:rPr lang="el-GR" sz="1600" dirty="0">
                <a:latin typeface="+mj-lt"/>
              </a:rPr>
              <a:t>) ο οποίος ορίζεται ως εξής:</a:t>
            </a:r>
          </a:p>
          <a:p>
            <a:pPr algn="just">
              <a:buClr>
                <a:schemeClr val="hlink"/>
              </a:buClr>
              <a:buFont typeface="Wingdings" pitchFamily="2" charset="2"/>
              <a:buNone/>
            </a:pPr>
            <a:endParaRPr lang="el-GR" sz="1600" dirty="0">
              <a:latin typeface="+mj-lt"/>
            </a:endParaRPr>
          </a:p>
          <a:p>
            <a:pPr algn="just">
              <a:buClr>
                <a:schemeClr val="hlink"/>
              </a:buClr>
              <a:buFont typeface="Wingdings" pitchFamily="2" charset="2"/>
              <a:buNone/>
            </a:pPr>
            <a:endParaRPr lang="el-GR" sz="1600" dirty="0">
              <a:latin typeface="+mj-lt"/>
            </a:endParaRPr>
          </a:p>
          <a:p>
            <a:pPr algn="ctr">
              <a:buClr>
                <a:schemeClr val="hlink"/>
              </a:buClr>
              <a:buFont typeface="Wingdings" pitchFamily="2" charset="2"/>
              <a:buChar char="ü"/>
            </a:pPr>
            <a:endParaRPr lang="en-US" sz="1600" dirty="0">
              <a:latin typeface="+mj-lt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990716" y="3643314"/>
          <a:ext cx="942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939600" imgH="431640" progId="Equation.DSMT4">
                  <p:embed/>
                </p:oleObj>
              </mc:Choice>
              <mc:Fallback>
                <p:oleObj name="Equation" r:id="rId4" imgW="93960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16" y="3643314"/>
                        <a:ext cx="9429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214678" y="3643314"/>
            <a:ext cx="44656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0000"/>
                </a:solidFill>
                <a:latin typeface="Tahoma" charset="0"/>
              </a:rPr>
              <a:t>Δείκτης Γραμμικής Συσχέτισης του </a:t>
            </a:r>
            <a:r>
              <a:rPr lang="en-US" sz="1200" dirty="0">
                <a:solidFill>
                  <a:srgbClr val="990000"/>
                </a:solidFill>
                <a:latin typeface="Tahoma" charset="0"/>
              </a:rPr>
              <a:t>Pearson</a:t>
            </a:r>
            <a:r>
              <a:rPr lang="el-GR" sz="1200" dirty="0">
                <a:solidFill>
                  <a:srgbClr val="990000"/>
                </a:solidFill>
                <a:latin typeface="Tahoma" charset="0"/>
              </a:rPr>
              <a:t>	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14348" y="4143380"/>
            <a:ext cx="80645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+mj-lt"/>
              </a:rPr>
              <a:t>όπου  			είναι η </a:t>
            </a:r>
            <a:r>
              <a:rPr lang="el-GR" sz="1600" dirty="0" err="1">
                <a:latin typeface="+mj-lt"/>
              </a:rPr>
              <a:t>συνδιακύμανση</a:t>
            </a:r>
            <a:r>
              <a:rPr lang="el-GR" sz="1600" dirty="0">
                <a:latin typeface="+mj-lt"/>
              </a:rPr>
              <a:t>  των Χ και </a:t>
            </a:r>
            <a:r>
              <a:rPr lang="en-US" sz="1600" dirty="0">
                <a:latin typeface="+mj-lt"/>
              </a:rPr>
              <a:t>Y</a:t>
            </a:r>
            <a:r>
              <a:rPr lang="el-GR" sz="1600" dirty="0">
                <a:latin typeface="+mj-lt"/>
              </a:rPr>
              <a:t> και  οι μέσες τιμές και οι τυπικές αποκλίσεις των κατανομών των Χ και </a:t>
            </a:r>
            <a:r>
              <a:rPr lang="en-US" sz="1600" dirty="0">
                <a:latin typeface="+mj-lt"/>
              </a:rPr>
              <a:t>Y</a:t>
            </a:r>
            <a:r>
              <a:rPr lang="el-GR" sz="1600" dirty="0">
                <a:latin typeface="+mj-lt"/>
              </a:rPr>
              <a:t> αντίστοιχα.</a:t>
            </a:r>
          </a:p>
          <a:p>
            <a:pPr>
              <a:spcBef>
                <a:spcPct val="50000"/>
              </a:spcBef>
            </a:pPr>
            <a:endParaRPr lang="el-GR" sz="1600" dirty="0" smtClean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l-GR" sz="1600" dirty="0" smtClean="0">
                <a:latin typeface="+mj-lt"/>
              </a:rPr>
              <a:t>Όπως </a:t>
            </a:r>
            <a:r>
              <a:rPr lang="el-GR" sz="1600" dirty="0">
                <a:latin typeface="+mj-lt"/>
              </a:rPr>
              <a:t>είναι γνωστό: </a:t>
            </a:r>
          </a:p>
          <a:p>
            <a:pPr>
              <a:spcBef>
                <a:spcPct val="50000"/>
              </a:spcBef>
            </a:pPr>
            <a:endParaRPr lang="el-GR" sz="1600" dirty="0">
              <a:latin typeface="+mj-lt"/>
            </a:endParaRP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1433486" y="4216405"/>
          <a:ext cx="20669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2070100" imgH="279400" progId="Equation.DSMT4">
                  <p:embed/>
                </p:oleObj>
              </mc:Choice>
              <mc:Fallback>
                <p:oleObj name="Equation" r:id="rId6" imgW="2070100" imgH="279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486" y="4216405"/>
                        <a:ext cx="206692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4643446"/>
            <a:ext cx="506730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smtClean="0"/>
              <a:t>Συσχέτιση Μεταβλητών</a:t>
            </a:r>
          </a:p>
        </p:txBody>
      </p:sp>
      <p:sp>
        <p:nvSpPr>
          <p:cNvPr id="44040" name="10 - TextBox"/>
          <p:cNvSpPr txBox="1">
            <a:spLocks noChangeArrowheads="1"/>
          </p:cNvSpPr>
          <p:nvPr/>
        </p:nvSpPr>
        <p:spPr bwMode="auto">
          <a:xfrm>
            <a:off x="6660232" y="4725144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200" dirty="0" smtClean="0">
                <a:solidFill>
                  <a:srgbClr val="C00000"/>
                </a:solidFill>
              </a:rPr>
              <a:t>Οι μεταβλητές για τις οποίες θέλουμε να εξετάσουμε τη συσχέτιση</a:t>
            </a:r>
            <a:endParaRPr lang="el-GR" sz="1200" dirty="0">
              <a:solidFill>
                <a:srgbClr val="C00000"/>
              </a:solidFill>
            </a:endParaRPr>
          </a:p>
        </p:txBody>
      </p:sp>
      <p:sp>
        <p:nvSpPr>
          <p:cNvPr id="44046" name="25 - TextBox"/>
          <p:cNvSpPr txBox="1">
            <a:spLocks noChangeArrowheads="1"/>
          </p:cNvSpPr>
          <p:nvPr/>
        </p:nvSpPr>
        <p:spPr bwMode="auto">
          <a:xfrm>
            <a:off x="4283968" y="4509120"/>
            <a:ext cx="18722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To </a:t>
            </a:r>
            <a:r>
              <a:rPr lang="el-GR" sz="1200" dirty="0" smtClean="0">
                <a:solidFill>
                  <a:srgbClr val="FFC000"/>
                </a:solidFill>
              </a:rPr>
              <a:t>τεστ για τη συσχέτιση</a:t>
            </a:r>
            <a:endParaRPr lang="el-GR" sz="12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816424" cy="404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484784"/>
            <a:ext cx="34563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37" name="7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3563888" y="2204864"/>
            <a:ext cx="936104" cy="934964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4038" name="8 - Έλλειψη"/>
          <p:cNvSpPr>
            <a:spLocks noChangeArrowheads="1"/>
          </p:cNvSpPr>
          <p:nvPr/>
        </p:nvSpPr>
        <p:spPr bwMode="auto">
          <a:xfrm>
            <a:off x="6012160" y="1700808"/>
            <a:ext cx="1357312" cy="358329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cxnSp>
        <p:nvCxnSpPr>
          <p:cNvPr id="44039" name="9 - Ευθύγραμμο βέλος σύνδεσης"/>
          <p:cNvCxnSpPr>
            <a:cxnSpLocks noChangeShapeType="1"/>
          </p:cNvCxnSpPr>
          <p:nvPr/>
        </p:nvCxnSpPr>
        <p:spPr bwMode="auto">
          <a:xfrm rot="16200000" flipH="1">
            <a:off x="5652120" y="3140968"/>
            <a:ext cx="2592288" cy="432048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sysDot"/>
            <a:round/>
            <a:headEnd/>
            <a:tailEnd type="arrow" w="med" len="med"/>
          </a:ln>
        </p:spPr>
      </p:cxnSp>
      <p:sp>
        <p:nvSpPr>
          <p:cNvPr id="44044" name="22 - Έλλειψη"/>
          <p:cNvSpPr>
            <a:spLocks noChangeArrowheads="1"/>
          </p:cNvSpPr>
          <p:nvPr/>
        </p:nvSpPr>
        <p:spPr bwMode="auto">
          <a:xfrm>
            <a:off x="4644008" y="2708920"/>
            <a:ext cx="648072" cy="432048"/>
          </a:xfrm>
          <a:prstGeom prst="ellipse">
            <a:avLst/>
          </a:prstGeom>
          <a:noFill/>
          <a:ln w="19050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cxnSp>
        <p:nvCxnSpPr>
          <p:cNvPr id="44045" name="23 - Ευθύγραμμο βέλος σύνδεσης"/>
          <p:cNvCxnSpPr>
            <a:cxnSpLocks noChangeShapeType="1"/>
          </p:cNvCxnSpPr>
          <p:nvPr/>
        </p:nvCxnSpPr>
        <p:spPr bwMode="auto">
          <a:xfrm rot="5400000">
            <a:off x="4256698" y="3672294"/>
            <a:ext cx="1276865" cy="214213"/>
          </a:xfrm>
          <a:prstGeom prst="straightConnector1">
            <a:avLst/>
          </a:prstGeom>
          <a:noFill/>
          <a:ln w="19050" algn="ctr">
            <a:solidFill>
              <a:srgbClr val="FFC000"/>
            </a:solidFill>
            <a:prstDash val="sysDot"/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smtClean="0"/>
              <a:t>Συσχέτιση Μεταβλητών</a:t>
            </a:r>
          </a:p>
        </p:txBody>
      </p:sp>
      <p:cxnSp>
        <p:nvCxnSpPr>
          <p:cNvPr id="44037" name="7 - Ευθύγραμμο βέλος σύνδεσης"/>
          <p:cNvCxnSpPr>
            <a:cxnSpLocks noChangeShapeType="1"/>
          </p:cNvCxnSpPr>
          <p:nvPr/>
        </p:nvCxnSpPr>
        <p:spPr bwMode="auto">
          <a:xfrm rot="16200000" flipH="1">
            <a:off x="4319972" y="3753036"/>
            <a:ext cx="864096" cy="72008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sysDash"/>
            <a:round/>
            <a:headEnd/>
            <a:tailEnd type="arrow" w="med" len="med"/>
          </a:ln>
        </p:spPr>
      </p:cxnSp>
      <p:cxnSp>
        <p:nvCxnSpPr>
          <p:cNvPr id="44045" name="23 - Ευθύγραμμο βέλος σύνδεσης"/>
          <p:cNvCxnSpPr>
            <a:cxnSpLocks noChangeShapeType="1"/>
          </p:cNvCxnSpPr>
          <p:nvPr/>
        </p:nvCxnSpPr>
        <p:spPr bwMode="auto">
          <a:xfrm rot="5400000">
            <a:off x="2986919" y="4005969"/>
            <a:ext cx="1440160" cy="430238"/>
          </a:xfrm>
          <a:prstGeom prst="straightConnector1">
            <a:avLst/>
          </a:prstGeom>
          <a:noFill/>
          <a:ln w="19050" algn="ctr">
            <a:solidFill>
              <a:schemeClr val="bg2">
                <a:lumMod val="50000"/>
              </a:schemeClr>
            </a:solidFill>
            <a:prstDash val="sysDot"/>
            <a:round/>
            <a:headEnd/>
            <a:tailEnd type="arrow" w="med" len="med"/>
          </a:ln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12776"/>
            <a:ext cx="5472608" cy="260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11560" y="4221088"/>
            <a:ext cx="7991475" cy="52322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400" dirty="0">
                <a:latin typeface="+mj-lt"/>
              </a:rPr>
              <a:t>Ο Συντελεστής Συσχέτισης του </a:t>
            </a:r>
            <a:r>
              <a:rPr lang="en-US" sz="1400" dirty="0">
                <a:latin typeface="+mj-lt"/>
              </a:rPr>
              <a:t>Pearson </a:t>
            </a:r>
            <a:r>
              <a:rPr lang="el-GR" sz="1400" dirty="0">
                <a:latin typeface="+mj-lt"/>
              </a:rPr>
              <a:t>έχει την τιμή </a:t>
            </a:r>
            <a:r>
              <a:rPr lang="el-GR" sz="1400" dirty="0" smtClean="0">
                <a:solidFill>
                  <a:srgbClr val="C00000"/>
                </a:solidFill>
                <a:latin typeface="+mj-lt"/>
              </a:rPr>
              <a:t>0,754</a:t>
            </a:r>
            <a:r>
              <a:rPr lang="el-GR" sz="1400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el-GR" sz="1400" dirty="0">
                <a:latin typeface="+mj-lt"/>
              </a:rPr>
              <a:t>αυτό σημαίνει ότι υπάρχει </a:t>
            </a:r>
            <a:r>
              <a:rPr lang="el-GR" sz="1400" dirty="0" smtClean="0">
                <a:solidFill>
                  <a:srgbClr val="C00000"/>
                </a:solidFill>
                <a:latin typeface="+mj-lt"/>
              </a:rPr>
              <a:t>θετική </a:t>
            </a:r>
            <a:r>
              <a:rPr lang="el-GR" sz="1400" dirty="0">
                <a:solidFill>
                  <a:srgbClr val="C00000"/>
                </a:solidFill>
                <a:latin typeface="+mj-lt"/>
              </a:rPr>
              <a:t>συσχέτιση</a:t>
            </a:r>
            <a:r>
              <a:rPr lang="el-GR" sz="1400" dirty="0">
                <a:solidFill>
                  <a:schemeClr val="tx2"/>
                </a:solidFill>
                <a:latin typeface="+mj-lt"/>
              </a:rPr>
              <a:t> </a:t>
            </a:r>
            <a:r>
              <a:rPr lang="el-GR" sz="1400" dirty="0" smtClean="0">
                <a:latin typeface="+mj-lt"/>
              </a:rPr>
              <a:t>μεταξύ </a:t>
            </a:r>
            <a:r>
              <a:rPr lang="el-GR" sz="1400" dirty="0">
                <a:latin typeface="+mj-lt"/>
              </a:rPr>
              <a:t>των δύο </a:t>
            </a:r>
            <a:r>
              <a:rPr lang="el-GR" sz="1400" dirty="0" smtClean="0">
                <a:latin typeface="+mj-lt"/>
              </a:rPr>
              <a:t>μεταβλητών</a:t>
            </a:r>
            <a:endParaRPr lang="el-GR" sz="1400" dirty="0">
              <a:latin typeface="+mj-lt"/>
            </a:endParaRPr>
          </a:p>
        </p:txBody>
      </p:sp>
      <p:sp>
        <p:nvSpPr>
          <p:cNvPr id="15" name="14 - Έλλειψη"/>
          <p:cNvSpPr/>
          <p:nvPr/>
        </p:nvSpPr>
        <p:spPr bwMode="auto">
          <a:xfrm>
            <a:off x="4499992" y="3068960"/>
            <a:ext cx="428628" cy="21431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2411760" y="3284984"/>
            <a:ext cx="2664296" cy="216024"/>
          </a:xfrm>
          <a:prstGeom prst="rect">
            <a:avLst/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11560" y="4941168"/>
            <a:ext cx="7992888" cy="1169551"/>
          </a:xfrm>
          <a:prstGeom prst="rect">
            <a:avLst/>
          </a:prstGeom>
          <a:ln w="190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r>
              <a:rPr lang="el-GR" sz="1400" dirty="0" smtClean="0"/>
              <a:t>Το </a:t>
            </a:r>
            <a:r>
              <a:rPr lang="en-US" sz="1400" dirty="0" smtClean="0"/>
              <a:t>sig</a:t>
            </a:r>
            <a:r>
              <a:rPr lang="el-GR" sz="1400" dirty="0" smtClean="0"/>
              <a:t> αναφέρεται στον εξής έλεγχο:</a:t>
            </a:r>
          </a:p>
          <a:p>
            <a:r>
              <a:rPr lang="el-GR" sz="1400" dirty="0" smtClean="0"/>
              <a:t>Η</a:t>
            </a:r>
            <a:r>
              <a:rPr lang="el-GR" sz="1400" baseline="-25000" dirty="0" smtClean="0"/>
              <a:t>0</a:t>
            </a:r>
            <a:r>
              <a:rPr lang="el-GR" sz="1400" dirty="0" smtClean="0"/>
              <a:t> : ρ = 0 (δηλαδή οι δύο μεταβλητές είναι ασυσχέτιστες) </a:t>
            </a:r>
          </a:p>
          <a:p>
            <a:r>
              <a:rPr lang="el-GR" sz="1400" dirty="0" smtClean="0"/>
              <a:t>Η</a:t>
            </a:r>
            <a:r>
              <a:rPr lang="el-GR" sz="1400" baseline="-25000" dirty="0" smtClean="0"/>
              <a:t>1</a:t>
            </a:r>
            <a:r>
              <a:rPr lang="el-GR" sz="1400" dirty="0" smtClean="0"/>
              <a:t> : ρ ≠ 0 (δηλαδή οι δύο μεταβλητές συσχετίζονται)</a:t>
            </a:r>
          </a:p>
          <a:p>
            <a:r>
              <a:rPr lang="el-GR" sz="1400" dirty="0" smtClean="0"/>
              <a:t>Εδώ </a:t>
            </a:r>
            <a:r>
              <a:rPr lang="en-US" sz="1400" dirty="0" smtClean="0"/>
              <a:t>sig</a:t>
            </a:r>
            <a:r>
              <a:rPr lang="el-GR" sz="1400" dirty="0" smtClean="0"/>
              <a:t> = 0,000 &lt;0,05 άρα απορρίπτουμε τη μηδενική υπόθεση, δηλαδή οι δύο μεταβλητές συσχετίζονται και μάλιστα, αφού ο δείκτης έχει τιμή 0,754, υπάρχει θετική συσχέτιση. 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Άδειες Χρήσης</a:t>
            </a:r>
          </a:p>
        </p:txBody>
      </p:sp>
      <p:sp>
        <p:nvSpPr>
          <p:cNvPr id="17411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Το παρόν εκπαιδευτικό υλικό υπόκειται σε</a:t>
            </a:r>
            <a:r>
              <a:rPr lang="en-US" altLang="el-GR" sz="2800" smtClean="0"/>
              <a:t> </a:t>
            </a:r>
            <a:r>
              <a:rPr lang="el-GR" altLang="el-GR" sz="2800" smtClean="0"/>
              <a:t>άδειες χρήσης </a:t>
            </a:r>
            <a:r>
              <a:rPr lang="en-US" altLang="el-GR" sz="2800" smtClean="0"/>
              <a:t>Creative Commons. </a:t>
            </a:r>
          </a:p>
          <a:p>
            <a:pPr eaLnBrk="1" hangingPunct="1"/>
            <a:r>
              <a:rPr lang="el-GR" altLang="el-GR" sz="280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7412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941888"/>
            <a:ext cx="1581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7429C1A8-26C4-45FB-8F56-23B6B963E256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2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2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Χρηματοδότηση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l-GR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l-GR" sz="2400" smtClean="0"/>
          </a:p>
          <a:p>
            <a:pPr eaLnBrk="1" hangingPunct="1"/>
            <a:r>
              <a:rPr lang="el-GR" altLang="el-GR" sz="2400" smtClean="0"/>
              <a:t>Το έργο «</a:t>
            </a:r>
            <a:r>
              <a:rPr lang="el-GR" altLang="el-GR" sz="2400" b="1" smtClean="0"/>
              <a:t>Ανοικτά Ακαδημαϊκά Μαθήματα στο Πανεπιστήμιο Αιγαίου</a:t>
            </a:r>
            <a:r>
              <a:rPr lang="el-GR" altLang="el-GR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l-GR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8436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DDBC3635-039D-4465-A550-C4BD8F7B5DF0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3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0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Περιεχόμενα Διάλεξης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r>
              <a:rPr lang="el-GR" sz="2100" dirty="0" smtClean="0"/>
              <a:t>Έλεγχοι Υποθέσεων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r>
              <a:rPr lang="el-GR" sz="2100" dirty="0" smtClean="0"/>
              <a:t>Έλεγχος Κανονικότητας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r>
              <a:rPr lang="el-GR" sz="2100" dirty="0" smtClean="0"/>
              <a:t>Συσχέτιση Μεταβλητών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el-GR" sz="2100" baseline="300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Blip>
                <a:blip r:embed="rId4"/>
              </a:buBlip>
            </a:pPr>
            <a:endParaRPr lang="el-G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Έλεγχοι Υποθέσεων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714375" y="1571625"/>
            <a:ext cx="7786688" cy="584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el-GR" sz="1600" dirty="0"/>
              <a:t>Μια  υπόθεση είναι μια αφαιρετική δήλωση της σχέσης μεταξύ δύο ή περισσοτέρων μεταβλητών που μπορούν να μετρηθούν. 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714375" y="2214563"/>
            <a:ext cx="8215313" cy="3692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600" dirty="0"/>
              <a:t>Για να ελεγχθούν οι υποθέσεις πρέπει να διαμορφωθούν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l-GR" sz="1600" dirty="0"/>
              <a:t> η Μηδενική Υπόθεση (Η</a:t>
            </a:r>
            <a:r>
              <a:rPr lang="el-GR" sz="1600" baseline="-25000" dirty="0"/>
              <a:t>0</a:t>
            </a:r>
            <a:r>
              <a:rPr lang="el-GR" sz="1600" dirty="0"/>
              <a:t>) και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l-GR" sz="1600" dirty="0"/>
              <a:t> η Εναλλακτική Υπόθεση (Η</a:t>
            </a:r>
            <a:r>
              <a:rPr lang="el-GR" sz="1600" baseline="-25000" dirty="0"/>
              <a:t>1</a:t>
            </a:r>
            <a:r>
              <a:rPr lang="el-GR" sz="1600" dirty="0"/>
              <a:t>)</a:t>
            </a:r>
          </a:p>
          <a:p>
            <a:pPr marL="0" lvl="1">
              <a:defRPr/>
            </a:pPr>
            <a:endParaRPr lang="el-GR" sz="1600" dirty="0"/>
          </a:p>
          <a:p>
            <a:pPr marL="0" lvl="1">
              <a:defRPr/>
            </a:pPr>
            <a:r>
              <a:rPr lang="el-GR" sz="1600" i="1" dirty="0">
                <a:solidFill>
                  <a:schemeClr val="accent1">
                    <a:lumMod val="50000"/>
                  </a:schemeClr>
                </a:solidFill>
              </a:rPr>
              <a:t>Η Μηδενική Υπόθεση ονομάζεται επίσης και «Υπόθεση της μη Διαφοράς»</a:t>
            </a:r>
          </a:p>
          <a:p>
            <a:pPr marL="0" lvl="1">
              <a:defRPr/>
            </a:pPr>
            <a:r>
              <a:rPr lang="el-GR" sz="1600" i="1" dirty="0">
                <a:solidFill>
                  <a:schemeClr val="accent1">
                    <a:lumMod val="50000"/>
                  </a:schemeClr>
                </a:solidFill>
              </a:rPr>
              <a:t>Η Εναλλακτική Υπόθεση είναι η «θετική εκδοχή» της μηδενικής υπόθεσης</a:t>
            </a:r>
          </a:p>
          <a:p>
            <a:pPr marL="0" lvl="1">
              <a:defRPr/>
            </a:pPr>
            <a:endParaRPr lang="el-GR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>
              <a:defRPr/>
            </a:pPr>
            <a:r>
              <a:rPr lang="el-GR" sz="1400" i="1" u="sng" dirty="0"/>
              <a:t>Παράδειγμα</a:t>
            </a:r>
          </a:p>
          <a:p>
            <a:pPr marL="0" lvl="1">
              <a:defRPr/>
            </a:pPr>
            <a:r>
              <a:rPr lang="el-GR" sz="1400" i="1" dirty="0"/>
              <a:t>Η</a:t>
            </a:r>
            <a:r>
              <a:rPr lang="el-GR" sz="1400" i="1" baseline="-25000" dirty="0"/>
              <a:t>0</a:t>
            </a:r>
            <a:r>
              <a:rPr lang="el-GR" sz="1400" i="1" dirty="0"/>
              <a:t>: Δεν υπάρχει διαφορά στη βαθμολογία το μάθημα της Στατιστικής μεταξύ φοιτητών και φοιτητριών  ή </a:t>
            </a:r>
          </a:p>
          <a:p>
            <a:pPr marL="0" lvl="1">
              <a:defRPr/>
            </a:pPr>
            <a:r>
              <a:rPr lang="el-GR" sz="1400" i="1" dirty="0"/>
              <a:t>		Η</a:t>
            </a:r>
            <a:r>
              <a:rPr lang="el-GR" sz="1400" i="1" baseline="-25000" dirty="0"/>
              <a:t>0</a:t>
            </a:r>
            <a:r>
              <a:rPr lang="el-GR" sz="1400" i="1" dirty="0"/>
              <a:t>: </a:t>
            </a:r>
            <a:r>
              <a:rPr lang="el-GR" sz="1400" i="1" dirty="0" err="1"/>
              <a:t>μα=μβ</a:t>
            </a:r>
            <a:endParaRPr lang="el-GR" sz="1400" i="1" dirty="0"/>
          </a:p>
          <a:p>
            <a:pPr marL="0" lvl="1">
              <a:defRPr/>
            </a:pPr>
            <a:r>
              <a:rPr lang="el-GR" sz="1400" i="1" dirty="0"/>
              <a:t>Η</a:t>
            </a:r>
            <a:r>
              <a:rPr lang="el-GR" sz="1400" i="1" baseline="-25000" dirty="0"/>
              <a:t>1</a:t>
            </a:r>
            <a:r>
              <a:rPr lang="el-GR" sz="1400" i="1" dirty="0"/>
              <a:t>: Υπάρχει διαφορά στη βαθμολογία το μάθημα της Στατιστικής μεταξύ φοιτητών και φοιτητριών  ή </a:t>
            </a:r>
          </a:p>
          <a:p>
            <a:pPr marL="0" lvl="1">
              <a:defRPr/>
            </a:pPr>
            <a:r>
              <a:rPr lang="el-GR" sz="1400" i="1" dirty="0"/>
              <a:t>		Η</a:t>
            </a:r>
            <a:r>
              <a:rPr lang="el-GR" sz="1400" i="1" baseline="-25000" dirty="0"/>
              <a:t>0</a:t>
            </a:r>
            <a:r>
              <a:rPr lang="el-GR" sz="1400" i="1" dirty="0"/>
              <a:t>: </a:t>
            </a:r>
            <a:r>
              <a:rPr lang="el-GR" sz="1400" i="1" dirty="0" err="1"/>
              <a:t>μα≠μβ</a:t>
            </a:r>
            <a:endParaRPr lang="el-GR" sz="1400" i="1" dirty="0"/>
          </a:p>
          <a:p>
            <a:pPr marL="0" lvl="1">
              <a:defRPr/>
            </a:pPr>
            <a:endParaRPr lang="el-GR" sz="1400" i="1" dirty="0"/>
          </a:p>
          <a:p>
            <a:pPr marL="0" lvl="1">
              <a:defRPr/>
            </a:pPr>
            <a:endParaRPr lang="el-GR" i="1" dirty="0"/>
          </a:p>
          <a:p>
            <a:pPr marL="0" lvl="1">
              <a:defRPr/>
            </a:pPr>
            <a:endParaRPr lang="el-GR" dirty="0"/>
          </a:p>
        </p:txBody>
      </p:sp>
      <p:sp>
        <p:nvSpPr>
          <p:cNvPr id="39941" name="9 - TextBox"/>
          <p:cNvSpPr txBox="1">
            <a:spLocks noChangeArrowheads="1"/>
          </p:cNvSpPr>
          <p:nvPr/>
        </p:nvSpPr>
        <p:spPr bwMode="auto">
          <a:xfrm>
            <a:off x="714375" y="5286375"/>
            <a:ext cx="7858125" cy="830263"/>
          </a:xfrm>
          <a:prstGeom prst="rect">
            <a:avLst/>
          </a:prstGeom>
          <a:gradFill rotWithShape="1">
            <a:gsLst>
              <a:gs pos="0">
                <a:srgbClr val="747497"/>
              </a:gs>
              <a:gs pos="50000">
                <a:srgbClr val="A8A8DA"/>
              </a:gs>
              <a:gs pos="100000">
                <a:srgbClr val="C8C8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600" dirty="0"/>
              <a:t>Η απόρριψη της Η0 και η αποδοχή της Η1 </a:t>
            </a:r>
            <a:r>
              <a:rPr lang="el-GR" sz="1600" b="1" dirty="0"/>
              <a:t>δε θεωρείται εμπεριστατωμένη απόδειξη </a:t>
            </a:r>
            <a:r>
              <a:rPr lang="el-GR" sz="1600" dirty="0"/>
              <a:t>ότι η εναλλακτική υπόθεση είναι πράγματι αληθινή, απλώς αποτελεί στοιχείο για την αύξηση της πεποίθησης του ερευνητή ότι η Η1 είναι σωστή.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Έλεγχοι Υποθέσεων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714375" y="1357313"/>
            <a:ext cx="7715250" cy="332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400" u="sng" dirty="0">
                <a:solidFill>
                  <a:schemeClr val="accent1">
                    <a:lumMod val="50000"/>
                  </a:schemeClr>
                </a:solidFill>
              </a:rPr>
              <a:t>Βήματα Ελέγχων Υποθέσεων</a:t>
            </a:r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1</a:t>
            </a:r>
            <a:r>
              <a:rPr lang="el-GR" sz="1400" i="1" baseline="30000" dirty="0"/>
              <a:t>ο</a:t>
            </a:r>
            <a:r>
              <a:rPr lang="el-GR" sz="1400" i="1" dirty="0"/>
              <a:t> Διατύπωση της Υπόθεσης </a:t>
            </a:r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2</a:t>
            </a:r>
            <a:r>
              <a:rPr lang="el-GR" sz="1400" i="1" baseline="30000" dirty="0"/>
              <a:t>ο</a:t>
            </a:r>
            <a:r>
              <a:rPr lang="el-GR" sz="1400" i="1" dirty="0"/>
              <a:t> Καθορισμός του επιπέδου στατιστικής σημαντικότητας (</a:t>
            </a:r>
            <a:r>
              <a:rPr lang="en-US" sz="1400" i="1" dirty="0"/>
              <a:t>significance level)</a:t>
            </a:r>
            <a:endParaRPr lang="el-GR" sz="1400" i="1" dirty="0"/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3</a:t>
            </a:r>
            <a:r>
              <a:rPr lang="el-GR" sz="1400" i="1" baseline="30000" dirty="0"/>
              <a:t>ο </a:t>
            </a:r>
            <a:r>
              <a:rPr lang="el-GR" sz="1400" i="1" dirty="0"/>
              <a:t>Υπολογισμός του στατιστικού τεστ</a:t>
            </a:r>
            <a:r>
              <a:rPr lang="en-US" sz="1400" i="1" dirty="0"/>
              <a:t> (test statistic)</a:t>
            </a:r>
            <a:endParaRPr lang="el-GR" sz="1400" i="1" dirty="0"/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 4</a:t>
            </a:r>
            <a:r>
              <a:rPr lang="el-GR" sz="1400" i="1" baseline="30000" dirty="0"/>
              <a:t>ο </a:t>
            </a:r>
            <a:r>
              <a:rPr lang="el-GR" sz="1400" i="1" dirty="0"/>
              <a:t>Υπολογισμός της κρίσιμης στατιστικής αξίας</a:t>
            </a:r>
            <a:r>
              <a:rPr lang="en-US" sz="1400" i="1" dirty="0"/>
              <a:t> (critical statistical value)</a:t>
            </a:r>
            <a:endParaRPr lang="el-GR" sz="1400" i="1" dirty="0"/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5</a:t>
            </a:r>
            <a:r>
              <a:rPr lang="el-GR" sz="1400" i="1" baseline="30000" dirty="0"/>
              <a:t>ο </a:t>
            </a:r>
            <a:r>
              <a:rPr lang="el-GR" sz="1400" i="1" dirty="0"/>
              <a:t>Σύγκριση του στατιστικού με την κρίσιμη στατιστική αξία</a:t>
            </a:r>
          </a:p>
          <a:p>
            <a:pPr>
              <a:defRPr/>
            </a:pPr>
            <a:endParaRPr lang="el-GR" sz="1400" i="1" dirty="0"/>
          </a:p>
          <a:p>
            <a:pPr>
              <a:defRPr/>
            </a:pPr>
            <a:r>
              <a:rPr lang="el-GR" sz="1400" i="1" dirty="0"/>
              <a:t>Βήμα 6</a:t>
            </a:r>
            <a:r>
              <a:rPr lang="el-GR" sz="1400" i="1" baseline="30000" dirty="0"/>
              <a:t>ο</a:t>
            </a:r>
            <a:r>
              <a:rPr lang="el-GR" sz="1400" i="1" dirty="0"/>
              <a:t> Εξαγωγή συμπεράσματος</a:t>
            </a:r>
            <a:endParaRPr lang="en-US" sz="1400" i="1" dirty="0"/>
          </a:p>
          <a:p>
            <a:pPr>
              <a:buFontTx/>
              <a:buChar char="-"/>
              <a:defRPr/>
            </a:pPr>
            <a:endParaRPr lang="en-US" sz="1400" dirty="0"/>
          </a:p>
          <a:p>
            <a:pPr>
              <a:defRPr/>
            </a:pPr>
            <a:endParaRPr lang="el-GR" sz="1400" dirty="0"/>
          </a:p>
        </p:txBody>
      </p:sp>
      <p:sp>
        <p:nvSpPr>
          <p:cNvPr id="4" name="3 - TextBox"/>
          <p:cNvSpPr txBox="1"/>
          <p:nvPr/>
        </p:nvSpPr>
        <p:spPr>
          <a:xfrm>
            <a:off x="714375" y="4357688"/>
            <a:ext cx="7858125" cy="17843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el-GR" sz="1600" dirty="0"/>
              <a:t>Ο γενικός κανόνας για την απόρριψη ή την αποδοχή της μηδενικής υπόθεσης όταν χρησιμοποιείται η </a:t>
            </a:r>
            <a:r>
              <a:rPr lang="en-US" sz="1600" dirty="0"/>
              <a:t>p-value</a:t>
            </a:r>
            <a:r>
              <a:rPr lang="el-GR" sz="1600" dirty="0"/>
              <a:t> </a:t>
            </a:r>
            <a:r>
              <a:rPr lang="en-US" sz="1600" dirty="0"/>
              <a:t>(</a:t>
            </a:r>
            <a:r>
              <a:rPr lang="el-GR" sz="1600" dirty="0"/>
              <a:t>κρίσιμη στατιστική αξία – </a:t>
            </a:r>
            <a:r>
              <a:rPr lang="en-US" sz="1600" dirty="0"/>
              <a:t>sig.)</a:t>
            </a:r>
            <a:r>
              <a:rPr lang="el-GR" sz="1600" dirty="0"/>
              <a:t> είναι:</a:t>
            </a:r>
          </a:p>
          <a:p>
            <a:pPr algn="just">
              <a:defRPr/>
            </a:pPr>
            <a:endParaRPr lang="el-GR" sz="1600" dirty="0"/>
          </a:p>
          <a:p>
            <a:pPr algn="just">
              <a:defRPr/>
            </a:pPr>
            <a:r>
              <a:rPr lang="el-GR" sz="1600" dirty="0"/>
              <a:t>Εάν </a:t>
            </a:r>
            <a:r>
              <a:rPr lang="en-US" sz="1600" dirty="0"/>
              <a:t>p&gt;0.05 </a:t>
            </a:r>
            <a:r>
              <a:rPr lang="el-GR" sz="1600" dirty="0"/>
              <a:t>η Η</a:t>
            </a:r>
            <a:r>
              <a:rPr lang="el-GR" sz="1600" baseline="-25000" dirty="0"/>
              <a:t>0</a:t>
            </a:r>
            <a:r>
              <a:rPr lang="el-GR" sz="1600" dirty="0"/>
              <a:t> γίνεται αποδεκτή σε επίπεδο σημαντικότητας α=0,05</a:t>
            </a:r>
          </a:p>
          <a:p>
            <a:pPr algn="just">
              <a:defRPr/>
            </a:pPr>
            <a:r>
              <a:rPr lang="el-GR" sz="1600" dirty="0">
                <a:solidFill>
                  <a:srgbClr val="FF0000"/>
                </a:solidFill>
              </a:rPr>
              <a:t>Εάν </a:t>
            </a:r>
            <a:r>
              <a:rPr lang="en-US" sz="1600" dirty="0">
                <a:solidFill>
                  <a:srgbClr val="FF0000"/>
                </a:solidFill>
              </a:rPr>
              <a:t>p</a:t>
            </a:r>
            <a:r>
              <a:rPr lang="el-GR" sz="1600" dirty="0">
                <a:solidFill>
                  <a:srgbClr val="FF0000"/>
                </a:solidFill>
              </a:rPr>
              <a:t>&lt;</a:t>
            </a:r>
            <a:r>
              <a:rPr lang="en-US" sz="1600" dirty="0">
                <a:solidFill>
                  <a:srgbClr val="FF0000"/>
                </a:solidFill>
              </a:rPr>
              <a:t>0.05 </a:t>
            </a:r>
            <a:r>
              <a:rPr lang="el-GR" sz="1600" dirty="0">
                <a:solidFill>
                  <a:srgbClr val="FF0000"/>
                </a:solidFill>
              </a:rPr>
              <a:t>η Η</a:t>
            </a:r>
            <a:r>
              <a:rPr lang="el-GR" sz="1600" baseline="-25000" dirty="0">
                <a:solidFill>
                  <a:srgbClr val="FF0000"/>
                </a:solidFill>
              </a:rPr>
              <a:t>0</a:t>
            </a:r>
            <a:r>
              <a:rPr lang="el-GR" sz="1600" dirty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απορρίπτεται </a:t>
            </a:r>
            <a:r>
              <a:rPr lang="el-GR" sz="1600" dirty="0">
                <a:solidFill>
                  <a:srgbClr val="FF0000"/>
                </a:solidFill>
              </a:rPr>
              <a:t>σε επίπεδο σημαντικότητας α=0,05</a:t>
            </a:r>
          </a:p>
          <a:p>
            <a:pPr algn="just">
              <a:defRPr/>
            </a:pPr>
            <a:endParaRPr lang="el-GR" sz="1600" dirty="0"/>
          </a:p>
          <a:p>
            <a:pPr algn="just">
              <a:defRPr/>
            </a:pPr>
            <a:r>
              <a:rPr lang="el-GR" sz="1400" i="1" dirty="0"/>
              <a:t>Το επίπεδο σημαντικότητας α μπορεί να είναι και διαφορετικό, δηλ. α=0,01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smtClean="0"/>
              <a:t>Έλεγχος Κανονικότητας</a:t>
            </a:r>
          </a:p>
        </p:txBody>
      </p:sp>
      <p:sp>
        <p:nvSpPr>
          <p:cNvPr id="43011" name="2 - TextBox"/>
          <p:cNvSpPr txBox="1">
            <a:spLocks noChangeArrowheads="1"/>
          </p:cNvSpPr>
          <p:nvPr/>
        </p:nvSpPr>
        <p:spPr bwMode="auto">
          <a:xfrm>
            <a:off x="785813" y="1714500"/>
            <a:ext cx="7929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dirty="0"/>
              <a:t>Για να ελέγξουμε αν η κατανομή μιας μεταβλητής ακολουθεί την </a:t>
            </a:r>
            <a:r>
              <a:rPr lang="el-GR" dirty="0">
                <a:solidFill>
                  <a:srgbClr val="FF0000"/>
                </a:solidFill>
              </a:rPr>
              <a:t>Κανονική Κατανομή</a:t>
            </a:r>
            <a:r>
              <a:rPr lang="el-GR" dirty="0"/>
              <a:t>, εφαρμόζουμε το τεστ</a:t>
            </a:r>
            <a:r>
              <a:rPr lang="en-US" dirty="0"/>
              <a:t> </a:t>
            </a:r>
            <a:r>
              <a:rPr lang="en-US" dirty="0" err="1"/>
              <a:t>Kolmogorov</a:t>
            </a:r>
            <a:r>
              <a:rPr lang="en-US" dirty="0"/>
              <a:t> Smirnov </a:t>
            </a:r>
            <a:r>
              <a:rPr lang="el-GR" dirty="0"/>
              <a:t> ή, για μικρά δείγματα, το </a:t>
            </a:r>
            <a:r>
              <a:rPr lang="en-US" dirty="0"/>
              <a:t>Shapiro </a:t>
            </a:r>
            <a:r>
              <a:rPr lang="en-US" dirty="0" err="1"/>
              <a:t>Wilk</a:t>
            </a:r>
            <a:r>
              <a:rPr lang="en-US" dirty="0"/>
              <a:t>. </a:t>
            </a:r>
            <a:endParaRPr lang="el-GR" dirty="0"/>
          </a:p>
        </p:txBody>
      </p:sp>
      <p:sp>
        <p:nvSpPr>
          <p:cNvPr id="43012" name="3 - TextBox"/>
          <p:cNvSpPr txBox="1">
            <a:spLocks noChangeArrowheads="1"/>
          </p:cNvSpPr>
          <p:nvPr/>
        </p:nvSpPr>
        <p:spPr bwMode="auto">
          <a:xfrm>
            <a:off x="785813" y="2928938"/>
            <a:ext cx="7143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Η υπόθεση που ελέγχουμε είναι:</a:t>
            </a:r>
          </a:p>
          <a:p>
            <a:endParaRPr lang="el-GR"/>
          </a:p>
          <a:p>
            <a:r>
              <a:rPr lang="el-GR"/>
              <a:t>Η</a:t>
            </a:r>
            <a:r>
              <a:rPr lang="el-GR" baseline="-25000"/>
              <a:t>0</a:t>
            </a:r>
            <a:r>
              <a:rPr lang="el-GR"/>
              <a:t>: Η μεταβλητή ακολουθεί την Κανονική Κατανομή</a:t>
            </a:r>
          </a:p>
          <a:p>
            <a:r>
              <a:rPr lang="el-GR"/>
              <a:t>Η</a:t>
            </a:r>
            <a:r>
              <a:rPr lang="el-GR" baseline="-25000"/>
              <a:t>1</a:t>
            </a:r>
            <a:r>
              <a:rPr lang="el-GR"/>
              <a:t>: Η μεταβλητή δεν ακολουθεί την Κανονική Κατανομή</a:t>
            </a:r>
          </a:p>
          <a:p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928688" y="4643438"/>
            <a:ext cx="6786562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l-GR" dirty="0"/>
              <a:t>Κριτήριο Απόρριψης: Απορρίπτουμε την Η</a:t>
            </a:r>
            <a:r>
              <a:rPr lang="el-GR" baseline="-25000" dirty="0"/>
              <a:t>0</a:t>
            </a:r>
            <a:r>
              <a:rPr lang="el-GR" dirty="0"/>
              <a:t> αν </a:t>
            </a:r>
            <a:r>
              <a:rPr lang="en-US" dirty="0"/>
              <a:t>sig&lt;0.05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smtClean="0"/>
              <a:t>Έλεγχος Κανονικότητας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899592" y="1700808"/>
            <a:ext cx="7344816" cy="440120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C00000"/>
                </a:solidFill>
              </a:rPr>
              <a:t>Dataset advertisements</a:t>
            </a:r>
          </a:p>
          <a:p>
            <a:pPr algn="just"/>
            <a:endParaRPr lang="en-US" sz="1400" dirty="0" smtClean="0"/>
          </a:p>
          <a:p>
            <a:pPr algn="just"/>
            <a:r>
              <a:rPr lang="el-GR" sz="1400" dirty="0" smtClean="0"/>
              <a:t>Τριάντα περιοδικά κατατάχθηκαν με βάση το εκπαιδευτικό επίπεδο των αναγνωστών τους. Στη συνέχεια επιλέχθηκαν τρία περιοδικά από κάθε ένα από τα τρία εκπαιδευτικά επίπεδα, και από αυτά, επιλέχθηκαν τυχαία 6 διαφημίσεις. Για τις διαφημίσεις αυτές καταγράφηκαν ο αριθμός των λέξεων στο κείμενο, ο αριθμός των προτάσεων στο κείμενο και ο αριθμός των λέξεων στο κείμενο που είχαν περισσότερες από 3 συλλαβές. Οι μεταβλητές που χρησιμοποιούνται είναι οι εξής:</a:t>
            </a:r>
            <a:endParaRPr lang="en-US" sz="1400" dirty="0" smtClean="0"/>
          </a:p>
          <a:p>
            <a:pPr algn="just"/>
            <a:endParaRPr lang="el-GR" sz="1400" dirty="0" smtClean="0"/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l-GR" sz="1400" dirty="0" smtClean="0"/>
              <a:t> </a:t>
            </a:r>
            <a:r>
              <a:rPr lang="en-GB" sz="1400" dirty="0" smtClean="0"/>
              <a:t>words</a:t>
            </a:r>
            <a:r>
              <a:rPr lang="el-GR" sz="1400" dirty="0" smtClean="0"/>
              <a:t> = Αριθμός λέξεων στο κείμενο της διαφήμισης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GB" sz="1400" dirty="0" smtClean="0"/>
              <a:t>sentences</a:t>
            </a:r>
            <a:r>
              <a:rPr lang="el-GR" sz="1400" dirty="0" smtClean="0"/>
              <a:t> = Αριθμός προτάσεων στο κείμενο της διαφήμισης 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US" sz="1400" dirty="0" smtClean="0"/>
              <a:t>syllable</a:t>
            </a:r>
            <a:r>
              <a:rPr lang="el-GR" sz="1400" dirty="0" smtClean="0"/>
              <a:t> = Αριθμός λέξεων με περισσότερες από 3 συλλαβές στο κείμενο της διαφήμισης 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GB" sz="1400" dirty="0" smtClean="0"/>
              <a:t>magazine = 1. Scientific American</a:t>
            </a:r>
            <a:r>
              <a:rPr lang="en-US" sz="1400" dirty="0" smtClean="0"/>
              <a:t>,</a:t>
            </a:r>
            <a:r>
              <a:rPr lang="en-GB" sz="1400" dirty="0" smtClean="0"/>
              <a:t> 2. Fortune</a:t>
            </a:r>
            <a:r>
              <a:rPr lang="en-US" sz="1400" dirty="0" smtClean="0"/>
              <a:t>,</a:t>
            </a:r>
            <a:r>
              <a:rPr lang="en-GB" sz="1400" dirty="0" smtClean="0"/>
              <a:t> 3. The New Yorker</a:t>
            </a:r>
            <a:r>
              <a:rPr lang="en-US" sz="1400" dirty="0" smtClean="0"/>
              <a:t>, </a:t>
            </a:r>
            <a:r>
              <a:rPr lang="en-GB" sz="1400" dirty="0" smtClean="0"/>
              <a:t>4. Sports </a:t>
            </a:r>
            <a:r>
              <a:rPr lang="en-GB" sz="1400" dirty="0" err="1" smtClean="0"/>
              <a:t>IIlustrated</a:t>
            </a:r>
            <a:r>
              <a:rPr lang="en-US" sz="1400" dirty="0" smtClean="0"/>
              <a:t>,</a:t>
            </a:r>
            <a:r>
              <a:rPr lang="en-GB" sz="1400" dirty="0" smtClean="0"/>
              <a:t> 5. Newsweek, 6. People, 7. National Enquirer, 8. Grit,  9. True Confessions  </a:t>
            </a:r>
            <a:endParaRPr lang="el-GR" sz="1400" dirty="0" smtClean="0"/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GB" sz="1400" dirty="0" err="1" smtClean="0"/>
              <a:t>ed_level</a:t>
            </a:r>
            <a:r>
              <a:rPr lang="en-GB" sz="1400" dirty="0" smtClean="0"/>
              <a:t> = </a:t>
            </a:r>
            <a:r>
              <a:rPr lang="el-GR" sz="1400" dirty="0" smtClean="0"/>
              <a:t>Επίπεδο Εκπαίδευση</a:t>
            </a:r>
            <a:r>
              <a:rPr lang="en-GB" sz="1400" dirty="0" smtClean="0"/>
              <a:t> (1: </a:t>
            </a:r>
            <a:r>
              <a:rPr lang="el-GR" sz="1400" dirty="0" smtClean="0"/>
              <a:t>Υψηλό Μορφωτικό Επίπεδο</a:t>
            </a:r>
            <a:r>
              <a:rPr lang="en-GB" sz="1400" dirty="0" smtClean="0"/>
              <a:t>, 2: </a:t>
            </a:r>
            <a:r>
              <a:rPr lang="el-GR" sz="1400" dirty="0" smtClean="0"/>
              <a:t>Μέτριο Μορφωτικό Επίπεδο</a:t>
            </a:r>
            <a:r>
              <a:rPr lang="en-GB" sz="1400" dirty="0" smtClean="0"/>
              <a:t>, 3: </a:t>
            </a:r>
            <a:r>
              <a:rPr lang="el-GR" sz="1400" dirty="0" smtClean="0"/>
              <a:t>Χαμηλό Μορφωτικό Επίπεδο</a:t>
            </a:r>
            <a:r>
              <a:rPr lang="en-GB" sz="1400" dirty="0" smtClean="0"/>
              <a:t>)</a:t>
            </a:r>
            <a:endParaRPr lang="el-GR" sz="1400" dirty="0" smtClean="0"/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US" sz="1400" dirty="0" smtClean="0"/>
              <a:t>age </a:t>
            </a:r>
            <a:r>
              <a:rPr lang="el-GR" sz="1400" dirty="0" smtClean="0"/>
              <a:t>= Ηλικιακή Κατηγορία (1: Άτομα ηλικίας έως 25 ετών, 2: Άτομα ηλικίας μεταξύ 25 και 40 ετών, 3: Άτομα ηλικίας μεγαλύτερης των 40 ετών)</a:t>
            </a:r>
          </a:p>
          <a:p>
            <a:pPr algn="just"/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mtClean="0"/>
              <a:t>Έλεγχος Κανονικότητας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0"/>
            <a:ext cx="3357562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0" y="1285875"/>
            <a:ext cx="35337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37" name="7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3643313" y="2143125"/>
            <a:ext cx="571500" cy="14287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4038" name="8 - Έλλειψη"/>
          <p:cNvSpPr>
            <a:spLocks noChangeArrowheads="1"/>
          </p:cNvSpPr>
          <p:nvPr/>
        </p:nvSpPr>
        <p:spPr bwMode="auto">
          <a:xfrm>
            <a:off x="5500688" y="1714500"/>
            <a:ext cx="1357312" cy="214313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cxnSp>
        <p:nvCxnSpPr>
          <p:cNvPr id="44039" name="9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6500813" y="1571625"/>
            <a:ext cx="1285875" cy="214313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sysDot"/>
            <a:round/>
            <a:headEnd/>
            <a:tailEnd type="arrow" w="med" len="med"/>
          </a:ln>
        </p:spPr>
      </p:cxnSp>
      <p:sp>
        <p:nvSpPr>
          <p:cNvPr id="44040" name="10 - TextBox"/>
          <p:cNvSpPr txBox="1">
            <a:spLocks noChangeArrowheads="1"/>
          </p:cNvSpPr>
          <p:nvPr/>
        </p:nvSpPr>
        <p:spPr bwMode="auto">
          <a:xfrm>
            <a:off x="7643813" y="1428750"/>
            <a:ext cx="12144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>
                <a:solidFill>
                  <a:srgbClr val="C00000"/>
                </a:solidFill>
              </a:rPr>
              <a:t>Η ποσοτική μεταβλητή για την οποία θα κάνουμε έλεγχο κανονικότητας</a:t>
            </a:r>
          </a:p>
        </p:txBody>
      </p:sp>
      <p:pic>
        <p:nvPicPr>
          <p:cNvPr id="4404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3571875"/>
            <a:ext cx="268605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2" name="16 - Έλλειψη"/>
          <p:cNvSpPr>
            <a:spLocks noChangeArrowheads="1"/>
          </p:cNvSpPr>
          <p:nvPr/>
        </p:nvSpPr>
        <p:spPr bwMode="auto">
          <a:xfrm>
            <a:off x="6643688" y="1785938"/>
            <a:ext cx="928687" cy="214312"/>
          </a:xfrm>
          <a:prstGeom prst="ellipse">
            <a:avLst/>
          </a:prstGeom>
          <a:noFill/>
          <a:ln w="19050" algn="ctr">
            <a:solidFill>
              <a:srgbClr val="808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cxnSp>
        <p:nvCxnSpPr>
          <p:cNvPr id="44043" name="17 - Ευθύγραμμο βέλος σύνδεσης"/>
          <p:cNvCxnSpPr>
            <a:cxnSpLocks noChangeShapeType="1"/>
          </p:cNvCxnSpPr>
          <p:nvPr/>
        </p:nvCxnSpPr>
        <p:spPr bwMode="auto">
          <a:xfrm rot="16200000" flipH="1">
            <a:off x="6429376" y="2857500"/>
            <a:ext cx="1928812" cy="357187"/>
          </a:xfrm>
          <a:prstGeom prst="straightConnector1">
            <a:avLst/>
          </a:prstGeom>
          <a:noFill/>
          <a:ln w="19050" algn="ctr">
            <a:solidFill>
              <a:srgbClr val="808000"/>
            </a:solidFill>
            <a:prstDash val="sysDot"/>
            <a:round/>
            <a:headEnd/>
            <a:tailEnd type="arrow" w="med" len="med"/>
          </a:ln>
        </p:spPr>
      </p:cxnSp>
      <p:sp>
        <p:nvSpPr>
          <p:cNvPr id="44044" name="22 - Έλλειψη"/>
          <p:cNvSpPr>
            <a:spLocks noChangeArrowheads="1"/>
          </p:cNvSpPr>
          <p:nvPr/>
        </p:nvSpPr>
        <p:spPr bwMode="auto">
          <a:xfrm>
            <a:off x="6286500" y="4643438"/>
            <a:ext cx="1714500" cy="285750"/>
          </a:xfrm>
          <a:prstGeom prst="ellipse">
            <a:avLst/>
          </a:prstGeom>
          <a:noFill/>
          <a:ln w="19050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el-GR" b="1"/>
          </a:p>
        </p:txBody>
      </p:sp>
      <p:cxnSp>
        <p:nvCxnSpPr>
          <p:cNvPr id="44045" name="23 - Ευθύγραμμο βέλος σύνδεσης"/>
          <p:cNvCxnSpPr>
            <a:cxnSpLocks noChangeShapeType="1"/>
          </p:cNvCxnSpPr>
          <p:nvPr/>
        </p:nvCxnSpPr>
        <p:spPr bwMode="auto">
          <a:xfrm rot="10800000">
            <a:off x="5286375" y="4714875"/>
            <a:ext cx="1000125" cy="1588"/>
          </a:xfrm>
          <a:prstGeom prst="straightConnector1">
            <a:avLst/>
          </a:prstGeom>
          <a:noFill/>
          <a:ln w="19050" algn="ctr">
            <a:solidFill>
              <a:srgbClr val="FFC000"/>
            </a:solidFill>
            <a:prstDash val="sysDot"/>
            <a:round/>
            <a:headEnd/>
            <a:tailEnd type="arrow" w="med" len="med"/>
          </a:ln>
        </p:spPr>
      </p:cxnSp>
      <p:sp>
        <p:nvSpPr>
          <p:cNvPr id="44046" name="25 - TextBox"/>
          <p:cNvSpPr txBox="1">
            <a:spLocks noChangeArrowheads="1"/>
          </p:cNvSpPr>
          <p:nvPr/>
        </p:nvSpPr>
        <p:spPr bwMode="auto">
          <a:xfrm>
            <a:off x="4071938" y="4214813"/>
            <a:ext cx="1214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>
                <a:solidFill>
                  <a:srgbClr val="FFC000"/>
                </a:solidFill>
              </a:rPr>
              <a:t>Η επιλογή για το τεστ Κανονικότητας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Στούντιο">
  <a:themeElements>
    <a:clrScheme name="Στούντιο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Στούντιο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18" charset="0"/>
          </a:defRPr>
        </a:defPPr>
      </a:lstStyle>
    </a:lnDef>
  </a:objectDefaults>
  <a:extraClrSchemeLst>
    <a:extraClrScheme>
      <a:clrScheme name="Στούντιο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2737</TotalTime>
  <Words>809</Words>
  <Application>Microsoft Office PowerPoint</Application>
  <PresentationFormat>Προβολή στην οθόνη (4:3)</PresentationFormat>
  <Paragraphs>115</Paragraphs>
  <Slides>15</Slides>
  <Notes>15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8" baseType="lpstr">
      <vt:lpstr>Στούντιο</vt:lpstr>
      <vt:lpstr>Θέμα του Office</vt:lpstr>
      <vt:lpstr>Equation</vt:lpstr>
      <vt:lpstr>ΕΦΑΡΜΟΣΜΕΝΗ ΣΤΑΤΙΣΤΙΚΗ</vt:lpstr>
      <vt:lpstr>Άδειες Χρήσης</vt:lpstr>
      <vt:lpstr>Χρηματοδότηση</vt:lpstr>
      <vt:lpstr>Περιεχόμενα Διάλεξης</vt:lpstr>
      <vt:lpstr>Έλεγχοι Υποθέσεων</vt:lpstr>
      <vt:lpstr>Έλεγχοι Υποθέσεων</vt:lpstr>
      <vt:lpstr>Έλεγχος Κανονικότητας</vt:lpstr>
      <vt:lpstr>Έλεγχος Κανονικότητας</vt:lpstr>
      <vt:lpstr>Έλεγχος Κανονικότητας</vt:lpstr>
      <vt:lpstr>Έλεγχος Κανονικότητας</vt:lpstr>
      <vt:lpstr>Έλεγχος Κανονικότητας</vt:lpstr>
      <vt:lpstr>Έλεγχος Κανονικότητας</vt:lpstr>
      <vt:lpstr>Συσχέτιση Μεταβλητών</vt:lpstr>
      <vt:lpstr>Συσχέτιση Μεταβλητών</vt:lpstr>
      <vt:lpstr>Συσχέτιση Μεταβλητών</vt:lpstr>
    </vt:vector>
  </TitlesOfParts>
  <Company>University of Aegean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ΔΕΔΟΜΕΝΩΝ</dc:title>
  <dc:creator>e.gaki</dc:creator>
  <cp:lastModifiedBy>PA</cp:lastModifiedBy>
  <cp:revision>214</cp:revision>
  <dcterms:created xsi:type="dcterms:W3CDTF">2009-09-29T10:20:01Z</dcterms:created>
  <dcterms:modified xsi:type="dcterms:W3CDTF">2015-11-16T15:35:43Z</dcterms:modified>
</cp:coreProperties>
</file>