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61" r:id="rId2"/>
    <p:sldId id="301" r:id="rId3"/>
    <p:sldId id="313" r:id="rId4"/>
    <p:sldId id="306" r:id="rId5"/>
    <p:sldId id="307" r:id="rId6"/>
    <p:sldId id="292" r:id="rId7"/>
    <p:sldId id="317" r:id="rId8"/>
    <p:sldId id="293" r:id="rId9"/>
    <p:sldId id="295" r:id="rId10"/>
    <p:sldId id="297" r:id="rId11"/>
    <p:sldId id="298" r:id="rId12"/>
    <p:sldId id="318" r:id="rId13"/>
    <p:sldId id="314" r:id="rId14"/>
    <p:sldId id="308" r:id="rId15"/>
    <p:sldId id="309" r:id="rId16"/>
    <p:sldId id="311" r:id="rId17"/>
    <p:sldId id="312" r:id="rId18"/>
    <p:sldId id="262" r:id="rId19"/>
    <p:sldId id="259" r:id="rId20"/>
    <p:sldId id="319" r:id="rId21"/>
    <p:sldId id="320" r:id="rId22"/>
    <p:sldId id="256" r:id="rId23"/>
    <p:sldId id="260" r:id="rId24"/>
    <p:sldId id="263" r:id="rId25"/>
    <p:sldId id="264" r:id="rId26"/>
    <p:sldId id="265" r:id="rId27"/>
    <p:sldId id="266" r:id="rId28"/>
    <p:sldId id="267" r:id="rId29"/>
    <p:sldId id="268" r:id="rId30"/>
    <p:sldId id="269" r:id="rId31"/>
    <p:sldId id="270" r:id="rId32"/>
    <p:sldId id="271" r:id="rId33"/>
  </p:sldIdLst>
  <p:sldSz cx="9144000" cy="6858000" type="screen4x3"/>
  <p:notesSz cx="6788150" cy="9923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9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7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800C60-F5EE-49E2-821F-B7F6987198D7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8D553EEE-3348-4767-8F31-6A1E370A6F12}">
      <dgm:prSet phldrT="[Text]" custT="1"/>
      <dgm:spPr/>
      <dgm:t>
        <a:bodyPr/>
        <a:lstStyle/>
        <a:p>
          <a:r>
            <a:rPr lang="en-US" sz="1400" dirty="0" smtClean="0"/>
            <a:t>Strategy and Leadership</a:t>
          </a:r>
          <a:endParaRPr lang="el-GR" sz="1400" dirty="0"/>
        </a:p>
      </dgm:t>
    </dgm:pt>
    <dgm:pt modelId="{4531987A-C818-4CB6-B767-FA122F5C7262}" type="parTrans" cxnId="{294E6F5D-BA81-4256-A45E-C362E8CC3D6A}">
      <dgm:prSet/>
      <dgm:spPr/>
      <dgm:t>
        <a:bodyPr/>
        <a:lstStyle/>
        <a:p>
          <a:endParaRPr lang="el-GR"/>
        </a:p>
      </dgm:t>
    </dgm:pt>
    <dgm:pt modelId="{D8872709-077B-4BD2-9EAC-18C61333E191}" type="sibTrans" cxnId="{294E6F5D-BA81-4256-A45E-C362E8CC3D6A}">
      <dgm:prSet/>
      <dgm:spPr>
        <a:ln w="12700"/>
      </dgm:spPr>
      <dgm:t>
        <a:bodyPr/>
        <a:lstStyle/>
        <a:p>
          <a:endParaRPr lang="el-GR"/>
        </a:p>
      </dgm:t>
    </dgm:pt>
    <dgm:pt modelId="{C25C461A-99C5-45EB-8A6C-DC414C2D5558}">
      <dgm:prSet phldrT="[Text]" custT="1"/>
      <dgm:spPr/>
      <dgm:t>
        <a:bodyPr/>
        <a:lstStyle/>
        <a:p>
          <a:r>
            <a:rPr lang="en-US" sz="1400" dirty="0" smtClean="0"/>
            <a:t>Resourcing for Innovation</a:t>
          </a:r>
          <a:endParaRPr lang="el-GR" sz="1400" dirty="0"/>
        </a:p>
      </dgm:t>
    </dgm:pt>
    <dgm:pt modelId="{2AC9E8DD-20DD-4BDC-95AD-267EA93A3223}" type="parTrans" cxnId="{8729E1DE-9567-4C80-8DD9-BDA079DB6B61}">
      <dgm:prSet/>
      <dgm:spPr/>
      <dgm:t>
        <a:bodyPr/>
        <a:lstStyle/>
        <a:p>
          <a:endParaRPr lang="el-GR"/>
        </a:p>
      </dgm:t>
    </dgm:pt>
    <dgm:pt modelId="{AB9430EB-42BD-4C4D-807B-CFC967FED2C2}" type="sibTrans" cxnId="{8729E1DE-9567-4C80-8DD9-BDA079DB6B61}">
      <dgm:prSet/>
      <dgm:spPr>
        <a:ln w="12700"/>
      </dgm:spPr>
      <dgm:t>
        <a:bodyPr/>
        <a:lstStyle/>
        <a:p>
          <a:endParaRPr lang="el-GR"/>
        </a:p>
      </dgm:t>
    </dgm:pt>
    <dgm:pt modelId="{F5497BCA-944D-432E-B4C9-84E5C28F26B6}">
      <dgm:prSet phldrT="[Text]" custT="1"/>
      <dgm:spPr/>
      <dgm:t>
        <a:bodyPr/>
        <a:lstStyle/>
        <a:p>
          <a:r>
            <a:rPr lang="en-US" sz="1400" dirty="0" smtClean="0"/>
            <a:t>Organizational Intelligence</a:t>
          </a:r>
          <a:endParaRPr lang="el-GR" sz="1400" dirty="0"/>
        </a:p>
      </dgm:t>
    </dgm:pt>
    <dgm:pt modelId="{A8B3279E-9D6D-48EE-A2CE-A67F84F1865B}" type="parTrans" cxnId="{D3B24A86-D864-42DE-A8AB-2B0A6A097910}">
      <dgm:prSet/>
      <dgm:spPr/>
      <dgm:t>
        <a:bodyPr/>
        <a:lstStyle/>
        <a:p>
          <a:endParaRPr lang="el-GR"/>
        </a:p>
      </dgm:t>
    </dgm:pt>
    <dgm:pt modelId="{4B58E1CB-814E-4C6C-9030-12460D767B44}" type="sibTrans" cxnId="{D3B24A86-D864-42DE-A8AB-2B0A6A097910}">
      <dgm:prSet/>
      <dgm:spPr>
        <a:ln w="19050"/>
      </dgm:spPr>
      <dgm:t>
        <a:bodyPr/>
        <a:lstStyle/>
        <a:p>
          <a:endParaRPr lang="el-GR"/>
        </a:p>
      </dgm:t>
    </dgm:pt>
    <dgm:pt modelId="{C48C9914-3A81-4C4C-B483-901C00408B68}">
      <dgm:prSet phldrT="[Text]" custT="1"/>
      <dgm:spPr/>
      <dgm:t>
        <a:bodyPr/>
        <a:lstStyle/>
        <a:p>
          <a:r>
            <a:rPr lang="en-US" sz="1400" dirty="0" smtClean="0"/>
            <a:t>Structures, Culture, Climate</a:t>
          </a:r>
          <a:endParaRPr lang="el-GR" sz="1400" dirty="0"/>
        </a:p>
      </dgm:t>
    </dgm:pt>
    <dgm:pt modelId="{0B57DF81-CD86-45A5-9CC8-58B7B0D733CF}" type="parTrans" cxnId="{3A463D18-16CB-4FCD-A1DC-8C88B0D3E010}">
      <dgm:prSet/>
      <dgm:spPr/>
      <dgm:t>
        <a:bodyPr/>
        <a:lstStyle/>
        <a:p>
          <a:endParaRPr lang="el-GR"/>
        </a:p>
      </dgm:t>
    </dgm:pt>
    <dgm:pt modelId="{79956B0E-CFA4-4166-B41D-6C998B692C6B}" type="sibTrans" cxnId="{3A463D18-16CB-4FCD-A1DC-8C88B0D3E010}">
      <dgm:prSet/>
      <dgm:spPr>
        <a:ln w="19050"/>
      </dgm:spPr>
      <dgm:t>
        <a:bodyPr/>
        <a:lstStyle/>
        <a:p>
          <a:endParaRPr lang="el-GR"/>
        </a:p>
      </dgm:t>
    </dgm:pt>
    <dgm:pt modelId="{1F64DB8A-0890-48E7-9BA8-8952F4CD27A4}">
      <dgm:prSet phldrT="[Text]" custT="1"/>
      <dgm:spPr/>
      <dgm:t>
        <a:bodyPr/>
        <a:lstStyle/>
        <a:p>
          <a:r>
            <a:rPr lang="en-US" sz="1400" dirty="0" smtClean="0"/>
            <a:t>Technology </a:t>
          </a:r>
        </a:p>
        <a:p>
          <a:r>
            <a:rPr lang="en-US" sz="1400" dirty="0" smtClean="0"/>
            <a:t>Management</a:t>
          </a:r>
          <a:endParaRPr lang="el-GR" sz="1400" dirty="0"/>
        </a:p>
      </dgm:t>
    </dgm:pt>
    <dgm:pt modelId="{89E729D4-226A-4BB3-8115-42CC3735632D}" type="parTrans" cxnId="{D03B0171-7534-421D-BCCA-18A5970B9B1C}">
      <dgm:prSet/>
      <dgm:spPr/>
      <dgm:t>
        <a:bodyPr/>
        <a:lstStyle/>
        <a:p>
          <a:endParaRPr lang="el-GR"/>
        </a:p>
      </dgm:t>
    </dgm:pt>
    <dgm:pt modelId="{9B4AE999-5C98-4DC7-80EF-2840FC180BE2}" type="sibTrans" cxnId="{D03B0171-7534-421D-BCCA-18A5970B9B1C}">
      <dgm:prSet/>
      <dgm:spPr>
        <a:ln w="12700"/>
      </dgm:spPr>
      <dgm:t>
        <a:bodyPr/>
        <a:lstStyle/>
        <a:p>
          <a:endParaRPr lang="el-GR"/>
        </a:p>
      </dgm:t>
    </dgm:pt>
    <dgm:pt modelId="{B8872D70-4460-46CF-8757-24FBE3D4AD3B}">
      <dgm:prSet custT="1"/>
      <dgm:spPr/>
      <dgm:t>
        <a:bodyPr/>
        <a:lstStyle/>
        <a:p>
          <a:r>
            <a:rPr lang="en-US" sz="1400" dirty="0" smtClean="0"/>
            <a:t>Innovation Performance Measurement</a:t>
          </a:r>
          <a:endParaRPr lang="el-GR" sz="1400" dirty="0"/>
        </a:p>
      </dgm:t>
    </dgm:pt>
    <dgm:pt modelId="{AE817FBA-5B2E-4855-8D7C-D02DB062674E}" type="parTrans" cxnId="{8F5F8F41-1980-4643-8867-57EB3A3EE799}">
      <dgm:prSet/>
      <dgm:spPr/>
      <dgm:t>
        <a:bodyPr/>
        <a:lstStyle/>
        <a:p>
          <a:endParaRPr lang="el-GR"/>
        </a:p>
      </dgm:t>
    </dgm:pt>
    <dgm:pt modelId="{6A0CEFB6-1D02-498E-84D9-8B54996A19EC}" type="sibTrans" cxnId="{8F5F8F41-1980-4643-8867-57EB3A3EE799}">
      <dgm:prSet/>
      <dgm:spPr>
        <a:ln w="12700"/>
      </dgm:spPr>
      <dgm:t>
        <a:bodyPr/>
        <a:lstStyle/>
        <a:p>
          <a:endParaRPr lang="el-GR"/>
        </a:p>
      </dgm:t>
    </dgm:pt>
    <dgm:pt modelId="{BDBCA407-F150-46A5-85DF-86868DBF0E18}" type="pres">
      <dgm:prSet presAssocID="{AF800C60-F5EE-49E2-821F-B7F6987198D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FD54CE7-6D00-47A5-B9A3-18CE4E2BC5CE}" type="pres">
      <dgm:prSet presAssocID="{8D553EEE-3348-4767-8F31-6A1E370A6F1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1AED92D-8645-40EB-B3A2-C526F27F0E6D}" type="pres">
      <dgm:prSet presAssocID="{8D553EEE-3348-4767-8F31-6A1E370A6F12}" presName="spNode" presStyleCnt="0"/>
      <dgm:spPr/>
    </dgm:pt>
    <dgm:pt modelId="{D5AA3149-7FE9-493C-89A0-55BD47F7806C}" type="pres">
      <dgm:prSet presAssocID="{D8872709-077B-4BD2-9EAC-18C61333E191}" presName="sibTrans" presStyleLbl="sibTrans1D1" presStyleIdx="0" presStyleCnt="6"/>
      <dgm:spPr/>
      <dgm:t>
        <a:bodyPr/>
        <a:lstStyle/>
        <a:p>
          <a:endParaRPr lang="el-GR"/>
        </a:p>
      </dgm:t>
    </dgm:pt>
    <dgm:pt modelId="{CB00C288-FF4F-42A7-B010-5383B93C29EC}" type="pres">
      <dgm:prSet presAssocID="{C25C461A-99C5-45EB-8A6C-DC414C2D555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837B2FB-CBD3-44B4-AA69-16FC17904A4B}" type="pres">
      <dgm:prSet presAssocID="{C25C461A-99C5-45EB-8A6C-DC414C2D5558}" presName="spNode" presStyleCnt="0"/>
      <dgm:spPr/>
    </dgm:pt>
    <dgm:pt modelId="{67AB040E-54B1-4435-97BB-D03EB84F0988}" type="pres">
      <dgm:prSet presAssocID="{AB9430EB-42BD-4C4D-807B-CFC967FED2C2}" presName="sibTrans" presStyleLbl="sibTrans1D1" presStyleIdx="1" presStyleCnt="6"/>
      <dgm:spPr/>
      <dgm:t>
        <a:bodyPr/>
        <a:lstStyle/>
        <a:p>
          <a:endParaRPr lang="el-GR"/>
        </a:p>
      </dgm:t>
    </dgm:pt>
    <dgm:pt modelId="{E3F6A245-BE17-4D49-853C-F35DB071AF3F}" type="pres">
      <dgm:prSet presAssocID="{F5497BCA-944D-432E-B4C9-84E5C28F26B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C7B3CE0-21B7-4DB7-9C46-0D0FF6B522CD}" type="pres">
      <dgm:prSet presAssocID="{F5497BCA-944D-432E-B4C9-84E5C28F26B6}" presName="spNode" presStyleCnt="0"/>
      <dgm:spPr/>
    </dgm:pt>
    <dgm:pt modelId="{030D21C5-1D7F-45A5-91B2-087AB1A9984F}" type="pres">
      <dgm:prSet presAssocID="{4B58E1CB-814E-4C6C-9030-12460D767B44}" presName="sibTrans" presStyleLbl="sibTrans1D1" presStyleIdx="2" presStyleCnt="6"/>
      <dgm:spPr/>
      <dgm:t>
        <a:bodyPr/>
        <a:lstStyle/>
        <a:p>
          <a:endParaRPr lang="el-GR"/>
        </a:p>
      </dgm:t>
    </dgm:pt>
    <dgm:pt modelId="{C281263C-C256-4ED9-9A54-85886B76FE99}" type="pres">
      <dgm:prSet presAssocID="{C48C9914-3A81-4C4C-B483-901C00408B6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7ABF982-69D4-4D0A-B838-C8EE3A2BF741}" type="pres">
      <dgm:prSet presAssocID="{C48C9914-3A81-4C4C-B483-901C00408B68}" presName="spNode" presStyleCnt="0"/>
      <dgm:spPr/>
    </dgm:pt>
    <dgm:pt modelId="{D46D5E51-2D75-4E52-AF77-5FE72DF082C3}" type="pres">
      <dgm:prSet presAssocID="{79956B0E-CFA4-4166-B41D-6C998B692C6B}" presName="sibTrans" presStyleLbl="sibTrans1D1" presStyleIdx="3" presStyleCnt="6"/>
      <dgm:spPr/>
      <dgm:t>
        <a:bodyPr/>
        <a:lstStyle/>
        <a:p>
          <a:endParaRPr lang="el-GR"/>
        </a:p>
      </dgm:t>
    </dgm:pt>
    <dgm:pt modelId="{C349374D-3F32-4C03-9C25-21ECC63596A8}" type="pres">
      <dgm:prSet presAssocID="{1F64DB8A-0890-48E7-9BA8-8952F4CD27A4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297E892-0CA4-4105-9753-1FC0A59FE987}" type="pres">
      <dgm:prSet presAssocID="{1F64DB8A-0890-48E7-9BA8-8952F4CD27A4}" presName="spNode" presStyleCnt="0"/>
      <dgm:spPr/>
    </dgm:pt>
    <dgm:pt modelId="{D49C119D-DF70-4A70-A060-FE8C6FAA0B18}" type="pres">
      <dgm:prSet presAssocID="{9B4AE999-5C98-4DC7-80EF-2840FC180BE2}" presName="sibTrans" presStyleLbl="sibTrans1D1" presStyleIdx="4" presStyleCnt="6"/>
      <dgm:spPr/>
      <dgm:t>
        <a:bodyPr/>
        <a:lstStyle/>
        <a:p>
          <a:endParaRPr lang="el-GR"/>
        </a:p>
      </dgm:t>
    </dgm:pt>
    <dgm:pt modelId="{A461940E-236C-4D2D-A47F-43A7E72A2F57}" type="pres">
      <dgm:prSet presAssocID="{B8872D70-4460-46CF-8757-24FBE3D4AD3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C9BEFCD-A53B-4732-BB5D-F8EC7B19D4C7}" type="pres">
      <dgm:prSet presAssocID="{B8872D70-4460-46CF-8757-24FBE3D4AD3B}" presName="spNode" presStyleCnt="0"/>
      <dgm:spPr/>
    </dgm:pt>
    <dgm:pt modelId="{D455894C-8584-49B4-B90D-483E221F7FCE}" type="pres">
      <dgm:prSet presAssocID="{6A0CEFB6-1D02-498E-84D9-8B54996A19EC}" presName="sibTrans" presStyleLbl="sibTrans1D1" presStyleIdx="5" presStyleCnt="6"/>
      <dgm:spPr/>
      <dgm:t>
        <a:bodyPr/>
        <a:lstStyle/>
        <a:p>
          <a:endParaRPr lang="el-GR"/>
        </a:p>
      </dgm:t>
    </dgm:pt>
  </dgm:ptLst>
  <dgm:cxnLst>
    <dgm:cxn modelId="{3A85BF10-35B8-42AC-8BF1-93FF7ED3B4B5}" type="presOf" srcId="{C25C461A-99C5-45EB-8A6C-DC414C2D5558}" destId="{CB00C288-FF4F-42A7-B010-5383B93C29EC}" srcOrd="0" destOrd="0" presId="urn:microsoft.com/office/officeart/2005/8/layout/cycle6"/>
    <dgm:cxn modelId="{8F5F8F41-1980-4643-8867-57EB3A3EE799}" srcId="{AF800C60-F5EE-49E2-821F-B7F6987198D7}" destId="{B8872D70-4460-46CF-8757-24FBE3D4AD3B}" srcOrd="5" destOrd="0" parTransId="{AE817FBA-5B2E-4855-8D7C-D02DB062674E}" sibTransId="{6A0CEFB6-1D02-498E-84D9-8B54996A19EC}"/>
    <dgm:cxn modelId="{0C0123FD-4D96-4CA2-932E-82275DA5087E}" type="presOf" srcId="{8D553EEE-3348-4767-8F31-6A1E370A6F12}" destId="{2FD54CE7-6D00-47A5-B9A3-18CE4E2BC5CE}" srcOrd="0" destOrd="0" presId="urn:microsoft.com/office/officeart/2005/8/layout/cycle6"/>
    <dgm:cxn modelId="{3F05FEB6-EAAC-44A2-AF6E-023F77028310}" type="presOf" srcId="{6A0CEFB6-1D02-498E-84D9-8B54996A19EC}" destId="{D455894C-8584-49B4-B90D-483E221F7FCE}" srcOrd="0" destOrd="0" presId="urn:microsoft.com/office/officeart/2005/8/layout/cycle6"/>
    <dgm:cxn modelId="{1A5D655F-FC86-4A46-B565-00A4803DBCE0}" type="presOf" srcId="{F5497BCA-944D-432E-B4C9-84E5C28F26B6}" destId="{E3F6A245-BE17-4D49-853C-F35DB071AF3F}" srcOrd="0" destOrd="0" presId="urn:microsoft.com/office/officeart/2005/8/layout/cycle6"/>
    <dgm:cxn modelId="{FEEB7F72-7B1A-41C4-A5E8-574E1D37F636}" type="presOf" srcId="{9B4AE999-5C98-4DC7-80EF-2840FC180BE2}" destId="{D49C119D-DF70-4A70-A060-FE8C6FAA0B18}" srcOrd="0" destOrd="0" presId="urn:microsoft.com/office/officeart/2005/8/layout/cycle6"/>
    <dgm:cxn modelId="{D03B0171-7534-421D-BCCA-18A5970B9B1C}" srcId="{AF800C60-F5EE-49E2-821F-B7F6987198D7}" destId="{1F64DB8A-0890-48E7-9BA8-8952F4CD27A4}" srcOrd="4" destOrd="0" parTransId="{89E729D4-226A-4BB3-8115-42CC3735632D}" sibTransId="{9B4AE999-5C98-4DC7-80EF-2840FC180BE2}"/>
    <dgm:cxn modelId="{8729E1DE-9567-4C80-8DD9-BDA079DB6B61}" srcId="{AF800C60-F5EE-49E2-821F-B7F6987198D7}" destId="{C25C461A-99C5-45EB-8A6C-DC414C2D5558}" srcOrd="1" destOrd="0" parTransId="{2AC9E8DD-20DD-4BDC-95AD-267EA93A3223}" sibTransId="{AB9430EB-42BD-4C4D-807B-CFC967FED2C2}"/>
    <dgm:cxn modelId="{C182B979-D2FD-49D1-8DB6-0392B768095C}" type="presOf" srcId="{1F64DB8A-0890-48E7-9BA8-8952F4CD27A4}" destId="{C349374D-3F32-4C03-9C25-21ECC63596A8}" srcOrd="0" destOrd="0" presId="urn:microsoft.com/office/officeart/2005/8/layout/cycle6"/>
    <dgm:cxn modelId="{3A463D18-16CB-4FCD-A1DC-8C88B0D3E010}" srcId="{AF800C60-F5EE-49E2-821F-B7F6987198D7}" destId="{C48C9914-3A81-4C4C-B483-901C00408B68}" srcOrd="3" destOrd="0" parTransId="{0B57DF81-CD86-45A5-9CC8-58B7B0D733CF}" sibTransId="{79956B0E-CFA4-4166-B41D-6C998B692C6B}"/>
    <dgm:cxn modelId="{B13867AE-62F1-4139-8906-CAC9ED34EA8B}" type="presOf" srcId="{AB9430EB-42BD-4C4D-807B-CFC967FED2C2}" destId="{67AB040E-54B1-4435-97BB-D03EB84F0988}" srcOrd="0" destOrd="0" presId="urn:microsoft.com/office/officeart/2005/8/layout/cycle6"/>
    <dgm:cxn modelId="{EEE9DE96-6839-4DBD-93D1-0EABEC35B74D}" type="presOf" srcId="{C48C9914-3A81-4C4C-B483-901C00408B68}" destId="{C281263C-C256-4ED9-9A54-85886B76FE99}" srcOrd="0" destOrd="0" presId="urn:microsoft.com/office/officeart/2005/8/layout/cycle6"/>
    <dgm:cxn modelId="{C2239611-B437-4A59-9ED6-F59D84077D41}" type="presOf" srcId="{4B58E1CB-814E-4C6C-9030-12460D767B44}" destId="{030D21C5-1D7F-45A5-91B2-087AB1A9984F}" srcOrd="0" destOrd="0" presId="urn:microsoft.com/office/officeart/2005/8/layout/cycle6"/>
    <dgm:cxn modelId="{294E6F5D-BA81-4256-A45E-C362E8CC3D6A}" srcId="{AF800C60-F5EE-49E2-821F-B7F6987198D7}" destId="{8D553EEE-3348-4767-8F31-6A1E370A6F12}" srcOrd="0" destOrd="0" parTransId="{4531987A-C818-4CB6-B767-FA122F5C7262}" sibTransId="{D8872709-077B-4BD2-9EAC-18C61333E191}"/>
    <dgm:cxn modelId="{9E0B0159-C0EA-4947-A3D8-98D83AD95B2A}" type="presOf" srcId="{AF800C60-F5EE-49E2-821F-B7F6987198D7}" destId="{BDBCA407-F150-46A5-85DF-86868DBF0E18}" srcOrd="0" destOrd="0" presId="urn:microsoft.com/office/officeart/2005/8/layout/cycle6"/>
    <dgm:cxn modelId="{0B3A0240-64B3-4CAA-A363-6CAAC2E444E9}" type="presOf" srcId="{D8872709-077B-4BD2-9EAC-18C61333E191}" destId="{D5AA3149-7FE9-493C-89A0-55BD47F7806C}" srcOrd="0" destOrd="0" presId="urn:microsoft.com/office/officeart/2005/8/layout/cycle6"/>
    <dgm:cxn modelId="{6FB4D853-28E6-4EFB-910B-D1073BC1C931}" type="presOf" srcId="{79956B0E-CFA4-4166-B41D-6C998B692C6B}" destId="{D46D5E51-2D75-4E52-AF77-5FE72DF082C3}" srcOrd="0" destOrd="0" presId="urn:microsoft.com/office/officeart/2005/8/layout/cycle6"/>
    <dgm:cxn modelId="{626A8CFC-3740-4480-9C1E-95F44E5F6E12}" type="presOf" srcId="{B8872D70-4460-46CF-8757-24FBE3D4AD3B}" destId="{A461940E-236C-4D2D-A47F-43A7E72A2F57}" srcOrd="0" destOrd="0" presId="urn:microsoft.com/office/officeart/2005/8/layout/cycle6"/>
    <dgm:cxn modelId="{D3B24A86-D864-42DE-A8AB-2B0A6A097910}" srcId="{AF800C60-F5EE-49E2-821F-B7F6987198D7}" destId="{F5497BCA-944D-432E-B4C9-84E5C28F26B6}" srcOrd="2" destOrd="0" parTransId="{A8B3279E-9D6D-48EE-A2CE-A67F84F1865B}" sibTransId="{4B58E1CB-814E-4C6C-9030-12460D767B44}"/>
    <dgm:cxn modelId="{0EE4CA1C-5C90-46CD-8586-EE019DD4E2C4}" type="presParOf" srcId="{BDBCA407-F150-46A5-85DF-86868DBF0E18}" destId="{2FD54CE7-6D00-47A5-B9A3-18CE4E2BC5CE}" srcOrd="0" destOrd="0" presId="urn:microsoft.com/office/officeart/2005/8/layout/cycle6"/>
    <dgm:cxn modelId="{A72C3789-9904-4035-BBB6-6FB1DC2BECD4}" type="presParOf" srcId="{BDBCA407-F150-46A5-85DF-86868DBF0E18}" destId="{41AED92D-8645-40EB-B3A2-C526F27F0E6D}" srcOrd="1" destOrd="0" presId="urn:microsoft.com/office/officeart/2005/8/layout/cycle6"/>
    <dgm:cxn modelId="{905B1525-22C6-4A68-9646-2A4DDCD1FFA0}" type="presParOf" srcId="{BDBCA407-F150-46A5-85DF-86868DBF0E18}" destId="{D5AA3149-7FE9-493C-89A0-55BD47F7806C}" srcOrd="2" destOrd="0" presId="urn:microsoft.com/office/officeart/2005/8/layout/cycle6"/>
    <dgm:cxn modelId="{E6273801-3146-4FBA-88B1-5067AD425189}" type="presParOf" srcId="{BDBCA407-F150-46A5-85DF-86868DBF0E18}" destId="{CB00C288-FF4F-42A7-B010-5383B93C29EC}" srcOrd="3" destOrd="0" presId="urn:microsoft.com/office/officeart/2005/8/layout/cycle6"/>
    <dgm:cxn modelId="{2BCB862A-5C1D-4553-A760-C4DF9C534B5B}" type="presParOf" srcId="{BDBCA407-F150-46A5-85DF-86868DBF0E18}" destId="{9837B2FB-CBD3-44B4-AA69-16FC17904A4B}" srcOrd="4" destOrd="0" presId="urn:microsoft.com/office/officeart/2005/8/layout/cycle6"/>
    <dgm:cxn modelId="{39570A85-D22E-446D-B92E-8C7A88D85EDC}" type="presParOf" srcId="{BDBCA407-F150-46A5-85DF-86868DBF0E18}" destId="{67AB040E-54B1-4435-97BB-D03EB84F0988}" srcOrd="5" destOrd="0" presId="urn:microsoft.com/office/officeart/2005/8/layout/cycle6"/>
    <dgm:cxn modelId="{33E0423C-D4D8-411D-8C1F-E205A1ED3768}" type="presParOf" srcId="{BDBCA407-F150-46A5-85DF-86868DBF0E18}" destId="{E3F6A245-BE17-4D49-853C-F35DB071AF3F}" srcOrd="6" destOrd="0" presId="urn:microsoft.com/office/officeart/2005/8/layout/cycle6"/>
    <dgm:cxn modelId="{CC0F50A4-B11E-474F-8271-7344647BC618}" type="presParOf" srcId="{BDBCA407-F150-46A5-85DF-86868DBF0E18}" destId="{0C7B3CE0-21B7-4DB7-9C46-0D0FF6B522CD}" srcOrd="7" destOrd="0" presId="urn:microsoft.com/office/officeart/2005/8/layout/cycle6"/>
    <dgm:cxn modelId="{D8DAF815-6DEA-4316-8C57-8B72966A8493}" type="presParOf" srcId="{BDBCA407-F150-46A5-85DF-86868DBF0E18}" destId="{030D21C5-1D7F-45A5-91B2-087AB1A9984F}" srcOrd="8" destOrd="0" presId="urn:microsoft.com/office/officeart/2005/8/layout/cycle6"/>
    <dgm:cxn modelId="{97B315EE-6AA5-4AF0-B370-7A635467751D}" type="presParOf" srcId="{BDBCA407-F150-46A5-85DF-86868DBF0E18}" destId="{C281263C-C256-4ED9-9A54-85886B76FE99}" srcOrd="9" destOrd="0" presId="urn:microsoft.com/office/officeart/2005/8/layout/cycle6"/>
    <dgm:cxn modelId="{DA019A1C-1CC2-4244-A448-4E1057AC0E75}" type="presParOf" srcId="{BDBCA407-F150-46A5-85DF-86868DBF0E18}" destId="{27ABF982-69D4-4D0A-B838-C8EE3A2BF741}" srcOrd="10" destOrd="0" presId="urn:microsoft.com/office/officeart/2005/8/layout/cycle6"/>
    <dgm:cxn modelId="{82D2623D-A75F-4256-A18B-F848AC93DAA3}" type="presParOf" srcId="{BDBCA407-F150-46A5-85DF-86868DBF0E18}" destId="{D46D5E51-2D75-4E52-AF77-5FE72DF082C3}" srcOrd="11" destOrd="0" presId="urn:microsoft.com/office/officeart/2005/8/layout/cycle6"/>
    <dgm:cxn modelId="{057F5F20-A5C9-4560-9987-83DABF31EEA3}" type="presParOf" srcId="{BDBCA407-F150-46A5-85DF-86868DBF0E18}" destId="{C349374D-3F32-4C03-9C25-21ECC63596A8}" srcOrd="12" destOrd="0" presId="urn:microsoft.com/office/officeart/2005/8/layout/cycle6"/>
    <dgm:cxn modelId="{E091F499-D96B-4D80-840D-8E6B8A937D94}" type="presParOf" srcId="{BDBCA407-F150-46A5-85DF-86868DBF0E18}" destId="{5297E892-0CA4-4105-9753-1FC0A59FE987}" srcOrd="13" destOrd="0" presId="urn:microsoft.com/office/officeart/2005/8/layout/cycle6"/>
    <dgm:cxn modelId="{7D14C464-1BC9-4DDD-8FDB-986882F833EA}" type="presParOf" srcId="{BDBCA407-F150-46A5-85DF-86868DBF0E18}" destId="{D49C119D-DF70-4A70-A060-FE8C6FAA0B18}" srcOrd="14" destOrd="0" presId="urn:microsoft.com/office/officeart/2005/8/layout/cycle6"/>
    <dgm:cxn modelId="{DEA38EFC-481B-4778-A676-2DBC4AB31A8F}" type="presParOf" srcId="{BDBCA407-F150-46A5-85DF-86868DBF0E18}" destId="{A461940E-236C-4D2D-A47F-43A7E72A2F57}" srcOrd="15" destOrd="0" presId="urn:microsoft.com/office/officeart/2005/8/layout/cycle6"/>
    <dgm:cxn modelId="{0CC029E5-37C6-4C6C-A166-EFBBF6C35940}" type="presParOf" srcId="{BDBCA407-F150-46A5-85DF-86868DBF0E18}" destId="{BC9BEFCD-A53B-4732-BB5D-F8EC7B19D4C7}" srcOrd="16" destOrd="0" presId="urn:microsoft.com/office/officeart/2005/8/layout/cycle6"/>
    <dgm:cxn modelId="{7AA52C2A-17AE-4DDC-A04F-9BA0BF597C40}" type="presParOf" srcId="{BDBCA407-F150-46A5-85DF-86868DBF0E18}" destId="{D455894C-8584-49B4-B90D-483E221F7FCE}" srcOrd="17" destOrd="0" presId="urn:microsoft.com/office/officeart/2005/8/layout/cycle6"/>
  </dgm:cxnLst>
  <dgm:bg/>
  <dgm:whole>
    <a:ln w="1905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D54CE7-6D00-47A5-B9A3-18CE4E2BC5CE}">
      <dsp:nvSpPr>
        <dsp:cNvPr id="0" name=""/>
        <dsp:cNvSpPr/>
      </dsp:nvSpPr>
      <dsp:spPr>
        <a:xfrm>
          <a:off x="2644638" y="1174"/>
          <a:ext cx="1263922" cy="821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Strategy and Leadership</a:t>
          </a:r>
          <a:endParaRPr lang="el-GR" sz="1400" kern="1200" dirty="0"/>
        </a:p>
      </dsp:txBody>
      <dsp:txXfrm>
        <a:off x="2684743" y="41279"/>
        <a:ext cx="1183712" cy="741339"/>
      </dsp:txXfrm>
    </dsp:sp>
    <dsp:sp modelId="{D5AA3149-7FE9-493C-89A0-55BD47F7806C}">
      <dsp:nvSpPr>
        <dsp:cNvPr id="0" name=""/>
        <dsp:cNvSpPr/>
      </dsp:nvSpPr>
      <dsp:spPr>
        <a:xfrm>
          <a:off x="1339049" y="411949"/>
          <a:ext cx="3875100" cy="3875100"/>
        </a:xfrm>
        <a:custGeom>
          <a:avLst/>
          <a:gdLst/>
          <a:ahLst/>
          <a:cxnLst/>
          <a:rect l="0" t="0" r="0" b="0"/>
          <a:pathLst>
            <a:path>
              <a:moveTo>
                <a:pt x="2577610" y="108773"/>
              </a:moveTo>
              <a:arcTo wR="1937550" hR="1937550" stAng="17357383" swAng="1503496"/>
            </a:path>
          </a:pathLst>
        </a:custGeom>
        <a:noFill/>
        <a:ln w="127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0C288-FF4F-42A7-B010-5383B93C29EC}">
      <dsp:nvSpPr>
        <dsp:cNvPr id="0" name=""/>
        <dsp:cNvSpPr/>
      </dsp:nvSpPr>
      <dsp:spPr>
        <a:xfrm>
          <a:off x="4322606" y="969949"/>
          <a:ext cx="1263922" cy="821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Resourcing for Innovation</a:t>
          </a:r>
          <a:endParaRPr lang="el-GR" sz="1400" kern="1200" dirty="0"/>
        </a:p>
      </dsp:txBody>
      <dsp:txXfrm>
        <a:off x="4362711" y="1010054"/>
        <a:ext cx="1183712" cy="741339"/>
      </dsp:txXfrm>
    </dsp:sp>
    <dsp:sp modelId="{67AB040E-54B1-4435-97BB-D03EB84F0988}">
      <dsp:nvSpPr>
        <dsp:cNvPr id="0" name=""/>
        <dsp:cNvSpPr/>
      </dsp:nvSpPr>
      <dsp:spPr>
        <a:xfrm>
          <a:off x="1339049" y="411949"/>
          <a:ext cx="3875100" cy="3875100"/>
        </a:xfrm>
        <a:custGeom>
          <a:avLst/>
          <a:gdLst/>
          <a:ahLst/>
          <a:cxnLst/>
          <a:rect l="0" t="0" r="0" b="0"/>
          <a:pathLst>
            <a:path>
              <a:moveTo>
                <a:pt x="3796194" y="1390246"/>
              </a:moveTo>
              <a:arcTo wR="1937550" hR="1937550" stAng="20615532" swAng="1968936"/>
            </a:path>
          </a:pathLst>
        </a:custGeom>
        <a:noFill/>
        <a:ln w="127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6A245-BE17-4D49-853C-F35DB071AF3F}">
      <dsp:nvSpPr>
        <dsp:cNvPr id="0" name=""/>
        <dsp:cNvSpPr/>
      </dsp:nvSpPr>
      <dsp:spPr>
        <a:xfrm>
          <a:off x="4322606" y="2907500"/>
          <a:ext cx="1263922" cy="821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Organizational Intelligence</a:t>
          </a:r>
          <a:endParaRPr lang="el-GR" sz="1400" kern="1200" dirty="0"/>
        </a:p>
      </dsp:txBody>
      <dsp:txXfrm>
        <a:off x="4362711" y="2947605"/>
        <a:ext cx="1183712" cy="741339"/>
      </dsp:txXfrm>
    </dsp:sp>
    <dsp:sp modelId="{030D21C5-1D7F-45A5-91B2-087AB1A9984F}">
      <dsp:nvSpPr>
        <dsp:cNvPr id="0" name=""/>
        <dsp:cNvSpPr/>
      </dsp:nvSpPr>
      <dsp:spPr>
        <a:xfrm>
          <a:off x="1339049" y="411949"/>
          <a:ext cx="3875100" cy="3875100"/>
        </a:xfrm>
        <a:custGeom>
          <a:avLst/>
          <a:gdLst/>
          <a:ahLst/>
          <a:cxnLst/>
          <a:rect l="0" t="0" r="0" b="0"/>
          <a:pathLst>
            <a:path>
              <a:moveTo>
                <a:pt x="3291926" y="3323107"/>
              </a:moveTo>
              <a:arcTo wR="1937550" hR="1937550" stAng="2739121" swAng="1503496"/>
            </a:path>
          </a:pathLst>
        </a:custGeom>
        <a:noFill/>
        <a:ln w="1905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81263C-C256-4ED9-9A54-85886B76FE99}">
      <dsp:nvSpPr>
        <dsp:cNvPr id="0" name=""/>
        <dsp:cNvSpPr/>
      </dsp:nvSpPr>
      <dsp:spPr>
        <a:xfrm>
          <a:off x="2644638" y="3876275"/>
          <a:ext cx="1263922" cy="821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Structures, Culture, Climate</a:t>
          </a:r>
          <a:endParaRPr lang="el-GR" sz="1400" kern="1200" dirty="0"/>
        </a:p>
      </dsp:txBody>
      <dsp:txXfrm>
        <a:off x="2684743" y="3916380"/>
        <a:ext cx="1183712" cy="741339"/>
      </dsp:txXfrm>
    </dsp:sp>
    <dsp:sp modelId="{D46D5E51-2D75-4E52-AF77-5FE72DF082C3}">
      <dsp:nvSpPr>
        <dsp:cNvPr id="0" name=""/>
        <dsp:cNvSpPr/>
      </dsp:nvSpPr>
      <dsp:spPr>
        <a:xfrm>
          <a:off x="1339049" y="411949"/>
          <a:ext cx="3875100" cy="3875100"/>
        </a:xfrm>
        <a:custGeom>
          <a:avLst/>
          <a:gdLst/>
          <a:ahLst/>
          <a:cxnLst/>
          <a:rect l="0" t="0" r="0" b="0"/>
          <a:pathLst>
            <a:path>
              <a:moveTo>
                <a:pt x="1297490" y="3766327"/>
              </a:moveTo>
              <a:arcTo wR="1937550" hR="1937550" stAng="6557383" swAng="1503496"/>
            </a:path>
          </a:pathLst>
        </a:custGeom>
        <a:noFill/>
        <a:ln w="1905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49374D-3F32-4C03-9C25-21ECC63596A8}">
      <dsp:nvSpPr>
        <dsp:cNvPr id="0" name=""/>
        <dsp:cNvSpPr/>
      </dsp:nvSpPr>
      <dsp:spPr>
        <a:xfrm>
          <a:off x="966670" y="2907500"/>
          <a:ext cx="1263922" cy="821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Technology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Management</a:t>
          </a:r>
          <a:endParaRPr lang="el-GR" sz="1400" kern="1200" dirty="0"/>
        </a:p>
      </dsp:txBody>
      <dsp:txXfrm>
        <a:off x="1006775" y="2947605"/>
        <a:ext cx="1183712" cy="741339"/>
      </dsp:txXfrm>
    </dsp:sp>
    <dsp:sp modelId="{D49C119D-DF70-4A70-A060-FE8C6FAA0B18}">
      <dsp:nvSpPr>
        <dsp:cNvPr id="0" name=""/>
        <dsp:cNvSpPr/>
      </dsp:nvSpPr>
      <dsp:spPr>
        <a:xfrm>
          <a:off x="1339049" y="411949"/>
          <a:ext cx="3875100" cy="3875100"/>
        </a:xfrm>
        <a:custGeom>
          <a:avLst/>
          <a:gdLst/>
          <a:ahLst/>
          <a:cxnLst/>
          <a:rect l="0" t="0" r="0" b="0"/>
          <a:pathLst>
            <a:path>
              <a:moveTo>
                <a:pt x="78905" y="2484854"/>
              </a:moveTo>
              <a:arcTo wR="1937550" hR="1937550" stAng="9815532" swAng="1968936"/>
            </a:path>
          </a:pathLst>
        </a:custGeom>
        <a:noFill/>
        <a:ln w="127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61940E-236C-4D2D-A47F-43A7E72A2F57}">
      <dsp:nvSpPr>
        <dsp:cNvPr id="0" name=""/>
        <dsp:cNvSpPr/>
      </dsp:nvSpPr>
      <dsp:spPr>
        <a:xfrm>
          <a:off x="966670" y="969949"/>
          <a:ext cx="1263922" cy="821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Innovation Performance Measurement</a:t>
          </a:r>
          <a:endParaRPr lang="el-GR" sz="1400" kern="1200" dirty="0"/>
        </a:p>
      </dsp:txBody>
      <dsp:txXfrm>
        <a:off x="1006775" y="1010054"/>
        <a:ext cx="1183712" cy="741339"/>
      </dsp:txXfrm>
    </dsp:sp>
    <dsp:sp modelId="{D455894C-8584-49B4-B90D-483E221F7FCE}">
      <dsp:nvSpPr>
        <dsp:cNvPr id="0" name=""/>
        <dsp:cNvSpPr/>
      </dsp:nvSpPr>
      <dsp:spPr>
        <a:xfrm>
          <a:off x="1339049" y="411949"/>
          <a:ext cx="3875100" cy="3875100"/>
        </a:xfrm>
        <a:custGeom>
          <a:avLst/>
          <a:gdLst/>
          <a:ahLst/>
          <a:cxnLst/>
          <a:rect l="0" t="0" r="0" b="0"/>
          <a:pathLst>
            <a:path>
              <a:moveTo>
                <a:pt x="583174" y="551993"/>
              </a:moveTo>
              <a:arcTo wR="1937550" hR="1937550" stAng="13539121" swAng="1503496"/>
            </a:path>
          </a:pathLst>
        </a:custGeom>
        <a:noFill/>
        <a:ln w="12700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4925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DB640-6471-4D42-822E-ABF2CEE38386}" type="datetimeFigureOut">
              <a:rPr lang="el-GR" smtClean="0"/>
              <a:pPr/>
              <a:t>4/12/19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3288"/>
            <a:ext cx="5429250" cy="4465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4925" y="942498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92B55-1DDC-4482-BA50-D952DB7E26B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569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6283F-406F-49FD-97B4-5068E04C3082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527F9F-7459-4E5B-A42E-C71930AD478E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E4600C-E344-45AA-B69F-A459315EC979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5496D1-D1EE-44D2-9560-3C7BAD68A4C7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3" Type="http://schemas.openxmlformats.org/officeDocument/2006/relationships/image" Target="../media/image10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Shipping systematic innovation as a tool for sustainable business performance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T:\Graphics\Powerpoint\PE_UK\PE411-Trott\Final files\GIF\ch01\M01NF00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801052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990600" y="381000"/>
            <a:ext cx="6934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eaLnBrk="0" fontAlgn="base" hangingPunct="0">
              <a:spcBef>
                <a:spcPts val="1080"/>
              </a:spcBef>
            </a:pPr>
            <a:r>
              <a:rPr lang="en-GB" sz="4000" b="1" dirty="0" smtClean="0"/>
              <a:t>Interactive model of innovation</a:t>
            </a:r>
            <a:endParaRPr lang="el-GR" sz="40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T:\Graphics\Powerpoint\PE_UK\PE411-Trott\Final files\GIF\ch01\M01NT00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088" y="438150"/>
            <a:ext cx="8251825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52400" y="5943600"/>
            <a:ext cx="8534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smtClean="0"/>
              <a:t>The chronological development of models of innovation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:\Graphics\Powerpoint\PE_UK\PE411-Trott\Final files\GIF\ch01\M01NF001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371600"/>
            <a:ext cx="664253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304800"/>
            <a:ext cx="8001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Overview of the Innovation Process</a:t>
            </a:r>
            <a:endParaRPr kumimoji="0" lang="el-GR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142875"/>
            <a:ext cx="8208962" cy="1143000"/>
          </a:xfrm>
        </p:spPr>
        <p:txBody>
          <a:bodyPr/>
          <a:lstStyle/>
          <a:p>
            <a:pPr marL="627063" indent="-531813"/>
            <a:r>
              <a:rPr lang="en-GB" sz="4000" b="1" dirty="0" smtClean="0"/>
              <a:t>The innovation process</a:t>
            </a:r>
          </a:p>
        </p:txBody>
      </p:sp>
      <p:pic>
        <p:nvPicPr>
          <p:cNvPr id="10243" name="Picture 4" descr="Innovation Fl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857375"/>
            <a:ext cx="885825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M14NF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00200"/>
            <a:ext cx="7127875" cy="4940300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914400" y="533400"/>
            <a:ext cx="7696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eaLnBrk="0" fontAlgn="base" hangingPunct="0">
              <a:spcBef>
                <a:spcPts val="1080"/>
              </a:spcBef>
            </a:pPr>
            <a:r>
              <a:rPr lang="en-US" sz="4000" b="1" dirty="0" smtClean="0"/>
              <a:t>The new service development cycle</a:t>
            </a:r>
            <a:endParaRPr lang="el-GR" sz="40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304800"/>
            <a:ext cx="7967663" cy="774700"/>
          </a:xfrm>
          <a:prstGeom prst="rect">
            <a:avLst/>
          </a:prstGeom>
          <a:noFill/>
          <a:ln/>
        </p:spPr>
        <p:txBody>
          <a:bodyPr lIns="92075" tIns="46038" rIns="92075" bIns="46038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Industry Life Cycle: the S curve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04800" y="1676400"/>
            <a:ext cx="1795556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dirty="0"/>
              <a:t>Performance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546725" y="5822950"/>
            <a:ext cx="806311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/>
              <a:t>Time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643313" y="5013325"/>
            <a:ext cx="1244571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dirty="0"/>
              <a:t>Ferment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590800" y="3565525"/>
            <a:ext cx="1091517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dirty="0"/>
              <a:t>Takeoff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657600" y="2133600"/>
            <a:ext cx="127791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/>
              <a:t>Maturity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6096000" y="3200400"/>
            <a:ext cx="1823576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/>
              <a:t>Discontinuity</a:t>
            </a: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2057400" y="2362200"/>
            <a:ext cx="4114800" cy="3429000"/>
            <a:chOff x="1296" y="1345"/>
            <a:chExt cx="2832" cy="2303"/>
          </a:xfrm>
        </p:grpSpPr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296" y="1392"/>
              <a:ext cx="0" cy="225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stealth" w="med" len="lg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296" y="3648"/>
              <a:ext cx="28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/>
            <a:lstStyle/>
            <a:p>
              <a:endParaRPr lang="el-GR"/>
            </a:p>
          </p:txBody>
        </p:sp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1488" y="1345"/>
              <a:ext cx="2209" cy="2159"/>
              <a:chOff x="1488" y="1345"/>
              <a:chExt cx="2209" cy="2159"/>
            </a:xfrm>
          </p:grpSpPr>
          <p:sp>
            <p:nvSpPr>
              <p:cNvPr id="13" name="Arc 13"/>
              <p:cNvSpPr>
                <a:spLocks/>
              </p:cNvSpPr>
              <p:nvPr/>
            </p:nvSpPr>
            <p:spPr bwMode="auto">
              <a:xfrm>
                <a:off x="1488" y="2352"/>
                <a:ext cx="1104" cy="1152"/>
              </a:xfrm>
              <a:custGeom>
                <a:avLst/>
                <a:gdLst>
                  <a:gd name="G0" fmla="+- 0 0 0"/>
                  <a:gd name="G1" fmla="+- 0 0 0"/>
                  <a:gd name="G2" fmla="+- 21600 0 0"/>
                  <a:gd name="T0" fmla="*/ 21600 w 21600"/>
                  <a:gd name="T1" fmla="*/ 0 h 21600"/>
                  <a:gd name="T2" fmla="*/ 0 w 21600"/>
                  <a:gd name="T3" fmla="*/ 21600 h 21600"/>
                  <a:gd name="T4" fmla="*/ 0 w 21600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14" name="Arc 14"/>
              <p:cNvSpPr>
                <a:spLocks/>
              </p:cNvSpPr>
              <p:nvPr/>
            </p:nvSpPr>
            <p:spPr bwMode="auto">
              <a:xfrm>
                <a:off x="2593" y="1345"/>
                <a:ext cx="1104" cy="1152"/>
              </a:xfrm>
              <a:custGeom>
                <a:avLst/>
                <a:gdLst>
                  <a:gd name="G0" fmla="+- 21600 0 0"/>
                  <a:gd name="G1" fmla="+- 21600 0 0"/>
                  <a:gd name="G2" fmla="+- 21600 0 0"/>
                  <a:gd name="T0" fmla="*/ 0 w 21600"/>
                  <a:gd name="T1" fmla="*/ 21600 h 21600"/>
                  <a:gd name="T2" fmla="*/ 21580 w 21600"/>
                  <a:gd name="T3" fmla="*/ 0 h 21600"/>
                  <a:gd name="T4" fmla="*/ 2160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78"/>
                      <a:pt x="9658" y="11"/>
                      <a:pt x="21580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78"/>
                      <a:pt x="9658" y="11"/>
                      <a:pt x="21580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l-GR"/>
              </a:p>
            </p:txBody>
          </p:sp>
        </p:grpSp>
      </p:grpSp>
      <p:grpSp>
        <p:nvGrpSpPr>
          <p:cNvPr id="15" name="Group 15"/>
          <p:cNvGrpSpPr>
            <a:grpSpLocks/>
          </p:cNvGrpSpPr>
          <p:nvPr/>
        </p:nvGrpSpPr>
        <p:grpSpPr bwMode="auto">
          <a:xfrm>
            <a:off x="4876800" y="1219200"/>
            <a:ext cx="2743200" cy="2513013"/>
            <a:chOff x="3408" y="1"/>
            <a:chExt cx="2209" cy="2159"/>
          </a:xfrm>
        </p:grpSpPr>
        <p:sp>
          <p:nvSpPr>
            <p:cNvPr id="16" name="Arc 16"/>
            <p:cNvSpPr>
              <a:spLocks/>
            </p:cNvSpPr>
            <p:nvPr/>
          </p:nvSpPr>
          <p:spPr bwMode="auto">
            <a:xfrm>
              <a:off x="3408" y="1008"/>
              <a:ext cx="1104" cy="115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38100" cap="rnd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  <p:sp>
          <p:nvSpPr>
            <p:cNvPr id="17" name="Arc 17"/>
            <p:cNvSpPr>
              <a:spLocks/>
            </p:cNvSpPr>
            <p:nvPr/>
          </p:nvSpPr>
          <p:spPr bwMode="auto">
            <a:xfrm>
              <a:off x="4513" y="1"/>
              <a:ext cx="1104" cy="115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600 h 21600"/>
                <a:gd name="T2" fmla="*/ 2158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600"/>
                  </a:moveTo>
                  <a:cubicBezTo>
                    <a:pt x="0" y="9678"/>
                    <a:pt x="9658" y="11"/>
                    <a:pt x="21580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8"/>
                    <a:pt x="9658" y="11"/>
                    <a:pt x="21580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38100" cap="rnd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8" name="AutoShape 18"/>
          <p:cNvSpPr>
            <a:spLocks noChangeArrowheads="1"/>
          </p:cNvSpPr>
          <p:nvPr/>
        </p:nvSpPr>
        <p:spPr bwMode="auto">
          <a:xfrm>
            <a:off x="5105400" y="2590800"/>
            <a:ext cx="914400" cy="609600"/>
          </a:xfrm>
          <a:prstGeom prst="curvedDownArrow">
            <a:avLst>
              <a:gd name="adj1" fmla="val 30000"/>
              <a:gd name="adj2" fmla="val 60000"/>
              <a:gd name="adj3" fmla="val 33333"/>
            </a:avLst>
          </a:prstGeom>
          <a:gradFill rotWithShape="0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124200" y="5791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740150" y="1644650"/>
            <a:ext cx="1892300" cy="11303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56078"/>
                  <a:invGamma/>
                </a:schemeClr>
              </a:gs>
            </a:gsLst>
            <a:lin ang="5400000" scaled="1"/>
          </a:gra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>
                <a:solidFill>
                  <a:schemeClr val="accent2"/>
                </a:solidFill>
              </a:rPr>
              <a:t>Entrants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740150" y="4692650"/>
            <a:ext cx="1892300" cy="11303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56078"/>
                  <a:invGamma/>
                </a:schemeClr>
              </a:gs>
            </a:gsLst>
            <a:lin ang="5400000" scaled="1"/>
          </a:gra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/>
              <a:t>Substitutes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149350" y="3168650"/>
            <a:ext cx="1892300" cy="11303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56078"/>
                  <a:invGamma/>
                </a:schemeClr>
              </a:gs>
            </a:gsLst>
            <a:lin ang="5400000" scaled="1"/>
          </a:gra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/>
              <a:t>Suppliers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254750" y="3168650"/>
            <a:ext cx="1892300" cy="11303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56078"/>
                  <a:invGamma/>
                </a:schemeClr>
              </a:gs>
            </a:gsLst>
            <a:lin ang="5400000" scaled="1"/>
          </a:gra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/>
              <a:t>Buyers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740150" y="3168650"/>
            <a:ext cx="1892300" cy="11303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56078"/>
                  <a:invGamma/>
                </a:schemeClr>
              </a:gs>
            </a:gsLst>
            <a:lin ang="5400000" scaled="1"/>
          </a:gra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>
                <a:solidFill>
                  <a:schemeClr val="accent2"/>
                </a:solidFill>
              </a:rPr>
              <a:t>Rivals</a:t>
            </a: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3054350" y="3702050"/>
            <a:ext cx="596900" cy="215900"/>
          </a:xfrm>
          <a:prstGeom prst="rightArrow">
            <a:avLst>
              <a:gd name="adj1" fmla="val 75009"/>
              <a:gd name="adj2" fmla="val 138248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>
            <a:off x="5645150" y="3702050"/>
            <a:ext cx="596900" cy="215900"/>
          </a:xfrm>
          <a:prstGeom prst="leftArrow">
            <a:avLst>
              <a:gd name="adj1" fmla="val 75009"/>
              <a:gd name="adj2" fmla="val 13822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4578350" y="4292600"/>
            <a:ext cx="215900" cy="406400"/>
          </a:xfrm>
          <a:prstGeom prst="upArrow">
            <a:avLst>
              <a:gd name="adj1" fmla="val 75009"/>
              <a:gd name="adj2" fmla="val 94109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4578350" y="2768600"/>
            <a:ext cx="215900" cy="406400"/>
          </a:xfrm>
          <a:prstGeom prst="downArrow">
            <a:avLst>
              <a:gd name="adj1" fmla="val 75009"/>
              <a:gd name="adj2" fmla="val 94126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3352800" y="1447800"/>
            <a:ext cx="2667000" cy="464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381000" y="304800"/>
            <a:ext cx="7967663" cy="774700"/>
          </a:xfrm>
          <a:prstGeom prst="rect">
            <a:avLst/>
          </a:prstGeom>
          <a:noFill/>
          <a:ln/>
        </p:spPr>
        <p:txBody>
          <a:bodyPr lIns="92075" tIns="46038" rIns="92075" bIns="46038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Tools for Managing Discontinuity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990600" y="6172200"/>
            <a:ext cx="7391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spcBef>
                <a:spcPts val="1080"/>
              </a:spcBef>
            </a:pPr>
            <a:r>
              <a:rPr lang="en-US" sz="2800" dirty="0" smtClean="0"/>
              <a:t>Porter: Strategy-Value Chain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304800"/>
            <a:ext cx="7967663" cy="774700"/>
          </a:xfrm>
          <a:prstGeom prst="rect">
            <a:avLst/>
          </a:prstGeom>
          <a:noFill/>
          <a:ln/>
        </p:spPr>
        <p:txBody>
          <a:bodyPr lIns="92075" tIns="46038" rIns="92075" bIns="46038" anchor="b"/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 smtClean="0"/>
              <a:t>Tools for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Managing Discontinuity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702050" y="1600200"/>
            <a:ext cx="1892300" cy="11303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56078"/>
                  <a:invGamma/>
                </a:schemeClr>
              </a:gs>
            </a:gsLst>
            <a:lin ang="5400000" scaled="1"/>
          </a:gra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/>
              <a:t>Entrants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702050" y="4648200"/>
            <a:ext cx="1892300" cy="11303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56078"/>
                  <a:invGamma/>
                </a:schemeClr>
              </a:gs>
            </a:gsLst>
            <a:lin ang="5400000" scaled="1"/>
          </a:gra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/>
              <a:t>Substitutes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149350" y="3124200"/>
            <a:ext cx="1892300" cy="11303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56078"/>
                  <a:invGamma/>
                </a:schemeClr>
              </a:gs>
            </a:gsLst>
            <a:lin ang="5400000" scaled="1"/>
          </a:gra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>
                <a:solidFill>
                  <a:schemeClr val="accent2"/>
                </a:solidFill>
              </a:rPr>
              <a:t>Suppliers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254750" y="3124200"/>
            <a:ext cx="1892300" cy="11303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56078"/>
                  <a:invGamma/>
                </a:schemeClr>
              </a:gs>
            </a:gsLst>
            <a:lin ang="5400000" scaled="1"/>
          </a:gra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>
                <a:solidFill>
                  <a:schemeClr val="accent2"/>
                </a:solidFill>
              </a:rPr>
              <a:t>Buyers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3702050" y="3124200"/>
            <a:ext cx="1892300" cy="11303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56078"/>
                  <a:invGamma/>
                </a:schemeClr>
              </a:gs>
            </a:gsLst>
            <a:lin ang="5400000" scaled="1"/>
          </a:gradFill>
          <a:ln w="127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sz="2400">
                <a:solidFill>
                  <a:schemeClr val="accent2"/>
                </a:solidFill>
              </a:rPr>
              <a:t>Rivals</a:t>
            </a:r>
          </a:p>
        </p:txBody>
      </p:sp>
      <p:sp>
        <p:nvSpPr>
          <p:cNvPr id="8" name="AutoShape 10"/>
          <p:cNvSpPr>
            <a:spLocks noChangeArrowheads="1"/>
          </p:cNvSpPr>
          <p:nvPr/>
        </p:nvSpPr>
        <p:spPr bwMode="auto">
          <a:xfrm>
            <a:off x="3054350" y="3657600"/>
            <a:ext cx="596900" cy="215900"/>
          </a:xfrm>
          <a:prstGeom prst="rightArrow">
            <a:avLst>
              <a:gd name="adj1" fmla="val 75009"/>
              <a:gd name="adj2" fmla="val 138248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>
            <a:off x="5645150" y="3657600"/>
            <a:ext cx="596900" cy="215900"/>
          </a:xfrm>
          <a:prstGeom prst="leftArrow">
            <a:avLst>
              <a:gd name="adj1" fmla="val 75009"/>
              <a:gd name="adj2" fmla="val 13822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4540250" y="4248150"/>
            <a:ext cx="215900" cy="406400"/>
          </a:xfrm>
          <a:prstGeom prst="upArrow">
            <a:avLst>
              <a:gd name="adj1" fmla="val 75009"/>
              <a:gd name="adj2" fmla="val 94109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AutoShape 13"/>
          <p:cNvSpPr>
            <a:spLocks noChangeArrowheads="1"/>
          </p:cNvSpPr>
          <p:nvPr/>
        </p:nvSpPr>
        <p:spPr bwMode="auto">
          <a:xfrm>
            <a:off x="4540250" y="2724150"/>
            <a:ext cx="215900" cy="406400"/>
          </a:xfrm>
          <a:prstGeom prst="downArrow">
            <a:avLst>
              <a:gd name="adj1" fmla="val 75009"/>
              <a:gd name="adj2" fmla="val 94126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838200" y="3003550"/>
            <a:ext cx="7696200" cy="1371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524000" y="6172200"/>
            <a:ext cx="7391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spcBef>
                <a:spcPts val="1080"/>
              </a:spcBef>
            </a:pPr>
            <a:r>
              <a:rPr lang="en-US" sz="2800" dirty="0" smtClean="0"/>
              <a:t>Porter-Strategy-Value Chain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combined systematic innovation capabilities and innovation process model, </a:t>
            </a:r>
            <a:r>
              <a:rPr lang="en-US" sz="1800" dirty="0" smtClean="0"/>
              <a:t>developed by Lawson and Samson (2001) and Ota et al (2013)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Validating and refining the above generic, reference innovation process (IP) framework as an appropriate tool for shipping management/strategy</a:t>
            </a:r>
          </a:p>
          <a:p>
            <a:endParaRPr lang="en-US" sz="2400" dirty="0" smtClean="0"/>
          </a:p>
          <a:p>
            <a:r>
              <a:rPr lang="en-US" sz="2400" dirty="0" smtClean="0"/>
              <a:t>Pertinent model elements, as relevant for shipping companies</a:t>
            </a:r>
            <a:endParaRPr lang="el-GR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Systematic innovation capabilities model for shipping</a:t>
            </a:r>
            <a:endParaRPr lang="el-GR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Based on management of both </a:t>
            </a:r>
            <a:r>
              <a:rPr lang="en-US" sz="2400" b="1" i="1" dirty="0" smtClean="0"/>
              <a:t>dynamic capabilities (DC) </a:t>
            </a:r>
            <a:r>
              <a:rPr lang="en-US" sz="2400" dirty="0" smtClean="0"/>
              <a:t>and</a:t>
            </a:r>
            <a:r>
              <a:rPr lang="en-US" sz="2400" i="1" dirty="0" smtClean="0"/>
              <a:t> </a:t>
            </a:r>
            <a:r>
              <a:rPr lang="en-US" sz="2400" b="1" i="1" dirty="0" smtClean="0"/>
              <a:t>IP</a:t>
            </a:r>
            <a:r>
              <a:rPr lang="en-US" sz="2400" i="1" dirty="0" smtClean="0"/>
              <a:t>s</a:t>
            </a:r>
            <a:r>
              <a:rPr lang="en-US" sz="2400" dirty="0" smtClean="0"/>
              <a:t>. </a:t>
            </a:r>
          </a:p>
          <a:p>
            <a:pPr lvl="1"/>
            <a:r>
              <a:rPr lang="en-US" sz="2000" dirty="0" smtClean="0"/>
              <a:t>Our model revisits and combines the model by </a:t>
            </a:r>
            <a:r>
              <a:rPr lang="en-US" sz="2000" dirty="0" err="1" smtClean="0"/>
              <a:t>Teece</a:t>
            </a:r>
            <a:r>
              <a:rPr lang="en-US" sz="2000" dirty="0" smtClean="0"/>
              <a:t> (2007), of routines existing in the innovation management process and further models contextualized in the shipping sector. 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Proving a </a:t>
            </a:r>
            <a:r>
              <a:rPr lang="en-US" sz="2400" b="1" i="1" dirty="0" smtClean="0"/>
              <a:t>comprehensive systematic innovation capability model for shipping</a:t>
            </a:r>
            <a:r>
              <a:rPr lang="en-US" sz="2400" dirty="0" smtClean="0"/>
              <a:t>, in particular.</a:t>
            </a:r>
          </a:p>
          <a:p>
            <a:endParaRPr lang="en-US" sz="2400" dirty="0" smtClean="0"/>
          </a:p>
          <a:p>
            <a:r>
              <a:rPr lang="en-US" sz="2400" b="1" dirty="0" smtClean="0"/>
              <a:t>Unit of analysis: the shipping company</a:t>
            </a:r>
            <a:endParaRPr lang="el-GR" sz="24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Systematic innovation capabilities model for shipping</a:t>
            </a:r>
            <a:endParaRPr lang="el-GR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7329487" cy="1143000"/>
          </a:xfrm>
        </p:spPr>
        <p:txBody>
          <a:bodyPr/>
          <a:lstStyle/>
          <a:p>
            <a:r>
              <a:rPr lang="en-GB" sz="4000" b="1" dirty="0" smtClean="0"/>
              <a:t>Definition of innovation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00063" y="1571625"/>
            <a:ext cx="7858125" cy="48577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/>
              <a:t>Basic definition: </a:t>
            </a:r>
            <a:r>
              <a:rPr lang="en-GB" sz="2800" b="1" dirty="0" smtClean="0"/>
              <a:t>i</a:t>
            </a:r>
            <a:r>
              <a:rPr lang="en-GB" sz="2400" b="1" dirty="0" smtClean="0"/>
              <a:t>ntroduction of new ideas/changes that add ‘value’ to a firm’s activities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introduction of a new product (service) or a qualitative change in an existing product (service)</a:t>
            </a:r>
            <a:endParaRPr lang="en-GB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process innovation - new to an industry</a:t>
            </a:r>
            <a:endParaRPr lang="en-GB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the opening of a new market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business model innovation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/>
              <a:t>.....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95400"/>
            <a:ext cx="8852062" cy="397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57200"/>
            <a:ext cx="844836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676400" y="5562600"/>
            <a:ext cx="18720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Teece</a:t>
            </a:r>
            <a:r>
              <a:rPr lang="en-US" sz="2000" b="1" dirty="0" smtClean="0"/>
              <a:t>, D. (2007)</a:t>
            </a:r>
            <a:endParaRPr lang="el-GR" sz="20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524000"/>
            <a:ext cx="8974787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Systematic innovation capabilities</a:t>
            </a:r>
            <a:endParaRPr kumimoji="0" lang="el-GR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600200" y="1676400"/>
          <a:ext cx="65532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191000" y="3352800"/>
            <a:ext cx="1524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Innovation Process</a:t>
            </a:r>
          </a:p>
          <a:p>
            <a:pPr algn="ctr"/>
            <a:r>
              <a:rPr lang="en-US" dirty="0" smtClean="0"/>
              <a:t>Components 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304800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Systematic Innovation Capability Components</a:t>
            </a:r>
            <a:endParaRPr lang="el-GR" sz="4000" dirty="0" smtClean="0"/>
          </a:p>
          <a:p>
            <a:pPr algn="ctr"/>
            <a:endParaRPr lang="el-GR" sz="4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143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“the reform of services, operations, and organizational methods to bring about economic and quality benefits for companies, their customers and supply chain collaborators”.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i="1" dirty="0" smtClean="0"/>
              <a:t>incremental</a:t>
            </a:r>
            <a:r>
              <a:rPr lang="en-US" sz="2000" dirty="0" smtClean="0"/>
              <a:t> / </a:t>
            </a:r>
            <a:r>
              <a:rPr lang="en-US" sz="2000" i="1" dirty="0" smtClean="0"/>
              <a:t>radical </a:t>
            </a:r>
            <a:r>
              <a:rPr lang="en-US" sz="2000" b="1" i="1" dirty="0" smtClean="0"/>
              <a:t>shipping service innovation</a:t>
            </a:r>
            <a:endParaRPr lang="en-US" sz="2000" dirty="0" smtClean="0"/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 smtClean="0"/>
              <a:t>i.e. improved service frequency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 smtClean="0"/>
              <a:t>i.e. capacity sharing: 2M, Ocean three, and more </a:t>
            </a:r>
            <a:r>
              <a:rPr lang="en-US" sz="1600" i="1" dirty="0" smtClean="0"/>
              <a:t>shipping alliances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endParaRPr lang="en-US" sz="16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1" i="1" dirty="0" smtClean="0"/>
              <a:t>market innovation</a:t>
            </a:r>
            <a:r>
              <a:rPr lang="en-US" sz="2000" dirty="0" smtClean="0"/>
              <a:t>, accounting to a shipping company’s move to a new market 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1" i="1" dirty="0" smtClean="0"/>
              <a:t>process innovation,</a:t>
            </a:r>
            <a:r>
              <a:rPr lang="en-US" sz="2000" dirty="0" smtClean="0"/>
              <a:t> accounting to improvements of the shipping or ship operations based on ICT or naval </a:t>
            </a:r>
            <a:r>
              <a:rPr lang="en-US" sz="2000" dirty="0" err="1" smtClean="0"/>
              <a:t>enginnering</a:t>
            </a:r>
            <a:r>
              <a:rPr lang="en-US" sz="2000" dirty="0" smtClean="0"/>
              <a:t>/technology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 smtClean="0"/>
              <a:t>e-navigation, e-chartering, e-procurement, e-manning, port community systems for ship formalities clearance, voyage management systems etc. </a:t>
            </a:r>
            <a:endParaRPr lang="en-US" sz="2000" dirty="0" smtClean="0"/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 smtClean="0"/>
              <a:t>new financial management instruments for new investment management and governance approaches</a:t>
            </a:r>
            <a:r>
              <a:rPr lang="en-US" sz="2000" dirty="0" smtClean="0"/>
              <a:t> 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i="1" dirty="0" smtClean="0"/>
              <a:t>business model innovation</a:t>
            </a:r>
            <a:endParaRPr lang="el-GR" sz="20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/>
            <a:r>
              <a:rPr lang="en-US" sz="4400" b="1" dirty="0" smtClean="0"/>
              <a:t>Innovation in Shipping: the context</a:t>
            </a:r>
            <a:endParaRPr lang="el-GR" sz="4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a unique business </a:t>
            </a:r>
            <a:r>
              <a:rPr lang="en-US" sz="2400" b="1" dirty="0" smtClean="0"/>
              <a:t>operations specialization </a:t>
            </a:r>
            <a:r>
              <a:rPr lang="en-US" sz="2400" dirty="0" smtClean="0"/>
              <a:t>(i.e. chartering, technical management, safety and security management, rules and regulation compliance), also 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1" dirty="0" smtClean="0"/>
              <a:t>market segmentation </a:t>
            </a:r>
            <a:r>
              <a:rPr lang="en-US" sz="2400" dirty="0" smtClean="0"/>
              <a:t>(i.e. bulk, container, tanker, liquefied natural gas etc), and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a distinct role played by international governing bodies, such as the International Maritime Organization (IMO) setting </a:t>
            </a:r>
            <a:r>
              <a:rPr lang="en-US" sz="2400" b="1" dirty="0" smtClean="0"/>
              <a:t>rules and regulations</a:t>
            </a:r>
            <a:r>
              <a:rPr lang="en-US" sz="2400" dirty="0" smtClean="0"/>
              <a:t> for the markets 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/>
            <a:r>
              <a:rPr lang="en-US" sz="4400" b="1" dirty="0" smtClean="0"/>
              <a:t>Innovation in Shipping: the context</a:t>
            </a:r>
            <a:endParaRPr lang="el-GR" sz="44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innovation in shipping entails a firm, insightful expression of the </a:t>
            </a:r>
            <a:r>
              <a:rPr lang="en-US" sz="2400" b="1" dirty="0" smtClean="0"/>
              <a:t>strategic direction</a:t>
            </a:r>
          </a:p>
          <a:p>
            <a:pPr lvl="1">
              <a:spcBef>
                <a:spcPct val="20000"/>
              </a:spcBef>
              <a:buFont typeface="Wingdings" pitchFamily="2" charset="2"/>
              <a:buChar char="ü"/>
            </a:pPr>
            <a:r>
              <a:rPr lang="en-US" sz="2000" dirty="0" smtClean="0"/>
              <a:t>both autocratic and participative, team-based and collaborative </a:t>
            </a:r>
            <a:r>
              <a:rPr lang="en-US" sz="2000" b="1" dirty="0" smtClean="0"/>
              <a:t>leadership styles </a:t>
            </a:r>
            <a:r>
              <a:rPr lang="en-US" sz="2000" dirty="0" smtClean="0"/>
              <a:t>are observed,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not necessarily /explicitly connected to innovation, but instead to excellence or sustainable, competitive operation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Leadership is a central parameter in strategy formulation and implementation, whereas champions of innovation initiatives are commonly active in important and interrelated roles, </a:t>
            </a:r>
            <a:r>
              <a:rPr lang="en-US" dirty="0" smtClean="0"/>
              <a:t>i.e. officers of technical departments, finance experts etc. </a:t>
            </a:r>
            <a:endParaRPr lang="el-GR" sz="24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/>
            <a:r>
              <a:rPr lang="en-US" sz="4400" b="1" dirty="0" smtClean="0"/>
              <a:t>Innovation in Shipping: leadership and strategy</a:t>
            </a:r>
            <a:endParaRPr lang="el-GR" sz="44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effectively orchestrate and develop </a:t>
            </a:r>
            <a:r>
              <a:rPr lang="en-US" sz="2400" b="1" i="1" dirty="0" smtClean="0"/>
              <a:t>tangible resources</a:t>
            </a:r>
            <a:r>
              <a:rPr lang="en-US" sz="2400" b="1" dirty="0" smtClean="0"/>
              <a:t> </a:t>
            </a:r>
            <a:r>
              <a:rPr lang="en-US" sz="2400" dirty="0" smtClean="0"/>
              <a:t>(i.e. fleet, </a:t>
            </a:r>
            <a:r>
              <a:rPr lang="en-US" sz="2400" i="1" dirty="0" smtClean="0"/>
              <a:t>financial resources</a:t>
            </a:r>
            <a:r>
              <a:rPr lang="en-US" sz="2400" dirty="0" smtClean="0"/>
              <a:t>), also </a:t>
            </a:r>
            <a:r>
              <a:rPr lang="en-US" sz="2400" b="1" i="1" dirty="0" smtClean="0"/>
              <a:t>knowledge resources</a:t>
            </a:r>
            <a:r>
              <a:rPr lang="en-US" sz="2400" b="1" dirty="0" smtClean="0"/>
              <a:t> </a:t>
            </a:r>
            <a:r>
              <a:rPr lang="en-US" sz="2000" dirty="0" smtClean="0"/>
              <a:t>within the firm but also through their operation and close ties with their maritime network/cluster/ecosystem collaborators</a:t>
            </a:r>
            <a:endParaRPr lang="en-US" sz="2400" dirty="0" smtClean="0"/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endParaRPr lang="el-GR" sz="2400" dirty="0" smtClean="0"/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successfully manage </a:t>
            </a:r>
            <a:r>
              <a:rPr lang="en-US" sz="2400" b="1" dirty="0" smtClean="0"/>
              <a:t>new ventures</a:t>
            </a:r>
            <a:r>
              <a:rPr lang="en-US" sz="2400" dirty="0" smtClean="0"/>
              <a:t>, not always recognized as innovation initiatives per se, thus accumulate </a:t>
            </a:r>
            <a:r>
              <a:rPr lang="en-US" sz="2400" b="1" i="1" dirty="0" smtClean="0"/>
              <a:t>experience and learning abilities</a:t>
            </a:r>
            <a:r>
              <a:rPr lang="en-US" sz="2400" dirty="0" smtClean="0"/>
              <a:t>, supporting still further improvements, (</a:t>
            </a:r>
            <a:r>
              <a:rPr lang="en-US" sz="2000" dirty="0" smtClean="0"/>
              <a:t>enable SC to sense and shape opportunities and threats)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to lever, combine and recombine </a:t>
            </a:r>
            <a:r>
              <a:rPr lang="en-US" sz="2400" b="1" i="1" dirty="0" smtClean="0"/>
              <a:t>financial resources </a:t>
            </a:r>
            <a:r>
              <a:rPr lang="en-US" sz="2400" dirty="0" smtClean="0"/>
              <a:t>from disparate sources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endParaRPr lang="el-GR" sz="24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r>
              <a:rPr lang="en-US" sz="4400" b="1" dirty="0" smtClean="0"/>
              <a:t>Innovation in Shipping: resourcing for innovation</a:t>
            </a:r>
            <a:endParaRPr lang="el-GR" sz="4400" dirty="0" smtClean="0"/>
          </a:p>
          <a:p>
            <a:pPr lvl="0"/>
            <a:endParaRPr lang="el-GR" sz="44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employ </a:t>
            </a:r>
            <a:r>
              <a:rPr lang="en-US" sz="2400" i="1" dirty="0" smtClean="0"/>
              <a:t>e-business tools and practices to both optimize operations</a:t>
            </a:r>
            <a:r>
              <a:rPr lang="en-US" sz="2400" dirty="0" smtClean="0"/>
              <a:t> (i.e. e-maritime, e-navigation) but also 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better coordinate and </a:t>
            </a:r>
            <a:r>
              <a:rPr lang="en-US" sz="2400" i="1" dirty="0" smtClean="0"/>
              <a:t>enable knowledge management</a:t>
            </a:r>
            <a:r>
              <a:rPr lang="en-US" sz="2400" dirty="0" smtClean="0"/>
              <a:t> as a fundamental source of competitive strategic (innovation) advantage, 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within the firm but also through operation and close ties with their maritime network/cluster/ecosystem collaborators.</a:t>
            </a:r>
            <a:endParaRPr lang="el-GR" sz="24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/>
            <a:r>
              <a:rPr lang="en-US" sz="4400" b="1" dirty="0" smtClean="0"/>
              <a:t>Innovation in Shipping: resourcing for innovation</a:t>
            </a:r>
            <a:endParaRPr lang="el-GR" sz="4400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“the capability to process, interpret, encode, manipulate and access information in a purposeful, goal-directed manner, so it can increase its adaptive potential in the environment in which it operates” ”.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use this information to reduce the inherent uncertainty and ambiguity of innovative business operation. 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identify new avenues for investigation and to more quickly eliminate unprofitable options. 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proactively used environment scanning, technological forecasting and competitive analysis toward this goal. </a:t>
            </a:r>
            <a:endParaRPr lang="el-GR" sz="20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1" i="1" dirty="0" smtClean="0"/>
              <a:t>learning from customers and collaborators in the supply chain, and also learning about competitors</a:t>
            </a:r>
            <a:r>
              <a:rPr lang="en-US" sz="2000" b="1" dirty="0" smtClean="0"/>
              <a:t>. </a:t>
            </a:r>
            <a:endParaRPr lang="el-GR" sz="2000" b="1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lang="en-US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kumimoji="0" lang="el-GR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610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/>
            <a:r>
              <a:rPr lang="en-US" sz="4400" b="1" dirty="0" smtClean="0"/>
              <a:t>Innovation in Shipping: organizational intelligence</a:t>
            </a:r>
            <a:endParaRPr lang="el-GR" sz="44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considerable differentiation of perceptions and values exists between individuals and roles ashore (managers, employees at SC’ offices-white collar positions) and seafarer positions and work environments onboard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only partially cultivated a culture that praises tolerance for ambiguity, failure and encourages risk–taking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employ and support the professional development and well being of satisfied and empowered employees and managers, also seafarers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not necessarily explicitly linked to a conscious innovation-oriented strategy but often to a competitive human resource management strategy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rather a predominant, strong seafaring culture onboard and the white collar maritime culture may foster innovative behavior, through professional/scientific MS methods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/>
            <a:r>
              <a:rPr lang="en-US" sz="4400" b="1" dirty="0" smtClean="0"/>
              <a:t>Innovation in Shipping: structures, culture and climate</a:t>
            </a:r>
            <a:endParaRPr lang="el-GR" sz="4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421563" cy="1066800"/>
          </a:xfrm>
        </p:spPr>
        <p:txBody>
          <a:bodyPr>
            <a:noAutofit/>
          </a:bodyPr>
          <a:lstStyle/>
          <a:p>
            <a:r>
              <a:rPr lang="en-GB" sz="4000" b="1" dirty="0" smtClean="0"/>
              <a:t>Invention, Innovation, Diffusion</a:t>
            </a:r>
            <a:br>
              <a:rPr lang="en-GB" sz="4000" b="1" dirty="0" smtClean="0"/>
            </a:br>
            <a:r>
              <a:rPr lang="en-GB" sz="4000" b="1" u="sng" dirty="0" smtClean="0"/>
              <a:t/>
            </a:r>
            <a:br>
              <a:rPr lang="en-GB" sz="4000" b="1" u="sng" dirty="0" smtClean="0"/>
            </a:br>
            <a:endParaRPr lang="en-GB" sz="4000" b="1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90712"/>
            <a:ext cx="7705725" cy="4967288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Invention</a:t>
            </a:r>
            <a:r>
              <a:rPr lang="en-GB" sz="2400" dirty="0" smtClean="0"/>
              <a:t>: conception of an idea to do / make something (profitability not yet verified)</a:t>
            </a:r>
          </a:p>
          <a:p>
            <a:r>
              <a:rPr lang="en-GB" sz="2400" b="1" dirty="0" smtClean="0"/>
              <a:t>Innovation</a:t>
            </a:r>
            <a:r>
              <a:rPr lang="en-GB" sz="2400" dirty="0" smtClean="0"/>
              <a:t>: new product/ process commercially valuable </a:t>
            </a:r>
            <a:r>
              <a:rPr lang="es-ES" sz="2400" dirty="0" err="1" smtClean="0">
                <a:cs typeface="Arial" charset="0"/>
              </a:rPr>
              <a:t>i.e.</a:t>
            </a:r>
            <a:r>
              <a:rPr lang="es-ES" sz="2400" dirty="0" smtClean="0">
                <a:cs typeface="Arial" charset="0"/>
              </a:rPr>
              <a:t> </a:t>
            </a:r>
            <a:r>
              <a:rPr lang="en-GB" sz="2400" dirty="0" smtClean="0">
                <a:cs typeface="Arial" charset="0"/>
              </a:rPr>
              <a:t>successfully developed inventions</a:t>
            </a:r>
          </a:p>
          <a:p>
            <a:r>
              <a:rPr lang="en-GB" sz="2400" b="1" dirty="0" smtClean="0">
                <a:cs typeface="Arial" charset="0"/>
              </a:rPr>
              <a:t>Diffusion</a:t>
            </a:r>
            <a:r>
              <a:rPr lang="en-GB" sz="2400" dirty="0" smtClean="0">
                <a:cs typeface="Arial" charset="0"/>
              </a:rPr>
              <a:t>: </a:t>
            </a:r>
            <a:r>
              <a:rPr lang="en-GB" sz="2400" dirty="0" smtClean="0"/>
              <a:t>the spread of an innovation throughout society or market segments</a:t>
            </a:r>
          </a:p>
          <a:p>
            <a:pPr lvl="1"/>
            <a:r>
              <a:rPr lang="en-GB" sz="2000" dirty="0" smtClean="0"/>
              <a:t>full benefits</a:t>
            </a:r>
          </a:p>
          <a:p>
            <a:pPr lvl="1"/>
            <a:r>
              <a:rPr lang="en-GB" sz="2000" dirty="0" smtClean="0"/>
              <a:t>‘</a:t>
            </a:r>
            <a:r>
              <a:rPr lang="en-GB" sz="2000" dirty="0" err="1" smtClean="0"/>
              <a:t>spillovers’</a:t>
            </a:r>
            <a:r>
              <a:rPr lang="en-GB" sz="2000" dirty="0" smtClean="0"/>
              <a:t> or ‘positive externalities’</a:t>
            </a:r>
            <a:endParaRPr lang="en-GB" sz="20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naval engineering, green shipping, and digital shipping technology are </a:t>
            </a:r>
            <a:r>
              <a:rPr lang="en-US" sz="2400" b="1" i="1" dirty="0" smtClean="0"/>
              <a:t>core technologies</a:t>
            </a:r>
            <a:r>
              <a:rPr lang="en-US" sz="2400" dirty="0" smtClean="0"/>
              <a:t> for shipping</a:t>
            </a:r>
          </a:p>
          <a:p>
            <a:r>
              <a:rPr lang="en-US" sz="2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Shipping is a </a:t>
            </a:r>
            <a:r>
              <a:rPr lang="en-US" sz="2400" b="1" dirty="0" smtClean="0"/>
              <a:t>supplier dominated industry </a:t>
            </a:r>
            <a:r>
              <a:rPr lang="en-US" sz="2400" dirty="0" smtClean="0"/>
              <a:t>(</a:t>
            </a:r>
            <a:r>
              <a:rPr lang="en-US" sz="2400" dirty="0" err="1" smtClean="0"/>
              <a:t>Pavitt</a:t>
            </a:r>
            <a:r>
              <a:rPr lang="en-US" sz="2400" dirty="0" smtClean="0"/>
              <a:t>, 1984) also features of scale-intensive industries, with specialized suppliers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development and adoption has constituted a critical factor for contemporary effective technical innovation management in shipping, both radical also incremental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SC follow to some extent formal methodologies that allow them to conduct scientific/professional technology forecasting and explicitly align core technology strategies, with innovation strategy and business strategy. 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SC participate in technical innovation (platform) -management of technology within the company and innovation ecosystem 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influence of external networks and its relationships with the corporate knowledge base and issues like technology oriented alliances and agreements. </a:t>
            </a:r>
            <a:endParaRPr lang="el-GR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l-GR" sz="24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/>
            <a:r>
              <a:rPr lang="en-US" sz="4400" b="1" dirty="0" smtClean="0"/>
              <a:t>Innovation in Shipping: management of technology</a:t>
            </a:r>
            <a:endParaRPr lang="el-GR" sz="44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SC moderately follow formal methodologies for business performance management, which are weakly, linked to innovation performance measurement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Key Performance Indicators (KPIs) oriented view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e-analytics business process management approach </a:t>
            </a:r>
            <a:endParaRPr lang="el-GR" sz="24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/>
            <a:r>
              <a:rPr lang="en-US" sz="4400" b="1" dirty="0" smtClean="0"/>
              <a:t>Innovation in Shipping: innovation performance measurement</a:t>
            </a:r>
            <a:endParaRPr lang="el-GR" sz="44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variations of the role, relative importance and causal relationships between six main components of the systematic innovation capability compound construct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 lvl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variations in different markets, regions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/>
            <a:r>
              <a:rPr lang="en-US" sz="4400" b="1" dirty="0" smtClean="0"/>
              <a:t>Innovation in Shipping: a systematic innovation capability model</a:t>
            </a:r>
            <a:endParaRPr lang="el-GR" sz="4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214313"/>
            <a:ext cx="6994525" cy="1143000"/>
          </a:xfrm>
        </p:spPr>
        <p:txBody>
          <a:bodyPr/>
          <a:lstStyle/>
          <a:p>
            <a:r>
              <a:rPr lang="en-GB" sz="4000" b="1" dirty="0" smtClean="0"/>
              <a:t>Product and process innovation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447800"/>
            <a:ext cx="8572500" cy="5143500"/>
          </a:xfrm>
        </p:spPr>
        <p:txBody>
          <a:bodyPr>
            <a:normAutofit/>
          </a:bodyPr>
          <a:lstStyle/>
          <a:p>
            <a:pPr marL="533400" indent="-533400">
              <a:buFont typeface="Arial" charset="0"/>
              <a:buNone/>
            </a:pPr>
            <a:r>
              <a:rPr lang="en-GB" sz="2800" b="1" dirty="0" smtClean="0"/>
              <a:t>Product innovation</a:t>
            </a:r>
          </a:p>
          <a:p>
            <a:pPr marL="933450" lvl="1" indent="-533400">
              <a:buFont typeface="Wingdings" pitchFamily="2" charset="2"/>
              <a:buChar char="q"/>
            </a:pPr>
            <a:r>
              <a:rPr lang="en-GB" sz="2400" dirty="0" smtClean="0"/>
              <a:t>product used by consumers</a:t>
            </a:r>
          </a:p>
          <a:p>
            <a:pPr marL="1333500" lvl="2" indent="-533400">
              <a:buFont typeface="Wingdings" pitchFamily="2" charset="2"/>
              <a:buChar char="ü"/>
            </a:pPr>
            <a:r>
              <a:rPr lang="en-GB" sz="2000" dirty="0" smtClean="0"/>
              <a:t>smart phones, etc</a:t>
            </a:r>
          </a:p>
          <a:p>
            <a:pPr marL="933450" lvl="1" indent="-533400">
              <a:buFont typeface="Wingdings" pitchFamily="2" charset="2"/>
              <a:buChar char="q"/>
            </a:pPr>
            <a:r>
              <a:rPr lang="en-GB" sz="2400" dirty="0" smtClean="0"/>
              <a:t>products used by firms</a:t>
            </a:r>
          </a:p>
          <a:p>
            <a:pPr marL="1333500" lvl="2" indent="-533400">
              <a:buFont typeface="Wingdings" pitchFamily="2" charset="2"/>
              <a:buChar char="ü"/>
            </a:pPr>
            <a:r>
              <a:rPr lang="en-GB" sz="2000" dirty="0" smtClean="0"/>
              <a:t>Shipping containers, robots, AGVs etc</a:t>
            </a:r>
          </a:p>
          <a:p>
            <a:pPr marL="533400" indent="-533400">
              <a:buFont typeface="Arial" charset="0"/>
              <a:buNone/>
            </a:pPr>
            <a:r>
              <a:rPr lang="en-GB" sz="2800" b="1" dirty="0" smtClean="0"/>
              <a:t>Process innovation</a:t>
            </a:r>
          </a:p>
          <a:p>
            <a:pPr marL="933450" lvl="1" indent="-533400">
              <a:buFont typeface="Wingdings" pitchFamily="2" charset="2"/>
              <a:buChar char="q"/>
            </a:pPr>
            <a:r>
              <a:rPr lang="en-GB" sz="2400" dirty="0" smtClean="0"/>
              <a:t>Used by consumers</a:t>
            </a:r>
          </a:p>
          <a:p>
            <a:pPr marL="1333500" lvl="2" indent="-533400">
              <a:buFont typeface="Wingdings" pitchFamily="2" charset="2"/>
              <a:buChar char="ü"/>
            </a:pPr>
            <a:r>
              <a:rPr lang="en-GB" sz="2000" dirty="0" smtClean="0"/>
              <a:t>E-government</a:t>
            </a:r>
          </a:p>
          <a:p>
            <a:pPr marL="933450" lvl="1" indent="-533400">
              <a:buFont typeface="Wingdings" pitchFamily="2" charset="2"/>
              <a:buChar char="q"/>
            </a:pPr>
            <a:r>
              <a:rPr lang="en-GB" sz="2400" dirty="0" smtClean="0"/>
              <a:t>Used by firms</a:t>
            </a:r>
          </a:p>
          <a:p>
            <a:pPr marL="1333500" lvl="2" indent="-533400">
              <a:buFont typeface="Wingdings" pitchFamily="2" charset="2"/>
              <a:buChar char="ü"/>
            </a:pPr>
            <a:r>
              <a:rPr lang="en-US" sz="2000" dirty="0" smtClean="0"/>
              <a:t>TOS enabled cargo handling</a:t>
            </a:r>
            <a:r>
              <a:rPr lang="en-GB" sz="2000" dirty="0" smtClean="0"/>
              <a:t>, e-customs</a:t>
            </a:r>
          </a:p>
          <a:p>
            <a:pPr marL="1333500" lvl="2" indent="-533400"/>
            <a:endParaRPr lang="en-GB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Defining an innovation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71500" y="1428750"/>
            <a:ext cx="7358063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Can be defined as </a:t>
            </a:r>
            <a:r>
              <a:rPr lang="en-GB" b="1" dirty="0" smtClean="0"/>
              <a:t>new to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dirty="0" smtClean="0"/>
              <a:t>Firm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dirty="0" smtClean="0"/>
              <a:t>Market (industry)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dirty="0" smtClean="0"/>
              <a:t>World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dirty="0" smtClean="0"/>
              <a:t>Radical vs. incremental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dirty="0" smtClean="0"/>
              <a:t>Radical (steam engine, internal combustion engine, unmanned ship, offshore ports)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dirty="0" smtClean="0"/>
              <a:t>Incremental (containers?- constant improvements)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dirty="0" smtClean="0"/>
              <a:t>Both important in driving economic growth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:\Graphics\Powerpoint\PE_UK\PE411-Trott\Final files\GIF\ch01\M01NT0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143000"/>
            <a:ext cx="8232775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09600" y="5181600"/>
            <a:ext cx="6781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90600" y="152400"/>
            <a:ext cx="6934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typology of innovation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838200"/>
          </a:xfrm>
        </p:spPr>
        <p:txBody>
          <a:bodyPr/>
          <a:lstStyle/>
          <a:p>
            <a:r>
              <a:rPr lang="en-GB" sz="4000" b="1" dirty="0" smtClean="0"/>
              <a:t>Knowledge</a:t>
            </a:r>
            <a:r>
              <a:rPr lang="en-GB" sz="4000" dirty="0" smtClean="0"/>
              <a:t> </a:t>
            </a:r>
            <a:r>
              <a:rPr lang="en-GB" sz="4000" b="1" dirty="0" smtClean="0"/>
              <a:t>and Technology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219200"/>
            <a:ext cx="8553450" cy="5414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/>
              <a:t>Discover knowledge by research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Disseminate knowledge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Knowledge as a public good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Universities, government labs, large firms R&amp;D departments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Triple Helix: Academia-Business-State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Basic and Applied Research, Research and Development (R&amp;D)</a:t>
            </a:r>
          </a:p>
          <a:p>
            <a:pPr>
              <a:lnSpc>
                <a:spcPct val="90000"/>
              </a:lnSpc>
            </a:pPr>
            <a:endParaRPr lang="en-GB" sz="2400" dirty="0" smtClean="0"/>
          </a:p>
          <a:p>
            <a:pPr>
              <a:lnSpc>
                <a:spcPct val="90000"/>
              </a:lnSpc>
              <a:buNone/>
            </a:pPr>
            <a:r>
              <a:rPr lang="en-GB" sz="2400" dirty="0" smtClean="0"/>
              <a:t>	</a:t>
            </a:r>
          </a:p>
          <a:p>
            <a:pPr>
              <a:lnSpc>
                <a:spcPct val="90000"/>
              </a:lnSpc>
            </a:pPr>
            <a:endParaRPr lang="en-GB" sz="2400" dirty="0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81000" y="3810000"/>
            <a:ext cx="8458200" cy="436403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400" b="1" dirty="0" smtClean="0"/>
              <a:t>Technology 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400" b="1" dirty="0" smtClean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en-GB" sz="2400" dirty="0" smtClean="0"/>
              <a:t>Application of knowledge to ‘production’</a:t>
            </a:r>
          </a:p>
          <a:p>
            <a:pPr>
              <a:lnSpc>
                <a:spcPct val="80000"/>
              </a:lnSpc>
            </a:pPr>
            <a:r>
              <a:rPr lang="en-GB" sz="2400" dirty="0" smtClean="0"/>
              <a:t>Firms driven by profit incentive</a:t>
            </a:r>
          </a:p>
          <a:p>
            <a:pPr>
              <a:lnSpc>
                <a:spcPct val="80000"/>
              </a:lnSpc>
            </a:pPr>
            <a:r>
              <a:rPr lang="en-GB" sz="2400" dirty="0" smtClean="0"/>
              <a:t>Private good: investment (R&amp;D) projects, appropriation, intellectual property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:\Graphics\Powerpoint\PE_UK\PE411-Trott\Final files\GIF\ch01\M01NF00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38400"/>
            <a:ext cx="8178800" cy="232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81000" y="9144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GB" sz="4000" b="1" dirty="0" smtClean="0"/>
              <a:t>Conceptual framework of innovation</a:t>
            </a:r>
            <a:endParaRPr kumimoji="0" lang="el-GR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:\Graphics\Powerpoint\PE_UK\PE411-Trott\Final files\GIF\ch01\M01NF0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76400"/>
            <a:ext cx="80073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143000" y="457200"/>
            <a:ext cx="69342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GB" sz="4000" b="1" dirty="0" smtClean="0"/>
              <a:t>Linear models of innovation</a:t>
            </a:r>
            <a:endParaRPr kumimoji="0" lang="el-GR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1443</Words>
  <Application>Microsoft Macintosh PowerPoint</Application>
  <PresentationFormat>On-screen Show (4:3)</PresentationFormat>
  <Paragraphs>192</Paragraphs>
  <Slides>32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Shipping systematic innovation as a tool for sustainable business performance  </vt:lpstr>
      <vt:lpstr>Definition of innovation</vt:lpstr>
      <vt:lpstr>Invention, Innovation, Diffusion  </vt:lpstr>
      <vt:lpstr>Product and process innovation</vt:lpstr>
      <vt:lpstr>Defining an innovation</vt:lpstr>
      <vt:lpstr>PowerPoint Presentation</vt:lpstr>
      <vt:lpstr>Knowledge and Technology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innovation process</vt:lpstr>
      <vt:lpstr>PowerPoint Presentation</vt:lpstr>
      <vt:lpstr>PowerPoint Presentation</vt:lpstr>
      <vt:lpstr>PowerPoint Presentation</vt:lpstr>
      <vt:lpstr>PowerPoint Presentation</vt:lpstr>
      <vt:lpstr>Systematic innovation capabilities model for shipping</vt:lpstr>
      <vt:lpstr>Systematic innovation capabilities model for shipping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mlambrou</dc:creator>
  <cp:lastModifiedBy>Maria</cp:lastModifiedBy>
  <cp:revision>55</cp:revision>
  <dcterms:created xsi:type="dcterms:W3CDTF">2006-08-16T00:00:00Z</dcterms:created>
  <dcterms:modified xsi:type="dcterms:W3CDTF">2019-04-12T17:05:00Z</dcterms:modified>
</cp:coreProperties>
</file>