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4" r:id="rId1"/>
    <p:sldMasterId id="2147483746" r:id="rId2"/>
    <p:sldMasterId id="2147483750" r:id="rId3"/>
    <p:sldMasterId id="2147483754" r:id="rId4"/>
    <p:sldMasterId id="2147483806" r:id="rId5"/>
  </p:sldMasterIdLst>
  <p:notesMasterIdLst>
    <p:notesMasterId r:id="rId54"/>
  </p:notesMasterIdLst>
  <p:sldIdLst>
    <p:sldId id="540" r:id="rId6"/>
    <p:sldId id="541" r:id="rId7"/>
    <p:sldId id="542" r:id="rId8"/>
    <p:sldId id="493" r:id="rId9"/>
    <p:sldId id="534" r:id="rId10"/>
    <p:sldId id="535" r:id="rId11"/>
    <p:sldId id="536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15" r:id="rId33"/>
    <p:sldId id="516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524" r:id="rId42"/>
    <p:sldId id="525" r:id="rId43"/>
    <p:sldId id="526" r:id="rId44"/>
    <p:sldId id="527" r:id="rId45"/>
    <p:sldId id="528" r:id="rId46"/>
    <p:sldId id="529" r:id="rId47"/>
    <p:sldId id="530" r:id="rId48"/>
    <p:sldId id="531" r:id="rId49"/>
    <p:sldId id="532" r:id="rId50"/>
    <p:sldId id="533" r:id="rId51"/>
    <p:sldId id="538" r:id="rId52"/>
    <p:sldId id="537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ヒラギノ角ゴ Pro W3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F20"/>
    <a:srgbClr val="FFF227"/>
    <a:srgbClr val="3333FF"/>
    <a:srgbClr val="CCFFFF"/>
    <a:srgbClr val="3366FF"/>
    <a:srgbClr val="6699FF"/>
    <a:srgbClr val="FFE796"/>
    <a:srgbClr val="CC0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94676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8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8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8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8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B0BC0A6-BBB8-43EE-9DE6-937069DD22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04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8B0CC-4C96-4268-B1E2-6B35C7635337}" type="slidenum">
              <a:rPr lang="en-US"/>
              <a:pPr/>
              <a:t>12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85BC6-B148-42AE-B7B3-FF34A7DA3549}" type="slidenum">
              <a:rPr lang="en-US"/>
              <a:pPr/>
              <a:t>13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4437A-5225-46CB-91C7-B50FC13526E1}" type="slidenum">
              <a:rPr lang="en-US"/>
              <a:pPr/>
              <a:t>14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52429-CF6C-49C0-926A-723FE06CEF1A}" type="slidenum">
              <a:rPr lang="en-US"/>
              <a:pPr/>
              <a:t>15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8014F-AE81-4236-AC4C-CEB5A7874FDC}" type="slidenum">
              <a:rPr lang="en-US"/>
              <a:pPr/>
              <a:t>16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50933-92A6-4851-B6F2-B8B2347B2555}" type="slidenum">
              <a:rPr lang="en-US"/>
              <a:pPr/>
              <a:t>17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A0EFF-B9C8-4927-A357-066672BC3EA1}" type="slidenum">
              <a:rPr lang="en-US"/>
              <a:pPr/>
              <a:t>18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37919-28FE-4471-A2D4-7681343B218A}" type="slidenum">
              <a:rPr lang="en-US"/>
              <a:pPr/>
              <a:t>19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04C6E-2700-4875-BF69-1353F2D98B6A}" type="slidenum">
              <a:rPr lang="en-US"/>
              <a:pPr/>
              <a:t>20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817B1-3AB7-43F9-859F-DBD7944EEC15}" type="slidenum">
              <a:rPr lang="en-US"/>
              <a:pPr/>
              <a:t>21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51245-5363-4699-9832-2389B9CF4D2A}" type="slidenum">
              <a:rPr lang="en-US"/>
              <a:pPr/>
              <a:t>22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50154-7636-410F-9DEE-05434C999AF2}" type="slidenum">
              <a:rPr lang="en-US"/>
              <a:pPr/>
              <a:t>23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B622F-735C-4B42-A165-472D7A179ABE}" type="slidenum">
              <a:rPr lang="en-US"/>
              <a:pPr/>
              <a:t>24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644F1-A16D-4B79-B0A5-1542240C3BCC}" type="slidenum">
              <a:rPr lang="en-US"/>
              <a:pPr/>
              <a:t>25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EDB9C-C354-415C-952B-EE2F044AA42D}" type="slidenum">
              <a:rPr lang="en-US"/>
              <a:pPr/>
              <a:t>26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F5D0E-FB8D-4FEB-B5C2-15E5D287DF1A}" type="slidenum">
              <a:rPr lang="en-US"/>
              <a:pPr/>
              <a:t>27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0A84A-8F3F-4E3F-BD89-35806F816E3A}" type="slidenum">
              <a:rPr lang="en-US"/>
              <a:pPr/>
              <a:t>28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9F8C8-E5D9-4D6E-BD82-4D2E18B4C9B0}" type="slidenum">
              <a:rPr lang="en-US"/>
              <a:pPr/>
              <a:t>29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DA569-2B85-4C42-8500-0C55D9190B80}" type="slidenum">
              <a:rPr lang="en-US"/>
              <a:pPr/>
              <a:t>30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17F46-1346-404B-AEE9-B035CFA3BCA9}" type="slidenum">
              <a:rPr lang="en-US"/>
              <a:pPr/>
              <a:t>31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0C3B7-178E-4B23-B7A4-0416D365CF36}" type="slidenum">
              <a:rPr lang="en-US"/>
              <a:pPr/>
              <a:t>32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0DF72-C560-414E-BC38-F20114353D09}" type="slidenum">
              <a:rPr lang="en-US"/>
              <a:pPr/>
              <a:t>33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BE9C1-4BF7-447F-AF6F-BFE72575CB36}" type="slidenum">
              <a:rPr lang="en-US"/>
              <a:pPr/>
              <a:t>34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7B122-6298-4C2A-B9A2-346581E6DBCC}" type="slidenum">
              <a:rPr lang="en-US"/>
              <a:pPr/>
              <a:t>35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909DD-716D-46AA-9953-05989BBAC813}" type="slidenum">
              <a:rPr lang="en-US"/>
              <a:pPr/>
              <a:t>36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74402-CE9E-4FB4-84BC-0EA4BA227B59}" type="slidenum">
              <a:rPr lang="en-US"/>
              <a:pPr/>
              <a:t>37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89EBE-75AA-4355-B5D8-F05F10757116}" type="slidenum">
              <a:rPr lang="en-US"/>
              <a:pPr/>
              <a:t>38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8370B-CEB4-41F3-A704-69F0C34D3D2C}" type="slidenum">
              <a:rPr lang="en-US"/>
              <a:pPr/>
              <a:t>39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ECEFA-0DB0-46FF-9E4B-92394AE4A19A}" type="slidenum">
              <a:rPr lang="en-US"/>
              <a:pPr/>
              <a:t>40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6EBD9-6812-4846-B171-23B82A9EB200}" type="slidenum">
              <a:rPr lang="en-US"/>
              <a:pPr/>
              <a:t>41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6B9E-9784-4272-B0B1-1491D5025B26}" type="slidenum">
              <a:rPr lang="en-US"/>
              <a:pPr/>
              <a:t>4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059C7-F637-450F-B6D3-058DE9DBBD1C}" type="slidenum">
              <a:rPr lang="en-US"/>
              <a:pPr/>
              <a:t>42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CD1F5-7DC7-4A22-9A9A-AF91D4E9CB3B}" type="slidenum">
              <a:rPr lang="en-US"/>
              <a:pPr/>
              <a:t>43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D09AC-A4C0-48AD-8CA0-75377511D5D3}" type="slidenum">
              <a:rPr lang="en-US"/>
              <a:pPr/>
              <a:t>44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E0D5B-6BCC-48E6-8989-9D30F4868D06}" type="slidenum">
              <a:rPr lang="en-US"/>
              <a:pPr/>
              <a:t>45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AB1EA-6A72-4F35-9EAA-4C160623C151}" type="slidenum">
              <a:rPr lang="en-US"/>
              <a:pPr/>
              <a:t>46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AB1EA-6A72-4F35-9EAA-4C160623C151}" type="slidenum">
              <a:rPr lang="en-US"/>
              <a:pPr/>
              <a:t>47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AB1EA-6A72-4F35-9EAA-4C160623C151}" type="slidenum">
              <a:rPr lang="en-US"/>
              <a:pPr/>
              <a:t>48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987FC-EA27-4797-8A7F-824FA770B6DB}" type="slidenum">
              <a:rPr lang="en-US"/>
              <a:pPr/>
              <a:t>5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987FC-EA27-4797-8A7F-824FA770B6DB}" type="slidenum">
              <a:rPr lang="en-US"/>
              <a:pPr/>
              <a:t>8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ED03-0AC4-4E11-A954-DCBD55429A77}" type="slidenum">
              <a:rPr lang="en-US"/>
              <a:pPr/>
              <a:t>9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5CC7B-377F-4EF1-B73A-4483F0CA0AF4}" type="slidenum">
              <a:rPr lang="en-US"/>
              <a:pPr/>
              <a:t>10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57440-1553-4120-95A4-A3CA17F50FAF}" type="slidenum">
              <a:rPr lang="en-US"/>
              <a:pPr/>
              <a:t>11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dt" sz="half" idx="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2464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7897E0BC-A9C9-49EA-8A92-51CF8554DF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246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24646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624647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17088" dir="464827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48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49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50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51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5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B29DA-2378-4CC9-AA73-B0F1C0A0C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A5B21-8650-4C01-9871-AF69E7A2A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3283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28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28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B0021F-6AEF-464F-BA60-030A1BE9B9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3283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l-G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FB5B-BCFC-4FA0-AB0F-7C5835575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5136B-47A8-4F7D-A579-E97653C71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45ED0-505C-4DF1-B44C-0A4D17355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CE9D8-2C60-49C7-8534-A58BD229B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5F298-6105-4046-8E9E-626416E19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AB139-F46B-4AA6-B205-2B46D36608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CDD15-1760-4B82-9211-45BA81A8A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D9B03-0481-4A1F-9989-7F99E605F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938DB-397F-4521-B79D-F25B49179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7D548-C6C0-4BA2-A5F4-B4944F88BC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5807B-30E2-4309-90D9-F71BEF858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930" name="Group 2"/>
          <p:cNvGrpSpPr>
            <a:grpSpLocks/>
          </p:cNvGrpSpPr>
          <p:nvPr/>
        </p:nvGrpSpPr>
        <p:grpSpPr bwMode="auto">
          <a:xfrm>
            <a:off x="762000" y="1676400"/>
            <a:ext cx="7696200" cy="1676400"/>
            <a:chOff x="436" y="48"/>
            <a:chExt cx="4896" cy="720"/>
          </a:xfrm>
        </p:grpSpPr>
        <p:sp>
          <p:nvSpPr>
            <p:cNvPr id="636931" name="AutoShape 3" descr="bgmac"/>
            <p:cNvSpPr>
              <a:spLocks noChangeArrowheads="1"/>
            </p:cNvSpPr>
            <p:nvPr/>
          </p:nvSpPr>
          <p:spPr bwMode="auto">
            <a:xfrm>
              <a:off x="436" y="48"/>
              <a:ext cx="4896" cy="72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>
              <a:prstShdw prst="shdw17" dist="56796" dir="14606097">
                <a:srgbClr val="F7F7F7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32" name="Line 4"/>
            <p:cNvSpPr>
              <a:spLocks noChangeShapeType="1"/>
            </p:cNvSpPr>
            <p:nvPr/>
          </p:nvSpPr>
          <p:spPr bwMode="auto">
            <a:xfrm>
              <a:off x="576" y="768"/>
              <a:ext cx="46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6933" name="Group 5"/>
          <p:cNvGrpSpPr>
            <a:grpSpLocks/>
          </p:cNvGrpSpPr>
          <p:nvPr/>
        </p:nvGrpSpPr>
        <p:grpSpPr bwMode="auto">
          <a:xfrm>
            <a:off x="685800" y="3505200"/>
            <a:ext cx="7772400" cy="304800"/>
            <a:chOff x="432" y="816"/>
            <a:chExt cx="4896" cy="192"/>
          </a:xfrm>
        </p:grpSpPr>
        <p:sp>
          <p:nvSpPr>
            <p:cNvPr id="636934" name="AutoShape 6"/>
            <p:cNvSpPr>
              <a:spLocks noChangeArrowheads="1"/>
            </p:cNvSpPr>
            <p:nvPr/>
          </p:nvSpPr>
          <p:spPr bwMode="auto">
            <a:xfrm>
              <a:off x="432" y="816"/>
              <a:ext cx="4896" cy="19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tx2">
                    <a:gamma/>
                    <a:shade val="74118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16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35" name="AutoShape 7"/>
            <p:cNvSpPr>
              <a:spLocks noChangeArrowheads="1"/>
            </p:cNvSpPr>
            <p:nvPr/>
          </p:nvSpPr>
          <p:spPr bwMode="auto">
            <a:xfrm flipV="1">
              <a:off x="522" y="828"/>
              <a:ext cx="4722" cy="2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tx2"/>
                </a:gs>
                <a:gs pos="50000">
                  <a:srgbClr val="FFFFFF"/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l-GR">
                <a:solidFill>
                  <a:schemeClr val="tx2"/>
                </a:solidFill>
                <a:latin typeface="Times" pitchFamily="80" charset="0"/>
              </a:endParaRPr>
            </a:p>
          </p:txBody>
        </p:sp>
      </p:grpSp>
      <p:sp>
        <p:nvSpPr>
          <p:cNvPr id="63693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38200" y="2057400"/>
            <a:ext cx="7391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693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36938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6939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694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AE204F0-B9B9-4A3B-94A8-15B51FB9B7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36941" name="AutoShape 13"/>
          <p:cNvSpPr>
            <a:spLocks noChangeArrowheads="1"/>
          </p:cNvSpPr>
          <p:nvPr/>
        </p:nvSpPr>
        <p:spPr bwMode="auto">
          <a:xfrm>
            <a:off x="0" y="76200"/>
            <a:ext cx="609600" cy="6629400"/>
          </a:xfrm>
          <a:prstGeom prst="flowChartDelay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28398" dir="3806097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42" name="AutoShape 14"/>
          <p:cNvSpPr>
            <a:spLocks noChangeArrowheads="1"/>
          </p:cNvSpPr>
          <p:nvPr/>
        </p:nvSpPr>
        <p:spPr bwMode="auto">
          <a:xfrm flipH="1">
            <a:off x="8534400" y="76200"/>
            <a:ext cx="609600" cy="6629400"/>
          </a:xfrm>
          <a:prstGeom prst="flowChartDelay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28398" dir="3806097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550FA-6FE3-44D4-BF9F-DDE30D4764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70874-E72F-4674-8E6B-5C05D2148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08E3D-5084-4518-9A29-8FFC0FB93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E0C26-00EF-4F9C-898C-0CB7E492B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AB1C9-7822-4D02-B048-D9C15E399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AF9C5-F2AA-447A-84C0-6B8BA6FB1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A6835-88C6-425A-AEEE-4C86A6A941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7423F-0115-474D-BAF3-68A4ACDC4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9ECB0-DE6C-49F7-BFDE-48F257CE3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F8217-CC9B-456A-AEE2-A2DDF4A58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3CF0D-0880-4995-B8D0-DCBFB51A7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07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64307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07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307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64307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079" name="Rectangle 7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43084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43085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43086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E55A90-0D13-4752-AFEA-19C7272103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3087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/>
            <a:endParaRPr kumimoji="1" lang="el-GR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8961-8700-478E-ACB6-59B3A1A8D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141A2-CC51-4656-B5DC-18307ED33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A4A7-F5FA-43F3-BDB1-28F259598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D70F0-BA97-48D7-8728-D318D9A408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15852-24B5-4A08-BBC4-714F90A695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F4790-A56F-45AD-86FE-FBC91A5B0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11CAE-7F57-41C0-9609-8D7D00543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D8FC6-F760-4464-964E-B55F70D1A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E3586-F341-438B-9926-2755F3DB2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CE823-3A12-4D9F-9FEA-8F149C8BBE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728D5-A4D7-4071-B716-6D5118AA29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966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58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69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5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B313B-5D3B-4DD1-80EE-094DBD327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6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94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57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70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517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5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83024-D9EC-40C9-B445-EF7C7854C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A4956-7FEF-4A4B-A07C-749D5FA7B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7A95C-1E36-4E57-B87F-8EF148FC2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AB226-A273-4D50-811B-DC04313A88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618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623619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17088" dir="464827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20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21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22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23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62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362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362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80" charset="-128"/>
              </a:defRPr>
            </a:lvl1pPr>
          </a:lstStyle>
          <a:p>
            <a:endParaRPr lang="en-US"/>
          </a:p>
        </p:txBody>
      </p:sp>
      <p:sp>
        <p:nvSpPr>
          <p:cNvPr id="6236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80" charset="-128"/>
              </a:defRPr>
            </a:lvl1pPr>
          </a:lstStyle>
          <a:p>
            <a:endParaRPr lang="en-US"/>
          </a:p>
        </p:txBody>
      </p:sp>
      <p:sp>
        <p:nvSpPr>
          <p:cNvPr id="62362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  <a:latin typeface="+mn-lt"/>
                <a:ea typeface="ＭＳ Ｐゴシック" pitchFamily="80" charset="-128"/>
              </a:defRPr>
            </a:lvl1pPr>
          </a:lstStyle>
          <a:p>
            <a:fld id="{8CEFDFE7-87E0-4577-889C-E7F9DB447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181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l-GR">
              <a:latin typeface="Times New Roman" pitchFamily="18" charset="0"/>
            </a:endParaRPr>
          </a:p>
        </p:txBody>
      </p:sp>
      <p:sp>
        <p:nvSpPr>
          <p:cNvPr id="63181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18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318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318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7C5BCF53-F27C-4CFC-9ADE-1CE57C62A4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906" name="Group 2"/>
          <p:cNvGrpSpPr>
            <a:grpSpLocks/>
          </p:cNvGrpSpPr>
          <p:nvPr/>
        </p:nvGrpSpPr>
        <p:grpSpPr bwMode="auto">
          <a:xfrm>
            <a:off x="762000" y="152400"/>
            <a:ext cx="7696200" cy="1066800"/>
            <a:chOff x="436" y="48"/>
            <a:chExt cx="4896" cy="720"/>
          </a:xfrm>
        </p:grpSpPr>
        <p:sp>
          <p:nvSpPr>
            <p:cNvPr id="635907" name="AutoShape 3" descr="bgmac"/>
            <p:cNvSpPr>
              <a:spLocks noChangeArrowheads="1"/>
            </p:cNvSpPr>
            <p:nvPr/>
          </p:nvSpPr>
          <p:spPr bwMode="auto">
            <a:xfrm>
              <a:off x="436" y="48"/>
              <a:ext cx="4896" cy="72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>
              <a:prstShdw prst="shdw17" dist="56796" dir="14606097">
                <a:srgbClr val="F7F7F7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08" name="Line 4"/>
            <p:cNvSpPr>
              <a:spLocks noChangeShapeType="1"/>
            </p:cNvSpPr>
            <p:nvPr/>
          </p:nvSpPr>
          <p:spPr bwMode="auto">
            <a:xfrm>
              <a:off x="576" y="768"/>
              <a:ext cx="46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909" name="Group 5"/>
          <p:cNvGrpSpPr>
            <a:grpSpLocks/>
          </p:cNvGrpSpPr>
          <p:nvPr/>
        </p:nvGrpSpPr>
        <p:grpSpPr bwMode="auto">
          <a:xfrm>
            <a:off x="685800" y="1371600"/>
            <a:ext cx="7772400" cy="304800"/>
            <a:chOff x="432" y="816"/>
            <a:chExt cx="4896" cy="192"/>
          </a:xfrm>
        </p:grpSpPr>
        <p:sp>
          <p:nvSpPr>
            <p:cNvPr id="635910" name="AutoShape 6"/>
            <p:cNvSpPr>
              <a:spLocks noChangeArrowheads="1"/>
            </p:cNvSpPr>
            <p:nvPr/>
          </p:nvSpPr>
          <p:spPr bwMode="auto">
            <a:xfrm>
              <a:off x="432" y="816"/>
              <a:ext cx="4896" cy="19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tx2">
                    <a:gamma/>
                    <a:shade val="74118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16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11" name="AutoShape 7"/>
            <p:cNvSpPr>
              <a:spLocks noChangeArrowheads="1"/>
            </p:cNvSpPr>
            <p:nvPr/>
          </p:nvSpPr>
          <p:spPr bwMode="auto">
            <a:xfrm flipV="1">
              <a:off x="522" y="828"/>
              <a:ext cx="4722" cy="2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tx2"/>
                </a:gs>
                <a:gs pos="50000">
                  <a:srgbClr val="FFFFFF"/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l-GR">
                <a:solidFill>
                  <a:schemeClr val="tx2"/>
                </a:solidFill>
                <a:latin typeface="Times" pitchFamily="80" charset="0"/>
              </a:endParaRPr>
            </a:p>
          </p:txBody>
        </p:sp>
      </p:grpSp>
      <p:sp>
        <p:nvSpPr>
          <p:cNvPr id="6359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591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59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3591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3591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8AF5413-1909-422A-B089-5CC6A7EE1D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35917" name="AutoShape 13"/>
          <p:cNvSpPr>
            <a:spLocks noChangeArrowheads="1"/>
          </p:cNvSpPr>
          <p:nvPr/>
        </p:nvSpPr>
        <p:spPr bwMode="auto">
          <a:xfrm>
            <a:off x="0" y="76200"/>
            <a:ext cx="609600" cy="6629400"/>
          </a:xfrm>
          <a:prstGeom prst="flowChartDelay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28398" dir="3806097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8" name="AutoShape 14"/>
          <p:cNvSpPr>
            <a:spLocks noChangeArrowheads="1"/>
          </p:cNvSpPr>
          <p:nvPr/>
        </p:nvSpPr>
        <p:spPr bwMode="auto">
          <a:xfrm flipH="1">
            <a:off x="8534400" y="76200"/>
            <a:ext cx="609600" cy="6629400"/>
          </a:xfrm>
          <a:prstGeom prst="flowChartDelay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28398" dir="3806097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l-GR">
              <a:latin typeface="Arial" charset="0"/>
            </a:endParaRPr>
          </a:p>
        </p:txBody>
      </p:sp>
      <p:sp>
        <p:nvSpPr>
          <p:cNvPr id="64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l-GR">
              <a:latin typeface="Arial" charset="0"/>
            </a:endParaRPr>
          </a:p>
        </p:txBody>
      </p:sp>
      <p:sp>
        <p:nvSpPr>
          <p:cNvPr id="64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l-GR">
              <a:latin typeface="Arial" charset="0"/>
            </a:endParaRPr>
          </a:p>
        </p:txBody>
      </p:sp>
      <p:sp>
        <p:nvSpPr>
          <p:cNvPr id="64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l-GR">
              <a:latin typeface="Arial" charset="0"/>
            </a:endParaRPr>
          </a:p>
        </p:txBody>
      </p:sp>
      <p:sp>
        <p:nvSpPr>
          <p:cNvPr id="64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l-GR">
              <a:latin typeface="Arial" charset="0"/>
            </a:endParaRPr>
          </a:p>
        </p:txBody>
      </p:sp>
      <p:sp>
        <p:nvSpPr>
          <p:cNvPr id="64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l-GR">
              <a:latin typeface="Arial" charset="0"/>
            </a:endParaRPr>
          </a:p>
        </p:txBody>
      </p:sp>
      <p:sp>
        <p:nvSpPr>
          <p:cNvPr id="642056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/>
            <a:endParaRPr kumimoji="1" lang="el-GR">
              <a:latin typeface="Arial" charset="0"/>
            </a:endParaRPr>
          </a:p>
        </p:txBody>
      </p:sp>
      <p:sp>
        <p:nvSpPr>
          <p:cNvPr id="64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20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420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420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F87B1C6C-D690-4A64-AA2E-D75425C182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15/9/2015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415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image" Target="../media/image7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Arial" charset="0"/>
              </a:rPr>
              <a:t>Μικροοικονομική Α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1:</a:t>
            </a:r>
            <a:r>
              <a:rPr lang="en-US" sz="2000" dirty="0" smtClean="0"/>
              <a:t> </a:t>
            </a:r>
            <a:r>
              <a:rPr lang="el-GR" sz="2800" dirty="0">
                <a:solidFill>
                  <a:schemeClr val="tx1"/>
                </a:solidFill>
                <a:latin typeface="Arial" charset="0"/>
              </a:rPr>
              <a:t>Αναλύοντας οικονομικά προβλήματα</a:t>
            </a:r>
          </a:p>
          <a:p>
            <a:pPr>
              <a:lnSpc>
                <a:spcPct val="80000"/>
              </a:lnSpc>
            </a:pP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  <a:ea typeface="+mn-ea"/>
              </a:rPr>
              <a:t>Απόστολος Γκότσιας</a:t>
            </a:r>
            <a:endParaRPr lang="el-GR" sz="1800" b="1" i="1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>
                <a:solidFill>
                  <a:prstClr val="black"/>
                </a:solidFill>
                <a:latin typeface="Calibri"/>
                <a:ea typeface="+mn-ea"/>
              </a:rPr>
              <a:t>Τμήμα </a:t>
            </a:r>
            <a:r>
              <a:rPr lang="el-GR" sz="1800" b="1" i="1" dirty="0">
                <a:solidFill>
                  <a:prstClr val="black"/>
                </a:solidFill>
                <a:latin typeface="Calibri"/>
                <a:ea typeface="+mn-ea"/>
              </a:rPr>
              <a:t>Διοίκησης Επιχειρήσεων</a:t>
            </a:r>
          </a:p>
        </p:txBody>
      </p:sp>
    </p:spTree>
    <p:extLst>
      <p:ext uri="{BB962C8B-B14F-4D97-AF65-F5344CB8AC3E}">
        <p14:creationId xmlns:p14="http://schemas.microsoft.com/office/powerpoint/2010/main" val="26787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8C5F-1C87-43F2-902A-268A2A93CF78}" type="slidenum">
              <a:rPr lang="en-US"/>
              <a:pPr/>
              <a:t>10</a:t>
            </a:fld>
            <a:endParaRPr lang="en-US"/>
          </a:p>
        </p:txBody>
      </p:sp>
      <p:sp>
        <p:nvSpPr>
          <p:cNvPr id="356354" name="Text Box 2"/>
          <p:cNvSpPr txBox="1">
            <a:spLocks noChangeArrowheads="1"/>
          </p:cNvSpPr>
          <p:nvPr/>
        </p:nvSpPr>
        <p:spPr bwMode="auto">
          <a:xfrm>
            <a:off x="533400" y="1700808"/>
            <a:ext cx="7924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>
                <a:ea typeface="Arial Unicode MS" pitchFamily="34" charset="-128"/>
                <a:cs typeface="Arial Unicode MS" pitchFamily="34" charset="-128"/>
              </a:rPr>
              <a:t>Η ανάλυση του θέματος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της ρύπανσης απαιτεί τη χρήση εργαλείων της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Μικροοικονομικής. Ποιοι είναι οι φορείς που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πρέπει να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έχουν γνώσεις Μικροοικονομικής;</a:t>
            </a:r>
          </a:p>
          <a:p>
            <a:pPr lvl="2" algn="just">
              <a:spcBef>
                <a:spcPts val="1200"/>
              </a:spcBef>
              <a:buClr>
                <a:schemeClr val="accent2"/>
              </a:buClr>
              <a:buFontTx/>
              <a:buChar char="•"/>
            </a:pP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Οι αρμόδιοι για τη χάραξη πολιτικής</a:t>
            </a:r>
          </a:p>
          <a:p>
            <a:pPr lvl="2">
              <a:spcBef>
                <a:spcPts val="1200"/>
              </a:spcBef>
              <a:buClr>
                <a:schemeClr val="accent2"/>
              </a:buClr>
              <a:buFontTx/>
              <a:buChar char="•"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Τα διευθυντικά και διοικητικά στελέχη</a:t>
            </a:r>
            <a:endParaRPr lang="el-GR" dirty="0"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1200"/>
              </a:spcBef>
              <a:buClr>
                <a:schemeClr val="accent2"/>
              </a:buClr>
              <a:buFontTx/>
              <a:buChar char="•"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 Οι ηγέτες των εργατικών σωματείων</a:t>
            </a:r>
          </a:p>
          <a:p>
            <a:pPr lvl="2">
              <a:spcBef>
                <a:spcPts val="1200"/>
              </a:spcBef>
              <a:buClr>
                <a:schemeClr val="accent2"/>
              </a:buClr>
              <a:buFontTx/>
              <a:buChar char="•"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 Οι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δανειστές και οι παραγωγοί αεροσκαφών</a:t>
            </a:r>
          </a:p>
          <a:p>
            <a:pPr lvl="2">
              <a:spcBef>
                <a:spcPts val="1200"/>
              </a:spcBef>
              <a:buClr>
                <a:schemeClr val="accent2"/>
              </a:buClr>
              <a:buFontTx/>
              <a:buChar char="•"/>
            </a:pP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Οι καταναλωτές…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και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πολλοί άλλοι !</a:t>
            </a:r>
            <a:endParaRPr lang="el-GR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11560" y="260648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Ποιοι πρέπει να μελετούν Μικροοικονομική;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886C-86B9-4944-8B7C-4BDCF406A12A}" type="slidenum">
              <a:rPr lang="en-US"/>
              <a:pPr/>
              <a:t>11</a:t>
            </a:fld>
            <a:endParaRPr lang="en-US"/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1763688" y="3933056"/>
            <a:ext cx="5790615" cy="133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Μοιάζουν με την πραγματική κατάσταση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Tx/>
              <a:buChar char="•"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Είναι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κατανοητά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Tx/>
              <a:buChar char="•"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Έχουν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την κατάλληλη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κλίμακα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7379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662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Μικροοικονομικά μοντέλα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179512" y="3212976"/>
            <a:ext cx="86409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72000" bIns="0">
            <a:spAutoFit/>
          </a:bodyPr>
          <a:lstStyle/>
          <a:p>
            <a:pPr marL="180975" lvl="3"/>
            <a:r>
              <a:rPr lang="el-GR" b="1" dirty="0" smtClean="0">
                <a:ea typeface="Arial Unicode MS" pitchFamily="34" charset="-128"/>
                <a:cs typeface="Arial Unicode MS" pitchFamily="34" charset="-128"/>
              </a:rPr>
              <a:t>1.  Τα υποδείγματα (ή μοντέλα) </a:t>
            </a:r>
            <a:r>
              <a:rPr lang="el-GR" b="1" dirty="0">
                <a:ea typeface="Arial Unicode MS" pitchFamily="34" charset="-128"/>
                <a:cs typeface="Arial Unicode MS" pitchFamily="34" charset="-128"/>
              </a:rPr>
              <a:t>είναι </a:t>
            </a:r>
            <a:r>
              <a:rPr lang="el-GR" b="1" dirty="0" smtClean="0">
                <a:ea typeface="Arial Unicode MS" pitchFamily="34" charset="-128"/>
                <a:cs typeface="Arial Unicode MS" pitchFamily="34" charset="-128"/>
              </a:rPr>
              <a:t>απλουστεύσεις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… όπως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οι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χάρτες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323528" y="1824499"/>
            <a:ext cx="8568952" cy="115416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ΟΙΚΟΝΟΜΙΚΗ ΘΕΩΡΙΑ ( και Μικροοικονομική Θεωρία)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Είναι ένα οργανωμένο σύνολο γνώσεων που μπορεί να εφαρμοστεί σε ένα μεγάλο πεδίο υπαρκτών καταστάσεων.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57382" name="Rectangle 6"/>
          <p:cNvSpPr>
            <a:spLocks noChangeArrowheads="1"/>
          </p:cNvSpPr>
          <p:nvPr/>
        </p:nvSpPr>
        <p:spPr bwMode="auto">
          <a:xfrm>
            <a:off x="467544" y="5290757"/>
            <a:ext cx="8424936" cy="70788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Αλλά στηρίζονται σε υποθέσεις που δεν επαληθεύονται.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80" charset="-128"/>
            </a:endParaRPr>
          </a:p>
          <a:p>
            <a:pPr lvl="0"/>
            <a:r>
              <a:rPr lang="el-GR" sz="2000" dirty="0" smtClean="0">
                <a:latin typeface="+mn-lt"/>
                <a:ea typeface="Times New Roman" pitchFamily="18" charset="0"/>
              </a:rPr>
              <a:t>Όμως οι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επαγωγές (τα συμπεράσματά</a:t>
            </a:r>
            <a:r>
              <a:rPr kumimoji="0" lang="el-G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τους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), μπορούν να επαληθεύονται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autoUpdateAnimBg="0"/>
      <p:bldP spid="35738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1E91-5E21-4D96-9751-77BF66228222}" type="slidenum">
              <a:rPr lang="en-US"/>
              <a:pPr/>
              <a:t>12</a:t>
            </a:fld>
            <a:endParaRPr lang="en-US"/>
          </a:p>
        </p:txBody>
      </p:sp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914400" y="5334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Η παγκόσμια αγορά για ακατέργαστους κόκκους καφέ, Δεκέμβριος 1997</a:t>
            </a:r>
            <a:endParaRPr lang="en-US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04" name="Line 4"/>
          <p:cNvSpPr>
            <a:spLocks noChangeShapeType="1"/>
          </p:cNvSpPr>
          <p:nvPr/>
        </p:nvSpPr>
        <p:spPr bwMode="auto">
          <a:xfrm>
            <a:off x="1259632" y="6093296"/>
            <a:ext cx="55283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5" name="Line 5"/>
          <p:cNvSpPr>
            <a:spLocks noChangeShapeType="1"/>
          </p:cNvSpPr>
          <p:nvPr/>
        </p:nvSpPr>
        <p:spPr bwMode="auto">
          <a:xfrm flipH="1" flipV="1">
            <a:off x="1270265" y="1938098"/>
            <a:ext cx="1960" cy="415178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323528" y="1844824"/>
            <a:ext cx="8640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Τιμή ανά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κιλό</a:t>
            </a:r>
            <a:endParaRPr lang="en-GB" sz="20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6858000" y="5927725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Ποσότητα</a:t>
            </a:r>
          </a:p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(σε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κιλά)</a:t>
            </a:r>
            <a:endParaRPr lang="el-GR" sz="20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08" name="Line 8"/>
          <p:cNvSpPr>
            <a:spLocks noChangeShapeType="1"/>
          </p:cNvSpPr>
          <p:nvPr/>
        </p:nvSpPr>
        <p:spPr bwMode="auto">
          <a:xfrm flipV="1">
            <a:off x="1447800" y="2514600"/>
            <a:ext cx="2651125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Text Box 10"/>
          <p:cNvSpPr txBox="1">
            <a:spLocks noChangeArrowheads="1"/>
          </p:cNvSpPr>
          <p:nvPr/>
        </p:nvSpPr>
        <p:spPr bwMode="auto">
          <a:xfrm>
            <a:off x="4211960" y="2204864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Προσφορά (</a:t>
            </a:r>
            <a:r>
              <a:rPr lang="en-US" sz="2000" b="1" dirty="0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b="1" dirty="0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)</a:t>
            </a:r>
            <a:endParaRPr lang="en-GB" sz="20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0" y="6975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8E19-98B8-4996-AD65-335191C6CB41}" type="slidenum">
              <a:rPr lang="en-US"/>
              <a:pPr/>
              <a:t>13</a:t>
            </a:fld>
            <a:endParaRPr lang="en-US"/>
          </a:p>
        </p:txBody>
      </p:sp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914400" y="53975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</a:t>
            </a:r>
            <a:r>
              <a:rPr lang="el-GR" u="sng">
                <a:solidFill>
                  <a:srgbClr val="FFB016"/>
                </a:solidFill>
              </a:rPr>
              <a:t>:</a:t>
            </a:r>
            <a:r>
              <a:rPr lang="el-GR"/>
              <a:t>   </a:t>
            </a:r>
            <a:r>
              <a:rPr lang="el-GR">
                <a:solidFill>
                  <a:schemeClr val="bg1"/>
                </a:solidFill>
              </a:rPr>
              <a:t>Η παγκόσμια αγορά για ακατέργαστους κόκκους καφέ, Δεκέμβριος 1997</a:t>
            </a:r>
          </a:p>
        </p:txBody>
      </p:sp>
      <p:sp>
        <p:nvSpPr>
          <p:cNvPr id="359432" name="Line 8"/>
          <p:cNvSpPr>
            <a:spLocks noChangeShapeType="1"/>
          </p:cNvSpPr>
          <p:nvPr/>
        </p:nvSpPr>
        <p:spPr bwMode="auto">
          <a:xfrm>
            <a:off x="1768475" y="2362200"/>
            <a:ext cx="30480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>
            <a:off x="4945063" y="5165725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Ζήτηση (Ρ, Ι)</a:t>
            </a:r>
          </a:p>
        </p:txBody>
      </p:sp>
      <p:sp>
        <p:nvSpPr>
          <p:cNvPr id="359435" name="Text Box 11"/>
          <p:cNvSpPr txBox="1">
            <a:spLocks noChangeArrowheads="1"/>
          </p:cNvSpPr>
          <p:nvPr/>
        </p:nvSpPr>
        <p:spPr bwMode="auto">
          <a:xfrm>
            <a:off x="0" y="6975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 b="1">
              <a:latin typeface="Times New Roman" pitchFamily="18" charset="0"/>
            </a:endParaRPr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>
            <a:off x="1043608" y="6175937"/>
            <a:ext cx="596036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 flipH="1" flipV="1">
            <a:off x="1043608" y="1967574"/>
            <a:ext cx="0" cy="424847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40" name="Line 16"/>
          <p:cNvSpPr>
            <a:spLocks noChangeShapeType="1"/>
          </p:cNvSpPr>
          <p:nvPr/>
        </p:nvSpPr>
        <p:spPr bwMode="auto">
          <a:xfrm flipV="1">
            <a:off x="1447800" y="2514600"/>
            <a:ext cx="2651125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41" name="Text Box 17"/>
          <p:cNvSpPr txBox="1">
            <a:spLocks noChangeArrowheads="1"/>
          </p:cNvSpPr>
          <p:nvPr/>
        </p:nvSpPr>
        <p:spPr bwMode="auto">
          <a:xfrm>
            <a:off x="4114800" y="2438400"/>
            <a:ext cx="219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Προσφορά (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)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9512" y="1844824"/>
            <a:ext cx="8640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Τιμή ανά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κιλό</a:t>
            </a:r>
            <a:endParaRPr lang="en-GB" sz="20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948264" y="5805264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Ποσότητα</a:t>
            </a:r>
          </a:p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(σε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κιλά)</a:t>
            </a:r>
            <a:endParaRPr lang="el-GR" sz="2000" b="1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9F24-89E8-4EA9-98F0-ECF15A5FEBE9}" type="slidenum">
              <a:rPr lang="en-US"/>
              <a:pPr/>
              <a:t>14</a:t>
            </a:fld>
            <a:endParaRPr lang="en-US"/>
          </a:p>
        </p:txBody>
      </p:sp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395536" y="1968500"/>
            <a:ext cx="7681664" cy="118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36000" rIns="72000" bIns="36000">
            <a:spAutoFit/>
          </a:bodyPr>
          <a:lstStyle/>
          <a:p>
            <a:pPr marL="265113" lvl="2"/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l-GR" b="1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b="1" dirty="0">
                <a:ea typeface="Arial Unicode MS" pitchFamily="34" charset="-128"/>
                <a:cs typeface="Arial Unicode MS" pitchFamily="34" charset="-128"/>
              </a:rPr>
              <a:t>Στοιχεία των μοντέλων</a:t>
            </a:r>
            <a:endParaRPr lang="en-US" b="1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 marL="180975" lvl="2" algn="r">
              <a:buClr>
                <a:schemeClr val="accent2"/>
              </a:buClr>
              <a:buFontTx/>
              <a:buChar char="•"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Ο Καθορισμός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των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επιλογών/εναλλακτικών λύσεων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662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Μικροοικονομικά </a:t>
            </a:r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μοντέλα -2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3212976"/>
            <a:ext cx="198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3717032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Μία επιχείρηση έχει ένα δεδομένο χρηματικό ποσό το οποίο μπορεί να χρησιμοποιήσει είτε</a:t>
            </a:r>
          </a:p>
          <a:p>
            <a:pPr marL="180975" indent="265113" algn="just">
              <a:buFont typeface="Arial" pitchFamily="34" charset="0"/>
              <a:buChar char="•"/>
            </a:pP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για να μεγαλώσει το εργοστάσιό της </a:t>
            </a:r>
          </a:p>
          <a:p>
            <a:pPr marL="180975" indent="265113" algn="just">
              <a:buFont typeface="Arial" pitchFamily="34" charset="0"/>
              <a:buChar char="•"/>
            </a:pP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για να βελτιώσει το προϊόν της.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9632" y="5373216"/>
            <a:ext cx="6034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Ποιες είναι οι επιλογές/εναλλακτικές λύσεις;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0AE5-F901-4198-8546-0D7E62DCF125}" type="slidenum">
              <a:rPr lang="en-US"/>
              <a:pPr/>
              <a:t>15</a:t>
            </a:fld>
            <a:endParaRPr lang="en-US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251520" y="1700808"/>
            <a:ext cx="864096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l-GR" u="sng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l-GR" u="sng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l-GR" u="sng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l-GR" u="sng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Παράδειγμα (συνέχεια):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2788" indent="-350838">
              <a:buClr>
                <a:srgbClr val="002060"/>
              </a:buClr>
              <a:buFont typeface="Wingdings" pitchFamily="2" charset="2"/>
              <a:buChar char="Ø"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100 ευρώ που επενδύονται σε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εγκαταστάσεις αποδίδουν έσοδα 800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dirty="0">
              <a:ea typeface="Arial Unicode MS" pitchFamily="34" charset="-128"/>
              <a:cs typeface="Arial Unicode MS" pitchFamily="34" charset="-128"/>
            </a:endParaRPr>
          </a:p>
          <a:p>
            <a:pPr marL="712788" indent="-350838">
              <a:buClr>
                <a:srgbClr val="002060"/>
              </a:buClr>
              <a:buFont typeface="Wingdings" pitchFamily="2" charset="2"/>
              <a:buChar char="Ø"/>
            </a:pP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100 ευρώ στην Έρευνα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&amp; Ανάπτυξη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(Ε&amp;Α) αποδίδουν έσοδα 1.000 ευρώ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1200"/>
              </a:spcBef>
            </a:pPr>
            <a:r>
              <a:rPr lang="el-GR" sz="2300" dirty="0" smtClean="0">
                <a:ea typeface="Arial Unicode MS" pitchFamily="34" charset="-128"/>
                <a:cs typeface="Arial Unicode MS" pitchFamily="34" charset="-128"/>
              </a:rPr>
              <a:t>Κόστος </a:t>
            </a:r>
            <a:r>
              <a:rPr lang="el-GR" sz="2300" dirty="0">
                <a:ea typeface="Arial Unicode MS" pitchFamily="34" charset="-128"/>
                <a:cs typeface="Arial Unicode MS" pitchFamily="34" charset="-128"/>
              </a:rPr>
              <a:t>ευκαιρίας </a:t>
            </a:r>
            <a:r>
              <a:rPr lang="el-GR" sz="2300" i="1" dirty="0">
                <a:ea typeface="Arial Unicode MS" pitchFamily="34" charset="-128"/>
                <a:cs typeface="Arial Unicode MS" pitchFamily="34" charset="-128"/>
              </a:rPr>
              <a:t>της επένδυσης σε </a:t>
            </a:r>
            <a:r>
              <a:rPr lang="el-GR" sz="2300" i="1" u="sng" dirty="0">
                <a:ea typeface="Arial Unicode MS" pitchFamily="34" charset="-128"/>
                <a:cs typeface="Arial Unicode MS" pitchFamily="34" charset="-128"/>
              </a:rPr>
              <a:t>εγκαταστάσεις</a:t>
            </a:r>
            <a:r>
              <a:rPr lang="el-GR" sz="2300" i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300" dirty="0" smtClean="0"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l-GR" sz="2300" dirty="0">
                <a:ea typeface="Arial Unicode MS" pitchFamily="34" charset="-128"/>
                <a:cs typeface="Arial Unicode MS" pitchFamily="34" charset="-128"/>
              </a:rPr>
              <a:t>1.000 </a:t>
            </a:r>
            <a:r>
              <a:rPr lang="el-GR" sz="23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3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300" dirty="0">
                <a:ea typeface="Arial Unicode MS" pitchFamily="34" charset="-128"/>
                <a:cs typeface="Arial Unicode MS" pitchFamily="34" charset="-128"/>
              </a:rPr>
              <a:t>Κόστος ευκαιρίας </a:t>
            </a:r>
            <a:r>
              <a:rPr lang="el-GR" sz="2300" i="1" dirty="0">
                <a:ea typeface="Arial Unicode MS" pitchFamily="34" charset="-128"/>
                <a:cs typeface="Arial Unicode MS" pitchFamily="34" charset="-128"/>
              </a:rPr>
              <a:t>της επένδυσης σε </a:t>
            </a:r>
            <a:r>
              <a:rPr lang="el-GR" sz="2300" i="1" u="sng" dirty="0" smtClean="0">
                <a:ea typeface="Arial Unicode MS" pitchFamily="34" charset="-128"/>
                <a:cs typeface="Arial Unicode MS" pitchFamily="34" charset="-128"/>
              </a:rPr>
              <a:t>Ε&amp;Α</a:t>
            </a:r>
            <a:r>
              <a:rPr lang="el-GR" sz="2300" dirty="0" smtClean="0"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l-GR" sz="2300" dirty="0">
                <a:ea typeface="Arial Unicode MS" pitchFamily="34" charset="-128"/>
                <a:cs typeface="Arial Unicode MS" pitchFamily="34" charset="-128"/>
              </a:rPr>
              <a:t>800 </a:t>
            </a:r>
            <a:r>
              <a:rPr lang="el-GR" sz="23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300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</a:pPr>
            <a:r>
              <a:rPr lang="el-GR" sz="1800" b="1" u="sng" dirty="0" smtClean="0">
                <a:solidFill>
                  <a:srgbClr val="CC2994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Προσέξτε ότι</a:t>
            </a:r>
            <a:r>
              <a:rPr lang="el-GR" sz="1800" b="1" dirty="0" smtClean="0">
                <a:solidFill>
                  <a:srgbClr val="CC2994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000" i="1" dirty="0" smtClean="0">
                <a:ea typeface="Arial Unicode MS" pitchFamily="34" charset="-128"/>
                <a:cs typeface="Arial Unicode MS" pitchFamily="34" charset="-128"/>
              </a:rPr>
              <a:t>Το </a:t>
            </a:r>
            <a:r>
              <a:rPr lang="el-GR" sz="2000" i="1" dirty="0">
                <a:ea typeface="Arial Unicode MS" pitchFamily="34" charset="-128"/>
                <a:cs typeface="Arial Unicode MS" pitchFamily="34" charset="-128"/>
              </a:rPr>
              <a:t>κόστος ευκαιρίας εξαρτάται από </a:t>
            </a:r>
            <a:r>
              <a:rPr lang="el-GR" sz="2000" i="1" dirty="0" smtClean="0">
                <a:ea typeface="Arial Unicode MS" pitchFamily="34" charset="-128"/>
                <a:cs typeface="Arial Unicode MS" pitchFamily="34" charset="-128"/>
              </a:rPr>
              <a:t>το πώς προσδιορίζονται οι </a:t>
            </a:r>
            <a:r>
              <a:rPr lang="el-GR" sz="2000" i="1" u="sng" dirty="0" smtClean="0">
                <a:ea typeface="Arial Unicode MS" pitchFamily="34" charset="-128"/>
                <a:cs typeface="Arial Unicode MS" pitchFamily="34" charset="-128"/>
              </a:rPr>
              <a:t>εναλλακτικές</a:t>
            </a:r>
            <a:r>
              <a:rPr lang="el-GR" sz="2000" i="1" dirty="0" smtClean="0">
                <a:ea typeface="Arial Unicode MS" pitchFamily="34" charset="-128"/>
                <a:cs typeface="Arial Unicode MS" pitchFamily="34" charset="-128"/>
              </a:rPr>
              <a:t> λύσεις.</a:t>
            </a:r>
            <a:endParaRPr lang="en-US" i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1477" name="WordArt 5"/>
          <p:cNvSpPr>
            <a:spLocks noChangeArrowheads="1" noChangeShapeType="1" noTextEdit="1"/>
          </p:cNvSpPr>
          <p:nvPr/>
        </p:nvSpPr>
        <p:spPr bwMode="auto">
          <a:xfrm>
            <a:off x="179512" y="1844824"/>
            <a:ext cx="1800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162880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Το κόστος ευκαιρίας ενός πόρου είναι η αξία αυτού του πόρου στην καλύτερη εναλλακτική του χρήση.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662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Μικροοικονομικά </a:t>
            </a:r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μοντέλα -3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4BC1-E121-4710-91DB-3F36C961182A}" type="slidenum">
              <a:rPr lang="en-US"/>
              <a:pPr/>
              <a:t>16</a:t>
            </a:fld>
            <a:endParaRPr lang="en-US"/>
          </a:p>
        </p:txBody>
      </p:sp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609600" y="1772816"/>
            <a:ext cx="8153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                        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Η αντικειμενική συνάρτηση προσδιορίζει</a:t>
            </a:r>
          </a:p>
          <a:p>
            <a:r>
              <a:rPr lang="el-GR" dirty="0">
                <a:ea typeface="Arial Unicode MS" pitchFamily="34" charset="-128"/>
                <a:cs typeface="Arial Unicode MS" pitchFamily="34" charset="-128"/>
              </a:rPr>
              <a:t>                          τι ακριβώς ενδιαφέρει τον φορέα.</a:t>
            </a:r>
          </a:p>
          <a:p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marL="446088" lvl="2"/>
            <a:r>
              <a:rPr lang="el-GR" u="sng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Παράδειγμα</a:t>
            </a:r>
            <a:r>
              <a:rPr lang="el-GR" u="sng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  Εκείνο που ενδιαφέρει τον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διευθυντικό στέλεχος είναι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η αύξηση των </a:t>
            </a:r>
            <a:r>
              <a:rPr lang="el-GR" i="1" u="sng" dirty="0" smtClean="0">
                <a:ea typeface="Arial Unicode MS" pitchFamily="34" charset="-128"/>
                <a:cs typeface="Arial Unicode MS" pitchFamily="34" charset="-128"/>
              </a:rPr>
              <a:t>κερδών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της επιχείρησης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ή η αύξηση της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‘</a:t>
            </a:r>
            <a:r>
              <a:rPr lang="el-GR" i="1" u="sng" dirty="0" smtClean="0">
                <a:ea typeface="Arial Unicode MS" pitchFamily="34" charset="-128"/>
                <a:cs typeface="Arial Unicode MS" pitchFamily="34" charset="-128"/>
              </a:rPr>
              <a:t>εξουσίας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’ του;</a:t>
            </a:r>
            <a:endParaRPr lang="el-GR" dirty="0">
              <a:ea typeface="Arial Unicode MS" pitchFamily="34" charset="-128"/>
              <a:cs typeface="Arial Unicode MS" pitchFamily="34" charset="-128"/>
            </a:endParaRPr>
          </a:p>
          <a:p>
            <a:pPr lvl="2"/>
            <a:endParaRPr lang="en-US" u="sng" dirty="0">
              <a:ea typeface="Arial Unicode MS" pitchFamily="34" charset="-128"/>
              <a:cs typeface="Arial Unicode MS" pitchFamily="34" charset="-128"/>
            </a:endParaRPr>
          </a:p>
          <a:p>
            <a:pPr marL="446088" lvl="2"/>
            <a:r>
              <a:rPr lang="el-GR" sz="1600" b="1" u="sng" dirty="0" smtClean="0">
                <a:solidFill>
                  <a:srgbClr val="CC2994"/>
                </a:solidFill>
                <a:ea typeface="Arial Unicode MS" pitchFamily="34" charset="-128"/>
                <a:cs typeface="Arial Unicode MS" pitchFamily="34" charset="-128"/>
              </a:rPr>
              <a:t>Προσέξτε ότι</a:t>
            </a:r>
            <a:r>
              <a:rPr lang="el-GR" sz="1600" b="1" dirty="0" smtClean="0">
                <a:solidFill>
                  <a:srgbClr val="CC2994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sz="1800" b="1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0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000" dirty="0">
                <a:ea typeface="Arial Unicode MS" pitchFamily="34" charset="-128"/>
                <a:cs typeface="Arial Unicode MS" pitchFamily="34" charset="-128"/>
              </a:rPr>
              <a:t>Το κόστος ευκαιρίας εξαρτάται από τον τρόπο με</a:t>
            </a:r>
          </a:p>
          <a:p>
            <a:pPr lvl="2"/>
            <a:r>
              <a:rPr lang="el-GR" sz="2000" dirty="0">
                <a:ea typeface="Arial Unicode MS" pitchFamily="34" charset="-128"/>
                <a:cs typeface="Arial Unicode MS" pitchFamily="34" charset="-128"/>
              </a:rPr>
              <a:t>τον οποίο καθορίζεται η αντικειμενική συνάρτηση</a:t>
            </a:r>
            <a:r>
              <a:rPr lang="el-GR" sz="2000" dirty="0" smtClean="0"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2499" name="WordArt 3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64770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αντικειμενική συνάρτηση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62500" name="WordArt 4"/>
          <p:cNvSpPr>
            <a:spLocks noChangeArrowheads="1" noChangeShapeType="1" noTextEdit="1"/>
          </p:cNvSpPr>
          <p:nvPr/>
        </p:nvSpPr>
        <p:spPr bwMode="auto">
          <a:xfrm>
            <a:off x="611560" y="1844824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/>
      <p:bldP spid="3625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20E0-E5F1-45CC-BBF7-556E3297807C}" type="slidenum">
              <a:rPr lang="en-US"/>
              <a:pPr/>
              <a:t>17</a:t>
            </a:fld>
            <a:endParaRPr lang="en-US"/>
          </a:p>
        </p:txBody>
      </p:sp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395536" y="1700808"/>
            <a:ext cx="8748464" cy="432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36000" rIns="72000" bIns="36000">
            <a:spAutoFit/>
          </a:bodyPr>
          <a:lstStyle/>
          <a:p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                           Τα όρια (οι περιορισμοί) καθορίζονται  σε 			       σχέση με τους πόρους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που έχει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το στέλεχος 		       στη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διάθεσή του.</a:t>
            </a:r>
          </a:p>
          <a:p>
            <a:pPr algn="just">
              <a:spcBef>
                <a:spcPct val="50000"/>
              </a:spcBef>
            </a:pPr>
            <a:r>
              <a:rPr lang="el-GR" u="sng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Παράδειγμα</a:t>
            </a:r>
            <a:r>
              <a:rPr lang="el-GR" u="sng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 Ο προϋπολογισμός του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στελέχους είναι 100 ευρώ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Symbol" pitchFamily="18" charset="2"/>
              <a:buNone/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el-GR" dirty="0" smtClean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Η συνήθης συμπεριφορά του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στελέχους μπορούμε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να πούμε</a:t>
            </a:r>
          </a:p>
          <a:p>
            <a:r>
              <a:rPr lang="el-GR" dirty="0">
                <a:ea typeface="Arial Unicode MS" pitchFamily="34" charset="-128"/>
                <a:cs typeface="Arial Unicode MS" pitchFamily="34" charset="-128"/>
              </a:rPr>
              <a:t>  ότι είναι η αριστοποίηση της αντικειμενικής συνάρτησης,</a:t>
            </a:r>
          </a:p>
          <a:p>
            <a:r>
              <a:rPr lang="el-GR" dirty="0">
                <a:ea typeface="Arial Unicode MS" pitchFamily="34" charset="-128"/>
                <a:cs typeface="Arial Unicode MS" pitchFamily="34" charset="-128"/>
              </a:rPr>
              <a:t>  σύμφωνα με τους διάφορους περιορισμούς στους</a:t>
            </a:r>
          </a:p>
          <a:p>
            <a:r>
              <a:rPr lang="el-GR" dirty="0">
                <a:ea typeface="Arial Unicode MS" pitchFamily="34" charset="-128"/>
                <a:cs typeface="Arial Unicode MS" pitchFamily="34" charset="-128"/>
              </a:rPr>
              <a:t>  οποίους υπόκειται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.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3523" name="WordArt 3"/>
          <p:cNvSpPr>
            <a:spLocks noChangeArrowheads="1" noChangeShapeType="1" noTextEdit="1"/>
          </p:cNvSpPr>
          <p:nvPr/>
        </p:nvSpPr>
        <p:spPr bwMode="auto">
          <a:xfrm>
            <a:off x="611560" y="476672"/>
            <a:ext cx="7010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 περιορισμός (ή οι περιορισμοί)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63524" name="WordArt 4"/>
          <p:cNvSpPr>
            <a:spLocks noChangeArrowheads="1" noChangeShapeType="1" noTextEdit="1"/>
          </p:cNvSpPr>
          <p:nvPr/>
        </p:nvSpPr>
        <p:spPr bwMode="auto">
          <a:xfrm>
            <a:off x="683568" y="3573016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Unicode MS"/>
                <a:ea typeface="Arial Unicode MS"/>
                <a:cs typeface="Arial Unicode MS"/>
              </a:rPr>
              <a:t>Βελτιστοποίηση υπό περιορισμούς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63525" name="WordArt 5"/>
          <p:cNvSpPr>
            <a:spLocks noChangeArrowheads="1" noChangeShapeType="1" noTextEdit="1"/>
          </p:cNvSpPr>
          <p:nvPr/>
        </p:nvSpPr>
        <p:spPr bwMode="auto">
          <a:xfrm>
            <a:off x="611560" y="1772816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4" grpId="0" animBg="1"/>
      <p:bldP spid="3635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D2F-7B68-476D-8968-B8580DACB07D}" type="slidenum">
              <a:rPr lang="en-US"/>
              <a:pPr/>
              <a:t>18</a:t>
            </a:fld>
            <a:endParaRPr lang="en-US"/>
          </a:p>
        </p:txBody>
      </p:sp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0" y="1700809"/>
            <a:ext cx="8839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975" indent="180975" algn="just">
              <a:buFont typeface="Wingdings" pitchFamily="2" charset="2"/>
              <a:buChar char="Ø"/>
            </a:pP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Επένδυση σε Εγκαταστάσεις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): </a:t>
            </a:r>
            <a:endParaRPr lang="el-GR" dirty="0" smtClean="0">
              <a:ea typeface="Arial Unicode MS" pitchFamily="34" charset="-128"/>
              <a:cs typeface="Arial Unicode MS" pitchFamily="34" charset="-128"/>
            </a:endParaRPr>
          </a:p>
          <a:p>
            <a:pPr marL="180975" indent="180975" algn="ctr"/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προϋπολογισμός (χρηματικό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κονδύλι)/30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dirty="0">
              <a:ea typeface="Arial Unicode MS" pitchFamily="34" charset="-128"/>
              <a:cs typeface="Arial Unicode MS" pitchFamily="34" charset="-128"/>
            </a:endParaRPr>
          </a:p>
          <a:p>
            <a:pPr marL="180975">
              <a:buFont typeface="Wingdings" pitchFamily="2" charset="2"/>
              <a:buChar char="Ø"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Έρευνα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&amp; Ανάπτυξη (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): </a:t>
            </a:r>
            <a:endParaRPr lang="el-GR" dirty="0" smtClean="0">
              <a:ea typeface="Arial Unicode MS" pitchFamily="34" charset="-128"/>
              <a:cs typeface="Arial Unicode MS" pitchFamily="34" charset="-128"/>
            </a:endParaRPr>
          </a:p>
          <a:p>
            <a:pPr marL="180975" algn="ctr"/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Ν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= προϋπολογισμός/100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</a:pPr>
            <a:r>
              <a:rPr lang="el-GR" sz="2000" dirty="0" smtClean="0">
                <a:ea typeface="Arial Unicode MS" pitchFamily="34" charset="-128"/>
                <a:cs typeface="Arial Unicode MS" pitchFamily="34" charset="-128"/>
              </a:rPr>
              <a:t>Όπου: Ν είναι ο αριθμός των εργαζομένων</a:t>
            </a:r>
          </a:p>
          <a:p>
            <a:pPr indent="808038"/>
            <a:r>
              <a:rPr lang="el-GR" sz="2000" dirty="0" smtClean="0">
                <a:ea typeface="Arial Unicode MS" pitchFamily="34" charset="-128"/>
                <a:cs typeface="Arial Unicode MS" pitchFamily="34" charset="-128"/>
              </a:rPr>
              <a:t>Το κόστος των εργαζομένων στις εγκαταστάσεις είναι 30 ευρώ (ανά μονάδα χρόνου)</a:t>
            </a:r>
          </a:p>
          <a:p>
            <a:pPr indent="808038"/>
            <a:r>
              <a:rPr lang="el-GR" sz="2000" dirty="0" smtClean="0">
                <a:ea typeface="Arial Unicode MS" pitchFamily="34" charset="-128"/>
                <a:cs typeface="Arial Unicode MS" pitchFamily="34" charset="-128"/>
              </a:rPr>
              <a:t>Το κόστος των εργαζομένων στην Έρευνα &amp; Ανάπτυξη είναι 100 ευρώ (ανά μονάδα χρόνου)</a:t>
            </a:r>
          </a:p>
          <a:p>
            <a:pPr algn="ctr">
              <a:spcBef>
                <a:spcPct val="50000"/>
              </a:spcBef>
            </a:pPr>
            <a:r>
              <a:rPr lang="el-GR" b="1" i="1" dirty="0" smtClean="0">
                <a:ea typeface="Arial Unicode MS" pitchFamily="34" charset="-128"/>
                <a:cs typeface="Arial Unicode MS" pitchFamily="34" charset="-128"/>
              </a:rPr>
              <a:t>Μεγιστοποίηση </a:t>
            </a:r>
            <a:r>
              <a:rPr lang="el-GR" b="1" i="1" dirty="0">
                <a:ea typeface="Arial Unicode MS" pitchFamily="34" charset="-128"/>
                <a:cs typeface="Arial Unicode MS" pitchFamily="34" charset="-128"/>
              </a:rPr>
              <a:t>του Ν (</a:t>
            </a:r>
            <a:r>
              <a:rPr lang="en-US" b="1" i="1" dirty="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l-GR" b="1" i="1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b="1" i="1" dirty="0"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l-GR" b="1" i="1" dirty="0"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Υπό τον περιορισμό: </a:t>
            </a:r>
            <a:endParaRPr lang="el-GR" dirty="0" smtClean="0"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l-GR" b="1" i="1" dirty="0" smtClean="0">
                <a:ea typeface="Arial Unicode MS" pitchFamily="34" charset="-128"/>
                <a:cs typeface="Arial Unicode MS" pitchFamily="34" charset="-128"/>
              </a:rPr>
              <a:t>η </a:t>
            </a:r>
            <a:r>
              <a:rPr lang="el-GR" b="1" i="1" dirty="0">
                <a:ea typeface="Arial Unicode MS" pitchFamily="34" charset="-128"/>
                <a:cs typeface="Arial Unicode MS" pitchFamily="34" charset="-128"/>
              </a:rPr>
              <a:t>δαπάνη να είναι μικρότερη ή ίση με 100 </a:t>
            </a:r>
            <a:r>
              <a:rPr lang="el-GR" b="1" i="1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</a:p>
          <a:p>
            <a:pPr algn="ctr">
              <a:spcBef>
                <a:spcPts val="0"/>
              </a:spcBef>
            </a:pPr>
            <a:r>
              <a:rPr lang="el-GR" b="1" i="1" dirty="0" smtClean="0">
                <a:ea typeface="Arial Unicode MS" pitchFamily="34" charset="-128"/>
                <a:cs typeface="Arial Unicode MS" pitchFamily="34" charset="-128"/>
              </a:rPr>
              <a:t>Συνοπτικά,  Μ</a:t>
            </a:r>
            <a:r>
              <a:rPr lang="en-US" b="1" i="1" dirty="0" smtClean="0">
                <a:ea typeface="Arial Unicode MS" pitchFamily="34" charset="-128"/>
                <a:cs typeface="Arial Unicode MS" pitchFamily="34" charset="-128"/>
              </a:rPr>
              <a:t>ax  N(F,R)  </a:t>
            </a:r>
            <a:r>
              <a:rPr lang="el-GR" b="1" i="1" dirty="0" smtClean="0">
                <a:ea typeface="Arial Unicode MS" pitchFamily="34" charset="-128"/>
                <a:cs typeface="Arial Unicode MS" pitchFamily="34" charset="-128"/>
              </a:rPr>
              <a:t>με </a:t>
            </a:r>
            <a:r>
              <a:rPr lang="el-GR" b="1" i="1" dirty="0" err="1" smtClean="0">
                <a:ea typeface="Arial Unicode MS" pitchFamily="34" charset="-128"/>
                <a:cs typeface="Arial Unicode MS" pitchFamily="34" charset="-128"/>
              </a:rPr>
              <a:t>περ</a:t>
            </a:r>
            <a:r>
              <a:rPr lang="el-GR" b="1" i="1" dirty="0" smtClean="0">
                <a:ea typeface="Arial Unicode MS" pitchFamily="34" charset="-128"/>
                <a:cs typeface="Arial Unicode MS" pitchFamily="34" charset="-128"/>
              </a:rPr>
              <a:t>. :  30 </a:t>
            </a:r>
            <a:r>
              <a:rPr lang="en-US" b="1" i="1" dirty="0" smtClean="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l-GR" b="1" i="1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i="1" dirty="0" smtClean="0"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l-GR" b="1" i="1" dirty="0" smtClean="0">
                <a:ea typeface="Arial Unicode MS" pitchFamily="34" charset="-128"/>
                <a:cs typeface="Arial Unicode MS" pitchFamily="34" charset="-128"/>
              </a:rPr>
              <a:t>100</a:t>
            </a:r>
            <a:r>
              <a:rPr lang="en-US" b="1" i="1" dirty="0" smtClean="0">
                <a:ea typeface="Arial Unicode MS" pitchFamily="34" charset="-128"/>
                <a:cs typeface="Arial Unicode MS" pitchFamily="34" charset="-128"/>
              </a:rPr>
              <a:t> R </a:t>
            </a:r>
            <a:r>
              <a:rPr lang="el-GR" b="1" i="1" dirty="0" smtClean="0">
                <a:ea typeface="Arial Unicode MS" pitchFamily="34" charset="-128"/>
                <a:cs typeface="Arial Unicode MS" pitchFamily="34" charset="-128"/>
              </a:rPr>
              <a:t>≤ 100</a:t>
            </a:r>
            <a:endParaRPr lang="el-GR" b="1" i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813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u="sng" dirty="0" smtClean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 1: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Πώς επιλέγει τις επενδύσεις </a:t>
            </a:r>
            <a:r>
              <a:rPr lang="el-GR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ένα στέλεχος;</a:t>
            </a:r>
            <a:endParaRPr lang="el-GR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D4A9-CF15-47BE-87F4-8C581FEC5938}" type="slidenum">
              <a:rPr lang="en-US"/>
              <a:pPr/>
              <a:t>19</a:t>
            </a:fld>
            <a:endParaRPr lang="en-US"/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3058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dirty="0">
                <a:ea typeface="Arial Unicode MS" pitchFamily="34" charset="-128"/>
                <a:cs typeface="Arial Unicode MS" pitchFamily="34" charset="-128"/>
              </a:rPr>
              <a:t>Τρόφιμα (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), Ρούχα (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), Εισόδημα (Ι)</a:t>
            </a:r>
          </a:p>
          <a:p>
            <a:pPr algn="just"/>
            <a:r>
              <a:rPr lang="el-GR" dirty="0">
                <a:ea typeface="Arial Unicode MS" pitchFamily="34" charset="-128"/>
                <a:cs typeface="Arial Unicode MS" pitchFamily="34" charset="-128"/>
              </a:rPr>
              <a:t>Τιμή των τροφίμων (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baseline="-25000" dirty="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), τιμή των ρούχων (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baseline="-25000" dirty="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just"/>
            <a:endParaRPr lang="el-GR" dirty="0"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l-GR" dirty="0">
                <a:ea typeface="Arial Unicode MS" pitchFamily="34" charset="-128"/>
                <a:cs typeface="Arial Unicode MS" pitchFamily="34" charset="-128"/>
              </a:rPr>
              <a:t>      Ικανοποίηση από αγορές: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= (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FC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l-GR" baseline="30000" dirty="0">
                <a:ea typeface="Arial Unicode MS" pitchFamily="34" charset="-128"/>
                <a:cs typeface="Arial Unicode MS" pitchFamily="34" charset="-128"/>
              </a:rPr>
              <a:t>1/2</a:t>
            </a:r>
            <a:endParaRPr lang="el-GR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l-GR" b="1" i="1" dirty="0">
                <a:ea typeface="Arial Unicode MS" pitchFamily="34" charset="-128"/>
                <a:cs typeface="Arial Unicode MS" pitchFamily="34" charset="-128"/>
              </a:rPr>
              <a:t>      Μεγιστοποίηση </a:t>
            </a:r>
            <a:r>
              <a:rPr lang="en-US" b="1" i="1" dirty="0">
                <a:ea typeface="Arial Unicode MS" pitchFamily="34" charset="-128"/>
                <a:cs typeface="Arial Unicode MS" pitchFamily="34" charset="-128"/>
              </a:rPr>
              <a:t>S</a:t>
            </a:r>
            <a:endParaRPr lang="el-GR" b="1" i="1" dirty="0"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l-GR" dirty="0">
                <a:ea typeface="Arial Unicode MS" pitchFamily="34" charset="-128"/>
                <a:cs typeface="Arial Unicode MS" pitchFamily="34" charset="-128"/>
              </a:rPr>
              <a:t>      (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just"/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Υπό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τον περιορισμό: </a:t>
            </a:r>
            <a:endParaRPr lang="el-GR" dirty="0" smtClean="0"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b="1" i="1" dirty="0" err="1" smtClean="0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b="1" i="1" baseline="-25000" dirty="0" err="1" smtClean="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b="1" i="1" dirty="0" err="1" smtClean="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l-GR" b="1" i="1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b="1" i="1" dirty="0"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b="1" i="1" dirty="0" err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b="1" i="1" baseline="-25000" dirty="0" err="1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b="1" i="1" dirty="0" err="1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l-GR" b="1" i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b="1" i="1" dirty="0" smtClean="0">
                <a:ea typeface="Arial Unicode MS" pitchFamily="34" charset="-128"/>
                <a:cs typeface="Arial Unicode MS" pitchFamily="34" charset="-128"/>
              </a:rPr>
              <a:t>≤ Ι</a:t>
            </a:r>
            <a:endParaRPr lang="el-GR" b="1" i="1" dirty="0"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l-GR" dirty="0"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l-GR" sz="1700" dirty="0">
                <a:solidFill>
                  <a:srgbClr val="CC2994"/>
                </a:solidFill>
                <a:ea typeface="Arial Unicode MS" pitchFamily="34" charset="-128"/>
                <a:cs typeface="Arial Unicode MS" pitchFamily="34" charset="-128"/>
              </a:rPr>
              <a:t>         </a:t>
            </a:r>
            <a:r>
              <a:rPr lang="el-GR" sz="1700" dirty="0" smtClean="0">
                <a:solidFill>
                  <a:srgbClr val="CC2994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1700" u="sng" dirty="0" smtClean="0">
                <a:solidFill>
                  <a:srgbClr val="CC2994"/>
                </a:solidFill>
                <a:ea typeface="Arial Unicode MS" pitchFamily="34" charset="-128"/>
                <a:cs typeface="Arial Unicode MS" pitchFamily="34" charset="-128"/>
              </a:rPr>
              <a:t>Προσέξτε ότι έχουμε</a:t>
            </a:r>
            <a:r>
              <a:rPr lang="el-GR" sz="1700" dirty="0" smtClean="0">
                <a:solidFill>
                  <a:srgbClr val="CC2994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i="1" dirty="0" smtClean="0"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el-GR" sz="2000" i="1" dirty="0">
                <a:ea typeface="Arial Unicode MS" pitchFamily="34" charset="-128"/>
                <a:cs typeface="Arial Unicode MS" pitchFamily="34" charset="-128"/>
              </a:rPr>
              <a:t>μια </a:t>
            </a:r>
            <a:r>
              <a:rPr lang="el-GR" sz="2000" i="1" dirty="0" smtClean="0">
                <a:ea typeface="Arial Unicode MS" pitchFamily="34" charset="-128"/>
                <a:cs typeface="Arial Unicode MS" pitchFamily="34" charset="-128"/>
              </a:rPr>
              <a:t>άλλη μορφή </a:t>
            </a:r>
            <a:r>
              <a:rPr lang="el-GR" sz="2000" i="1" dirty="0">
                <a:ea typeface="Arial Unicode MS" pitchFamily="34" charset="-128"/>
                <a:cs typeface="Arial Unicode MS" pitchFamily="34" charset="-128"/>
              </a:rPr>
              <a:t>μοντέλου</a:t>
            </a:r>
            <a:r>
              <a:rPr lang="en-US" sz="2000" i="1" dirty="0">
                <a:ea typeface="Arial Unicode MS" pitchFamily="34" charset="-128"/>
                <a:cs typeface="Arial Unicode MS" pitchFamily="34" charset="-128"/>
              </a:rPr>
              <a:t>»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 dirty="0" smtClean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 2: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Αγορές από </a:t>
            </a:r>
            <a:r>
              <a:rPr lang="el-GR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έναν καταναλωτή</a:t>
            </a:r>
            <a:endParaRPr lang="el-GR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689-AC72-4717-A04D-399AA971F6F6}" type="slidenum">
              <a:rPr lang="en-US"/>
              <a:pPr/>
              <a:t>20</a:t>
            </a:fld>
            <a:endParaRPr lang="en-US"/>
          </a:p>
        </p:txBody>
      </p:sp>
      <p:sp>
        <p:nvSpPr>
          <p:cNvPr id="367619" name="Line 3"/>
          <p:cNvSpPr>
            <a:spLocks noChangeShapeType="1"/>
          </p:cNvSpPr>
          <p:nvPr/>
        </p:nvSpPr>
        <p:spPr bwMode="auto">
          <a:xfrm>
            <a:off x="914400" y="6415088"/>
            <a:ext cx="662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0" name="Line 4"/>
          <p:cNvSpPr>
            <a:spLocks noChangeShapeType="1"/>
          </p:cNvSpPr>
          <p:nvPr/>
        </p:nvSpPr>
        <p:spPr bwMode="auto">
          <a:xfrm flipV="1">
            <a:off x="914400" y="1981200"/>
            <a:ext cx="0" cy="4433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1" name="Line 5"/>
          <p:cNvSpPr>
            <a:spLocks noChangeShapeType="1"/>
          </p:cNvSpPr>
          <p:nvPr/>
        </p:nvSpPr>
        <p:spPr bwMode="auto">
          <a:xfrm>
            <a:off x="914400" y="3443288"/>
            <a:ext cx="29718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8" name="Line 12"/>
          <p:cNvSpPr>
            <a:spLocks noChangeShapeType="1"/>
          </p:cNvSpPr>
          <p:nvPr/>
        </p:nvSpPr>
        <p:spPr bwMode="auto">
          <a:xfrm flipH="1">
            <a:off x="1219200" y="2605088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9" name="Text Box 13"/>
          <p:cNvSpPr txBox="1">
            <a:spLocks noChangeArrowheads="1"/>
          </p:cNvSpPr>
          <p:nvPr/>
        </p:nvSpPr>
        <p:spPr bwMode="auto">
          <a:xfrm>
            <a:off x="1660525" y="2301875"/>
            <a:ext cx="173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F + 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C = I</a:t>
            </a:r>
          </a:p>
        </p:txBody>
      </p:sp>
      <p:sp>
        <p:nvSpPr>
          <p:cNvPr id="367630" name="Text Box 14"/>
          <p:cNvSpPr txBox="1">
            <a:spLocks noChangeArrowheads="1"/>
          </p:cNvSpPr>
          <p:nvPr/>
        </p:nvSpPr>
        <p:spPr bwMode="auto">
          <a:xfrm>
            <a:off x="457200" y="1905000"/>
            <a:ext cx="227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/>
              <a:t>F</a:t>
            </a:r>
            <a:endParaRPr lang="en-GB" b="1"/>
          </a:p>
        </p:txBody>
      </p:sp>
      <p:sp>
        <p:nvSpPr>
          <p:cNvPr id="367631" name="Text Box 15"/>
          <p:cNvSpPr txBox="1">
            <a:spLocks noChangeArrowheads="1"/>
          </p:cNvSpPr>
          <p:nvPr/>
        </p:nvSpPr>
        <p:spPr bwMode="auto">
          <a:xfrm>
            <a:off x="7543800" y="6156325"/>
            <a:ext cx="34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C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367632" name="Text Box 16"/>
          <p:cNvSpPr txBox="1">
            <a:spLocks noChangeArrowheads="1"/>
          </p:cNvSpPr>
          <p:nvPr/>
        </p:nvSpPr>
        <p:spPr bwMode="auto">
          <a:xfrm>
            <a:off x="533400" y="61563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367634" name="Text Box 18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 dirty="0" smtClean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 2: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Αγορές από τον καταναλωτή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FB51-9EAA-45AA-AE12-6399599540EF}" type="slidenum">
              <a:rPr lang="en-US"/>
              <a:pPr/>
              <a:t>21</a:t>
            </a:fld>
            <a:endParaRPr lang="en-US"/>
          </a:p>
        </p:txBody>
      </p:sp>
      <p:sp>
        <p:nvSpPr>
          <p:cNvPr id="368646" name="Arc 6"/>
          <p:cNvSpPr>
            <a:spLocks/>
          </p:cNvSpPr>
          <p:nvPr/>
        </p:nvSpPr>
        <p:spPr bwMode="auto">
          <a:xfrm>
            <a:off x="1752600" y="3352800"/>
            <a:ext cx="2171700" cy="2179638"/>
          </a:xfrm>
          <a:custGeom>
            <a:avLst/>
            <a:gdLst>
              <a:gd name="G0" fmla="+- 21597 0 0"/>
              <a:gd name="G1" fmla="+- 0 0 0"/>
              <a:gd name="G2" fmla="+- 21600 0 0"/>
              <a:gd name="T0" fmla="*/ 18066 w 21597"/>
              <a:gd name="T1" fmla="*/ 21309 h 21309"/>
              <a:gd name="T2" fmla="*/ 0 w 21597"/>
              <a:gd name="T3" fmla="*/ 357 h 21309"/>
              <a:gd name="T4" fmla="*/ 21597 w 21597"/>
              <a:gd name="T5" fmla="*/ 0 h 2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309" fill="none" extrusionOk="0">
                <a:moveTo>
                  <a:pt x="18065" y="21309"/>
                </a:moveTo>
                <a:cubicBezTo>
                  <a:pt x="7774" y="19604"/>
                  <a:pt x="172" y="10787"/>
                  <a:pt x="-1" y="357"/>
                </a:cubicBezTo>
              </a:path>
              <a:path w="21597" h="21309" stroke="0" extrusionOk="0">
                <a:moveTo>
                  <a:pt x="18065" y="21309"/>
                </a:moveTo>
                <a:cubicBezTo>
                  <a:pt x="7774" y="19604"/>
                  <a:pt x="172" y="10787"/>
                  <a:pt x="-1" y="357"/>
                </a:cubicBezTo>
                <a:lnTo>
                  <a:pt x="2159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3581400" y="5318125"/>
            <a:ext cx="147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(FC)</a:t>
            </a:r>
            <a:r>
              <a:rPr lang="en-GB" sz="2000" b="1" baseline="30000">
                <a:ea typeface="Arial Unicode MS" pitchFamily="34" charset="-128"/>
                <a:cs typeface="Arial Unicode MS" pitchFamily="34" charset="-128"/>
              </a:rPr>
              <a:t>1/2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 = S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0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Αγορές από τον καταναλωτή</a:t>
            </a:r>
          </a:p>
        </p:txBody>
      </p:sp>
      <p:sp>
        <p:nvSpPr>
          <p:cNvPr id="368659" name="Line 19"/>
          <p:cNvSpPr>
            <a:spLocks noChangeShapeType="1"/>
          </p:cNvSpPr>
          <p:nvPr/>
        </p:nvSpPr>
        <p:spPr bwMode="auto">
          <a:xfrm>
            <a:off x="914400" y="6415088"/>
            <a:ext cx="662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60" name="Line 20"/>
          <p:cNvSpPr>
            <a:spLocks noChangeShapeType="1"/>
          </p:cNvSpPr>
          <p:nvPr/>
        </p:nvSpPr>
        <p:spPr bwMode="auto">
          <a:xfrm flipV="1">
            <a:off x="914400" y="1981200"/>
            <a:ext cx="0" cy="4433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61" name="Line 21"/>
          <p:cNvSpPr>
            <a:spLocks noChangeShapeType="1"/>
          </p:cNvSpPr>
          <p:nvPr/>
        </p:nvSpPr>
        <p:spPr bwMode="auto">
          <a:xfrm>
            <a:off x="914400" y="3443288"/>
            <a:ext cx="29718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62" name="Line 22"/>
          <p:cNvSpPr>
            <a:spLocks noChangeShapeType="1"/>
          </p:cNvSpPr>
          <p:nvPr/>
        </p:nvSpPr>
        <p:spPr bwMode="auto">
          <a:xfrm flipH="1">
            <a:off x="1219200" y="2605088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64" name="Text Box 24"/>
          <p:cNvSpPr txBox="1">
            <a:spLocks noChangeArrowheads="1"/>
          </p:cNvSpPr>
          <p:nvPr/>
        </p:nvSpPr>
        <p:spPr bwMode="auto">
          <a:xfrm>
            <a:off x="457200" y="1905000"/>
            <a:ext cx="227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F</a:t>
            </a:r>
            <a:endParaRPr lang="en-GB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65" name="Text Box 25"/>
          <p:cNvSpPr txBox="1">
            <a:spLocks noChangeArrowheads="1"/>
          </p:cNvSpPr>
          <p:nvPr/>
        </p:nvSpPr>
        <p:spPr bwMode="auto">
          <a:xfrm>
            <a:off x="7543800" y="6156325"/>
            <a:ext cx="34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C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368666" name="Text Box 26"/>
          <p:cNvSpPr txBox="1">
            <a:spLocks noChangeArrowheads="1"/>
          </p:cNvSpPr>
          <p:nvPr/>
        </p:nvSpPr>
        <p:spPr bwMode="auto">
          <a:xfrm>
            <a:off x="533400" y="6156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368667" name="Text Box 27"/>
          <p:cNvSpPr txBox="1">
            <a:spLocks noChangeArrowheads="1"/>
          </p:cNvSpPr>
          <p:nvPr/>
        </p:nvSpPr>
        <p:spPr bwMode="auto">
          <a:xfrm>
            <a:off x="1660525" y="2301875"/>
            <a:ext cx="173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F + 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C =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6C1D-9D82-472B-919A-1CDC01F0F937}" type="slidenum">
              <a:rPr lang="en-US"/>
              <a:pPr/>
              <a:t>22</a:t>
            </a:fld>
            <a:endParaRPr lang="en-US"/>
          </a:p>
        </p:txBody>
      </p:sp>
      <p:sp>
        <p:nvSpPr>
          <p:cNvPr id="369671" name="Arc 7"/>
          <p:cNvSpPr>
            <a:spLocks/>
          </p:cNvSpPr>
          <p:nvPr/>
        </p:nvSpPr>
        <p:spPr bwMode="auto">
          <a:xfrm>
            <a:off x="2138363" y="3330575"/>
            <a:ext cx="1706562" cy="1784350"/>
          </a:xfrm>
          <a:custGeom>
            <a:avLst/>
            <a:gdLst>
              <a:gd name="G0" fmla="+- 21491 0 0"/>
              <a:gd name="G1" fmla="+- 0 0 0"/>
              <a:gd name="G2" fmla="+- 21600 0 0"/>
              <a:gd name="T0" fmla="*/ 19702 w 21491"/>
              <a:gd name="T1" fmla="*/ 21526 h 21526"/>
              <a:gd name="T2" fmla="*/ 0 w 21491"/>
              <a:gd name="T3" fmla="*/ 2170 h 21526"/>
              <a:gd name="T4" fmla="*/ 21491 w 21491"/>
              <a:gd name="T5" fmla="*/ 0 h 2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1" h="21526" fill="none" extrusionOk="0">
                <a:moveTo>
                  <a:pt x="19702" y="21525"/>
                </a:moveTo>
                <a:cubicBezTo>
                  <a:pt x="9328" y="20663"/>
                  <a:pt x="1045" y="12526"/>
                  <a:pt x="0" y="2169"/>
                </a:cubicBezTo>
              </a:path>
              <a:path w="21491" h="21526" stroke="0" extrusionOk="0">
                <a:moveTo>
                  <a:pt x="19702" y="21525"/>
                </a:moveTo>
                <a:cubicBezTo>
                  <a:pt x="9328" y="20663"/>
                  <a:pt x="1045" y="12526"/>
                  <a:pt x="0" y="2169"/>
                </a:cubicBezTo>
                <a:lnTo>
                  <a:pt x="2149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3581400" y="5318125"/>
            <a:ext cx="162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(FC)</a:t>
            </a:r>
            <a:r>
              <a:rPr lang="en-GB" sz="2000" b="1" baseline="30000"/>
              <a:t>1/2</a:t>
            </a:r>
            <a:r>
              <a:rPr lang="en-GB" sz="2000" b="1"/>
              <a:t> = S</a:t>
            </a:r>
            <a:r>
              <a:rPr lang="en-GB" sz="2000" b="1" baseline="-25000"/>
              <a:t>0</a:t>
            </a:r>
            <a:endParaRPr lang="en-GB" sz="2000" b="1"/>
          </a:p>
        </p:txBody>
      </p:sp>
      <p:sp>
        <p:nvSpPr>
          <p:cNvPr id="369674" name="Text Box 10"/>
          <p:cNvSpPr txBox="1">
            <a:spLocks noChangeArrowheads="1"/>
          </p:cNvSpPr>
          <p:nvPr/>
        </p:nvSpPr>
        <p:spPr bwMode="auto">
          <a:xfrm>
            <a:off x="3733800" y="4927600"/>
            <a:ext cx="162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(FC)</a:t>
            </a:r>
            <a:r>
              <a:rPr lang="en-GB" sz="2000" b="1" baseline="30000"/>
              <a:t>1/2</a:t>
            </a:r>
            <a:r>
              <a:rPr lang="en-GB" sz="2000" b="1"/>
              <a:t> = S</a:t>
            </a:r>
            <a:r>
              <a:rPr lang="en-GB" sz="2000" b="1" baseline="-25000"/>
              <a:t>1</a:t>
            </a:r>
            <a:endParaRPr lang="en-GB" sz="2000" b="1"/>
          </a:p>
        </p:txBody>
      </p:sp>
      <p:sp>
        <p:nvSpPr>
          <p:cNvPr id="369682" name="Text Box 18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Αγορές από τον καταναλωτή</a:t>
            </a:r>
          </a:p>
        </p:txBody>
      </p:sp>
      <p:sp>
        <p:nvSpPr>
          <p:cNvPr id="369683" name="Arc 19"/>
          <p:cNvSpPr>
            <a:spLocks/>
          </p:cNvSpPr>
          <p:nvPr/>
        </p:nvSpPr>
        <p:spPr bwMode="auto">
          <a:xfrm>
            <a:off x="1752600" y="3352800"/>
            <a:ext cx="2171700" cy="2179638"/>
          </a:xfrm>
          <a:custGeom>
            <a:avLst/>
            <a:gdLst>
              <a:gd name="G0" fmla="+- 21597 0 0"/>
              <a:gd name="G1" fmla="+- 0 0 0"/>
              <a:gd name="G2" fmla="+- 21600 0 0"/>
              <a:gd name="T0" fmla="*/ 18066 w 21597"/>
              <a:gd name="T1" fmla="*/ 21309 h 21309"/>
              <a:gd name="T2" fmla="*/ 0 w 21597"/>
              <a:gd name="T3" fmla="*/ 357 h 21309"/>
              <a:gd name="T4" fmla="*/ 21597 w 21597"/>
              <a:gd name="T5" fmla="*/ 0 h 2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309" fill="none" extrusionOk="0">
                <a:moveTo>
                  <a:pt x="18065" y="21309"/>
                </a:moveTo>
                <a:cubicBezTo>
                  <a:pt x="7774" y="19604"/>
                  <a:pt x="172" y="10787"/>
                  <a:pt x="-1" y="357"/>
                </a:cubicBezTo>
              </a:path>
              <a:path w="21597" h="21309" stroke="0" extrusionOk="0">
                <a:moveTo>
                  <a:pt x="18065" y="21309"/>
                </a:moveTo>
                <a:cubicBezTo>
                  <a:pt x="7774" y="19604"/>
                  <a:pt x="172" y="10787"/>
                  <a:pt x="-1" y="357"/>
                </a:cubicBezTo>
                <a:lnTo>
                  <a:pt x="2159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84" name="Text Box 20"/>
          <p:cNvSpPr txBox="1">
            <a:spLocks noChangeArrowheads="1"/>
          </p:cNvSpPr>
          <p:nvPr/>
        </p:nvSpPr>
        <p:spPr bwMode="auto">
          <a:xfrm>
            <a:off x="3581400" y="5318125"/>
            <a:ext cx="162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(FC)</a:t>
            </a:r>
            <a:r>
              <a:rPr lang="en-GB" sz="2000" b="1" baseline="30000"/>
              <a:t>1/2</a:t>
            </a:r>
            <a:r>
              <a:rPr lang="en-GB" sz="2000" b="1"/>
              <a:t> = S</a:t>
            </a:r>
            <a:r>
              <a:rPr lang="en-GB" sz="2000" b="1" baseline="-25000"/>
              <a:t>0</a:t>
            </a:r>
            <a:endParaRPr lang="en-GB" sz="2000" b="1"/>
          </a:p>
        </p:txBody>
      </p:sp>
      <p:sp>
        <p:nvSpPr>
          <p:cNvPr id="369685" name="Line 21"/>
          <p:cNvSpPr>
            <a:spLocks noChangeShapeType="1"/>
          </p:cNvSpPr>
          <p:nvPr/>
        </p:nvSpPr>
        <p:spPr bwMode="auto">
          <a:xfrm>
            <a:off x="914400" y="6415088"/>
            <a:ext cx="662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86" name="Line 22"/>
          <p:cNvSpPr>
            <a:spLocks noChangeShapeType="1"/>
          </p:cNvSpPr>
          <p:nvPr/>
        </p:nvSpPr>
        <p:spPr bwMode="auto">
          <a:xfrm flipV="1">
            <a:off x="914400" y="1981200"/>
            <a:ext cx="0" cy="4433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87" name="Line 23"/>
          <p:cNvSpPr>
            <a:spLocks noChangeShapeType="1"/>
          </p:cNvSpPr>
          <p:nvPr/>
        </p:nvSpPr>
        <p:spPr bwMode="auto">
          <a:xfrm>
            <a:off x="914400" y="3443288"/>
            <a:ext cx="29718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88" name="Line 24"/>
          <p:cNvSpPr>
            <a:spLocks noChangeShapeType="1"/>
          </p:cNvSpPr>
          <p:nvPr/>
        </p:nvSpPr>
        <p:spPr bwMode="auto">
          <a:xfrm flipH="1">
            <a:off x="1219200" y="2605088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90" name="Text Box 26"/>
          <p:cNvSpPr txBox="1">
            <a:spLocks noChangeArrowheads="1"/>
          </p:cNvSpPr>
          <p:nvPr/>
        </p:nvSpPr>
        <p:spPr bwMode="auto">
          <a:xfrm>
            <a:off x="7543800" y="6156325"/>
            <a:ext cx="34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C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369691" name="Text Box 27"/>
          <p:cNvSpPr txBox="1">
            <a:spLocks noChangeArrowheads="1"/>
          </p:cNvSpPr>
          <p:nvPr/>
        </p:nvSpPr>
        <p:spPr bwMode="auto">
          <a:xfrm>
            <a:off x="533400" y="61563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369692" name="Text Box 28"/>
          <p:cNvSpPr txBox="1">
            <a:spLocks noChangeArrowheads="1"/>
          </p:cNvSpPr>
          <p:nvPr/>
        </p:nvSpPr>
        <p:spPr bwMode="auto">
          <a:xfrm>
            <a:off x="457200" y="1905000"/>
            <a:ext cx="227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/>
              <a:t>F</a:t>
            </a:r>
            <a:endParaRPr lang="en-GB" b="1"/>
          </a:p>
        </p:txBody>
      </p:sp>
      <p:sp>
        <p:nvSpPr>
          <p:cNvPr id="369693" name="Text Box 29"/>
          <p:cNvSpPr txBox="1">
            <a:spLocks noChangeArrowheads="1"/>
          </p:cNvSpPr>
          <p:nvPr/>
        </p:nvSpPr>
        <p:spPr bwMode="auto">
          <a:xfrm>
            <a:off x="1660525" y="2301875"/>
            <a:ext cx="173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F + 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C =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1C9F-6B9A-4C7D-BDF4-C39CAFF4E028}" type="slidenum">
              <a:rPr lang="en-US"/>
              <a:pPr/>
              <a:t>23</a:t>
            </a:fld>
            <a:endParaRPr lang="en-US"/>
          </a:p>
        </p:txBody>
      </p:sp>
      <p:sp>
        <p:nvSpPr>
          <p:cNvPr id="370696" name="Arc 8"/>
          <p:cNvSpPr>
            <a:spLocks/>
          </p:cNvSpPr>
          <p:nvPr/>
        </p:nvSpPr>
        <p:spPr bwMode="auto">
          <a:xfrm>
            <a:off x="2378075" y="3044825"/>
            <a:ext cx="1787525" cy="1782763"/>
          </a:xfrm>
          <a:custGeom>
            <a:avLst/>
            <a:gdLst>
              <a:gd name="G0" fmla="+- 21111 0 0"/>
              <a:gd name="G1" fmla="+- 0 0 0"/>
              <a:gd name="G2" fmla="+- 21600 0 0"/>
              <a:gd name="T0" fmla="*/ 18988 w 21111"/>
              <a:gd name="T1" fmla="*/ 21495 h 21495"/>
              <a:gd name="T2" fmla="*/ 0 w 21111"/>
              <a:gd name="T3" fmla="*/ 4569 h 21495"/>
              <a:gd name="T4" fmla="*/ 21111 w 21111"/>
              <a:gd name="T5" fmla="*/ 0 h 2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11" h="21495" fill="none" extrusionOk="0">
                <a:moveTo>
                  <a:pt x="18987" y="21495"/>
                </a:moveTo>
                <a:cubicBezTo>
                  <a:pt x="9655" y="20573"/>
                  <a:pt x="1983" y="13734"/>
                  <a:pt x="-1" y="4569"/>
                </a:cubicBezTo>
              </a:path>
              <a:path w="21111" h="21495" stroke="0" extrusionOk="0">
                <a:moveTo>
                  <a:pt x="18987" y="21495"/>
                </a:moveTo>
                <a:cubicBezTo>
                  <a:pt x="9655" y="20573"/>
                  <a:pt x="1983" y="13734"/>
                  <a:pt x="-1" y="4569"/>
                </a:cubicBezTo>
                <a:lnTo>
                  <a:pt x="2111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699" name="Text Box 11"/>
          <p:cNvSpPr txBox="1">
            <a:spLocks noChangeArrowheads="1"/>
          </p:cNvSpPr>
          <p:nvPr/>
        </p:nvSpPr>
        <p:spPr bwMode="auto">
          <a:xfrm>
            <a:off x="4019550" y="4567238"/>
            <a:ext cx="162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(FC)</a:t>
            </a:r>
            <a:r>
              <a:rPr lang="en-GB" sz="2000" b="1" baseline="30000"/>
              <a:t>1/2</a:t>
            </a:r>
            <a:r>
              <a:rPr lang="en-GB" sz="2000" b="1"/>
              <a:t> = S</a:t>
            </a:r>
            <a:r>
              <a:rPr lang="en-GB" sz="2000" b="1" baseline="-25000"/>
              <a:t>2</a:t>
            </a:r>
            <a:endParaRPr lang="en-GB" sz="2000" b="1"/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5138738" y="2703513"/>
            <a:ext cx="1654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S</a:t>
            </a:r>
            <a:r>
              <a:rPr lang="en-GB" sz="2000" b="1" baseline="-25000"/>
              <a:t>2</a:t>
            </a:r>
            <a:r>
              <a:rPr lang="en-GB" sz="2000" b="1"/>
              <a:t> &gt; S</a:t>
            </a:r>
            <a:r>
              <a:rPr lang="en-GB" sz="2000" b="1" baseline="-25000"/>
              <a:t>1</a:t>
            </a:r>
            <a:r>
              <a:rPr lang="en-GB" sz="2000" b="1"/>
              <a:t> &gt; S</a:t>
            </a:r>
            <a:r>
              <a:rPr lang="en-GB" sz="2000" b="1" baseline="-25000"/>
              <a:t>0</a:t>
            </a:r>
            <a:endParaRPr lang="en-GB" sz="2000" b="1"/>
          </a:p>
        </p:txBody>
      </p:sp>
      <p:sp>
        <p:nvSpPr>
          <p:cNvPr id="370707" name="Text Box 19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Αγορές από τον καταναλωτή</a:t>
            </a:r>
          </a:p>
        </p:txBody>
      </p:sp>
      <p:sp>
        <p:nvSpPr>
          <p:cNvPr id="370708" name="Arc 20"/>
          <p:cNvSpPr>
            <a:spLocks/>
          </p:cNvSpPr>
          <p:nvPr/>
        </p:nvSpPr>
        <p:spPr bwMode="auto">
          <a:xfrm>
            <a:off x="2138363" y="3330575"/>
            <a:ext cx="1706562" cy="1784350"/>
          </a:xfrm>
          <a:custGeom>
            <a:avLst/>
            <a:gdLst>
              <a:gd name="G0" fmla="+- 21491 0 0"/>
              <a:gd name="G1" fmla="+- 0 0 0"/>
              <a:gd name="G2" fmla="+- 21600 0 0"/>
              <a:gd name="T0" fmla="*/ 19702 w 21491"/>
              <a:gd name="T1" fmla="*/ 21526 h 21526"/>
              <a:gd name="T2" fmla="*/ 0 w 21491"/>
              <a:gd name="T3" fmla="*/ 2170 h 21526"/>
              <a:gd name="T4" fmla="*/ 21491 w 21491"/>
              <a:gd name="T5" fmla="*/ 0 h 2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1" h="21526" fill="none" extrusionOk="0">
                <a:moveTo>
                  <a:pt x="19702" y="21525"/>
                </a:moveTo>
                <a:cubicBezTo>
                  <a:pt x="9328" y="20663"/>
                  <a:pt x="1045" y="12526"/>
                  <a:pt x="0" y="2169"/>
                </a:cubicBezTo>
              </a:path>
              <a:path w="21491" h="21526" stroke="0" extrusionOk="0">
                <a:moveTo>
                  <a:pt x="19702" y="21525"/>
                </a:moveTo>
                <a:cubicBezTo>
                  <a:pt x="9328" y="20663"/>
                  <a:pt x="1045" y="12526"/>
                  <a:pt x="0" y="2169"/>
                </a:cubicBezTo>
                <a:lnTo>
                  <a:pt x="2149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709" name="Text Box 21"/>
          <p:cNvSpPr txBox="1">
            <a:spLocks noChangeArrowheads="1"/>
          </p:cNvSpPr>
          <p:nvPr/>
        </p:nvSpPr>
        <p:spPr bwMode="auto">
          <a:xfrm>
            <a:off x="3733800" y="4927600"/>
            <a:ext cx="162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(FC)</a:t>
            </a:r>
            <a:r>
              <a:rPr lang="en-GB" sz="2000" b="1" baseline="30000"/>
              <a:t>1/2</a:t>
            </a:r>
            <a:r>
              <a:rPr lang="en-GB" sz="2000" b="1"/>
              <a:t> = S</a:t>
            </a:r>
            <a:r>
              <a:rPr lang="en-GB" sz="2000" b="1" baseline="-25000"/>
              <a:t>1</a:t>
            </a:r>
            <a:endParaRPr lang="en-GB" sz="2000" b="1"/>
          </a:p>
        </p:txBody>
      </p:sp>
      <p:sp>
        <p:nvSpPr>
          <p:cNvPr id="370710" name="Arc 22"/>
          <p:cNvSpPr>
            <a:spLocks/>
          </p:cNvSpPr>
          <p:nvPr/>
        </p:nvSpPr>
        <p:spPr bwMode="auto">
          <a:xfrm>
            <a:off x="1752600" y="3352800"/>
            <a:ext cx="2171700" cy="2179638"/>
          </a:xfrm>
          <a:custGeom>
            <a:avLst/>
            <a:gdLst>
              <a:gd name="G0" fmla="+- 21597 0 0"/>
              <a:gd name="G1" fmla="+- 0 0 0"/>
              <a:gd name="G2" fmla="+- 21600 0 0"/>
              <a:gd name="T0" fmla="*/ 18066 w 21597"/>
              <a:gd name="T1" fmla="*/ 21309 h 21309"/>
              <a:gd name="T2" fmla="*/ 0 w 21597"/>
              <a:gd name="T3" fmla="*/ 357 h 21309"/>
              <a:gd name="T4" fmla="*/ 21597 w 21597"/>
              <a:gd name="T5" fmla="*/ 0 h 2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309" fill="none" extrusionOk="0">
                <a:moveTo>
                  <a:pt x="18065" y="21309"/>
                </a:moveTo>
                <a:cubicBezTo>
                  <a:pt x="7774" y="19604"/>
                  <a:pt x="172" y="10787"/>
                  <a:pt x="-1" y="357"/>
                </a:cubicBezTo>
              </a:path>
              <a:path w="21597" h="21309" stroke="0" extrusionOk="0">
                <a:moveTo>
                  <a:pt x="18065" y="21309"/>
                </a:moveTo>
                <a:cubicBezTo>
                  <a:pt x="7774" y="19604"/>
                  <a:pt x="172" y="10787"/>
                  <a:pt x="-1" y="357"/>
                </a:cubicBezTo>
                <a:lnTo>
                  <a:pt x="2159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711" name="Text Box 23"/>
          <p:cNvSpPr txBox="1">
            <a:spLocks noChangeArrowheads="1"/>
          </p:cNvSpPr>
          <p:nvPr/>
        </p:nvSpPr>
        <p:spPr bwMode="auto">
          <a:xfrm>
            <a:off x="3581400" y="5318125"/>
            <a:ext cx="162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(FC)</a:t>
            </a:r>
            <a:r>
              <a:rPr lang="en-GB" sz="2000" b="1" baseline="30000"/>
              <a:t>1/2</a:t>
            </a:r>
            <a:r>
              <a:rPr lang="en-GB" sz="2000" b="1"/>
              <a:t> = S</a:t>
            </a:r>
            <a:r>
              <a:rPr lang="en-GB" sz="2000" b="1" baseline="-25000"/>
              <a:t>0</a:t>
            </a:r>
            <a:endParaRPr lang="en-GB" sz="2000" b="1"/>
          </a:p>
        </p:txBody>
      </p:sp>
      <p:sp>
        <p:nvSpPr>
          <p:cNvPr id="370712" name="Line 24"/>
          <p:cNvSpPr>
            <a:spLocks noChangeShapeType="1"/>
          </p:cNvSpPr>
          <p:nvPr/>
        </p:nvSpPr>
        <p:spPr bwMode="auto">
          <a:xfrm>
            <a:off x="914400" y="6415088"/>
            <a:ext cx="662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713" name="Line 25"/>
          <p:cNvSpPr>
            <a:spLocks noChangeShapeType="1"/>
          </p:cNvSpPr>
          <p:nvPr/>
        </p:nvSpPr>
        <p:spPr bwMode="auto">
          <a:xfrm flipV="1">
            <a:off x="914400" y="1981200"/>
            <a:ext cx="0" cy="4433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714" name="Line 26"/>
          <p:cNvSpPr>
            <a:spLocks noChangeShapeType="1"/>
          </p:cNvSpPr>
          <p:nvPr/>
        </p:nvSpPr>
        <p:spPr bwMode="auto">
          <a:xfrm>
            <a:off x="914400" y="3443288"/>
            <a:ext cx="29718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715" name="Line 27"/>
          <p:cNvSpPr>
            <a:spLocks noChangeShapeType="1"/>
          </p:cNvSpPr>
          <p:nvPr/>
        </p:nvSpPr>
        <p:spPr bwMode="auto">
          <a:xfrm flipH="1">
            <a:off x="1219200" y="2605088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717" name="Text Box 29"/>
          <p:cNvSpPr txBox="1">
            <a:spLocks noChangeArrowheads="1"/>
          </p:cNvSpPr>
          <p:nvPr/>
        </p:nvSpPr>
        <p:spPr bwMode="auto">
          <a:xfrm>
            <a:off x="7543800" y="6156325"/>
            <a:ext cx="34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C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370718" name="Text Box 30"/>
          <p:cNvSpPr txBox="1">
            <a:spLocks noChangeArrowheads="1"/>
          </p:cNvSpPr>
          <p:nvPr/>
        </p:nvSpPr>
        <p:spPr bwMode="auto">
          <a:xfrm>
            <a:off x="533400" y="61563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0</a:t>
            </a:r>
          </a:p>
        </p:txBody>
      </p:sp>
      <p:sp>
        <p:nvSpPr>
          <p:cNvPr id="370719" name="Text Box 31"/>
          <p:cNvSpPr txBox="1">
            <a:spLocks noChangeArrowheads="1"/>
          </p:cNvSpPr>
          <p:nvPr/>
        </p:nvSpPr>
        <p:spPr bwMode="auto">
          <a:xfrm>
            <a:off x="457200" y="1905000"/>
            <a:ext cx="227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/>
              <a:t>F</a:t>
            </a:r>
            <a:endParaRPr lang="en-GB" b="1"/>
          </a:p>
        </p:txBody>
      </p:sp>
      <p:sp>
        <p:nvSpPr>
          <p:cNvPr id="370720" name="Text Box 32"/>
          <p:cNvSpPr txBox="1">
            <a:spLocks noChangeArrowheads="1"/>
          </p:cNvSpPr>
          <p:nvPr/>
        </p:nvSpPr>
        <p:spPr bwMode="auto">
          <a:xfrm>
            <a:off x="1660525" y="2301875"/>
            <a:ext cx="173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F + 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C =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C619-8296-43D0-B89F-A86B24E35439}" type="slidenum">
              <a:rPr lang="en-US"/>
              <a:pPr/>
              <a:t>24</a:t>
            </a:fld>
            <a:endParaRPr lang="en-US"/>
          </a:p>
        </p:txBody>
      </p:sp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1043608" y="2691309"/>
            <a:ext cx="756084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dirty="0">
                <a:ea typeface="Arial Unicode MS" pitchFamily="34" charset="-128"/>
                <a:cs typeface="Arial Unicode MS" pitchFamily="34" charset="-128"/>
              </a:rPr>
              <a:t>Οι μεταβλητές που έχουν τιμές οι οποίες θεωρούνται δεδομένες στην ανάλυση είναι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οι </a:t>
            </a:r>
            <a:r>
              <a:rPr lang="el-GR" b="1" dirty="0" smtClean="0">
                <a:ea typeface="Arial Unicode MS" pitchFamily="34" charset="-128"/>
                <a:cs typeface="Arial Unicode MS" pitchFamily="34" charset="-128"/>
              </a:rPr>
              <a:t>εξωγενείς </a:t>
            </a:r>
            <a:r>
              <a:rPr lang="el-GR" b="1" dirty="0">
                <a:ea typeface="Arial Unicode MS" pitchFamily="34" charset="-128"/>
                <a:cs typeface="Arial Unicode MS" pitchFamily="34" charset="-128"/>
              </a:rPr>
              <a:t>μεταβλητές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. </a:t>
            </a:r>
            <a:endParaRPr lang="el-GR" dirty="0" smtClean="0">
              <a:ea typeface="Arial Unicode MS" pitchFamily="34" charset="-128"/>
              <a:cs typeface="Arial Unicode MS" pitchFamily="34" charset="-128"/>
            </a:endParaRPr>
          </a:p>
          <a:p>
            <a:endParaRPr lang="el-GR" dirty="0" smtClean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Οι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μεταβλητές που έχουν τιμές οι οποίες καθορίζονται ως αποτέλεσμα των λειτουργιών του μοντέλου είναι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οι </a:t>
            </a:r>
            <a:r>
              <a:rPr lang="el-GR" b="1" dirty="0" smtClean="0">
                <a:ea typeface="Arial Unicode MS" pitchFamily="34" charset="-128"/>
                <a:cs typeface="Arial Unicode MS" pitchFamily="34" charset="-128"/>
              </a:rPr>
              <a:t>ενδογενείς </a:t>
            </a:r>
            <a:r>
              <a:rPr lang="el-GR" b="1" dirty="0">
                <a:ea typeface="Arial Unicode MS" pitchFamily="34" charset="-128"/>
                <a:cs typeface="Arial Unicode MS" pitchFamily="34" charset="-128"/>
              </a:rPr>
              <a:t>μεταβλητές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1715" name="WordArt 3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792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Εξωγενείς και ενδογενείς μεταβλητές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71716" name="WordArt 4"/>
          <p:cNvSpPr>
            <a:spLocks noChangeArrowheads="1" noChangeShapeType="1" noTextEdit="1"/>
          </p:cNvSpPr>
          <p:nvPr/>
        </p:nvSpPr>
        <p:spPr bwMode="auto">
          <a:xfrm>
            <a:off x="467544" y="2132856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1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1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1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1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 build="p" autoUpdateAnimBg="0"/>
      <p:bldP spid="371715" grpId="0" animBg="1"/>
      <p:bldP spid="3717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0AA-E273-4E8C-982E-1B4657F6C368}" type="slidenum">
              <a:rPr lang="en-US"/>
              <a:pPr/>
              <a:t>25</a:t>
            </a:fld>
            <a:endParaRPr lang="en-US"/>
          </a:p>
        </p:txBody>
      </p:sp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457200" y="1751013"/>
            <a:ext cx="8229600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dirty="0">
                <a:latin typeface="CF Kaveros-Book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Πώς θα προσλάμβανε ένας διευθυντής τον μεγαλύτερο δυνατό αριθμό εργαζομένων έχοντας στη διάθεσή του ένα προϋπολογισμό 100 δολαρίων;</a:t>
            </a:r>
            <a:r>
              <a:rPr lang="en-US" dirty="0">
                <a:latin typeface="CF Kaveros-Book"/>
                <a:ea typeface="Arial Unicode MS" pitchFamily="34" charset="-128"/>
                <a:cs typeface="Arial Unicode MS" pitchFamily="34" charset="-128"/>
              </a:rPr>
              <a:t>»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l-GR" dirty="0">
                <a:ea typeface="Arial Unicode MS" pitchFamily="34" charset="-128"/>
                <a:cs typeface="Arial Unicode MS" pitchFamily="34" charset="-128"/>
              </a:rPr>
              <a:t>ή</a:t>
            </a:r>
          </a:p>
          <a:p>
            <a:r>
              <a:rPr lang="el-GR" dirty="0">
                <a:latin typeface="CF Kaveros-Book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Πώς θα ελαχιστοποιούσε ένας διευθυντής το κόστος της απασχόλησης τριών εργαζομένων;</a:t>
            </a:r>
            <a:r>
              <a:rPr lang="en-US" dirty="0">
                <a:latin typeface="CF Kaveros-Book"/>
                <a:ea typeface="Arial Unicode MS" pitchFamily="34" charset="-128"/>
                <a:cs typeface="Arial Unicode MS" pitchFamily="34" charset="-128"/>
              </a:rPr>
              <a:t>»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CF Kaveros-Book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Πόσα τρόφιμα και ρούχα θα έπρεπε να αγοράσει ο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καταναλωτής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προκειμένου να μεγιστοποιήσει την ικανοποίησή του με βάση ένα προϋπολογισμό ύψους Ι;</a:t>
            </a:r>
            <a:r>
              <a:rPr lang="en-US" dirty="0">
                <a:latin typeface="CF Kaveros-Book"/>
                <a:ea typeface="Arial Unicode MS" pitchFamily="34" charset="-128"/>
                <a:cs typeface="Arial Unicode MS" pitchFamily="34" charset="-128"/>
              </a:rPr>
              <a:t>»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ή</a:t>
            </a:r>
          </a:p>
          <a:p>
            <a:r>
              <a:rPr lang="en-US" dirty="0">
                <a:latin typeface="CF Kaveros-Book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Ποιο είναι το ελάχιστο ύψος δαπάνης που πρέπει να εισπράξει ο καταναλωτής προκειμένου να επιτύχει ένα επίπεδο διαβίωσης που να τον ικανοποιεί;</a:t>
            </a:r>
            <a:r>
              <a:rPr lang="en-US" dirty="0">
                <a:latin typeface="CF Kaveros-Book"/>
                <a:ea typeface="Arial Unicode MS" pitchFamily="34" charset="-128"/>
                <a:cs typeface="Arial Unicode MS" pitchFamily="34" charset="-128"/>
              </a:rPr>
              <a:t>»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 dirty="0" smtClean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Παραδείγματα ερωτημάτων για το στέλεχος: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  </a:t>
            </a:r>
            <a:endParaRPr lang="el-GR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B886-E3B1-4F40-AF7D-0FB0EBCAAA63}" type="slidenum">
              <a:rPr lang="en-US"/>
              <a:pPr/>
              <a:t>26</a:t>
            </a:fld>
            <a:endParaRPr lang="en-US"/>
          </a:p>
        </p:txBody>
      </p:sp>
      <p:sp>
        <p:nvSpPr>
          <p:cNvPr id="373762" name="Text Box 2"/>
          <p:cNvSpPr txBox="1">
            <a:spLocks noChangeArrowheads="1"/>
          </p:cNvSpPr>
          <p:nvPr/>
        </p:nvSpPr>
        <p:spPr bwMode="auto">
          <a:xfrm>
            <a:off x="539552" y="2348880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/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dirty="0">
                <a:ea typeface="Arial Unicode MS" pitchFamily="34" charset="-128"/>
                <a:cs typeface="Arial Unicode MS" pitchFamily="34" charset="-128"/>
              </a:rPr>
              <a:t>Η ανάλυση της </a:t>
            </a:r>
            <a:r>
              <a:rPr lang="el-GR" b="1" dirty="0">
                <a:ea typeface="Arial Unicode MS" pitchFamily="34" charset="-128"/>
                <a:cs typeface="Arial Unicode MS" pitchFamily="34" charset="-128"/>
              </a:rPr>
              <a:t>ισορροπίας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 είναι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η κατάληξη ενός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συστήματος σε μια κατάσταση η οποία θα συνεχίζεται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εφόσον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οι εξωγενείς παράγοντες παραμένουν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αμετάβλητοι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.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3763" name="WordArt 3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6553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3. Επιλύοντας τα μοντέλα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73764" name="WordArt 4"/>
          <p:cNvSpPr>
            <a:spLocks noChangeArrowheads="1" noChangeShapeType="1" noTextEdit="1"/>
          </p:cNvSpPr>
          <p:nvPr/>
        </p:nvSpPr>
        <p:spPr bwMode="auto">
          <a:xfrm>
            <a:off x="611560" y="2420888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/>
      <p:bldP spid="373763" grpId="0" animBg="1"/>
      <p:bldP spid="3737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B2DD-75E8-4D66-882A-1E5B6ED6B731}" type="slidenum">
              <a:rPr lang="en-US"/>
              <a:pPr/>
              <a:t>27</a:t>
            </a:fld>
            <a:endParaRPr lang="en-US"/>
          </a:p>
        </p:txBody>
      </p:sp>
      <p:sp>
        <p:nvSpPr>
          <p:cNvPr id="374788" name="Line 4"/>
          <p:cNvSpPr>
            <a:spLocks noChangeShapeType="1"/>
          </p:cNvSpPr>
          <p:nvPr/>
        </p:nvSpPr>
        <p:spPr bwMode="auto">
          <a:xfrm>
            <a:off x="1059904" y="6093296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4789" name="Line 5"/>
          <p:cNvSpPr>
            <a:spLocks noChangeShapeType="1"/>
          </p:cNvSpPr>
          <p:nvPr/>
        </p:nvSpPr>
        <p:spPr bwMode="auto">
          <a:xfrm flipV="1">
            <a:off x="1043608" y="1844824"/>
            <a:ext cx="13915" cy="426449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4791" name="Text Box 7"/>
          <p:cNvSpPr txBox="1">
            <a:spLocks noChangeArrowheads="1"/>
          </p:cNvSpPr>
          <p:nvPr/>
        </p:nvSpPr>
        <p:spPr bwMode="auto">
          <a:xfrm>
            <a:off x="6588224" y="6150114"/>
            <a:ext cx="13003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Ποσότητα</a:t>
            </a:r>
          </a:p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(σε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κιλά)</a:t>
            </a:r>
            <a:endParaRPr lang="el-GR" sz="20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4792" name="Line 8"/>
          <p:cNvSpPr>
            <a:spLocks noChangeShapeType="1"/>
          </p:cNvSpPr>
          <p:nvPr/>
        </p:nvSpPr>
        <p:spPr bwMode="auto">
          <a:xfrm flipV="1">
            <a:off x="1463675" y="2244725"/>
            <a:ext cx="274320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4794" name="Text Box 10"/>
          <p:cNvSpPr txBox="1">
            <a:spLocks noChangeArrowheads="1"/>
          </p:cNvSpPr>
          <p:nvPr/>
        </p:nvSpPr>
        <p:spPr bwMode="auto">
          <a:xfrm>
            <a:off x="4343400" y="1981200"/>
            <a:ext cx="212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Προσφορά (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)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4796" name="Text Box 12"/>
          <p:cNvSpPr txBox="1">
            <a:spLocks noChangeArrowheads="1"/>
          </p:cNvSpPr>
          <p:nvPr/>
        </p:nvSpPr>
        <p:spPr bwMode="auto">
          <a:xfrm>
            <a:off x="0" y="6858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 b="1">
              <a:latin typeface="Times New Roman" pitchFamily="18" charset="0"/>
            </a:endParaRPr>
          </a:p>
        </p:txBody>
      </p:sp>
      <p:sp>
        <p:nvSpPr>
          <p:cNvPr id="374800" name="Text Box 16"/>
          <p:cNvSpPr txBox="1">
            <a:spLocks noChangeArrowheads="1"/>
          </p:cNvSpPr>
          <p:nvPr/>
        </p:nvSpPr>
        <p:spPr bwMode="auto">
          <a:xfrm>
            <a:off x="3203848" y="6165304"/>
            <a:ext cx="50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Q*</a:t>
            </a:r>
          </a:p>
        </p:txBody>
      </p:sp>
      <p:sp>
        <p:nvSpPr>
          <p:cNvPr id="374802" name="Text Box 18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Η αγορά των κόκκων καφέ</a:t>
            </a:r>
            <a:endParaRPr lang="el-GR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9512" y="1844824"/>
            <a:ext cx="8640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Τιμή ανά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κιλό</a:t>
            </a:r>
            <a:endParaRPr lang="en-GB" sz="2000" b="1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7562-4E67-423F-9513-EE55B8B8F9BC}" type="slidenum">
              <a:rPr lang="en-US"/>
              <a:pPr/>
              <a:t>28</a:t>
            </a:fld>
            <a:endParaRPr lang="en-US"/>
          </a:p>
        </p:txBody>
      </p:sp>
      <p:sp>
        <p:nvSpPr>
          <p:cNvPr id="375816" name="Line 8"/>
          <p:cNvSpPr>
            <a:spLocks noChangeShapeType="1"/>
          </p:cNvSpPr>
          <p:nvPr/>
        </p:nvSpPr>
        <p:spPr bwMode="auto">
          <a:xfrm>
            <a:off x="1752600" y="2244725"/>
            <a:ext cx="30480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18" name="Text Box 10"/>
          <p:cNvSpPr txBox="1">
            <a:spLocks noChangeArrowheads="1"/>
          </p:cNvSpPr>
          <p:nvPr/>
        </p:nvSpPr>
        <p:spPr bwMode="auto">
          <a:xfrm>
            <a:off x="4868863" y="5089525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Ζήτηση (Ρ, Ι)</a:t>
            </a: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0" y="6858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 b="1">
              <a:latin typeface="Times New Roman" pitchFamily="18" charset="0"/>
            </a:endParaRPr>
          </a:p>
        </p:txBody>
      </p:sp>
      <p:sp>
        <p:nvSpPr>
          <p:cNvPr id="375820" name="Text Box 12"/>
          <p:cNvSpPr txBox="1">
            <a:spLocks noChangeArrowheads="1"/>
          </p:cNvSpPr>
          <p:nvPr/>
        </p:nvSpPr>
        <p:spPr bwMode="auto">
          <a:xfrm>
            <a:off x="2955925" y="3200400"/>
            <a:ext cx="396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</a:rPr>
              <a:t>•</a:t>
            </a:r>
          </a:p>
        </p:txBody>
      </p: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152400" y="3429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b="1">
              <a:latin typeface="Times New Roman" pitchFamily="18" charset="0"/>
            </a:endParaRPr>
          </a:p>
        </p:txBody>
      </p: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Η αγορά των κόκκων καφέ</a:t>
            </a:r>
            <a:endParaRPr lang="el-GR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5840" name="Line 32"/>
          <p:cNvSpPr>
            <a:spLocks noChangeShapeType="1"/>
          </p:cNvSpPr>
          <p:nvPr/>
        </p:nvSpPr>
        <p:spPr bwMode="auto">
          <a:xfrm>
            <a:off x="617223" y="6021288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41" name="Line 33"/>
          <p:cNvSpPr>
            <a:spLocks noChangeShapeType="1"/>
          </p:cNvSpPr>
          <p:nvPr/>
        </p:nvSpPr>
        <p:spPr bwMode="auto">
          <a:xfrm flipV="1">
            <a:off x="1043608" y="1844824"/>
            <a:ext cx="13915" cy="41748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42" name="Text Box 34"/>
          <p:cNvSpPr txBox="1">
            <a:spLocks noChangeArrowheads="1"/>
          </p:cNvSpPr>
          <p:nvPr/>
        </p:nvSpPr>
        <p:spPr bwMode="auto">
          <a:xfrm>
            <a:off x="179512" y="1844824"/>
            <a:ext cx="7920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Τιμή ανά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κιλό</a:t>
            </a:r>
            <a:endParaRPr lang="el-GR" sz="20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5843" name="Text Box 35"/>
          <p:cNvSpPr txBox="1">
            <a:spLocks noChangeArrowheads="1"/>
          </p:cNvSpPr>
          <p:nvPr/>
        </p:nvSpPr>
        <p:spPr bwMode="auto">
          <a:xfrm>
            <a:off x="6948264" y="5589240"/>
            <a:ext cx="13003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Ποσότητα</a:t>
            </a:r>
          </a:p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(σε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κιλά)</a:t>
            </a:r>
            <a:endParaRPr lang="el-GR" sz="20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5844" name="Line 36"/>
          <p:cNvSpPr>
            <a:spLocks noChangeShapeType="1"/>
          </p:cNvSpPr>
          <p:nvPr/>
        </p:nvSpPr>
        <p:spPr bwMode="auto">
          <a:xfrm flipV="1">
            <a:off x="1463675" y="2244725"/>
            <a:ext cx="274320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45" name="Text Box 37"/>
          <p:cNvSpPr txBox="1">
            <a:spLocks noChangeArrowheads="1"/>
          </p:cNvSpPr>
          <p:nvPr/>
        </p:nvSpPr>
        <p:spPr bwMode="auto">
          <a:xfrm>
            <a:off x="4343400" y="1981200"/>
            <a:ext cx="212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Προσφορά (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)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5846" name="Text Box 38"/>
          <p:cNvSpPr txBox="1">
            <a:spLocks noChangeArrowheads="1"/>
          </p:cNvSpPr>
          <p:nvPr/>
        </p:nvSpPr>
        <p:spPr bwMode="auto">
          <a:xfrm>
            <a:off x="3059832" y="6021288"/>
            <a:ext cx="50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Q*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4882-E75E-46F7-AEEE-DA2F6EE4E822}" type="slidenum">
              <a:rPr lang="en-US"/>
              <a:pPr/>
              <a:t>29</a:t>
            </a:fld>
            <a:endParaRPr lang="en-US"/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0" y="6858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 b="1">
              <a:latin typeface="Times New Roman" pitchFamily="18" charset="0"/>
            </a:endParaRPr>
          </a:p>
        </p:txBody>
      </p:sp>
      <p:sp>
        <p:nvSpPr>
          <p:cNvPr id="376844" name="Text Box 12"/>
          <p:cNvSpPr txBox="1">
            <a:spLocks noChangeArrowheads="1"/>
          </p:cNvSpPr>
          <p:nvPr/>
        </p:nvSpPr>
        <p:spPr bwMode="auto">
          <a:xfrm>
            <a:off x="2955925" y="3214688"/>
            <a:ext cx="396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</a:rPr>
              <a:t>•</a:t>
            </a:r>
          </a:p>
        </p:txBody>
      </p:sp>
      <p:sp>
        <p:nvSpPr>
          <p:cNvPr id="376845" name="Line 13"/>
          <p:cNvSpPr>
            <a:spLocks noChangeShapeType="1"/>
          </p:cNvSpPr>
          <p:nvPr/>
        </p:nvSpPr>
        <p:spPr bwMode="auto">
          <a:xfrm flipH="1">
            <a:off x="3131840" y="3616325"/>
            <a:ext cx="8235" cy="2404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6846" name="Line 14"/>
          <p:cNvSpPr>
            <a:spLocks noChangeShapeType="1"/>
          </p:cNvSpPr>
          <p:nvPr/>
        </p:nvSpPr>
        <p:spPr bwMode="auto">
          <a:xfrm flipH="1">
            <a:off x="1043607" y="3616324"/>
            <a:ext cx="2096467" cy="2869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6848" name="Text Box 16"/>
          <p:cNvSpPr txBox="1">
            <a:spLocks noChangeArrowheads="1"/>
          </p:cNvSpPr>
          <p:nvPr/>
        </p:nvSpPr>
        <p:spPr bwMode="auto">
          <a:xfrm>
            <a:off x="539552" y="3429000"/>
            <a:ext cx="461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P*</a:t>
            </a:r>
          </a:p>
        </p:txBody>
      </p:sp>
      <p:sp>
        <p:nvSpPr>
          <p:cNvPr id="376849" name="Text Box 17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Η αγορά των κόκκων καφέ</a:t>
            </a:r>
            <a:endParaRPr lang="el-GR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6850" name="Line 18"/>
          <p:cNvSpPr>
            <a:spLocks noChangeShapeType="1"/>
          </p:cNvSpPr>
          <p:nvPr/>
        </p:nvSpPr>
        <p:spPr bwMode="auto">
          <a:xfrm>
            <a:off x="1043608" y="6021288"/>
            <a:ext cx="581635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6851" name="Line 19"/>
          <p:cNvSpPr>
            <a:spLocks noChangeShapeType="1"/>
          </p:cNvSpPr>
          <p:nvPr/>
        </p:nvSpPr>
        <p:spPr bwMode="auto">
          <a:xfrm flipV="1">
            <a:off x="1043608" y="1828799"/>
            <a:ext cx="0" cy="419248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6853" name="Text Box 21"/>
          <p:cNvSpPr txBox="1">
            <a:spLocks noChangeArrowheads="1"/>
          </p:cNvSpPr>
          <p:nvPr/>
        </p:nvSpPr>
        <p:spPr bwMode="auto">
          <a:xfrm>
            <a:off x="6444208" y="6021288"/>
            <a:ext cx="13003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Ποσότητα</a:t>
            </a:r>
          </a:p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(σε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κιλά)</a:t>
            </a:r>
            <a:endParaRPr lang="el-GR" sz="20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6854" name="Line 22"/>
          <p:cNvSpPr>
            <a:spLocks noChangeShapeType="1"/>
          </p:cNvSpPr>
          <p:nvPr/>
        </p:nvSpPr>
        <p:spPr bwMode="auto">
          <a:xfrm flipV="1">
            <a:off x="1463675" y="2244725"/>
            <a:ext cx="274320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6855" name="Text Box 23"/>
          <p:cNvSpPr txBox="1">
            <a:spLocks noChangeArrowheads="1"/>
          </p:cNvSpPr>
          <p:nvPr/>
        </p:nvSpPr>
        <p:spPr bwMode="auto">
          <a:xfrm>
            <a:off x="4343400" y="1981200"/>
            <a:ext cx="212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Προσφορά (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)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6856" name="Text Box 24"/>
          <p:cNvSpPr txBox="1">
            <a:spLocks noChangeArrowheads="1"/>
          </p:cNvSpPr>
          <p:nvPr/>
        </p:nvSpPr>
        <p:spPr bwMode="auto">
          <a:xfrm>
            <a:off x="2915816" y="6093296"/>
            <a:ext cx="50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Q*</a:t>
            </a:r>
          </a:p>
        </p:txBody>
      </p:sp>
      <p:sp>
        <p:nvSpPr>
          <p:cNvPr id="376857" name="Line 25"/>
          <p:cNvSpPr>
            <a:spLocks noChangeShapeType="1"/>
          </p:cNvSpPr>
          <p:nvPr/>
        </p:nvSpPr>
        <p:spPr bwMode="auto">
          <a:xfrm>
            <a:off x="1768475" y="2244725"/>
            <a:ext cx="30480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6858" name="Text Box 26"/>
          <p:cNvSpPr txBox="1">
            <a:spLocks noChangeArrowheads="1"/>
          </p:cNvSpPr>
          <p:nvPr/>
        </p:nvSpPr>
        <p:spPr bwMode="auto">
          <a:xfrm>
            <a:off x="4868863" y="5089525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Ζήτηση (Ρ, Ι)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79512" y="1772816"/>
            <a:ext cx="8640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Τιμή ανά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κιλό</a:t>
            </a:r>
            <a:endParaRPr lang="en-GB" sz="2000" b="1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6A9F-91AF-44F2-B914-57C38A4F78C6}" type="slidenum">
              <a:rPr lang="en-US"/>
              <a:pPr/>
              <a:t>30</a:t>
            </a:fld>
            <a:endParaRPr lang="en-US"/>
          </a:p>
        </p:txBody>
      </p:sp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2057400" y="3157538"/>
            <a:ext cx="5715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b="1">
                <a:ea typeface="Arial Unicode MS" pitchFamily="34" charset="-128"/>
                <a:cs typeface="Arial Unicode MS" pitchFamily="34" charset="-128"/>
              </a:rPr>
              <a:t>Ισορροπία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είναι το σημείο στο οποίο η ζήτηση είναι ίση με την προσφορά σε αυτή την αγορά (δηλαδή, το σημείο στο οποίο τέμνονται οι καμπύλες ζήτησης και προσφοράς)</a:t>
            </a:r>
          </a:p>
        </p:txBody>
      </p:sp>
      <p:sp>
        <p:nvSpPr>
          <p:cNvPr id="377859" name="WordArt 3"/>
          <p:cNvSpPr>
            <a:spLocks noChangeArrowheads="1" noChangeShapeType="1" noTextEdit="1"/>
          </p:cNvSpPr>
          <p:nvPr/>
        </p:nvSpPr>
        <p:spPr bwMode="auto">
          <a:xfrm>
            <a:off x="609600" y="259080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/>
      <p:bldP spid="3778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9259-C4CE-433A-A232-380B3092D164}" type="slidenum">
              <a:rPr lang="en-US"/>
              <a:pPr/>
              <a:t>31</a:t>
            </a:fld>
            <a:endParaRPr lang="en-US"/>
          </a:p>
        </p:txBody>
      </p:sp>
      <p:sp>
        <p:nvSpPr>
          <p:cNvPr id="378882" name="Text Box 2"/>
          <p:cNvSpPr txBox="1">
            <a:spLocks noChangeArrowheads="1"/>
          </p:cNvSpPr>
          <p:nvPr/>
        </p:nvSpPr>
        <p:spPr bwMode="auto">
          <a:xfrm>
            <a:off x="611188" y="2590800"/>
            <a:ext cx="7391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n-US" dirty="0">
                <a:ea typeface="Arial Unicode MS" pitchFamily="34" charset="-128"/>
                <a:cs typeface="Arial Unicode MS" pitchFamily="34" charset="-128"/>
              </a:rPr>
              <a:t>  	  			                     </a:t>
            </a:r>
          </a:p>
          <a:p>
            <a:pPr lvl="2">
              <a:spcBef>
                <a:spcPct val="50000"/>
              </a:spcBef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συγκρίνει την κατάσταση ισορροπίας ενός συστήματος πριν από μία μεταβολή στις εξωγενείς μεταβλητές με την κατάσταση ισορροπίας μετά την μεταβολή.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2483768" y="2636912"/>
            <a:ext cx="462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 smtClean="0">
                <a:ea typeface="Arial Unicode MS" pitchFamily="34" charset="-128"/>
                <a:cs typeface="Arial Unicode MS" pitchFamily="34" charset="-128"/>
              </a:rPr>
              <a:t>Η συγκριτική </a:t>
            </a:r>
            <a:r>
              <a:rPr lang="el-GR" b="1" dirty="0">
                <a:ea typeface="Arial Unicode MS" pitchFamily="34" charset="-128"/>
                <a:cs typeface="Arial Unicode MS" pitchFamily="34" charset="-128"/>
              </a:rPr>
              <a:t>στατική ανάλυση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884" name="WordArt 4"/>
          <p:cNvSpPr>
            <a:spLocks noChangeArrowheads="1" noChangeShapeType="1" noTextEdit="1"/>
          </p:cNvSpPr>
          <p:nvPr/>
        </p:nvSpPr>
        <p:spPr bwMode="auto">
          <a:xfrm>
            <a:off x="755576" y="2132856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2" grpId="0"/>
      <p:bldP spid="378883" grpId="0"/>
      <p:bldP spid="37888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3514-B2F6-4BA7-89CF-44B0FA5B8025}" type="slidenum">
              <a:rPr lang="en-US"/>
              <a:pPr/>
              <a:t>32</a:t>
            </a:fld>
            <a:endParaRPr lang="en-US"/>
          </a:p>
        </p:txBody>
      </p:sp>
      <p:sp>
        <p:nvSpPr>
          <p:cNvPr id="379907" name="Line 3"/>
          <p:cNvSpPr>
            <a:spLocks noChangeShapeType="1"/>
          </p:cNvSpPr>
          <p:nvPr/>
        </p:nvSpPr>
        <p:spPr bwMode="auto">
          <a:xfrm>
            <a:off x="854075" y="6511925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08" name="Line 4"/>
          <p:cNvSpPr>
            <a:spLocks noChangeShapeType="1"/>
          </p:cNvSpPr>
          <p:nvPr/>
        </p:nvSpPr>
        <p:spPr bwMode="auto">
          <a:xfrm flipV="1">
            <a:off x="854075" y="1828800"/>
            <a:ext cx="0" cy="4683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0" name="Text Box 6"/>
          <p:cNvSpPr txBox="1">
            <a:spLocks noChangeArrowheads="1"/>
          </p:cNvSpPr>
          <p:nvPr/>
        </p:nvSpPr>
        <p:spPr bwMode="auto">
          <a:xfrm>
            <a:off x="6781800" y="5638800"/>
            <a:ext cx="13003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Ποσότητα</a:t>
            </a:r>
          </a:p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(σε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κιλά)</a:t>
            </a:r>
            <a:endParaRPr lang="el-GR" sz="20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9911" name="Line 7"/>
          <p:cNvSpPr>
            <a:spLocks noChangeShapeType="1"/>
          </p:cNvSpPr>
          <p:nvPr/>
        </p:nvSpPr>
        <p:spPr bwMode="auto">
          <a:xfrm flipV="1">
            <a:off x="1692275" y="2320925"/>
            <a:ext cx="274320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3" name="Text Box 9"/>
          <p:cNvSpPr txBox="1">
            <a:spLocks noChangeArrowheads="1"/>
          </p:cNvSpPr>
          <p:nvPr/>
        </p:nvSpPr>
        <p:spPr bwMode="auto">
          <a:xfrm>
            <a:off x="4572000" y="1941513"/>
            <a:ext cx="212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Προσφορά (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379915" name="Text Box 11"/>
          <p:cNvSpPr txBox="1">
            <a:spLocks noChangeArrowheads="1"/>
          </p:cNvSpPr>
          <p:nvPr/>
        </p:nvSpPr>
        <p:spPr bwMode="auto">
          <a:xfrm>
            <a:off x="228600" y="6934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 b="1">
              <a:latin typeface="Times New Roman" pitchFamily="18" charset="0"/>
            </a:endParaRPr>
          </a:p>
        </p:txBody>
      </p:sp>
      <p:sp>
        <p:nvSpPr>
          <p:cNvPr id="379916" name="Text Box 12"/>
          <p:cNvSpPr txBox="1">
            <a:spLocks noChangeArrowheads="1"/>
          </p:cNvSpPr>
          <p:nvPr/>
        </p:nvSpPr>
        <p:spPr bwMode="auto">
          <a:xfrm>
            <a:off x="3184525" y="3235325"/>
            <a:ext cx="396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</a:rPr>
              <a:t>•</a:t>
            </a:r>
          </a:p>
        </p:txBody>
      </p:sp>
      <p:sp>
        <p:nvSpPr>
          <p:cNvPr id="379928" name="Text Box 24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Η αγορά των κόκκων καφέ (συν</a:t>
            </a:r>
            <a:r>
              <a:rPr lang="el-GR" altLang="ja-JP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έχεια)</a:t>
            </a:r>
            <a:endParaRPr lang="el-GR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5496" y="1844824"/>
            <a:ext cx="8640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Τιμή ανά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κιλό</a:t>
            </a:r>
            <a:endParaRPr lang="en-GB" sz="2000" b="1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D6DA-00ED-4EDE-BD82-DD541D5EFD50}" type="slidenum">
              <a:rPr lang="en-US"/>
              <a:pPr/>
              <a:t>33</a:t>
            </a:fld>
            <a:endParaRPr lang="en-US"/>
          </a:p>
        </p:txBody>
      </p:sp>
      <p:sp>
        <p:nvSpPr>
          <p:cNvPr id="380936" name="Line 8"/>
          <p:cNvSpPr>
            <a:spLocks noChangeShapeType="1"/>
          </p:cNvSpPr>
          <p:nvPr/>
        </p:nvSpPr>
        <p:spPr bwMode="auto">
          <a:xfrm>
            <a:off x="2133600" y="2397125"/>
            <a:ext cx="30480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38" name="Text Box 10"/>
          <p:cNvSpPr txBox="1">
            <a:spLocks noChangeArrowheads="1"/>
          </p:cNvSpPr>
          <p:nvPr/>
        </p:nvSpPr>
        <p:spPr bwMode="auto">
          <a:xfrm>
            <a:off x="5097463" y="5241925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Ζήτηση (Ρ, Ι)</a:t>
            </a:r>
          </a:p>
        </p:txBody>
      </p:sp>
      <p:sp>
        <p:nvSpPr>
          <p:cNvPr id="380939" name="Text Box 11"/>
          <p:cNvSpPr txBox="1">
            <a:spLocks noChangeArrowheads="1"/>
          </p:cNvSpPr>
          <p:nvPr/>
        </p:nvSpPr>
        <p:spPr bwMode="auto">
          <a:xfrm>
            <a:off x="222250" y="701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 b="1">
              <a:latin typeface="Times New Roman" pitchFamily="18" charset="0"/>
            </a:endParaRPr>
          </a:p>
        </p:txBody>
      </p:sp>
      <p:sp>
        <p:nvSpPr>
          <p:cNvPr id="380952" name="Text Box 24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Η αγορά των κόκκων καφέ (συν</a:t>
            </a:r>
            <a:r>
              <a:rPr lang="el-GR" altLang="ja-JP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έχεια)</a:t>
            </a:r>
            <a:endParaRPr lang="el-GR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0953" name="Line 25"/>
          <p:cNvSpPr>
            <a:spLocks noChangeShapeType="1"/>
          </p:cNvSpPr>
          <p:nvPr/>
        </p:nvSpPr>
        <p:spPr bwMode="auto">
          <a:xfrm>
            <a:off x="854075" y="6511925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54" name="Line 26"/>
          <p:cNvSpPr>
            <a:spLocks noChangeShapeType="1"/>
          </p:cNvSpPr>
          <p:nvPr/>
        </p:nvSpPr>
        <p:spPr bwMode="auto">
          <a:xfrm flipV="1">
            <a:off x="854075" y="1828800"/>
            <a:ext cx="0" cy="4683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56" name="Text Box 28"/>
          <p:cNvSpPr txBox="1">
            <a:spLocks noChangeArrowheads="1"/>
          </p:cNvSpPr>
          <p:nvPr/>
        </p:nvSpPr>
        <p:spPr bwMode="auto">
          <a:xfrm>
            <a:off x="6781800" y="5638800"/>
            <a:ext cx="13003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Ποσότητα</a:t>
            </a:r>
          </a:p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(σε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κιλά)</a:t>
            </a:r>
            <a:endParaRPr lang="el-GR" sz="20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0957" name="Line 29"/>
          <p:cNvSpPr>
            <a:spLocks noChangeShapeType="1"/>
          </p:cNvSpPr>
          <p:nvPr/>
        </p:nvSpPr>
        <p:spPr bwMode="auto">
          <a:xfrm flipV="1">
            <a:off x="1692275" y="2320925"/>
            <a:ext cx="274320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58" name="Text Box 30"/>
          <p:cNvSpPr txBox="1">
            <a:spLocks noChangeArrowheads="1"/>
          </p:cNvSpPr>
          <p:nvPr/>
        </p:nvSpPr>
        <p:spPr bwMode="auto">
          <a:xfrm>
            <a:off x="4572000" y="1941513"/>
            <a:ext cx="212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Προσφορά (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380959" name="Text Box 31"/>
          <p:cNvSpPr txBox="1">
            <a:spLocks noChangeArrowheads="1"/>
          </p:cNvSpPr>
          <p:nvPr/>
        </p:nvSpPr>
        <p:spPr bwMode="auto">
          <a:xfrm>
            <a:off x="3184525" y="3235325"/>
            <a:ext cx="396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</a:rPr>
              <a:t>•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5496" y="1844824"/>
            <a:ext cx="8640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Τιμή ανά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κιλό</a:t>
            </a:r>
            <a:endParaRPr lang="en-GB" sz="2000" b="1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CB67-2C88-4BD2-945D-65901F9125CF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381963" name="Text Box 11"/>
          <p:cNvSpPr txBox="1">
            <a:spLocks noChangeArrowheads="1"/>
          </p:cNvSpPr>
          <p:nvPr/>
        </p:nvSpPr>
        <p:spPr bwMode="auto">
          <a:xfrm>
            <a:off x="222250" y="701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 b="1">
              <a:latin typeface="Times New Roman" pitchFamily="18" charset="0"/>
            </a:endParaRPr>
          </a:p>
        </p:txBody>
      </p:sp>
      <p:sp>
        <p:nvSpPr>
          <p:cNvPr id="381969" name="Line 17"/>
          <p:cNvSpPr>
            <a:spLocks noChangeShapeType="1"/>
          </p:cNvSpPr>
          <p:nvPr/>
        </p:nvSpPr>
        <p:spPr bwMode="auto">
          <a:xfrm flipV="1">
            <a:off x="2600325" y="2549525"/>
            <a:ext cx="274320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1970" name="Text Box 18"/>
          <p:cNvSpPr txBox="1">
            <a:spLocks noChangeArrowheads="1"/>
          </p:cNvSpPr>
          <p:nvPr/>
        </p:nvSpPr>
        <p:spPr bwMode="auto">
          <a:xfrm>
            <a:off x="5375275" y="2362200"/>
            <a:ext cx="269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Νέα προσφορά (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381971" name="Text Box 19"/>
          <p:cNvSpPr txBox="1">
            <a:spLocks noChangeArrowheads="1"/>
          </p:cNvSpPr>
          <p:nvPr/>
        </p:nvSpPr>
        <p:spPr bwMode="auto">
          <a:xfrm>
            <a:off x="3870325" y="3886200"/>
            <a:ext cx="396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</a:rPr>
              <a:t>•</a:t>
            </a:r>
          </a:p>
        </p:txBody>
      </p:sp>
      <p:sp>
        <p:nvSpPr>
          <p:cNvPr id="381976" name="Text Box 24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Η αγορά των κόκκων καφέ (συν</a:t>
            </a:r>
            <a:r>
              <a:rPr lang="el-GR" altLang="ja-JP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έχεια)</a:t>
            </a:r>
            <a:endParaRPr lang="el-GR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1978" name="Line 26"/>
          <p:cNvSpPr>
            <a:spLocks noChangeShapeType="1"/>
          </p:cNvSpPr>
          <p:nvPr/>
        </p:nvSpPr>
        <p:spPr bwMode="auto">
          <a:xfrm>
            <a:off x="2133600" y="2397125"/>
            <a:ext cx="30480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1979" name="Text Box 27"/>
          <p:cNvSpPr txBox="1">
            <a:spLocks noChangeArrowheads="1"/>
          </p:cNvSpPr>
          <p:nvPr/>
        </p:nvSpPr>
        <p:spPr bwMode="auto">
          <a:xfrm>
            <a:off x="5097463" y="5241925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Ζήτηση (Ρ, Ι)</a:t>
            </a:r>
          </a:p>
        </p:txBody>
      </p:sp>
      <p:sp>
        <p:nvSpPr>
          <p:cNvPr id="381980" name="Line 28"/>
          <p:cNvSpPr>
            <a:spLocks noChangeShapeType="1"/>
          </p:cNvSpPr>
          <p:nvPr/>
        </p:nvSpPr>
        <p:spPr bwMode="auto">
          <a:xfrm>
            <a:off x="854075" y="6511925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1981" name="Line 29"/>
          <p:cNvSpPr>
            <a:spLocks noChangeShapeType="1"/>
          </p:cNvSpPr>
          <p:nvPr/>
        </p:nvSpPr>
        <p:spPr bwMode="auto">
          <a:xfrm flipV="1">
            <a:off x="854075" y="1828800"/>
            <a:ext cx="0" cy="4683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1983" name="Text Box 31"/>
          <p:cNvSpPr txBox="1">
            <a:spLocks noChangeArrowheads="1"/>
          </p:cNvSpPr>
          <p:nvPr/>
        </p:nvSpPr>
        <p:spPr bwMode="auto">
          <a:xfrm>
            <a:off x="6781800" y="5638800"/>
            <a:ext cx="13003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Ποσότητα</a:t>
            </a:r>
          </a:p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(σε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κιλά)</a:t>
            </a:r>
            <a:endParaRPr lang="el-GR" sz="20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1984" name="Line 32"/>
          <p:cNvSpPr>
            <a:spLocks noChangeShapeType="1"/>
          </p:cNvSpPr>
          <p:nvPr/>
        </p:nvSpPr>
        <p:spPr bwMode="auto">
          <a:xfrm flipV="1">
            <a:off x="1692275" y="2320925"/>
            <a:ext cx="274320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1985" name="Text Box 33"/>
          <p:cNvSpPr txBox="1">
            <a:spLocks noChangeArrowheads="1"/>
          </p:cNvSpPr>
          <p:nvPr/>
        </p:nvSpPr>
        <p:spPr bwMode="auto">
          <a:xfrm>
            <a:off x="4572000" y="1941513"/>
            <a:ext cx="212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Προσφορά (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381986" name="Text Box 34"/>
          <p:cNvSpPr txBox="1">
            <a:spLocks noChangeArrowheads="1"/>
          </p:cNvSpPr>
          <p:nvPr/>
        </p:nvSpPr>
        <p:spPr bwMode="auto">
          <a:xfrm>
            <a:off x="3184525" y="3235325"/>
            <a:ext cx="396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</a:rPr>
              <a:t>•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7504" y="1844824"/>
            <a:ext cx="8640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Τιμή ανά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κιλό</a:t>
            </a:r>
            <a:endParaRPr lang="en-GB" sz="2000" b="1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F294-F55D-430D-9821-26E51E25E4CF}" type="slidenum">
              <a:rPr lang="en-US"/>
              <a:pPr/>
              <a:t>35</a:t>
            </a:fld>
            <a:endParaRPr lang="en-US"/>
          </a:p>
        </p:txBody>
      </p:sp>
      <p:sp>
        <p:nvSpPr>
          <p:cNvPr id="382987" name="Text Box 11"/>
          <p:cNvSpPr txBox="1">
            <a:spLocks noChangeArrowheads="1"/>
          </p:cNvSpPr>
          <p:nvPr/>
        </p:nvSpPr>
        <p:spPr bwMode="auto">
          <a:xfrm>
            <a:off x="222250" y="6934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 b="1">
              <a:latin typeface="Times New Roman" pitchFamily="18" charset="0"/>
            </a:endParaRPr>
          </a:p>
        </p:txBody>
      </p:sp>
      <p:sp>
        <p:nvSpPr>
          <p:cNvPr id="382989" name="Line 13"/>
          <p:cNvSpPr>
            <a:spLocks noChangeShapeType="1"/>
          </p:cNvSpPr>
          <p:nvPr/>
        </p:nvSpPr>
        <p:spPr bwMode="auto">
          <a:xfrm>
            <a:off x="3362325" y="3692525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2990" name="Line 14"/>
          <p:cNvSpPr>
            <a:spLocks noChangeShapeType="1"/>
          </p:cNvSpPr>
          <p:nvPr/>
        </p:nvSpPr>
        <p:spPr bwMode="auto">
          <a:xfrm flipH="1">
            <a:off x="847725" y="3657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2991" name="Text Box 15"/>
          <p:cNvSpPr txBox="1">
            <a:spLocks noChangeArrowheads="1"/>
          </p:cNvSpPr>
          <p:nvPr/>
        </p:nvSpPr>
        <p:spPr bwMode="auto">
          <a:xfrm>
            <a:off x="3200400" y="6513513"/>
            <a:ext cx="50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Q*</a:t>
            </a:r>
          </a:p>
        </p:txBody>
      </p:sp>
      <p:sp>
        <p:nvSpPr>
          <p:cNvPr id="382992" name="Text Box 16"/>
          <p:cNvSpPr txBox="1">
            <a:spLocks noChangeArrowheads="1"/>
          </p:cNvSpPr>
          <p:nvPr/>
        </p:nvSpPr>
        <p:spPr bwMode="auto">
          <a:xfrm>
            <a:off x="374650" y="3541713"/>
            <a:ext cx="461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P*</a:t>
            </a:r>
          </a:p>
        </p:txBody>
      </p:sp>
      <p:sp>
        <p:nvSpPr>
          <p:cNvPr id="382996" name="Line 20"/>
          <p:cNvSpPr>
            <a:spLocks noChangeShapeType="1"/>
          </p:cNvSpPr>
          <p:nvPr/>
        </p:nvSpPr>
        <p:spPr bwMode="auto">
          <a:xfrm>
            <a:off x="4038600" y="4378325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2997" name="Line 21"/>
          <p:cNvSpPr>
            <a:spLocks noChangeShapeType="1"/>
          </p:cNvSpPr>
          <p:nvPr/>
        </p:nvSpPr>
        <p:spPr bwMode="auto">
          <a:xfrm flipH="1">
            <a:off x="847725" y="4302125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2998" name="Text Box 22"/>
          <p:cNvSpPr txBox="1">
            <a:spLocks noChangeArrowheads="1"/>
          </p:cNvSpPr>
          <p:nvPr/>
        </p:nvSpPr>
        <p:spPr bwMode="auto">
          <a:xfrm>
            <a:off x="3810000" y="6513513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Q**</a:t>
            </a:r>
          </a:p>
        </p:txBody>
      </p:sp>
      <p:sp>
        <p:nvSpPr>
          <p:cNvPr id="382999" name="Text Box 23"/>
          <p:cNvSpPr txBox="1">
            <a:spLocks noChangeArrowheads="1"/>
          </p:cNvSpPr>
          <p:nvPr/>
        </p:nvSpPr>
        <p:spPr bwMode="auto">
          <a:xfrm>
            <a:off x="228600" y="4075113"/>
            <a:ext cx="59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P**</a:t>
            </a:r>
          </a:p>
        </p:txBody>
      </p:sp>
      <p:sp>
        <p:nvSpPr>
          <p:cNvPr id="383000" name="Text Box 24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Η αγορά των κόκκων καφέ (συν</a:t>
            </a:r>
            <a:r>
              <a:rPr lang="el-GR" altLang="ja-JP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έχεια)</a:t>
            </a:r>
            <a:endParaRPr lang="el-GR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3002" name="Line 26"/>
          <p:cNvSpPr>
            <a:spLocks noChangeShapeType="1"/>
          </p:cNvSpPr>
          <p:nvPr/>
        </p:nvSpPr>
        <p:spPr bwMode="auto">
          <a:xfrm flipV="1">
            <a:off x="2600325" y="2549525"/>
            <a:ext cx="274320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3003" name="Text Box 27"/>
          <p:cNvSpPr txBox="1">
            <a:spLocks noChangeArrowheads="1"/>
          </p:cNvSpPr>
          <p:nvPr/>
        </p:nvSpPr>
        <p:spPr bwMode="auto">
          <a:xfrm>
            <a:off x="5375275" y="2362200"/>
            <a:ext cx="269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Νέα προσφορά (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383004" name="Text Box 28"/>
          <p:cNvSpPr txBox="1">
            <a:spLocks noChangeArrowheads="1"/>
          </p:cNvSpPr>
          <p:nvPr/>
        </p:nvSpPr>
        <p:spPr bwMode="auto">
          <a:xfrm>
            <a:off x="3870325" y="3886200"/>
            <a:ext cx="396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</a:rPr>
              <a:t>•</a:t>
            </a:r>
          </a:p>
        </p:txBody>
      </p:sp>
      <p:sp>
        <p:nvSpPr>
          <p:cNvPr id="383005" name="Line 29"/>
          <p:cNvSpPr>
            <a:spLocks noChangeShapeType="1"/>
          </p:cNvSpPr>
          <p:nvPr/>
        </p:nvSpPr>
        <p:spPr bwMode="auto">
          <a:xfrm>
            <a:off x="2133600" y="2397125"/>
            <a:ext cx="30480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3006" name="Text Box 30"/>
          <p:cNvSpPr txBox="1">
            <a:spLocks noChangeArrowheads="1"/>
          </p:cNvSpPr>
          <p:nvPr/>
        </p:nvSpPr>
        <p:spPr bwMode="auto">
          <a:xfrm>
            <a:off x="5097463" y="5241925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Ζήτηση (Ρ, Ι)</a:t>
            </a:r>
          </a:p>
        </p:txBody>
      </p:sp>
      <p:sp>
        <p:nvSpPr>
          <p:cNvPr id="383007" name="Line 31"/>
          <p:cNvSpPr>
            <a:spLocks noChangeShapeType="1"/>
          </p:cNvSpPr>
          <p:nvPr/>
        </p:nvSpPr>
        <p:spPr bwMode="auto">
          <a:xfrm>
            <a:off x="854075" y="6511925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3008" name="Line 32"/>
          <p:cNvSpPr>
            <a:spLocks noChangeShapeType="1"/>
          </p:cNvSpPr>
          <p:nvPr/>
        </p:nvSpPr>
        <p:spPr bwMode="auto">
          <a:xfrm flipV="1">
            <a:off x="854075" y="1828800"/>
            <a:ext cx="0" cy="4683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3010" name="Text Box 34"/>
          <p:cNvSpPr txBox="1">
            <a:spLocks noChangeArrowheads="1"/>
          </p:cNvSpPr>
          <p:nvPr/>
        </p:nvSpPr>
        <p:spPr bwMode="auto">
          <a:xfrm>
            <a:off x="6781800" y="5638800"/>
            <a:ext cx="13003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Ποσότητα</a:t>
            </a:r>
          </a:p>
          <a:p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(σε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κιλά)</a:t>
            </a:r>
            <a:endParaRPr lang="el-GR" sz="20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3011" name="Line 35"/>
          <p:cNvSpPr>
            <a:spLocks noChangeShapeType="1"/>
          </p:cNvSpPr>
          <p:nvPr/>
        </p:nvSpPr>
        <p:spPr bwMode="auto">
          <a:xfrm flipV="1">
            <a:off x="1692275" y="2320925"/>
            <a:ext cx="274320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3012" name="Text Box 36"/>
          <p:cNvSpPr txBox="1">
            <a:spLocks noChangeArrowheads="1"/>
          </p:cNvSpPr>
          <p:nvPr/>
        </p:nvSpPr>
        <p:spPr bwMode="auto">
          <a:xfrm>
            <a:off x="4572000" y="1941513"/>
            <a:ext cx="212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Προσφορά (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l-GR" sz="2000" b="1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383013" name="Text Box 37"/>
          <p:cNvSpPr txBox="1">
            <a:spLocks noChangeArrowheads="1"/>
          </p:cNvSpPr>
          <p:nvPr/>
        </p:nvSpPr>
        <p:spPr bwMode="auto">
          <a:xfrm>
            <a:off x="3184525" y="3235325"/>
            <a:ext cx="396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</a:rPr>
              <a:t>•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5496" y="1844824"/>
            <a:ext cx="8640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ea typeface="Arial Unicode MS" pitchFamily="34" charset="-128"/>
                <a:cs typeface="Arial Unicode MS" pitchFamily="34" charset="-128"/>
              </a:rPr>
              <a:t>Τιμή ανά </a:t>
            </a:r>
            <a:r>
              <a:rPr lang="el-GR" sz="2000" b="1" dirty="0" smtClean="0">
                <a:ea typeface="Arial Unicode MS" pitchFamily="34" charset="-128"/>
                <a:cs typeface="Arial Unicode MS" pitchFamily="34" charset="-128"/>
              </a:rPr>
              <a:t>κιλό</a:t>
            </a:r>
            <a:endParaRPr lang="en-GB" sz="2000" b="1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02" grpId="0" animBg="1"/>
      <p:bldP spid="38300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46E9-841C-49B6-B9E0-499D3A49CD3B}" type="slidenum">
              <a:rPr lang="en-US"/>
              <a:pPr/>
              <a:t>36</a:t>
            </a:fld>
            <a:endParaRPr lang="en-US"/>
          </a:p>
        </p:txBody>
      </p:sp>
      <p:sp>
        <p:nvSpPr>
          <p:cNvPr id="384003" name="Line 3"/>
          <p:cNvSpPr>
            <a:spLocks noChangeShapeType="1"/>
          </p:cNvSpPr>
          <p:nvPr/>
        </p:nvSpPr>
        <p:spPr bwMode="auto">
          <a:xfrm>
            <a:off x="914400" y="6445250"/>
            <a:ext cx="662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04" name="Line 4"/>
          <p:cNvSpPr>
            <a:spLocks noChangeShapeType="1"/>
          </p:cNvSpPr>
          <p:nvPr/>
        </p:nvSpPr>
        <p:spPr bwMode="auto">
          <a:xfrm flipV="1">
            <a:off x="914400" y="1685925"/>
            <a:ext cx="0" cy="4759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05" name="Line 5"/>
          <p:cNvSpPr>
            <a:spLocks noChangeShapeType="1"/>
          </p:cNvSpPr>
          <p:nvPr/>
        </p:nvSpPr>
        <p:spPr bwMode="auto">
          <a:xfrm>
            <a:off x="914400" y="3473450"/>
            <a:ext cx="29718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10" name="Line 10"/>
          <p:cNvSpPr>
            <a:spLocks noChangeShapeType="1"/>
          </p:cNvSpPr>
          <p:nvPr/>
        </p:nvSpPr>
        <p:spPr bwMode="auto">
          <a:xfrm flipH="1">
            <a:off x="1219200" y="263525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12" name="Text Box 12"/>
          <p:cNvSpPr txBox="1">
            <a:spLocks noChangeArrowheads="1"/>
          </p:cNvSpPr>
          <p:nvPr/>
        </p:nvSpPr>
        <p:spPr bwMode="auto">
          <a:xfrm>
            <a:off x="457200" y="16002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ea typeface="Arial Unicode MS" pitchFamily="34" charset="-128"/>
                <a:cs typeface="Arial Unicode MS" pitchFamily="34" charset="-128"/>
              </a:rPr>
              <a:t>F</a:t>
            </a:r>
            <a:endParaRPr lang="en-GB" b="1"/>
          </a:p>
        </p:txBody>
      </p:sp>
      <p:sp>
        <p:nvSpPr>
          <p:cNvPr id="384013" name="Text Box 13"/>
          <p:cNvSpPr txBox="1">
            <a:spLocks noChangeArrowheads="1"/>
          </p:cNvSpPr>
          <p:nvPr/>
        </p:nvSpPr>
        <p:spPr bwMode="auto">
          <a:xfrm>
            <a:off x="7543800" y="6181725"/>
            <a:ext cx="382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C</a:t>
            </a:r>
          </a:p>
        </p:txBody>
      </p:sp>
      <p:sp>
        <p:nvSpPr>
          <p:cNvPr id="384014" name="Text Box 14"/>
          <p:cNvSpPr txBox="1">
            <a:spLocks noChangeArrowheads="1"/>
          </p:cNvSpPr>
          <p:nvPr/>
        </p:nvSpPr>
        <p:spPr bwMode="auto">
          <a:xfrm>
            <a:off x="533400" y="6105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0</a:t>
            </a:r>
          </a:p>
        </p:txBody>
      </p:sp>
      <p:sp>
        <p:nvSpPr>
          <p:cNvPr id="384030" name="Text Box 30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Επιλογή από τον καταναλωτή (συνέχεια)</a:t>
            </a:r>
            <a:endParaRPr lang="el-GR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4031" name="Text Box 31"/>
          <p:cNvSpPr txBox="1">
            <a:spLocks noChangeArrowheads="1"/>
          </p:cNvSpPr>
          <p:nvPr/>
        </p:nvSpPr>
        <p:spPr bwMode="auto">
          <a:xfrm>
            <a:off x="1660525" y="2246313"/>
            <a:ext cx="182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F + 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C = I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0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ACA4-AE98-4686-8761-20AFDC83F126}" type="slidenum">
              <a:rPr lang="en-US"/>
              <a:pPr/>
              <a:t>37</a:t>
            </a:fld>
            <a:endParaRPr lang="en-US"/>
          </a:p>
        </p:txBody>
      </p:sp>
      <p:sp>
        <p:nvSpPr>
          <p:cNvPr id="385057" name="Arc 33"/>
          <p:cNvSpPr>
            <a:spLocks/>
          </p:cNvSpPr>
          <p:nvPr/>
        </p:nvSpPr>
        <p:spPr bwMode="auto">
          <a:xfrm>
            <a:off x="1676400" y="3284538"/>
            <a:ext cx="2171700" cy="2179637"/>
          </a:xfrm>
          <a:custGeom>
            <a:avLst/>
            <a:gdLst>
              <a:gd name="G0" fmla="+- 21597 0 0"/>
              <a:gd name="G1" fmla="+- 0 0 0"/>
              <a:gd name="G2" fmla="+- 21600 0 0"/>
              <a:gd name="T0" fmla="*/ 18066 w 21597"/>
              <a:gd name="T1" fmla="*/ 21309 h 21309"/>
              <a:gd name="T2" fmla="*/ 0 w 21597"/>
              <a:gd name="T3" fmla="*/ 357 h 21309"/>
              <a:gd name="T4" fmla="*/ 21597 w 21597"/>
              <a:gd name="T5" fmla="*/ 0 h 2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309" fill="none" extrusionOk="0">
                <a:moveTo>
                  <a:pt x="18065" y="21309"/>
                </a:moveTo>
                <a:cubicBezTo>
                  <a:pt x="7774" y="19604"/>
                  <a:pt x="172" y="10787"/>
                  <a:pt x="-1" y="357"/>
                </a:cubicBezTo>
              </a:path>
              <a:path w="21597" h="21309" stroke="0" extrusionOk="0">
                <a:moveTo>
                  <a:pt x="18065" y="21309"/>
                </a:moveTo>
                <a:cubicBezTo>
                  <a:pt x="7774" y="19604"/>
                  <a:pt x="172" y="10787"/>
                  <a:pt x="-1" y="357"/>
                </a:cubicBezTo>
                <a:lnTo>
                  <a:pt x="2159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68" name="Text Box 44"/>
          <p:cNvSpPr txBox="1">
            <a:spLocks noChangeArrowheads="1"/>
          </p:cNvSpPr>
          <p:nvPr/>
        </p:nvSpPr>
        <p:spPr bwMode="auto">
          <a:xfrm>
            <a:off x="2057400" y="4402138"/>
            <a:ext cx="396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</a:rPr>
              <a:t>•</a:t>
            </a:r>
          </a:p>
        </p:txBody>
      </p:sp>
      <p:sp>
        <p:nvSpPr>
          <p:cNvPr id="385081" name="Text Box 57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Επιλογή από τον καταναλωτή (συνέχεια)</a:t>
            </a:r>
            <a:endParaRPr lang="el-GR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5082" name="Line 58"/>
          <p:cNvSpPr>
            <a:spLocks noChangeShapeType="1"/>
          </p:cNvSpPr>
          <p:nvPr/>
        </p:nvSpPr>
        <p:spPr bwMode="auto">
          <a:xfrm>
            <a:off x="914400" y="6445250"/>
            <a:ext cx="662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83" name="Line 59"/>
          <p:cNvSpPr>
            <a:spLocks noChangeShapeType="1"/>
          </p:cNvSpPr>
          <p:nvPr/>
        </p:nvSpPr>
        <p:spPr bwMode="auto">
          <a:xfrm flipV="1">
            <a:off x="914400" y="1685925"/>
            <a:ext cx="0" cy="4759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84" name="Line 60"/>
          <p:cNvSpPr>
            <a:spLocks noChangeShapeType="1"/>
          </p:cNvSpPr>
          <p:nvPr/>
        </p:nvSpPr>
        <p:spPr bwMode="auto">
          <a:xfrm>
            <a:off x="914400" y="3473450"/>
            <a:ext cx="29718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85" name="Line 61"/>
          <p:cNvSpPr>
            <a:spLocks noChangeShapeType="1"/>
          </p:cNvSpPr>
          <p:nvPr/>
        </p:nvSpPr>
        <p:spPr bwMode="auto">
          <a:xfrm flipH="1">
            <a:off x="1219200" y="263525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87" name="Text Box 63"/>
          <p:cNvSpPr txBox="1">
            <a:spLocks noChangeArrowheads="1"/>
          </p:cNvSpPr>
          <p:nvPr/>
        </p:nvSpPr>
        <p:spPr bwMode="auto">
          <a:xfrm>
            <a:off x="457200" y="1600200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F</a:t>
            </a:r>
          </a:p>
        </p:txBody>
      </p:sp>
      <p:sp>
        <p:nvSpPr>
          <p:cNvPr id="385088" name="Text Box 64"/>
          <p:cNvSpPr txBox="1">
            <a:spLocks noChangeArrowheads="1"/>
          </p:cNvSpPr>
          <p:nvPr/>
        </p:nvSpPr>
        <p:spPr bwMode="auto">
          <a:xfrm>
            <a:off x="7543800" y="6181725"/>
            <a:ext cx="382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C</a:t>
            </a:r>
          </a:p>
        </p:txBody>
      </p:sp>
      <p:sp>
        <p:nvSpPr>
          <p:cNvPr id="385089" name="Text Box 65"/>
          <p:cNvSpPr txBox="1">
            <a:spLocks noChangeArrowheads="1"/>
          </p:cNvSpPr>
          <p:nvPr/>
        </p:nvSpPr>
        <p:spPr bwMode="auto">
          <a:xfrm>
            <a:off x="533400" y="6105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0</a:t>
            </a:r>
          </a:p>
        </p:txBody>
      </p:sp>
      <p:sp>
        <p:nvSpPr>
          <p:cNvPr id="385090" name="Text Box 66"/>
          <p:cNvSpPr txBox="1">
            <a:spLocks noChangeArrowheads="1"/>
          </p:cNvSpPr>
          <p:nvPr/>
        </p:nvSpPr>
        <p:spPr bwMode="auto">
          <a:xfrm>
            <a:off x="1660525" y="2246313"/>
            <a:ext cx="182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F + 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C = I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0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5091" name="Text Box 67"/>
          <p:cNvSpPr txBox="1">
            <a:spLocks noChangeArrowheads="1"/>
          </p:cNvSpPr>
          <p:nvPr/>
        </p:nvSpPr>
        <p:spPr bwMode="auto">
          <a:xfrm>
            <a:off x="1830388" y="3157538"/>
            <a:ext cx="147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(FC)</a:t>
            </a:r>
            <a:r>
              <a:rPr lang="en-GB" sz="2000" b="1" baseline="30000">
                <a:ea typeface="Arial Unicode MS" pitchFamily="34" charset="-128"/>
                <a:cs typeface="Arial Unicode MS" pitchFamily="34" charset="-128"/>
              </a:rPr>
              <a:t>1/2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 = S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0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ED84-961F-48E6-8207-F4A01FE67048}" type="slidenum">
              <a:rPr lang="en-US"/>
              <a:pPr/>
              <a:t>38</a:t>
            </a:fld>
            <a:endParaRPr lang="en-US"/>
          </a:p>
        </p:txBody>
      </p:sp>
      <p:sp>
        <p:nvSpPr>
          <p:cNvPr id="386051" name="Line 3"/>
          <p:cNvSpPr>
            <a:spLocks noChangeShapeType="1"/>
          </p:cNvSpPr>
          <p:nvPr/>
        </p:nvSpPr>
        <p:spPr bwMode="auto">
          <a:xfrm>
            <a:off x="914400" y="6435725"/>
            <a:ext cx="662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6052" name="Line 4"/>
          <p:cNvSpPr>
            <a:spLocks noChangeShapeType="1"/>
          </p:cNvSpPr>
          <p:nvPr/>
        </p:nvSpPr>
        <p:spPr bwMode="auto">
          <a:xfrm flipV="1">
            <a:off x="914400" y="1676400"/>
            <a:ext cx="0" cy="4759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6053" name="Line 5"/>
          <p:cNvSpPr>
            <a:spLocks noChangeShapeType="1"/>
          </p:cNvSpPr>
          <p:nvPr/>
        </p:nvSpPr>
        <p:spPr bwMode="auto">
          <a:xfrm>
            <a:off x="914400" y="3463925"/>
            <a:ext cx="29718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6055" name="Line 7"/>
          <p:cNvSpPr>
            <a:spLocks noChangeShapeType="1"/>
          </p:cNvSpPr>
          <p:nvPr/>
        </p:nvSpPr>
        <p:spPr bwMode="auto">
          <a:xfrm>
            <a:off x="914400" y="4225925"/>
            <a:ext cx="2209800" cy="2209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6058" name="Line 10"/>
          <p:cNvSpPr>
            <a:spLocks noChangeShapeType="1"/>
          </p:cNvSpPr>
          <p:nvPr/>
        </p:nvSpPr>
        <p:spPr bwMode="auto">
          <a:xfrm flipH="1">
            <a:off x="1219200" y="2625725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6060" name="Text Box 12"/>
          <p:cNvSpPr txBox="1">
            <a:spLocks noChangeArrowheads="1"/>
          </p:cNvSpPr>
          <p:nvPr/>
        </p:nvSpPr>
        <p:spPr bwMode="auto">
          <a:xfrm>
            <a:off x="479425" y="1600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F</a:t>
            </a:r>
          </a:p>
        </p:txBody>
      </p:sp>
      <p:sp>
        <p:nvSpPr>
          <p:cNvPr id="386061" name="Text Box 13"/>
          <p:cNvSpPr txBox="1">
            <a:spLocks noChangeArrowheads="1"/>
          </p:cNvSpPr>
          <p:nvPr/>
        </p:nvSpPr>
        <p:spPr bwMode="auto">
          <a:xfrm>
            <a:off x="7599363" y="6232525"/>
            <a:ext cx="34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C</a:t>
            </a:r>
          </a:p>
        </p:txBody>
      </p:sp>
      <p:sp>
        <p:nvSpPr>
          <p:cNvPr id="386065" name="Text Box 17"/>
          <p:cNvSpPr txBox="1">
            <a:spLocks noChangeArrowheads="1"/>
          </p:cNvSpPr>
          <p:nvPr/>
        </p:nvSpPr>
        <p:spPr bwMode="auto">
          <a:xfrm>
            <a:off x="2133600" y="4505325"/>
            <a:ext cx="396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</a:rPr>
              <a:t>•</a:t>
            </a:r>
          </a:p>
        </p:txBody>
      </p:sp>
      <p:sp>
        <p:nvSpPr>
          <p:cNvPr id="386066" name="Text Box 18"/>
          <p:cNvSpPr txBox="1">
            <a:spLocks noChangeArrowheads="1"/>
          </p:cNvSpPr>
          <p:nvPr/>
        </p:nvSpPr>
        <p:spPr bwMode="auto">
          <a:xfrm>
            <a:off x="1905000" y="4987925"/>
            <a:ext cx="396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</a:rPr>
              <a:t>•</a:t>
            </a:r>
          </a:p>
        </p:txBody>
      </p:sp>
      <p:sp>
        <p:nvSpPr>
          <p:cNvPr id="386075" name="Line 27"/>
          <p:cNvSpPr>
            <a:spLocks noChangeShapeType="1"/>
          </p:cNvSpPr>
          <p:nvPr/>
        </p:nvSpPr>
        <p:spPr bwMode="auto">
          <a:xfrm flipH="1">
            <a:off x="2971800" y="6207125"/>
            <a:ext cx="1676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6076" name="Text Box 28"/>
          <p:cNvSpPr txBox="1">
            <a:spLocks noChangeArrowheads="1"/>
          </p:cNvSpPr>
          <p:nvPr/>
        </p:nvSpPr>
        <p:spPr bwMode="auto">
          <a:xfrm>
            <a:off x="4556125" y="5980113"/>
            <a:ext cx="182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F + 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C = I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1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6078" name="Text Box 30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Επιλογή από τον καταναλωτή (συνέχεια)</a:t>
            </a:r>
            <a:endParaRPr lang="el-GR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6079" name="Arc 31"/>
          <p:cNvSpPr>
            <a:spLocks/>
          </p:cNvSpPr>
          <p:nvPr/>
        </p:nvSpPr>
        <p:spPr bwMode="auto">
          <a:xfrm>
            <a:off x="1676400" y="3284538"/>
            <a:ext cx="2171700" cy="2179637"/>
          </a:xfrm>
          <a:custGeom>
            <a:avLst/>
            <a:gdLst>
              <a:gd name="G0" fmla="+- 21597 0 0"/>
              <a:gd name="G1" fmla="+- 0 0 0"/>
              <a:gd name="G2" fmla="+- 21600 0 0"/>
              <a:gd name="T0" fmla="*/ 18066 w 21597"/>
              <a:gd name="T1" fmla="*/ 21309 h 21309"/>
              <a:gd name="T2" fmla="*/ 0 w 21597"/>
              <a:gd name="T3" fmla="*/ 357 h 21309"/>
              <a:gd name="T4" fmla="*/ 21597 w 21597"/>
              <a:gd name="T5" fmla="*/ 0 h 2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309" fill="none" extrusionOk="0">
                <a:moveTo>
                  <a:pt x="18065" y="21309"/>
                </a:moveTo>
                <a:cubicBezTo>
                  <a:pt x="7774" y="19604"/>
                  <a:pt x="172" y="10787"/>
                  <a:pt x="-1" y="357"/>
                </a:cubicBezTo>
              </a:path>
              <a:path w="21597" h="21309" stroke="0" extrusionOk="0">
                <a:moveTo>
                  <a:pt x="18065" y="21309"/>
                </a:moveTo>
                <a:cubicBezTo>
                  <a:pt x="7774" y="19604"/>
                  <a:pt x="172" y="10787"/>
                  <a:pt x="-1" y="357"/>
                </a:cubicBezTo>
                <a:lnTo>
                  <a:pt x="2159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6081" name="Text Box 33"/>
          <p:cNvSpPr txBox="1">
            <a:spLocks noChangeArrowheads="1"/>
          </p:cNvSpPr>
          <p:nvPr/>
        </p:nvSpPr>
        <p:spPr bwMode="auto">
          <a:xfrm>
            <a:off x="533400" y="6105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0</a:t>
            </a:r>
          </a:p>
        </p:txBody>
      </p:sp>
      <p:sp>
        <p:nvSpPr>
          <p:cNvPr id="386082" name="Text Box 34"/>
          <p:cNvSpPr txBox="1">
            <a:spLocks noChangeArrowheads="1"/>
          </p:cNvSpPr>
          <p:nvPr/>
        </p:nvSpPr>
        <p:spPr bwMode="auto">
          <a:xfrm>
            <a:off x="1660525" y="2246313"/>
            <a:ext cx="182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F + 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C = I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0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6083" name="Text Box 35"/>
          <p:cNvSpPr txBox="1">
            <a:spLocks noChangeArrowheads="1"/>
          </p:cNvSpPr>
          <p:nvPr/>
        </p:nvSpPr>
        <p:spPr bwMode="auto">
          <a:xfrm>
            <a:off x="1830388" y="3157538"/>
            <a:ext cx="147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(FC)</a:t>
            </a:r>
            <a:r>
              <a:rPr lang="en-GB" sz="2000" b="1" baseline="30000">
                <a:ea typeface="Arial Unicode MS" pitchFamily="34" charset="-128"/>
                <a:cs typeface="Arial Unicode MS" pitchFamily="34" charset="-128"/>
              </a:rPr>
              <a:t>1/2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 = S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0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20CE-A196-461D-8CD8-C2DD25B35622}" type="slidenum">
              <a:rPr lang="en-US"/>
              <a:pPr/>
              <a:t>39</a:t>
            </a:fld>
            <a:endParaRPr lang="en-US"/>
          </a:p>
        </p:txBody>
      </p:sp>
      <p:sp>
        <p:nvSpPr>
          <p:cNvPr id="387081" name="Text Box 9"/>
          <p:cNvSpPr txBox="1">
            <a:spLocks noChangeArrowheads="1"/>
          </p:cNvSpPr>
          <p:nvPr/>
        </p:nvSpPr>
        <p:spPr bwMode="auto">
          <a:xfrm>
            <a:off x="4116388" y="5638800"/>
            <a:ext cx="147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(FC)</a:t>
            </a:r>
            <a:r>
              <a:rPr lang="en-GB" sz="2000" b="1" baseline="30000">
                <a:ea typeface="Arial Unicode MS" pitchFamily="34" charset="-128"/>
                <a:cs typeface="Arial Unicode MS" pitchFamily="34" charset="-128"/>
              </a:rPr>
              <a:t>1/2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 = S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1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7088" name="Arc 16"/>
          <p:cNvSpPr>
            <a:spLocks/>
          </p:cNvSpPr>
          <p:nvPr/>
        </p:nvSpPr>
        <p:spPr bwMode="auto">
          <a:xfrm>
            <a:off x="1514475" y="3886200"/>
            <a:ext cx="2182813" cy="2117725"/>
          </a:xfrm>
          <a:custGeom>
            <a:avLst/>
            <a:gdLst>
              <a:gd name="G0" fmla="+- 20982 0 0"/>
              <a:gd name="G1" fmla="+- 0 0 0"/>
              <a:gd name="G2" fmla="+- 21600 0 0"/>
              <a:gd name="T0" fmla="*/ 14798 w 20982"/>
              <a:gd name="T1" fmla="*/ 20696 h 20696"/>
              <a:gd name="T2" fmla="*/ 0 w 20982"/>
              <a:gd name="T3" fmla="*/ 5128 h 20696"/>
              <a:gd name="T4" fmla="*/ 20982 w 20982"/>
              <a:gd name="T5" fmla="*/ 0 h 20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82" h="20696" fill="none" extrusionOk="0">
                <a:moveTo>
                  <a:pt x="14798" y="20695"/>
                </a:moveTo>
                <a:cubicBezTo>
                  <a:pt x="7451" y="18500"/>
                  <a:pt x="1819" y="12576"/>
                  <a:pt x="-1" y="5128"/>
                </a:cubicBezTo>
              </a:path>
              <a:path w="20982" h="20696" stroke="0" extrusionOk="0">
                <a:moveTo>
                  <a:pt x="14798" y="20695"/>
                </a:moveTo>
                <a:cubicBezTo>
                  <a:pt x="7451" y="18500"/>
                  <a:pt x="1819" y="12576"/>
                  <a:pt x="-1" y="5128"/>
                </a:cubicBezTo>
                <a:lnTo>
                  <a:pt x="20982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98" name="Line 26"/>
          <p:cNvSpPr>
            <a:spLocks noChangeShapeType="1"/>
          </p:cNvSpPr>
          <p:nvPr/>
        </p:nvSpPr>
        <p:spPr bwMode="auto">
          <a:xfrm flipH="1">
            <a:off x="3124200" y="5902325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102" name="Text Box 30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Επιλογή από τον καταναλωτή (συνέχεια)</a:t>
            </a:r>
            <a:endParaRPr lang="el-GR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7103" name="Line 31"/>
          <p:cNvSpPr>
            <a:spLocks noChangeShapeType="1"/>
          </p:cNvSpPr>
          <p:nvPr/>
        </p:nvSpPr>
        <p:spPr bwMode="auto">
          <a:xfrm>
            <a:off x="914400" y="6435725"/>
            <a:ext cx="662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104" name="Line 32"/>
          <p:cNvSpPr>
            <a:spLocks noChangeShapeType="1"/>
          </p:cNvSpPr>
          <p:nvPr/>
        </p:nvSpPr>
        <p:spPr bwMode="auto">
          <a:xfrm flipV="1">
            <a:off x="914400" y="1676400"/>
            <a:ext cx="0" cy="4759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105" name="Line 33"/>
          <p:cNvSpPr>
            <a:spLocks noChangeShapeType="1"/>
          </p:cNvSpPr>
          <p:nvPr/>
        </p:nvSpPr>
        <p:spPr bwMode="auto">
          <a:xfrm>
            <a:off x="914400" y="3463925"/>
            <a:ext cx="29718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107" name="Line 35"/>
          <p:cNvSpPr>
            <a:spLocks noChangeShapeType="1"/>
          </p:cNvSpPr>
          <p:nvPr/>
        </p:nvSpPr>
        <p:spPr bwMode="auto">
          <a:xfrm>
            <a:off x="914400" y="4225925"/>
            <a:ext cx="2209800" cy="2209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109" name="Line 37"/>
          <p:cNvSpPr>
            <a:spLocks noChangeShapeType="1"/>
          </p:cNvSpPr>
          <p:nvPr/>
        </p:nvSpPr>
        <p:spPr bwMode="auto">
          <a:xfrm flipH="1">
            <a:off x="1219200" y="2625725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110" name="Text Box 38"/>
          <p:cNvSpPr txBox="1">
            <a:spLocks noChangeArrowheads="1"/>
          </p:cNvSpPr>
          <p:nvPr/>
        </p:nvSpPr>
        <p:spPr bwMode="auto">
          <a:xfrm>
            <a:off x="1660525" y="2246313"/>
            <a:ext cx="182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F + 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C = I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0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7111" name="Text Box 39"/>
          <p:cNvSpPr txBox="1">
            <a:spLocks noChangeArrowheads="1"/>
          </p:cNvSpPr>
          <p:nvPr/>
        </p:nvSpPr>
        <p:spPr bwMode="auto">
          <a:xfrm>
            <a:off x="479425" y="1600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F</a:t>
            </a:r>
          </a:p>
        </p:txBody>
      </p:sp>
      <p:sp>
        <p:nvSpPr>
          <p:cNvPr id="387112" name="Text Box 40"/>
          <p:cNvSpPr txBox="1">
            <a:spLocks noChangeArrowheads="1"/>
          </p:cNvSpPr>
          <p:nvPr/>
        </p:nvSpPr>
        <p:spPr bwMode="auto">
          <a:xfrm>
            <a:off x="7599363" y="6232525"/>
            <a:ext cx="34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C</a:t>
            </a:r>
          </a:p>
        </p:txBody>
      </p:sp>
      <p:sp>
        <p:nvSpPr>
          <p:cNvPr id="387114" name="Text Box 42"/>
          <p:cNvSpPr txBox="1">
            <a:spLocks noChangeArrowheads="1"/>
          </p:cNvSpPr>
          <p:nvPr/>
        </p:nvSpPr>
        <p:spPr bwMode="auto">
          <a:xfrm>
            <a:off x="2133600" y="4505325"/>
            <a:ext cx="396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</a:rPr>
              <a:t>•</a:t>
            </a:r>
          </a:p>
        </p:txBody>
      </p:sp>
      <p:sp>
        <p:nvSpPr>
          <p:cNvPr id="387115" name="Text Box 43"/>
          <p:cNvSpPr txBox="1">
            <a:spLocks noChangeArrowheads="1"/>
          </p:cNvSpPr>
          <p:nvPr/>
        </p:nvSpPr>
        <p:spPr bwMode="auto">
          <a:xfrm>
            <a:off x="1905000" y="4987925"/>
            <a:ext cx="396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</a:rPr>
              <a:t>•</a:t>
            </a:r>
          </a:p>
        </p:txBody>
      </p:sp>
      <p:sp>
        <p:nvSpPr>
          <p:cNvPr id="387116" name="Line 44"/>
          <p:cNvSpPr>
            <a:spLocks noChangeShapeType="1"/>
          </p:cNvSpPr>
          <p:nvPr/>
        </p:nvSpPr>
        <p:spPr bwMode="auto">
          <a:xfrm flipH="1">
            <a:off x="2971800" y="6207125"/>
            <a:ext cx="1676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117" name="Text Box 45"/>
          <p:cNvSpPr txBox="1">
            <a:spLocks noChangeArrowheads="1"/>
          </p:cNvSpPr>
          <p:nvPr/>
        </p:nvSpPr>
        <p:spPr bwMode="auto">
          <a:xfrm>
            <a:off x="4556125" y="5980113"/>
            <a:ext cx="182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F + 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C = I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1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7119" name="Arc 47"/>
          <p:cNvSpPr>
            <a:spLocks/>
          </p:cNvSpPr>
          <p:nvPr/>
        </p:nvSpPr>
        <p:spPr bwMode="auto">
          <a:xfrm>
            <a:off x="1676400" y="3284538"/>
            <a:ext cx="2171700" cy="2179637"/>
          </a:xfrm>
          <a:custGeom>
            <a:avLst/>
            <a:gdLst>
              <a:gd name="G0" fmla="+- 21597 0 0"/>
              <a:gd name="G1" fmla="+- 0 0 0"/>
              <a:gd name="G2" fmla="+- 21600 0 0"/>
              <a:gd name="T0" fmla="*/ 18066 w 21597"/>
              <a:gd name="T1" fmla="*/ 21309 h 21309"/>
              <a:gd name="T2" fmla="*/ 0 w 21597"/>
              <a:gd name="T3" fmla="*/ 357 h 21309"/>
              <a:gd name="T4" fmla="*/ 21597 w 21597"/>
              <a:gd name="T5" fmla="*/ 0 h 2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309" fill="none" extrusionOk="0">
                <a:moveTo>
                  <a:pt x="18065" y="21309"/>
                </a:moveTo>
                <a:cubicBezTo>
                  <a:pt x="7774" y="19604"/>
                  <a:pt x="172" y="10787"/>
                  <a:pt x="-1" y="357"/>
                </a:cubicBezTo>
              </a:path>
              <a:path w="21597" h="21309" stroke="0" extrusionOk="0">
                <a:moveTo>
                  <a:pt x="18065" y="21309"/>
                </a:moveTo>
                <a:cubicBezTo>
                  <a:pt x="7774" y="19604"/>
                  <a:pt x="172" y="10787"/>
                  <a:pt x="-1" y="357"/>
                </a:cubicBezTo>
                <a:lnTo>
                  <a:pt x="2159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120" name="Text Box 48"/>
          <p:cNvSpPr txBox="1">
            <a:spLocks noChangeArrowheads="1"/>
          </p:cNvSpPr>
          <p:nvPr/>
        </p:nvSpPr>
        <p:spPr bwMode="auto">
          <a:xfrm>
            <a:off x="1830388" y="3157538"/>
            <a:ext cx="147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(FC)</a:t>
            </a:r>
            <a:r>
              <a:rPr lang="en-GB" sz="2000" b="1" baseline="30000">
                <a:ea typeface="Arial Unicode MS" pitchFamily="34" charset="-128"/>
                <a:cs typeface="Arial Unicode MS" pitchFamily="34" charset="-128"/>
              </a:rPr>
              <a:t>1/2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 = S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0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7121" name="Text Box 49"/>
          <p:cNvSpPr txBox="1">
            <a:spLocks noChangeArrowheads="1"/>
          </p:cNvSpPr>
          <p:nvPr/>
        </p:nvSpPr>
        <p:spPr bwMode="auto">
          <a:xfrm>
            <a:off x="533400" y="6105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44D1-B214-427B-9502-5988962B24DB}" type="slidenum">
              <a:rPr lang="en-US"/>
              <a:pPr/>
              <a:t>4</a:t>
            </a:fld>
            <a:endParaRPr lang="en-US"/>
          </a:p>
        </p:txBody>
      </p:sp>
      <p:sp>
        <p:nvSpPr>
          <p:cNvPr id="353283" name="WordArt 3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388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Unicode MS"/>
                <a:ea typeface="Arial Unicode MS"/>
                <a:cs typeface="Arial Unicode MS"/>
              </a:rPr>
              <a:t>Επισκόπηση</a:t>
            </a:r>
            <a:endParaRPr lang="en-US" sz="3600" kern="1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914400" y="1371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l-GR"/>
          </a:p>
        </p:txBody>
      </p:sp>
      <p:sp>
        <p:nvSpPr>
          <p:cNvPr id="353288" name="Text Box 8"/>
          <p:cNvSpPr txBox="1">
            <a:spLocks noChangeArrowheads="1"/>
          </p:cNvSpPr>
          <p:nvPr/>
        </p:nvSpPr>
        <p:spPr bwMode="auto">
          <a:xfrm>
            <a:off x="228600" y="5257800"/>
            <a:ext cx="7315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4.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Τα όρια της Μικροοικονομικής ανάλυσης</a:t>
            </a:r>
          </a:p>
          <a:p>
            <a:pPr algn="ctr"/>
            <a:endParaRPr lang="en-US"/>
          </a:p>
          <a:p>
            <a:endParaRPr lang="en-US"/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1.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 Ορισμός της Μικροοικονομικής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3290" name="Text Box 10"/>
          <p:cNvSpPr txBox="1">
            <a:spLocks noChangeArrowheads="1"/>
          </p:cNvSpPr>
          <p:nvPr/>
        </p:nvSpPr>
        <p:spPr bwMode="auto">
          <a:xfrm>
            <a:off x="0" y="2667000"/>
            <a:ext cx="7543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2.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Ποιοι πρέπει να μελετούν Μικροοικονομική;</a:t>
            </a:r>
          </a:p>
          <a:p>
            <a:pPr lvl="2"/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0" y="3352801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/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3.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Μικροοικονομικά μοντέλα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lvl="3">
              <a:spcBef>
                <a:spcPct val="50000"/>
              </a:spcBef>
              <a:buFont typeface="Symbol" pitchFamily="18" charset="2"/>
              <a:buChar char="·"/>
            </a:pPr>
            <a:r>
              <a:rPr lang="en-US" dirty="0">
                <a:solidFill>
                  <a:srgbClr val="CC071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Στοιχεία των μοντέλων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lvl="3">
              <a:spcBef>
                <a:spcPct val="50000"/>
              </a:spcBef>
              <a:buFont typeface="Symbol" pitchFamily="18" charset="2"/>
              <a:buChar char="·"/>
            </a:pPr>
            <a:r>
              <a:rPr lang="en-US" dirty="0">
                <a:solidFill>
                  <a:srgbClr val="CC071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Επιλύοντας τα μοντέλα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animBg="1"/>
      <p:bldP spid="353288" grpId="0" autoUpdateAnimBg="0"/>
      <p:bldP spid="353289" grpId="0" autoUpdateAnimBg="0"/>
      <p:bldP spid="353290" grpId="0" autoUpdateAnimBg="0"/>
      <p:bldP spid="35329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637D-3135-4E44-A5B9-51CB98272EF6}" type="slidenum">
              <a:rPr lang="en-US"/>
              <a:pPr/>
              <a:t>40</a:t>
            </a:fld>
            <a:endParaRPr lang="en-US"/>
          </a:p>
        </p:txBody>
      </p:sp>
      <p:sp>
        <p:nvSpPr>
          <p:cNvPr id="388110" name="Text Box 14"/>
          <p:cNvSpPr txBox="1">
            <a:spLocks noChangeArrowheads="1"/>
          </p:cNvSpPr>
          <p:nvPr/>
        </p:nvSpPr>
        <p:spPr bwMode="auto">
          <a:xfrm>
            <a:off x="5165725" y="2897188"/>
            <a:ext cx="99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 &gt; S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1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8114" name="Line 18"/>
          <p:cNvSpPr>
            <a:spLocks noChangeShapeType="1"/>
          </p:cNvSpPr>
          <p:nvPr/>
        </p:nvSpPr>
        <p:spPr bwMode="auto">
          <a:xfrm>
            <a:off x="2362200" y="4953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15" name="Line 19"/>
          <p:cNvSpPr>
            <a:spLocks noChangeShapeType="1"/>
          </p:cNvSpPr>
          <p:nvPr/>
        </p:nvSpPr>
        <p:spPr bwMode="auto">
          <a:xfrm flipH="1">
            <a:off x="914400" y="487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2133600" y="5410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17" name="Line 21"/>
          <p:cNvSpPr>
            <a:spLocks noChangeShapeType="1"/>
          </p:cNvSpPr>
          <p:nvPr/>
        </p:nvSpPr>
        <p:spPr bwMode="auto">
          <a:xfrm flipH="1">
            <a:off x="914400" y="5410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18" name="Text Box 22"/>
          <p:cNvSpPr txBox="1">
            <a:spLocks noChangeArrowheads="1"/>
          </p:cNvSpPr>
          <p:nvPr/>
        </p:nvSpPr>
        <p:spPr bwMode="auto">
          <a:xfrm>
            <a:off x="1752600" y="6513513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C**  C*</a:t>
            </a:r>
          </a:p>
        </p:txBody>
      </p:sp>
      <p:sp>
        <p:nvSpPr>
          <p:cNvPr id="388119" name="Text Box 23"/>
          <p:cNvSpPr txBox="1">
            <a:spLocks noChangeArrowheads="1"/>
          </p:cNvSpPr>
          <p:nvPr/>
        </p:nvSpPr>
        <p:spPr bwMode="auto">
          <a:xfrm>
            <a:off x="442913" y="4724400"/>
            <a:ext cx="45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F*</a:t>
            </a:r>
          </a:p>
        </p:txBody>
      </p:sp>
      <p:sp>
        <p:nvSpPr>
          <p:cNvPr id="388120" name="Text Box 24"/>
          <p:cNvSpPr txBox="1">
            <a:spLocks noChangeArrowheads="1"/>
          </p:cNvSpPr>
          <p:nvPr/>
        </p:nvSpPr>
        <p:spPr bwMode="auto">
          <a:xfrm>
            <a:off x="330200" y="5181600"/>
            <a:ext cx="58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F**</a:t>
            </a:r>
          </a:p>
        </p:txBody>
      </p:sp>
      <p:sp>
        <p:nvSpPr>
          <p:cNvPr id="388124" name="Text Box 28"/>
          <p:cNvSpPr txBox="1">
            <a:spLocks noChangeArrowheads="1"/>
          </p:cNvSpPr>
          <p:nvPr/>
        </p:nvSpPr>
        <p:spPr bwMode="auto">
          <a:xfrm>
            <a:off x="5181600" y="3236913"/>
            <a:ext cx="79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 &gt; I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388142" name="Text Box 46"/>
          <p:cNvSpPr txBox="1">
            <a:spLocks noChangeArrowheads="1"/>
          </p:cNvSpPr>
          <p:nvPr/>
        </p:nvSpPr>
        <p:spPr bwMode="auto">
          <a:xfrm>
            <a:off x="4116388" y="5638800"/>
            <a:ext cx="147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(FC)</a:t>
            </a:r>
            <a:r>
              <a:rPr lang="en-GB" sz="2000" b="1" baseline="30000">
                <a:ea typeface="Arial Unicode MS" pitchFamily="34" charset="-128"/>
                <a:cs typeface="Arial Unicode MS" pitchFamily="34" charset="-128"/>
              </a:rPr>
              <a:t>1/2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 = S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1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8143" name="Arc 47"/>
          <p:cNvSpPr>
            <a:spLocks/>
          </p:cNvSpPr>
          <p:nvPr/>
        </p:nvSpPr>
        <p:spPr bwMode="auto">
          <a:xfrm>
            <a:off x="1514475" y="3886200"/>
            <a:ext cx="2182813" cy="2117725"/>
          </a:xfrm>
          <a:custGeom>
            <a:avLst/>
            <a:gdLst>
              <a:gd name="G0" fmla="+- 20982 0 0"/>
              <a:gd name="G1" fmla="+- 0 0 0"/>
              <a:gd name="G2" fmla="+- 21600 0 0"/>
              <a:gd name="T0" fmla="*/ 14798 w 20982"/>
              <a:gd name="T1" fmla="*/ 20696 h 20696"/>
              <a:gd name="T2" fmla="*/ 0 w 20982"/>
              <a:gd name="T3" fmla="*/ 5128 h 20696"/>
              <a:gd name="T4" fmla="*/ 20982 w 20982"/>
              <a:gd name="T5" fmla="*/ 0 h 20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82" h="20696" fill="none" extrusionOk="0">
                <a:moveTo>
                  <a:pt x="14798" y="20695"/>
                </a:moveTo>
                <a:cubicBezTo>
                  <a:pt x="7451" y="18500"/>
                  <a:pt x="1819" y="12576"/>
                  <a:pt x="-1" y="5128"/>
                </a:cubicBezTo>
              </a:path>
              <a:path w="20982" h="20696" stroke="0" extrusionOk="0">
                <a:moveTo>
                  <a:pt x="14798" y="20695"/>
                </a:moveTo>
                <a:cubicBezTo>
                  <a:pt x="7451" y="18500"/>
                  <a:pt x="1819" y="12576"/>
                  <a:pt x="-1" y="5128"/>
                </a:cubicBezTo>
                <a:lnTo>
                  <a:pt x="20982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44" name="Line 48"/>
          <p:cNvSpPr>
            <a:spLocks noChangeShapeType="1"/>
          </p:cNvSpPr>
          <p:nvPr/>
        </p:nvSpPr>
        <p:spPr bwMode="auto">
          <a:xfrm flipH="1">
            <a:off x="3124200" y="5902325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45" name="Line 49"/>
          <p:cNvSpPr>
            <a:spLocks noChangeShapeType="1"/>
          </p:cNvSpPr>
          <p:nvPr/>
        </p:nvSpPr>
        <p:spPr bwMode="auto">
          <a:xfrm>
            <a:off x="914400" y="6435725"/>
            <a:ext cx="662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46" name="Line 50"/>
          <p:cNvSpPr>
            <a:spLocks noChangeShapeType="1"/>
          </p:cNvSpPr>
          <p:nvPr/>
        </p:nvSpPr>
        <p:spPr bwMode="auto">
          <a:xfrm flipV="1">
            <a:off x="914400" y="1676400"/>
            <a:ext cx="0" cy="4759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47" name="Line 51"/>
          <p:cNvSpPr>
            <a:spLocks noChangeShapeType="1"/>
          </p:cNvSpPr>
          <p:nvPr/>
        </p:nvSpPr>
        <p:spPr bwMode="auto">
          <a:xfrm>
            <a:off x="914400" y="3463925"/>
            <a:ext cx="29718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49" name="Line 53"/>
          <p:cNvSpPr>
            <a:spLocks noChangeShapeType="1"/>
          </p:cNvSpPr>
          <p:nvPr/>
        </p:nvSpPr>
        <p:spPr bwMode="auto">
          <a:xfrm>
            <a:off x="914400" y="4225925"/>
            <a:ext cx="2209800" cy="2209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51" name="Line 55"/>
          <p:cNvSpPr>
            <a:spLocks noChangeShapeType="1"/>
          </p:cNvSpPr>
          <p:nvPr/>
        </p:nvSpPr>
        <p:spPr bwMode="auto">
          <a:xfrm flipH="1">
            <a:off x="1219200" y="2625725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52" name="Text Box 56"/>
          <p:cNvSpPr txBox="1">
            <a:spLocks noChangeArrowheads="1"/>
          </p:cNvSpPr>
          <p:nvPr/>
        </p:nvSpPr>
        <p:spPr bwMode="auto">
          <a:xfrm>
            <a:off x="1660525" y="2246313"/>
            <a:ext cx="182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F + 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C = I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0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8153" name="Text Box 57"/>
          <p:cNvSpPr txBox="1">
            <a:spLocks noChangeArrowheads="1"/>
          </p:cNvSpPr>
          <p:nvPr/>
        </p:nvSpPr>
        <p:spPr bwMode="auto">
          <a:xfrm>
            <a:off x="479425" y="1600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F</a:t>
            </a:r>
          </a:p>
        </p:txBody>
      </p:sp>
      <p:sp>
        <p:nvSpPr>
          <p:cNvPr id="388154" name="Text Box 58"/>
          <p:cNvSpPr txBox="1">
            <a:spLocks noChangeArrowheads="1"/>
          </p:cNvSpPr>
          <p:nvPr/>
        </p:nvSpPr>
        <p:spPr bwMode="auto">
          <a:xfrm>
            <a:off x="7599363" y="6232525"/>
            <a:ext cx="34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C</a:t>
            </a:r>
          </a:p>
        </p:txBody>
      </p:sp>
      <p:sp>
        <p:nvSpPr>
          <p:cNvPr id="388156" name="Text Box 60"/>
          <p:cNvSpPr txBox="1">
            <a:spLocks noChangeArrowheads="1"/>
          </p:cNvSpPr>
          <p:nvPr/>
        </p:nvSpPr>
        <p:spPr bwMode="auto">
          <a:xfrm>
            <a:off x="2133600" y="4505325"/>
            <a:ext cx="396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</a:rPr>
              <a:t>•</a:t>
            </a:r>
          </a:p>
        </p:txBody>
      </p:sp>
      <p:sp>
        <p:nvSpPr>
          <p:cNvPr id="388157" name="Text Box 61"/>
          <p:cNvSpPr txBox="1">
            <a:spLocks noChangeArrowheads="1"/>
          </p:cNvSpPr>
          <p:nvPr/>
        </p:nvSpPr>
        <p:spPr bwMode="auto">
          <a:xfrm>
            <a:off x="1905000" y="4987925"/>
            <a:ext cx="396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</a:rPr>
              <a:t>•</a:t>
            </a:r>
          </a:p>
        </p:txBody>
      </p:sp>
      <p:sp>
        <p:nvSpPr>
          <p:cNvPr id="388158" name="Line 62"/>
          <p:cNvSpPr>
            <a:spLocks noChangeShapeType="1"/>
          </p:cNvSpPr>
          <p:nvPr/>
        </p:nvSpPr>
        <p:spPr bwMode="auto">
          <a:xfrm flipH="1">
            <a:off x="2971800" y="6207125"/>
            <a:ext cx="1676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59" name="Text Box 63"/>
          <p:cNvSpPr txBox="1">
            <a:spLocks noChangeArrowheads="1"/>
          </p:cNvSpPr>
          <p:nvPr/>
        </p:nvSpPr>
        <p:spPr bwMode="auto">
          <a:xfrm>
            <a:off x="4556125" y="5980113"/>
            <a:ext cx="182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F + P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C = I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1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8160" name="Text Box 64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Επιλογή από τον καταναλωτή (συνέχεια)</a:t>
            </a:r>
            <a:endParaRPr lang="el-GR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8161" name="Arc 65"/>
          <p:cNvSpPr>
            <a:spLocks/>
          </p:cNvSpPr>
          <p:nvPr/>
        </p:nvSpPr>
        <p:spPr bwMode="auto">
          <a:xfrm>
            <a:off x="1676400" y="3276600"/>
            <a:ext cx="2171700" cy="2179638"/>
          </a:xfrm>
          <a:custGeom>
            <a:avLst/>
            <a:gdLst>
              <a:gd name="G0" fmla="+- 21597 0 0"/>
              <a:gd name="G1" fmla="+- 0 0 0"/>
              <a:gd name="G2" fmla="+- 21600 0 0"/>
              <a:gd name="T0" fmla="*/ 18066 w 21597"/>
              <a:gd name="T1" fmla="*/ 21309 h 21309"/>
              <a:gd name="T2" fmla="*/ 0 w 21597"/>
              <a:gd name="T3" fmla="*/ 357 h 21309"/>
              <a:gd name="T4" fmla="*/ 21597 w 21597"/>
              <a:gd name="T5" fmla="*/ 0 h 2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309" fill="none" extrusionOk="0">
                <a:moveTo>
                  <a:pt x="18065" y="21309"/>
                </a:moveTo>
                <a:cubicBezTo>
                  <a:pt x="7774" y="19604"/>
                  <a:pt x="172" y="10787"/>
                  <a:pt x="-1" y="357"/>
                </a:cubicBezTo>
              </a:path>
              <a:path w="21597" h="21309" stroke="0" extrusionOk="0">
                <a:moveTo>
                  <a:pt x="18065" y="21309"/>
                </a:moveTo>
                <a:cubicBezTo>
                  <a:pt x="7774" y="19604"/>
                  <a:pt x="172" y="10787"/>
                  <a:pt x="-1" y="357"/>
                </a:cubicBezTo>
                <a:lnTo>
                  <a:pt x="2159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62" name="Text Box 66"/>
          <p:cNvSpPr txBox="1">
            <a:spLocks noChangeArrowheads="1"/>
          </p:cNvSpPr>
          <p:nvPr/>
        </p:nvSpPr>
        <p:spPr bwMode="auto">
          <a:xfrm>
            <a:off x="1830388" y="3157538"/>
            <a:ext cx="147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(FC)</a:t>
            </a:r>
            <a:r>
              <a:rPr lang="en-GB" sz="2000" b="1" baseline="30000">
                <a:ea typeface="Arial Unicode MS" pitchFamily="34" charset="-128"/>
                <a:cs typeface="Arial Unicode MS" pitchFamily="34" charset="-128"/>
              </a:rPr>
              <a:t>1/2</a:t>
            </a:r>
            <a:r>
              <a:rPr lang="en-GB" sz="2000" b="1">
                <a:ea typeface="Arial Unicode MS" pitchFamily="34" charset="-128"/>
                <a:cs typeface="Arial Unicode MS" pitchFamily="34" charset="-128"/>
              </a:rPr>
              <a:t> = S</a:t>
            </a:r>
            <a:r>
              <a:rPr lang="en-GB" sz="2000" b="1" baseline="-25000">
                <a:ea typeface="Arial Unicode MS" pitchFamily="34" charset="-128"/>
                <a:cs typeface="Arial Unicode MS" pitchFamily="34" charset="-128"/>
              </a:rPr>
              <a:t>0</a:t>
            </a:r>
            <a:endParaRPr lang="en-GB" sz="2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8163" name="Text Box 67"/>
          <p:cNvSpPr txBox="1">
            <a:spLocks noChangeArrowheads="1"/>
          </p:cNvSpPr>
          <p:nvPr/>
        </p:nvSpPr>
        <p:spPr bwMode="auto">
          <a:xfrm>
            <a:off x="533400" y="6105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B11-B876-4CAF-B8A6-8E3595411667}" type="slidenum">
              <a:rPr lang="en-US"/>
              <a:pPr/>
              <a:t>41</a:t>
            </a:fld>
            <a:endParaRPr lang="en-US"/>
          </a:p>
        </p:txBody>
      </p:sp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228600" y="2989263"/>
            <a:ext cx="891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l-GR" dirty="0">
                <a:ea typeface="Arial Unicode MS" pitchFamily="34" charset="-128"/>
                <a:cs typeface="Arial Unicode MS" pitchFamily="34" charset="-128"/>
              </a:rPr>
              <a:t>                                                   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μιας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μεταβολής</a:t>
            </a:r>
          </a:p>
          <a:p>
            <a:pPr lvl="2">
              <a:spcBef>
                <a:spcPct val="50000"/>
              </a:spcBef>
            </a:pP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στην εξωγενή μεταβλητή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είναι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η επιπλέον (πρόσθετη)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dirty="0">
                <a:ea typeface="Arial Unicode MS" pitchFamily="34" charset="-128"/>
                <a:cs typeface="Arial Unicode MS" pitchFamily="34" charset="-128"/>
              </a:rPr>
            </a:b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επίδραση που η τελευταία μονάδα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της εξωγενούς μεταβλητής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ασκεί στην ενδογενή μεταβλητή.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        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2590800" y="2971800"/>
            <a:ext cx="313332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500" dirty="0" smtClean="0">
                <a:ea typeface="Arial Unicode MS" pitchFamily="34" charset="-128"/>
                <a:cs typeface="Arial Unicode MS" pitchFamily="34" charset="-128"/>
              </a:rPr>
              <a:t>Η </a:t>
            </a:r>
            <a:r>
              <a:rPr lang="el-GR" sz="2500" b="1" dirty="0" smtClean="0">
                <a:ea typeface="Arial Unicode MS" pitchFamily="34" charset="-128"/>
                <a:cs typeface="Arial Unicode MS" pitchFamily="34" charset="-128"/>
              </a:rPr>
              <a:t>οριακή</a:t>
            </a:r>
            <a:r>
              <a:rPr lang="el-GR" sz="2500" dirty="0" smtClean="0">
                <a:ea typeface="Arial Unicode MS" pitchFamily="34" charset="-128"/>
                <a:cs typeface="Arial Unicode MS" pitchFamily="34" charset="-128"/>
              </a:rPr>
              <a:t> επίδραση</a:t>
            </a:r>
            <a:endParaRPr lang="en-US" sz="25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24" name="WordArt 4"/>
          <p:cNvSpPr>
            <a:spLocks noChangeArrowheads="1" noChangeShapeType="1" noTextEdit="1"/>
          </p:cNvSpPr>
          <p:nvPr/>
        </p:nvSpPr>
        <p:spPr bwMode="auto">
          <a:xfrm>
            <a:off x="609600" y="289560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2" grpId="0"/>
      <p:bldP spid="389123" grpId="0" autoUpdateAnimBg="0"/>
      <p:bldP spid="3891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DC87-C6BF-454C-99C3-931FD62D2169}" type="slidenum">
              <a:rPr lang="en-US"/>
              <a:pPr/>
              <a:t>42</a:t>
            </a:fld>
            <a:endParaRPr lang="en-US"/>
          </a:p>
        </p:txBody>
      </p:sp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228600" y="1807091"/>
            <a:ext cx="8382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/>
            <a:r>
              <a:rPr lang="el-GR" dirty="0">
                <a:ea typeface="Arial Unicode MS" pitchFamily="34" charset="-128"/>
                <a:cs typeface="Arial Unicode MS" pitchFamily="34" charset="-128"/>
              </a:rPr>
              <a:t>Προϋπολογισμός = 1 εκατομμύριο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ευρώ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για να</a:t>
            </a:r>
          </a:p>
          <a:p>
            <a:pPr algn="ctr"/>
            <a:r>
              <a:rPr lang="el-GR" dirty="0">
                <a:ea typeface="Arial Unicode MS" pitchFamily="34" charset="-128"/>
                <a:cs typeface="Arial Unicode MS" pitchFamily="34" charset="-128"/>
              </a:rPr>
              <a:t>κατανεμηθούν ανάμεσα σε τηλεοπτικά διαφημιστικά</a:t>
            </a:r>
          </a:p>
          <a:p>
            <a:pPr algn="ctr"/>
            <a:r>
              <a:rPr lang="el-GR" dirty="0">
                <a:ea typeface="Arial Unicode MS" pitchFamily="34" charset="-128"/>
                <a:cs typeface="Arial Unicode MS" pitchFamily="34" charset="-128"/>
              </a:rPr>
              <a:t>μηνύματα (Τ) και ραδιοφωνικά διαφημιστικά μηνύματα (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just"/>
            <a:endParaRPr lang="el-GR" dirty="0"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l-GR" sz="2600" dirty="0">
                <a:solidFill>
                  <a:srgbClr val="CC0713"/>
                </a:solidFill>
                <a:ea typeface="Arial Unicode MS" pitchFamily="34" charset="-128"/>
                <a:cs typeface="Arial Unicode MS" pitchFamily="34" charset="-128"/>
              </a:rPr>
              <a:t>Πρόβλημα: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  Μεγιστοποίηση Β(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)</a:t>
            </a:r>
            <a:endParaRPr lang="el-GR" dirty="0"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dirty="0">
                <a:ea typeface="Arial Unicode MS" pitchFamily="34" charset="-128"/>
                <a:cs typeface="Arial Unicode MS" pitchFamily="34" charset="-128"/>
              </a:rPr>
              <a:t>Υπό τον περιορισμό: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baseline="-25000" dirty="0" smtClean="0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baseline="-25000" dirty="0" smtClean="0"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≤1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εκατομμύριο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dirty="0"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l-GR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dirty="0">
                <a:ea typeface="Arial Unicode MS" pitchFamily="34" charset="-128"/>
                <a:cs typeface="Arial Unicode MS" pitchFamily="34" charset="-128"/>
              </a:rPr>
              <a:t>Όπου: Β είναι τα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‘μηνύματα’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και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l-GR" baseline="-25000" dirty="0">
                <a:ea typeface="Arial Unicode MS" pitchFamily="34" charset="-128"/>
                <a:cs typeface="Arial Unicode MS" pitchFamily="34" charset="-128"/>
              </a:rPr>
              <a:t>Τ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baseline="-25000" dirty="0"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 είναι οι τιμές των διαφημιστικών και των ραδιοφωνικών διαφημίσεων, αντίστοιχα.</a:t>
            </a:r>
          </a:p>
          <a:p>
            <a:pPr algn="ctr">
              <a:spcBef>
                <a:spcPct val="50000"/>
              </a:spcBef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6858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u="sng" dirty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Τα </a:t>
            </a:r>
            <a:r>
              <a:rPr lang="el-GR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διαφημιστικ</a:t>
            </a:r>
            <a:r>
              <a:rPr lang="el-GR" altLang="ja-JP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ά </a:t>
            </a:r>
            <a:r>
              <a:rPr lang="el-GR" altLang="ja-JP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μηνύματα</a:t>
            </a:r>
            <a:endParaRPr lang="el-GR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181" name="Object 13"/>
          <p:cNvGraphicFramePr>
            <a:graphicFrameLocks noChangeAspect="1"/>
          </p:cNvGraphicFramePr>
          <p:nvPr/>
        </p:nvGraphicFramePr>
        <p:xfrm>
          <a:off x="839788" y="692696"/>
          <a:ext cx="7548562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83" name="Document" r:id="rId5" imgW="5422978" imgH="4358747" progId="Word.Document.8">
                  <p:embed/>
                </p:oleObj>
              </mc:Choice>
              <mc:Fallback>
                <p:oleObj name="Document" r:id="rId5" imgW="5422978" imgH="4358747" progId="Word.Documen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692696"/>
                        <a:ext cx="7548562" cy="5832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A26E-C443-4F58-934C-19ADB841BD3A}" type="slidenum">
              <a:rPr lang="en-US"/>
              <a:pPr/>
              <a:t>44</a:t>
            </a:fld>
            <a:endParaRPr lang="en-US"/>
          </a:p>
        </p:txBody>
      </p:sp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533400" y="1500188"/>
            <a:ext cx="8153400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/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lvl="2"/>
            <a:r>
              <a:rPr lang="en-US" dirty="0">
                <a:ea typeface="Arial Unicode MS" pitchFamily="34" charset="-128"/>
                <a:cs typeface="Arial Unicode MS" pitchFamily="34" charset="-128"/>
              </a:rPr>
              <a:t>   			          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μπορεί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να εξηγήσει</a:t>
            </a:r>
          </a:p>
          <a:p>
            <a:pPr lvl="2">
              <a:spcBef>
                <a:spcPct val="30000"/>
              </a:spcBef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τι συνέβη εξαιτίας μιας οικονομικής πολιτικής ή μπορεί να προβλέψει τι θα μπορούσε να συμβεί λόγω μιας οικονομικής πολιτικής.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lvl="2"/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(τι πράγματι έγινε ή τι θα γίνει).</a:t>
            </a:r>
          </a:p>
          <a:p>
            <a:pPr lvl="2">
              <a:spcBef>
                <a:spcPct val="10000"/>
              </a:spcBef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				              </a:t>
            </a:r>
            <a:endParaRPr lang="el-GR" dirty="0" smtClean="0"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ct val="10000"/>
              </a:spcBef>
            </a:pP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                                                        είναι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μια</a:t>
            </a:r>
          </a:p>
          <a:p>
            <a:pPr lvl="2">
              <a:spcBef>
                <a:spcPct val="30000"/>
              </a:spcBef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ανάλυση για το τι θα έπρεπε να γίνει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lvl="2">
              <a:spcBef>
                <a:spcPct val="30000"/>
              </a:spcBef>
            </a:pP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(‘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τι δέον γενέσθαι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’).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2195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Τα όρια της Μικροοικονομικής Ανάλυσης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2503537" y="1844825"/>
            <a:ext cx="30765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500" dirty="0">
                <a:ea typeface="Arial Unicode MS" pitchFamily="34" charset="-128"/>
                <a:cs typeface="Arial Unicode MS" pitchFamily="34" charset="-128"/>
              </a:rPr>
              <a:t>Η </a:t>
            </a:r>
            <a:r>
              <a:rPr lang="el-GR" sz="2500" b="1" dirty="0">
                <a:ea typeface="Arial Unicode MS" pitchFamily="34" charset="-128"/>
                <a:cs typeface="Arial Unicode MS" pitchFamily="34" charset="-128"/>
              </a:rPr>
              <a:t>θετική ανάλυση</a:t>
            </a:r>
            <a:r>
              <a:rPr lang="el-GR" sz="2500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5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2627784" y="4220170"/>
            <a:ext cx="367240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500" dirty="0">
                <a:ea typeface="Arial Unicode MS" pitchFamily="34" charset="-128"/>
                <a:cs typeface="Arial Unicode MS" pitchFamily="34" charset="-128"/>
              </a:rPr>
              <a:t>Η </a:t>
            </a:r>
            <a:r>
              <a:rPr lang="el-GR" sz="2500" b="1" dirty="0">
                <a:ea typeface="Arial Unicode MS" pitchFamily="34" charset="-128"/>
                <a:cs typeface="Arial Unicode MS" pitchFamily="34" charset="-128"/>
              </a:rPr>
              <a:t>δεοντολογική ανάλυση</a:t>
            </a:r>
            <a:r>
              <a:rPr lang="el-GR" sz="2500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5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2198" name="WordArt 6"/>
          <p:cNvSpPr>
            <a:spLocks noChangeArrowheads="1" noChangeShapeType="1" noTextEdit="1"/>
          </p:cNvSpPr>
          <p:nvPr/>
        </p:nvSpPr>
        <p:spPr bwMode="auto">
          <a:xfrm>
            <a:off x="539552" y="1772816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92199" name="WordArt 7"/>
          <p:cNvSpPr>
            <a:spLocks noChangeArrowheads="1" noChangeShapeType="1" noTextEdit="1"/>
          </p:cNvSpPr>
          <p:nvPr/>
        </p:nvSpPr>
        <p:spPr bwMode="auto">
          <a:xfrm>
            <a:off x="611560" y="4077072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animBg="1"/>
      <p:bldP spid="392196" grpId="0" autoUpdateAnimBg="0"/>
      <p:bldP spid="392197" grpId="0" autoUpdateAnimBg="0"/>
      <p:bldP spid="392197" grpId="1"/>
      <p:bldP spid="392198" grpId="0" animBg="1"/>
      <p:bldP spid="39219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17501">
              <a:srgbClr val="F0EBD5"/>
            </a:gs>
            <a:gs pos="50000">
              <a:srgbClr val="FFEFD1"/>
            </a:gs>
            <a:gs pos="82500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B73D-E346-474E-8CD5-B24E3E7C3A93}" type="slidenum">
              <a:rPr lang="en-US"/>
              <a:pPr/>
              <a:t>45</a:t>
            </a:fld>
            <a:endParaRPr lang="en-US"/>
          </a:p>
        </p:txBody>
      </p:sp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533400" y="2216150"/>
            <a:ext cx="83590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u="sng" dirty="0" smtClean="0">
                <a:solidFill>
                  <a:srgbClr val="CC0713"/>
                </a:solidFill>
                <a:ea typeface="Arial Unicode MS" pitchFamily="34" charset="-128"/>
                <a:cs typeface="Arial Unicode MS" pitchFamily="34" charset="-128"/>
              </a:rPr>
              <a:t>Παράδειγμα 1</a:t>
            </a:r>
            <a:r>
              <a:rPr lang="el-GR" dirty="0" smtClean="0">
                <a:solidFill>
                  <a:srgbClr val="CC0713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Μήπως θα έπρεπε να αυξήσουμε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την ισότητα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μεταξύ των εισοδημάτων αντί να εστιάσουμε την προσοχή μας στην οικονομική αποτελεσματικότητα;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u="sng" dirty="0" smtClean="0">
                <a:solidFill>
                  <a:srgbClr val="CC0713"/>
                </a:solidFill>
                <a:ea typeface="Arial Unicode MS" pitchFamily="34" charset="-128"/>
                <a:cs typeface="Arial Unicode MS" pitchFamily="34" charset="-128"/>
              </a:rPr>
              <a:t>Παράδειγμα 2</a:t>
            </a:r>
            <a:r>
              <a:rPr lang="el-GR" dirty="0" smtClean="0">
                <a:solidFill>
                  <a:srgbClr val="CC2994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Θα έπρεπε άραγε να επιβάλουμε ένα προοδευτικό φόρο εισοδήματος ή ένα φόρο επί των πωλήσεων για να αυξήσουμε την ισότητα μεταξύ των εισοδημάτων;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u="sng" dirty="0" smtClean="0">
                <a:solidFill>
                  <a:srgbClr val="CC0713"/>
                </a:solidFill>
                <a:ea typeface="Arial Unicode MS" pitchFamily="34" charset="-128"/>
                <a:cs typeface="Arial Unicode MS" pitchFamily="34" charset="-128"/>
              </a:rPr>
              <a:t>Παράδειγμα 3</a:t>
            </a:r>
            <a:r>
              <a:rPr lang="el-GR" dirty="0" smtClean="0">
                <a:solidFill>
                  <a:srgbClr val="CC2994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Ένας προοδευτικός φόρος επί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του εισοδήματος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θα μειώσει τον συνολικό αριθμό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ωρών εργασίας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;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»</a:t>
            </a:r>
          </a:p>
        </p:txBody>
      </p:sp>
      <p:sp>
        <p:nvSpPr>
          <p:cNvPr id="393221" name="WordArt 5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388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Unicode MS"/>
                <a:ea typeface="Arial Unicode MS"/>
                <a:cs typeface="Arial Unicode MS"/>
              </a:rPr>
              <a:t>ΠΑΡΑΔΕΙΓΜΑΤΑ</a:t>
            </a:r>
            <a:endParaRPr lang="en-US" sz="3600" kern="1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DB6-3233-4250-8EF2-A1A1A9872FB5}" type="slidenum">
              <a:rPr lang="en-US"/>
              <a:pPr/>
              <a:t>46</a:t>
            </a:fld>
            <a:endParaRPr lang="en-US"/>
          </a:p>
        </p:txBody>
      </p:sp>
      <p:sp>
        <p:nvSpPr>
          <p:cNvPr id="394242" name="Text Box 2"/>
          <p:cNvSpPr txBox="1">
            <a:spLocks noChangeArrowheads="1"/>
          </p:cNvSpPr>
          <p:nvPr/>
        </p:nvSpPr>
        <p:spPr bwMode="auto">
          <a:xfrm>
            <a:off x="323528" y="1628800"/>
            <a:ext cx="8138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 smtClean="0"/>
              <a:t>Συναρτησιακές σχέσεις: Θετικές ή Αρνητικές</a:t>
            </a:r>
            <a:endParaRPr lang="en-US" dirty="0" smtClean="0"/>
          </a:p>
          <a:p>
            <a:r>
              <a:rPr lang="el-GR" dirty="0" smtClean="0"/>
              <a:t>                  </a:t>
            </a:r>
            <a:r>
              <a:rPr lang="el-GR" sz="2000" dirty="0" smtClean="0"/>
              <a:t> Θετική συσχέτιση Β=</a:t>
            </a:r>
            <a:r>
              <a:rPr lang="en-US" sz="2000" dirty="0" smtClean="0"/>
              <a:t>f</a:t>
            </a:r>
            <a:r>
              <a:rPr lang="el-GR" sz="2000" dirty="0" smtClean="0"/>
              <a:t>(</a:t>
            </a:r>
            <a:r>
              <a:rPr lang="en-US" sz="2000" dirty="0" smtClean="0"/>
              <a:t>M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r>
              <a:rPr lang="el-GR" sz="2000" dirty="0" smtClean="0"/>
              <a:t> 	    </a:t>
            </a:r>
            <a:r>
              <a:rPr lang="el-GR" sz="2000" b="1" dirty="0" smtClean="0"/>
              <a:t>Εξαρτημένη μεταβλητή        Ανεξάρτητη μεταβλητή</a:t>
            </a:r>
            <a:endParaRPr lang="en-US" sz="2000" dirty="0" smtClean="0"/>
          </a:p>
        </p:txBody>
      </p:sp>
      <p:sp>
        <p:nvSpPr>
          <p:cNvPr id="394243" name="WordArt 3"/>
          <p:cNvSpPr>
            <a:spLocks noChangeArrowheads="1" noChangeShapeType="1" noTextEdit="1"/>
          </p:cNvSpPr>
          <p:nvPr/>
        </p:nvSpPr>
        <p:spPr bwMode="auto">
          <a:xfrm>
            <a:off x="827584" y="476672"/>
            <a:ext cx="5688632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4"/>
              </a:avLst>
            </a:prstTxWarp>
          </a:bodyPr>
          <a:lstStyle/>
          <a:p>
            <a:pPr marL="0" lvl="2" algn="ctr"/>
            <a:r>
              <a:rPr lang="el-GR" sz="36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Unicode MS"/>
                <a:ea typeface="Arial Unicode MS"/>
                <a:cs typeface="Arial Unicode MS"/>
              </a:rPr>
              <a:t>ΒΑΣΙΚΕΣ ΕΝΝΟΙΕΣ ΔΙΑΓΡΑΜΜΑΤΩΝ</a:t>
            </a:r>
            <a:endParaRPr lang="en-US" sz="3600" b="1" kern="10" spc="720" dirty="0" smtClean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560" y="2636912"/>
          <a:ext cx="6768752" cy="3460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644"/>
                <a:gridCol w="2688884"/>
                <a:gridCol w="2016224"/>
              </a:tblGrid>
              <a:tr h="534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Times New Roman"/>
                        </a:rPr>
                        <a:t>Βαθμός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Times New Roman"/>
                        </a:rPr>
                        <a:t>Λεπτά μελέτης ανά εβδομάδα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Times New Roman"/>
                        </a:rPr>
                        <a:t>Κλίση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5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15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20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30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9,5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40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9,7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45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60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3453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501008"/>
            <a:ext cx="504056" cy="29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3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9942" y="3844105"/>
            <a:ext cx="532258" cy="37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3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581128"/>
            <a:ext cx="504056" cy="35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3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8784" y="4217446"/>
            <a:ext cx="515216" cy="36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3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9940" y="4977358"/>
            <a:ext cx="676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3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9940" y="5337398"/>
            <a:ext cx="676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3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9941" y="5697438"/>
            <a:ext cx="676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4538" name="Object 10"/>
          <p:cNvGraphicFramePr>
            <a:graphicFrameLocks noChangeAspect="1"/>
          </p:cNvGraphicFramePr>
          <p:nvPr/>
        </p:nvGraphicFramePr>
        <p:xfrm>
          <a:off x="5559425" y="2852738"/>
          <a:ext cx="15144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40" name="Εξίσωση" r:id="rId10" imgW="1815840" imgH="419040" progId="Equation.3">
                  <p:embed/>
                </p:oleObj>
              </mc:Choice>
              <mc:Fallback>
                <p:oleObj name="Εξίσωση" r:id="rId10" imgW="181584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2852738"/>
                        <a:ext cx="151447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DB6-3233-4250-8EF2-A1A1A9872FB5}" type="slidenum">
              <a:rPr lang="en-US"/>
              <a:pPr/>
              <a:t>47</a:t>
            </a:fld>
            <a:endParaRPr lang="en-US"/>
          </a:p>
        </p:txBody>
      </p:sp>
      <p:sp>
        <p:nvSpPr>
          <p:cNvPr id="394243" name="WordArt 3"/>
          <p:cNvSpPr>
            <a:spLocks noChangeArrowheads="1" noChangeShapeType="1" noTextEdit="1"/>
          </p:cNvSpPr>
          <p:nvPr/>
        </p:nvSpPr>
        <p:spPr bwMode="auto">
          <a:xfrm>
            <a:off x="827584" y="476672"/>
            <a:ext cx="5688632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4"/>
              </a:avLst>
            </a:prstTxWarp>
          </a:bodyPr>
          <a:lstStyle/>
          <a:p>
            <a:pPr marL="0" lvl="2" algn="ctr"/>
            <a:r>
              <a:rPr lang="el-GR" sz="36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Unicode MS"/>
                <a:ea typeface="Arial Unicode MS"/>
                <a:cs typeface="Arial Unicode MS"/>
              </a:rPr>
              <a:t>ΒΑΣΙΚΕΣ ΕΝΝΟΙΕΣ ΔΙΑΓΡΑΜΜΑΤΩΝ</a:t>
            </a:r>
            <a:endParaRPr lang="en-US" sz="3600" b="1" kern="10" spc="720" dirty="0" smtClean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535555" name="Group 3"/>
          <p:cNvGrpSpPr>
            <a:grpSpLocks/>
          </p:cNvGrpSpPr>
          <p:nvPr/>
        </p:nvGrpSpPr>
        <p:grpSpPr bwMode="auto">
          <a:xfrm>
            <a:off x="1835696" y="2060848"/>
            <a:ext cx="5805487" cy="2934793"/>
            <a:chOff x="1180" y="9854"/>
            <a:chExt cx="7288" cy="2162"/>
          </a:xfrm>
        </p:grpSpPr>
        <p:grpSp>
          <p:nvGrpSpPr>
            <p:cNvPr id="535556" name="Group 4"/>
            <p:cNvGrpSpPr>
              <a:grpSpLocks/>
            </p:cNvGrpSpPr>
            <p:nvPr/>
          </p:nvGrpSpPr>
          <p:grpSpPr bwMode="auto">
            <a:xfrm>
              <a:off x="1180" y="10138"/>
              <a:ext cx="7288" cy="1878"/>
              <a:chOff x="1180" y="10138"/>
              <a:chExt cx="7288" cy="1878"/>
            </a:xfrm>
          </p:grpSpPr>
          <p:sp>
            <p:nvSpPr>
              <p:cNvPr id="535557" name="Text Box 5"/>
              <p:cNvSpPr txBox="1">
                <a:spLocks noChangeArrowheads="1"/>
              </p:cNvSpPr>
              <p:nvPr/>
            </p:nvSpPr>
            <p:spPr bwMode="auto">
              <a:xfrm>
                <a:off x="1180" y="10280"/>
                <a:ext cx="1136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Βαθμός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5558" name="Text Box 6"/>
              <p:cNvSpPr txBox="1">
                <a:spLocks noChangeArrowheads="1"/>
              </p:cNvSpPr>
              <p:nvPr/>
            </p:nvSpPr>
            <p:spPr bwMode="auto">
              <a:xfrm>
                <a:off x="7048" y="10138"/>
                <a:ext cx="1420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Β=</a:t>
                </a: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f</a:t>
                </a: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(Μ)	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5559" name="Text Box 7"/>
              <p:cNvSpPr txBox="1">
                <a:spLocks noChangeArrowheads="1"/>
              </p:cNvSpPr>
              <p:nvPr/>
            </p:nvSpPr>
            <p:spPr bwMode="auto">
              <a:xfrm>
                <a:off x="2446" y="11870"/>
                <a:ext cx="5683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0    </a:t>
                </a:r>
                <a:r>
                  <a:rPr kumimoji="0" lang="el-GR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15    </a:t>
                </a:r>
                <a:r>
                  <a:rPr kumimoji="0" lang="el-GR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20      </a:t>
                </a:r>
                <a:r>
                  <a:rPr kumimoji="0" lang="el-GR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  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25  </a:t>
                </a:r>
                <a:r>
                  <a:rPr kumimoji="0" lang="el-GR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 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  30  </a:t>
                </a:r>
                <a:r>
                  <a:rPr kumimoji="0" lang="el-GR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     35  </a:t>
                </a:r>
                <a:r>
                  <a:rPr kumimoji="0" lang="el-GR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  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    40   </a:t>
                </a:r>
                <a:r>
                  <a:rPr kumimoji="0" lang="el-GR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 45  </a:t>
                </a:r>
                <a:r>
                  <a:rPr kumimoji="0" lang="el-GR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  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       60		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35560" name="Group 8"/>
            <p:cNvGrpSpPr>
              <a:grpSpLocks/>
            </p:cNvGrpSpPr>
            <p:nvPr/>
          </p:nvGrpSpPr>
          <p:grpSpPr bwMode="auto">
            <a:xfrm>
              <a:off x="2504" y="9854"/>
              <a:ext cx="4828" cy="1988"/>
              <a:chOff x="2504" y="9854"/>
              <a:chExt cx="4828" cy="1988"/>
            </a:xfrm>
          </p:grpSpPr>
          <p:sp>
            <p:nvSpPr>
              <p:cNvPr id="535561" name="Freeform 9"/>
              <p:cNvSpPr>
                <a:spLocks/>
              </p:cNvSpPr>
              <p:nvPr/>
            </p:nvSpPr>
            <p:spPr bwMode="auto">
              <a:xfrm>
                <a:off x="2504" y="10422"/>
                <a:ext cx="4402" cy="1420"/>
              </a:xfrm>
              <a:custGeom>
                <a:avLst/>
                <a:gdLst/>
                <a:ahLst/>
                <a:cxnLst>
                  <a:cxn ang="0">
                    <a:pos x="0" y="1278"/>
                  </a:cxn>
                  <a:cxn ang="0">
                    <a:pos x="852" y="710"/>
                  </a:cxn>
                  <a:cxn ang="0">
                    <a:pos x="1420" y="426"/>
                  </a:cxn>
                  <a:cxn ang="0">
                    <a:pos x="2414" y="142"/>
                  </a:cxn>
                  <a:cxn ang="0">
                    <a:pos x="3550" y="0"/>
                  </a:cxn>
                </a:cxnLst>
                <a:rect l="0" t="0" r="r" b="b"/>
                <a:pathLst>
                  <a:path w="3550" h="1278">
                    <a:moveTo>
                      <a:pt x="0" y="1278"/>
                    </a:moveTo>
                    <a:cubicBezTo>
                      <a:pt x="307" y="1065"/>
                      <a:pt x="615" y="852"/>
                      <a:pt x="852" y="710"/>
                    </a:cubicBezTo>
                    <a:cubicBezTo>
                      <a:pt x="1089" y="568"/>
                      <a:pt x="1160" y="521"/>
                      <a:pt x="1420" y="426"/>
                    </a:cubicBezTo>
                    <a:cubicBezTo>
                      <a:pt x="1680" y="331"/>
                      <a:pt x="2059" y="213"/>
                      <a:pt x="2414" y="142"/>
                    </a:cubicBezTo>
                    <a:cubicBezTo>
                      <a:pt x="2769" y="71"/>
                      <a:pt x="3361" y="24"/>
                      <a:pt x="355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62" name="Line 10"/>
              <p:cNvSpPr>
                <a:spLocks noChangeShapeType="1"/>
              </p:cNvSpPr>
              <p:nvPr/>
            </p:nvSpPr>
            <p:spPr bwMode="auto">
              <a:xfrm>
                <a:off x="2504" y="9854"/>
                <a:ext cx="0" cy="1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63" name="Line 11"/>
              <p:cNvSpPr>
                <a:spLocks noChangeShapeType="1"/>
              </p:cNvSpPr>
              <p:nvPr/>
            </p:nvSpPr>
            <p:spPr bwMode="auto">
              <a:xfrm>
                <a:off x="2504" y="11842"/>
                <a:ext cx="48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64" name="Line 12"/>
              <p:cNvSpPr>
                <a:spLocks noChangeShapeType="1"/>
              </p:cNvSpPr>
              <p:nvPr/>
            </p:nvSpPr>
            <p:spPr bwMode="auto">
              <a:xfrm flipH="1">
                <a:off x="2504" y="10453"/>
                <a:ext cx="41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65" name="Line 13"/>
              <p:cNvSpPr>
                <a:spLocks noChangeShapeType="1"/>
              </p:cNvSpPr>
              <p:nvPr/>
            </p:nvSpPr>
            <p:spPr bwMode="auto">
              <a:xfrm>
                <a:off x="4918" y="10706"/>
                <a:ext cx="0" cy="1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66" name="Line 14"/>
              <p:cNvSpPr>
                <a:spLocks noChangeShapeType="1"/>
              </p:cNvSpPr>
              <p:nvPr/>
            </p:nvSpPr>
            <p:spPr bwMode="auto">
              <a:xfrm>
                <a:off x="5486" y="10592"/>
                <a:ext cx="0" cy="12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67" name="Line 15"/>
              <p:cNvSpPr>
                <a:spLocks noChangeShapeType="1"/>
              </p:cNvSpPr>
              <p:nvPr/>
            </p:nvSpPr>
            <p:spPr bwMode="auto">
              <a:xfrm>
                <a:off x="5912" y="10513"/>
                <a:ext cx="0" cy="13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68" name="Line 16"/>
              <p:cNvSpPr>
                <a:spLocks noChangeShapeType="1"/>
              </p:cNvSpPr>
              <p:nvPr/>
            </p:nvSpPr>
            <p:spPr bwMode="auto">
              <a:xfrm>
                <a:off x="6612" y="10453"/>
                <a:ext cx="0" cy="13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69" name="Line 17"/>
              <p:cNvSpPr>
                <a:spLocks noChangeShapeType="1"/>
              </p:cNvSpPr>
              <p:nvPr/>
            </p:nvSpPr>
            <p:spPr bwMode="auto">
              <a:xfrm>
                <a:off x="2930" y="11558"/>
                <a:ext cx="0" cy="2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70" name="Line 18"/>
              <p:cNvSpPr>
                <a:spLocks noChangeShapeType="1"/>
              </p:cNvSpPr>
              <p:nvPr/>
            </p:nvSpPr>
            <p:spPr bwMode="auto">
              <a:xfrm>
                <a:off x="3356" y="11326"/>
                <a:ext cx="0" cy="5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71" name="Line 19"/>
              <p:cNvSpPr>
                <a:spLocks noChangeShapeType="1"/>
              </p:cNvSpPr>
              <p:nvPr/>
            </p:nvSpPr>
            <p:spPr bwMode="auto">
              <a:xfrm>
                <a:off x="3890" y="11043"/>
                <a:ext cx="0" cy="7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72" name="Line 20"/>
              <p:cNvSpPr>
                <a:spLocks noChangeShapeType="1"/>
              </p:cNvSpPr>
              <p:nvPr/>
            </p:nvSpPr>
            <p:spPr bwMode="auto">
              <a:xfrm>
                <a:off x="4370" y="10866"/>
                <a:ext cx="0" cy="9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73" name="Line 21"/>
              <p:cNvSpPr>
                <a:spLocks noChangeShapeType="1"/>
              </p:cNvSpPr>
              <p:nvPr/>
            </p:nvSpPr>
            <p:spPr bwMode="auto">
              <a:xfrm flipH="1">
                <a:off x="2504" y="11558"/>
                <a:ext cx="4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74" name="Line 22"/>
              <p:cNvSpPr>
                <a:spLocks noChangeShapeType="1"/>
              </p:cNvSpPr>
              <p:nvPr/>
            </p:nvSpPr>
            <p:spPr bwMode="auto">
              <a:xfrm flipH="1">
                <a:off x="2504" y="11326"/>
                <a:ext cx="8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75" name="Line 23"/>
              <p:cNvSpPr>
                <a:spLocks noChangeShapeType="1"/>
              </p:cNvSpPr>
              <p:nvPr/>
            </p:nvSpPr>
            <p:spPr bwMode="auto">
              <a:xfrm flipH="1">
                <a:off x="2504" y="11043"/>
                <a:ext cx="138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76" name="Line 24"/>
              <p:cNvSpPr>
                <a:spLocks noChangeShapeType="1"/>
              </p:cNvSpPr>
              <p:nvPr/>
            </p:nvSpPr>
            <p:spPr bwMode="auto">
              <a:xfrm flipH="1">
                <a:off x="2504" y="10866"/>
                <a:ext cx="18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77" name="Line 25"/>
              <p:cNvSpPr>
                <a:spLocks noChangeShapeType="1"/>
              </p:cNvSpPr>
              <p:nvPr/>
            </p:nvSpPr>
            <p:spPr bwMode="auto">
              <a:xfrm flipH="1">
                <a:off x="2504" y="10706"/>
                <a:ext cx="24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78" name="Line 26"/>
              <p:cNvSpPr>
                <a:spLocks noChangeShapeType="1"/>
              </p:cNvSpPr>
              <p:nvPr/>
            </p:nvSpPr>
            <p:spPr bwMode="auto">
              <a:xfrm flipH="1">
                <a:off x="2504" y="10592"/>
                <a:ext cx="298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79" name="Line 27"/>
              <p:cNvSpPr>
                <a:spLocks noChangeShapeType="1"/>
              </p:cNvSpPr>
              <p:nvPr/>
            </p:nvSpPr>
            <p:spPr bwMode="auto">
              <a:xfrm flipH="1">
                <a:off x="2504" y="10513"/>
                <a:ext cx="34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DB6-3233-4250-8EF2-A1A1A9872FB5}" type="slidenum">
              <a:rPr lang="en-US"/>
              <a:pPr/>
              <a:t>48</a:t>
            </a:fld>
            <a:endParaRPr lang="en-US"/>
          </a:p>
        </p:txBody>
      </p:sp>
      <p:sp>
        <p:nvSpPr>
          <p:cNvPr id="394242" name="Text Box 2"/>
          <p:cNvSpPr txBox="1">
            <a:spLocks noChangeArrowheads="1"/>
          </p:cNvSpPr>
          <p:nvPr/>
        </p:nvSpPr>
        <p:spPr bwMode="auto">
          <a:xfrm>
            <a:off x="0" y="1143000"/>
            <a:ext cx="85344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lvl="2" indent="-457200"/>
            <a:endParaRPr lang="en-US" b="1" dirty="0">
              <a:ea typeface="Arial Unicode MS" pitchFamily="34" charset="-128"/>
              <a:cs typeface="Arial Unicode MS" pitchFamily="34" charset="-128"/>
            </a:endParaRPr>
          </a:p>
          <a:p>
            <a:pPr marL="1371600" lvl="2" indent="-457200"/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marL="1371600" lvl="2" indent="-457200">
              <a:buFont typeface="Arial" charset="0"/>
              <a:buAutoNum type="arabicPeriod"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Κάναμε μια ανασκόπηση των βασικών στοιχείων</a:t>
            </a:r>
          </a:p>
          <a:p>
            <a:pPr marL="1371600" lvl="2" indent="-457200">
              <a:buFont typeface="Arial" charset="0"/>
              <a:buNone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      των μικροοικονομικών μοντέλων.</a:t>
            </a:r>
          </a:p>
          <a:p>
            <a:pPr marL="1371600" lvl="2" indent="-457200">
              <a:buFont typeface="Arial" charset="0"/>
              <a:buAutoNum type="arabicPeriod" startAt="2"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Στη συνέχεια αυτής της σειράς μαθημάτων </a:t>
            </a:r>
          </a:p>
          <a:p>
            <a:pPr marL="1371600" lvl="2" indent="-457200">
              <a:buFont typeface="Arial" charset="0"/>
              <a:buNone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      θα δώσουμε παραδείγματα τέτοιων μοντέλων.</a:t>
            </a:r>
          </a:p>
          <a:p>
            <a:pPr marL="1371600" lvl="2" indent="-457200">
              <a:buFont typeface="Arial" charset="0"/>
              <a:buAutoNum type="arabicPeriod" startAt="3"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Επίσης στη συνέχεια αυτής της σειράς μαθημάτων</a:t>
            </a:r>
          </a:p>
          <a:p>
            <a:pPr marL="1371600" lvl="2" indent="-457200">
              <a:buFont typeface="Arial" charset="0"/>
              <a:buNone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      θα εμβαθύνουμε σε πολλές έννοιες που θίξαμε</a:t>
            </a:r>
          </a:p>
          <a:p>
            <a:pPr marL="1371600" lvl="2" indent="-457200">
              <a:buFont typeface="Arial" charset="0"/>
              <a:buNone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      (όπως το κόστος ευκαιρίας).</a:t>
            </a:r>
          </a:p>
          <a:p>
            <a:pPr marL="1371600" lvl="2" indent="-457200">
              <a:buFont typeface="Arial" charset="0"/>
              <a:buAutoNum type="arabicPeriod" startAt="4"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Τέλος, όπου υπάρχει η δυνατότητα, θα μελετήσουμε ‘πρόχειρες’ τεχνικές για να κάνουμε πιο εύχρηστες</a:t>
            </a:r>
          </a:p>
          <a:p>
            <a:pPr marL="1371600" lvl="2" indent="-457200">
              <a:buFont typeface="Arial" charset="0"/>
              <a:buNone/>
            </a:pPr>
            <a:r>
              <a:rPr lang="el-GR" dirty="0">
                <a:ea typeface="Arial Unicode MS" pitchFamily="34" charset="-128"/>
                <a:cs typeface="Arial Unicode MS" pitchFamily="34" charset="-128"/>
              </a:rPr>
              <a:t>      τις έννοιες.</a:t>
            </a:r>
          </a:p>
          <a:p>
            <a:pPr marL="457200" indent="-457200"/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4243" name="WordArt 3"/>
          <p:cNvSpPr>
            <a:spLocks noChangeArrowheads="1" noChangeShapeType="1" noTextEdit="1"/>
          </p:cNvSpPr>
          <p:nvPr/>
        </p:nvSpPr>
        <p:spPr bwMode="auto">
          <a:xfrm>
            <a:off x="609600" y="884238"/>
            <a:ext cx="2590800" cy="639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spc="72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Unicode MS"/>
                <a:ea typeface="Arial Unicode MS"/>
                <a:cs typeface="Arial Unicode MS"/>
              </a:rPr>
              <a:t>Περίληψη</a:t>
            </a:r>
            <a:endParaRPr lang="en-US" sz="3600" kern="10" spc="72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/>
      <p:bldP spid="3942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86B5-CF9A-4409-97E8-FA7846196277}" type="slidenum">
              <a:rPr lang="en-US"/>
              <a:pPr/>
              <a:t>5</a:t>
            </a:fld>
            <a:endParaRPr lang="en-US"/>
          </a:p>
        </p:txBody>
      </p:sp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539552" y="1556792"/>
            <a:ext cx="82809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l-GR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l-GR" dirty="0" smtClean="0"/>
              <a:t>Η Οικονομική επιστήμη εξετάζει </a:t>
            </a:r>
            <a:r>
              <a:rPr lang="el-GR" dirty="0"/>
              <a:t>την </a:t>
            </a:r>
            <a:r>
              <a:rPr lang="el-GR" u="sng" dirty="0"/>
              <a:t>κατανομή</a:t>
            </a:r>
            <a:r>
              <a:rPr lang="el-GR" dirty="0"/>
              <a:t> των </a:t>
            </a:r>
            <a:r>
              <a:rPr lang="el-GR" u="sng" dirty="0"/>
              <a:t>συντελεστών</a:t>
            </a:r>
            <a:r>
              <a:rPr lang="el-GR" dirty="0"/>
              <a:t> σε </a:t>
            </a:r>
            <a:r>
              <a:rPr lang="el-GR" u="sng" dirty="0"/>
              <a:t>ανεπάρκεια</a:t>
            </a:r>
            <a:r>
              <a:rPr lang="el-GR" dirty="0"/>
              <a:t> μεταξύ </a:t>
            </a:r>
            <a:r>
              <a:rPr lang="el-GR" u="sng" dirty="0"/>
              <a:t>εναλλακτικών</a:t>
            </a:r>
            <a:r>
              <a:rPr lang="el-GR" dirty="0"/>
              <a:t> χρήσεων (Βούτυρο/Κανόνια</a:t>
            </a:r>
            <a:r>
              <a:rPr lang="el-GR" dirty="0" smtClean="0"/>
              <a:t>)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4307" name="WordArt 3"/>
          <p:cNvSpPr>
            <a:spLocks noChangeArrowheads="1" noChangeShapeType="1" noTextEdit="1"/>
          </p:cNvSpPr>
          <p:nvPr/>
        </p:nvSpPr>
        <p:spPr bwMode="auto">
          <a:xfrm>
            <a:off x="630238" y="655638"/>
            <a:ext cx="7542162" cy="868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Ορισμοί </a:t>
            </a:r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της </a:t>
            </a:r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Οικονομικής -1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3356992"/>
            <a:ext cx="7470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l-GR" dirty="0" smtClean="0"/>
              <a:t>Η Οικονομική επιστήμη είναι μία </a:t>
            </a:r>
            <a:r>
              <a:rPr lang="el-GR" u="sng" dirty="0" smtClean="0"/>
              <a:t>τεχνική λογικής ανάλυσης</a:t>
            </a:r>
            <a:r>
              <a:rPr lang="el-GR" dirty="0" smtClean="0"/>
              <a:t> που μας βοηθά να συνάγουμε σωστά συμπεράσματα σε σχέση με τα </a:t>
            </a:r>
            <a:r>
              <a:rPr lang="el-GR" u="sng" dirty="0" smtClean="0"/>
              <a:t>οικονομικά προβλήματα </a:t>
            </a:r>
            <a:r>
              <a:rPr lang="el-GR" dirty="0" smtClean="0"/>
              <a:t>και την </a:t>
            </a:r>
            <a:r>
              <a:rPr lang="el-GR" u="sng" dirty="0" smtClean="0"/>
              <a:t>ανθρώπινη συμπεριφορά</a:t>
            </a:r>
            <a:r>
              <a:rPr lang="el-GR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4368" y="6245225"/>
            <a:ext cx="650032" cy="476250"/>
          </a:xfrm>
        </p:spPr>
        <p:txBody>
          <a:bodyPr/>
          <a:lstStyle/>
          <a:p>
            <a:fld id="{453AB139-F46B-4AA6-B205-2B46D366081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5536" y="1628800"/>
            <a:ext cx="84969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b="1" i="1" dirty="0" smtClean="0">
                <a:ea typeface="Arial Unicode MS" pitchFamily="34" charset="-128"/>
              </a:rPr>
              <a:t>Τα έ</a:t>
            </a:r>
            <a:r>
              <a:rPr lang="el-GR" b="1" i="1" dirty="0" smtClean="0"/>
              <a:t>θιμα</a:t>
            </a:r>
          </a:p>
          <a:p>
            <a:r>
              <a:rPr lang="el-GR" sz="2000" dirty="0" smtClean="0"/>
              <a:t> Τα έθιμα είναι χρήσιμα επειδή ο χρόνος κοστίζει</a:t>
            </a:r>
            <a:endParaRPr lang="en-US" sz="2000" dirty="0" smtClean="0"/>
          </a:p>
          <a:p>
            <a:r>
              <a:rPr lang="el-GR" sz="2000" dirty="0" smtClean="0"/>
              <a:t>    Με τα έθιμα το κόστος συλλογής ή διανομής της πληροφορίας μειώνεται</a:t>
            </a:r>
            <a:endParaRPr lang="en-US" sz="2000" dirty="0" smtClean="0"/>
          </a:p>
          <a:p>
            <a:r>
              <a:rPr lang="el-GR" sz="2000" dirty="0" smtClean="0"/>
              <a:t>    Άρα αν η πληροφόρηση είναι αυτόματη =&gt; </a:t>
            </a:r>
            <a:r>
              <a:rPr lang="el-GR" sz="2000" b="1" dirty="0" smtClean="0"/>
              <a:t>εξοικονόμηση χρόνου</a:t>
            </a:r>
            <a:endParaRPr lang="en-US" sz="2000" b="1" dirty="0" smtClean="0"/>
          </a:p>
          <a:p>
            <a:r>
              <a:rPr lang="el-GR" sz="2000" dirty="0" smtClean="0"/>
              <a:t> Τα ήθη και τα έθιμα παρέχουν πληροφόρηση στα μέλη μίας κοινωνίας και μειώνουν το κόστος επικοινωνίας</a:t>
            </a:r>
            <a:endParaRPr lang="en-US" sz="2000" dirty="0" smtClean="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11560" y="260648"/>
            <a:ext cx="7542162" cy="868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Ορισμοί </a:t>
            </a:r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της </a:t>
            </a:r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Οικονομικής -2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364502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smtClean="0"/>
              <a:t>Γιατί είναι οι νέοι πιο επαναστατικοί από τους ηλικιωμένους</a:t>
            </a:r>
            <a:r>
              <a:rPr lang="el-GR" i="1" dirty="0" smtClean="0"/>
              <a:t>;</a:t>
            </a:r>
            <a:endParaRPr lang="en-US" i="1" dirty="0" smtClean="0"/>
          </a:p>
          <a:p>
            <a:r>
              <a:rPr lang="el-GR" sz="2000" dirty="0" smtClean="0"/>
              <a:t>Επειδή έχουν διαφορετική δομή κόστους και οφέλους από τυχόν αλλαγές.</a:t>
            </a:r>
            <a:endParaRPr lang="en-US" sz="2000" dirty="0" smtClean="0"/>
          </a:p>
          <a:p>
            <a:pPr indent="266700">
              <a:spcBef>
                <a:spcPts val="1200"/>
              </a:spcBef>
            </a:pPr>
            <a:r>
              <a:rPr lang="el-GR" sz="2000" b="1" dirty="0" smtClean="0"/>
              <a:t>Νέοι:</a:t>
            </a:r>
            <a:r>
              <a:rPr lang="el-GR" sz="2000" dirty="0" smtClean="0"/>
              <a:t> όσο πιο νέοι, τόσο λιγότερες συνήθειες, τόσο μικρότερο το κόστος και τόσο περισσότερο το όφελος από καινούργιες συνήθειες</a:t>
            </a:r>
          </a:p>
          <a:p>
            <a:pPr indent="266700">
              <a:spcBef>
                <a:spcPts val="1200"/>
              </a:spcBef>
            </a:pPr>
            <a:r>
              <a:rPr lang="el-GR" sz="2000" b="1" dirty="0" smtClean="0"/>
              <a:t>Ηλικιωμένοι:</a:t>
            </a:r>
            <a:r>
              <a:rPr lang="el-GR" sz="2000" dirty="0" smtClean="0"/>
              <a:t> μεγαλύτερο κόστος από την υιοθέτηση νέων συνηθειών και από την απόρριψη των παλαιών συνηθειών τους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B139-F46B-4AA6-B205-2B46D366081A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62883" name="Group 3"/>
          <p:cNvGrpSpPr>
            <a:grpSpLocks/>
          </p:cNvGrpSpPr>
          <p:nvPr/>
        </p:nvGrpSpPr>
        <p:grpSpPr bwMode="auto">
          <a:xfrm>
            <a:off x="1619672" y="3573016"/>
            <a:ext cx="5112435" cy="1319265"/>
            <a:chOff x="4828" y="8609"/>
            <a:chExt cx="5718" cy="1899"/>
          </a:xfrm>
        </p:grpSpPr>
        <p:grpSp>
          <p:nvGrpSpPr>
            <p:cNvPr id="762885" name="Group 5"/>
            <p:cNvGrpSpPr>
              <a:grpSpLocks/>
            </p:cNvGrpSpPr>
            <p:nvPr/>
          </p:nvGrpSpPr>
          <p:grpSpPr bwMode="auto">
            <a:xfrm>
              <a:off x="4828" y="8713"/>
              <a:ext cx="3692" cy="1795"/>
              <a:chOff x="4828" y="8713"/>
              <a:chExt cx="3692" cy="1795"/>
            </a:xfrm>
          </p:grpSpPr>
          <p:sp>
            <p:nvSpPr>
              <p:cNvPr id="762893" name="Oval 13"/>
              <p:cNvSpPr>
                <a:spLocks noChangeArrowheads="1"/>
              </p:cNvSpPr>
              <p:nvPr/>
            </p:nvSpPr>
            <p:spPr bwMode="auto">
              <a:xfrm>
                <a:off x="5875" y="8713"/>
                <a:ext cx="1128" cy="56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</a:rPr>
                  <a:t>Ποιο</a:t>
                </a:r>
                <a:endParaRPr kumimoji="0" lang="el-G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62892" name="Oval 12"/>
              <p:cNvSpPr>
                <a:spLocks noChangeArrowheads="1"/>
              </p:cNvSpPr>
              <p:nvPr/>
            </p:nvSpPr>
            <p:spPr bwMode="auto">
              <a:xfrm>
                <a:off x="4828" y="9940"/>
                <a:ext cx="1136" cy="56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</a:rPr>
                  <a:t>Πώς</a:t>
                </a:r>
                <a:endParaRPr kumimoji="0" lang="el-G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62891" name="Oval 11"/>
              <p:cNvSpPr>
                <a:spLocks noChangeArrowheads="1"/>
              </p:cNvSpPr>
              <p:nvPr/>
            </p:nvSpPr>
            <p:spPr bwMode="auto">
              <a:xfrm>
                <a:off x="6816" y="9940"/>
                <a:ext cx="1704" cy="56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</a:rPr>
                  <a:t>Για Ποιον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ヒラギノ角ゴ Pro W3" pitchFamily="80" charset="-128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62890" name="Line 10"/>
              <p:cNvSpPr>
                <a:spLocks noChangeShapeType="1"/>
              </p:cNvSpPr>
              <p:nvPr/>
            </p:nvSpPr>
            <p:spPr bwMode="auto">
              <a:xfrm flipH="1">
                <a:off x="5553" y="9127"/>
                <a:ext cx="498" cy="8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/>
                <a:tailEnd type="triangle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889" name="Line 9"/>
              <p:cNvSpPr>
                <a:spLocks noChangeShapeType="1"/>
              </p:cNvSpPr>
              <p:nvPr/>
            </p:nvSpPr>
            <p:spPr bwMode="auto">
              <a:xfrm>
                <a:off x="6816" y="9230"/>
                <a:ext cx="568" cy="7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/>
                <a:tailEnd type="triangle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888" name="Line 8"/>
              <p:cNvSpPr>
                <a:spLocks noChangeShapeType="1"/>
              </p:cNvSpPr>
              <p:nvPr/>
            </p:nvSpPr>
            <p:spPr bwMode="auto">
              <a:xfrm>
                <a:off x="5964" y="10224"/>
                <a:ext cx="8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/>
                <a:tailEnd type="triangle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887" name="Oval 7"/>
              <p:cNvSpPr>
                <a:spLocks noChangeArrowheads="1"/>
              </p:cNvSpPr>
              <p:nvPr/>
            </p:nvSpPr>
            <p:spPr bwMode="auto">
              <a:xfrm>
                <a:off x="5538" y="9514"/>
                <a:ext cx="1704" cy="28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886" name="Line 6"/>
              <p:cNvSpPr>
                <a:spLocks noChangeShapeType="1"/>
              </p:cNvSpPr>
              <p:nvPr/>
            </p:nvSpPr>
            <p:spPr bwMode="auto">
              <a:xfrm flipV="1">
                <a:off x="6519" y="9127"/>
                <a:ext cx="1136" cy="5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2884" name="Text Box 4"/>
            <p:cNvSpPr txBox="1">
              <a:spLocks noChangeArrowheads="1"/>
            </p:cNvSpPr>
            <p:nvPr/>
          </p:nvSpPr>
          <p:spPr bwMode="auto">
            <a:xfrm>
              <a:off x="7647" y="8609"/>
              <a:ext cx="2899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</a:rPr>
                <a:t>Σχεδιασμός (Προγραμματισμός)</a:t>
              </a:r>
              <a:endPara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62894" name="Rectangle 14"/>
          <p:cNvSpPr>
            <a:spLocks noChangeArrowheads="1"/>
          </p:cNvSpPr>
          <p:nvPr/>
        </p:nvSpPr>
        <p:spPr bwMode="auto">
          <a:xfrm>
            <a:off x="611560" y="1668941"/>
            <a:ext cx="4427984" cy="41549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l-GR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l-GR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Ποιό</a:t>
            </a:r>
            <a:r>
              <a:rPr lang="el-G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αγαθό να </a:t>
            </a:r>
            <a:r>
              <a:rPr lang="el-G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παραχθεί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1115616" y="2852936"/>
            <a:ext cx="5112568" cy="6463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Λύσεις :  	</a:t>
            </a:r>
            <a:r>
              <a:rPr kumimoji="0" lang="el-G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  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Α. Οικονομία της αγοράς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ヒラギノ角ゴ Pro W3" pitchFamily="8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                  Β. Οικονομικός σχεδιασμός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600" y="242088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l-GR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Πώς</a:t>
            </a:r>
            <a:r>
              <a:rPr lang="el-G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να παραχθεί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1600" y="2060848"/>
            <a:ext cx="3490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 Για </a:t>
            </a:r>
            <a:r>
              <a:rPr lang="el-GR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Ποιόν</a:t>
            </a:r>
            <a:r>
              <a:rPr lang="el-G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να παραχθεί</a:t>
            </a:r>
            <a:endParaRPr lang="en-US" dirty="0"/>
          </a:p>
        </p:txBody>
      </p:sp>
      <p:sp>
        <p:nvSpPr>
          <p:cNvPr id="22" name="WordArt 3"/>
          <p:cNvSpPr>
            <a:spLocks noChangeArrowheads="1" noChangeShapeType="1" noTextEdit="1"/>
          </p:cNvSpPr>
          <p:nvPr/>
        </p:nvSpPr>
        <p:spPr bwMode="auto">
          <a:xfrm>
            <a:off x="683568" y="476672"/>
            <a:ext cx="7542162" cy="8313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ΤΟ ΟΙΚΟΝΟΜΙΚΟ </a:t>
            </a:r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ΠΡΟΒΛΗΜΑ</a:t>
            </a:r>
            <a:endParaRPr lang="el-GR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059832" y="537321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0" y="5013176"/>
            <a:ext cx="8892480" cy="115416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46088" marR="0" lvl="0" indent="111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Μίκρο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 – εξετάζει την συμπεριφορά των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μικρο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-μονάδων (μονάδων που αυτές παίρνουν αποφάσεις)</a:t>
            </a:r>
            <a:endParaRPr kumimoji="0" lang="el-GR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ヒラギノ角ゴ Pro W3" pitchFamily="80" charset="-128"/>
              <a:cs typeface="Times New Roman" pitchFamily="18" charset="0"/>
            </a:endParaRPr>
          </a:p>
          <a:p>
            <a:pPr marL="446088" marR="0" lvl="0" indent="111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Μάκρο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εξετάζει συνολικά μεγέθη της οικονομίας (αποφάσεις από διάφορες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μικρο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-μονάδες που εξετάζονται συνολικά)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94" grpId="0"/>
      <p:bldP spid="762900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86B5-CF9A-4409-97E8-FA7846196277}" type="slidenum">
              <a:rPr lang="en-US"/>
              <a:pPr/>
              <a:t>8</a:t>
            </a:fld>
            <a:endParaRPr lang="en-US"/>
          </a:p>
        </p:txBody>
      </p:sp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539552" y="2060848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Η Μικροοικονομική στοχεύει στη 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μελέτη της οικονομικής συμπεριφοράς των ατόμων που λαμβάνουν οικονομικές αποφάσεις όπως οι καταναλωτές, οι εργαζόμενοι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, τα διοικητικά στελέχη ή οι επιχειρήσεις. </a:t>
            </a:r>
          </a:p>
        </p:txBody>
      </p:sp>
      <p:sp>
        <p:nvSpPr>
          <p:cNvPr id="354307" name="WordArt 3"/>
          <p:cNvSpPr>
            <a:spLocks noChangeArrowheads="1" noChangeShapeType="1" noTextEdit="1"/>
          </p:cNvSpPr>
          <p:nvPr/>
        </p:nvSpPr>
        <p:spPr bwMode="auto">
          <a:xfrm>
            <a:off x="630238" y="655638"/>
            <a:ext cx="6456362" cy="868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 της Μικροοικονομικής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371703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Η Μικροοικονομική εξετάζει τη συμπεριφορά των παραπάνω οικονομικών φορέων ως μεμονωμένων μονάδων καθώς και τον τρόπο με τον οποίο η συμπεριφορά τους αλληλεπιδρά ώστε να σχηματιστούν μεγαλύτερες μονάδες, όπως οι αγορές.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1"/>
      <p:bldP spid="35430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B9D2-5BC3-4F83-AC94-8B0E3FD63020}" type="slidenum">
              <a:rPr lang="en-US"/>
              <a:pPr/>
              <a:t>9</a:t>
            </a:fld>
            <a:endParaRPr lang="en-US"/>
          </a:p>
        </p:txBody>
      </p:sp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323528" y="1696970"/>
            <a:ext cx="8820472" cy="188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0" rIns="36000" bIns="36000">
            <a:spAutoFit/>
          </a:bodyPr>
          <a:lstStyle/>
          <a:p>
            <a:pPr algn="just"/>
            <a:r>
              <a:rPr lang="el-GR" u="sng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Παράδειγμα</a:t>
            </a:r>
            <a:r>
              <a:rPr lang="el-GR" u="sng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dirty="0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l-GR" u="sng" dirty="0">
                <a:ea typeface="Arial Unicode MS" pitchFamily="34" charset="-128"/>
                <a:cs typeface="Arial Unicode MS" pitchFamily="34" charset="-128"/>
              </a:rPr>
              <a:t>Ο κλάδος των </a:t>
            </a:r>
            <a:r>
              <a:rPr lang="el-GR" u="sng" dirty="0" smtClean="0">
                <a:ea typeface="Arial Unicode MS" pitchFamily="34" charset="-128"/>
                <a:cs typeface="Arial Unicode MS" pitchFamily="34" charset="-128"/>
              </a:rPr>
              <a:t>αερομεταφορών στην Ε.Ε.</a:t>
            </a:r>
            <a:endParaRPr lang="en-US" u="sng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dirty="0" smtClean="0"/>
              <a:t>Ο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αεροπορικός κλάδος είναι ο γρηγορότερα αναπτυσσόμενος κλάδος στο χώρο των μεταφορών. </a:t>
            </a:r>
          </a:p>
          <a:p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Κάθε χρόνο οι μεταφερόμενοι επιβάτες και τα εμπορεύματα αυξάνονται κατά περίπου 8%.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5332" name="WordArt 4"/>
          <p:cNvSpPr>
            <a:spLocks noChangeArrowheads="1" noChangeShapeType="1" noTextEdit="1"/>
          </p:cNvSpPr>
          <p:nvPr/>
        </p:nvSpPr>
        <p:spPr bwMode="auto">
          <a:xfrm>
            <a:off x="611560" y="260648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Ποιοι πρέπει να μελετούν Μικροοικονομική;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57301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ea typeface="Arial Unicode MS" pitchFamily="34" charset="-128"/>
                <a:cs typeface="Arial Unicode MS" pitchFamily="34" charset="-128"/>
              </a:rPr>
              <a:t>Σύστημα Εμπορίας Εκπεμπόμενων Ρύπων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marL="457200" indent="-457200">
              <a:buAutoNum type="arabicPeriod"/>
            </a:pP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Χορήγηση αδειών εκπομπής ρύπων (πχ. Διοξείδιο του άνθρακα) σε ένα δεδομένο επίπεδο.</a:t>
            </a:r>
          </a:p>
          <a:p>
            <a:pPr marL="457200" indent="-457200">
              <a:buAutoNum type="arabicPeriod"/>
            </a:pP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Οι επιχειρήσεις που εκπέμπουν λιγότερους ρύπους από ότι προβλέπεται στην άδεια, μπορούν να πωλούν το περίσσευμά τους σε επιχειρήσεις που υπέρ-ρυπαίνουν.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/>
      <p:bldP spid="355332" grpId="0" animBg="1"/>
    </p:bldLst>
  </p:timing>
</p:sld>
</file>

<file path=ppt/theme/theme1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ヒラギノ角ゴ Pro W3" pitchFamily="80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ヒラギノ角ゴ Pro W3" pitchFamily="80" charset="-12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cstyle">
  <a:themeElements>
    <a:clrScheme name="Macstyle 1">
      <a:dk1>
        <a:srgbClr val="000000"/>
      </a:dk1>
      <a:lt1>
        <a:srgbClr val="EEEEEE"/>
      </a:lt1>
      <a:dk2>
        <a:srgbClr val="FF7518"/>
      </a:dk2>
      <a:lt2>
        <a:srgbClr val="808080"/>
      </a:lt2>
      <a:accent1>
        <a:srgbClr val="AAAAAA"/>
      </a:accent1>
      <a:accent2>
        <a:srgbClr val="5918BB"/>
      </a:accent2>
      <a:accent3>
        <a:srgbClr val="F5F5F5"/>
      </a:accent3>
      <a:accent4>
        <a:srgbClr val="000000"/>
      </a:accent4>
      <a:accent5>
        <a:srgbClr val="D2D2D2"/>
      </a:accent5>
      <a:accent6>
        <a:srgbClr val="5015A9"/>
      </a:accent6>
      <a:hlink>
        <a:srgbClr val="FF9456"/>
      </a:hlink>
      <a:folHlink>
        <a:srgbClr val="555555"/>
      </a:folHlink>
    </a:clrScheme>
    <a:fontScheme name="Macstyle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ヒラギノ角ゴ Pro W3" pitchFamily="80" charset="-128"/>
          </a:defRPr>
        </a:defPPr>
      </a:lstStyle>
    </a:lnDef>
  </a:objectDefaults>
  <a:extraClrSchemeLst>
    <a:extraClrScheme>
      <a:clrScheme name="Macstyle 1">
        <a:dk1>
          <a:srgbClr val="000000"/>
        </a:dk1>
        <a:lt1>
          <a:srgbClr val="EEEEEE"/>
        </a:lt1>
        <a:dk2>
          <a:srgbClr val="FF7518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FF9456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cstyle 2">
        <a:dk1>
          <a:srgbClr val="000000"/>
        </a:dk1>
        <a:lt1>
          <a:srgbClr val="EEEEEE"/>
        </a:lt1>
        <a:dk2>
          <a:srgbClr val="5DBACA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5DBACA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cstyle 3">
        <a:dk1>
          <a:srgbClr val="000000"/>
        </a:dk1>
        <a:lt1>
          <a:srgbClr val="EEEEEE"/>
        </a:lt1>
        <a:dk2>
          <a:srgbClr val="DA456B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DA456B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cstyle 4">
        <a:dk1>
          <a:srgbClr val="000000"/>
        </a:dk1>
        <a:lt1>
          <a:srgbClr val="EEEEEE"/>
        </a:lt1>
        <a:dk2>
          <a:srgbClr val="6C18B0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DA456B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cstyle 5">
        <a:dk1>
          <a:srgbClr val="000000"/>
        </a:dk1>
        <a:lt1>
          <a:srgbClr val="EEEEEE"/>
        </a:lt1>
        <a:dk2>
          <a:srgbClr val="2F8B20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5DA31E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cstyle 6">
        <a:dk1>
          <a:srgbClr val="000000"/>
        </a:dk1>
        <a:lt1>
          <a:srgbClr val="EEEEEE"/>
        </a:lt1>
        <a:dk2>
          <a:srgbClr val="777777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777777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cstyle 7">
        <a:dk1>
          <a:srgbClr val="000000"/>
        </a:dk1>
        <a:lt1>
          <a:srgbClr val="EEEEEE"/>
        </a:lt1>
        <a:dk2>
          <a:srgbClr val="5B87F2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5B87F2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ヒラギノ角ゴ Pro W3" pitchFamily="80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G5 HD:Applications:Microsoft Office 2004:Templates:Presentations:Designs:Profile</Template>
  <TotalTime>2203</TotalTime>
  <Words>2120</Words>
  <Application>Microsoft Office PowerPoint</Application>
  <PresentationFormat>On-screen Show (4:3)</PresentationFormat>
  <Paragraphs>467</Paragraphs>
  <Slides>48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Candybar</vt:lpstr>
      <vt:lpstr>Profile</vt:lpstr>
      <vt:lpstr>Macstyle</vt:lpstr>
      <vt:lpstr>Blends</vt:lpstr>
      <vt:lpstr>Θέμα του Office</vt:lpstr>
      <vt:lpstr>Document</vt:lpstr>
      <vt:lpstr>Εξίσωση</vt:lpstr>
      <vt:lpstr>Μικροοικονομική Α</vt:lpstr>
      <vt:lpstr>Άδειες Χρήσης</vt:lpstr>
      <vt:lpstr>Χρηματοδότηση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WILEY &amp; SONS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Wiley</dc:creator>
  <cp:lastModifiedBy>user</cp:lastModifiedBy>
  <cp:revision>223</cp:revision>
  <cp:lastPrinted>2002-01-02T00:42:37Z</cp:lastPrinted>
  <dcterms:created xsi:type="dcterms:W3CDTF">2001-12-06T17:31:39Z</dcterms:created>
  <dcterms:modified xsi:type="dcterms:W3CDTF">2015-09-15T08:07:38Z</dcterms:modified>
</cp:coreProperties>
</file>