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0" r:id="rId9"/>
    <p:sldId id="263" r:id="rId10"/>
    <p:sldId id="264" r:id="rId11"/>
    <p:sldId id="265" r:id="rId12"/>
    <p:sldId id="266" r:id="rId13"/>
    <p:sldId id="267" r:id="rId14"/>
    <p:sldId id="268" r:id="rId15"/>
    <p:sldId id="269" r:id="rId1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7" d="100"/>
          <a:sy n="117" d="100"/>
        </p:scale>
        <p:origin x="-10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p>
            <a:fld id="{A73C6445-EC80-47B5-B1EF-29E1B58F7292}" type="datetimeFigureOut">
              <a:rPr lang="el-GR" smtClean="0"/>
              <a:t>19/4/2018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80E4DA1-EF24-4B48-BB07-72339CB9E40B}" type="slidenum">
              <a:rPr lang="el-GR" smtClean="0"/>
              <a:t>‹#›</a:t>
            </a:fld>
            <a:endParaRPr lang="el-GR"/>
          </a:p>
        </p:txBody>
      </p:sp>
    </p:spTree>
    <p:extLst>
      <p:ext uri="{BB962C8B-B14F-4D97-AF65-F5344CB8AC3E}">
        <p14:creationId xmlns:p14="http://schemas.microsoft.com/office/powerpoint/2010/main" val="3613659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A73C6445-EC80-47B5-B1EF-29E1B58F7292}" type="datetimeFigureOut">
              <a:rPr lang="el-GR" smtClean="0"/>
              <a:t>19/4/2018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80E4DA1-EF24-4B48-BB07-72339CB9E40B}" type="slidenum">
              <a:rPr lang="el-GR" smtClean="0"/>
              <a:t>‹#›</a:t>
            </a:fld>
            <a:endParaRPr lang="el-GR"/>
          </a:p>
        </p:txBody>
      </p:sp>
    </p:spTree>
    <p:extLst>
      <p:ext uri="{BB962C8B-B14F-4D97-AF65-F5344CB8AC3E}">
        <p14:creationId xmlns:p14="http://schemas.microsoft.com/office/powerpoint/2010/main" val="3056995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A73C6445-EC80-47B5-B1EF-29E1B58F7292}" type="datetimeFigureOut">
              <a:rPr lang="el-GR" smtClean="0"/>
              <a:t>19/4/2018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80E4DA1-EF24-4B48-BB07-72339CB9E40B}" type="slidenum">
              <a:rPr lang="el-GR" smtClean="0"/>
              <a:t>‹#›</a:t>
            </a:fld>
            <a:endParaRPr lang="el-GR"/>
          </a:p>
        </p:txBody>
      </p:sp>
    </p:spTree>
    <p:extLst>
      <p:ext uri="{BB962C8B-B14F-4D97-AF65-F5344CB8AC3E}">
        <p14:creationId xmlns:p14="http://schemas.microsoft.com/office/powerpoint/2010/main" val="1161346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A73C6445-EC80-47B5-B1EF-29E1B58F7292}" type="datetimeFigureOut">
              <a:rPr lang="el-GR" smtClean="0"/>
              <a:t>19/4/2018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80E4DA1-EF24-4B48-BB07-72339CB9E40B}" type="slidenum">
              <a:rPr lang="el-GR" smtClean="0"/>
              <a:t>‹#›</a:t>
            </a:fld>
            <a:endParaRPr lang="el-GR"/>
          </a:p>
        </p:txBody>
      </p:sp>
    </p:spTree>
    <p:extLst>
      <p:ext uri="{BB962C8B-B14F-4D97-AF65-F5344CB8AC3E}">
        <p14:creationId xmlns:p14="http://schemas.microsoft.com/office/powerpoint/2010/main" val="1581362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p>
            <a:fld id="{A73C6445-EC80-47B5-B1EF-29E1B58F7292}" type="datetimeFigureOut">
              <a:rPr lang="el-GR" smtClean="0"/>
              <a:t>19/4/2018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80E4DA1-EF24-4B48-BB07-72339CB9E40B}" type="slidenum">
              <a:rPr lang="el-GR" smtClean="0"/>
              <a:t>‹#›</a:t>
            </a:fld>
            <a:endParaRPr lang="el-GR"/>
          </a:p>
        </p:txBody>
      </p:sp>
    </p:spTree>
    <p:extLst>
      <p:ext uri="{BB962C8B-B14F-4D97-AF65-F5344CB8AC3E}">
        <p14:creationId xmlns:p14="http://schemas.microsoft.com/office/powerpoint/2010/main" val="85714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A73C6445-EC80-47B5-B1EF-29E1B58F7292}" type="datetimeFigureOut">
              <a:rPr lang="el-GR" smtClean="0"/>
              <a:t>19/4/2018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80E4DA1-EF24-4B48-BB07-72339CB9E40B}" type="slidenum">
              <a:rPr lang="el-GR" smtClean="0"/>
              <a:t>‹#›</a:t>
            </a:fld>
            <a:endParaRPr lang="el-GR"/>
          </a:p>
        </p:txBody>
      </p:sp>
    </p:spTree>
    <p:extLst>
      <p:ext uri="{BB962C8B-B14F-4D97-AF65-F5344CB8AC3E}">
        <p14:creationId xmlns:p14="http://schemas.microsoft.com/office/powerpoint/2010/main" val="4111478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A73C6445-EC80-47B5-B1EF-29E1B58F7292}" type="datetimeFigureOut">
              <a:rPr lang="el-GR" smtClean="0"/>
              <a:t>19/4/2018</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280E4DA1-EF24-4B48-BB07-72339CB9E40B}" type="slidenum">
              <a:rPr lang="el-GR" smtClean="0"/>
              <a:t>‹#›</a:t>
            </a:fld>
            <a:endParaRPr lang="el-GR"/>
          </a:p>
        </p:txBody>
      </p:sp>
    </p:spTree>
    <p:extLst>
      <p:ext uri="{BB962C8B-B14F-4D97-AF65-F5344CB8AC3E}">
        <p14:creationId xmlns:p14="http://schemas.microsoft.com/office/powerpoint/2010/main" val="4062307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A73C6445-EC80-47B5-B1EF-29E1B58F7292}" type="datetimeFigureOut">
              <a:rPr lang="el-GR" smtClean="0"/>
              <a:t>19/4/2018</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280E4DA1-EF24-4B48-BB07-72339CB9E40B}" type="slidenum">
              <a:rPr lang="el-GR" smtClean="0"/>
              <a:t>‹#›</a:t>
            </a:fld>
            <a:endParaRPr lang="el-GR"/>
          </a:p>
        </p:txBody>
      </p:sp>
    </p:spTree>
    <p:extLst>
      <p:ext uri="{BB962C8B-B14F-4D97-AF65-F5344CB8AC3E}">
        <p14:creationId xmlns:p14="http://schemas.microsoft.com/office/powerpoint/2010/main" val="460777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A73C6445-EC80-47B5-B1EF-29E1B58F7292}" type="datetimeFigureOut">
              <a:rPr lang="el-GR" smtClean="0"/>
              <a:t>19/4/2018</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280E4DA1-EF24-4B48-BB07-72339CB9E40B}" type="slidenum">
              <a:rPr lang="el-GR" smtClean="0"/>
              <a:t>‹#›</a:t>
            </a:fld>
            <a:endParaRPr lang="el-GR"/>
          </a:p>
        </p:txBody>
      </p:sp>
    </p:spTree>
    <p:extLst>
      <p:ext uri="{BB962C8B-B14F-4D97-AF65-F5344CB8AC3E}">
        <p14:creationId xmlns:p14="http://schemas.microsoft.com/office/powerpoint/2010/main" val="3602686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A73C6445-EC80-47B5-B1EF-29E1B58F7292}" type="datetimeFigureOut">
              <a:rPr lang="el-GR" smtClean="0"/>
              <a:t>19/4/2018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80E4DA1-EF24-4B48-BB07-72339CB9E40B}" type="slidenum">
              <a:rPr lang="el-GR" smtClean="0"/>
              <a:t>‹#›</a:t>
            </a:fld>
            <a:endParaRPr lang="el-GR"/>
          </a:p>
        </p:txBody>
      </p:sp>
    </p:spTree>
    <p:extLst>
      <p:ext uri="{BB962C8B-B14F-4D97-AF65-F5344CB8AC3E}">
        <p14:creationId xmlns:p14="http://schemas.microsoft.com/office/powerpoint/2010/main" val="822613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A73C6445-EC80-47B5-B1EF-29E1B58F7292}" type="datetimeFigureOut">
              <a:rPr lang="el-GR" smtClean="0"/>
              <a:t>19/4/2018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80E4DA1-EF24-4B48-BB07-72339CB9E40B}" type="slidenum">
              <a:rPr lang="el-GR" smtClean="0"/>
              <a:t>‹#›</a:t>
            </a:fld>
            <a:endParaRPr lang="el-GR"/>
          </a:p>
        </p:txBody>
      </p:sp>
    </p:spTree>
    <p:extLst>
      <p:ext uri="{BB962C8B-B14F-4D97-AF65-F5344CB8AC3E}">
        <p14:creationId xmlns:p14="http://schemas.microsoft.com/office/powerpoint/2010/main" val="2276758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3C6445-EC80-47B5-B1EF-29E1B58F7292}" type="datetimeFigureOut">
              <a:rPr lang="el-GR" smtClean="0"/>
              <a:t>19/4/2018</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0E4DA1-EF24-4B48-BB07-72339CB9E40B}" type="slidenum">
              <a:rPr lang="el-GR" smtClean="0"/>
              <a:t>‹#›</a:t>
            </a:fld>
            <a:endParaRPr lang="el-GR"/>
          </a:p>
        </p:txBody>
      </p:sp>
    </p:spTree>
    <p:extLst>
      <p:ext uri="{BB962C8B-B14F-4D97-AF65-F5344CB8AC3E}">
        <p14:creationId xmlns:p14="http://schemas.microsoft.com/office/powerpoint/2010/main" val="2573529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777999"/>
            <a:ext cx="9144000" cy="1731963"/>
          </a:xfrm>
        </p:spPr>
        <p:txBody>
          <a:bodyPr>
            <a:normAutofit/>
          </a:bodyPr>
          <a:lstStyle/>
          <a:p>
            <a:r>
              <a:rPr lang="el-GR" sz="5400" dirty="0">
                <a:latin typeface="Times New Roman" panose="02020603050405020304" pitchFamily="18" charset="0"/>
                <a:cs typeface="Times New Roman" panose="02020603050405020304" pitchFamily="18" charset="0"/>
              </a:rPr>
              <a:t>Ολιστική Προσέγγιση Μετανάστευσης</a:t>
            </a:r>
          </a:p>
        </p:txBody>
      </p:sp>
      <p:sp>
        <p:nvSpPr>
          <p:cNvPr id="3" name="Υπότιτλος 2"/>
          <p:cNvSpPr>
            <a:spLocks noGrp="1"/>
          </p:cNvSpPr>
          <p:nvPr>
            <p:ph type="subTitle" idx="1"/>
          </p:nvPr>
        </p:nvSpPr>
        <p:spPr>
          <a:xfrm>
            <a:off x="1282700" y="3995738"/>
            <a:ext cx="9474200" cy="1655762"/>
          </a:xfrm>
        </p:spPr>
        <p:txBody>
          <a:bodyPr>
            <a:normAutofit/>
          </a:bodyPr>
          <a:lstStyle/>
          <a:p>
            <a:r>
              <a:rPr lang="el-GR" sz="5400" b="1" dirty="0">
                <a:latin typeface="Times New Roman" panose="02020603050405020304" pitchFamily="18" charset="0"/>
                <a:cs typeface="Times New Roman" panose="02020603050405020304" pitchFamily="18" charset="0"/>
              </a:rPr>
              <a:t>Εσωτερίκευση / Αναπαραγωγή</a:t>
            </a:r>
          </a:p>
        </p:txBody>
      </p:sp>
    </p:spTree>
    <p:extLst>
      <p:ext uri="{BB962C8B-B14F-4D97-AF65-F5344CB8AC3E}">
        <p14:creationId xmlns:p14="http://schemas.microsoft.com/office/powerpoint/2010/main" val="1159294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5500" y="225425"/>
            <a:ext cx="10515600" cy="650875"/>
          </a:xfrm>
        </p:spPr>
        <p:txBody>
          <a:bodyPr/>
          <a:lstStyle/>
          <a:p>
            <a:pPr algn="ctr"/>
            <a:r>
              <a:rPr lang="el-GR" sz="4000" b="1" dirty="0">
                <a:solidFill>
                  <a:prstClr val="black"/>
                </a:solidFill>
                <a:latin typeface="Times New Roman" panose="02020603050405020304" pitchFamily="18" charset="0"/>
                <a:cs typeface="Times New Roman" panose="02020603050405020304" pitchFamily="18" charset="0"/>
              </a:rPr>
              <a:t>Φροντίδα μικρών παιδιών</a:t>
            </a:r>
            <a:endParaRPr lang="el-GR" dirty="0"/>
          </a:p>
        </p:txBody>
      </p:sp>
      <p:sp>
        <p:nvSpPr>
          <p:cNvPr id="3" name="Θέση περιεχομένου 2"/>
          <p:cNvSpPr>
            <a:spLocks noGrp="1"/>
          </p:cNvSpPr>
          <p:nvPr>
            <p:ph idx="1"/>
          </p:nvPr>
        </p:nvSpPr>
        <p:spPr>
          <a:xfrm>
            <a:off x="0" y="1168400"/>
            <a:ext cx="12192000" cy="5689599"/>
          </a:xfrm>
        </p:spPr>
        <p:txBody>
          <a:bodyPr>
            <a:normAutofit lnSpcReduction="10000"/>
          </a:bodyPr>
          <a:lstStyle/>
          <a:p>
            <a:pPr marL="0" indent="0">
              <a:buNone/>
            </a:pPr>
            <a:r>
              <a:rPr lang="el-GR" b="1" dirty="0">
                <a:latin typeface="Times New Roman" panose="02020603050405020304" pitchFamily="18" charset="0"/>
                <a:cs typeface="Times New Roman" panose="02020603050405020304" pitchFamily="18" charset="0"/>
              </a:rPr>
              <a:t>Σημασία της υπομονής / Πνευματικές απαιτήσεις εργασίας</a:t>
            </a:r>
          </a:p>
          <a:p>
            <a:pPr marL="0" indent="0">
              <a:buNone/>
            </a:pPr>
            <a:r>
              <a:rPr lang="el-GR" dirty="0">
                <a:latin typeface="Times New Roman" panose="02020603050405020304" pitchFamily="18" charset="0"/>
                <a:cs typeface="Times New Roman" panose="02020603050405020304" pitchFamily="18" charset="0"/>
              </a:rPr>
              <a:t>«</a:t>
            </a:r>
            <a:r>
              <a:rPr lang="el-GR" i="1" dirty="0">
                <a:latin typeface="Times New Roman" panose="02020603050405020304" pitchFamily="18" charset="0"/>
                <a:cs typeface="Times New Roman" panose="02020603050405020304" pitchFamily="18" charset="0"/>
              </a:rPr>
              <a:t>Μάζευα σε σακούλες τα παιχνίδια, μόλις τα μάζευα έρχονταν πάλι τα παιδιά και άδειαζαν τις τσάντες. Και αυτό μερικές φορές νομίζω είναι καλύτερα να καθαρίζεις κάτι και να φύγεις και δε σ’ ενδιαφέρει. Εγώ δεν είχα και τόσα παιδιά ώστε να ήμουν συνηθισμένη αλλά σε όλα συνηθίζεις…Αυτός ο μεγαλύτερος ήταν κάπως δύσκολος γιατί ήταν με τις φαντασίες του και εγώ βεβαίως συνέχεια έλεγα κάτι, διάβαζα, ζωγράφιζα, ό,τι ήθελε. Ήθελε δεινόσαυρους κι εγώ του ζωγράφιζα, μου’ </a:t>
            </a:r>
            <a:r>
              <a:rPr lang="el-GR" i="1" dirty="0" err="1">
                <a:latin typeface="Times New Roman" panose="02020603050405020304" pitchFamily="18" charset="0"/>
                <a:cs typeface="Times New Roman" panose="02020603050405020304" pitchFamily="18" charset="0"/>
              </a:rPr>
              <a:t>λεγε</a:t>
            </a:r>
            <a:r>
              <a:rPr lang="el-GR" i="1" dirty="0">
                <a:latin typeface="Times New Roman" panose="02020603050405020304" pitchFamily="18" charset="0"/>
                <a:cs typeface="Times New Roman" panose="02020603050405020304" pitchFamily="18" charset="0"/>
              </a:rPr>
              <a:t> «όχι, αυτός έχει εδώ καρούμπαλο, κρατάει έτσι το χέρι...» Μερικές φορές ξέρετε, αν δεν έχεις την υπομονή μπορείς να τρελαθείς</a:t>
            </a:r>
            <a:r>
              <a:rPr lang="el-GR" dirty="0">
                <a:latin typeface="Times New Roman" panose="02020603050405020304" pitchFamily="18" charset="0"/>
                <a:cs typeface="Times New Roman" panose="02020603050405020304" pitchFamily="18" charset="0"/>
              </a:rPr>
              <a:t>» (Όλγα, 50 ετών). </a:t>
            </a:r>
          </a:p>
          <a:p>
            <a:pPr marL="0" indent="0">
              <a:buNone/>
            </a:pPr>
            <a:r>
              <a:rPr lang="el-GR" dirty="0">
                <a:latin typeface="Times New Roman" panose="02020603050405020304" pitchFamily="18" charset="0"/>
                <a:cs typeface="Times New Roman" panose="02020603050405020304" pitchFamily="18" charset="0"/>
              </a:rPr>
              <a:t>«</a:t>
            </a:r>
            <a:r>
              <a:rPr lang="el-GR" i="1" dirty="0">
                <a:latin typeface="Times New Roman" panose="02020603050405020304" pitchFamily="18" charset="0"/>
                <a:cs typeface="Times New Roman" panose="02020603050405020304" pitchFamily="18" charset="0"/>
              </a:rPr>
              <a:t>Και ήταν κακό αυτό που μια φορά δείχνανε στην τηλεόραση για τα μωρά που τα βασανίζουνε νταντάδες. Εδώ στην Ελλάδα δεν υπάρχουν νταντάδες. Κλείνονται στο σπίτι με ένα μωρό, που πρέπει να καθαρίζεις, να ψωνίζεις, να μαγειρεύεις, να πλύνεις, να σιδερώνεις και από πάνω έχεις και το μωρό. Καταλάβατε; Και άνθρωπος τρελαίνεται</a:t>
            </a:r>
            <a:r>
              <a:rPr lang="el-GR" dirty="0">
                <a:latin typeface="Times New Roman" panose="02020603050405020304" pitchFamily="18" charset="0"/>
                <a:cs typeface="Times New Roman" panose="02020603050405020304" pitchFamily="18" charset="0"/>
              </a:rPr>
              <a:t>» (Άννα, 63 ετών).</a:t>
            </a:r>
          </a:p>
        </p:txBody>
      </p:sp>
    </p:spTree>
    <p:extLst>
      <p:ext uri="{BB962C8B-B14F-4D97-AF65-F5344CB8AC3E}">
        <p14:creationId xmlns:p14="http://schemas.microsoft.com/office/powerpoint/2010/main" val="3954009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98425"/>
            <a:ext cx="10515600" cy="739775"/>
          </a:xfrm>
        </p:spPr>
        <p:txBody>
          <a:bodyPr/>
          <a:lstStyle/>
          <a:p>
            <a:pPr algn="ctr"/>
            <a:r>
              <a:rPr lang="el-GR" b="1" dirty="0">
                <a:latin typeface="Times New Roman" panose="02020603050405020304" pitchFamily="18" charset="0"/>
                <a:cs typeface="Times New Roman" panose="02020603050405020304" pitchFamily="18" charset="0"/>
              </a:rPr>
              <a:t>Φροντίδα ηλικιωμένων</a:t>
            </a:r>
          </a:p>
        </p:txBody>
      </p:sp>
      <p:sp>
        <p:nvSpPr>
          <p:cNvPr id="3" name="Θέση περιεχομένου 2"/>
          <p:cNvSpPr>
            <a:spLocks noGrp="1"/>
          </p:cNvSpPr>
          <p:nvPr>
            <p:ph idx="1"/>
          </p:nvPr>
        </p:nvSpPr>
        <p:spPr>
          <a:xfrm>
            <a:off x="0" y="977900"/>
            <a:ext cx="12192000" cy="5880099"/>
          </a:xfrm>
        </p:spPr>
        <p:txBody>
          <a:bodyPr>
            <a:normAutofit lnSpcReduction="10000"/>
          </a:bodyPr>
          <a:lstStyle/>
          <a:p>
            <a:pPr marL="0" indent="0">
              <a:buNone/>
            </a:pPr>
            <a:r>
              <a:rPr lang="el-GR" b="1" dirty="0">
                <a:latin typeface="Times New Roman" panose="02020603050405020304" pitchFamily="18" charset="0"/>
                <a:cs typeface="Times New Roman" panose="02020603050405020304" pitchFamily="18" charset="0"/>
              </a:rPr>
              <a:t>Παροχή φροντίδας και νοσηλευτικών υπηρεσιών σε ηλικιωμένα άτομα που αντιμετωπίζουν προβλήματα υγείας</a:t>
            </a:r>
          </a:p>
          <a:p>
            <a:pPr marL="0" indent="0">
              <a:buNone/>
            </a:pPr>
            <a:r>
              <a:rPr lang="el-GR" b="1" dirty="0">
                <a:latin typeface="Times New Roman" panose="02020603050405020304" pitchFamily="18" charset="0"/>
                <a:cs typeface="Times New Roman" panose="02020603050405020304" pitchFamily="18" charset="0"/>
              </a:rPr>
              <a:t>Απαιτητική εργασία τόσο πνευματικά όσο και σε επίπεδο ωραρίων</a:t>
            </a:r>
          </a:p>
          <a:p>
            <a:pPr marL="0" indent="0">
              <a:buNone/>
            </a:pPr>
            <a:r>
              <a:rPr lang="el-GR" dirty="0">
                <a:latin typeface="Times New Roman" panose="02020603050405020304" pitchFamily="18" charset="0"/>
                <a:cs typeface="Times New Roman" panose="02020603050405020304" pitchFamily="18" charset="0"/>
              </a:rPr>
              <a:t>«</a:t>
            </a:r>
            <a:r>
              <a:rPr lang="el-GR" i="1" dirty="0">
                <a:latin typeface="Times New Roman" panose="02020603050405020304" pitchFamily="18" charset="0"/>
                <a:cs typeface="Times New Roman" panose="02020603050405020304" pitchFamily="18" charset="0"/>
              </a:rPr>
              <a:t>Πρωί-πρωί να σηκώνω τη γιαγιά απ’ το κρεβάτι, γιατί περπατούσε με το «ΠΙ». Έπρεπε να πλύνω τη γιαγιά, να κάνουμε μπάνιο, να της δώσω φάρμακο, να της δώσω φαγητό…Μετά πήγαινα με τη γιαγιά βόλτα, είχαμε βεράντα πολύ μεγάλη, πηγαίναμε να περπατήσει η γιαγιά λίγο, μετά κοιμόταν η γιαγιά, ξυπνούσε, πάλι της έδινα φάρμακα…Η γιαγιά κοιμόταν στο δωμάτιό και εγώ κοιμόμουν στο σαλόνι. Δεν είχαμε πόρτα, τη βγάλανε για ν’ ακούω εγώ τη γιαγιά. Τη νύχτα μπορεί να φώναζε η γιαγιά, να πάει τουαλέτα, να θέλει νερό, αν δεν ένιωθε καλά της έτριβα τα πόδια, πονούσε το πόδι της…Δεν είχαμε ώρες</a:t>
            </a:r>
            <a:r>
              <a:rPr lang="el-GR" dirty="0">
                <a:latin typeface="Times New Roman" panose="02020603050405020304" pitchFamily="18" charset="0"/>
                <a:cs typeface="Times New Roman" panose="02020603050405020304" pitchFamily="18" charset="0"/>
              </a:rPr>
              <a:t>» (Μαρία, 49 ετών) </a:t>
            </a:r>
          </a:p>
          <a:p>
            <a:pPr marL="0" indent="0">
              <a:buNone/>
            </a:pPr>
            <a:r>
              <a:rPr lang="el-GR" dirty="0">
                <a:latin typeface="Times New Roman" panose="02020603050405020304" pitchFamily="18" charset="0"/>
                <a:cs typeface="Times New Roman" panose="02020603050405020304" pitchFamily="18" charset="0"/>
              </a:rPr>
              <a:t>«</a:t>
            </a:r>
            <a:r>
              <a:rPr lang="el-GR" i="1" dirty="0">
                <a:latin typeface="Times New Roman" panose="02020603050405020304" pitchFamily="18" charset="0"/>
                <a:cs typeface="Times New Roman" panose="02020603050405020304" pitchFamily="18" charset="0"/>
              </a:rPr>
              <a:t>Μόνη μου το ξέρω τί πρέπει να κάνω. Πρέπει να σηκωθώ, σηκώνεται η κυρία, να την πλύνω, να την ταΐσω, να την ντύνω, όλα. Όλα. Μπάνιο να κάνω, τα μαλλιά, όλα. Και μετά το σπίτι να έχει καθαριότητα, να είναι ό,τι έχει δουλειά, μαγειρεύω</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Λιούμπα</a:t>
            </a:r>
            <a:r>
              <a:rPr lang="el-GR" dirty="0">
                <a:latin typeface="Times New Roman" panose="02020603050405020304" pitchFamily="18" charset="0"/>
                <a:cs typeface="Times New Roman" panose="02020603050405020304" pitchFamily="18" charset="0"/>
              </a:rPr>
              <a:t>, 53 ετών).</a:t>
            </a:r>
          </a:p>
        </p:txBody>
      </p:sp>
    </p:spTree>
    <p:extLst>
      <p:ext uri="{BB962C8B-B14F-4D97-AF65-F5344CB8AC3E}">
        <p14:creationId xmlns:p14="http://schemas.microsoft.com/office/powerpoint/2010/main" val="610303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5500" y="1"/>
            <a:ext cx="10515600" cy="863600"/>
          </a:xfrm>
        </p:spPr>
        <p:txBody>
          <a:bodyPr/>
          <a:lstStyle/>
          <a:p>
            <a:pPr algn="ctr"/>
            <a:r>
              <a:rPr lang="el-GR" b="1" dirty="0">
                <a:solidFill>
                  <a:prstClr val="black"/>
                </a:solidFill>
                <a:latin typeface="Times New Roman" panose="02020603050405020304" pitchFamily="18" charset="0"/>
                <a:cs typeface="Times New Roman" panose="02020603050405020304" pitchFamily="18" charset="0"/>
              </a:rPr>
              <a:t>Φροντίδα ηλικιωμένων</a:t>
            </a:r>
            <a:endParaRPr lang="el-GR" dirty="0"/>
          </a:p>
        </p:txBody>
      </p:sp>
      <p:sp>
        <p:nvSpPr>
          <p:cNvPr id="3" name="Θέση περιεχομένου 2"/>
          <p:cNvSpPr>
            <a:spLocks noGrp="1"/>
          </p:cNvSpPr>
          <p:nvPr>
            <p:ph idx="1"/>
          </p:nvPr>
        </p:nvSpPr>
        <p:spPr>
          <a:xfrm>
            <a:off x="266700" y="914400"/>
            <a:ext cx="11544300" cy="5651500"/>
          </a:xfrm>
        </p:spPr>
        <p:txBody>
          <a:bodyPr>
            <a:normAutofit lnSpcReduction="10000"/>
          </a:bodyPr>
          <a:lstStyle/>
          <a:p>
            <a:pPr marL="0" indent="0">
              <a:buNone/>
            </a:pPr>
            <a:r>
              <a:rPr lang="el-GR" dirty="0">
                <a:latin typeface="Times New Roman" panose="02020603050405020304" pitchFamily="18" charset="0"/>
                <a:cs typeface="Times New Roman" panose="02020603050405020304" pitchFamily="18" charset="0"/>
              </a:rPr>
              <a:t>«</a:t>
            </a:r>
            <a:r>
              <a:rPr lang="el-GR" i="1" dirty="0">
                <a:latin typeface="Times New Roman" panose="02020603050405020304" pitchFamily="18" charset="0"/>
                <a:cs typeface="Times New Roman" panose="02020603050405020304" pitchFamily="18" charset="0"/>
              </a:rPr>
              <a:t>Έπαιρνε σκατά, έκανε κακά, βγάζει </a:t>
            </a:r>
            <a:r>
              <a:rPr lang="el-GR" i="1" dirty="0" err="1">
                <a:latin typeface="Times New Roman" panose="02020603050405020304" pitchFamily="18" charset="0"/>
                <a:cs typeface="Times New Roman" panose="02020603050405020304" pitchFamily="18" charset="0"/>
              </a:rPr>
              <a:t>baby</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lino</a:t>
            </a:r>
            <a:r>
              <a:rPr lang="el-GR" i="1" dirty="0">
                <a:latin typeface="Times New Roman" panose="02020603050405020304" pitchFamily="18" charset="0"/>
                <a:cs typeface="Times New Roman" panose="02020603050405020304" pitchFamily="18" charset="0"/>
              </a:rPr>
              <a:t>, βάλει χέρι από πίσω, βγάλει τα σκατά και όλα τα σεντόνια όλα, και κάθε μέρα αλλάζω σεντόνια και τα πάντα. Πω-πω-πω-πω!! Πολύ δύσκολη αυτή η γιαγιά ήταν, πάρα πολύ. 96 χρόνων πέθανε. Μεγάλη. Και ούτε καταλαβαίνει, έχει μυαλό, ξέρω '</a:t>
            </a:r>
            <a:r>
              <a:rPr lang="el-GR" i="1" dirty="0" err="1">
                <a:latin typeface="Times New Roman" panose="02020603050405020304" pitchFamily="18" charset="0"/>
                <a:cs typeface="Times New Roman" panose="02020603050405020304" pitchFamily="18" charset="0"/>
              </a:rPr>
              <a:t>γω</a:t>
            </a:r>
            <a:r>
              <a:rPr lang="el-GR" i="1" dirty="0">
                <a:latin typeface="Times New Roman" panose="02020603050405020304" pitchFamily="18" charset="0"/>
                <a:cs typeface="Times New Roman" panose="02020603050405020304" pitchFamily="18" charset="0"/>
              </a:rPr>
              <a:t>. Δεν καταλαβαίνει τί κάνει</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Γκαλίνα</a:t>
            </a:r>
            <a:r>
              <a:rPr lang="el-GR" dirty="0">
                <a:latin typeface="Times New Roman" panose="02020603050405020304" pitchFamily="18" charset="0"/>
                <a:cs typeface="Times New Roman" panose="02020603050405020304" pitchFamily="18" charset="0"/>
              </a:rPr>
              <a:t>, 55 ετών).</a:t>
            </a:r>
          </a:p>
          <a:p>
            <a:pPr marL="0" indent="0">
              <a:buNone/>
            </a:pPr>
            <a:r>
              <a:rPr lang="el-GR" dirty="0">
                <a:latin typeface="Times New Roman" panose="02020603050405020304" pitchFamily="18" charset="0"/>
                <a:cs typeface="Times New Roman" panose="02020603050405020304" pitchFamily="18" charset="0"/>
              </a:rPr>
              <a:t>«</a:t>
            </a:r>
            <a:r>
              <a:rPr lang="el-GR" i="1" dirty="0">
                <a:latin typeface="Times New Roman" panose="02020603050405020304" pitchFamily="18" charset="0"/>
                <a:cs typeface="Times New Roman" panose="02020603050405020304" pitchFamily="18" charset="0"/>
              </a:rPr>
              <a:t>Η κυρία ήταν πολύ άρρωστη επειδή έπεσε δύο φορές και δεν θυμόταν πού βρισκόταν. Ήθελε πάντα να φύγει και ήταν πολύ δύσκολο κι εγώ νόμιζα ότι θα τρελαθώ…έπρεπε να κλειδώνω την πόρτα, νόμιζε ότι εγώ θα πάρω τα εγγόνια της, ‘</a:t>
            </a:r>
            <a:r>
              <a:rPr lang="el-GR" i="1" dirty="0" err="1">
                <a:latin typeface="Times New Roman" panose="02020603050405020304" pitchFamily="18" charset="0"/>
                <a:cs typeface="Times New Roman" panose="02020603050405020304" pitchFamily="18" charset="0"/>
              </a:rPr>
              <a:t>Λιούμπα</a:t>
            </a:r>
            <a:r>
              <a:rPr lang="el-GR" i="1" dirty="0">
                <a:latin typeface="Times New Roman" panose="02020603050405020304" pitchFamily="18" charset="0"/>
                <a:cs typeface="Times New Roman" panose="02020603050405020304" pitchFamily="18" charset="0"/>
              </a:rPr>
              <a:t> μην πάρεις τα εγγόνια, άφησέ τα, έχεις δικά σου’, μου έλεγε. Ήταν δύσκολα ψυχολογικά, έπρεπε να εξηγώ επειδή έπαιρνα σαν να μου μιλούσε νορμάλ, όχι σαν άρρωστος άνθρωπος και μερικές φορές ήταν πολύ δύσκολα. Σηκωνόταν τη νύχτα κάθε δέκα λεπτά, ένα τέταρτο, τι λέω, πού πάτε; Μόλις πριν πήγατε πριν 10 λεπτά…Δεν είχα ύπνο, δεν είχα τίποτε, όλο το ίδιο, το ίδιο, το ίδιο. Χίλιες φορές την ίδια απάντηση, την ίδια ερώτηση…Εγώ νόμιζα ότι θα πεθάνω</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Λιούμπα</a:t>
            </a:r>
            <a:r>
              <a:rPr lang="el-GR" dirty="0">
                <a:latin typeface="Times New Roman" panose="02020603050405020304" pitchFamily="18" charset="0"/>
                <a:cs typeface="Times New Roman" panose="02020603050405020304" pitchFamily="18" charset="0"/>
              </a:rPr>
              <a:t>, 57 ετών). </a:t>
            </a:r>
          </a:p>
        </p:txBody>
      </p:sp>
    </p:spTree>
    <p:extLst>
      <p:ext uri="{BB962C8B-B14F-4D97-AF65-F5344CB8AC3E}">
        <p14:creationId xmlns:p14="http://schemas.microsoft.com/office/powerpoint/2010/main" val="771220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00100" y="152400"/>
            <a:ext cx="10515600" cy="688975"/>
          </a:xfrm>
        </p:spPr>
        <p:txBody>
          <a:bodyPr>
            <a:normAutofit fontScale="90000"/>
          </a:bodyPr>
          <a:lstStyle/>
          <a:p>
            <a:pPr algn="ctr"/>
            <a:r>
              <a:rPr lang="el-GR" b="1" dirty="0">
                <a:latin typeface="Times New Roman" panose="02020603050405020304" pitchFamily="18" charset="0"/>
                <a:cs typeface="Times New Roman" panose="02020603050405020304" pitchFamily="18" charset="0"/>
              </a:rPr>
              <a:t>Φροντίδα ηλικιωμένων</a:t>
            </a:r>
          </a:p>
        </p:txBody>
      </p:sp>
      <p:sp>
        <p:nvSpPr>
          <p:cNvPr id="3" name="Θέση περιεχομένου 2"/>
          <p:cNvSpPr>
            <a:spLocks noGrp="1"/>
          </p:cNvSpPr>
          <p:nvPr>
            <p:ph idx="1"/>
          </p:nvPr>
        </p:nvSpPr>
        <p:spPr>
          <a:xfrm>
            <a:off x="0" y="850900"/>
            <a:ext cx="12090400" cy="6007099"/>
          </a:xfrm>
        </p:spPr>
        <p:txBody>
          <a:bodyPr>
            <a:normAutofit lnSpcReduction="10000"/>
          </a:bodyPr>
          <a:lstStyle/>
          <a:p>
            <a:pPr marL="0" indent="0">
              <a:buNone/>
            </a:pPr>
            <a:r>
              <a:rPr lang="el-GR" dirty="0">
                <a:latin typeface="Times New Roman" panose="02020603050405020304" pitchFamily="18" charset="0"/>
                <a:cs typeface="Times New Roman" panose="02020603050405020304" pitchFamily="18" charset="0"/>
              </a:rPr>
              <a:t>«</a:t>
            </a:r>
            <a:r>
              <a:rPr lang="el-GR" i="1" dirty="0">
                <a:latin typeface="Times New Roman" panose="02020603050405020304" pitchFamily="18" charset="0"/>
                <a:cs typeface="Times New Roman" panose="02020603050405020304" pitchFamily="18" charset="0"/>
              </a:rPr>
              <a:t>Είχα μια γιαγιά αλλά βέβαια ήταν άρρωστη. Δεν ξέρω τι είχε τότε, δεν ήθελε να κοιμάμαι ούτε τη μέρα ούτε τη νύχτα. Και η κόρη της τη μάλωνε συνέχεια, ο γιος της τη μάλωνε, ‘Πώς δεν θα κοιμηθεί; Εσύ κοιμάσαι’, της λέγανε, ‘η κοπέλα δεν θα κοιμηθεί;’ ‘Εσύ πληρώνεις; Και τι σε νοιάζει εσένα; Εγώ πληρώνω, όχι εσύ. Όχι, δεν θέλω να κοιμηθεί, να κάτσει δίπλα μαζί μου’. Και δούλεψα μόνο δύο βδομάδες γιατί όποτε μπορούσα να κρυφτώ, κοιμόμουν. Αν δεν μπορούσα να κρυφτώ δεν κοιμόμουν. Μια φορά ήταν Κυριακή, με πήρε ο ύπνος μπροστά της. Τότε άρχισε (να φωνάζει) και με έδιωξε. Η κόρη της δεν ήθελε να φύγω αλλά λέω, εγώ δεν μπορώ άλλο και έφυγα έτσι. Δεν μπορούσα. Είναι αρρώστια, δεν φταίει ο άνθρωπος</a:t>
            </a:r>
            <a:r>
              <a:rPr lang="el-GR" dirty="0">
                <a:latin typeface="Times New Roman" panose="02020603050405020304" pitchFamily="18" charset="0"/>
                <a:cs typeface="Times New Roman" panose="02020603050405020304" pitchFamily="18" charset="0"/>
              </a:rPr>
              <a:t>» (Ντάρια, 44 ετών).</a:t>
            </a:r>
          </a:p>
          <a:p>
            <a:pPr marL="0" indent="0">
              <a:buNone/>
            </a:pPr>
            <a:r>
              <a:rPr lang="el-GR" dirty="0">
                <a:latin typeface="Times New Roman" panose="02020603050405020304" pitchFamily="18" charset="0"/>
                <a:cs typeface="Times New Roman" panose="02020603050405020304" pitchFamily="18" charset="0"/>
              </a:rPr>
              <a:t>«</a:t>
            </a:r>
            <a:r>
              <a:rPr lang="el-GR" i="1" dirty="0">
                <a:latin typeface="Times New Roman" panose="02020603050405020304" pitchFamily="18" charset="0"/>
                <a:cs typeface="Times New Roman" panose="02020603050405020304" pitchFamily="18" charset="0"/>
              </a:rPr>
              <a:t>Η γιαγιά, η ίδια το είπε…πολλές φορές με πίκρανε πάρα πολύ. Γιατί έφτασε και στο σημείο να πει, ‘Εγώ δεν έχω χρήματα να σε πληρώνω’. ‘Δεν πειράζει’ λέω εγώ, ‘τα παιδιά με πληρώνουν’. ‘Θέλω να φύγεις’. Και μετά μου είπε, ‘Ξέρεις εγώ δεν έχω να σε πληρώνω, καλύτερα να πεθάνεις εσύ. Και μήπως αν πεθάνουν τα παιδιά σου να φύγεις;’ ‘Ξέρετε, εγώ ήρθα εδώ για να σας βοηθήσω, αν θέλετε να φύγω, να φύγω. Τα παιδιά μου δεν σας έκαναν τίποτα</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Λιούμπα</a:t>
            </a:r>
            <a:r>
              <a:rPr lang="el-GR" dirty="0">
                <a:latin typeface="Times New Roman" panose="02020603050405020304" pitchFamily="18" charset="0"/>
                <a:cs typeface="Times New Roman" panose="02020603050405020304" pitchFamily="18" charset="0"/>
              </a:rPr>
              <a:t>, 55 ετών).</a:t>
            </a:r>
          </a:p>
        </p:txBody>
      </p:sp>
    </p:spTree>
    <p:extLst>
      <p:ext uri="{BB962C8B-B14F-4D97-AF65-F5344CB8AC3E}">
        <p14:creationId xmlns:p14="http://schemas.microsoft.com/office/powerpoint/2010/main" val="807064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4000" b="1" dirty="0">
                <a:solidFill>
                  <a:prstClr val="black"/>
                </a:solidFill>
                <a:latin typeface="Times New Roman" panose="02020603050405020304" pitchFamily="18" charset="0"/>
                <a:cs typeface="Times New Roman" panose="02020603050405020304" pitchFamily="18" charset="0"/>
              </a:rPr>
              <a:t>Φροντίδα ηλικιωμένων</a:t>
            </a:r>
            <a:endParaRPr lang="el-GR" dirty="0"/>
          </a:p>
        </p:txBody>
      </p:sp>
      <p:sp>
        <p:nvSpPr>
          <p:cNvPr id="3" name="Θέση περιεχομένου 2"/>
          <p:cNvSpPr>
            <a:spLocks noGrp="1"/>
          </p:cNvSpPr>
          <p:nvPr>
            <p:ph idx="1"/>
          </p:nvPr>
        </p:nvSpPr>
        <p:spPr>
          <a:xfrm>
            <a:off x="838200" y="1825625"/>
            <a:ext cx="10515600" cy="4893582"/>
          </a:xfrm>
        </p:spPr>
        <p:txBody>
          <a:bodyPr>
            <a:normAutofit/>
          </a:bodyPr>
          <a:lstStyle/>
          <a:p>
            <a:pPr marL="0" indent="0">
              <a:buNone/>
            </a:pPr>
            <a:r>
              <a:rPr lang="el-GR" b="1" dirty="0" smtClean="0">
                <a:latin typeface="Times New Roman" panose="02020603050405020304" pitchFamily="18" charset="0"/>
                <a:cs typeface="Times New Roman" panose="02020603050405020304" pitchFamily="18" charset="0"/>
              </a:rPr>
              <a:t>Περιστατικά εκμετάλλευσης</a:t>
            </a:r>
            <a:endParaRPr lang="en-US" b="1" dirty="0" smtClean="0">
              <a:latin typeface="Times New Roman" panose="02020603050405020304" pitchFamily="18" charset="0"/>
              <a:cs typeface="Times New Roman" panose="02020603050405020304" pitchFamily="18" charset="0"/>
            </a:endParaRPr>
          </a:p>
          <a:p>
            <a:pPr marL="0" indent="0">
              <a:buNone/>
            </a:pPr>
            <a:r>
              <a:rPr lang="el-GR" dirty="0" smtClean="0">
                <a:latin typeface="Times New Roman" panose="02020603050405020304" pitchFamily="18" charset="0"/>
                <a:cs typeface="Times New Roman" panose="02020603050405020304" pitchFamily="18" charset="0"/>
              </a:rPr>
              <a:t>«</a:t>
            </a:r>
            <a:r>
              <a:rPr lang="el-GR" i="1" dirty="0">
                <a:latin typeface="Times New Roman" panose="02020603050405020304" pitchFamily="18" charset="0"/>
                <a:cs typeface="Times New Roman" panose="02020603050405020304" pitchFamily="18" charset="0"/>
              </a:rPr>
              <a:t>Δούλευα ενάμισι χρόνο και δεν άντεξα γιατί παππούς θέλει να πιάσει, θέλει, σηκώνει πρωί-πρωί 5 ώρα, 5.30' ώρα με σηκώνει το πρωί, γιαγιά κοιμήθηκε, και ‘έλα να μου φτιάξεις καφέ, έλα να μου φτιάξεις καφέ’, πήγα να φτιάξω, ήταν έξω κουζίνα, αυλή και κουζίνα έξω και κάθε μέρα με ξυπνάει και ‘έλα σήκω να μου φτιάξεις’, σηκώνω το πρωί, φτιάχνω καφέ, παππούς από πίσω και θέλει να με πιάσει, θέλει ξέρω '</a:t>
            </a:r>
            <a:r>
              <a:rPr lang="el-GR" i="1" dirty="0" err="1">
                <a:latin typeface="Times New Roman" panose="02020603050405020304" pitchFamily="18" charset="0"/>
                <a:cs typeface="Times New Roman" panose="02020603050405020304" pitchFamily="18" charset="0"/>
              </a:rPr>
              <a:t>γω</a:t>
            </a:r>
            <a:r>
              <a:rPr lang="el-GR" i="1" dirty="0">
                <a:latin typeface="Times New Roman" panose="02020603050405020304" pitchFamily="18" charset="0"/>
                <a:cs typeface="Times New Roman" panose="02020603050405020304" pitchFamily="18" charset="0"/>
              </a:rPr>
              <a:t>, να χαϊδέψει. Και μετά είπα, έχει κόρη και γαμπρός μένει πάνω, και της είπα ότι έτσι παππούς κάνει. Και αυτή φωνάζει, φωνάζει, αυτός κάνει μούτρα και μετά ούτε μαζί μου μιλάει ούτε τίποτα και όταν πήγα έξω κάτι ψώνια στο λαϊκή αυτός συνέχεια με κυνηγάει από πίσω, κρατάει στο χέρι μη πιάνει κανένας</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Γκαλίνα</a:t>
            </a:r>
            <a:r>
              <a:rPr lang="el-GR" dirty="0">
                <a:latin typeface="Times New Roman" panose="02020603050405020304" pitchFamily="18" charset="0"/>
                <a:cs typeface="Times New Roman" panose="02020603050405020304" pitchFamily="18" charset="0"/>
              </a:rPr>
              <a:t>, 55 ετών).</a:t>
            </a:r>
          </a:p>
        </p:txBody>
      </p:sp>
    </p:spTree>
    <p:extLst>
      <p:ext uri="{BB962C8B-B14F-4D97-AF65-F5344CB8AC3E}">
        <p14:creationId xmlns:p14="http://schemas.microsoft.com/office/powerpoint/2010/main" val="32694573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latin typeface="Times New Roman" panose="02020603050405020304" pitchFamily="18" charset="0"/>
                <a:cs typeface="Times New Roman" panose="02020603050405020304" pitchFamily="18" charset="0"/>
              </a:rPr>
              <a:t>Εσωτερική οικιακή εργασία μεταναστριών</a:t>
            </a:r>
          </a:p>
        </p:txBody>
      </p:sp>
      <p:sp>
        <p:nvSpPr>
          <p:cNvPr id="3" name="Θέση περιεχομένου 2"/>
          <p:cNvSpPr>
            <a:spLocks noGrp="1"/>
          </p:cNvSpPr>
          <p:nvPr>
            <p:ph idx="1"/>
          </p:nvPr>
        </p:nvSpPr>
        <p:spPr>
          <a:xfrm>
            <a:off x="241300" y="1625600"/>
            <a:ext cx="11785600" cy="4952999"/>
          </a:xfrm>
        </p:spPr>
        <p:txBody>
          <a:bodyPr>
            <a:normAutofit fontScale="85000" lnSpcReduction="10000"/>
          </a:bodyPr>
          <a:lstStyle/>
          <a:p>
            <a:pPr marL="0" indent="0">
              <a:spcBef>
                <a:spcPts val="1800"/>
              </a:spcBef>
              <a:buNone/>
            </a:pPr>
            <a:r>
              <a:rPr lang="el-GR" sz="3200" dirty="0">
                <a:latin typeface="Times New Roman" panose="02020603050405020304" pitchFamily="18" charset="0"/>
                <a:cs typeface="Times New Roman" panose="02020603050405020304" pitchFamily="18" charset="0"/>
              </a:rPr>
              <a:t>Δύο από τα τρία ερωτήματα της διαδικασίας παραγωγής της εργασίας</a:t>
            </a:r>
          </a:p>
          <a:p>
            <a:pPr lvl="1">
              <a:spcBef>
                <a:spcPts val="1800"/>
              </a:spcBef>
              <a:buFont typeface="Wingdings" panose="05000000000000000000" pitchFamily="2" charset="2"/>
              <a:buChar char="Ø"/>
            </a:pPr>
            <a:r>
              <a:rPr lang="el-GR" sz="2800" dirty="0">
                <a:latin typeface="Times New Roman" panose="02020603050405020304" pitchFamily="18" charset="0"/>
                <a:cs typeface="Times New Roman" panose="02020603050405020304" pitchFamily="18" charset="0"/>
              </a:rPr>
              <a:t>Ποια είναι η δουλειά που κάνουν οι εργαζόμενοι;</a:t>
            </a:r>
          </a:p>
          <a:p>
            <a:pPr lvl="1">
              <a:spcBef>
                <a:spcPts val="1800"/>
              </a:spcBef>
              <a:buFont typeface="Wingdings" panose="05000000000000000000" pitchFamily="2" charset="2"/>
              <a:buChar char="Ø"/>
            </a:pPr>
            <a:r>
              <a:rPr lang="el-GR" sz="2800" dirty="0">
                <a:latin typeface="Times New Roman" panose="02020603050405020304" pitchFamily="18" charset="0"/>
                <a:cs typeface="Times New Roman" panose="02020603050405020304" pitchFamily="18" charset="0"/>
              </a:rPr>
              <a:t>Ποιες είναι οι συνέπειες σε επίπεδο ασφάλειας, εργασιακής αντιπροσώπευσης κτλ.;</a:t>
            </a:r>
          </a:p>
          <a:p>
            <a:pPr>
              <a:spcBef>
                <a:spcPts val="1800"/>
              </a:spcBef>
              <a:buFont typeface="Wingdings" panose="05000000000000000000" pitchFamily="2" charset="2"/>
              <a:buChar char="Ø"/>
            </a:pPr>
            <a:r>
              <a:rPr lang="el-GR" sz="3200" dirty="0">
                <a:latin typeface="Times New Roman" panose="02020603050405020304" pitchFamily="18" charset="0"/>
                <a:cs typeface="Times New Roman" panose="02020603050405020304" pitchFamily="18" charset="0"/>
              </a:rPr>
              <a:t>Απαιτητικά ωράρια</a:t>
            </a:r>
          </a:p>
          <a:p>
            <a:pPr>
              <a:spcBef>
                <a:spcPts val="1800"/>
              </a:spcBef>
              <a:buFont typeface="Wingdings" panose="05000000000000000000" pitchFamily="2" charset="2"/>
              <a:buChar char="Ø"/>
            </a:pPr>
            <a:r>
              <a:rPr lang="el-GR" sz="3200" dirty="0">
                <a:latin typeface="Times New Roman" panose="02020603050405020304" pitchFamily="18" charset="0"/>
                <a:cs typeface="Times New Roman" panose="02020603050405020304" pitchFamily="18" charset="0"/>
              </a:rPr>
              <a:t>Απαιτητικά καθήκοντα</a:t>
            </a:r>
          </a:p>
          <a:p>
            <a:pPr>
              <a:spcBef>
                <a:spcPts val="1800"/>
              </a:spcBef>
              <a:buFont typeface="Wingdings" panose="05000000000000000000" pitchFamily="2" charset="2"/>
              <a:buChar char="Ø"/>
            </a:pPr>
            <a:r>
              <a:rPr lang="el-GR" sz="3200" dirty="0">
                <a:latin typeface="Times New Roman" panose="02020603050405020304" pitchFamily="18" charset="0"/>
                <a:cs typeface="Times New Roman" panose="02020603050405020304" pitchFamily="18" charset="0"/>
              </a:rPr>
              <a:t>Αδυναμία απομάκρυνσης από τον εργασιακό χώρο και αποφόρτισης</a:t>
            </a:r>
          </a:p>
          <a:p>
            <a:pPr>
              <a:spcBef>
                <a:spcPts val="1800"/>
              </a:spcBef>
              <a:buFont typeface="Wingdings" panose="05000000000000000000" pitchFamily="2" charset="2"/>
              <a:buChar char="Ø"/>
            </a:pPr>
            <a:r>
              <a:rPr lang="el-GR" sz="3200" dirty="0">
                <a:latin typeface="Times New Roman" panose="02020603050405020304" pitchFamily="18" charset="0"/>
                <a:cs typeface="Times New Roman" panose="02020603050405020304" pitchFamily="18" charset="0"/>
              </a:rPr>
              <a:t>Ανασφάλεια σε σχέση με το σωστό της παρεχόμενης φροντίδας</a:t>
            </a:r>
          </a:p>
          <a:p>
            <a:pPr>
              <a:spcBef>
                <a:spcPts val="1800"/>
              </a:spcBef>
              <a:buFont typeface="Wingdings" panose="05000000000000000000" pitchFamily="2" charset="2"/>
              <a:buChar char="Ø"/>
            </a:pPr>
            <a:r>
              <a:rPr lang="el-GR" sz="3200" dirty="0">
                <a:latin typeface="Times New Roman" panose="02020603050405020304" pitchFamily="18" charset="0"/>
                <a:cs typeface="Times New Roman" panose="02020603050405020304" pitchFamily="18" charset="0"/>
              </a:rPr>
              <a:t>Περιστατικά εκμετάλλευσης</a:t>
            </a:r>
          </a:p>
          <a:p>
            <a:pPr>
              <a:spcBef>
                <a:spcPts val="1800"/>
              </a:spcBef>
              <a:buFont typeface="Wingdings" panose="05000000000000000000" pitchFamily="2" charset="2"/>
              <a:buChar char="Ø"/>
            </a:pPr>
            <a:r>
              <a:rPr lang="el-GR" sz="3200" dirty="0">
                <a:latin typeface="Times New Roman" panose="02020603050405020304" pitchFamily="18" charset="0"/>
                <a:cs typeface="Times New Roman" panose="02020603050405020304" pitchFamily="18" charset="0"/>
              </a:rPr>
              <a:t>Σωματικά και ψυχικά προβλήματα υγείας </a:t>
            </a:r>
          </a:p>
        </p:txBody>
      </p:sp>
    </p:spTree>
    <p:extLst>
      <p:ext uri="{BB962C8B-B14F-4D97-AF65-F5344CB8AC3E}">
        <p14:creationId xmlns:p14="http://schemas.microsoft.com/office/powerpoint/2010/main" val="2386941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Times New Roman" panose="02020603050405020304" pitchFamily="18" charset="0"/>
                <a:cs typeface="Times New Roman" panose="02020603050405020304" pitchFamily="18" charset="0"/>
              </a:rPr>
              <a:t>Ολιστική Προσέγγιση της Μετανάστευσης</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p:txBody>
          <a:bodyPr/>
          <a:lstStyle/>
          <a:p>
            <a:pPr marL="514350" lvl="0" indent="-514350">
              <a:lnSpc>
                <a:spcPct val="100000"/>
              </a:lnSpc>
              <a:spcBef>
                <a:spcPct val="20000"/>
              </a:spcBef>
              <a:buFont typeface="Arial" panose="020B0604020202020204" pitchFamily="34" charset="0"/>
              <a:buAutoNum type="arabicPeriod"/>
            </a:pPr>
            <a:r>
              <a:rPr lang="el-GR" sz="4800" dirty="0">
                <a:solidFill>
                  <a:prstClr val="black"/>
                </a:solidFill>
                <a:latin typeface="Times New Roman" panose="02020603050405020304" pitchFamily="18" charset="0"/>
                <a:cs typeface="Times New Roman" panose="02020603050405020304" pitchFamily="18" charset="0"/>
              </a:rPr>
              <a:t>Χώρα προέλευσης (</a:t>
            </a:r>
            <a:r>
              <a:rPr lang="el-GR" sz="4800" i="1" dirty="0">
                <a:solidFill>
                  <a:prstClr val="black"/>
                </a:solidFill>
                <a:latin typeface="Times New Roman" panose="02020603050405020304" pitchFamily="18" charset="0"/>
                <a:cs typeface="Times New Roman" panose="02020603050405020304" pitchFamily="18" charset="0"/>
              </a:rPr>
              <a:t>Προετοιμασία</a:t>
            </a:r>
            <a:r>
              <a:rPr lang="el-GR" sz="4800" dirty="0">
                <a:solidFill>
                  <a:prstClr val="black"/>
                </a:solidFill>
                <a:latin typeface="Times New Roman" panose="02020603050405020304" pitchFamily="18" charset="0"/>
                <a:cs typeface="Times New Roman" panose="02020603050405020304" pitchFamily="18" charset="0"/>
              </a:rPr>
              <a:t>)</a:t>
            </a:r>
          </a:p>
          <a:p>
            <a:pPr marL="514350" lvl="0" indent="-514350">
              <a:lnSpc>
                <a:spcPct val="100000"/>
              </a:lnSpc>
              <a:spcBef>
                <a:spcPct val="20000"/>
              </a:spcBef>
              <a:buFont typeface="Arial" panose="020B0604020202020204" pitchFamily="34" charset="0"/>
              <a:buAutoNum type="arabicPeriod"/>
            </a:pPr>
            <a:r>
              <a:rPr lang="el-GR" sz="4800" dirty="0">
                <a:solidFill>
                  <a:prstClr val="black"/>
                </a:solidFill>
                <a:latin typeface="Times New Roman" panose="02020603050405020304" pitchFamily="18" charset="0"/>
                <a:cs typeface="Times New Roman" panose="02020603050405020304" pitchFamily="18" charset="0"/>
              </a:rPr>
              <a:t>Μεταναστευτική διαδικασία (</a:t>
            </a:r>
            <a:r>
              <a:rPr lang="el-GR" sz="4800" i="1" dirty="0">
                <a:solidFill>
                  <a:prstClr val="black"/>
                </a:solidFill>
                <a:latin typeface="Times New Roman" panose="02020603050405020304" pitchFamily="18" charset="0"/>
                <a:cs typeface="Times New Roman" panose="02020603050405020304" pitchFamily="18" charset="0"/>
              </a:rPr>
              <a:t>Τοποθέτηση</a:t>
            </a:r>
            <a:r>
              <a:rPr lang="el-GR" sz="4800" dirty="0">
                <a:solidFill>
                  <a:prstClr val="black"/>
                </a:solidFill>
                <a:latin typeface="Times New Roman" panose="02020603050405020304" pitchFamily="18" charset="0"/>
                <a:cs typeface="Times New Roman" panose="02020603050405020304" pitchFamily="18" charset="0"/>
              </a:rPr>
              <a:t>)</a:t>
            </a:r>
          </a:p>
          <a:p>
            <a:pPr marL="514350" lvl="0" indent="-514350">
              <a:lnSpc>
                <a:spcPct val="100000"/>
              </a:lnSpc>
              <a:spcBef>
                <a:spcPct val="20000"/>
              </a:spcBef>
              <a:buFont typeface="Arial" panose="020B0604020202020204" pitchFamily="34" charset="0"/>
              <a:buAutoNum type="arabicPeriod"/>
            </a:pPr>
            <a:r>
              <a:rPr lang="el-GR" sz="4800" u="sng" dirty="0">
                <a:solidFill>
                  <a:prstClr val="black"/>
                </a:solidFill>
                <a:latin typeface="Times New Roman" panose="02020603050405020304" pitchFamily="18" charset="0"/>
                <a:cs typeface="Times New Roman" panose="02020603050405020304" pitchFamily="18" charset="0"/>
              </a:rPr>
              <a:t>Εργασία και χώρα υποδοχής </a:t>
            </a:r>
            <a:r>
              <a:rPr lang="el-GR" sz="4800" dirty="0">
                <a:solidFill>
                  <a:prstClr val="black"/>
                </a:solidFill>
                <a:latin typeface="Times New Roman" panose="02020603050405020304" pitchFamily="18" charset="0"/>
                <a:cs typeface="Times New Roman" panose="02020603050405020304" pitchFamily="18" charset="0"/>
              </a:rPr>
              <a:t>(</a:t>
            </a:r>
            <a:r>
              <a:rPr lang="el-GR" sz="4800" i="1" u="sng" dirty="0">
                <a:solidFill>
                  <a:prstClr val="black"/>
                </a:solidFill>
                <a:latin typeface="Times New Roman" panose="02020603050405020304" pitchFamily="18" charset="0"/>
                <a:cs typeface="Times New Roman" panose="02020603050405020304" pitchFamily="18" charset="0"/>
              </a:rPr>
              <a:t>Εσωτερίκευση / Αναπαραγωγή</a:t>
            </a:r>
            <a:r>
              <a:rPr lang="el-GR" sz="4800" dirty="0">
                <a:solidFill>
                  <a:prstClr val="black"/>
                </a:solidFill>
                <a:latin typeface="Times New Roman" panose="02020603050405020304" pitchFamily="18" charset="0"/>
                <a:cs typeface="Times New Roman" panose="02020603050405020304" pitchFamily="18" charset="0"/>
              </a:rPr>
              <a:t>)</a:t>
            </a:r>
          </a:p>
          <a:p>
            <a:endParaRPr lang="el-GR" dirty="0"/>
          </a:p>
        </p:txBody>
      </p:sp>
    </p:spTree>
    <p:extLst>
      <p:ext uri="{BB962C8B-B14F-4D97-AF65-F5344CB8AC3E}">
        <p14:creationId xmlns:p14="http://schemas.microsoft.com/office/powerpoint/2010/main" val="2110895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latin typeface="Times New Roman" panose="02020603050405020304" pitchFamily="18" charset="0"/>
                <a:cs typeface="Times New Roman" panose="02020603050405020304" pitchFamily="18" charset="0"/>
              </a:rPr>
              <a:t>Εργασία και χώρα υποδοχής</a:t>
            </a:r>
          </a:p>
        </p:txBody>
      </p:sp>
      <p:sp>
        <p:nvSpPr>
          <p:cNvPr id="3" name="Θέση περιεχομένου 2"/>
          <p:cNvSpPr>
            <a:spLocks noGrp="1"/>
          </p:cNvSpPr>
          <p:nvPr>
            <p:ph idx="1"/>
          </p:nvPr>
        </p:nvSpPr>
        <p:spPr>
          <a:xfrm>
            <a:off x="482600" y="1825624"/>
            <a:ext cx="11201400" cy="4689475"/>
          </a:xfrm>
        </p:spPr>
        <p:txBody>
          <a:bodyPr>
            <a:normAutofit/>
          </a:bodyPr>
          <a:lstStyle/>
          <a:p>
            <a:r>
              <a:rPr lang="el-GR" sz="3600" dirty="0">
                <a:latin typeface="Times New Roman" panose="02020603050405020304" pitchFamily="18" charset="0"/>
                <a:cs typeface="Times New Roman" panose="02020603050405020304" pitchFamily="18" charset="0"/>
              </a:rPr>
              <a:t>Η κατανόηση των συνεπειών της εργασίας στους εργαζομένους χρειάζεται συγκεκριμένα ερμηνευτικά εργαλεία (θεωρητική προσέγγιση)</a:t>
            </a:r>
          </a:p>
          <a:p>
            <a:r>
              <a:rPr lang="el-GR" sz="3600" dirty="0">
                <a:latin typeface="Times New Roman" panose="02020603050405020304" pitchFamily="18" charset="0"/>
                <a:cs typeface="Times New Roman" panose="02020603050405020304" pitchFamily="18" charset="0"/>
              </a:rPr>
              <a:t>Απαραίτητη συνδρομή της κοινωνιολογίας της εργασίας</a:t>
            </a:r>
          </a:p>
          <a:p>
            <a:r>
              <a:rPr lang="el-GR" sz="3600" dirty="0">
                <a:latin typeface="Times New Roman" panose="02020603050405020304" pitchFamily="18" charset="0"/>
                <a:cs typeface="Times New Roman" panose="02020603050405020304" pitchFamily="18" charset="0"/>
              </a:rPr>
              <a:t>Διαδικασία παραγωγής της εργασίας (</a:t>
            </a:r>
            <a:r>
              <a:rPr lang="en-US" sz="3600" dirty="0">
                <a:latin typeface="Times New Roman" panose="02020603050405020304" pitchFamily="18" charset="0"/>
                <a:cs typeface="Times New Roman" panose="02020603050405020304" pitchFamily="18" charset="0"/>
              </a:rPr>
              <a:t>labour process theory)</a:t>
            </a:r>
          </a:p>
          <a:p>
            <a:r>
              <a:rPr lang="en-US" sz="3600" dirty="0">
                <a:latin typeface="Times New Roman" panose="02020603050405020304" pitchFamily="18" charset="0"/>
                <a:cs typeface="Times New Roman" panose="02020603050405020304" pitchFamily="18" charset="0"/>
              </a:rPr>
              <a:t>Harry </a:t>
            </a:r>
            <a:r>
              <a:rPr lang="en-US" sz="3600" dirty="0" err="1">
                <a:latin typeface="Times New Roman" panose="02020603050405020304" pitchFamily="18" charset="0"/>
                <a:cs typeface="Times New Roman" panose="02020603050405020304" pitchFamily="18" charset="0"/>
              </a:rPr>
              <a:t>Braverman</a:t>
            </a:r>
            <a:r>
              <a:rPr lang="en-US" sz="3600" dirty="0">
                <a:latin typeface="Times New Roman" panose="02020603050405020304" pitchFamily="18" charset="0"/>
                <a:cs typeface="Times New Roman" panose="02020603050405020304" pitchFamily="18" charset="0"/>
              </a:rPr>
              <a:t> (1974) </a:t>
            </a:r>
            <a:r>
              <a:rPr lang="el-GR" sz="3600" dirty="0">
                <a:latin typeface="Times New Roman" panose="02020603050405020304" pitchFamily="18" charset="0"/>
                <a:cs typeface="Times New Roman" panose="02020603050405020304" pitchFamily="18" charset="0"/>
              </a:rPr>
              <a:t>Εργασία και Μονοπωλιακός Καπιταλισμός</a:t>
            </a:r>
          </a:p>
          <a:p>
            <a:endParaRPr lang="el-GR" dirty="0">
              <a:latin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700034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marL="228600" lvl="0" indent="-228600" algn="ctr">
              <a:spcBef>
                <a:spcPts val="1000"/>
              </a:spcBef>
            </a:pPr>
            <a:r>
              <a:rPr lang="el-GR" sz="3600" b="1" dirty="0">
                <a:solidFill>
                  <a:prstClr val="black"/>
                </a:solidFill>
                <a:latin typeface="Times New Roman" panose="02020603050405020304" pitchFamily="18" charset="0"/>
                <a:ea typeface="+mn-ea"/>
                <a:cs typeface="Times New Roman" panose="02020603050405020304" pitchFamily="18" charset="0"/>
              </a:rPr>
              <a:t>Διαδικασία παραγωγής της εργασίας </a:t>
            </a:r>
            <a:br>
              <a:rPr lang="el-GR" sz="3600" b="1" dirty="0">
                <a:solidFill>
                  <a:prstClr val="black"/>
                </a:solidFill>
                <a:latin typeface="Times New Roman" panose="02020603050405020304" pitchFamily="18" charset="0"/>
                <a:ea typeface="+mn-ea"/>
                <a:cs typeface="Times New Roman" panose="02020603050405020304" pitchFamily="18" charset="0"/>
              </a:rPr>
            </a:br>
            <a:r>
              <a:rPr lang="en-US" sz="3600" b="1" dirty="0">
                <a:solidFill>
                  <a:prstClr val="black"/>
                </a:solidFill>
                <a:latin typeface="Times New Roman" panose="02020603050405020304" pitchFamily="18" charset="0"/>
                <a:ea typeface="+mn-ea"/>
                <a:cs typeface="Times New Roman" panose="02020603050405020304" pitchFamily="18" charset="0"/>
              </a:rPr>
              <a:t>Labour Process Theory</a:t>
            </a:r>
            <a:endParaRPr lang="el-GR" b="1" dirty="0"/>
          </a:p>
        </p:txBody>
      </p:sp>
      <p:sp>
        <p:nvSpPr>
          <p:cNvPr id="3" name="Θέση περιεχομένου 2"/>
          <p:cNvSpPr>
            <a:spLocks noGrp="1"/>
          </p:cNvSpPr>
          <p:nvPr>
            <p:ph idx="1"/>
          </p:nvPr>
        </p:nvSpPr>
        <p:spPr>
          <a:xfrm>
            <a:off x="419100" y="1825624"/>
            <a:ext cx="11480800" cy="4765676"/>
          </a:xfrm>
        </p:spPr>
        <p:txBody>
          <a:bodyPr>
            <a:normAutofit/>
          </a:bodyPr>
          <a:lstStyle/>
          <a:p>
            <a:pPr marL="0" indent="0">
              <a:buNone/>
            </a:pPr>
            <a:r>
              <a:rPr lang="el-GR" sz="3200" dirty="0">
                <a:latin typeface="Times New Roman" panose="02020603050405020304" pitchFamily="18" charset="0"/>
                <a:ea typeface="Times New Roman" panose="02020603050405020304" pitchFamily="18" charset="0"/>
              </a:rPr>
              <a:t>Η προσέγγιση αυτή προσπαθεί να απαντήσει 3 βασικά ερωτήματα</a:t>
            </a:r>
          </a:p>
          <a:p>
            <a:pPr marL="514350" indent="-514350">
              <a:buFont typeface="+mj-lt"/>
              <a:buAutoNum type="arabicPeriod"/>
            </a:pPr>
            <a:r>
              <a:rPr lang="el-GR" sz="3200" i="1" dirty="0">
                <a:latin typeface="Times New Roman" panose="02020603050405020304" pitchFamily="18" charset="0"/>
                <a:ea typeface="Times New Roman" panose="02020603050405020304" pitchFamily="18" charset="0"/>
              </a:rPr>
              <a:t>Πώς, με ποιους μηχανισμούς και κάτω από ποιες αντικειμενικές και υποκειμενικές συνθήκες πραγματοποιείται η εργασία;</a:t>
            </a:r>
          </a:p>
          <a:p>
            <a:pPr marL="514350" indent="-514350">
              <a:buFont typeface="+mj-lt"/>
              <a:buAutoNum type="arabicPeriod"/>
            </a:pPr>
            <a:r>
              <a:rPr lang="el-GR" sz="3200" i="1" dirty="0">
                <a:latin typeface="Times New Roman" panose="02020603050405020304" pitchFamily="18" charset="0"/>
                <a:ea typeface="Times New Roman" panose="02020603050405020304" pitchFamily="18" charset="0"/>
              </a:rPr>
              <a:t>Ποιες είναι οι επιπτώσεις για τους εκπροσώπους του κεφαλαίου και τους εργαζόμενους συμπεριλαμβανομένων και των ζητημάτων εκπροσώπησης, ασφάλειας και υγείας; </a:t>
            </a:r>
            <a:endParaRPr lang="en-US" sz="3200" i="1" dirty="0">
              <a:latin typeface="Times New Roman" panose="02020603050405020304" pitchFamily="18" charset="0"/>
              <a:ea typeface="Times New Roman" panose="02020603050405020304" pitchFamily="18" charset="0"/>
            </a:endParaRPr>
          </a:p>
          <a:p>
            <a:pPr marL="514350" indent="-514350">
              <a:buFont typeface="+mj-lt"/>
              <a:buAutoNum type="arabicPeriod"/>
            </a:pPr>
            <a:r>
              <a:rPr lang="el-GR" sz="3200" dirty="0">
                <a:latin typeface="Times New Roman" panose="02020603050405020304" pitchFamily="18" charset="0"/>
                <a:ea typeface="Times New Roman" panose="02020603050405020304" pitchFamily="18" charset="0"/>
              </a:rPr>
              <a:t>Πώς και μέσα από ποιους μηχανισμούς διαμορφώνονται η εργασιακή και κοινωνική ταυτότητα καθώς και η αυτοαντίληψη του ατόμου για τη θέση του στην οικονομία και την κοινωνία; </a:t>
            </a:r>
            <a:endParaRPr lang="el-G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0376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latin typeface="Times New Roman" panose="02020603050405020304" pitchFamily="18" charset="0"/>
                <a:cs typeface="Times New Roman" panose="02020603050405020304" pitchFamily="18" charset="0"/>
              </a:rPr>
              <a:t>Εσωτερική Οικιακή Εργασία</a:t>
            </a:r>
          </a:p>
        </p:txBody>
      </p:sp>
      <p:sp>
        <p:nvSpPr>
          <p:cNvPr id="3" name="Θέση περιεχομένου 2"/>
          <p:cNvSpPr>
            <a:spLocks noGrp="1"/>
          </p:cNvSpPr>
          <p:nvPr>
            <p:ph idx="1"/>
          </p:nvPr>
        </p:nvSpPr>
        <p:spPr>
          <a:xfrm>
            <a:off x="571500" y="1825624"/>
            <a:ext cx="11036300" cy="4765676"/>
          </a:xfrm>
        </p:spPr>
        <p:txBody>
          <a:bodyPr>
            <a:normAutofit/>
          </a:bodyPr>
          <a:lstStyle/>
          <a:p>
            <a:pPr marL="0" indent="0">
              <a:buNone/>
            </a:pPr>
            <a:r>
              <a:rPr lang="el-GR" b="1" dirty="0">
                <a:latin typeface="Times New Roman" panose="02020603050405020304" pitchFamily="18" charset="0"/>
                <a:cs typeface="Times New Roman" panose="02020603050405020304" pitchFamily="18" charset="0"/>
              </a:rPr>
              <a:t>Ωράρια:</a:t>
            </a:r>
            <a:r>
              <a:rPr lang="el-GR" dirty="0">
                <a:latin typeface="Times New Roman" panose="02020603050405020304" pitchFamily="18" charset="0"/>
                <a:cs typeface="Times New Roman" panose="02020603050405020304" pitchFamily="18" charset="0"/>
              </a:rPr>
              <a:t> Συνεχής παρουσία στο εργοδοτικό σπίτι με εξαίρεση το εβδομαδιαίο ρεπό (ενίοτε μία φορά τις 15 μέρες ή εργασία χωρίς ρεπό)</a:t>
            </a:r>
          </a:p>
          <a:p>
            <a:pPr marL="0" indent="0">
              <a:buNone/>
            </a:pPr>
            <a:r>
              <a:rPr lang="el-GR" b="1" dirty="0">
                <a:latin typeface="Times New Roman" panose="02020603050405020304" pitchFamily="18" charset="0"/>
                <a:cs typeface="Times New Roman" panose="02020603050405020304" pitchFamily="18" charset="0"/>
              </a:rPr>
              <a:t>Μισθοί:</a:t>
            </a:r>
            <a:r>
              <a:rPr lang="el-GR" dirty="0">
                <a:latin typeface="Times New Roman" panose="02020603050405020304" pitchFamily="18" charset="0"/>
                <a:cs typeface="Times New Roman" panose="02020603050405020304" pitchFamily="18" charset="0"/>
              </a:rPr>
              <a:t> 500 – 900 €. «Καθαρός» μισθός. Η διατροφή και η στέγαση παρέχεται από τον εργοδότη</a:t>
            </a:r>
          </a:p>
          <a:p>
            <a:pPr marL="0" indent="0">
              <a:buNone/>
            </a:pPr>
            <a:r>
              <a:rPr lang="el-GR" b="1" dirty="0">
                <a:latin typeface="Times New Roman" panose="02020603050405020304" pitchFamily="18" charset="0"/>
                <a:cs typeface="Times New Roman" panose="02020603050405020304" pitchFamily="18" charset="0"/>
              </a:rPr>
              <a:t>Καθήκοντα:</a:t>
            </a:r>
          </a:p>
          <a:p>
            <a:pPr marL="514350" indent="-514350">
              <a:buFont typeface="+mj-lt"/>
              <a:buAutoNum type="arabicPeriod"/>
            </a:pPr>
            <a:r>
              <a:rPr lang="el-GR" dirty="0">
                <a:latin typeface="Times New Roman" panose="02020603050405020304" pitchFamily="18" charset="0"/>
                <a:cs typeface="Times New Roman" panose="02020603050405020304" pitchFamily="18" charset="0"/>
              </a:rPr>
              <a:t>Οικοκυρικά καθήκοντα</a:t>
            </a:r>
          </a:p>
          <a:p>
            <a:pPr marL="514350" indent="-514350">
              <a:buFont typeface="+mj-lt"/>
              <a:buAutoNum type="arabicPeriod"/>
            </a:pPr>
            <a:r>
              <a:rPr lang="el-GR" dirty="0">
                <a:latin typeface="Times New Roman" panose="02020603050405020304" pitchFamily="18" charset="0"/>
                <a:cs typeface="Times New Roman" panose="02020603050405020304" pitchFamily="18" charset="0"/>
              </a:rPr>
              <a:t>Φροντίδα μικρών παιδιών</a:t>
            </a:r>
          </a:p>
          <a:p>
            <a:pPr marL="514350" indent="-514350">
              <a:buFont typeface="+mj-lt"/>
              <a:buAutoNum type="arabicPeriod"/>
            </a:pPr>
            <a:r>
              <a:rPr lang="el-GR" dirty="0">
                <a:latin typeface="Times New Roman" panose="02020603050405020304" pitchFamily="18" charset="0"/>
                <a:cs typeface="Times New Roman" panose="02020603050405020304" pitchFamily="18" charset="0"/>
              </a:rPr>
              <a:t>Φροντίδα ηλικιωμένων</a:t>
            </a:r>
          </a:p>
          <a:p>
            <a:pPr marL="0" indent="0">
              <a:buNone/>
            </a:pPr>
            <a:r>
              <a:rPr lang="el-GR" dirty="0">
                <a:latin typeface="Times New Roman" panose="02020603050405020304" pitchFamily="18" charset="0"/>
                <a:cs typeface="Times New Roman" panose="02020603050405020304" pitchFamily="18" charset="0"/>
              </a:rPr>
              <a:t>Σημείωση: Οι εργάτριες που απασχολούνται στη φροντίδα έχουν και οικοκυρικά καθήκοντα</a:t>
            </a:r>
          </a:p>
        </p:txBody>
      </p:sp>
    </p:spTree>
    <p:extLst>
      <p:ext uri="{BB962C8B-B14F-4D97-AF65-F5344CB8AC3E}">
        <p14:creationId xmlns:p14="http://schemas.microsoft.com/office/powerpoint/2010/main" val="36742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76300" y="0"/>
            <a:ext cx="10515600" cy="904875"/>
          </a:xfrm>
        </p:spPr>
        <p:txBody>
          <a:bodyPr/>
          <a:lstStyle/>
          <a:p>
            <a:pPr algn="ctr"/>
            <a:r>
              <a:rPr lang="el-GR" b="1" dirty="0">
                <a:latin typeface="Times New Roman" panose="02020603050405020304" pitchFamily="18" charset="0"/>
                <a:cs typeface="Times New Roman" panose="02020603050405020304" pitchFamily="18" charset="0"/>
              </a:rPr>
              <a:t>Οικοκυρικά καθήκοντα</a:t>
            </a:r>
          </a:p>
        </p:txBody>
      </p:sp>
      <p:sp>
        <p:nvSpPr>
          <p:cNvPr id="3" name="Θέση περιεχομένου 2"/>
          <p:cNvSpPr>
            <a:spLocks noGrp="1"/>
          </p:cNvSpPr>
          <p:nvPr>
            <p:ph idx="1"/>
          </p:nvPr>
        </p:nvSpPr>
        <p:spPr>
          <a:xfrm>
            <a:off x="0" y="927100"/>
            <a:ext cx="12192000" cy="5930900"/>
          </a:xfrm>
        </p:spPr>
        <p:txBody>
          <a:bodyPr>
            <a:normAutofit lnSpcReduction="10000"/>
          </a:bodyPr>
          <a:lstStyle/>
          <a:p>
            <a:pPr marL="0" indent="0">
              <a:buNone/>
            </a:pPr>
            <a:r>
              <a:rPr lang="el-GR" b="1" dirty="0">
                <a:latin typeface="Times New Roman" panose="02020603050405020304" pitchFamily="18" charset="0"/>
                <a:cs typeface="Times New Roman" panose="02020603050405020304" pitchFamily="18" charset="0"/>
              </a:rPr>
              <a:t>Μαγείρεμα, καθάρισμα, κηπουρική, φροντίδα κατοικίδιων και γενικότερα, οτιδήποτε μπορεί να χρειαστεί στα πλαίσια της φυσικής αναπαραγωγής ενός νοικοκυριού</a:t>
            </a:r>
          </a:p>
          <a:p>
            <a:pPr marL="0" indent="0">
              <a:buNone/>
            </a:pPr>
            <a:r>
              <a:rPr lang="el-GR" dirty="0">
                <a:latin typeface="Times New Roman" panose="02020603050405020304" pitchFamily="18" charset="0"/>
                <a:cs typeface="Times New Roman" panose="02020603050405020304" pitchFamily="18" charset="0"/>
              </a:rPr>
              <a:t> «</a:t>
            </a:r>
            <a:r>
              <a:rPr lang="el-GR" i="1" dirty="0">
                <a:latin typeface="Times New Roman" panose="02020603050405020304" pitchFamily="18" charset="0"/>
                <a:cs typeface="Times New Roman" panose="02020603050405020304" pitchFamily="18" charset="0"/>
              </a:rPr>
              <a:t>Από την αρχή μου είπε, λοιπόν πάρε το μπλοκάκι και γράψε, τη Δευτέρα να μου κάνεις πάρα πολύ καλά το σαλόνι που είναι τεράστιο αλλά και το σαλόνι αλλά πάει και κουζίνα και αυλές και πότισμα και να ταΐσεις τα σκυλιά και τα γατάκια και πάντα. Μετά το μεσημέρι θα μαζεύεις το τραπέζι, πλένεις τα πιάτα, η κυρία δεν είχε πλυντήριο πιάτων και μετά μαγειρεύεις το βραδινό. Μου είπε, ό,τι πρέπει να μαγειρεύεις, το μαγειρεύεις και στην οικογένεια…Η κυρία ψωνίζει, της λες τι ψώνια πρέπει να πάρει, για τα απορρυπαντικά, για το φαγητό και κάθε φορά κοιτάς πού θέλει…Από την αρχή, ξέρετε, μου έδωσε πρόγραμμα. Την Τρίτη θα μου κάνεις τον κάτω όροφο και συνέχεια κάθε ένα μέρος του σπιτιού αλλά κάθε μέρα ήταν η κουζίνα, θα βάλεις το φαΐ, τα πιάτα, τρώγανε, μετά σερβίρισε το βραδινό, βοηθάς, μαγειρεύεις το βραδινό φαΐ, μαζεύεις τα πιάτα και πας για ύπνο. Δίνεις φαγητό το πρωί και το βράδυ στις γάτες και στα σκυλιά, πλένεις τα πιατάκια, συνέχεια δουλειά, συνέχεια, συνέχεια</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Λιούμπα</a:t>
            </a:r>
            <a:r>
              <a:rPr lang="el-GR" dirty="0">
                <a:latin typeface="Times New Roman" panose="02020603050405020304" pitchFamily="18" charset="0"/>
                <a:cs typeface="Times New Roman" panose="02020603050405020304" pitchFamily="18" charset="0"/>
              </a:rPr>
              <a:t>, 54 ετών) </a:t>
            </a:r>
          </a:p>
        </p:txBody>
      </p:sp>
    </p:spTree>
    <p:extLst>
      <p:ext uri="{BB962C8B-B14F-4D97-AF65-F5344CB8AC3E}">
        <p14:creationId xmlns:p14="http://schemas.microsoft.com/office/powerpoint/2010/main" val="3218996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5500" y="1"/>
            <a:ext cx="10515600" cy="736600"/>
          </a:xfrm>
        </p:spPr>
        <p:txBody>
          <a:bodyPr/>
          <a:lstStyle/>
          <a:p>
            <a:pPr algn="ctr"/>
            <a:r>
              <a:rPr lang="el-GR" b="1" dirty="0">
                <a:solidFill>
                  <a:prstClr val="black"/>
                </a:solidFill>
                <a:latin typeface="Times New Roman" panose="02020603050405020304" pitchFamily="18" charset="0"/>
                <a:cs typeface="Times New Roman" panose="02020603050405020304" pitchFamily="18" charset="0"/>
              </a:rPr>
              <a:t>Οικοκυρικά καθήκοντα</a:t>
            </a:r>
            <a:endParaRPr lang="el-GR" dirty="0"/>
          </a:p>
        </p:txBody>
      </p:sp>
      <p:sp>
        <p:nvSpPr>
          <p:cNvPr id="3" name="Θέση περιεχομένου 2"/>
          <p:cNvSpPr>
            <a:spLocks noGrp="1"/>
          </p:cNvSpPr>
          <p:nvPr>
            <p:ph idx="1"/>
          </p:nvPr>
        </p:nvSpPr>
        <p:spPr>
          <a:xfrm>
            <a:off x="114300" y="825500"/>
            <a:ext cx="12077700" cy="6032500"/>
          </a:xfrm>
        </p:spPr>
        <p:txBody>
          <a:bodyPr>
            <a:normAutofit lnSpcReduction="10000"/>
          </a:bodyPr>
          <a:lstStyle/>
          <a:p>
            <a:pPr marL="0" indent="0">
              <a:buNone/>
            </a:pPr>
            <a:r>
              <a:rPr lang="el-GR" b="1" dirty="0">
                <a:latin typeface="Times New Roman" panose="02020603050405020304" pitchFamily="18" charset="0"/>
                <a:cs typeface="Times New Roman" panose="02020603050405020304" pitchFamily="18" charset="0"/>
              </a:rPr>
              <a:t>Εργοδοτικές απαιτήσεις που ενδεχομένως να μην υπήρχαν αν δεν μισθώνονταν οικιακή εργάτρια</a:t>
            </a:r>
          </a:p>
          <a:p>
            <a:pPr marL="0" indent="0">
              <a:buNone/>
            </a:pPr>
            <a:r>
              <a:rPr lang="el-GR" dirty="0">
                <a:latin typeface="Times New Roman" panose="02020603050405020304" pitchFamily="18" charset="0"/>
                <a:cs typeface="Times New Roman" panose="02020603050405020304" pitchFamily="18" charset="0"/>
              </a:rPr>
              <a:t>«</a:t>
            </a:r>
            <a:r>
              <a:rPr lang="el-GR" i="1" dirty="0">
                <a:latin typeface="Times New Roman" panose="02020603050405020304" pitchFamily="18" charset="0"/>
                <a:cs typeface="Times New Roman" panose="02020603050405020304" pitchFamily="18" charset="0"/>
              </a:rPr>
              <a:t>Έμενα σε ένα σπίτι στη Βούλα, αυτοί δούλευαν στη Σαουδική Αραβία με τον (…) στα πετρέλαια και όταν γυρίσανε φτιάξανε παλάτι στη Βούλα και πήγα εγώ να τους καθαρίζω. Ακόμα δεν είχανε βάλει τα έπιπλα, ήτανε </a:t>
            </a:r>
            <a:r>
              <a:rPr lang="el-GR" i="1" dirty="0" err="1">
                <a:latin typeface="Times New Roman" panose="02020603050405020304" pitchFamily="18" charset="0"/>
                <a:cs typeface="Times New Roman" panose="02020603050405020304" pitchFamily="18" charset="0"/>
              </a:rPr>
              <a:t>μαστόροι</a:t>
            </a:r>
            <a:r>
              <a:rPr lang="el-GR" i="1" dirty="0">
                <a:latin typeface="Times New Roman" panose="02020603050405020304" pitchFamily="18" charset="0"/>
                <a:cs typeface="Times New Roman" panose="02020603050405020304" pitchFamily="18" charset="0"/>
              </a:rPr>
              <a:t>, αλλά όταν ύστερα έβαλαν τα έπιπλα με έστελνε πρώτα πάνω στα κεραμίδια με το λάστιχο να καθαρίζω τα κεραμίδια και έτσι να κατεβαίνω προς τα κάτω να καθαρίζω</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Ζένια</a:t>
            </a:r>
            <a:r>
              <a:rPr lang="el-GR" dirty="0">
                <a:latin typeface="Times New Roman" panose="02020603050405020304" pitchFamily="18" charset="0"/>
                <a:cs typeface="Times New Roman" panose="02020603050405020304" pitchFamily="18" charset="0"/>
              </a:rPr>
              <a:t>, 66 ετών).</a:t>
            </a:r>
          </a:p>
          <a:p>
            <a:pPr marL="0" indent="0">
              <a:buNone/>
            </a:pPr>
            <a:r>
              <a:rPr lang="el-GR" dirty="0">
                <a:latin typeface="Times New Roman" panose="02020603050405020304" pitchFamily="18" charset="0"/>
                <a:cs typeface="Times New Roman" panose="02020603050405020304" pitchFamily="18" charset="0"/>
              </a:rPr>
              <a:t>«</a:t>
            </a:r>
            <a:r>
              <a:rPr lang="el-GR" i="1" dirty="0">
                <a:latin typeface="Times New Roman" panose="02020603050405020304" pitchFamily="18" charset="0"/>
                <a:cs typeface="Times New Roman" panose="02020603050405020304" pitchFamily="18" charset="0"/>
              </a:rPr>
              <a:t>Όμως αν ξέρει ότι έχει άνθρωπο που δουλεύει μέσα δεν πάει για ένα ποτήρι νερό, λέει φέρε μου το νερό, φέρε μου μια πετσετούλα, φέρε μου νερό να βάλω πόδια στο νερό, να σκουπίσω, θέλω να αλλάξω παντόφλες...σβήσε, άνοιξε, κουρτίνα πέρα-δώθε</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Τόνια</a:t>
            </a:r>
            <a:r>
              <a:rPr lang="el-GR" dirty="0">
                <a:latin typeface="Times New Roman" panose="02020603050405020304" pitchFamily="18" charset="0"/>
                <a:cs typeface="Times New Roman" panose="02020603050405020304" pitchFamily="18" charset="0"/>
              </a:rPr>
              <a:t>, 47 ετών)</a:t>
            </a:r>
          </a:p>
          <a:p>
            <a:pPr marL="0" indent="0">
              <a:buNone/>
            </a:pPr>
            <a:r>
              <a:rPr lang="el-GR" dirty="0">
                <a:latin typeface="Times New Roman" panose="02020603050405020304" pitchFamily="18" charset="0"/>
                <a:cs typeface="Times New Roman" panose="02020603050405020304" pitchFamily="18" charset="0"/>
              </a:rPr>
              <a:t>«</a:t>
            </a:r>
            <a:r>
              <a:rPr lang="el-GR" i="1" dirty="0">
                <a:latin typeface="Times New Roman" panose="02020603050405020304" pitchFamily="18" charset="0"/>
                <a:cs typeface="Times New Roman" panose="02020603050405020304" pitchFamily="18" charset="0"/>
              </a:rPr>
              <a:t>Συγνώμη…όλη νύχτα κάνουν τουαλέτα. Στις 12.00 ξυπνάνε και φεύγουν. Εγώ μπαίνω στην τουαλέτα και (είναι) γεμάτη. Ούτε νερό δεν ρίχνουν. Αφού υπάρχει υπηρέτρια γιατί να ρίξουν νερό; Να έρθει αυτή να καθαρίσει. Δεν είναι σωστό αυτό</a:t>
            </a:r>
            <a:r>
              <a:rPr lang="el-GR" dirty="0">
                <a:latin typeface="Times New Roman" panose="02020603050405020304" pitchFamily="18" charset="0"/>
                <a:cs typeface="Times New Roman" panose="02020603050405020304" pitchFamily="18" charset="0"/>
              </a:rPr>
              <a:t>» (Βαλεντίνα, 60 ετών). </a:t>
            </a:r>
          </a:p>
        </p:txBody>
      </p:sp>
    </p:spTree>
    <p:extLst>
      <p:ext uri="{BB962C8B-B14F-4D97-AF65-F5344CB8AC3E}">
        <p14:creationId xmlns:p14="http://schemas.microsoft.com/office/powerpoint/2010/main" val="3479431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solidFill>
                  <a:prstClr val="black"/>
                </a:solidFill>
                <a:latin typeface="Times New Roman" panose="02020603050405020304" pitchFamily="18" charset="0"/>
                <a:cs typeface="Times New Roman" panose="02020603050405020304" pitchFamily="18" charset="0"/>
              </a:rPr>
              <a:t>Οικοκυρικά καθήκοντα</a:t>
            </a:r>
            <a:endParaRPr lang="el-GR" dirty="0"/>
          </a:p>
        </p:txBody>
      </p:sp>
      <p:sp>
        <p:nvSpPr>
          <p:cNvPr id="3" name="Θέση περιεχομένου 2"/>
          <p:cNvSpPr>
            <a:spLocks noGrp="1"/>
          </p:cNvSpPr>
          <p:nvPr>
            <p:ph idx="1"/>
          </p:nvPr>
        </p:nvSpPr>
        <p:spPr/>
        <p:txBody>
          <a:bodyPr/>
          <a:lstStyle/>
          <a:p>
            <a:pPr marL="0" indent="0">
              <a:buNone/>
            </a:pPr>
            <a:r>
              <a:rPr lang="el-GR" b="1" dirty="0">
                <a:latin typeface="Times New Roman" panose="02020603050405020304" pitchFamily="18" charset="0"/>
                <a:cs typeface="Times New Roman" panose="02020603050405020304" pitchFamily="18" charset="0"/>
              </a:rPr>
              <a:t>Περιστατικά εκμετάλλευσης</a:t>
            </a:r>
          </a:p>
          <a:p>
            <a:pPr marL="0" indent="0">
              <a:buNone/>
            </a:pPr>
            <a:r>
              <a:rPr lang="el-GR" dirty="0">
                <a:latin typeface="Times New Roman" panose="02020603050405020304" pitchFamily="18" charset="0"/>
                <a:cs typeface="Times New Roman" panose="02020603050405020304" pitchFamily="18" charset="0"/>
              </a:rPr>
              <a:t>«</a:t>
            </a:r>
            <a:r>
              <a:rPr lang="el-GR" i="1" dirty="0">
                <a:latin typeface="Times New Roman" panose="02020603050405020304" pitchFamily="18" charset="0"/>
                <a:cs typeface="Times New Roman" panose="02020603050405020304" pitchFamily="18" charset="0"/>
              </a:rPr>
              <a:t>Εκεί δεν είχα και φαγητό να φάω…Βράσανε ένα κεφάλι από αρνί, από κατσίκι, δεν ξέρω και το βράσανε και φάγανε και εγώ αυτό δεν μπορούσα να το φάω και ρωτάω την κυρία ‘τι θα φάω εγώ;’ και μου λέει ‘ό,τι έχεις’ και το ψυγείο ήταν άδειο. Και ξέρανε από γύρω-γύρω ότι όλοι φύγανε από εκεί κρυφά. Αλλά εγώ δεν μπορούσα να φύγω από κει κρυφά! Ο παππούς ήταν χάλια. Πώς να φύγω; Και μου φωνάζουν από γειτονιά το πρωί, ‘Τι έχεις να φας;’ όλοι ακούνε. Και μου λένε ‘μην ντρέπεσαι, εμείς ξέρουμε ότι εκεί πεινάνε. Όλοι’ και μου κατεβάσανε με κλωστή φαγητό</a:t>
            </a:r>
            <a:r>
              <a:rPr lang="el-GR" dirty="0">
                <a:latin typeface="Times New Roman" panose="02020603050405020304" pitchFamily="18" charset="0"/>
                <a:cs typeface="Times New Roman" panose="02020603050405020304" pitchFamily="18" charset="0"/>
              </a:rPr>
              <a:t>» (Όλγα, 48 ετών).</a:t>
            </a:r>
          </a:p>
        </p:txBody>
      </p:sp>
    </p:spTree>
    <p:extLst>
      <p:ext uri="{BB962C8B-B14F-4D97-AF65-F5344CB8AC3E}">
        <p14:creationId xmlns:p14="http://schemas.microsoft.com/office/powerpoint/2010/main" val="1195318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00100" y="149225"/>
            <a:ext cx="10515600" cy="663575"/>
          </a:xfrm>
        </p:spPr>
        <p:txBody>
          <a:bodyPr>
            <a:normAutofit fontScale="90000"/>
          </a:bodyPr>
          <a:lstStyle/>
          <a:p>
            <a:pPr algn="ctr"/>
            <a:r>
              <a:rPr lang="el-GR" b="1" dirty="0">
                <a:latin typeface="Times New Roman" panose="02020603050405020304" pitchFamily="18" charset="0"/>
                <a:cs typeface="Times New Roman" panose="02020603050405020304" pitchFamily="18" charset="0"/>
              </a:rPr>
              <a:t>Φροντίδα μικρών παιδιών</a:t>
            </a:r>
          </a:p>
        </p:txBody>
      </p:sp>
      <p:sp>
        <p:nvSpPr>
          <p:cNvPr id="3" name="Θέση περιεχομένου 2"/>
          <p:cNvSpPr>
            <a:spLocks noGrp="1"/>
          </p:cNvSpPr>
          <p:nvPr>
            <p:ph idx="1"/>
          </p:nvPr>
        </p:nvSpPr>
        <p:spPr>
          <a:xfrm>
            <a:off x="330200" y="1079500"/>
            <a:ext cx="11023600" cy="5537200"/>
          </a:xfrm>
        </p:spPr>
        <p:txBody>
          <a:bodyPr>
            <a:normAutofit lnSpcReduction="10000"/>
          </a:bodyPr>
          <a:lstStyle/>
          <a:p>
            <a:pPr marL="0" indent="0">
              <a:buNone/>
            </a:pPr>
            <a:r>
              <a:rPr lang="el-GR" b="1" dirty="0">
                <a:latin typeface="Times New Roman" panose="02020603050405020304" pitchFamily="18" charset="0"/>
                <a:cs typeface="Times New Roman" panose="02020603050405020304" pitchFamily="18" charset="0"/>
              </a:rPr>
              <a:t>Φροντίδα παιδιών από νηπιακή ηλικία. Απαιτήσεις και φόβος</a:t>
            </a:r>
          </a:p>
          <a:p>
            <a:pPr marL="0" indent="0">
              <a:buNone/>
            </a:pPr>
            <a:r>
              <a:rPr lang="el-GR" dirty="0">
                <a:latin typeface="Times New Roman" panose="02020603050405020304" pitchFamily="18" charset="0"/>
                <a:cs typeface="Times New Roman" panose="02020603050405020304" pitchFamily="18" charset="0"/>
              </a:rPr>
              <a:t>«</a:t>
            </a:r>
            <a:r>
              <a:rPr lang="el-GR" i="1" dirty="0">
                <a:latin typeface="Times New Roman" panose="02020603050405020304" pitchFamily="18" charset="0"/>
                <a:cs typeface="Times New Roman" panose="02020603050405020304" pitchFamily="18" charset="0"/>
              </a:rPr>
              <a:t>Και μου έδωσε το μωρό, σαν να το γέννησα. Πάρε τη </a:t>
            </a:r>
            <a:r>
              <a:rPr lang="el-GR" i="1" dirty="0" err="1">
                <a:latin typeface="Times New Roman" panose="02020603050405020304" pitchFamily="18" charset="0"/>
                <a:cs typeface="Times New Roman" panose="02020603050405020304" pitchFamily="18" charset="0"/>
              </a:rPr>
              <a:t>μάμα</a:t>
            </a:r>
            <a:r>
              <a:rPr lang="el-GR" i="1" dirty="0">
                <a:latin typeface="Times New Roman" panose="02020603050405020304" pitchFamily="18" charset="0"/>
                <a:cs typeface="Times New Roman" panose="02020603050405020304" pitchFamily="18" charset="0"/>
              </a:rPr>
              <a:t>. 10 – 15 λεπτά να το κρατάει και τελείωσε. Μέρα νύχτα εγώ ήμουν. Αλλά το πρόβλημα ήταν ότι το μωρό δεν ήθελε να φάει. Γιατί με φώναζε (η εργοδότρια) να το ταΐζω, και εγώ το τάιζα και το μωρό δεν κατάπινε το φαγητό του και μετά κάνει…(εμετό). Δηλαδή εγώ φοβήθηκα να μην κάνω ζημιά στο μωρό…Φοβόμουν. Ήταν μωρό. Εγώ δεν φοβόμουν το μωρό, γιατί είχα μεγαλώσει και εγώ δύο παιδιά, ήξερα από παιδιά. Και δούλεψα και με τα παιδιά. Απλά δεν ήταν εύκολο</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Λύντια</a:t>
            </a:r>
            <a:r>
              <a:rPr lang="el-GR" dirty="0">
                <a:latin typeface="Times New Roman" panose="02020603050405020304" pitchFamily="18" charset="0"/>
                <a:cs typeface="Times New Roman" panose="02020603050405020304" pitchFamily="18" charset="0"/>
              </a:rPr>
              <a:t>, 50 ετών)</a:t>
            </a:r>
          </a:p>
          <a:p>
            <a:pPr marL="0" indent="0">
              <a:buNone/>
            </a:pPr>
            <a:r>
              <a:rPr lang="el-GR" dirty="0">
                <a:latin typeface="Times New Roman" panose="02020603050405020304" pitchFamily="18" charset="0"/>
                <a:cs typeface="Times New Roman" panose="02020603050405020304" pitchFamily="18" charset="0"/>
              </a:rPr>
              <a:t>«</a:t>
            </a:r>
            <a:r>
              <a:rPr lang="el-GR" i="1" dirty="0" err="1">
                <a:latin typeface="Times New Roman" panose="02020603050405020304" pitchFamily="18" charset="0"/>
                <a:cs typeface="Times New Roman" panose="02020603050405020304" pitchFamily="18" charset="0"/>
              </a:rPr>
              <a:t>Πρώτ</a:t>
            </a:r>
            <a:r>
              <a:rPr lang="el-GR" i="1" dirty="0">
                <a:latin typeface="Times New Roman" panose="02020603050405020304" pitchFamily="18" charset="0"/>
                <a:cs typeface="Times New Roman" panose="02020603050405020304" pitchFamily="18" charset="0"/>
              </a:rPr>
              <a:t>’ απ’ όλα μέχρι τις δώδεκα κυνηγούσες τα παιδιά, πώς να τα κάνεις μπάνιο, πώς να τα ταΐσεις, ήτανε ένα κοριτσάκι 3,5 χρονών και ένα αγοράκι 2,5 χρονών. Έπρεπε να προσέχεις για να μην χτυπήσει το ένα το άλλο, να τα ταΐσεις, δεν ήθελε αυτό να φάει και έπρεπε να το κυνηγήσεις με ένα κουτάλι </a:t>
            </a:r>
            <a:r>
              <a:rPr lang="el-GR" i="1" dirty="0" err="1">
                <a:latin typeface="Times New Roman" panose="02020603050405020304" pitchFamily="18" charset="0"/>
                <a:cs typeface="Times New Roman" panose="02020603050405020304" pitchFamily="18" charset="0"/>
              </a:rPr>
              <a:t>φαί</a:t>
            </a:r>
            <a:r>
              <a:rPr lang="el-GR" i="1" dirty="0">
                <a:latin typeface="Times New Roman" panose="02020603050405020304" pitchFamily="18" charset="0"/>
                <a:cs typeface="Times New Roman" panose="02020603050405020304" pitchFamily="18" charset="0"/>
              </a:rPr>
              <a:t> όλο το δωμάτιο για να φάει, γιατί δεν μπορείς να αφήσεις το παιδί νηστικό. Ήτανε δύσκολο</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Νίνα</a:t>
            </a:r>
            <a:r>
              <a:rPr lang="el-GR" dirty="0">
                <a:latin typeface="Times New Roman" panose="02020603050405020304" pitchFamily="18" charset="0"/>
                <a:cs typeface="Times New Roman" panose="02020603050405020304" pitchFamily="18" charset="0"/>
              </a:rPr>
              <a:t>, 30 ετών).</a:t>
            </a:r>
          </a:p>
        </p:txBody>
      </p:sp>
    </p:spTree>
    <p:extLst>
      <p:ext uri="{BB962C8B-B14F-4D97-AF65-F5344CB8AC3E}">
        <p14:creationId xmlns:p14="http://schemas.microsoft.com/office/powerpoint/2010/main" val="120353753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TotalTime>
  <Words>2144</Words>
  <Application>Microsoft Office PowerPoint</Application>
  <PresentationFormat>Προσαρμογή</PresentationFormat>
  <Paragraphs>68</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Θέμα του Office</vt:lpstr>
      <vt:lpstr>Ολιστική Προσέγγιση Μετανάστευσης</vt:lpstr>
      <vt:lpstr>Ολιστική Προσέγγιση της Μετανάστευσης</vt:lpstr>
      <vt:lpstr>Εργασία και χώρα υποδοχής</vt:lpstr>
      <vt:lpstr>Διαδικασία παραγωγής της εργασίας  Labour Process Theory</vt:lpstr>
      <vt:lpstr>Εσωτερική Οικιακή Εργασία</vt:lpstr>
      <vt:lpstr>Οικοκυρικά καθήκοντα</vt:lpstr>
      <vt:lpstr>Οικοκυρικά καθήκοντα</vt:lpstr>
      <vt:lpstr>Οικοκυρικά καθήκοντα</vt:lpstr>
      <vt:lpstr>Φροντίδα μικρών παιδιών</vt:lpstr>
      <vt:lpstr>Φροντίδα μικρών παιδιών</vt:lpstr>
      <vt:lpstr>Φροντίδα ηλικιωμένων</vt:lpstr>
      <vt:lpstr>Φροντίδα ηλικιωμένων</vt:lpstr>
      <vt:lpstr>Φροντίδα ηλικιωμένων</vt:lpstr>
      <vt:lpstr>Φροντίδα ηλικιωμένων</vt:lpstr>
      <vt:lpstr>Εσωτερική οικιακή εργασία μεταναστριών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Ολιστική Προσέγγιση Μετανάστευσης</dc:title>
  <dc:creator>Nick</dc:creator>
  <cp:lastModifiedBy>Xypolytas Nikolaos</cp:lastModifiedBy>
  <cp:revision>19</cp:revision>
  <dcterms:created xsi:type="dcterms:W3CDTF">2017-04-25T05:42:49Z</dcterms:created>
  <dcterms:modified xsi:type="dcterms:W3CDTF">2018-04-19T10:28:39Z</dcterms:modified>
</cp:coreProperties>
</file>