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6" r:id="rId2"/>
  </p:sldMasterIdLst>
  <p:notesMasterIdLst>
    <p:notesMasterId r:id="rId29"/>
  </p:notesMasterIdLst>
  <p:handoutMasterIdLst>
    <p:handoutMasterId r:id="rId30"/>
  </p:handoutMasterIdLst>
  <p:sldIdLst>
    <p:sldId id="283" r:id="rId3"/>
    <p:sldId id="284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2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0000"/>
    <a:srgbClr val="CC99FF"/>
    <a:srgbClr val="CCCCFF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C1EC8FB-C647-4A80-BE90-629EF0CFC8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94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66A4345-822E-46FE-A2F8-BD053B55A5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01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5A6B48B-DA4D-4F3D-988D-F950BB4CDF17}" type="slidenum">
              <a:rPr lang="el-GR" smtClean="0"/>
              <a:pPr defTabSz="947738"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6126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65CCE480-AE1D-4289-AF28-BF02280872E1}" type="slidenum">
              <a:rPr lang="el-GR" smtClean="0"/>
              <a:pPr defTabSz="947738"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6217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F1FC03A5-C9B2-49D2-A31C-7537DC0F8B97}" type="slidenum">
              <a:rPr lang="el-GR" smtClean="0"/>
              <a:pPr defTabSz="947738"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9101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789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832A4093-0BFA-4AA0-BDD6-0A44896D1904}" type="slidenum">
              <a:rPr lang="el-GR" smtClean="0"/>
              <a:pPr defTabSz="947738"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5738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993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A8B86FBD-B133-451C-B9C1-30F20D34EE2F}" type="slidenum">
              <a:rPr lang="el-GR" smtClean="0"/>
              <a:pPr defTabSz="947738"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6068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198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97C29F4B-8383-4B01-9093-CA0D87776FEF}" type="slidenum">
              <a:rPr lang="el-GR" smtClean="0"/>
              <a:pPr defTabSz="947738"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36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403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2BF3AACA-8F7E-4628-B50D-792C5CB93C54}" type="slidenum">
              <a:rPr lang="el-GR" smtClean="0"/>
              <a:pPr defTabSz="947738"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95073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A6F0F7C6-57EB-4C54-8AED-70955E883EC3}" type="slidenum">
              <a:rPr lang="el-GR" smtClean="0"/>
              <a:pPr defTabSz="947738"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889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813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727F25C4-10D1-4C70-98EF-8424CA9CFA57}" type="slidenum">
              <a:rPr lang="el-GR" smtClean="0"/>
              <a:pPr defTabSz="947738"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69793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017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62FC0D10-5907-455A-AB3B-EF0128F35D66}" type="slidenum">
              <a:rPr lang="el-GR" smtClean="0"/>
              <a:pPr defTabSz="947738"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87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222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998DCA33-2F36-4066-85C2-28C2CDFADDFD}" type="slidenum">
              <a:rPr lang="el-GR" smtClean="0"/>
              <a:pPr defTabSz="947738"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15092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427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C9A73A4-0FB1-4697-AC40-03A0557978EC}" type="slidenum">
              <a:rPr lang="el-GR" smtClean="0"/>
              <a:pPr defTabSz="947738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53394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F5A15D1F-8472-4F9D-BD3E-E2FEEBFBA847}" type="slidenum">
              <a:rPr lang="el-GR" smtClean="0"/>
              <a:pPr defTabSz="947738"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71659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837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65736C1-9988-4202-8760-06B7127C7B21}" type="slidenum">
              <a:rPr lang="el-GR" smtClean="0"/>
              <a:pPr defTabSz="947738"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7039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041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820C87E-4093-4C99-AABE-191CD6C7DF8B}" type="slidenum">
              <a:rPr lang="el-GR" smtClean="0"/>
              <a:pPr defTabSz="947738"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87888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246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47BA5776-7F18-4875-853D-24D65950FE9F}" type="slidenum">
              <a:rPr lang="el-GR" smtClean="0"/>
              <a:pPr defTabSz="947738"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60803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451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049D4CD-887F-4A2A-A7F9-0C7AC94C6A65}" type="slidenum">
              <a:rPr lang="el-GR" smtClean="0"/>
              <a:pPr defTabSz="947738"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3766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8622FAF-89E9-4AB4-8F7B-297CE7697DF9}" type="slidenum">
              <a:rPr lang="el-GR" smtClean="0"/>
              <a:pPr defTabSz="947738"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1212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97975F93-B9E2-4C78-8F1A-7AD5B31049F8}" type="slidenum">
              <a:rPr lang="el-GR" smtClean="0"/>
              <a:pPr defTabSz="947738"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760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C7C49DF9-8A73-46E1-85E7-E39487DDACDB}" type="slidenum">
              <a:rPr lang="el-GR" smtClean="0"/>
              <a:pPr defTabSz="947738"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9242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E9B5016A-B6DC-4B58-A4F2-2B78065491FE}" type="slidenum">
              <a:rPr lang="el-GR" smtClean="0"/>
              <a:pPr defTabSz="947738"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2956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CAFC67E3-2D42-42F5-B8B2-CA0FDC3C86D9}" type="slidenum">
              <a:rPr lang="el-GR" smtClean="0"/>
              <a:pPr defTabSz="947738"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8839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FA4AD930-CABB-4290-9318-47351DCA2E8A}" type="slidenum">
              <a:rPr lang="el-GR" smtClean="0"/>
              <a:pPr defTabSz="947738"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2780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5FED-F742-466A-9EC7-B9F043C3B6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7124-FF42-4FA8-BC04-88F1D8E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B9C-363A-4CFA-B33E-0EDA880DA5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58AC-ED24-41F1-81B8-D203764B85A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5A41-C6C0-4860-9954-26A8F87173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E99-4A57-45D1-8C0A-3E4DCBB22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6DF6-FA36-4C4C-975C-6A3476AD32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7817-76E7-4A58-B147-3C7E9E1586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001D-5506-4DED-BD4B-929774C813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8CBE-C92A-49B2-9A36-6EE5003D20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A951-D49C-414B-A1A7-9AE9EBFA25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8340-F397-48E7-BDAE-C02956527E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A8D8C18-6CB7-41F8-9EE5-3F3174B768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35417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5 - Έλλειψη"/>
          <p:cNvSpPr>
            <a:spLocks noChangeArrowheads="1"/>
          </p:cNvSpPr>
          <p:nvPr/>
        </p:nvSpPr>
        <p:spPr bwMode="auto">
          <a:xfrm>
            <a:off x="3357563" y="1785938"/>
            <a:ext cx="1000125" cy="4143375"/>
          </a:xfrm>
          <a:prstGeom prst="ellips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5" name="6 - TextBox"/>
          <p:cNvSpPr txBox="1">
            <a:spLocks noChangeArrowheads="1"/>
          </p:cNvSpPr>
          <p:nvPr/>
        </p:nvSpPr>
        <p:spPr bwMode="auto">
          <a:xfrm>
            <a:off x="4857750" y="2286000"/>
            <a:ext cx="3286125" cy="13843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Έχοντας τρέξει την </a:t>
            </a:r>
            <a:r>
              <a:rPr lang="en-US" sz="1400"/>
              <a:t>ANOVA </a:t>
            </a:r>
            <a:r>
              <a:rPr lang="el-GR" sz="1400"/>
              <a:t>στο </a:t>
            </a:r>
            <a:r>
              <a:rPr lang="en-US" sz="1400"/>
              <a:t>data view </a:t>
            </a:r>
            <a:r>
              <a:rPr lang="el-GR" sz="1400"/>
              <a:t>έχει δημιουργηθεί μία νέα μεταβλητή, τα κατάλοιπα (</a:t>
            </a:r>
            <a:r>
              <a:rPr lang="en-US" sz="1400"/>
              <a:t>RES_1). </a:t>
            </a:r>
            <a:r>
              <a:rPr lang="el-GR" sz="1400"/>
              <a:t>Μπορούμε έτσι να προχωρήσουμε στον έλεγχο της πρώτης προϋπόθεσης που αφορά την κανονικότητα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33940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428750"/>
            <a:ext cx="3286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2775" y="2000250"/>
            <a:ext cx="2181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4143375"/>
            <a:ext cx="5095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9 - Ορθογώνιο"/>
          <p:cNvSpPr>
            <a:spLocks noChangeArrowheads="1"/>
          </p:cNvSpPr>
          <p:nvPr/>
        </p:nvSpPr>
        <p:spPr bwMode="auto">
          <a:xfrm>
            <a:off x="285750" y="5214938"/>
            <a:ext cx="5143500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υπόθεση που ελέγχουμε είναι:</a:t>
            </a:r>
          </a:p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Η μεταβλητή «κατάλοιπα» ακολουθεί την Κανονική Κατανομή</a:t>
            </a:r>
          </a:p>
          <a:p>
            <a:r>
              <a:rPr lang="el-GR" sz="1200"/>
              <a:t>Η</a:t>
            </a:r>
            <a:r>
              <a:rPr lang="el-GR" sz="1200" baseline="-25000"/>
              <a:t>1</a:t>
            </a:r>
            <a:r>
              <a:rPr lang="el-GR" sz="1200"/>
              <a:t>: Η μεταβλητή «κατάλοιπα» δεν ακολουθεί την Κανονική Κατανομή</a:t>
            </a:r>
          </a:p>
        </p:txBody>
      </p:sp>
      <p:sp>
        <p:nvSpPr>
          <p:cNvPr id="32776" name="10 - Ορθογώνιο"/>
          <p:cNvSpPr>
            <a:spLocks noChangeArrowheads="1"/>
          </p:cNvSpPr>
          <p:nvPr/>
        </p:nvSpPr>
        <p:spPr bwMode="auto">
          <a:xfrm>
            <a:off x="5500688" y="5214938"/>
            <a:ext cx="3143250" cy="10160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Επειδή το δείγμα είναι μεγάλο κοιτάζω το </a:t>
            </a:r>
            <a:r>
              <a:rPr lang="en-US" sz="1200"/>
              <a:t>Kolmogorov Smirnov.</a:t>
            </a:r>
          </a:p>
          <a:p>
            <a:r>
              <a:rPr lang="en-US" sz="1200">
                <a:solidFill>
                  <a:srgbClr val="808000"/>
                </a:solidFill>
              </a:rPr>
              <a:t>Sig = 0.003&lt; 0.05 </a:t>
            </a:r>
            <a:r>
              <a:rPr lang="el-GR" sz="1200"/>
              <a:t>επομένως απορρίπτω την Η</a:t>
            </a:r>
            <a:r>
              <a:rPr lang="el-GR" sz="1200" baseline="-25000"/>
              <a:t>0</a:t>
            </a:r>
            <a:r>
              <a:rPr lang="el-GR" sz="1200"/>
              <a:t>, δηλαδή η μεταβλητή δεν ακολουθεί Κανονική Κατανομή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sp>
        <p:nvSpPr>
          <p:cNvPr id="34819" name="3 - TextBox"/>
          <p:cNvSpPr txBox="1">
            <a:spLocks noChangeArrowheads="1"/>
          </p:cNvSpPr>
          <p:nvPr/>
        </p:nvSpPr>
        <p:spPr bwMode="auto">
          <a:xfrm>
            <a:off x="857250" y="2286000"/>
            <a:ext cx="750093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b="1">
                <a:solidFill>
                  <a:srgbClr val="FF0000"/>
                </a:solidFill>
              </a:rPr>
              <a:t>Εφόσον δεν ισχύει η προϋπόθεση της Κανονικότητας των καταλοίπων θα έπρεπε να προχωρήσουμε σε μη παραμετρικό τεστ. </a:t>
            </a:r>
          </a:p>
          <a:p>
            <a:pPr algn="just"/>
            <a:r>
              <a:rPr lang="el-GR" b="1">
                <a:solidFill>
                  <a:srgbClr val="FF0000"/>
                </a:solidFill>
              </a:rPr>
              <a:t>Για εκπαιδευτικούς λόγους θα προχωρήσουμε με την </a:t>
            </a:r>
            <a:r>
              <a:rPr lang="en-US" b="1">
                <a:solidFill>
                  <a:srgbClr val="FF0000"/>
                </a:solidFill>
              </a:rPr>
              <a:t>ANOVA.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34820" name="4 - TextBox"/>
          <p:cNvSpPr txBox="1">
            <a:spLocks noChangeArrowheads="1"/>
          </p:cNvSpPr>
          <p:nvPr/>
        </p:nvSpPr>
        <p:spPr bwMode="auto">
          <a:xfrm>
            <a:off x="1000125" y="4786313"/>
            <a:ext cx="7215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i="1"/>
              <a:t>Έχουμε ήδη τρέξει την </a:t>
            </a:r>
            <a:r>
              <a:rPr lang="en-US" sz="1200" i="1"/>
              <a:t>ANOV</a:t>
            </a:r>
            <a:r>
              <a:rPr lang="el-GR" sz="1200" i="1"/>
              <a:t>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643063"/>
            <a:ext cx="5181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5581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6 - TextBox"/>
          <p:cNvSpPr txBox="1">
            <a:spLocks noChangeArrowheads="1"/>
          </p:cNvSpPr>
          <p:nvPr/>
        </p:nvSpPr>
        <p:spPr bwMode="auto">
          <a:xfrm>
            <a:off x="5214938" y="2214563"/>
            <a:ext cx="3786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Περιγραφικά στατιστικά για τις μεταβλητές</a:t>
            </a:r>
          </a:p>
        </p:txBody>
      </p:sp>
      <p:cxnSp>
        <p:nvCxnSpPr>
          <p:cNvPr id="36870" name="8 - Ευθύγραμμο βέλος σύνδεσης"/>
          <p:cNvCxnSpPr>
            <a:cxnSpLocks noChangeShapeType="1"/>
            <a:stCxn id="36869" idx="1"/>
          </p:cNvCxnSpPr>
          <p:nvPr/>
        </p:nvCxnSpPr>
        <p:spPr bwMode="auto">
          <a:xfrm rot="10800000" flipV="1">
            <a:off x="4572000" y="2368550"/>
            <a:ext cx="642938" cy="1317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871" name="10 - TextBox"/>
          <p:cNvSpPr txBox="1">
            <a:spLocks noChangeArrowheads="1"/>
          </p:cNvSpPr>
          <p:nvPr/>
        </p:nvSpPr>
        <p:spPr bwMode="auto">
          <a:xfrm>
            <a:off x="4500563" y="3357563"/>
            <a:ext cx="450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Ο δεύτερος έλεγχος που αφορά την ομοσκεδαστικότητα</a:t>
            </a:r>
          </a:p>
        </p:txBody>
      </p:sp>
      <p:cxnSp>
        <p:nvCxnSpPr>
          <p:cNvPr id="36872" name="11 - Ευθύγραμμο βέλος σύνδεσης"/>
          <p:cNvCxnSpPr>
            <a:cxnSpLocks noChangeShapeType="1"/>
            <a:stCxn id="36871" idx="1"/>
          </p:cNvCxnSpPr>
          <p:nvPr/>
        </p:nvCxnSpPr>
        <p:spPr bwMode="auto">
          <a:xfrm rot="10800000" flipV="1">
            <a:off x="4143375" y="3511550"/>
            <a:ext cx="357188" cy="120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873" name="17 - Ορθογώνιο"/>
          <p:cNvSpPr>
            <a:spLocks noChangeArrowheads="1"/>
          </p:cNvSpPr>
          <p:nvPr/>
        </p:nvSpPr>
        <p:spPr bwMode="auto">
          <a:xfrm>
            <a:off x="500063" y="4857750"/>
            <a:ext cx="5143500" cy="10160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υπόθεση που ελέγχουμε είναι:</a:t>
            </a:r>
          </a:p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Οι διακυμάνσεις είναι ίσες στις τρεις ομάδες</a:t>
            </a:r>
          </a:p>
          <a:p>
            <a:r>
              <a:rPr lang="el-GR" sz="1200"/>
              <a:t>Η</a:t>
            </a:r>
            <a:r>
              <a:rPr lang="el-GR" sz="1200" baseline="-25000"/>
              <a:t>1</a:t>
            </a:r>
            <a:r>
              <a:rPr lang="el-GR" sz="1200"/>
              <a:t>: Δύο τουλάχιστον διακυμάνσεις διαφέρουν</a:t>
            </a:r>
          </a:p>
          <a:p>
            <a:endParaRPr lang="el-GR" sz="1200"/>
          </a:p>
          <a:p>
            <a:r>
              <a:rPr lang="en-US" sz="1200"/>
              <a:t>Sig=0.213&gt;0.05 </a:t>
            </a:r>
            <a:r>
              <a:rPr lang="el-GR" sz="1200"/>
              <a:t>επομένως δεχόμαστε την Η</a:t>
            </a:r>
            <a:r>
              <a:rPr lang="el-GR" sz="1200" baseline="-25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643063"/>
            <a:ext cx="5181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 flipH="1" flipV="1">
            <a:off x="5143500" y="2928938"/>
            <a:ext cx="142875" cy="9286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85813" y="2643188"/>
            <a:ext cx="4786312" cy="2857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2938" y="3857625"/>
            <a:ext cx="721518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 έλεγχος που πραγματοποιείται είναι αν υπάρχει στατιστικά σημαντική διαφορά στο μέσο αριθμό των λέξεων με περισσότερες από τρεις συλλαβές στις διαφημίσεις των περιοδικών ανάλογα με το επίπεδο εκπαίδευσης.</a:t>
            </a:r>
          </a:p>
          <a:p>
            <a:pPr algn="just">
              <a:defRPr/>
            </a:pPr>
            <a:endParaRPr lang="el-GR" sz="1600" i="1" u="sng" dirty="0"/>
          </a:p>
          <a:p>
            <a:pPr marL="0" lvl="1">
              <a:defRPr/>
            </a:pPr>
            <a:r>
              <a:rPr lang="el-GR" sz="1600" i="1" dirty="0"/>
              <a:t>Η</a:t>
            </a:r>
            <a:r>
              <a:rPr lang="el-GR" sz="1600" i="1" baseline="-25000" dirty="0"/>
              <a:t>0</a:t>
            </a:r>
            <a:r>
              <a:rPr lang="el-GR" sz="1600" i="1" dirty="0"/>
              <a:t>: μ</a:t>
            </a:r>
            <a:r>
              <a:rPr lang="el-GR" sz="1600" i="1" baseline="-25000" dirty="0"/>
              <a:t>1</a:t>
            </a:r>
            <a:r>
              <a:rPr lang="el-GR" sz="1600" i="1" dirty="0"/>
              <a:t>=μ</a:t>
            </a:r>
            <a:r>
              <a:rPr lang="el-GR" sz="1600" i="1" baseline="-25000" dirty="0"/>
              <a:t>2</a:t>
            </a:r>
            <a:r>
              <a:rPr lang="el-GR" sz="1600" i="1" dirty="0"/>
              <a:t>=μ</a:t>
            </a:r>
            <a:r>
              <a:rPr lang="el-GR" sz="1600" i="1" baseline="-25000" dirty="0"/>
              <a:t>3</a:t>
            </a:r>
          </a:p>
          <a:p>
            <a:pPr marL="0" lvl="1">
              <a:defRPr/>
            </a:pPr>
            <a:r>
              <a:rPr lang="el-GR" sz="1600" i="1" dirty="0"/>
              <a:t>Η</a:t>
            </a:r>
            <a:r>
              <a:rPr lang="el-GR" sz="1600" i="1" baseline="-25000" dirty="0"/>
              <a:t>1</a:t>
            </a:r>
            <a:r>
              <a:rPr lang="el-GR" sz="1600" i="1" dirty="0"/>
              <a:t>: Δύο τουλάχιστον μέσοι διαφέρουν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p-value=0.</a:t>
            </a:r>
            <a:r>
              <a:rPr lang="el-GR" sz="1400" dirty="0">
                <a:latin typeface="+mj-lt"/>
              </a:rPr>
              <a:t>157</a:t>
            </a:r>
            <a:r>
              <a:rPr lang="en-US" sz="1400" dirty="0">
                <a:latin typeface="+mj-lt"/>
              </a:rPr>
              <a:t>&gt;0.05 </a:t>
            </a:r>
            <a:r>
              <a:rPr lang="el-GR" sz="1400" dirty="0">
                <a:latin typeface="+mj-lt"/>
              </a:rPr>
              <a:t>άρα δεχόμαστε την </a:t>
            </a:r>
            <a:r>
              <a:rPr lang="el-GR" sz="1400" dirty="0" err="1">
                <a:latin typeface="+mj-lt"/>
              </a:rPr>
              <a:t>Ηο</a:t>
            </a:r>
            <a:endParaRPr lang="el-GR" sz="14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Δηλαδή δεν </a:t>
            </a:r>
            <a:r>
              <a:rPr lang="el-GR" sz="1400" dirty="0"/>
              <a:t>υπάρχει στατιστικά σημαντική διαφορά στο μέσο αριθμό των λέξεων με περισσότερες από τρεις συλλαβές στις διαφημίσεις των περιοδικών ανάλογα με το επίπεδο εκπαίδευσης</a:t>
            </a:r>
            <a:r>
              <a:rPr lang="en-US" sz="1400" dirty="0">
                <a:latin typeface="+mj-lt"/>
              </a:rPr>
              <a:t>.</a:t>
            </a:r>
            <a:endParaRPr lang="el-GR" sz="1400" dirty="0">
              <a:latin typeface="+mj-lt"/>
            </a:endParaRPr>
          </a:p>
        </p:txBody>
      </p:sp>
      <p:sp>
        <p:nvSpPr>
          <p:cNvPr id="38919" name="7 - TextBox"/>
          <p:cNvSpPr txBox="1">
            <a:spLocks noChangeArrowheads="1"/>
          </p:cNvSpPr>
          <p:nvPr/>
        </p:nvSpPr>
        <p:spPr bwMode="auto">
          <a:xfrm>
            <a:off x="5572125" y="214312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Πίνακας Ανάλυσης Διακύμανσης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55927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5 - Ορθογώνιο"/>
          <p:cNvSpPr>
            <a:spLocks noChangeArrowheads="1"/>
          </p:cNvSpPr>
          <p:nvPr/>
        </p:nvSpPr>
        <p:spPr bwMode="auto">
          <a:xfrm>
            <a:off x="428625" y="1143000"/>
            <a:ext cx="2571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400" b="1"/>
          </a:p>
          <a:p>
            <a:r>
              <a:rPr lang="en-US" sz="1400" b="1"/>
              <a:t>Post Hoc Tests</a:t>
            </a:r>
          </a:p>
          <a:p>
            <a:endParaRPr lang="el-GR" sz="14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72188" y="1928813"/>
            <a:ext cx="29289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Με τα </a:t>
            </a:r>
            <a:r>
              <a:rPr lang="en-US" sz="1400" dirty="0">
                <a:latin typeface="+mj-lt"/>
              </a:rPr>
              <a:t>Post Hoc Tests </a:t>
            </a:r>
            <a:r>
              <a:rPr lang="el-GR" sz="1400" dirty="0">
                <a:latin typeface="+mj-lt"/>
              </a:rPr>
              <a:t>γίνονται οι ανά δύο συγκρίσεις ώστε να δούμε σε ποια ζεύγη οι μέσοι διαφέρουν. Οι διαφορές υποδηλώνονται με αστερίσκο δίπλα από την τιμή που υπάρχει στη στήλη 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Mean Difference</a:t>
            </a:r>
            <a:r>
              <a:rPr lang="en-US" sz="1400" dirty="0">
                <a:latin typeface="+mj-lt"/>
              </a:rPr>
              <a:t>. </a:t>
            </a:r>
            <a:r>
              <a:rPr lang="el-GR" sz="1400" dirty="0">
                <a:latin typeface="+mj-lt"/>
              </a:rPr>
              <a:t>Έχουν έννοια όταν απορρίπτεται η μηδενική υπόθεση.</a:t>
            </a:r>
          </a:p>
          <a:p>
            <a:pPr>
              <a:defRPr/>
            </a:pPr>
            <a:endParaRPr lang="el-GR" sz="1400" dirty="0">
              <a:latin typeface="+mj-lt"/>
            </a:endParaRPr>
          </a:p>
          <a:p>
            <a:pPr>
              <a:defRPr/>
            </a:pPr>
            <a:r>
              <a:rPr lang="el-GR" sz="1200" i="1" dirty="0">
                <a:latin typeface="+mj-lt"/>
              </a:rPr>
              <a:t>Στο συγκεκριμένο παράδειγμα δεν έχουν νόημα διότι δεχθήκαμε ότι δεν υπάρχει διαφορά στους μέσους ανάλογα με το επίπεδο εκπαίδευσης.</a:t>
            </a:r>
          </a:p>
        </p:txBody>
      </p:sp>
      <p:sp>
        <p:nvSpPr>
          <p:cNvPr id="40966" name="7 - Έλλειψη"/>
          <p:cNvSpPr>
            <a:spLocks noChangeArrowheads="1"/>
          </p:cNvSpPr>
          <p:nvPr/>
        </p:nvSpPr>
        <p:spPr bwMode="auto">
          <a:xfrm>
            <a:off x="2928938" y="1857375"/>
            <a:ext cx="1000125" cy="42148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Test – k Interdependent Samples</a:t>
            </a:r>
            <a:endParaRPr lang="el-GR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286000"/>
            <a:ext cx="7715250" cy="523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δεν ισχύει η προϋπόθεση της Κανονικότητας των καταλοίπων, εφαρμόζουμε το μη παραμετρικό τεστ </a:t>
            </a:r>
            <a:r>
              <a:rPr lang="en-US" sz="1400" dirty="0" err="1">
                <a:latin typeface="+mj-lt"/>
              </a:rPr>
              <a:t>Kruskal</a:t>
            </a:r>
            <a:r>
              <a:rPr lang="en-US" sz="1400" dirty="0">
                <a:latin typeface="+mj-lt"/>
              </a:rPr>
              <a:t> Wallis.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Test – k Independent Samples</a:t>
            </a:r>
            <a:endParaRPr lang="el-GR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3352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500188"/>
            <a:ext cx="29511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714750"/>
            <a:ext cx="25050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1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3205163" y="3133725"/>
            <a:ext cx="1447800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5062" name="9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5893594" y="3036094"/>
            <a:ext cx="1214438" cy="5715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5063" name="10 - TextBox"/>
          <p:cNvSpPr txBox="1">
            <a:spLocks noChangeArrowheads="1"/>
          </p:cNvSpPr>
          <p:nvPr/>
        </p:nvSpPr>
        <p:spPr bwMode="auto">
          <a:xfrm>
            <a:off x="5643563" y="5357813"/>
            <a:ext cx="300037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τις ομάδες για τις οποίες θα γίνει ο έλεγχος.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Test – k Interdependent Samples</a:t>
            </a:r>
            <a:endParaRPr lang="el-GR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14563"/>
            <a:ext cx="2790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71938" y="2500313"/>
            <a:ext cx="38877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j-lt"/>
              </a:rPr>
              <a:t>Sig.</a:t>
            </a:r>
            <a:r>
              <a:rPr lang="el-GR" sz="1400" dirty="0">
                <a:latin typeface="+mj-lt"/>
              </a:rPr>
              <a:t>=0,</a:t>
            </a:r>
            <a:r>
              <a:rPr lang="en-US" sz="1400" dirty="0">
                <a:latin typeface="+mj-lt"/>
              </a:rPr>
              <a:t>113</a:t>
            </a:r>
            <a:r>
              <a:rPr lang="el-GR" sz="1400" dirty="0">
                <a:latin typeface="+mj-lt"/>
              </a:rPr>
              <a:t>&gt;0.05, επομένως δεχόμαστε τη μηδενική υπόθεση. </a:t>
            </a:r>
            <a:endParaRPr lang="en-US" sz="1400" dirty="0">
              <a:latin typeface="+mj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Δηλαδή δεν υπάρχει στατιστικά σημαντική διαφορά στο μέσο αριθμό των λέξεων με περισσότερες από τρεις συλλαβές στις διαφημίσεις των περιοδικών ανάλογα με το επίπεδο εκπαίδευσης</a:t>
            </a:r>
            <a:r>
              <a:rPr lang="en-US" sz="1400" dirty="0">
                <a:latin typeface="+mj-lt"/>
              </a:rPr>
              <a:t>.</a:t>
            </a:r>
            <a:endParaRPr lang="el-GR" sz="1400" dirty="0">
              <a:latin typeface="+mj-lt"/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1500188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el-GR" sz="1200" kern="0" dirty="0">
                <a:latin typeface="+mj-lt"/>
              </a:rPr>
              <a:t>Η Ανάλυση Διακύμανσης Κατά δύο παράγοντες </a:t>
            </a:r>
            <a:r>
              <a:rPr lang="en-US" sz="1200" kern="0" dirty="0">
                <a:latin typeface="+mj-lt"/>
              </a:rPr>
              <a:t>(Two– Way </a:t>
            </a:r>
            <a:r>
              <a:rPr lang="en-US" sz="1200" kern="0" dirty="0" err="1">
                <a:latin typeface="+mj-lt"/>
              </a:rPr>
              <a:t>Anova</a:t>
            </a:r>
            <a:r>
              <a:rPr lang="en-US" sz="1200" kern="0" dirty="0">
                <a:latin typeface="+mj-lt"/>
              </a:rPr>
              <a:t>)</a:t>
            </a:r>
            <a:r>
              <a:rPr lang="el-GR" sz="1200" kern="0" dirty="0">
                <a:latin typeface="+mj-lt"/>
              </a:rPr>
              <a:t> αναλύει μία εξαρτημένη ποσοτική μεταβλητή που επηρεάζεται από δύο κατηγορικές ανεξάρτητες μεταβλητές. </a:t>
            </a: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l-GR" sz="1200" kern="0" dirty="0">
              <a:latin typeface="+mj-lt"/>
            </a:endParaRP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el-GR" sz="1200" kern="0" dirty="0">
                <a:latin typeface="+mj-lt"/>
              </a:rPr>
              <a:t>Οι δύο έλεγχοι που γίνονται είναι οι ακόλουθοι:</a:t>
            </a: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l-GR" sz="1200" kern="0" dirty="0">
              <a:latin typeface="+mj-lt"/>
            </a:endParaRP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el-GR" sz="1200" u="sng" kern="0" dirty="0">
                <a:latin typeface="+mj-lt"/>
              </a:rPr>
              <a:t>1</a:t>
            </a:r>
            <a:r>
              <a:rPr lang="el-GR" sz="1200" u="sng" kern="0" baseline="30000" dirty="0">
                <a:latin typeface="+mj-lt"/>
              </a:rPr>
              <a:t>ος</a:t>
            </a:r>
            <a:r>
              <a:rPr lang="el-GR" sz="1200" u="sng" kern="0" dirty="0">
                <a:latin typeface="+mj-lt"/>
              </a:rPr>
              <a:t> έλεγχος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Η</a:t>
            </a:r>
            <a:r>
              <a:rPr lang="el-GR" sz="1200" i="1" kern="0" baseline="-25000" dirty="0">
                <a:latin typeface="+mj-lt"/>
              </a:rPr>
              <a:t>0</a:t>
            </a:r>
            <a:r>
              <a:rPr lang="el-GR" sz="1200" i="1" kern="0" dirty="0">
                <a:latin typeface="+mj-lt"/>
              </a:rPr>
              <a:t>: Δεν υπάρχει διαφορά στις μέσες τιμές των </a:t>
            </a:r>
            <a:r>
              <a:rPr lang="en-US" sz="1200" i="1" kern="0" dirty="0" err="1">
                <a:latin typeface="+mj-lt"/>
              </a:rPr>
              <a:t>i</a:t>
            </a:r>
            <a:r>
              <a:rPr lang="en-US" sz="1200" i="1" kern="0" dirty="0">
                <a:latin typeface="+mj-lt"/>
              </a:rPr>
              <a:t> </a:t>
            </a:r>
            <a:r>
              <a:rPr lang="el-GR" sz="1200" i="1" kern="0" dirty="0">
                <a:latin typeface="+mj-lt"/>
              </a:rPr>
              <a:t>δειγμάτων που οφείλονται στον πρώτο παράγοντα ή 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		Η</a:t>
            </a:r>
            <a:r>
              <a:rPr lang="el-GR" sz="1200" i="1" kern="0" baseline="-25000" dirty="0">
                <a:latin typeface="+mj-lt"/>
              </a:rPr>
              <a:t>0</a:t>
            </a:r>
            <a:r>
              <a:rPr lang="el-GR" sz="1200" i="1" kern="0" dirty="0">
                <a:latin typeface="+mj-lt"/>
              </a:rPr>
              <a:t>: μ</a:t>
            </a:r>
            <a:r>
              <a:rPr lang="en-US" sz="1200" i="1" kern="0" baseline="-25000" dirty="0" err="1">
                <a:latin typeface="+mj-lt"/>
              </a:rPr>
              <a:t>i</a:t>
            </a:r>
            <a:r>
              <a:rPr lang="el-GR" sz="1200" i="1" kern="0" dirty="0">
                <a:latin typeface="+mj-lt"/>
              </a:rPr>
              <a:t>=μ</a:t>
            </a:r>
            <a:r>
              <a:rPr lang="en-US" sz="1200" i="1" kern="0" baseline="-25000" dirty="0">
                <a:latin typeface="+mj-lt"/>
              </a:rPr>
              <a:t>j</a:t>
            </a:r>
            <a:r>
              <a:rPr lang="en-US" sz="1200" i="1" kern="0" dirty="0">
                <a:latin typeface="+mj-lt"/>
              </a:rPr>
              <a:t>,   </a:t>
            </a:r>
            <a:r>
              <a:rPr lang="en-US" sz="1200" i="1" kern="0" dirty="0" err="1">
                <a:latin typeface="+mj-lt"/>
              </a:rPr>
              <a:t>i,j</a:t>
            </a:r>
            <a:r>
              <a:rPr lang="en-US" sz="1200" i="1" kern="0" dirty="0">
                <a:latin typeface="+mj-lt"/>
              </a:rPr>
              <a:t> = 1,2,…,n</a:t>
            </a:r>
            <a:endParaRPr lang="el-GR" sz="1200" i="1" kern="0" baseline="-25000" dirty="0">
              <a:latin typeface="+mj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Η</a:t>
            </a:r>
            <a:r>
              <a:rPr lang="el-GR" sz="1200" i="1" kern="0" baseline="-25000" dirty="0">
                <a:latin typeface="+mj-lt"/>
              </a:rPr>
              <a:t>1</a:t>
            </a:r>
            <a:r>
              <a:rPr lang="el-GR" sz="1200" i="1" kern="0" dirty="0">
                <a:latin typeface="+mj-lt"/>
              </a:rPr>
              <a:t>: Δύο τουλάχιστον μέσοι διαφέρουν ή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		Η</a:t>
            </a:r>
            <a:r>
              <a:rPr lang="en-US" sz="1200" i="1" kern="0" baseline="-25000" dirty="0">
                <a:latin typeface="+mj-lt"/>
              </a:rPr>
              <a:t>1</a:t>
            </a:r>
            <a:r>
              <a:rPr lang="el-GR" sz="1200" i="1" kern="0" dirty="0">
                <a:latin typeface="+mj-lt"/>
              </a:rPr>
              <a:t>: μ</a:t>
            </a:r>
            <a:r>
              <a:rPr lang="en-US" sz="1200" i="1" kern="0" baseline="-25000" dirty="0" err="1">
                <a:latin typeface="+mj-lt"/>
              </a:rPr>
              <a:t>i</a:t>
            </a:r>
            <a:r>
              <a:rPr lang="el-GR" sz="1200" i="1" kern="0" dirty="0" err="1">
                <a:latin typeface="+mj-lt"/>
              </a:rPr>
              <a:t>≠μ</a:t>
            </a:r>
            <a:r>
              <a:rPr lang="en-US" sz="1200" i="1" kern="0" baseline="-25000" dirty="0">
                <a:latin typeface="+mj-lt"/>
              </a:rPr>
              <a:t>j,   </a:t>
            </a:r>
            <a:r>
              <a:rPr lang="en-US" sz="1200" i="1" kern="0" dirty="0" err="1">
                <a:latin typeface="+mj-lt"/>
              </a:rPr>
              <a:t>i,j</a:t>
            </a:r>
            <a:r>
              <a:rPr lang="en-US" sz="1200" i="1" kern="0" dirty="0">
                <a:latin typeface="+mj-lt"/>
              </a:rPr>
              <a:t> = 1,2,…,n</a:t>
            </a:r>
            <a:endParaRPr lang="el-GR" sz="1200" i="1" kern="0" dirty="0">
              <a:latin typeface="+mj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200" i="1" kern="0" dirty="0">
              <a:latin typeface="+mj-lt"/>
            </a:endParaRPr>
          </a:p>
          <a:p>
            <a:pPr marL="0" lvl="1" indent="-285750" algn="just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200" i="1" kern="0" dirty="0">
              <a:latin typeface="+mj-lt"/>
            </a:endParaRP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el-GR" sz="1200" u="sng" kern="0" dirty="0">
                <a:latin typeface="+mj-lt"/>
              </a:rPr>
              <a:t>2</a:t>
            </a:r>
            <a:r>
              <a:rPr lang="el-GR" sz="1200" u="sng" kern="0" baseline="30000" dirty="0">
                <a:latin typeface="+mj-lt"/>
              </a:rPr>
              <a:t>ος</a:t>
            </a:r>
            <a:r>
              <a:rPr lang="el-GR" sz="1200" u="sng" kern="0" dirty="0">
                <a:latin typeface="+mj-lt"/>
              </a:rPr>
              <a:t> έλεγχος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Η</a:t>
            </a:r>
            <a:r>
              <a:rPr lang="el-GR" sz="1200" i="1" kern="0" baseline="-25000" dirty="0">
                <a:latin typeface="+mj-lt"/>
              </a:rPr>
              <a:t>0</a:t>
            </a:r>
            <a:r>
              <a:rPr lang="el-GR" sz="1200" i="1" kern="0" dirty="0">
                <a:latin typeface="+mj-lt"/>
              </a:rPr>
              <a:t>: Δεν υπάρχει διαφορά στις μέσες τιμές των </a:t>
            </a:r>
            <a:r>
              <a:rPr lang="en-US" sz="1200" i="1" kern="0" dirty="0" err="1">
                <a:latin typeface="+mj-lt"/>
              </a:rPr>
              <a:t>i</a:t>
            </a:r>
            <a:r>
              <a:rPr lang="en-US" sz="1200" i="1" kern="0" dirty="0">
                <a:latin typeface="+mj-lt"/>
              </a:rPr>
              <a:t> </a:t>
            </a:r>
            <a:r>
              <a:rPr lang="el-GR" sz="1200" i="1" kern="0" dirty="0">
                <a:latin typeface="+mj-lt"/>
              </a:rPr>
              <a:t>δειγμάτων που οφείλονται στο δεύτερο παράγοντα ή 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		Η</a:t>
            </a:r>
            <a:r>
              <a:rPr lang="el-GR" sz="1200" i="1" kern="0" baseline="-25000" dirty="0">
                <a:latin typeface="+mj-lt"/>
              </a:rPr>
              <a:t>0</a:t>
            </a:r>
            <a:r>
              <a:rPr lang="el-GR" sz="1200" i="1" kern="0" dirty="0">
                <a:latin typeface="+mj-lt"/>
              </a:rPr>
              <a:t>: μ</a:t>
            </a:r>
            <a:r>
              <a:rPr lang="en-US" sz="1200" i="1" kern="0" baseline="-25000" dirty="0" err="1">
                <a:latin typeface="+mj-lt"/>
              </a:rPr>
              <a:t>i</a:t>
            </a:r>
            <a:r>
              <a:rPr lang="el-GR" sz="1200" i="1" kern="0" dirty="0">
                <a:latin typeface="+mj-lt"/>
              </a:rPr>
              <a:t>=μ</a:t>
            </a:r>
            <a:r>
              <a:rPr lang="en-US" sz="1200" i="1" kern="0" baseline="-25000" dirty="0">
                <a:latin typeface="+mj-lt"/>
              </a:rPr>
              <a:t>j</a:t>
            </a:r>
            <a:r>
              <a:rPr lang="en-US" sz="1200" i="1" kern="0" dirty="0">
                <a:latin typeface="+mj-lt"/>
              </a:rPr>
              <a:t>,   </a:t>
            </a:r>
            <a:r>
              <a:rPr lang="en-US" sz="1200" i="1" kern="0" dirty="0" err="1">
                <a:latin typeface="+mj-lt"/>
              </a:rPr>
              <a:t>i,j</a:t>
            </a:r>
            <a:r>
              <a:rPr lang="en-US" sz="1200" i="1" kern="0" dirty="0">
                <a:latin typeface="+mj-lt"/>
              </a:rPr>
              <a:t> = 1,2,…,n</a:t>
            </a:r>
            <a:endParaRPr lang="el-GR" sz="1200" i="1" kern="0" baseline="-25000" dirty="0">
              <a:latin typeface="+mj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Η</a:t>
            </a:r>
            <a:r>
              <a:rPr lang="el-GR" sz="1200" i="1" kern="0" baseline="-25000" dirty="0">
                <a:latin typeface="+mj-lt"/>
              </a:rPr>
              <a:t>1</a:t>
            </a:r>
            <a:r>
              <a:rPr lang="el-GR" sz="1200" i="1" kern="0" dirty="0">
                <a:latin typeface="+mj-lt"/>
              </a:rPr>
              <a:t>: Δύο τουλάχιστον μέσοι διαφέρουν ή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200" i="1" kern="0" dirty="0">
                <a:latin typeface="+mj-lt"/>
              </a:rPr>
              <a:t>		Η</a:t>
            </a:r>
            <a:r>
              <a:rPr lang="en-US" sz="1200" i="1" kern="0" baseline="-25000" dirty="0">
                <a:latin typeface="+mj-lt"/>
              </a:rPr>
              <a:t>1</a:t>
            </a:r>
            <a:r>
              <a:rPr lang="el-GR" sz="1200" i="1" kern="0" dirty="0">
                <a:latin typeface="+mj-lt"/>
              </a:rPr>
              <a:t>: μ</a:t>
            </a:r>
            <a:r>
              <a:rPr lang="en-US" sz="1200" i="1" kern="0" baseline="-25000" dirty="0" err="1">
                <a:latin typeface="+mj-lt"/>
              </a:rPr>
              <a:t>i</a:t>
            </a:r>
            <a:r>
              <a:rPr lang="el-GR" sz="1200" i="1" kern="0" dirty="0" err="1">
                <a:latin typeface="+mj-lt"/>
              </a:rPr>
              <a:t>≠μ</a:t>
            </a:r>
            <a:r>
              <a:rPr lang="en-US" sz="1200" i="1" kern="0" baseline="-25000" dirty="0">
                <a:latin typeface="+mj-lt"/>
              </a:rPr>
              <a:t>j,   </a:t>
            </a:r>
            <a:r>
              <a:rPr lang="en-US" sz="1200" i="1" kern="0" dirty="0" err="1">
                <a:latin typeface="+mj-lt"/>
              </a:rPr>
              <a:t>i,j</a:t>
            </a:r>
            <a:r>
              <a:rPr lang="en-US" sz="1200" i="1" kern="0" dirty="0">
                <a:latin typeface="+mj-lt"/>
              </a:rPr>
              <a:t> = 1,2,…,n</a:t>
            </a:r>
            <a:endParaRPr lang="el-GR" sz="1200" i="1" kern="0" dirty="0">
              <a:latin typeface="+mj-lt"/>
            </a:endParaRPr>
          </a:p>
          <a:p>
            <a:pPr marL="0" lvl="1" indent="-285750" algn="just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200" i="1" kern="0" dirty="0">
              <a:latin typeface="+mj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200" i="1" kern="0" dirty="0">
              <a:latin typeface="+mj-lt"/>
            </a:endParaRPr>
          </a:p>
          <a:p>
            <a:pPr algn="just" eaLnBrk="0" hangingPunc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l-GR" sz="1200" kern="0" dirty="0">
              <a:latin typeface="+mj-lt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3"/>
              </a:buBlip>
              <a:defRPr/>
            </a:pPr>
            <a:endParaRPr lang="el-GR" sz="1200" kern="0" dirty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38" y="5143500"/>
            <a:ext cx="7786687" cy="101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200" b="1" u="sng" dirty="0">
                <a:latin typeface="+mj-lt"/>
              </a:rPr>
              <a:t>Προϋποθέσεις Εφαρμογής της </a:t>
            </a:r>
            <a:r>
              <a:rPr lang="en-US" sz="1200" b="1" u="sng" dirty="0">
                <a:latin typeface="+mj-lt"/>
              </a:rPr>
              <a:t>ANOVA</a:t>
            </a:r>
            <a:endParaRPr lang="el-GR" sz="1200" b="1" u="sng" dirty="0"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92075" algn="l"/>
                <a:tab pos="355600" algn="l"/>
                <a:tab pos="538163" algn="l"/>
              </a:tabLst>
              <a:defRPr/>
            </a:pPr>
            <a:r>
              <a:rPr lang="en-US" sz="1200" dirty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Κανονικότητα σε κάθε υποομάδα – υποκατηγορία</a:t>
            </a:r>
            <a:r>
              <a:rPr lang="en-US" sz="1200" dirty="0">
                <a:latin typeface="+mj-lt"/>
              </a:rPr>
              <a:t>. </a:t>
            </a:r>
            <a:r>
              <a:rPr lang="el-GR" sz="1200" dirty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92075" algn="l"/>
                <a:tab pos="355600" algn="l"/>
                <a:tab pos="538163" algn="l"/>
              </a:tabLst>
              <a:defRPr/>
            </a:pPr>
            <a:r>
              <a:rPr lang="el-GR" sz="1200" dirty="0" err="1">
                <a:latin typeface="+mj-lt"/>
              </a:rPr>
              <a:t>Ομοσκεδαστικότητα</a:t>
            </a:r>
            <a:endParaRPr lang="el-GR" sz="1200" dirty="0">
              <a:latin typeface="+mj-lt"/>
            </a:endParaRPr>
          </a:p>
          <a:p>
            <a:pPr>
              <a:defRPr/>
            </a:pPr>
            <a:endParaRPr lang="el-GR" sz="1200" dirty="0">
              <a:latin typeface="+mj-lt"/>
            </a:endParaRPr>
          </a:p>
          <a:p>
            <a:pPr algn="just">
              <a:defRPr/>
            </a:pPr>
            <a:r>
              <a:rPr lang="el-GR" sz="1200" i="1" dirty="0">
                <a:latin typeface="+mj-lt"/>
              </a:rPr>
              <a:t>Εάν δεν ισχύει η προϋπόθεση προχωρούμε στο αντίστοιχο μη παραμετρικό τεστ </a:t>
            </a:r>
            <a:r>
              <a:rPr lang="en-US" sz="1200" i="1" dirty="0">
                <a:latin typeface="+mj-lt"/>
              </a:rPr>
              <a:t>Friedman</a:t>
            </a:r>
            <a:endParaRPr lang="el-GR" sz="1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938" y="1571625"/>
            <a:ext cx="76962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1600" kern="0" dirty="0">
                <a:latin typeface="+mn-lt"/>
              </a:rPr>
              <a:t>Επιστρέφοντας στο αρχείο </a:t>
            </a:r>
            <a:r>
              <a:rPr lang="en-US" sz="1600" kern="0" dirty="0" err="1">
                <a:latin typeface="+mn-lt"/>
              </a:rPr>
              <a:t>advertisments</a:t>
            </a:r>
            <a:r>
              <a:rPr lang="el-GR" sz="1600" kern="0" dirty="0">
                <a:latin typeface="+mn-lt"/>
              </a:rPr>
              <a:t>.</a:t>
            </a:r>
            <a:r>
              <a:rPr lang="en-US" sz="1600" kern="0" dirty="0" err="1">
                <a:latin typeface="+mn-lt"/>
              </a:rPr>
              <a:t>sav</a:t>
            </a:r>
            <a:r>
              <a:rPr lang="en-US" sz="1600" kern="0" dirty="0">
                <a:latin typeface="+mn-lt"/>
              </a:rPr>
              <a:t> </a:t>
            </a:r>
            <a:r>
              <a:rPr lang="el-GR" sz="1600" kern="0" dirty="0">
                <a:latin typeface="+mn-lt"/>
              </a:rPr>
              <a:t>έστω ότι θέλουμε να ελέγξουμε την υπόθεση ότι </a:t>
            </a: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δεν υπάρχει στατιστικά σημαντική διαφορά στο μέσο αριθμό των λέξεων με περισσότερες από τρεις συλλαβές στις διαφημίσεις των περιοδικών ανάλογα: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  <a:defRPr/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με το επίπεδο εκπαίδευσης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  <a:defRPr/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την ηλικιακή κατηγορία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l-GR" sz="1600" i="1" u="sng" kern="0" dirty="0">
              <a:latin typeface="+mn-lt"/>
            </a:endParaRP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l-GR" sz="1600" i="1" u="sng" kern="0" dirty="0">
                <a:latin typeface="+mn-lt"/>
              </a:rPr>
              <a:t>Για το επίπεδο εκπαίδευσης: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Η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0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=μ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=μ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Η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Δύο τουλάχιστον μέσοι διαφέρουν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600" b="1" i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l-GR" sz="1600" i="1" u="sng" kern="0" dirty="0"/>
              <a:t>Για την ηλικιακή κατηγορία: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kern="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kern="0" dirty="0">
                <a:solidFill>
                  <a:schemeClr val="accent1">
                    <a:lumMod val="50000"/>
                  </a:schemeClr>
                </a:solidFill>
              </a:rPr>
              <a:t>: Δύο τουλάχιστον μέσοι διαφέρουν</a:t>
            </a: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600" b="1" i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600" b="1" i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600" b="1" i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endParaRPr lang="el-GR" sz="1600" b="1" i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l-GR" sz="1600" kern="0" dirty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l-GR" sz="16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5544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63"/>
            <a:ext cx="36385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3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3919537" y="1724026"/>
            <a:ext cx="804863" cy="7858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254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572125" y="3571875"/>
            <a:ext cx="2643188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3255" name="10 - TextBox"/>
          <p:cNvSpPr txBox="1">
            <a:spLocks noChangeArrowheads="1"/>
          </p:cNvSpPr>
          <p:nvPr/>
        </p:nvSpPr>
        <p:spPr bwMode="auto">
          <a:xfrm>
            <a:off x="4786313" y="5214938"/>
            <a:ext cx="300037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τις δύο κατηγορικές μεταβλητές</a:t>
            </a:r>
          </a:p>
        </p:txBody>
      </p:sp>
      <p:sp>
        <p:nvSpPr>
          <p:cNvPr id="53256" name="13 - Έλλειψη"/>
          <p:cNvSpPr>
            <a:spLocks noChangeArrowheads="1"/>
          </p:cNvSpPr>
          <p:nvPr/>
        </p:nvSpPr>
        <p:spPr bwMode="auto">
          <a:xfrm>
            <a:off x="7429500" y="2571750"/>
            <a:ext cx="785813" cy="14287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53257" name="14 - Έλλειψη"/>
          <p:cNvSpPr>
            <a:spLocks noChangeArrowheads="1"/>
          </p:cNvSpPr>
          <p:nvPr/>
        </p:nvSpPr>
        <p:spPr bwMode="auto">
          <a:xfrm>
            <a:off x="7429500" y="2786063"/>
            <a:ext cx="785813" cy="142875"/>
          </a:xfrm>
          <a:prstGeom prst="ellipse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53258" name="15 - Έλλειψη"/>
          <p:cNvSpPr>
            <a:spLocks noChangeArrowheads="1"/>
          </p:cNvSpPr>
          <p:nvPr/>
        </p:nvSpPr>
        <p:spPr bwMode="auto">
          <a:xfrm>
            <a:off x="7429500" y="2928938"/>
            <a:ext cx="785813" cy="142875"/>
          </a:xfrm>
          <a:prstGeom prst="ellipse">
            <a:avLst/>
          </a:prstGeom>
          <a:noFill/>
          <a:ln w="19050" algn="ctr">
            <a:solidFill>
              <a:srgbClr val="007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2978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428750"/>
            <a:ext cx="2203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63" y="5000625"/>
            <a:ext cx="28575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rgbClr val="FF0000"/>
                </a:solidFill>
                <a:latin typeface="+mj-lt"/>
                <a:cs typeface="Arial" charset="0"/>
              </a:rPr>
              <a:t>Επιλέγουμε τα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</a:rPr>
              <a:t>Post Hoc </a:t>
            </a:r>
            <a:r>
              <a:rPr lang="el-GR" sz="1400" dirty="0">
                <a:solidFill>
                  <a:srgbClr val="FF0000"/>
                </a:solidFill>
                <a:latin typeface="+mj-lt"/>
                <a:cs typeface="Arial" charset="0"/>
              </a:rPr>
              <a:t>για τις ανά δύο συγκρίσεις των μέσων και για τις δύο κατηγορικές μεταβλητές</a:t>
            </a:r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 rot="2796752">
            <a:off x="101600" y="2082800"/>
            <a:ext cx="2259013" cy="2430463"/>
          </a:xfrm>
          <a:prstGeom prst="line">
            <a:avLst/>
          </a:prstGeom>
          <a:noFill/>
          <a:ln w="19050" cmpd="thinThick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71875" y="5072063"/>
            <a:ext cx="1655763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rgbClr val="808000"/>
                </a:solidFill>
                <a:latin typeface="+mj-lt"/>
                <a:cs typeface="Arial" charset="0"/>
              </a:rPr>
              <a:t>Αποθηκεύουμε τα κατάλοιπα</a:t>
            </a: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 rot="2796752">
            <a:off x="3145632" y="2110581"/>
            <a:ext cx="2686050" cy="2341563"/>
          </a:xfrm>
          <a:prstGeom prst="line">
            <a:avLst/>
          </a:prstGeom>
          <a:noFill/>
          <a:ln w="19050" cmpd="thinThick">
            <a:solidFill>
              <a:srgbClr val="8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553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428750"/>
            <a:ext cx="28194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11 - Έλλειψη"/>
          <p:cNvSpPr>
            <a:spLocks noChangeArrowheads="1"/>
          </p:cNvSpPr>
          <p:nvPr/>
        </p:nvSpPr>
        <p:spPr bwMode="auto">
          <a:xfrm>
            <a:off x="714375" y="1500188"/>
            <a:ext cx="785813" cy="214312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55306" name="12 - Έλλειψη"/>
          <p:cNvSpPr>
            <a:spLocks noChangeArrowheads="1"/>
          </p:cNvSpPr>
          <p:nvPr/>
        </p:nvSpPr>
        <p:spPr bwMode="auto">
          <a:xfrm>
            <a:off x="3929063" y="1500188"/>
            <a:ext cx="785812" cy="142875"/>
          </a:xfrm>
          <a:prstGeom prst="ellipse">
            <a:avLst/>
          </a:prstGeom>
          <a:noFill/>
          <a:ln w="38100" algn="ctr">
            <a:solidFill>
              <a:srgbClr val="8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55307" name="13 - Έλλειψη"/>
          <p:cNvSpPr>
            <a:spLocks noChangeArrowheads="1"/>
          </p:cNvSpPr>
          <p:nvPr/>
        </p:nvSpPr>
        <p:spPr bwMode="auto">
          <a:xfrm>
            <a:off x="6357938" y="1428750"/>
            <a:ext cx="785812" cy="142875"/>
          </a:xfrm>
          <a:prstGeom prst="ellipse">
            <a:avLst/>
          </a:prstGeom>
          <a:noFill/>
          <a:ln w="38100" algn="ctr">
            <a:solidFill>
              <a:srgbClr val="007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72188" y="4929188"/>
            <a:ext cx="2232025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rgbClr val="0070C0"/>
                </a:solidFill>
                <a:latin typeface="+mj-lt"/>
                <a:cs typeface="Arial" charset="0"/>
              </a:rPr>
              <a:t>Επιλέγουμε το τεστ για την ισότητα των διακυμάνσεων και κάποια περιγραφικά στατιστικά</a:t>
            </a:r>
          </a:p>
        </p:txBody>
      </p:sp>
      <p:sp>
        <p:nvSpPr>
          <p:cNvPr id="55309" name="Line 12"/>
          <p:cNvSpPr>
            <a:spLocks noChangeShapeType="1"/>
          </p:cNvSpPr>
          <p:nvPr/>
        </p:nvSpPr>
        <p:spPr bwMode="auto">
          <a:xfrm rot="2796752">
            <a:off x="6480175" y="3394075"/>
            <a:ext cx="1031875" cy="1158875"/>
          </a:xfrm>
          <a:prstGeom prst="line">
            <a:avLst/>
          </a:prstGeom>
          <a:noFill/>
          <a:ln w="57150" cmpd="thinThick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3813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57313"/>
            <a:ext cx="22113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143375"/>
            <a:ext cx="509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9 - Ορθογώνιο"/>
          <p:cNvSpPr>
            <a:spLocks noChangeArrowheads="1"/>
          </p:cNvSpPr>
          <p:nvPr/>
        </p:nvSpPr>
        <p:spPr bwMode="auto">
          <a:xfrm>
            <a:off x="357188" y="5429250"/>
            <a:ext cx="5143500" cy="646113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υπόθεση που ελέγχουμε είναι:</a:t>
            </a:r>
          </a:p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Η μεταβλητή «κατάλοιπα» ακολουθεί την Κανονική Κατανομή</a:t>
            </a:r>
          </a:p>
          <a:p>
            <a:r>
              <a:rPr lang="el-GR" sz="1200"/>
              <a:t>Η</a:t>
            </a:r>
            <a:r>
              <a:rPr lang="el-GR" sz="1200" baseline="-25000"/>
              <a:t>1</a:t>
            </a:r>
            <a:r>
              <a:rPr lang="el-GR" sz="1200"/>
              <a:t>: Η μεταβλητή «κατάλοιπα» δεν ακολουθεί την Κανονική Κατανομή</a:t>
            </a:r>
          </a:p>
        </p:txBody>
      </p:sp>
      <p:sp>
        <p:nvSpPr>
          <p:cNvPr id="57351" name="10 - Ορθογώνιο"/>
          <p:cNvSpPr>
            <a:spLocks noChangeArrowheads="1"/>
          </p:cNvSpPr>
          <p:nvPr/>
        </p:nvSpPr>
        <p:spPr bwMode="auto">
          <a:xfrm>
            <a:off x="5786438" y="4714875"/>
            <a:ext cx="3143250" cy="10160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Επειδή το δείγμα είναι μεγάλο κοιτάζω το </a:t>
            </a:r>
            <a:r>
              <a:rPr lang="en-US" sz="1200"/>
              <a:t>Kolmogorov Smirnov.</a:t>
            </a:r>
          </a:p>
          <a:p>
            <a:r>
              <a:rPr lang="en-US" sz="1200">
                <a:solidFill>
                  <a:srgbClr val="808000"/>
                </a:solidFill>
              </a:rPr>
              <a:t>Sig = 0.200&gt; 0.05 </a:t>
            </a:r>
            <a:r>
              <a:rPr lang="el-GR" sz="1200"/>
              <a:t>επομένως δέχομαι την Η</a:t>
            </a:r>
            <a:r>
              <a:rPr lang="el-GR" sz="1200" baseline="-25000"/>
              <a:t>0</a:t>
            </a:r>
            <a:r>
              <a:rPr lang="el-GR" sz="1200"/>
              <a:t>, δηλαδή η μεταβλητή ακολουθεί Κανονική Κατανομή</a:t>
            </a:r>
          </a:p>
        </p:txBody>
      </p:sp>
      <p:cxnSp>
        <p:nvCxnSpPr>
          <p:cNvPr id="57352" name="11 - Ευθύγραμμο βέλος σύνδεσης"/>
          <p:cNvCxnSpPr>
            <a:cxnSpLocks noChangeShapeType="1"/>
          </p:cNvCxnSpPr>
          <p:nvPr/>
        </p:nvCxnSpPr>
        <p:spPr bwMode="auto">
          <a:xfrm>
            <a:off x="4000500" y="2090738"/>
            <a:ext cx="571500" cy="4810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928813"/>
            <a:ext cx="5581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4 - TextBox"/>
          <p:cNvSpPr txBox="1">
            <a:spLocks noChangeArrowheads="1"/>
          </p:cNvSpPr>
          <p:nvPr/>
        </p:nvSpPr>
        <p:spPr bwMode="auto">
          <a:xfrm>
            <a:off x="4286250" y="3357563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 δεύτερος έλεγχος που αφορά την ομοσκεδαστικότητα</a:t>
            </a:r>
          </a:p>
        </p:txBody>
      </p:sp>
      <p:sp>
        <p:nvSpPr>
          <p:cNvPr id="59397" name="5 - Ορθογώνιο"/>
          <p:cNvSpPr>
            <a:spLocks noChangeArrowheads="1"/>
          </p:cNvSpPr>
          <p:nvPr/>
        </p:nvSpPr>
        <p:spPr bwMode="auto">
          <a:xfrm>
            <a:off x="1071563" y="4357688"/>
            <a:ext cx="5143500" cy="10160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υπόθεση που ελέγχουμε είναι:</a:t>
            </a:r>
          </a:p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Οι διακυμάνσεις είναι ίσες στις τρεις ομάδες</a:t>
            </a:r>
          </a:p>
          <a:p>
            <a:r>
              <a:rPr lang="el-GR" sz="1200"/>
              <a:t>Η</a:t>
            </a:r>
            <a:r>
              <a:rPr lang="el-GR" sz="1200" baseline="-25000"/>
              <a:t>1</a:t>
            </a:r>
            <a:r>
              <a:rPr lang="el-GR" sz="1200"/>
              <a:t>: Δύο τουλάχιστον διακυμάνσεις διαφέρουν</a:t>
            </a:r>
          </a:p>
          <a:p>
            <a:endParaRPr lang="el-GR" sz="1200"/>
          </a:p>
          <a:p>
            <a:r>
              <a:rPr lang="en-US" sz="1200"/>
              <a:t>Sig=0.</a:t>
            </a:r>
            <a:r>
              <a:rPr lang="el-GR" sz="1200"/>
              <a:t>057</a:t>
            </a:r>
            <a:r>
              <a:rPr lang="en-US" sz="1200"/>
              <a:t>&gt;0.05 </a:t>
            </a:r>
            <a:r>
              <a:rPr lang="el-GR" sz="1200"/>
              <a:t>επομένως οριακά δεχόμαστε την Η</a:t>
            </a:r>
            <a:r>
              <a:rPr lang="el-GR" sz="1200" baseline="-25000"/>
              <a:t>0</a:t>
            </a:r>
          </a:p>
        </p:txBody>
      </p:sp>
      <p:cxnSp>
        <p:nvCxnSpPr>
          <p:cNvPr id="59398" name="6 - Ευθύγραμμο βέλος σύνδεσης"/>
          <p:cNvCxnSpPr>
            <a:cxnSpLocks noChangeShapeType="1"/>
          </p:cNvCxnSpPr>
          <p:nvPr/>
        </p:nvCxnSpPr>
        <p:spPr bwMode="auto">
          <a:xfrm>
            <a:off x="4714875" y="2143125"/>
            <a:ext cx="1571625" cy="9096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0"/>
            <a:ext cx="5181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857250" y="2425700"/>
            <a:ext cx="46434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288" y="3860800"/>
            <a:ext cx="8424862" cy="6461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: μ1=μ2</a:t>
            </a:r>
            <a:r>
              <a:rPr lang="en-US" sz="1200" dirty="0">
                <a:latin typeface="+mj-lt"/>
              </a:rPr>
              <a:t>=</a:t>
            </a:r>
            <a:r>
              <a:rPr lang="el-GR" sz="1200" dirty="0">
                <a:latin typeface="+mj-lt"/>
              </a:rPr>
              <a:t>μ</a:t>
            </a:r>
            <a:r>
              <a:rPr lang="en-US" sz="1200" dirty="0">
                <a:latin typeface="+mj-lt"/>
              </a:rPr>
              <a:t>3</a:t>
            </a:r>
            <a:r>
              <a:rPr lang="el-GR" sz="1200" dirty="0">
                <a:latin typeface="+mj-lt"/>
              </a:rPr>
              <a:t> έναντι της Η</a:t>
            </a:r>
            <a:r>
              <a:rPr lang="el-GR" sz="1200" baseline="-25000" dirty="0">
                <a:latin typeface="+mj-lt"/>
              </a:rPr>
              <a:t>1</a:t>
            </a:r>
            <a:r>
              <a:rPr lang="el-GR" sz="1200" dirty="0">
                <a:latin typeface="+mj-lt"/>
              </a:rPr>
              <a:t>: 2 τουλάχιστον μέσοι διαφέρουν. </a:t>
            </a:r>
            <a:r>
              <a:rPr lang="en-US" sz="1200" dirty="0">
                <a:latin typeface="+mj-lt"/>
              </a:rPr>
              <a:t>Sig.=0,0</a:t>
            </a:r>
            <a:r>
              <a:rPr lang="el-GR" sz="1200" dirty="0">
                <a:latin typeface="+mj-lt"/>
              </a:rPr>
              <a:t>32</a:t>
            </a:r>
            <a:r>
              <a:rPr lang="en-US" sz="1200" dirty="0">
                <a:latin typeface="+mj-lt"/>
              </a:rPr>
              <a:t>&lt;0,05</a:t>
            </a:r>
            <a:r>
              <a:rPr lang="el-GR" sz="1200" dirty="0">
                <a:latin typeface="+mj-lt"/>
              </a:rPr>
              <a:t> επομένως απορρίπτουμε την 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, δηλαδή υπάρχει στατιστικά σημαντική διαφορά στο μέσο αριθμό των λέξεων με περισσότερες από τρεις συλλαβές στις διαφημίσεις των περιοδικών ανάλογα με το επίπεδο εκπαίδευσης</a:t>
            </a:r>
            <a:r>
              <a:rPr lang="en-US" sz="1200" dirty="0">
                <a:latin typeface="+mj-lt"/>
              </a:rPr>
              <a:t>.</a:t>
            </a:r>
            <a:endParaRPr lang="el-GR" sz="1200" dirty="0">
              <a:latin typeface="+mj-lt"/>
            </a:endParaRP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857250" y="2641600"/>
            <a:ext cx="4643438" cy="21590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flipH="1">
            <a:off x="928688" y="2714625"/>
            <a:ext cx="144462" cy="1944688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395288" y="4581525"/>
            <a:ext cx="8424862" cy="646113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μ1=μ2</a:t>
            </a:r>
            <a:r>
              <a:rPr lang="en-US" sz="1200"/>
              <a:t>=</a:t>
            </a:r>
            <a:r>
              <a:rPr lang="el-GR" sz="1200"/>
              <a:t>μ</a:t>
            </a:r>
            <a:r>
              <a:rPr lang="en-US" sz="1200"/>
              <a:t>3</a:t>
            </a:r>
            <a:r>
              <a:rPr lang="el-GR" sz="1200"/>
              <a:t> έναντι της Η</a:t>
            </a:r>
            <a:r>
              <a:rPr lang="el-GR" sz="1200" baseline="-25000"/>
              <a:t>1</a:t>
            </a:r>
            <a:r>
              <a:rPr lang="el-GR" sz="1200"/>
              <a:t>: 2 τουλάχιστον μέσοι διαφέρουν. </a:t>
            </a:r>
            <a:r>
              <a:rPr lang="en-US" sz="1200"/>
              <a:t>sig=0,696&gt;0,05</a:t>
            </a:r>
            <a:r>
              <a:rPr lang="el-GR" sz="1200"/>
              <a:t> επομένως δεχόμαστε την Η</a:t>
            </a:r>
            <a:r>
              <a:rPr lang="el-GR" sz="1200" baseline="-25000"/>
              <a:t>0</a:t>
            </a:r>
            <a:r>
              <a:rPr lang="el-GR" sz="1200"/>
              <a:t>, δηλαδή δεν υπάρχει στατιστικά σημαντική διαφορά στο μέσο αριθμό των λέξεων με περισσότερες από τρεις συλλαβές στις διαφημίσεις των περιοδικών ανάλογα με την ηλικιακή κατηγορία</a:t>
            </a:r>
            <a:r>
              <a:rPr lang="en-US" sz="1200"/>
              <a:t>.</a:t>
            </a:r>
            <a:endParaRPr lang="el-GR" sz="1200"/>
          </a:p>
        </p:txBody>
      </p:sp>
      <p:sp>
        <p:nvSpPr>
          <p:cNvPr id="61449" name="Rectangle 11"/>
          <p:cNvSpPr>
            <a:spLocks noChangeArrowheads="1"/>
          </p:cNvSpPr>
          <p:nvPr/>
        </p:nvSpPr>
        <p:spPr bwMode="auto">
          <a:xfrm>
            <a:off x="857250" y="2857500"/>
            <a:ext cx="4643438" cy="21590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  <a:p>
            <a:pPr algn="ctr"/>
            <a:endParaRPr lang="el-GR"/>
          </a:p>
        </p:txBody>
      </p:sp>
      <p:sp>
        <p:nvSpPr>
          <p:cNvPr id="61450" name="Line 12"/>
          <p:cNvSpPr>
            <a:spLocks noChangeShapeType="1"/>
          </p:cNvSpPr>
          <p:nvPr/>
        </p:nvSpPr>
        <p:spPr bwMode="auto">
          <a:xfrm flipH="1">
            <a:off x="1143000" y="2928938"/>
            <a:ext cx="358775" cy="2663825"/>
          </a:xfrm>
          <a:prstGeom prst="line">
            <a:avLst/>
          </a:prstGeom>
          <a:noFill/>
          <a:ln w="12700">
            <a:solidFill>
              <a:srgbClr val="8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428625" y="5357813"/>
            <a:ext cx="8424863" cy="646112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</a:t>
            </a:r>
            <a:r>
              <a:rPr lang="el-GR" sz="1200" baseline="-25000"/>
              <a:t>0</a:t>
            </a:r>
            <a:r>
              <a:rPr lang="el-GR" sz="1200"/>
              <a:t>: δεν υπάρχει αλληλεπίδραση εκπαιδευτικού επιπέδου και ηλικίας έναντι της Η</a:t>
            </a:r>
            <a:r>
              <a:rPr lang="el-GR" sz="1200" baseline="-25000"/>
              <a:t>1</a:t>
            </a:r>
            <a:r>
              <a:rPr lang="el-GR" sz="1200"/>
              <a:t>: υπάρχει αλληλεπίδραση εκπαιδευτικού επιπέδου και ηλικίας. </a:t>
            </a:r>
            <a:r>
              <a:rPr lang="en-US" sz="1200"/>
              <a:t>sig=0,</a:t>
            </a:r>
            <a:r>
              <a:rPr lang="el-GR" sz="1200"/>
              <a:t>048&lt;</a:t>
            </a:r>
            <a:r>
              <a:rPr lang="en-US" sz="1200"/>
              <a:t>0,05</a:t>
            </a:r>
            <a:r>
              <a:rPr lang="el-GR" sz="1200"/>
              <a:t> επομένως απορρίπτουμε την Η</a:t>
            </a:r>
            <a:r>
              <a:rPr lang="el-GR" sz="1200" baseline="-25000"/>
              <a:t>0</a:t>
            </a:r>
            <a:r>
              <a:rPr lang="el-GR" sz="1200"/>
              <a:t>, δηλαδή υπάρχει αλληλεπίδραση εκπαιδευτικού επιπέδου και ηλικίας.</a:t>
            </a:r>
          </a:p>
        </p:txBody>
      </p:sp>
      <p:sp>
        <p:nvSpPr>
          <p:cNvPr id="61452" name="Line 9"/>
          <p:cNvSpPr>
            <a:spLocks noChangeShapeType="1"/>
          </p:cNvSpPr>
          <p:nvPr/>
        </p:nvSpPr>
        <p:spPr bwMode="auto">
          <a:xfrm flipH="1">
            <a:off x="785813" y="2571750"/>
            <a:ext cx="144462" cy="16430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Δύο Παράγοντες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71625"/>
            <a:ext cx="7067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4375" y="4929188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απορρίψαμε την 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για τη μεταβλητή Επίπεδο εκπαίδευσης τα </a:t>
            </a:r>
            <a:r>
              <a:rPr lang="en-US" sz="1400" dirty="0">
                <a:latin typeface="+mj-lt"/>
              </a:rPr>
              <a:t>Post Hoc Tests </a:t>
            </a:r>
            <a:r>
              <a:rPr lang="el-GR" sz="1400" dirty="0">
                <a:latin typeface="+mj-lt"/>
              </a:rPr>
              <a:t>έχουν νόημα. Υπάρχουν διαφορές στους μέσους για τις ομάδες 1 - 2. </a:t>
            </a:r>
          </a:p>
        </p:txBody>
      </p:sp>
      <p:sp>
        <p:nvSpPr>
          <p:cNvPr id="63493" name="6 - Ορθογώνιο"/>
          <p:cNvSpPr>
            <a:spLocks noChangeArrowheads="1"/>
          </p:cNvSpPr>
          <p:nvPr/>
        </p:nvSpPr>
        <p:spPr bwMode="auto">
          <a:xfrm>
            <a:off x="857250" y="14287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Post Hoc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100" dirty="0" smtClean="0"/>
              <a:t>Ανάλυση Διακύμανσης (</a:t>
            </a:r>
            <a:r>
              <a:rPr lang="en-US" sz="2100" dirty="0" smtClean="0"/>
              <a:t>ANOVA)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 Κατά έναν Παράγοντα </a:t>
            </a:r>
            <a:r>
              <a:rPr lang="en-US" sz="2100" dirty="0" smtClean="0"/>
              <a:t>(One – Way </a:t>
            </a:r>
            <a:r>
              <a:rPr lang="en-US" sz="2100" dirty="0" err="1" smtClean="0"/>
              <a:t>Anova</a:t>
            </a:r>
            <a:r>
              <a:rPr lang="en-US" sz="2100" dirty="0" smtClean="0"/>
              <a:t>)</a:t>
            </a:r>
            <a:endParaRPr lang="el-GR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 Κατά δύο Παράγοντες</a:t>
            </a:r>
            <a:r>
              <a:rPr lang="en-US" sz="2100" dirty="0" smtClean="0"/>
              <a:t> (Two – Way </a:t>
            </a:r>
            <a:r>
              <a:rPr lang="en-US" sz="2100" dirty="0" err="1" smtClean="0"/>
              <a:t>Anova</a:t>
            </a:r>
            <a:r>
              <a:rPr lang="en-US" sz="2100" dirty="0" smtClean="0"/>
              <a:t>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</a:t>
            </a:r>
            <a:r>
              <a:rPr lang="en-US" smtClean="0"/>
              <a:t>(ANOVA)</a:t>
            </a:r>
            <a:endParaRPr lang="el-G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7696200" cy="41767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l-GR" sz="1600" dirty="0" smtClean="0">
                <a:latin typeface="+mj-lt"/>
              </a:rPr>
              <a:t>Η Ανάλυση Διακύμανσης χρησιμοποιείται για την εκτίμηση της πιθανότητας οι διαφορές στους μέσους να είναι στατιστικά σημαντικές. </a:t>
            </a:r>
            <a:endParaRPr lang="en-US" sz="1600" dirty="0" smtClean="0">
              <a:latin typeface="+mj-lt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 algn="just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l-GR" sz="1600" dirty="0" smtClean="0">
                <a:latin typeface="+mj-lt"/>
              </a:rPr>
              <a:t>Αποτελεί επέκταση του </a:t>
            </a:r>
            <a:r>
              <a:rPr lang="en-US" sz="1600" dirty="0" smtClean="0">
                <a:latin typeface="+mj-lt"/>
              </a:rPr>
              <a:t>t-test</a:t>
            </a:r>
            <a:r>
              <a:rPr lang="el-GR" sz="1600" dirty="0" smtClean="0">
                <a:latin typeface="+mj-lt"/>
              </a:rPr>
              <a:t>. Η διαφορά της από αυτό είναι ότι ενώ το </a:t>
            </a:r>
            <a:r>
              <a:rPr lang="en-US" sz="1600" dirty="0" smtClean="0">
                <a:latin typeface="+mj-lt"/>
              </a:rPr>
              <a:t>t-test </a:t>
            </a:r>
            <a:r>
              <a:rPr lang="el-GR" sz="1600" dirty="0" smtClean="0">
                <a:latin typeface="+mj-lt"/>
              </a:rPr>
              <a:t>εξετάζει τη διαφορά μεταξύ των μέσων για δύο ομάδες, η </a:t>
            </a:r>
            <a:r>
              <a:rPr lang="en-US" sz="1600" dirty="0" smtClean="0">
                <a:latin typeface="+mj-lt"/>
              </a:rPr>
              <a:t>ANOVA </a:t>
            </a:r>
            <a:r>
              <a:rPr lang="el-GR" sz="1600" dirty="0" smtClean="0">
                <a:latin typeface="+mj-lt"/>
              </a:rPr>
              <a:t>εξετάζει τις διαφορές στους μέσους για περισσότερες από δύο ομάδες.</a:t>
            </a:r>
          </a:p>
          <a:p>
            <a:pPr marL="0" indent="0" algn="just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1600" dirty="0" smtClean="0">
              <a:latin typeface="+mj-lt"/>
            </a:endParaRPr>
          </a:p>
          <a:p>
            <a:pPr marL="0" indent="0" algn="just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l-GR" sz="1600" dirty="0" smtClean="0">
                <a:latin typeface="+mj-lt"/>
              </a:rPr>
              <a:t>Για να εφαρμοστεί η </a:t>
            </a:r>
            <a:r>
              <a:rPr lang="en-US" sz="1600" dirty="0" smtClean="0">
                <a:latin typeface="+mj-lt"/>
              </a:rPr>
              <a:t>ANOVA</a:t>
            </a:r>
            <a:r>
              <a:rPr lang="el-GR" sz="1600" dirty="0" smtClean="0">
                <a:latin typeface="+mj-lt"/>
              </a:rPr>
              <a:t> θα πρέπει να υπάρχει μία κατηγορική μεταβλητή με περισσότερες από δύο ομάδες και μία ποσοτική μεταβλητή.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1600" dirty="0" smtClean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85813" y="3929063"/>
            <a:ext cx="7786687" cy="23082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b="1" u="sng" dirty="0">
                <a:latin typeface="+mj-lt"/>
              </a:rPr>
              <a:t>Προϋποθέσεις Εφαρμογής της </a:t>
            </a:r>
            <a:r>
              <a:rPr lang="en-US" sz="1600" b="1" u="sng" dirty="0">
                <a:latin typeface="+mj-lt"/>
              </a:rPr>
              <a:t>ANOVA</a:t>
            </a:r>
            <a:endParaRPr lang="el-GR" sz="1600" b="1" u="sng" dirty="0">
              <a:latin typeface="+mj-lt"/>
            </a:endParaRPr>
          </a:p>
          <a:p>
            <a:pPr>
              <a:buFont typeface="Arial" pitchFamily="34" charset="0"/>
              <a:buChar char="•"/>
              <a:tabLst>
                <a:tab pos="92075" algn="l"/>
                <a:tab pos="355600" algn="l"/>
                <a:tab pos="538163" algn="l"/>
              </a:tabLst>
              <a:defRPr/>
            </a:pPr>
            <a:r>
              <a:rPr lang="en-US" sz="1600" dirty="0">
                <a:latin typeface="+mj-lt"/>
              </a:rPr>
              <a:t> </a:t>
            </a:r>
            <a:r>
              <a:rPr lang="el-GR" sz="1600" dirty="0">
                <a:latin typeface="+mj-lt"/>
              </a:rPr>
              <a:t>Κανονικότητα σε κάθε υποομάδα – υποκατηγορία</a:t>
            </a:r>
            <a:r>
              <a:rPr lang="en-US" sz="1600" dirty="0">
                <a:latin typeface="+mj-lt"/>
              </a:rPr>
              <a:t>. </a:t>
            </a:r>
            <a:r>
              <a:rPr lang="el-GR" sz="1600" dirty="0">
                <a:latin typeface="+mj-lt"/>
              </a:rPr>
              <a:t> </a:t>
            </a:r>
          </a:p>
          <a:p>
            <a:pPr>
              <a:tabLst>
                <a:tab pos="92075" algn="l"/>
                <a:tab pos="355600" algn="l"/>
                <a:tab pos="538163" algn="l"/>
              </a:tabLst>
              <a:defRPr/>
            </a:pPr>
            <a:r>
              <a:rPr lang="el-GR" sz="1600" i="1" dirty="0">
                <a:latin typeface="+mj-lt"/>
              </a:rPr>
              <a:t>Για τον έλεγχο της κανονικότητας χρησιμοποιούμε τα κατάλοιπα</a:t>
            </a:r>
            <a:r>
              <a:rPr lang="el-GR" sz="1600" dirty="0">
                <a:latin typeface="+mj-lt"/>
              </a:rPr>
              <a:t>. </a:t>
            </a:r>
            <a:r>
              <a:rPr lang="el-GR" sz="1600" i="1" dirty="0">
                <a:latin typeface="+mj-lt"/>
              </a:rPr>
              <a:t>Τα κατάλοιπα μπορώ είτε να τα υπολογίσω, είτε να χρησιμοποιήσω την εντολή για την Ανάλυση Διακύμανσης με την οποία αποθηκεύονται.</a:t>
            </a:r>
          </a:p>
          <a:p>
            <a:pPr>
              <a:buFont typeface="Arial" pitchFamily="34" charset="0"/>
              <a:buChar char="•"/>
              <a:tabLst>
                <a:tab pos="92075" algn="l"/>
                <a:tab pos="355600" algn="l"/>
                <a:tab pos="538163" algn="l"/>
              </a:tabLst>
              <a:defRPr/>
            </a:pPr>
            <a:r>
              <a:rPr lang="el-GR" sz="1600" dirty="0">
                <a:latin typeface="+mj-lt"/>
              </a:rPr>
              <a:t> </a:t>
            </a:r>
            <a:r>
              <a:rPr lang="el-GR" sz="1600" dirty="0" err="1">
                <a:latin typeface="+mj-lt"/>
              </a:rPr>
              <a:t>Ομοσκεδαστικότητα</a:t>
            </a:r>
            <a:r>
              <a:rPr lang="el-GR" sz="1600" dirty="0">
                <a:latin typeface="+mj-lt"/>
              </a:rPr>
              <a:t>, δηλαδή να ισχύει η ισότητα των διακυμάνσεων</a:t>
            </a:r>
          </a:p>
          <a:p>
            <a:pPr>
              <a:defRPr/>
            </a:pPr>
            <a:endParaRPr lang="el-GR" sz="1600" dirty="0">
              <a:latin typeface="+mj-lt"/>
            </a:endParaRPr>
          </a:p>
          <a:p>
            <a:pPr algn="just">
              <a:defRPr/>
            </a:pPr>
            <a:r>
              <a:rPr lang="el-GR" sz="1600" i="1" dirty="0">
                <a:latin typeface="+mj-lt"/>
              </a:rPr>
              <a:t>Εάν δεν ισχύει η προϋπόθεση προχωρούμε στο αντίστοιχο μη παραμετρικό </a:t>
            </a:r>
            <a:r>
              <a:rPr lang="en-US" sz="1600" i="1" dirty="0" err="1">
                <a:latin typeface="+mj-lt"/>
              </a:rPr>
              <a:t>Kruskal</a:t>
            </a:r>
            <a:r>
              <a:rPr lang="en-US" sz="1600" i="1" dirty="0">
                <a:latin typeface="+mj-lt"/>
              </a:rPr>
              <a:t> Wallis Test </a:t>
            </a:r>
            <a:r>
              <a:rPr lang="el-GR" sz="1600" i="1" dirty="0">
                <a:latin typeface="+mj-lt"/>
              </a:rPr>
              <a:t>ή </a:t>
            </a:r>
            <a:r>
              <a:rPr lang="en-US" sz="1600" i="1" dirty="0">
                <a:latin typeface="+mj-lt"/>
              </a:rPr>
              <a:t>Friedman</a:t>
            </a:r>
            <a:endParaRPr lang="el-GR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el-GR" sz="1600" dirty="0" smtClean="0"/>
              <a:t>Η Ανάλυση Διακύμανσης Κατά έναν Παράγοντα </a:t>
            </a:r>
            <a:r>
              <a:rPr lang="en-US" sz="1600" dirty="0" smtClean="0"/>
              <a:t>(One – Way </a:t>
            </a:r>
            <a:r>
              <a:rPr lang="en-US" sz="1600" dirty="0" err="1" smtClean="0"/>
              <a:t>Anova</a:t>
            </a:r>
            <a:r>
              <a:rPr lang="en-US" sz="1600" dirty="0" smtClean="0"/>
              <a:t>)</a:t>
            </a:r>
            <a:r>
              <a:rPr lang="el-GR" sz="1600" dirty="0" smtClean="0"/>
              <a:t> εξετάζει τις διαφορές μεταξύ περισσότερων από δύο ομάδων μια κατηγορικής ανεξάρτητης μεταβλητής σε μία εξαρτημένη ποσοτική μεταβλητή. </a:t>
            </a:r>
          </a:p>
          <a:p>
            <a:pPr marL="0" indent="0" algn="just"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l-GR" sz="1600" dirty="0" smtClean="0"/>
          </a:p>
          <a:p>
            <a:pPr marL="0" lvl="1">
              <a:buFontTx/>
              <a:buNone/>
              <a:defRPr/>
            </a:pPr>
            <a:r>
              <a:rPr lang="el-GR" sz="1600" i="1" dirty="0" smtClean="0"/>
              <a:t>Η</a:t>
            </a:r>
            <a:r>
              <a:rPr lang="el-GR" sz="1600" i="1" baseline="-25000" dirty="0" smtClean="0"/>
              <a:t>0</a:t>
            </a:r>
            <a:r>
              <a:rPr lang="el-GR" sz="1600" i="1" dirty="0" smtClean="0"/>
              <a:t>: Δεν υπάρχει διαφορά στις μέσες τιμές των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el-GR" sz="1600" i="1" dirty="0" smtClean="0"/>
              <a:t>δειγμάτων  ή </a:t>
            </a:r>
          </a:p>
          <a:p>
            <a:pPr marL="0" lvl="1">
              <a:buFontTx/>
              <a:buNone/>
              <a:defRPr/>
            </a:pPr>
            <a:r>
              <a:rPr lang="el-GR" sz="1600" i="1" dirty="0" smtClean="0"/>
              <a:t>		Η</a:t>
            </a:r>
            <a:r>
              <a:rPr lang="el-GR" sz="1600" i="1" baseline="-25000" dirty="0" smtClean="0"/>
              <a:t>0</a:t>
            </a:r>
            <a:r>
              <a:rPr lang="el-GR" sz="1600" i="1" dirty="0" smtClean="0"/>
              <a:t>: μ</a:t>
            </a:r>
            <a:r>
              <a:rPr lang="en-US" sz="1600" i="1" baseline="-25000" dirty="0" err="1" smtClean="0"/>
              <a:t>i</a:t>
            </a:r>
            <a:r>
              <a:rPr lang="el-GR" sz="1600" i="1" dirty="0" smtClean="0"/>
              <a:t>=μ</a:t>
            </a:r>
            <a:r>
              <a:rPr lang="en-US" sz="1600" i="1" baseline="-25000" dirty="0" smtClean="0"/>
              <a:t>j</a:t>
            </a:r>
            <a:r>
              <a:rPr lang="en-US" sz="1600" i="1" dirty="0" smtClean="0"/>
              <a:t>,   </a:t>
            </a:r>
            <a:r>
              <a:rPr lang="en-US" sz="1200" i="1" dirty="0" err="1" smtClean="0"/>
              <a:t>i,j</a:t>
            </a:r>
            <a:r>
              <a:rPr lang="en-US" sz="1200" i="1" dirty="0" smtClean="0"/>
              <a:t> = 1,2,…,n</a:t>
            </a:r>
            <a:endParaRPr lang="el-GR" sz="1200" i="1" baseline="-25000" dirty="0" smtClean="0"/>
          </a:p>
          <a:p>
            <a:pPr marL="0" lvl="1">
              <a:buFontTx/>
              <a:buNone/>
              <a:defRPr/>
            </a:pPr>
            <a:r>
              <a:rPr lang="el-GR" sz="1600" i="1" dirty="0" smtClean="0"/>
              <a:t>Η</a:t>
            </a:r>
            <a:r>
              <a:rPr lang="el-GR" sz="1600" i="1" baseline="-25000" dirty="0" smtClean="0"/>
              <a:t>1</a:t>
            </a:r>
            <a:r>
              <a:rPr lang="el-GR" sz="1600" i="1" dirty="0" smtClean="0"/>
              <a:t>: Δύο τουλάχιστον μέσοι διαφέρουν ή</a:t>
            </a:r>
          </a:p>
          <a:p>
            <a:pPr marL="0" lvl="1">
              <a:buFontTx/>
              <a:buNone/>
              <a:defRPr/>
            </a:pPr>
            <a:r>
              <a:rPr lang="el-GR" sz="1600" i="1" dirty="0" smtClean="0"/>
              <a:t>		Η</a:t>
            </a:r>
            <a:r>
              <a:rPr lang="en-US" sz="1600" i="1" baseline="-25000" dirty="0" smtClean="0"/>
              <a:t>1</a:t>
            </a:r>
            <a:r>
              <a:rPr lang="el-GR" sz="1600" i="1" dirty="0" smtClean="0"/>
              <a:t>: μ</a:t>
            </a:r>
            <a:r>
              <a:rPr lang="en-US" sz="1600" i="1" baseline="-25000" dirty="0" smtClean="0"/>
              <a:t>i</a:t>
            </a:r>
            <a:r>
              <a:rPr lang="el-GR" sz="1600" i="1" dirty="0" err="1" smtClean="0"/>
              <a:t>≠μ</a:t>
            </a:r>
            <a:r>
              <a:rPr lang="en-US" sz="1600" i="1" baseline="-25000" dirty="0" smtClean="0"/>
              <a:t>j,   </a:t>
            </a:r>
            <a:r>
              <a:rPr lang="en-US" sz="1200" i="1" dirty="0" err="1" smtClean="0"/>
              <a:t>i,j</a:t>
            </a:r>
            <a:r>
              <a:rPr lang="en-US" sz="1200" i="1" dirty="0" smtClean="0"/>
              <a:t> = 1,2,…,n</a:t>
            </a:r>
            <a:endParaRPr lang="el-GR" sz="1200" i="1" dirty="0" smtClean="0"/>
          </a:p>
          <a:p>
            <a:pPr marL="0" lvl="1">
              <a:buFontTx/>
              <a:buNone/>
              <a:defRPr/>
            </a:pPr>
            <a:endParaRPr lang="el-GR" sz="1200" i="1" dirty="0" smtClean="0"/>
          </a:p>
          <a:p>
            <a:pPr marL="0" lvl="1">
              <a:buFontTx/>
              <a:buNone/>
              <a:defRPr/>
            </a:pPr>
            <a:endParaRPr lang="en-US" sz="1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buFontTx/>
              <a:buNone/>
              <a:defRPr/>
            </a:pPr>
            <a:endParaRPr lang="el-GR" sz="1200" i="1" dirty="0" smtClean="0"/>
          </a:p>
          <a:p>
            <a:pPr marL="0" lvl="1" algn="just">
              <a:buFontTx/>
              <a:buNone/>
              <a:defRPr/>
            </a:pPr>
            <a:r>
              <a:rPr lang="el-GR" sz="1200" i="1" dirty="0" smtClean="0"/>
              <a:t>Για να τρέξουμε την Ανάλυση Διακύμανσης μπορούμε να χρησιμοποιήσουμε τις δύο εντολές του </a:t>
            </a:r>
            <a:r>
              <a:rPr lang="en-US" sz="1200" i="1" dirty="0" smtClean="0"/>
              <a:t>SPSS. </a:t>
            </a:r>
            <a:r>
              <a:rPr lang="el-GR" sz="1200" i="1" dirty="0" smtClean="0"/>
              <a:t>Η διαφορά είναι ότι με τη δεύτερη εντολή αποθηκεύονται τα κατάλοιπα ενώ με την πρώτη δεν αποθηκεύονται και ο ερευνητής θα πρέπει να τα υπολογίσει μόνος του. Για το λόγο αυτό</a:t>
            </a:r>
            <a:r>
              <a:rPr lang="en-US" sz="1200" i="1" dirty="0" smtClean="0"/>
              <a:t>, </a:t>
            </a:r>
            <a:r>
              <a:rPr lang="el-GR" sz="1200" i="1" dirty="0" smtClean="0"/>
              <a:t>θα δείξουμε και τις δύο εντολές αλλά στα παραδείγματα θα χρησιμοποιούμε το δεύτερο τρόπο.</a:t>
            </a:r>
          </a:p>
          <a:p>
            <a:pPr marL="0" lvl="1">
              <a:buFontTx/>
              <a:buNone/>
              <a:defRPr/>
            </a:pPr>
            <a:endParaRPr lang="el-GR" sz="1200" i="1" dirty="0" smtClean="0"/>
          </a:p>
          <a:p>
            <a:pPr marL="0" indent="0" algn="just"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l-GR" sz="16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l-GR" sz="1600" dirty="0" smtClean="0"/>
              <a:t>Επιστρέφοντας στο αρχείο </a:t>
            </a:r>
            <a:r>
              <a:rPr lang="en-US" sz="1600" dirty="0" err="1" smtClean="0"/>
              <a:t>advertisments</a:t>
            </a:r>
            <a:r>
              <a:rPr lang="el-GR" sz="1600" dirty="0" smtClean="0"/>
              <a:t>.</a:t>
            </a:r>
            <a:r>
              <a:rPr lang="en-US" sz="1600" dirty="0" err="1" smtClean="0"/>
              <a:t>sav</a:t>
            </a:r>
            <a:r>
              <a:rPr lang="en-US" sz="1600" dirty="0" smtClean="0"/>
              <a:t> </a:t>
            </a:r>
            <a:r>
              <a:rPr lang="el-GR" sz="1600" dirty="0" smtClean="0"/>
              <a:t>έστω ότι θέλουμε να ελέγξουμε την υπόθεση ότι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δεν υπάρχει στατιστικά σημαντική διαφορά στο μέσο αριθμό των λέξεων με περισσότερες από τρεις συλλαβές στις διαφημίσεις των περιοδικών ανάλογα με το επίπεδο εκπαίδευσης.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l-GR" sz="1600" i="1" u="sng" dirty="0" smtClean="0"/>
          </a:p>
          <a:p>
            <a:pPr marL="0" lvl="1">
              <a:buFontTx/>
              <a:buNone/>
              <a:defRPr/>
            </a:pP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pPr marL="0" lvl="1">
              <a:buFontTx/>
              <a:buNone/>
              <a:defRPr/>
            </a:pP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: Δύο τουλάχιστον μέσοι διαφέρουν</a:t>
            </a:r>
          </a:p>
          <a:p>
            <a:pPr marL="0" lvl="1">
              <a:buFontTx/>
              <a:buNone/>
              <a:defRPr/>
            </a:pPr>
            <a:endParaRPr lang="el-GR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buFontTx/>
              <a:buNone/>
              <a:defRPr/>
            </a:pPr>
            <a:endParaRPr lang="el-GR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buFontTx/>
              <a:buNone/>
              <a:defRPr/>
            </a:pPr>
            <a:endParaRPr lang="el-GR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16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33543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428750"/>
            <a:ext cx="3805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4071938"/>
            <a:ext cx="30718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571875"/>
            <a:ext cx="20891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1" name="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14750" y="2214563"/>
            <a:ext cx="500063" cy="142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632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929437" y="2928938"/>
            <a:ext cx="1287463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633" name="12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3714750" y="2071688"/>
            <a:ext cx="3430588" cy="20002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34" name="15 - TextBox"/>
          <p:cNvSpPr txBox="1">
            <a:spLocks noChangeArrowheads="1"/>
          </p:cNvSpPr>
          <p:nvPr/>
        </p:nvSpPr>
        <p:spPr bwMode="auto">
          <a:xfrm>
            <a:off x="4786313" y="3929063"/>
            <a:ext cx="15716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Επιλέγουμε τα περιγραφικά στατιστικά και τον έλεγχο για την ομοσκεδαστικότητα</a:t>
            </a:r>
          </a:p>
        </p:txBody>
      </p:sp>
      <p:cxnSp>
        <p:nvCxnSpPr>
          <p:cNvPr id="26635" name="16 - Ευθύγραμμο βέλος σύνδεσης"/>
          <p:cNvCxnSpPr>
            <a:cxnSpLocks noChangeShapeType="1"/>
            <a:endCxn id="26634" idx="3"/>
          </p:cNvCxnSpPr>
          <p:nvPr/>
        </p:nvCxnSpPr>
        <p:spPr bwMode="auto">
          <a:xfrm rot="10800000" flipV="1">
            <a:off x="6357938" y="4357688"/>
            <a:ext cx="500062" cy="79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36" name="19 - TextBox"/>
          <p:cNvSpPr txBox="1">
            <a:spLocks noChangeArrowheads="1"/>
          </p:cNvSpPr>
          <p:nvPr/>
        </p:nvSpPr>
        <p:spPr bwMode="auto">
          <a:xfrm>
            <a:off x="357188" y="4357688"/>
            <a:ext cx="928687" cy="1570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Post Hoc </a:t>
            </a:r>
            <a:r>
              <a:rPr lang="el-GR" sz="1200"/>
              <a:t>γίνονται οι ανά δύο συγκρίσεις των μέσων.</a:t>
            </a:r>
          </a:p>
        </p:txBody>
      </p:sp>
      <p:cxnSp>
        <p:nvCxnSpPr>
          <p:cNvPr id="26637" name="20 - Ευθύγραμμο βέλος σύνδεσης"/>
          <p:cNvCxnSpPr>
            <a:cxnSpLocks noChangeShapeType="1"/>
            <a:endCxn id="26636" idx="3"/>
          </p:cNvCxnSpPr>
          <p:nvPr/>
        </p:nvCxnSpPr>
        <p:spPr bwMode="auto">
          <a:xfrm rot="10800000" flipV="1">
            <a:off x="1285875" y="4786313"/>
            <a:ext cx="500063" cy="355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Ανάλυση Διακύμανσης κατά έναν Παράγοντα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696200" cy="41767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16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32861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428750"/>
            <a:ext cx="27860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7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3607594" y="1893094"/>
            <a:ext cx="428625" cy="357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2752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9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29251" y="3000375"/>
            <a:ext cx="1714500" cy="142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680" name="10 - TextBox"/>
          <p:cNvSpPr txBox="1">
            <a:spLocks noChangeArrowheads="1"/>
          </p:cNvSpPr>
          <p:nvPr/>
        </p:nvSpPr>
        <p:spPr bwMode="auto">
          <a:xfrm>
            <a:off x="7000875" y="4786313"/>
            <a:ext cx="1785938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Post Hoc </a:t>
            </a:r>
            <a:r>
              <a:rPr lang="el-GR" sz="1200"/>
              <a:t>γίνονται οι ανά δύο συγκρίσεις των μέσων. Μπορούμε να επιλέξουμε διάφορα </a:t>
            </a:r>
            <a:r>
              <a:rPr lang="en-US" sz="1200"/>
              <a:t>test </a:t>
            </a:r>
            <a:r>
              <a:rPr lang="el-GR" sz="1200"/>
              <a:t>για τις ανά δύο συγκρίσεις.</a:t>
            </a:r>
          </a:p>
        </p:txBody>
      </p:sp>
      <p:cxnSp>
        <p:nvCxnSpPr>
          <p:cNvPr id="28681" name="11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786563" y="5572125"/>
            <a:ext cx="214312" cy="444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428750"/>
            <a:ext cx="1889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3" name="1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357938" y="2071688"/>
            <a:ext cx="642937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8684" name="19 - TextBox"/>
          <p:cNvSpPr txBox="1">
            <a:spLocks noChangeArrowheads="1"/>
          </p:cNvSpPr>
          <p:nvPr/>
        </p:nvSpPr>
        <p:spPr bwMode="auto">
          <a:xfrm>
            <a:off x="7000875" y="4071938"/>
            <a:ext cx="1643063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Save </a:t>
            </a:r>
            <a:r>
              <a:rPr lang="el-GR" sz="1200"/>
              <a:t>αποθηκεύονται τα κατάλοιπα.</a:t>
            </a:r>
          </a:p>
        </p:txBody>
      </p:sp>
      <p:cxnSp>
        <p:nvCxnSpPr>
          <p:cNvPr id="28685" name="2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7322344" y="2893219"/>
            <a:ext cx="2357438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round/>
            <a:headEnd/>
            <a:tailEnd type="arrow" w="med" len="med"/>
          </a:ln>
        </p:spPr>
      </p:cxnSp>
      <p:pic>
        <p:nvPicPr>
          <p:cNvPr id="286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3929063"/>
            <a:ext cx="2214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7" name="28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3429000" y="2500313"/>
            <a:ext cx="2786063" cy="1428750"/>
          </a:xfrm>
          <a:prstGeom prst="straightConnector1">
            <a:avLst/>
          </a:prstGeom>
          <a:noFill/>
          <a:ln w="19050" algn="ctr">
            <a:solidFill>
              <a:srgbClr val="CC99FF"/>
            </a:solidFill>
            <a:round/>
            <a:headEnd/>
            <a:tailEnd type="arrow" w="med" len="med"/>
          </a:ln>
        </p:spPr>
      </p:cxnSp>
      <p:sp>
        <p:nvSpPr>
          <p:cNvPr id="28688" name="30 - TextBox"/>
          <p:cNvSpPr txBox="1">
            <a:spLocks noChangeArrowheads="1"/>
          </p:cNvSpPr>
          <p:nvPr/>
        </p:nvSpPr>
        <p:spPr bwMode="auto">
          <a:xfrm>
            <a:off x="214313" y="4429125"/>
            <a:ext cx="1571625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Options </a:t>
            </a:r>
            <a:r>
              <a:rPr lang="el-GR" sz="1200"/>
              <a:t>αποθηκεύουμε τα περιγραφικά στατιστικά και το τεστ για την ομοσκεδαστικότητα</a:t>
            </a:r>
          </a:p>
        </p:txBody>
      </p:sp>
      <p:cxnSp>
        <p:nvCxnSpPr>
          <p:cNvPr id="28689" name="31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643063" y="4929188"/>
            <a:ext cx="428625" cy="984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3694</TotalTime>
  <Words>1401</Words>
  <Application>Microsoft Office PowerPoint</Application>
  <PresentationFormat>Προβολή στην οθόνη (4:3)</PresentationFormat>
  <Paragraphs>280</Paragraphs>
  <Slides>26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Στούντιο</vt:lpstr>
      <vt:lpstr>Θέμα του Office</vt:lpstr>
      <vt:lpstr>ΑΝΑΛΥΣΗ ΔΕΔΟΜΕΝΩΝ</vt:lpstr>
      <vt:lpstr>Άδειες Χρήσης</vt:lpstr>
      <vt:lpstr>Χρηματοδότηση</vt:lpstr>
      <vt:lpstr>Περιεχόμενα Διάλεξης</vt:lpstr>
      <vt:lpstr>Ανάλυση Διακύμανσης (ANOVA)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Ανάλυση Διακύμανσης κατά έναν Παράγοντα</vt:lpstr>
      <vt:lpstr>Non Parametric Test – k Interdependent Samples</vt:lpstr>
      <vt:lpstr>Non Parametric Test – k Independent Samples</vt:lpstr>
      <vt:lpstr>Non Parametric Test – k Interdependent Samples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  <vt:lpstr>Ανάλυση Διακύμανσης κατά Δύο Παράγοντες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331</cp:revision>
  <dcterms:created xsi:type="dcterms:W3CDTF">2009-09-29T10:20:01Z</dcterms:created>
  <dcterms:modified xsi:type="dcterms:W3CDTF">2015-11-14T21:25:15Z</dcterms:modified>
</cp:coreProperties>
</file>