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sldIdLst>
    <p:sldId id="256" r:id="rId2"/>
    <p:sldId id="258" r:id="rId3"/>
    <p:sldId id="303" r:id="rId4"/>
    <p:sldId id="287" r:id="rId5"/>
    <p:sldId id="304" r:id="rId6"/>
    <p:sldId id="272" r:id="rId7"/>
    <p:sldId id="273" r:id="rId8"/>
    <p:sldId id="274" r:id="rId9"/>
    <p:sldId id="267" r:id="rId10"/>
    <p:sldId id="259" r:id="rId11"/>
    <p:sldId id="260" r:id="rId12"/>
    <p:sldId id="261" r:id="rId13"/>
    <p:sldId id="288" r:id="rId14"/>
    <p:sldId id="302" r:id="rId15"/>
    <p:sldId id="262" r:id="rId16"/>
    <p:sldId id="306" r:id="rId17"/>
    <p:sldId id="270" r:id="rId18"/>
    <p:sldId id="275" r:id="rId19"/>
    <p:sldId id="276" r:id="rId20"/>
    <p:sldId id="277" r:id="rId21"/>
    <p:sldId id="279" r:id="rId22"/>
    <p:sldId id="280" r:id="rId23"/>
    <p:sldId id="281" r:id="rId24"/>
    <p:sldId id="282" r:id="rId25"/>
    <p:sldId id="283" r:id="rId26"/>
    <p:sldId id="285" r:id="rId27"/>
    <p:sldId id="264" r:id="rId28"/>
    <p:sldId id="265" r:id="rId29"/>
    <p:sldId id="268" r:id="rId30"/>
    <p:sldId id="300" r:id="rId31"/>
    <p:sldId id="290" r:id="rId32"/>
    <p:sldId id="291" r:id="rId33"/>
    <p:sldId id="292" r:id="rId34"/>
    <p:sldId id="297" r:id="rId35"/>
    <p:sldId id="307" r:id="rId36"/>
    <p:sldId id="299" r:id="rId37"/>
    <p:sldId id="309" r:id="rId38"/>
    <p:sldId id="286" r:id="rId3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94700" autoAdjust="0"/>
  </p:normalViewPr>
  <p:slideViewPr>
    <p:cSldViewPr snapToGrid="0">
      <p:cViewPr varScale="1">
        <p:scale>
          <a:sx n="70" d="100"/>
          <a:sy n="70" d="100"/>
        </p:scale>
        <p:origin x="-246" y="-102"/>
      </p:cViewPr>
      <p:guideLst>
        <p:guide orient="horz" pos="2160"/>
        <p:guide pos="3840"/>
      </p:guideLst>
    </p:cSldViewPr>
  </p:slideViewPr>
  <p:outlineViewPr>
    <p:cViewPr>
      <p:scale>
        <a:sx n="33" d="100"/>
        <a:sy n="33" d="100"/>
      </p:scale>
      <p:origin x="0" y="420"/>
    </p:cViewPr>
  </p:outlineViewPr>
  <p:notesTextViewPr>
    <p:cViewPr>
      <p:scale>
        <a:sx n="1" d="1"/>
        <a:sy n="1" d="1"/>
      </p:scale>
      <p:origin x="0" y="0"/>
    </p:cViewPr>
  </p:notesTextViewPr>
  <p:sorterViewPr>
    <p:cViewPr>
      <p:scale>
        <a:sx n="66" d="100"/>
        <a:sy n="66" d="100"/>
      </p:scale>
      <p:origin x="0" y="409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15EE1-0CA0-4C9A-91CC-909952515A84}" type="datetimeFigureOut">
              <a:rPr lang="el-GR" smtClean="0"/>
              <a:pPr/>
              <a:t>19/3/2020</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6706C-98A0-452D-936C-6BBF2331E2D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4D6706C-98A0-452D-936C-6BBF2331E2DE}"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E065444-8B0A-4992-8C0C-5D80B02C0D2C}" type="datetimeFigureOut">
              <a:rPr lang="el-GR" smtClean="0"/>
              <a:pPr/>
              <a:t>19/3/2020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184843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E065444-8B0A-4992-8C0C-5D80B02C0D2C}" type="datetimeFigureOut">
              <a:rPr lang="el-GR" smtClean="0"/>
              <a:pPr/>
              <a:t>19/3/2020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238115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E065444-8B0A-4992-8C0C-5D80B02C0D2C}" type="datetimeFigureOut">
              <a:rPr lang="el-GR" smtClean="0"/>
              <a:pPr/>
              <a:t>19/3/2020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8947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E065444-8B0A-4992-8C0C-5D80B02C0D2C}" type="datetimeFigureOut">
              <a:rPr lang="el-GR" smtClean="0"/>
              <a:pPr/>
              <a:t>19/3/2020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161537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E065444-8B0A-4992-8C0C-5D80B02C0D2C}" type="datetimeFigureOut">
              <a:rPr lang="el-GR" smtClean="0"/>
              <a:pPr/>
              <a:t>19/3/2020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82197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E065444-8B0A-4992-8C0C-5D80B02C0D2C}" type="datetimeFigureOut">
              <a:rPr lang="el-GR" smtClean="0"/>
              <a:pPr/>
              <a:t>19/3/2020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184691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E065444-8B0A-4992-8C0C-5D80B02C0D2C}" type="datetimeFigureOut">
              <a:rPr lang="el-GR" smtClean="0"/>
              <a:pPr/>
              <a:t>19/3/2020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59285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E065444-8B0A-4992-8C0C-5D80B02C0D2C}" type="datetimeFigureOut">
              <a:rPr lang="el-GR" smtClean="0"/>
              <a:pPr/>
              <a:t>19/3/2020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251710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E065444-8B0A-4992-8C0C-5D80B02C0D2C}" type="datetimeFigureOut">
              <a:rPr lang="el-GR" smtClean="0"/>
              <a:pPr/>
              <a:t>19/3/2020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144039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E065444-8B0A-4992-8C0C-5D80B02C0D2C}" type="datetimeFigureOut">
              <a:rPr lang="el-GR" smtClean="0"/>
              <a:pPr/>
              <a:t>19/3/2020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130404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E065444-8B0A-4992-8C0C-5D80B02C0D2C}" type="datetimeFigureOut">
              <a:rPr lang="el-GR" smtClean="0"/>
              <a:pPr/>
              <a:t>19/3/2020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313200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65444-8B0A-4992-8C0C-5D80B02C0D2C}" type="datetimeFigureOut">
              <a:rPr lang="el-GR" smtClean="0"/>
              <a:pPr/>
              <a:t>19/3/2020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3EBA3-66B2-4F79-A640-233C32C65016}" type="slidenum">
              <a:rPr lang="el-GR" smtClean="0"/>
              <a:pPr/>
              <a:t>‹#›</a:t>
            </a:fld>
            <a:endParaRPr lang="el-GR"/>
          </a:p>
        </p:txBody>
      </p:sp>
    </p:spTree>
    <p:extLst>
      <p:ext uri="{BB962C8B-B14F-4D97-AF65-F5344CB8AC3E}">
        <p14:creationId xmlns:p14="http://schemas.microsoft.com/office/powerpoint/2010/main" xmlns="" val="279179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package" Target="../embeddings/___________________Microsoft_Office_Excel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689" y="1789612"/>
            <a:ext cx="10641725" cy="731519"/>
          </a:xfrm>
        </p:spPr>
        <p:txBody>
          <a:bodyPr>
            <a:normAutofit/>
          </a:bodyPr>
          <a:lstStyle/>
          <a:p>
            <a:r>
              <a:rPr lang="el-GR" sz="4000" dirty="0" smtClean="0">
                <a:latin typeface="Times New Roman" panose="02020603050405020304" pitchFamily="18" charset="0"/>
                <a:cs typeface="Times New Roman" panose="02020603050405020304" pitchFamily="18" charset="0"/>
              </a:rPr>
              <a:t>«</a:t>
            </a:r>
            <a:r>
              <a:rPr lang="el-GR" sz="4000" b="1" dirty="0" smtClean="0">
                <a:latin typeface="Times New Roman" panose="02020603050405020304" pitchFamily="18" charset="0"/>
                <a:cs typeface="Times New Roman" panose="02020603050405020304" pitchFamily="18" charset="0"/>
              </a:rPr>
              <a:t>ΔΙΑΠΛΑΣΙΣ»</a:t>
            </a:r>
            <a:endParaRPr lang="el-GR" sz="4000" dirty="0">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a:xfrm>
            <a:off x="1536613" y="2677888"/>
            <a:ext cx="9144000" cy="3540034"/>
          </a:xfrm>
        </p:spPr>
        <p:txBody>
          <a:bodyPr>
            <a:noAutofit/>
          </a:bodyPr>
          <a:lstStyle/>
          <a:p>
            <a:pPr>
              <a:lnSpc>
                <a:spcPct val="100000"/>
              </a:lnSpc>
              <a:spcBef>
                <a:spcPts val="0"/>
              </a:spcBef>
            </a:pPr>
            <a:r>
              <a:rPr lang="el-GR" sz="4000" dirty="0" smtClean="0">
                <a:latin typeface="Times New Roman" panose="02020603050405020304" pitchFamily="18" charset="0"/>
                <a:cs typeface="Times New Roman" panose="02020603050405020304" pitchFamily="18" charset="0"/>
              </a:rPr>
              <a:t>Διαπανεπιστημιακό πρόγραμμα</a:t>
            </a:r>
          </a:p>
          <a:p>
            <a:pPr>
              <a:lnSpc>
                <a:spcPct val="100000"/>
              </a:lnSpc>
              <a:spcBef>
                <a:spcPts val="0"/>
              </a:spcBef>
            </a:pPr>
            <a:r>
              <a:rPr lang="el-GR" sz="4000" dirty="0" smtClean="0">
                <a:latin typeface="Times New Roman" panose="02020603050405020304" pitchFamily="18" charset="0"/>
                <a:cs typeface="Times New Roman" panose="02020603050405020304" pitchFamily="18" charset="0"/>
              </a:rPr>
              <a:t>με πρωτοβουλία του τηλεοπτικού σταθμού</a:t>
            </a:r>
          </a:p>
          <a:p>
            <a:pPr>
              <a:lnSpc>
                <a:spcPct val="100000"/>
              </a:lnSpc>
              <a:spcBef>
                <a:spcPts val="0"/>
              </a:spcBef>
            </a:pPr>
            <a:r>
              <a:rPr lang="el-GR" sz="4000" dirty="0" smtClean="0">
                <a:latin typeface="Times New Roman" panose="02020603050405020304" pitchFamily="18" charset="0"/>
                <a:cs typeface="Times New Roman" panose="02020603050405020304" pitchFamily="18" charset="0"/>
              </a:rPr>
              <a:t>της Βουλής των Ελλήνων</a:t>
            </a:r>
            <a:endParaRPr lang="en-US" sz="4000" dirty="0" smtClean="0">
              <a:latin typeface="Times New Roman" panose="02020603050405020304" pitchFamily="18" charset="0"/>
              <a:cs typeface="Times New Roman" panose="02020603050405020304" pitchFamily="18" charset="0"/>
            </a:endParaRPr>
          </a:p>
          <a:p>
            <a:pPr>
              <a:lnSpc>
                <a:spcPct val="100000"/>
              </a:lnSpc>
              <a:spcBef>
                <a:spcPts val="0"/>
              </a:spcBef>
            </a:pPr>
            <a:endParaRPr lang="el-GR" sz="4000" dirty="0" smtClean="0">
              <a:latin typeface="Times New Roman" panose="02020603050405020304" pitchFamily="18" charset="0"/>
              <a:cs typeface="Times New Roman" panose="02020603050405020304" pitchFamily="18" charset="0"/>
            </a:endParaRPr>
          </a:p>
          <a:p>
            <a:pPr>
              <a:lnSpc>
                <a:spcPct val="150000"/>
              </a:lnSpc>
              <a:spcBef>
                <a:spcPts val="0"/>
              </a:spcBef>
            </a:pPr>
            <a:r>
              <a:rPr lang="el-GR" sz="3200" dirty="0" smtClean="0">
                <a:latin typeface="Times New Roman" panose="02020603050405020304" pitchFamily="18" charset="0"/>
                <a:cs typeface="Times New Roman" panose="02020603050405020304" pitchFamily="18" charset="0"/>
              </a:rPr>
              <a:t>Εισηγητής: Άρης </a:t>
            </a:r>
            <a:r>
              <a:rPr lang="el-GR" sz="3200" dirty="0" err="1" smtClean="0">
                <a:latin typeface="Times New Roman" panose="02020603050405020304" pitchFamily="18" charset="0"/>
                <a:cs typeface="Times New Roman" panose="02020603050405020304" pitchFamily="18" charset="0"/>
              </a:rPr>
              <a:t>Φατούρος</a:t>
            </a:r>
            <a:r>
              <a:rPr lang="el-GR" sz="3200" dirty="0" smtClean="0">
                <a:latin typeface="Times New Roman" panose="02020603050405020304" pitchFamily="18" charset="0"/>
                <a:cs typeface="Times New Roman" panose="02020603050405020304" pitchFamily="18" charset="0"/>
              </a:rPr>
              <a:t>, </a:t>
            </a:r>
          </a:p>
          <a:p>
            <a:pPr>
              <a:spcBef>
                <a:spcPts val="0"/>
              </a:spcBef>
            </a:pPr>
            <a:r>
              <a:rPr lang="el-GR" sz="3200" dirty="0" smtClean="0">
                <a:latin typeface="Times New Roman" panose="02020603050405020304" pitchFamily="18" charset="0"/>
                <a:cs typeface="Times New Roman" panose="02020603050405020304" pitchFamily="18" charset="0"/>
              </a:rPr>
              <a:t>Σκηνοθέτης, Σύμβουλος Προγράμματος</a:t>
            </a:r>
            <a:endParaRPr lang="el-GR" sz="32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7103" y="646902"/>
            <a:ext cx="2391366" cy="950923"/>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80614" y="615371"/>
            <a:ext cx="2188800" cy="1209600"/>
          </a:xfrm>
          <a:prstGeom prst="rect">
            <a:avLst/>
          </a:prstGeom>
        </p:spPr>
      </p:pic>
    </p:spTree>
    <p:extLst>
      <p:ext uri="{BB962C8B-B14F-4D97-AF65-F5344CB8AC3E}">
        <p14:creationId xmlns:p14="http://schemas.microsoft.com/office/powerpoint/2010/main" xmlns="" val="2514339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25669" y="423081"/>
            <a:ext cx="11461532" cy="5734939"/>
          </a:xfrm>
          <a:prstGeom prst="rect">
            <a:avLst/>
          </a:prstGeom>
        </p:spPr>
        <p:txBody>
          <a:bodyPr wrap="square" anchor="ctr">
            <a:spAutoFit/>
          </a:bodyPr>
          <a:lstStyle/>
          <a:p>
            <a:pPr algn="ctr">
              <a:lnSpc>
                <a:spcPct val="200000"/>
              </a:lnSpc>
              <a:spcAft>
                <a:spcPts val="0"/>
              </a:spcAft>
            </a:pPr>
            <a:r>
              <a:rPr lang="el-GR" sz="3600" dirty="0" smtClean="0">
                <a:effectLst/>
                <a:latin typeface="Times New Roman" panose="02020603050405020304" pitchFamily="18" charset="0"/>
                <a:ea typeface="Times New Roman" panose="02020603050405020304" pitchFamily="18" charset="0"/>
              </a:rPr>
              <a:t>ΦΟΙΤΗΤΙΒΙΣΜΑΤΑ</a:t>
            </a:r>
          </a:p>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Οι φοιτητές και φοιτήτριες συγκροτούν ομάδες εργασίας, </a:t>
            </a:r>
          </a:p>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με κέντρα την Αθήνα και τη Θεσσαλονίκη,  και λειτουργώντας συνεργατικά,  με την υποστήριξη των συνδέσμων καθηγητών  και υπό την εποπτεία του καναλιού, </a:t>
            </a:r>
          </a:p>
          <a:p>
            <a:pPr>
              <a:lnSpc>
                <a:spcPct val="115000"/>
              </a:lnSpc>
              <a:spcAft>
                <a:spcPts val="0"/>
              </a:spcAft>
            </a:pPr>
            <a:r>
              <a:rPr lang="el-GR" sz="3600" dirty="0" smtClean="0">
                <a:latin typeface="Times New Roman" panose="02020603050405020304" pitchFamily="18" charset="0"/>
                <a:ea typeface="Times New Roman" panose="02020603050405020304" pitchFamily="18" charset="0"/>
              </a:rPr>
              <a:t>ε</a:t>
            </a:r>
            <a:r>
              <a:rPr lang="el-GR" sz="3600" dirty="0" smtClean="0">
                <a:effectLst/>
                <a:latin typeface="Times New Roman" panose="02020603050405020304" pitchFamily="18" charset="0"/>
                <a:ea typeface="Times New Roman" panose="02020603050405020304" pitchFamily="18" charset="0"/>
              </a:rPr>
              <a:t>ρευνούν, προτείνουν, επιλέγουν, κινηματογραφούν, </a:t>
            </a:r>
          </a:p>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επεξεργάζονται (εικόνα, ήχο, μουσική, γραφικά) </a:t>
            </a:r>
            <a:r>
              <a:rPr lang="el-GR" sz="3600" dirty="0" smtClean="0">
                <a:latin typeface="Times New Roman" panose="02020603050405020304" pitchFamily="18" charset="0"/>
                <a:ea typeface="Times New Roman" panose="02020603050405020304" pitchFamily="18" charset="0"/>
              </a:rPr>
              <a:t>κ</a:t>
            </a:r>
            <a:r>
              <a:rPr lang="el-GR" sz="3600" dirty="0" smtClean="0">
                <a:effectLst/>
                <a:latin typeface="Times New Roman" panose="02020603050405020304" pitchFamily="18" charset="0"/>
                <a:ea typeface="Times New Roman" panose="02020603050405020304" pitchFamily="18" charset="0"/>
              </a:rPr>
              <a:t>αι υπογράφουν τη σειρά ντοκιμαντέρ </a:t>
            </a:r>
            <a:r>
              <a:rPr lang="el-GR" sz="3600" dirty="0" smtClean="0">
                <a:latin typeface="Times New Roman" panose="02020603050405020304" pitchFamily="18" charset="0"/>
                <a:ea typeface="Times New Roman" panose="02020603050405020304" pitchFamily="18" charset="0"/>
              </a:rPr>
              <a:t>«</a:t>
            </a:r>
            <a:r>
              <a:rPr lang="el-GR" sz="3600" dirty="0" err="1" smtClean="0">
                <a:latin typeface="Times New Roman" panose="02020603050405020304" pitchFamily="18" charset="0"/>
                <a:ea typeface="Times New Roman" panose="02020603050405020304" pitchFamily="18" charset="0"/>
              </a:rPr>
              <a:t>Φοιτητιβίσματα</a:t>
            </a:r>
            <a:r>
              <a:rPr lang="el-GR" sz="3600" dirty="0" smtClean="0">
                <a:latin typeface="Times New Roman" panose="02020603050405020304" pitchFamily="18" charset="0"/>
                <a:ea typeface="Times New Roman" panose="02020603050405020304" pitchFamily="18" charset="0"/>
              </a:rPr>
              <a:t>».</a:t>
            </a:r>
            <a:endParaRPr lang="el-GR" sz="36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98530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xmlns="" val="887624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1363" y="1221604"/>
            <a:ext cx="10147037" cy="3277820"/>
          </a:xfrm>
          <a:prstGeom prst="rect">
            <a:avLst/>
          </a:prstGeom>
        </p:spPr>
        <p:txBody>
          <a:bodyPr wrap="square">
            <a:spAutoFit/>
          </a:bodyPr>
          <a:lstStyle/>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Οι επίλεκτοι φοιτητές</a:t>
            </a:r>
            <a:r>
              <a:rPr lang="en-US" sz="3600" dirty="0" smtClean="0">
                <a:effectLst/>
                <a:latin typeface="Times New Roman" panose="02020603050405020304" pitchFamily="18" charset="0"/>
                <a:ea typeface="Times New Roman" panose="02020603050405020304" pitchFamily="18" charset="0"/>
              </a:rPr>
              <a:t> </a:t>
            </a:r>
            <a:r>
              <a:rPr lang="el-GR" sz="3600" dirty="0" smtClean="0">
                <a:effectLst/>
                <a:latin typeface="Times New Roman" panose="02020603050405020304" pitchFamily="18" charset="0"/>
                <a:ea typeface="Times New Roman" panose="02020603050405020304" pitchFamily="18" charset="0"/>
              </a:rPr>
              <a:t>του «ΔΙΑΠΛΑΣΙΣ»</a:t>
            </a:r>
          </a:p>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εντάσσονται για ένα εξάμηνο  </a:t>
            </a:r>
            <a:r>
              <a:rPr lang="el-GR" sz="3600" dirty="0" smtClean="0">
                <a:latin typeface="Times New Roman" panose="02020603050405020304" pitchFamily="18" charset="0"/>
                <a:ea typeface="Times New Roman" panose="02020603050405020304" pitchFamily="18" charset="0"/>
              </a:rPr>
              <a:t>σ</a:t>
            </a:r>
            <a:r>
              <a:rPr lang="el-GR" sz="3600" dirty="0" smtClean="0">
                <a:effectLst/>
                <a:latin typeface="Times New Roman" panose="02020603050405020304" pitchFamily="18" charset="0"/>
                <a:ea typeface="Times New Roman" panose="02020603050405020304" pitchFamily="18" charset="0"/>
              </a:rPr>
              <a:t>το γενικό  πρόγραμμα επιδοτούμενης  πρακτικής άσκησης τελειόφοιτων ΑΕΙ  στη Βουλή των Ελλήνων, που επιμελείται το </a:t>
            </a:r>
          </a:p>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Τμήμα Επιμόρφωσης.</a:t>
            </a:r>
            <a:endParaRPr lang="el-GR" sz="3600" dirty="0">
              <a:effectLst/>
              <a:latin typeface="Times New Roman" panose="02020603050405020304" pitchFamily="18" charset="0"/>
              <a:ea typeface="Times New Roman" panose="02020603050405020304" pitchFamily="18" charset="0"/>
            </a:endParaRPr>
          </a:p>
        </p:txBody>
      </p:sp>
      <p:pic>
        <p:nvPicPr>
          <p:cNvPr id="3" name="Εικόνα 1"/>
          <p:cNvPicPr>
            <a:picLocks noChangeAspect="1"/>
          </p:cNvPicPr>
          <p:nvPr/>
        </p:nvPicPr>
        <p:blipFill rotWithShape="1">
          <a:blip r:embed="rId2" cstate="print">
            <a:clrChange>
              <a:clrFrom>
                <a:srgbClr val="FFFFFF"/>
              </a:clrFrom>
              <a:clrTo>
                <a:srgbClr val="FFFFFF">
                  <a:alpha val="0"/>
                </a:srgbClr>
              </a:clrTo>
            </a:clrChange>
          </a:blip>
          <a:srcRect l="57088" t="22269" b="6185"/>
          <a:stretch/>
        </p:blipFill>
        <p:spPr>
          <a:xfrm>
            <a:off x="8991482" y="3708400"/>
            <a:ext cx="3434197" cy="3220720"/>
          </a:xfrm>
          <a:prstGeom prst="rect">
            <a:avLst/>
          </a:prstGeom>
        </p:spPr>
      </p:pic>
      <p:sp>
        <p:nvSpPr>
          <p:cNvPr id="4" name="Rectangle 3"/>
          <p:cNvSpPr/>
          <p:nvPr/>
        </p:nvSpPr>
        <p:spPr>
          <a:xfrm>
            <a:off x="8625840" y="5852160"/>
            <a:ext cx="680720" cy="690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35520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85833" y="495022"/>
            <a:ext cx="11318240" cy="5660011"/>
          </a:xfrm>
          <a:prstGeom prst="rect">
            <a:avLst/>
          </a:prstGeom>
        </p:spPr>
        <p:txBody>
          <a:bodyPr wrap="square">
            <a:spAutoFit/>
          </a:bodyPr>
          <a:lstStyle/>
          <a:p>
            <a:pPr algn="ctr">
              <a:lnSpc>
                <a:spcPct val="200000"/>
              </a:lnSpc>
              <a:spcAft>
                <a:spcPts val="0"/>
              </a:spcAft>
            </a:pPr>
            <a:r>
              <a:rPr lang="el-GR" sz="3600" dirty="0" smtClean="0">
                <a:latin typeface="Times New Roman" panose="02020603050405020304" pitchFamily="18" charset="0"/>
              </a:rPr>
              <a:t>ΔΙΑΤΜΗΜΑΤΙΚΑ ΣΕΜΙΝΑΡΙΑ</a:t>
            </a:r>
          </a:p>
          <a:p>
            <a:pPr>
              <a:lnSpc>
                <a:spcPct val="115000"/>
              </a:lnSpc>
              <a:spcAft>
                <a:spcPts val="0"/>
              </a:spcAft>
            </a:pPr>
            <a:r>
              <a:rPr lang="el-GR" sz="3600" dirty="0" smtClean="0">
                <a:latin typeface="Times New Roman" panose="02020603050405020304" pitchFamily="18" charset="0"/>
              </a:rPr>
              <a:t>Κατά την εξαμηνιαία περίοδο οι τελειόφοιτοι έχουν την ευκαιρία να επωφεληθούν από </a:t>
            </a:r>
            <a:r>
              <a:rPr lang="el-GR" sz="3600" dirty="0" err="1" smtClean="0">
                <a:latin typeface="Times New Roman" panose="02020603050405020304" pitchFamily="18" charset="0"/>
              </a:rPr>
              <a:t>διατμηματικά</a:t>
            </a:r>
            <a:r>
              <a:rPr lang="el-GR" sz="3600" dirty="0" smtClean="0">
                <a:latin typeface="Times New Roman" panose="02020603050405020304" pitchFamily="18" charset="0"/>
              </a:rPr>
              <a:t> σεμινάρια (έρευνας, σεναρίου, σκηνοθεσίας, φωτογραφίας, μοντάζ, ηχοληψίας, κινηματογραφικής μουσικής, γραφικών)  που προσφέρουν εθελοντικά οι σύνδεσμοι καθηγητές  και στοχεύουν στην καλύτερη δυνατή παραγωγή  των φοιτητικών ντοκιμαντέρ. </a:t>
            </a:r>
            <a:endParaRPr lang="el-GR" sz="3600" dirty="0"/>
          </a:p>
        </p:txBody>
      </p:sp>
    </p:spTree>
    <p:extLst>
      <p:ext uri="{BB962C8B-B14F-4D97-AF65-F5344CB8AC3E}">
        <p14:creationId xmlns:p14="http://schemas.microsoft.com/office/powerpoint/2010/main" xmlns="" val="2177923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514" y="436728"/>
            <a:ext cx="11345743" cy="5909310"/>
          </a:xfrm>
          <a:prstGeom prst="rect">
            <a:avLst/>
          </a:prstGeom>
        </p:spPr>
        <p:txBody>
          <a:bodyPr wrap="square">
            <a:spAutoFit/>
          </a:bodyPr>
          <a:lstStyle/>
          <a:p>
            <a:pPr algn="ctr">
              <a:lnSpc>
                <a:spcPct val="200000"/>
              </a:lnSpc>
            </a:pPr>
            <a:r>
              <a:rPr lang="el-GR" sz="3600" dirty="0" smtClean="0">
                <a:effectLst/>
                <a:latin typeface="Times New Roman" panose="02020603050405020304" pitchFamily="18" charset="0"/>
                <a:ea typeface="Times New Roman" panose="02020603050405020304" pitchFamily="18" charset="0"/>
              </a:rPr>
              <a:t>ΕΞΟΠΛΙΣΜΟΣ ΚΑΙ ΤΕΧΝΙΚΗ ΥΠΟΣΤΗΡΙΞΗ</a:t>
            </a:r>
          </a:p>
          <a:p>
            <a:r>
              <a:rPr lang="el-GR" sz="3600" dirty="0" smtClean="0">
                <a:effectLst/>
                <a:latin typeface="Times New Roman" panose="02020603050405020304" pitchFamily="18" charset="0"/>
                <a:ea typeface="Times New Roman" panose="02020603050405020304" pitchFamily="18" charset="0"/>
              </a:rPr>
              <a:t>Ο αναγκαίος τεχνικός εξοπλισμός  (κάμερες, </a:t>
            </a:r>
            <a:r>
              <a:rPr lang="el-GR" sz="3600" dirty="0" err="1" smtClean="0">
                <a:effectLst/>
                <a:latin typeface="Times New Roman" panose="02020603050405020304" pitchFamily="18" charset="0"/>
                <a:ea typeface="Times New Roman" panose="02020603050405020304" pitchFamily="18" charset="0"/>
              </a:rPr>
              <a:t>ηχοληπτικά</a:t>
            </a:r>
            <a:r>
              <a:rPr lang="el-GR" sz="3600" dirty="0" smtClean="0">
                <a:effectLst/>
                <a:latin typeface="Times New Roman" panose="02020603050405020304" pitchFamily="18" charset="0"/>
                <a:ea typeface="Times New Roman" panose="02020603050405020304" pitchFamily="18" charset="0"/>
              </a:rPr>
              <a:t>, φώτα, μοντάζ)  παρέχεται από τα Τμήματα Κινηματογράφου ΑΠΘ,  Δημοσιογραφίας &amp; ΜΜΕ ΑΠΘ και </a:t>
            </a:r>
            <a:r>
              <a:rPr lang="el-GR" sz="3600" dirty="0" smtClean="0">
                <a:solidFill>
                  <a:prstClr val="black"/>
                </a:solidFill>
                <a:latin typeface="Times New Roman" panose="02020603050405020304" pitchFamily="18" charset="0"/>
                <a:ea typeface="Times New Roman" panose="02020603050405020304" pitchFamily="18" charset="0"/>
              </a:rPr>
              <a:t>Ε-ΜΜΕ  ΕΚΠΑ.</a:t>
            </a:r>
            <a:r>
              <a:rPr lang="el-GR" sz="3600" dirty="0" smtClean="0">
                <a:effectLst/>
                <a:latin typeface="Times New Roman" panose="02020603050405020304" pitchFamily="18" charset="0"/>
                <a:ea typeface="Times New Roman" panose="02020603050405020304" pitchFamily="18" charset="0"/>
              </a:rPr>
              <a:t>  </a:t>
            </a:r>
          </a:p>
          <a:p>
            <a:r>
              <a:rPr lang="el-GR" sz="3600" dirty="0" smtClean="0">
                <a:latin typeface="Times New Roman" panose="02020603050405020304" pitchFamily="18" charset="0"/>
                <a:ea typeface="Times New Roman" panose="02020603050405020304" pitchFamily="18" charset="0"/>
              </a:rPr>
              <a:t>Τ</a:t>
            </a:r>
            <a:r>
              <a:rPr lang="el-GR" sz="3600" dirty="0" smtClean="0">
                <a:effectLst/>
                <a:latin typeface="Times New Roman" panose="02020603050405020304" pitchFamily="18" charset="0"/>
                <a:ea typeface="Times New Roman" panose="02020603050405020304" pitchFamily="18" charset="0"/>
              </a:rPr>
              <a:t>εχνική υποστήριξη και συντονισμό παραγωγής προσφέρει το </a:t>
            </a:r>
            <a:r>
              <a:rPr lang="el-GR" sz="3600" dirty="0" smtClean="0">
                <a:latin typeface="Times New Roman" panose="02020603050405020304" pitchFamily="18" charset="0"/>
                <a:cs typeface="Times New Roman" panose="02020603050405020304" pitchFamily="18" charset="0"/>
              </a:rPr>
              <a:t>Εργαστήριο Οπτικοακουστικών Μέσων του Τμήματος Επικοινωνίας &amp; ΜΜΕ ΕΚΠΑ</a:t>
            </a:r>
            <a:endParaRPr lang="el-GR" sz="3600" dirty="0" smtClean="0">
              <a:effectLst/>
              <a:latin typeface="Times New Roman" panose="02020603050405020304" pitchFamily="18" charset="0"/>
              <a:ea typeface="Times New Roman" panose="02020603050405020304" pitchFamily="18" charset="0"/>
            </a:endParaRPr>
          </a:p>
          <a:p>
            <a:pPr>
              <a:lnSpc>
                <a:spcPct val="150000"/>
              </a:lnSpc>
            </a:pPr>
            <a:r>
              <a:rPr lang="el-GR" sz="3600" dirty="0" smtClean="0">
                <a:latin typeface="Times New Roman" panose="02020603050405020304" pitchFamily="18" charset="0"/>
              </a:rPr>
              <a:t>Διευθύντρια: Μυρτώ </a:t>
            </a:r>
            <a:r>
              <a:rPr lang="el-GR" sz="3600" dirty="0" err="1" smtClean="0">
                <a:latin typeface="Times New Roman" panose="02020603050405020304" pitchFamily="18" charset="0"/>
              </a:rPr>
              <a:t>Ρήγου</a:t>
            </a:r>
            <a:endParaRPr lang="el-GR" sz="3600" dirty="0" smtClean="0">
              <a:latin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Post Production Supervisor</a:t>
            </a:r>
            <a:r>
              <a:rPr lang="el-GR" sz="3600" dirty="0" smtClean="0">
                <a:latin typeface="Times New Roman" panose="02020603050405020304" pitchFamily="18" charset="0"/>
                <a:cs typeface="Times New Roman" panose="02020603050405020304" pitchFamily="18" charset="0"/>
              </a:rPr>
              <a:t>: Νίκος Μύρτου</a:t>
            </a:r>
            <a:endParaRPr lang="el-GR" sz="3600" dirty="0"/>
          </a:p>
        </p:txBody>
      </p:sp>
    </p:spTree>
    <p:extLst>
      <p:ext uri="{BB962C8B-B14F-4D97-AF65-F5344CB8AC3E}">
        <p14:creationId xmlns:p14="http://schemas.microsoft.com/office/powerpoint/2010/main" xmlns="" val="378319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4080" y="924598"/>
            <a:ext cx="10728960" cy="5632311"/>
          </a:xfrm>
          <a:prstGeom prst="rect">
            <a:avLst/>
          </a:prstGeom>
        </p:spPr>
        <p:txBody>
          <a:bodyPr wrap="square">
            <a:spAutoFit/>
          </a:bodyPr>
          <a:lstStyle/>
          <a:p>
            <a:pPr algn="ctr"/>
            <a:r>
              <a:rPr lang="el-GR" sz="3600" dirty="0" smtClean="0">
                <a:latin typeface="Times New Roman" panose="02020603050405020304" pitchFamily="18" charset="0"/>
                <a:ea typeface="Times New Roman" panose="02020603050405020304" pitchFamily="18" charset="0"/>
              </a:rPr>
              <a:t>«ΔΙΑΠΛΑΣΙΣ» - </a:t>
            </a:r>
            <a:r>
              <a:rPr lang="el-GR" sz="3600" dirty="0" smtClean="0">
                <a:effectLst/>
                <a:latin typeface="Times New Roman" panose="02020603050405020304" pitchFamily="18" charset="0"/>
                <a:ea typeface="Times New Roman" panose="02020603050405020304" pitchFamily="18" charset="0"/>
              </a:rPr>
              <a:t>ΠΑΡΑΓΩΓΗ </a:t>
            </a:r>
            <a:r>
              <a:rPr lang="en-US" sz="3600" dirty="0" smtClean="0">
                <a:effectLst/>
                <a:latin typeface="Times New Roman" panose="02020603050405020304" pitchFamily="18" charset="0"/>
                <a:ea typeface="Times New Roman" panose="02020603050405020304" pitchFamily="18" charset="0"/>
              </a:rPr>
              <a:t> </a:t>
            </a:r>
            <a:r>
              <a:rPr lang="el-GR" sz="3600" dirty="0" smtClean="0">
                <a:latin typeface="Times New Roman" panose="02020603050405020304" pitchFamily="18" charset="0"/>
                <a:ea typeface="Times New Roman" panose="02020603050405020304" pitchFamily="18" charset="0"/>
              </a:rPr>
              <a:t>2018</a:t>
            </a:r>
            <a:endParaRPr lang="el-GR" sz="3600" dirty="0" smtClean="0">
              <a:effectLst/>
              <a:latin typeface="Times New Roman" panose="02020603050405020304" pitchFamily="18" charset="0"/>
              <a:ea typeface="Times New Roman" panose="02020603050405020304" pitchFamily="18" charset="0"/>
            </a:endParaRPr>
          </a:p>
          <a:p>
            <a:endParaRPr lang="el-GR" sz="3600" dirty="0">
              <a:latin typeface="Times New Roman" panose="02020603050405020304" pitchFamily="18" charset="0"/>
              <a:ea typeface="Times New Roman" panose="02020603050405020304" pitchFamily="18" charset="0"/>
            </a:endParaRPr>
          </a:p>
          <a:p>
            <a:endParaRPr lang="el-GR" sz="3600" dirty="0" smtClean="0">
              <a:effectLst/>
              <a:latin typeface="Times New Roman" panose="02020603050405020304" pitchFamily="18" charset="0"/>
              <a:ea typeface="Times New Roman" panose="02020603050405020304" pitchFamily="18" charset="0"/>
            </a:endParaRPr>
          </a:p>
          <a:p>
            <a:endParaRPr lang="el-GR" sz="3600" dirty="0" smtClean="0">
              <a:latin typeface="Times New Roman" panose="02020603050405020304" pitchFamily="18" charset="0"/>
              <a:ea typeface="Times New Roman" panose="02020603050405020304" pitchFamily="18" charset="0"/>
            </a:endParaRPr>
          </a:p>
          <a:p>
            <a:r>
              <a:rPr lang="el-GR" sz="3600" dirty="0" smtClean="0">
                <a:effectLst/>
                <a:latin typeface="Times New Roman" panose="02020603050405020304" pitchFamily="18" charset="0"/>
                <a:ea typeface="Times New Roman" panose="02020603050405020304" pitchFamily="18" charset="0"/>
              </a:rPr>
              <a:t>Κατά την πρώτη πιλοτική χρονιά (2018) ολοκληρώθηκαν 29 δεκαπεντάλεπτα  </a:t>
            </a:r>
            <a:r>
              <a:rPr lang="el-GR" sz="3600" dirty="0" smtClean="0">
                <a:latin typeface="Times New Roman" panose="02020603050405020304" pitchFamily="18" charset="0"/>
                <a:ea typeface="Times New Roman" panose="02020603050405020304" pitchFamily="18" charset="0"/>
              </a:rPr>
              <a:t>«</a:t>
            </a:r>
            <a:r>
              <a:rPr lang="el-GR" sz="3600" dirty="0" err="1" smtClean="0">
                <a:effectLst/>
                <a:latin typeface="Times New Roman" panose="02020603050405020304" pitchFamily="18" charset="0"/>
                <a:ea typeface="Times New Roman" panose="02020603050405020304" pitchFamily="18" charset="0"/>
              </a:rPr>
              <a:t>Φοιτη</a:t>
            </a:r>
            <a:r>
              <a:rPr lang="en-US" sz="3600" dirty="0" smtClean="0">
                <a:effectLst/>
                <a:latin typeface="Times New Roman" panose="02020603050405020304" pitchFamily="18" charset="0"/>
                <a:ea typeface="Times New Roman" panose="02020603050405020304" pitchFamily="18" charset="0"/>
              </a:rPr>
              <a:t>TV</a:t>
            </a:r>
            <a:r>
              <a:rPr lang="el-GR" sz="3600" dirty="0" err="1" smtClean="0">
                <a:effectLst/>
                <a:latin typeface="Times New Roman" panose="02020603050405020304" pitchFamily="18" charset="0"/>
                <a:ea typeface="Times New Roman" panose="02020603050405020304" pitchFamily="18" charset="0"/>
              </a:rPr>
              <a:t>σματα</a:t>
            </a:r>
            <a:r>
              <a:rPr lang="el-GR" sz="3600" dirty="0" smtClean="0">
                <a:effectLst/>
                <a:latin typeface="Times New Roman" panose="02020603050405020304" pitchFamily="18" charset="0"/>
                <a:ea typeface="Times New Roman" panose="02020603050405020304" pitchFamily="18" charset="0"/>
              </a:rPr>
              <a:t>», </a:t>
            </a:r>
          </a:p>
          <a:p>
            <a:r>
              <a:rPr lang="el-GR" sz="3600" dirty="0" smtClean="0">
                <a:effectLst/>
                <a:latin typeface="Times New Roman" panose="02020603050405020304" pitchFamily="18" charset="0"/>
                <a:ea typeface="Times New Roman" panose="02020603050405020304" pitchFamily="18" charset="0"/>
              </a:rPr>
              <a:t>που προβάλλονται τακτικά  στη Βουλή-Τηλεόραση. </a:t>
            </a:r>
          </a:p>
          <a:p>
            <a:endParaRPr lang="el-GR" sz="3600" dirty="0" smtClean="0">
              <a:effectLst/>
              <a:latin typeface="Times New Roman" panose="02020603050405020304" pitchFamily="18" charset="0"/>
              <a:ea typeface="Times New Roman" panose="02020603050405020304" pitchFamily="18" charset="0"/>
            </a:endParaRPr>
          </a:p>
          <a:p>
            <a:r>
              <a:rPr lang="el-GR" sz="3600" dirty="0" smtClean="0">
                <a:effectLst/>
                <a:latin typeface="Times New Roman" panose="02020603050405020304" pitchFamily="18" charset="0"/>
                <a:ea typeface="Times New Roman" panose="02020603050405020304" pitchFamily="18" charset="0"/>
              </a:rPr>
              <a:t>Οι ταινίες δημιουργήθηκαν  από 26 φοιτητές και φοιτήτριες,  από 10 Τμήματα, από 7 Πανεπιστήμια.</a:t>
            </a:r>
            <a:endParaRPr lang="el-GR" sz="3600" dirty="0"/>
          </a:p>
        </p:txBody>
      </p:sp>
      <p:pic>
        <p:nvPicPr>
          <p:cNvPr id="3" name="Εικόνα 1"/>
          <p:cNvPicPr>
            <a:picLocks noChangeAspect="1"/>
          </p:cNvPicPr>
          <p:nvPr/>
        </p:nvPicPr>
        <p:blipFill rotWithShape="1">
          <a:blip r:embed="rId2" cstate="print">
            <a:clrChange>
              <a:clrFrom>
                <a:srgbClr val="FFFFFF"/>
              </a:clrFrom>
              <a:clrTo>
                <a:srgbClr val="FFFFFF">
                  <a:alpha val="0"/>
                </a:srgbClr>
              </a:clrTo>
            </a:clrChange>
          </a:blip>
          <a:srcRect l="22197" t="35555" r="57879" b="9091"/>
          <a:stretch/>
        </p:blipFill>
        <p:spPr>
          <a:xfrm flipH="1">
            <a:off x="9480529" y="0"/>
            <a:ext cx="2142511" cy="3348182"/>
          </a:xfrm>
          <a:prstGeom prst="rect">
            <a:avLst/>
          </a:prstGeom>
        </p:spPr>
      </p:pic>
    </p:spTree>
    <p:extLst>
      <p:ext uri="{BB962C8B-B14F-4D97-AF65-F5344CB8AC3E}">
        <p14:creationId xmlns:p14="http://schemas.microsoft.com/office/powerpoint/2010/main" xmlns="" val="758347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68960" y="365798"/>
            <a:ext cx="11013440" cy="5632311"/>
          </a:xfrm>
          <a:prstGeom prst="rect">
            <a:avLst/>
          </a:prstGeom>
        </p:spPr>
        <p:txBody>
          <a:bodyPr wrap="square">
            <a:spAutoFit/>
          </a:bodyPr>
          <a:lstStyle/>
          <a:p>
            <a:pPr algn="ctr"/>
            <a:r>
              <a:rPr lang="el-GR" sz="4000" dirty="0" smtClean="0">
                <a:effectLst/>
                <a:latin typeface="Times New Roman" panose="02020603050405020304" pitchFamily="18" charset="0"/>
                <a:ea typeface="Times New Roman" panose="02020603050405020304" pitchFamily="18" charset="0"/>
              </a:rPr>
              <a:t>ΠΑΡΟΥΣΙΑΣΕΙΣ ΤΟΥ ΠΡΟΓΡΑΜΜΑΤΟΣ 2018</a:t>
            </a:r>
          </a:p>
          <a:p>
            <a:endParaRPr lang="el-GR" sz="4000" dirty="0">
              <a:latin typeface="Times New Roman" panose="02020603050405020304" pitchFamily="18" charset="0"/>
              <a:ea typeface="Times New Roman" panose="02020603050405020304" pitchFamily="18" charset="0"/>
            </a:endParaRPr>
          </a:p>
          <a:p>
            <a:r>
              <a:rPr lang="el-GR" sz="4000" dirty="0" smtClean="0">
                <a:effectLst/>
                <a:latin typeface="Times New Roman" panose="02020603050405020304" pitchFamily="18" charset="0"/>
                <a:ea typeface="Times New Roman" panose="02020603050405020304" pitchFamily="18" charset="0"/>
              </a:rPr>
              <a:t>Το πρόγραμμα  «ΔΙΑΠΛΑΣΙΣ»  παρουσιάστηκε: </a:t>
            </a:r>
          </a:p>
          <a:p>
            <a:pPr marL="571500" indent="-571500">
              <a:buFont typeface="Arial" panose="020B0604020202020204" pitchFamily="34" charset="0"/>
              <a:buChar char="•"/>
            </a:pPr>
            <a:r>
              <a:rPr lang="el-GR" sz="4000" dirty="0" smtClean="0">
                <a:effectLst/>
                <a:latin typeface="Times New Roman" panose="02020603050405020304" pitchFamily="18" charset="0"/>
                <a:ea typeface="Times New Roman" panose="02020603050405020304" pitchFamily="18" charset="0"/>
              </a:rPr>
              <a:t>σε εκπαιδευτικά συνέδρια και ημερίδες στο ΕΑΠ</a:t>
            </a:r>
          </a:p>
          <a:p>
            <a:pPr marL="571500" indent="-571500"/>
            <a:r>
              <a:rPr lang="el-GR" sz="4000" dirty="0" smtClean="0">
                <a:effectLst/>
                <a:latin typeface="Times New Roman" panose="02020603050405020304" pitchFamily="18" charset="0"/>
                <a:ea typeface="Times New Roman" panose="02020603050405020304" pitchFamily="18" charset="0"/>
              </a:rPr>
              <a:t>     </a:t>
            </a:r>
            <a:r>
              <a:rPr lang="el-GR" sz="4000" dirty="0" smtClean="0">
                <a:latin typeface="Times New Roman" panose="02020603050405020304" pitchFamily="18" charset="0"/>
                <a:ea typeface="Times New Roman" panose="02020603050405020304" pitchFamily="18" charset="0"/>
              </a:rPr>
              <a:t>και </a:t>
            </a:r>
            <a:r>
              <a:rPr lang="el-GR" sz="4000" dirty="0" smtClean="0">
                <a:effectLst/>
                <a:latin typeface="Times New Roman" panose="02020603050405020304" pitchFamily="18" charset="0"/>
                <a:ea typeface="Times New Roman" panose="02020603050405020304" pitchFamily="18" charset="0"/>
              </a:rPr>
              <a:t>στο Ίδρυμα Μιχάλη Κακογιάννη,</a:t>
            </a:r>
          </a:p>
          <a:p>
            <a:pPr marL="571500" indent="-571500">
              <a:buFont typeface="Arial" panose="020B0604020202020204" pitchFamily="34" charset="0"/>
              <a:buChar char="•"/>
            </a:pPr>
            <a:r>
              <a:rPr lang="el-GR" sz="4000" dirty="0" smtClean="0">
                <a:latin typeface="Times New Roman" panose="02020603050405020304" pitchFamily="18" charset="0"/>
                <a:ea typeface="Times New Roman" panose="02020603050405020304" pitchFamily="18" charset="0"/>
              </a:rPr>
              <a:t>στο φεστιβάλ κινηματογράφου Ολυμπίας </a:t>
            </a:r>
          </a:p>
          <a:p>
            <a:pPr marL="571500" indent="-571500">
              <a:buFont typeface="Arial" panose="020B0604020202020204" pitchFamily="34" charset="0"/>
              <a:buChar char="•"/>
            </a:pPr>
            <a:r>
              <a:rPr lang="el-GR" sz="4000" dirty="0" smtClean="0">
                <a:latin typeface="Times New Roman" panose="02020603050405020304" pitchFamily="18" charset="0"/>
                <a:ea typeface="Times New Roman" panose="02020603050405020304" pitchFamily="18" charset="0"/>
              </a:rPr>
              <a:t>στο φεστιβάλ ντοκιμαντέρ Θεσσαλονίκης</a:t>
            </a:r>
          </a:p>
          <a:p>
            <a:r>
              <a:rPr lang="el-GR" sz="4000" dirty="0" smtClean="0">
                <a:latin typeface="Times New Roman" panose="02020603050405020304" pitchFamily="18" charset="0"/>
                <a:ea typeface="Times New Roman" panose="02020603050405020304" pitchFamily="18" charset="0"/>
              </a:rPr>
              <a:t>μ</a:t>
            </a:r>
            <a:r>
              <a:rPr lang="el-GR" sz="4000" dirty="0" smtClean="0">
                <a:effectLst/>
                <a:latin typeface="Times New Roman" panose="02020603050405020304" pitchFamily="18" charset="0"/>
                <a:ea typeface="Times New Roman" panose="02020603050405020304" pitchFamily="18" charset="0"/>
              </a:rPr>
              <a:t>ε την προβολή αντιπροσωπευτικών  </a:t>
            </a:r>
            <a:r>
              <a:rPr lang="el-GR" sz="4000" dirty="0" smtClean="0">
                <a:latin typeface="Times New Roman" panose="02020603050405020304" pitchFamily="18" charset="0"/>
                <a:ea typeface="Times New Roman" panose="02020603050405020304" pitchFamily="18" charset="0"/>
              </a:rPr>
              <a:t>«</a:t>
            </a:r>
            <a:r>
              <a:rPr lang="el-GR" sz="4000" dirty="0" err="1" smtClean="0">
                <a:effectLst/>
                <a:latin typeface="Times New Roman" panose="02020603050405020304" pitchFamily="18" charset="0"/>
                <a:ea typeface="Times New Roman" panose="02020603050405020304" pitchFamily="18" charset="0"/>
              </a:rPr>
              <a:t>Φοιτητιβισμάτων</a:t>
            </a:r>
            <a:r>
              <a:rPr lang="el-GR" sz="4000" dirty="0" smtClean="0">
                <a:effectLst/>
                <a:latin typeface="Times New Roman" panose="02020603050405020304" pitchFamily="18" charset="0"/>
                <a:ea typeface="Times New Roman" panose="02020603050405020304" pitchFamily="18" charset="0"/>
              </a:rPr>
              <a:t>» του 2018. </a:t>
            </a:r>
          </a:p>
        </p:txBody>
      </p:sp>
    </p:spTree>
    <p:extLst>
      <p:ext uri="{BB962C8B-B14F-4D97-AF65-F5344CB8AC3E}">
        <p14:creationId xmlns:p14="http://schemas.microsoft.com/office/powerpoint/2010/main" xmlns="" val="758347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40526" y="470263"/>
            <a:ext cx="10200289" cy="5869299"/>
          </a:xfrm>
          <a:prstGeom prst="rect">
            <a:avLst/>
          </a:prstGeom>
        </p:spPr>
        <p:txBody>
          <a:bodyPr wrap="square">
            <a:spAutoFit/>
          </a:bodyPr>
          <a:lstStyle/>
          <a:p>
            <a:pPr lvl="0" algn="ctr">
              <a:lnSpc>
                <a:spcPct val="115000"/>
              </a:lnSpc>
            </a:pPr>
            <a:r>
              <a:rPr lang="el-GR" sz="2800" u="sng" dirty="0" smtClean="0">
                <a:latin typeface="Times New Roman" pitchFamily="18" charset="0"/>
                <a:ea typeface="Calibri" pitchFamily="34" charset="0"/>
                <a:cs typeface="Times New Roman" pitchFamily="18" charset="0"/>
              </a:rPr>
              <a:t>Πρόγραμμα «ΔΙΑΠΛΑΣΙΣ» - </a:t>
            </a:r>
            <a:r>
              <a:rPr lang="el-GR" sz="2800" u="sng" dirty="0" err="1" smtClean="0">
                <a:latin typeface="Times New Roman" pitchFamily="18" charset="0"/>
                <a:ea typeface="Calibri" pitchFamily="34" charset="0"/>
                <a:cs typeface="Times New Roman" pitchFamily="18" charset="0"/>
              </a:rPr>
              <a:t>Φοιτητιβίσματα</a:t>
            </a:r>
            <a:r>
              <a:rPr lang="el-GR" sz="2800" u="sng" dirty="0" smtClean="0">
                <a:latin typeface="Times New Roman" pitchFamily="18" charset="0"/>
                <a:ea typeface="Calibri" pitchFamily="34" charset="0"/>
                <a:cs typeface="Times New Roman" pitchFamily="18" charset="0"/>
              </a:rPr>
              <a:t> 2018</a:t>
            </a:r>
            <a:endParaRPr lang="el-GR" sz="2800" u="sng" dirty="0" smtClean="0">
              <a:latin typeface="Times New Roman" pitchFamily="18" charset="0"/>
              <a:cs typeface="Times New Roman" pitchFamily="18" charset="0"/>
            </a:endParaRPr>
          </a:p>
          <a:p>
            <a:pPr algn="ctr">
              <a:lnSpc>
                <a:spcPct val="115000"/>
              </a:lnSpc>
              <a:spcAft>
                <a:spcPts val="0"/>
              </a:spcAft>
            </a:pPr>
            <a:r>
              <a:rPr lang="el-GR" sz="2800" u="sng" dirty="0" smtClean="0">
                <a:effectLst/>
                <a:latin typeface="Times New Roman" panose="02020603050405020304" pitchFamily="18" charset="0"/>
                <a:ea typeface="Times New Roman" panose="02020603050405020304" pitchFamily="18" charset="0"/>
                <a:cs typeface="Times New Roman" panose="02020603050405020304" pitchFamily="18" charset="0"/>
              </a:rPr>
              <a:t>Αφιέρωμα στο Φεστιβάλ Ολυμπίας </a:t>
            </a:r>
            <a:r>
              <a:rPr lang="en-US" sz="2800" u="sng"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l-GR" sz="2800" u="sng"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l-GR" sz="2000" u="sng"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lvl="0" indent="-514350">
              <a:spcAft>
                <a:spcPts val="0"/>
              </a:spcAft>
              <a:buSzPts val="2000"/>
              <a:buAutoNum type="arabicPeriod"/>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To Swing</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στην Αθήνα</a:t>
            </a:r>
          </a:p>
          <a:p>
            <a:pPr marL="457200" lvl="0" indent="-457200">
              <a:spcAft>
                <a:spcPts val="0"/>
              </a:spcAft>
              <a:buSzPts val="2000"/>
            </a:pP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Η Βασιλική κι ο Αλέξανδρος, φοιτητές και δάσκαλοι του χορού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Lindy</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Hop</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μας μιλάνε για τη σχέση τους με το χορό και μας ξεναγούν στη χορευτική-</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Swing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πλευρά της Αθήνας, μέσα από τη ρυθμική καθημερινότητα τους.</a:t>
            </a: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marL="514350" lvl="0" indent="-514350">
              <a:spcAft>
                <a:spcPts val="0"/>
              </a:spcAft>
              <a:buSzPts val="2000"/>
              <a:buAutoNum type="arabicPeriod" startAt="2"/>
            </a:pPr>
            <a:r>
              <a:rPr lang="el-GR" sz="2800" b="1" dirty="0" smtClean="0">
                <a:effectLst/>
                <a:latin typeface="Times New Roman" panose="02020603050405020304" pitchFamily="18" charset="0"/>
                <a:ea typeface="Calibri" panose="020F0502020204030204" pitchFamily="34" charset="0"/>
                <a:cs typeface="Times New Roman" panose="02020603050405020304" pitchFamily="18" charset="0"/>
              </a:rPr>
              <a:t>Μουσική &amp; Μουσικοί - Κρατικό Ωδείο Θεσσαλονίκης</a:t>
            </a:r>
          </a:p>
          <a:p>
            <a:pPr marL="457200" lvl="0" indent="-457200">
              <a:spcAft>
                <a:spcPts val="0"/>
              </a:spcAft>
              <a:buSzPts val="2000"/>
            </a:pP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dirty="0" smtClean="0">
                <a:effectLst/>
                <a:latin typeface="Times New Roman" panose="02020603050405020304" pitchFamily="18" charset="0"/>
                <a:ea typeface="Calibri" panose="020F0502020204030204" pitchFamily="34" charset="0"/>
                <a:cs typeface="Times New Roman" panose="02020603050405020304" pitchFamily="18" charset="0"/>
              </a:rPr>
              <a:t>Πώς καταφέρνει ένα Κρατικό Ωδείο να γίνει το σπίτι των σπουδαστών, των καθηγητών και του διοικητικού προσωπικού του; Η επιτυχημένη μουσική ιστορία του, που ξεκινά στη Θεσσαλονίκη το 1914, και η μέχρι σήμερα πορεία του, παρουσιάζονται στο ντοκιμαντέρ.</a:t>
            </a:r>
            <a:endParaRPr lang="el-GR" sz="12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55876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45476" y="1025652"/>
            <a:ext cx="9979572" cy="4955203"/>
          </a:xfrm>
          <a:prstGeom prst="rect">
            <a:avLst/>
          </a:prstGeom>
        </p:spPr>
        <p:txBody>
          <a:bodyPr wrap="square">
            <a:spAutoFit/>
          </a:bodyPr>
          <a:lstStyle/>
          <a:p>
            <a:pPr lvl="0">
              <a:spcAft>
                <a:spcPts val="0"/>
              </a:spcAft>
              <a:buSzPts val="2000"/>
            </a:pPr>
            <a:r>
              <a:rPr lang="el-GR" sz="2000" dirty="0" smtClean="0">
                <a:effectLst/>
                <a:latin typeface="Arial" panose="020B0604020202020204" pitchFamily="34" charset="0"/>
                <a:ea typeface="Times New Roman" panose="02020603050405020304" pitchFamily="18" charset="0"/>
                <a:cs typeface="Times New Roman" panose="02020603050405020304" pitchFamily="18" charset="0"/>
              </a:rPr>
              <a:t>3</a:t>
            </a:r>
            <a:r>
              <a:rPr lang="el-GR" sz="3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Advantage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Stefanos</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3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Ο Στέφανος Διαμαντής, πρωταθλητής στο Τένις με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Αμαξίδιο</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Νο</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18 στην Παγκόσμια κατάταξη της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ITF</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μας μιλά για το πότε ξεκίνησε το άθλημα, το τροχαίο ατύχημά του, τη συμμετοχή του στους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Παρα</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-ολυμπιακούς Αγώνες (Ρίο 2016) και τους στόχους του για το μέλλον.</a:t>
            </a:r>
          </a:p>
          <a:p>
            <a:pPr algn="just">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gn="just">
              <a:spcAft>
                <a:spcPts val="0"/>
              </a:spcAft>
              <a:buSzPts val="2000"/>
            </a:pPr>
            <a:r>
              <a:rPr lang="el-GR" sz="2000"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l-GR" sz="3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l-GR"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Ψηφιακή Ταυτότητα</a:t>
            </a:r>
          </a:p>
          <a:p>
            <a:pPr algn="just">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διάσταση μεταξύ φυσικού προσώπου και της ψηφιακής του ταυτότητας. Παρουσιάζονται τα οφέλη και οι δυνατότητες που μας προσφέρουν τα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social  media</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αλλά και η  εξάρτησή μας  από αυτά. Συνειδητοποιούμε άραγε τα κριτήρια με τα οποία ανασυνθέτουμε τον εαυτό μας στα κοινωνικά δίκτυα;</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8467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4496" y="391887"/>
            <a:ext cx="11366937" cy="6263936"/>
          </a:xfrm>
          <a:prstGeom prst="rect">
            <a:avLst/>
          </a:prstGeom>
        </p:spPr>
        <p:txBody>
          <a:bodyPr wrap="square">
            <a:spAutoFit/>
          </a:bodyPr>
          <a:lstStyle/>
          <a:p>
            <a:pPr lvl="0" algn="ctr">
              <a:lnSpc>
                <a:spcPct val="150000"/>
              </a:lnSpc>
            </a:pPr>
            <a:r>
              <a:rPr lang="el-GR" sz="2800" u="sng" dirty="0" smtClean="0">
                <a:latin typeface="Times New Roman" pitchFamily="18" charset="0"/>
                <a:ea typeface="Calibri" pitchFamily="34" charset="0"/>
                <a:cs typeface="Times New Roman" pitchFamily="18" charset="0"/>
              </a:rPr>
              <a:t>Πρόγραμμα «ΔΙΑΠΛΑΣΙΣ» - </a:t>
            </a:r>
            <a:r>
              <a:rPr lang="el-GR" sz="2800" u="sng" dirty="0" err="1" smtClean="0">
                <a:latin typeface="Times New Roman" pitchFamily="18" charset="0"/>
                <a:ea typeface="Calibri" pitchFamily="34" charset="0"/>
                <a:cs typeface="Times New Roman" pitchFamily="18" charset="0"/>
              </a:rPr>
              <a:t>Φοιτητιβίσματα</a:t>
            </a:r>
            <a:r>
              <a:rPr lang="el-GR" sz="2800" u="sng" dirty="0" smtClean="0">
                <a:latin typeface="Times New Roman" pitchFamily="18" charset="0"/>
                <a:ea typeface="Calibri" pitchFamily="34" charset="0"/>
                <a:cs typeface="Times New Roman" pitchFamily="18" charset="0"/>
              </a:rPr>
              <a:t> 2018</a:t>
            </a:r>
            <a:endParaRPr lang="el-GR" sz="2800" u="sng" dirty="0" smtClean="0">
              <a:latin typeface="Times New Roman" pitchFamily="18" charset="0"/>
              <a:cs typeface="Times New Roman" pitchFamily="18" charset="0"/>
            </a:endParaRPr>
          </a:p>
          <a:p>
            <a:pPr algn="ctr">
              <a:lnSpc>
                <a:spcPct val="115000"/>
              </a:lnSpc>
              <a:spcAft>
                <a:spcPts val="0"/>
              </a:spcAft>
            </a:pPr>
            <a:r>
              <a:rPr lang="el-GR" sz="2800" u="sng" dirty="0" smtClean="0">
                <a:latin typeface="Times New Roman" panose="02020603050405020304" pitchFamily="18" charset="0"/>
                <a:ea typeface="Times New Roman" panose="02020603050405020304" pitchFamily="18" charset="0"/>
                <a:cs typeface="Times New Roman" panose="02020603050405020304" pitchFamily="18" charset="0"/>
              </a:rPr>
              <a:t>Αφιέρωμα στο Φεστιβάλ Ντοκιμαντέρ Θεσσαλονίκης </a:t>
            </a:r>
            <a:r>
              <a:rPr lang="en-US" sz="2800" u="sng" dirty="0" smtClean="0">
                <a:latin typeface="Times New Roman" panose="02020603050405020304" pitchFamily="18" charset="0"/>
                <a:ea typeface="Times New Roman" panose="02020603050405020304" pitchFamily="18" charset="0"/>
                <a:cs typeface="Times New Roman" panose="02020603050405020304" pitchFamily="18" charset="0"/>
              </a:rPr>
              <a:t>201</a:t>
            </a:r>
            <a:r>
              <a:rPr lang="el-GR" sz="2800" u="sng" dirty="0" smtClean="0">
                <a:latin typeface="Times New Roman" panose="02020603050405020304" pitchFamily="18" charset="0"/>
                <a:ea typeface="Times New Roman" panose="02020603050405020304" pitchFamily="18" charset="0"/>
                <a:cs typeface="Times New Roman" panose="02020603050405020304" pitchFamily="18" charset="0"/>
              </a:rPr>
              <a:t>9</a:t>
            </a:r>
          </a:p>
          <a:p>
            <a:pPr lvl="0">
              <a:lnSpc>
                <a:spcPct val="150000"/>
              </a:lnSpc>
              <a:spcAft>
                <a:spcPts val="0"/>
              </a:spcAft>
              <a:buSzPts val="1600"/>
            </a:pPr>
            <a:r>
              <a:rPr lang="el-GR" sz="24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l-G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To Swing</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στην Αθήνα</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Η Βασιλική κι ο Αλέξανδρος, φοιτητές, χορευτές και δάσκαλοι του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Lindy</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Hop</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μιλούν για τη σχέση τους με το χορό και μας ξεναγούν στη χορευτική-</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Swing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πλευρά της Αθήνας, μέσα από τη ρυθμική καθημερινότητά τους.</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Σενάριο/Σκηνοθεσία/Έρευνα/Μοντάζ/Διεύθυνση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Ελένη Φίλιου</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Βοηθός Σκηνοθέτη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Ελένη Πολυδώρου</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Πασχάλης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Καβακιώτης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Ελένη Πολυδώρου, Ελένη Φίλιου</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Βασίλης Μάνος, Βίκτωρ Μαστέλα, Κων/νος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Μπιρμπουτσάκης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Βασίλης Χατζόπουλος</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Ηχητική Επιμέλεια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Βίκτωρ Μαστέλα</a:t>
            </a:r>
          </a:p>
          <a:p>
            <a:pPr>
              <a:spcAft>
                <a:spcPts val="120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Γραφικά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Λυδία-Ελευθερία Παπακωνσταντίνου, Ελένη Φίλιου</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Γραφιστικής Παν/ου Δυτικής Αττικής, Πολιτισμικής Τεχνολογίας &amp; Επικοινωνίας Παν/ου Αιγαίου, Τεχνών Ήχου &amp; Εικόνας Ιονίου Παν/ου, Μουσικών Σπουδών ΕΚΠΑ</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789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36979" y="395785"/>
            <a:ext cx="10836322" cy="6001643"/>
          </a:xfrm>
          <a:prstGeom prst="rect">
            <a:avLst/>
          </a:prstGeom>
        </p:spPr>
        <p:txBody>
          <a:bodyPr wrap="square">
            <a:spAutoFit/>
          </a:bodyPr>
          <a:lstStyle/>
          <a:p>
            <a:pPr algn="ctr">
              <a:spcAft>
                <a:spcPts val="0"/>
              </a:spcAft>
            </a:pPr>
            <a:r>
              <a:rPr lang="el-GR" sz="4000" dirty="0" smtClean="0">
                <a:effectLst/>
                <a:latin typeface="Times New Roman" panose="02020603050405020304" pitchFamily="18" charset="0"/>
                <a:ea typeface="Times New Roman" panose="02020603050405020304" pitchFamily="18" charset="0"/>
              </a:rPr>
              <a:t>Πρόγραμμα δημιουργικής πρακτικής άσκησης </a:t>
            </a:r>
          </a:p>
          <a:p>
            <a:pPr algn="ctr">
              <a:spcAft>
                <a:spcPts val="0"/>
              </a:spcAft>
            </a:pPr>
            <a:r>
              <a:rPr lang="el-GR" sz="4000" dirty="0" smtClean="0">
                <a:latin typeface="Times New Roman" panose="02020603050405020304" pitchFamily="18" charset="0"/>
                <a:ea typeface="Times New Roman" panose="02020603050405020304" pitchFamily="18" charset="0"/>
              </a:rPr>
              <a:t>στη Βουλή επίλεκτων</a:t>
            </a:r>
            <a:r>
              <a:rPr lang="el-GR" sz="4000" dirty="0" smtClean="0">
                <a:effectLst/>
                <a:latin typeface="Times New Roman" panose="02020603050405020304" pitchFamily="18" charset="0"/>
                <a:ea typeface="Times New Roman" panose="02020603050405020304" pitchFamily="18" charset="0"/>
              </a:rPr>
              <a:t> τελειόφοιτων ΑΕΙ </a:t>
            </a:r>
          </a:p>
          <a:p>
            <a:pPr>
              <a:spcAft>
                <a:spcPts val="0"/>
              </a:spcAft>
            </a:pPr>
            <a:endParaRPr lang="el-GR" sz="3600" dirty="0" smtClean="0">
              <a:latin typeface="Times New Roman" panose="02020603050405020304" pitchFamily="18" charset="0"/>
              <a:ea typeface="Times New Roman" panose="02020603050405020304" pitchFamily="18" charset="0"/>
            </a:endParaRPr>
          </a:p>
          <a:p>
            <a:pPr>
              <a:spcAft>
                <a:spcPts val="0"/>
              </a:spcAft>
            </a:pPr>
            <a:r>
              <a:rPr lang="el-GR" sz="3600" dirty="0" smtClean="0">
                <a:latin typeface="Times New Roman" panose="02020603050405020304" pitchFamily="18" charset="0"/>
                <a:ea typeface="Times New Roman" panose="02020603050405020304" pitchFamily="18" charset="0"/>
              </a:rPr>
              <a:t>Από</a:t>
            </a:r>
            <a:r>
              <a:rPr lang="el-GR" sz="3600" dirty="0" smtClean="0">
                <a:effectLst/>
                <a:latin typeface="Times New Roman" panose="02020603050405020304" pitchFamily="18" charset="0"/>
                <a:ea typeface="Times New Roman" panose="02020603050405020304" pitchFamily="18" charset="0"/>
              </a:rPr>
              <a:t> Τμήματα Κινηματογράφου, Οπτικοακουστικών, Θεατρικών και Μουσικών Σπουδών, Επικοινωνίας &amp; ΜΜΕ,  </a:t>
            </a:r>
            <a:r>
              <a:rPr lang="el-GR" sz="3600" dirty="0" smtClean="0">
                <a:latin typeface="Times New Roman" panose="02020603050405020304" pitchFamily="18" charset="0"/>
                <a:ea typeface="Times New Roman" panose="02020603050405020304" pitchFamily="18" charset="0"/>
              </a:rPr>
              <a:t>Γραφιστικής  και Αρχιτεκτονικής</a:t>
            </a:r>
            <a:r>
              <a:rPr lang="el-GR" sz="3600" dirty="0" smtClean="0">
                <a:effectLst/>
                <a:latin typeface="Times New Roman" panose="02020603050405020304" pitchFamily="18" charset="0"/>
                <a:ea typeface="Times New Roman" panose="02020603050405020304" pitchFamily="18" charset="0"/>
              </a:rPr>
              <a:t>,</a:t>
            </a:r>
          </a:p>
          <a:p>
            <a:pPr>
              <a:spcAft>
                <a:spcPts val="0"/>
              </a:spcAft>
            </a:pPr>
            <a:endParaRPr lang="el-GR" sz="4000" dirty="0" smtClean="0">
              <a:effectLst/>
              <a:latin typeface="Times New Roman" panose="02020603050405020304" pitchFamily="18" charset="0"/>
              <a:ea typeface="Times New Roman" panose="02020603050405020304" pitchFamily="18" charset="0"/>
            </a:endParaRPr>
          </a:p>
          <a:p>
            <a:pPr>
              <a:spcAft>
                <a:spcPts val="0"/>
              </a:spcAft>
            </a:pPr>
            <a:r>
              <a:rPr lang="el-GR" sz="4000" dirty="0" smtClean="0">
                <a:effectLst/>
                <a:latin typeface="Times New Roman" panose="02020603050405020304" pitchFamily="18" charset="0"/>
                <a:ea typeface="Times New Roman" panose="02020603050405020304" pitchFamily="18" charset="0"/>
              </a:rPr>
              <a:t>Με αντικείμενο την παραγωγή πρωτότυπου τηλεοπτικού περιεχομένου, με νεανική ματιά και  αισθητική.</a:t>
            </a:r>
            <a:endParaRPr lang="el-GR"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561231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51792" y="575608"/>
            <a:ext cx="11209283" cy="5632311"/>
          </a:xfrm>
          <a:prstGeom prst="rect">
            <a:avLst/>
          </a:prstGeom>
        </p:spPr>
        <p:txBody>
          <a:bodyPr wrap="square">
            <a:spAutoFit/>
          </a:bodyPr>
          <a:lstStyle/>
          <a:p>
            <a:pPr lvl="0">
              <a:spcAft>
                <a:spcPts val="0"/>
              </a:spcAft>
              <a:buSzPts val="1600"/>
            </a:pPr>
            <a:r>
              <a:rPr lang="el-GR" sz="24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l-GR"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Χορεύοντας με το Στόμα-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Beatbox</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el-GR" sz="2400" dirty="0" smtClean="0">
                <a:effectLst/>
                <a:latin typeface="Times New Roman" panose="02020603050405020304" pitchFamily="18" charset="0"/>
                <a:ea typeface="Calibri" panose="020F0502020204030204" pitchFamily="34" charset="0"/>
                <a:cs typeface="Times New Roman" panose="02020603050405020304" pitchFamily="18" charset="0"/>
              </a:rPr>
              <a:t>Πώς ένας τρόπος μίμησης ήχων και μουσικής από το στόμα έχει εξελιχθεί σε μια νέα τεχνική παραγωγής μουσικής. Το </a:t>
            </a:r>
            <a:r>
              <a:rPr lang="el-GR" sz="2400" dirty="0" err="1" smtClean="0">
                <a:effectLst/>
                <a:latin typeface="Times New Roman" panose="02020603050405020304" pitchFamily="18" charset="0"/>
                <a:ea typeface="Calibri" panose="020F0502020204030204" pitchFamily="34" charset="0"/>
                <a:cs typeface="Times New Roman" panose="02020603050405020304" pitchFamily="18" charset="0"/>
              </a:rPr>
              <a:t>beatbox</a:t>
            </a:r>
            <a:r>
              <a:rPr lang="el-GR" sz="2400" dirty="0" smtClean="0">
                <a:effectLst/>
                <a:latin typeface="Times New Roman" panose="02020603050405020304" pitchFamily="18" charset="0"/>
                <a:ea typeface="Calibri" panose="020F0502020204030204" pitchFamily="34" charset="0"/>
                <a:cs typeface="Times New Roman" panose="02020603050405020304" pitchFamily="18" charset="0"/>
              </a:rPr>
              <a:t> ξεκίνησε από το δρόμο ως ένας ψυχαγωγικός τρόπος έκφρασης που φέρνει κοντά τους ανθρώπους.</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Σενάριο/Σκηνοθεσία/Μοντάζ/Ηχητική Επιμέλεια/Διεύθυνση</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Παραγωγής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Γαργάλας</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 Πατρινού, Αλέξανδρος Ρέλλος, Ελένη Φίλιου,</a:t>
            </a: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Αλέξανδρος Χατζηγιάννης, Βασίλης Χατζόπουλος</a:t>
            </a: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Γαργάλας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Βίκτωρ Μαστέλα, Βασίλης Χατζόπουλος</a:t>
            </a:r>
          </a:p>
          <a:p>
            <a:pPr>
              <a:spcAft>
                <a:spcPts val="120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Γραφικά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Χατζέλλης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Βασίλης Χατζόπουλος</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Τεχνών Ήχου &amp; Εικόνας Ιονίου Παν/ου, Γραφιστικής Παν/ου Δυτικής Αττικής, Πολιτισμικής Τεχνολογίας &amp; Επικοινωνίας Παν/ου Αιγαίου, Κινηματογράφου ΑΠΘ, Μουσικών Σπουδών ΕΚΠΑ</a:t>
            </a:r>
            <a:endParaRPr lang="el-GR"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483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46387" y="690111"/>
            <a:ext cx="11177751" cy="5355312"/>
          </a:xfrm>
          <a:prstGeom prst="rect">
            <a:avLst/>
          </a:prstGeom>
        </p:spPr>
        <p:txBody>
          <a:bodyPr wrap="square">
            <a:spAutoFit/>
          </a:bodyPr>
          <a:lstStyle/>
          <a:p>
            <a:pPr lvl="0" algn="just">
              <a:spcAft>
                <a:spcPts val="0"/>
              </a:spcAft>
              <a:buSzPts val="1600"/>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Ψηφιακή Ταυτότητα</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διάσταση μεταξύ φυσικού προσώπου και της ψηφιακής του ταυτότητας. Παρουσιάζονται τα οφέλη και οι δυνατότητες που μας προσφέρουν τα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social  media</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αλλά και η  εξάρτησή μας  από αυτά. Συνειδητοποιούμε άραγε τα κριτήρια με τα οποία ανασυνθέτουμε τον εαυτό μας στα κοινωνικά δίκτυα; </a:t>
            </a:r>
          </a:p>
          <a:p>
            <a:pPr algn="just">
              <a:spcAft>
                <a:spcPts val="0"/>
              </a:spcAft>
            </a:pPr>
            <a:r>
              <a:rPr lang="el-GR"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Σενάριο/Σκηνοθεσία/Έρευνα/Διεύθυνση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Μαρία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Βήκου</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Στέλλα Χριστοδούλου</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Λυδία-Ελευθερία Παπακωνσταντίνου, Ελένη Φίλιου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Μοντάζ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Πασχάλης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Καβακιώτης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Λυδία-Ελευθερία Παπακωνσταντίνου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Ηχοληψία/Μιξάζ/Ηχητική Επιμέλεια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Βίκτωρ Μαστέλα</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Γραφικά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Λυδία-Ελευθερία Παπακωνσταντίνου</a:t>
            </a: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Επικοινωνίας &amp; ΜΜΕ ΕΚΠΑ, Επικοινωνίας, Μέσων &amp; Πολιτισμού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Παντείου</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Πανεπιστημίου, Γραφιστικής Παν/ου Δυτικής Αττικής, Πολιτισμικής Τεχνολογίας &amp; Επικοινωνίας Παν/ου Αιγαίου, Μουσικών Σπουδών ΕΚΠΑ</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27440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83325" y="808324"/>
            <a:ext cx="11193516" cy="5539978"/>
          </a:xfrm>
          <a:prstGeom prst="rect">
            <a:avLst/>
          </a:prstGeom>
        </p:spPr>
        <p:txBody>
          <a:bodyPr wrap="square">
            <a:spAutoFit/>
          </a:bodyPr>
          <a:lstStyle/>
          <a:p>
            <a:pPr lvl="0">
              <a:spcAft>
                <a:spcPts val="0"/>
              </a:spcAft>
              <a:buSzPts val="1600"/>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Advantage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Stefanos</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Ο Στέφανος Διαμαντής, πρωταθλητής στο Τένις με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Αμαξίδιο</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Νο</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18 στην Παγκόσμια κατάταξη της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ITF</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μας μιλά για το πότε ξεκίνησε το άθλημα, για το τροχαίο ατύχημά του, τη συμμετοχή του στους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Παρα</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-ολυμπιακούς Αγώνες (Ρίο 2016) και τους στόχους του για το μέλλον.</a:t>
            </a:r>
          </a:p>
          <a:p>
            <a:pPr algn="just">
              <a:spcAft>
                <a:spcPts val="0"/>
              </a:spcAft>
            </a:pPr>
            <a:r>
              <a:rPr lang="el-GR"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Σενάριο/Σκηνοθεσία/Ηχοληψία/Μοντάζ/Διεύθυνση Παραγωγής  </a:t>
            </a: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Βασίλης Χατζόπουλος</a:t>
            </a: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Ελένη Φίλιου, 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Χατζέλλης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Βασίλης Χατζόπουλος</a:t>
            </a: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Μιξάζ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Γαργάλας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Βασίλης Χατζόπουλος</a:t>
            </a: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Γραφικά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Χατζέλλης</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Τεχνών Ήχου &amp; Εικόνας Ιονίου Πανεπιστημίου,</a:t>
            </a:r>
          </a:p>
          <a:p>
            <a:pPr>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Γραφιστικής Πανεπιστημίου Δυτικής Αττικής</a:t>
            </a:r>
            <a:endParaRPr lang="el-GR"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7306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4855" y="663852"/>
            <a:ext cx="10972800" cy="5601533"/>
          </a:xfrm>
          <a:prstGeom prst="rect">
            <a:avLst/>
          </a:prstGeom>
        </p:spPr>
        <p:txBody>
          <a:bodyPr wrap="square">
            <a:spAutoFit/>
          </a:bodyPr>
          <a:lstStyle/>
          <a:p>
            <a:pPr lvl="0">
              <a:spcAft>
                <a:spcPts val="0"/>
              </a:spcAft>
              <a:buSzPts val="1600"/>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5. </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Μουσική &amp; Μουσικοί – Κρατικό Ωδείο Θεσσαλονίκης</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Πώς καταφέρνει ένα Κρατικό Ωδείο να γίνει το σπίτι των σπουδαστών, των καθηγητών και του διοικητικού προσωπικού του; Παρουσιάζονται η μουσική διαδρομή του στην  ιστορία, που ξεκινά στη Θεσσαλονίκη το 1914, καθώς και η σύγχρονη πορεία του. </a:t>
            </a:r>
          </a:p>
          <a:p>
            <a:pPr algn="just">
              <a:spcAft>
                <a:spcPts val="0"/>
              </a:spcAft>
            </a:pPr>
            <a:r>
              <a:rPr lang="el-GR"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Σκηνοθεσία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Κωνσταντίνα Παπαθεοδώρου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Βοηθοί Σκηνοθέτη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Έρευνα/Σενάριο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Κωνσταντίνα Παπαθεοδώρου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Ελισάβετ-Τζίνα Γεωργιάδου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Μοντάζ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Κωνσταντίνα Παπαθεοδώρου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Ηχητική Επιμέλεια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Βίκτωρ Μαστέλα</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Επίβλεψη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Ελισάβετ Τζίνα Γεωργιάδου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Διεύθυνση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Κωνσταντίνα Παπαθεοδώρου</a:t>
            </a: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Δημοσιογραφίας &amp; ΜΜΕ ΑΠΘ, Μουσικών Σπουδών ΕΚΠΑ</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41120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09448" y="585025"/>
            <a:ext cx="10909738" cy="6032421"/>
          </a:xfrm>
          <a:prstGeom prst="rect">
            <a:avLst/>
          </a:prstGeom>
        </p:spPr>
        <p:txBody>
          <a:bodyPr wrap="square">
            <a:spAutoFit/>
          </a:bodyPr>
          <a:lstStyle/>
          <a:p>
            <a:pPr lvl="0">
              <a:spcAft>
                <a:spcPts val="0"/>
              </a:spcAft>
              <a:buSzPts val="1600"/>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λιές</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Φωτογρ</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αφίες της Θεσσαλονίκης</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Η ομάδα του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Facebook</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«Παλιές Φωτογραφίες της Θεσσαλονίκης» δημιουργήθηκε το 2008 με σκοπό την ανάδειξη της αρχιτεκτονικής και της διαχρονικής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πολυπολιτισμικότητας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της Θεσσαλονίκης, πριν την εκ νέου ανάπτυξή της στη δεκαετία του ’80.  Στο ντοκιμαντέρ παρουσιάζονται η λειτουργία της ομάδας και η συμβολή της στη διατήρηση της μνήμης της πόλης. </a:t>
            </a:r>
          </a:p>
          <a:p>
            <a:pPr>
              <a:spcAft>
                <a:spcPts val="0"/>
              </a:spcAft>
            </a:pPr>
            <a:r>
              <a:rPr lang="el-GR" sz="14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Σκηνοθεσία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Έρευνα/Σενάριο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Κωνσταντίνα Παπαθεοδώρου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Ελισάβετ-Τζίνα Γεωργιάδου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Μοντάζ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Ηχητική Επιμέλεια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Βίκτωρ Μαστέλα</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Επίβλεψη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Ελισάβετ-Τζίνα Γεωργιάδου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Διεύθυνση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Κωνσταντίνα Παπαθεοδώρου</a:t>
            </a: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Δημοσιογραφίας &amp; ΜΜΕ ΑΠΘ, Μουσικών Σπουδών ΕΚΠΑ</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04799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25213" y="195944"/>
            <a:ext cx="11067393" cy="6601914"/>
          </a:xfrm>
          <a:prstGeom prst="rect">
            <a:avLst/>
          </a:prstGeom>
        </p:spPr>
        <p:txBody>
          <a:bodyPr wrap="square">
            <a:spAutoFit/>
          </a:bodyPr>
          <a:lstStyle/>
          <a:p>
            <a:pPr lvl="0">
              <a:spcAft>
                <a:spcPts val="0"/>
              </a:spcAft>
              <a:buSzPts val="1600"/>
            </a:pPr>
            <a:r>
              <a:rPr lang="el-GR" sz="2400" b="1" dirty="0" smtClean="0">
                <a:effectLst/>
                <a:latin typeface="Times New Roman" panose="02020603050405020304" pitchFamily="18" charset="0"/>
                <a:ea typeface="Adobe Ming Std L"/>
                <a:cs typeface="Times New Roman" panose="02020603050405020304" pitchFamily="18" charset="0"/>
              </a:rPr>
              <a:t>7. </a:t>
            </a:r>
            <a:r>
              <a:rPr lang="el-GR" sz="2800" b="1" dirty="0" smtClean="0">
                <a:effectLst/>
                <a:latin typeface="Times New Roman" panose="02020603050405020304" pitchFamily="18" charset="0"/>
                <a:ea typeface="Adobe Ming Std L"/>
                <a:cs typeface="Times New Roman" panose="02020603050405020304" pitchFamily="18" charset="0"/>
              </a:rPr>
              <a:t>Δείξε μου τα ρούχα σου, να σου πω ποιος είσαι</a:t>
            </a:r>
            <a:r>
              <a:rPr lang="el-GR" sz="2400" b="1" dirty="0" smtClean="0">
                <a:effectLst/>
                <a:latin typeface="Times New Roman" panose="02020603050405020304" pitchFamily="18" charset="0"/>
                <a:ea typeface="Adobe Ming Std L"/>
                <a:cs typeface="Times New Roman" panose="02020603050405020304" pitchFamily="18" charset="0"/>
              </a:rPr>
              <a:t>  </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400" dirty="0" smtClean="0">
                <a:effectLst/>
                <a:latin typeface="Times New Roman" panose="02020603050405020304" pitchFamily="18" charset="0"/>
                <a:ea typeface="Adobe Ming Std L"/>
                <a:cs typeface="Times New Roman" panose="02020603050405020304" pitchFamily="18" charset="0"/>
              </a:rPr>
              <a:t>Η Ελένη και η Εύα μας εξηγούν τί σημαίνει στυλ για την καθεμία, ενώ ο Σαμ μοιράζεται την εμπειρία του να είσαι ο </a:t>
            </a:r>
            <a:r>
              <a:rPr lang="el-GR" sz="2400" dirty="0" err="1" smtClean="0">
                <a:effectLst/>
                <a:latin typeface="Times New Roman" panose="02020603050405020304" pitchFamily="18" charset="0"/>
                <a:ea typeface="Adobe Ming Std L"/>
                <a:cs typeface="Times New Roman" panose="02020603050405020304" pitchFamily="18" charset="0"/>
              </a:rPr>
              <a:t>Τζόκερ</a:t>
            </a:r>
            <a:r>
              <a:rPr lang="el-GR" sz="2400" dirty="0" smtClean="0">
                <a:effectLst/>
                <a:latin typeface="Times New Roman" panose="02020603050405020304" pitchFamily="18" charset="0"/>
                <a:ea typeface="Adobe Ming Std L"/>
                <a:cs typeface="Times New Roman" panose="02020603050405020304" pitchFamily="18" charset="0"/>
              </a:rPr>
              <a:t>.</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400" dirty="0" smtClean="0">
                <a:effectLst/>
                <a:latin typeface="Times New Roman" panose="02020603050405020304" pitchFamily="18" charset="0"/>
                <a:ea typeface="Adobe Ming Std L"/>
                <a:cs typeface="Times New Roman" panose="02020603050405020304" pitchFamily="18" charset="0"/>
              </a:rPr>
              <a:t> </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Σενάριο/Σκηνοθεσία/Διεύθυνση Παραγωγής/</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Color Correction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Αλέξανδρος Ρέλλος</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Διεύθυνση Φωτογραφίας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 Πατρινού</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Μοντάζ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Σιμωνίδης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Φλέσσας</a:t>
            </a: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Ηχοληψία/Ηχητικός Σχεδιασμός/Μιξάζ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Δήμητρα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Μαργαριτίδου</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Εύη Δρακοπούλου</a:t>
            </a:r>
          </a:p>
          <a:p>
            <a:pPr>
              <a:spcAft>
                <a:spcPts val="0"/>
              </a:spcAft>
            </a:pPr>
            <a:endParaRPr lang="el-GR"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l-GR" sz="2400" b="1" dirty="0" smtClean="0">
                <a:effectLst/>
                <a:latin typeface="Times New Roman" panose="02020603050405020304" pitchFamily="18" charset="0"/>
                <a:ea typeface="Adobe Ming Std L"/>
                <a:cs typeface="Times New Roman" panose="02020603050405020304" pitchFamily="18" charset="0"/>
              </a:rPr>
              <a:t>8. </a:t>
            </a:r>
            <a:r>
              <a:rPr lang="el-GR" sz="2800" b="1" dirty="0" smtClean="0">
                <a:latin typeface="Times New Roman" panose="02020603050405020304" pitchFamily="18" charset="0"/>
                <a:cs typeface="Times New Roman" panose="02020603050405020304" pitchFamily="18" charset="0"/>
              </a:rPr>
              <a:t>Τέχνη</a:t>
            </a:r>
            <a:r>
              <a:rPr lang="el-GR" sz="2800" b="1" dirty="0">
                <a:latin typeface="Times New Roman" panose="02020603050405020304" pitchFamily="18" charset="0"/>
                <a:cs typeface="Times New Roman" panose="02020603050405020304" pitchFamily="18" charset="0"/>
              </a:rPr>
              <a:t>: του Λιμανιού και του Σαλονιού</a:t>
            </a:r>
            <a:endParaRPr lang="el-GR" sz="28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Νέοι καλλιτέχνες μας εξηγούν τα γιατί της Τέχνης και ποιος έχει τελικά δικαίωμα να τη δημιουργήσει.</a:t>
            </a:r>
          </a:p>
          <a:p>
            <a:r>
              <a:rPr lang="el-GR" sz="2000" dirty="0"/>
              <a:t> </a:t>
            </a:r>
          </a:p>
          <a:p>
            <a:r>
              <a:rPr lang="el-GR" sz="2000" b="1" dirty="0">
                <a:latin typeface="Times New Roman" pitchFamily="18" charset="0"/>
                <a:cs typeface="Times New Roman" pitchFamily="18" charset="0"/>
              </a:rPr>
              <a:t>Σενάριο/Σκηνοθεσία/Διεύθυνση Παραγωγής/</a:t>
            </a:r>
            <a:r>
              <a:rPr lang="en-US" sz="2000" b="1" dirty="0">
                <a:latin typeface="Times New Roman" pitchFamily="18" charset="0"/>
                <a:cs typeface="Times New Roman" pitchFamily="18" charset="0"/>
              </a:rPr>
              <a:t>Color Correction </a:t>
            </a:r>
            <a:r>
              <a:rPr lang="el-GR" sz="2000" dirty="0" smtClean="0">
                <a:latin typeface="Times New Roman" pitchFamily="18" charset="0"/>
                <a:cs typeface="Times New Roman" pitchFamily="18" charset="0"/>
              </a:rPr>
              <a:t>Αλέξανδρος </a:t>
            </a:r>
            <a:r>
              <a:rPr lang="el-GR" sz="2000" dirty="0">
                <a:latin typeface="Times New Roman" pitchFamily="18" charset="0"/>
                <a:cs typeface="Times New Roman" pitchFamily="18" charset="0"/>
              </a:rPr>
              <a:t>Ρέλλος</a:t>
            </a:r>
          </a:p>
          <a:p>
            <a:r>
              <a:rPr lang="el-GR" sz="2000" b="1" dirty="0">
                <a:latin typeface="Times New Roman" pitchFamily="18" charset="0"/>
                <a:cs typeface="Times New Roman" pitchFamily="18" charset="0"/>
              </a:rPr>
              <a:t>Διεύθυνση Φωτογραφίας  </a:t>
            </a:r>
            <a:r>
              <a:rPr lang="el-GR" sz="2000" dirty="0">
                <a:latin typeface="Times New Roman" pitchFamily="18" charset="0"/>
                <a:cs typeface="Times New Roman" pitchFamily="18" charset="0"/>
              </a:rPr>
              <a:t>Λυδία Πατρινού</a:t>
            </a:r>
          </a:p>
          <a:p>
            <a:r>
              <a:rPr lang="el-GR" sz="2000" b="1" dirty="0">
                <a:latin typeface="Times New Roman" pitchFamily="18" charset="0"/>
                <a:cs typeface="Times New Roman" pitchFamily="18" charset="0"/>
              </a:rPr>
              <a:t>Μοντάζ  </a:t>
            </a:r>
            <a:r>
              <a:rPr lang="el-GR" sz="2000" dirty="0">
                <a:latin typeface="Times New Roman" pitchFamily="18" charset="0"/>
                <a:cs typeface="Times New Roman" pitchFamily="18" charset="0"/>
              </a:rPr>
              <a:t>Σιμωνίδης </a:t>
            </a:r>
            <a:r>
              <a:rPr lang="el-GR" sz="2000" dirty="0" err="1">
                <a:latin typeface="Times New Roman" pitchFamily="18" charset="0"/>
                <a:cs typeface="Times New Roman" pitchFamily="18" charset="0"/>
              </a:rPr>
              <a:t>Φλέσσας</a:t>
            </a:r>
            <a:endParaRPr lang="el-GR" sz="2000" dirty="0">
              <a:latin typeface="Times New Roman" pitchFamily="18" charset="0"/>
              <a:cs typeface="Times New Roman" pitchFamily="18" charset="0"/>
            </a:endParaRPr>
          </a:p>
          <a:p>
            <a:r>
              <a:rPr lang="el-GR" sz="2000" b="1" dirty="0">
                <a:latin typeface="Times New Roman" pitchFamily="18" charset="0"/>
                <a:cs typeface="Times New Roman" pitchFamily="18" charset="0"/>
              </a:rPr>
              <a:t>Ηχοληψία/Ηχητικός Σχεδιασμός/Μιξάζ  </a:t>
            </a:r>
            <a:r>
              <a:rPr lang="el-GR" sz="2000" dirty="0" smtClean="0">
                <a:latin typeface="Times New Roman" pitchFamily="18" charset="0"/>
                <a:cs typeface="Times New Roman" pitchFamily="18" charset="0"/>
              </a:rPr>
              <a:t>Δήμητρα </a:t>
            </a:r>
            <a:r>
              <a:rPr lang="el-GR" sz="2000" dirty="0" err="1">
                <a:latin typeface="Times New Roman" pitchFamily="18" charset="0"/>
                <a:cs typeface="Times New Roman" pitchFamily="18" charset="0"/>
              </a:rPr>
              <a:t>Μαργαριτίδου</a:t>
            </a:r>
            <a:r>
              <a:rPr lang="el-GR" sz="2000" dirty="0">
                <a:latin typeface="Times New Roman" pitchFamily="18" charset="0"/>
                <a:cs typeface="Times New Roman" pitchFamily="18" charset="0"/>
              </a:rPr>
              <a:t>, Εύη Δρακοπούλου</a:t>
            </a:r>
          </a:p>
          <a:p>
            <a:r>
              <a:rPr lang="el-GR" sz="2000" dirty="0"/>
              <a:t> </a:t>
            </a:r>
          </a:p>
          <a:p>
            <a:r>
              <a:rPr lang="el-GR" sz="2400" b="1" dirty="0">
                <a:latin typeface="Times New Roman" pitchFamily="18" charset="0"/>
                <a:cs typeface="Times New Roman" pitchFamily="18" charset="0"/>
              </a:rPr>
              <a:t>Τμήμα Κινηματογράφου </a:t>
            </a:r>
            <a:r>
              <a:rPr lang="el-GR" sz="2400" b="1" dirty="0" smtClean="0">
                <a:latin typeface="Times New Roman" pitchFamily="18" charset="0"/>
                <a:cs typeface="Times New Roman" pitchFamily="18" charset="0"/>
              </a:rPr>
              <a:t>ΑΠΘ</a:t>
            </a:r>
            <a:endParaRPr lang="el-GR" sz="24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1060259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4149" y="423082"/>
            <a:ext cx="10926211" cy="5078313"/>
          </a:xfrm>
          <a:prstGeom prst="rect">
            <a:avLst/>
          </a:prstGeom>
        </p:spPr>
        <p:txBody>
          <a:bodyPr wrap="square">
            <a:spAutoFit/>
          </a:bodyPr>
          <a:lstStyle/>
          <a:p>
            <a:pPr algn="ctr"/>
            <a:r>
              <a:rPr lang="el-GR" sz="3600" dirty="0" smtClean="0">
                <a:effectLst/>
                <a:latin typeface="Times New Roman" panose="02020603050405020304" pitchFamily="18" charset="0"/>
                <a:ea typeface="Times New Roman" panose="02020603050405020304" pitchFamily="18" charset="0"/>
              </a:rPr>
              <a:t>Πρόγραμμα «ΔΙΑΠΛΑΣΙΣ» 2019</a:t>
            </a:r>
          </a:p>
          <a:p>
            <a:endParaRPr lang="el-GR" sz="3600" dirty="0">
              <a:latin typeface="Times New Roman" panose="02020603050405020304" pitchFamily="18" charset="0"/>
              <a:ea typeface="Times New Roman" panose="02020603050405020304" pitchFamily="18" charset="0"/>
            </a:endParaRPr>
          </a:p>
          <a:p>
            <a:r>
              <a:rPr lang="el-GR" sz="3600" dirty="0" smtClean="0">
                <a:effectLst/>
                <a:latin typeface="Times New Roman" panose="02020603050405020304" pitchFamily="18" charset="0"/>
                <a:ea typeface="Times New Roman" panose="02020603050405020304" pitchFamily="18" charset="0"/>
              </a:rPr>
              <a:t>Το 2019, στο δεύτερο κύκλο  του προγράμματος , συμμετείχαν 18 σύνδεσμοι καθηγητές </a:t>
            </a:r>
            <a:r>
              <a:rPr lang="el-GR" sz="3600" dirty="0" smtClean="0">
                <a:latin typeface="Times New Roman" panose="02020603050405020304" pitchFamily="18" charset="0"/>
                <a:ea typeface="Times New Roman" panose="02020603050405020304" pitchFamily="18" charset="0"/>
              </a:rPr>
              <a:t>και </a:t>
            </a:r>
            <a:r>
              <a:rPr lang="el-GR" sz="3600" dirty="0" smtClean="0">
                <a:effectLst/>
                <a:latin typeface="Times New Roman" panose="02020603050405020304" pitchFamily="18" charset="0"/>
                <a:ea typeface="Times New Roman" panose="02020603050405020304" pitchFamily="18" charset="0"/>
              </a:rPr>
              <a:t>32 φοιτητές και φοιτήτριες,  από 12 Τμήματα και 7 Πανεπιστήμια.</a:t>
            </a:r>
          </a:p>
          <a:p>
            <a:endParaRPr lang="en-US" sz="3600" dirty="0" smtClean="0">
              <a:latin typeface="Times New Roman" panose="02020603050405020304" pitchFamily="18" charset="0"/>
            </a:endParaRPr>
          </a:p>
          <a:p>
            <a:r>
              <a:rPr lang="el-GR" sz="3600" dirty="0" smtClean="0">
                <a:latin typeface="Times New Roman" panose="02020603050405020304" pitchFamily="18" charset="0"/>
              </a:rPr>
              <a:t>Η συγκομιδή αυξήθηκε σε 40 «</a:t>
            </a:r>
            <a:r>
              <a:rPr lang="el-GR" sz="3600" dirty="0" err="1" smtClean="0">
                <a:latin typeface="Times New Roman" panose="02020603050405020304" pitchFamily="18" charset="0"/>
              </a:rPr>
              <a:t>Φοιτητιβίσματα</a:t>
            </a:r>
            <a:r>
              <a:rPr lang="el-GR" sz="3600" dirty="0" smtClean="0">
                <a:latin typeface="Times New Roman" panose="02020603050405020304" pitchFamily="18" charset="0"/>
              </a:rPr>
              <a:t>»,  </a:t>
            </a:r>
          </a:p>
          <a:p>
            <a:r>
              <a:rPr lang="el-GR" sz="3600" dirty="0" smtClean="0">
                <a:latin typeface="Times New Roman" panose="02020603050405020304" pitchFamily="18" charset="0"/>
              </a:rPr>
              <a:t>ενώ η τηλεοπτική μετάδοση ξεκίνησε τον </a:t>
            </a:r>
            <a:r>
              <a:rPr lang="en-US" sz="3600" dirty="0" smtClean="0">
                <a:latin typeface="Times New Roman" panose="02020603050405020304" pitchFamily="18" charset="0"/>
              </a:rPr>
              <a:t> </a:t>
            </a:r>
            <a:r>
              <a:rPr lang="el-GR" sz="3600" dirty="0" smtClean="0">
                <a:latin typeface="Times New Roman" panose="02020603050405020304" pitchFamily="18" charset="0"/>
              </a:rPr>
              <a:t>Οκτώβριο 2019 και συνεχίζεται το 2020,  </a:t>
            </a:r>
            <a:r>
              <a:rPr lang="el-GR" sz="3600" u="sng" dirty="0" smtClean="0">
                <a:latin typeface="Times New Roman" panose="02020603050405020304" pitchFamily="18" charset="0"/>
              </a:rPr>
              <a:t>κάθε Κυριακή 18:30-19:00 </a:t>
            </a:r>
            <a:endParaRPr lang="el-GR" sz="3600" u="sng" dirty="0"/>
          </a:p>
        </p:txBody>
      </p:sp>
    </p:spTree>
    <p:extLst>
      <p:ext uri="{BB962C8B-B14F-4D97-AF65-F5344CB8AC3E}">
        <p14:creationId xmlns:p14="http://schemas.microsoft.com/office/powerpoint/2010/main" xmlns="" val="4179663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xmlns="" val="3369057595"/>
              </p:ext>
            </p:extLst>
          </p:nvPr>
        </p:nvGraphicFramePr>
        <p:xfrm>
          <a:off x="693683" y="528638"/>
          <a:ext cx="10342179" cy="5800725"/>
        </p:xfrm>
        <a:graphic>
          <a:graphicData uri="http://schemas.openxmlformats.org/presentationml/2006/ole">
            <p:oleObj spid="_x0000_s1062" name="Φύλλο εργασίας" r:id="rId3" imgW="8115300" imgH="5800649" progId="Excel.Sheet.12">
              <p:embed/>
            </p:oleObj>
          </a:graphicData>
        </a:graphic>
      </p:graphicFrame>
    </p:spTree>
    <p:extLst>
      <p:ext uri="{BB962C8B-B14F-4D97-AF65-F5344CB8AC3E}">
        <p14:creationId xmlns:p14="http://schemas.microsoft.com/office/powerpoint/2010/main" xmlns="" val="1450297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1213945" y="0"/>
            <a:ext cx="9821917" cy="6858000"/>
          </a:xfrm>
          <a:prstGeom prst="rect">
            <a:avLst/>
          </a:prstGeom>
        </p:spPr>
      </p:pic>
    </p:spTree>
    <p:extLst>
      <p:ext uri="{BB962C8B-B14F-4D97-AF65-F5344CB8AC3E}">
        <p14:creationId xmlns:p14="http://schemas.microsoft.com/office/powerpoint/2010/main" xmlns="" val="2645266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804041" y="0"/>
            <a:ext cx="10342179" cy="6858000"/>
          </a:xfrm>
          <a:prstGeom prst="rect">
            <a:avLst/>
          </a:prstGeom>
        </p:spPr>
      </p:pic>
    </p:spTree>
    <p:extLst>
      <p:ext uri="{BB962C8B-B14F-4D97-AF65-F5344CB8AC3E}">
        <p14:creationId xmlns:p14="http://schemas.microsoft.com/office/powerpoint/2010/main" xmlns="" val="766855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68740" y="509450"/>
            <a:ext cx="11000096" cy="5189113"/>
          </a:xfrm>
          <a:prstGeom prst="rect">
            <a:avLst/>
          </a:prstGeom>
        </p:spPr>
        <p:txBody>
          <a:bodyPr wrap="square">
            <a:spAutoFit/>
          </a:bodyPr>
          <a:lstStyle/>
          <a:p>
            <a:pPr>
              <a:lnSpc>
                <a:spcPct val="115000"/>
              </a:lnSpc>
              <a:spcAft>
                <a:spcPts val="0"/>
              </a:spcAft>
            </a:pPr>
            <a:r>
              <a:rPr lang="el-GR" sz="3600" dirty="0" smtClean="0">
                <a:latin typeface="Times New Roman" panose="02020603050405020304" pitchFamily="18" charset="0"/>
                <a:ea typeface="Times New Roman" panose="02020603050405020304" pitchFamily="18" charset="0"/>
              </a:rPr>
              <a:t>Αποτελεί επέκταση πρόδρομου πιλοτικού προγράμματος με τελειόφοιτους του Τμήματος Πολιτισμικής Τεχνολογίας &amp; Επικοινωνίας του Πανεπιστημίου Αιγαίου, που σε τρία χρόνια (2015-2017) δημιούργησαν 24 δεκαπεντάλεπτα ντοκιμαντέρ της σειράς:</a:t>
            </a:r>
          </a:p>
          <a:p>
            <a:pPr>
              <a:lnSpc>
                <a:spcPct val="115000"/>
              </a:lnSpc>
              <a:spcAft>
                <a:spcPts val="0"/>
              </a:spcAft>
            </a:pPr>
            <a:r>
              <a:rPr lang="el-GR" sz="3600" dirty="0" smtClean="0">
                <a:latin typeface="Times New Roman" panose="02020603050405020304" pitchFamily="18" charset="0"/>
                <a:ea typeface="Times New Roman" panose="02020603050405020304" pitchFamily="18" charset="0"/>
              </a:rPr>
              <a:t>«Στο Ακαδημαϊκό Τέταρτο»,</a:t>
            </a:r>
          </a:p>
          <a:p>
            <a:pPr>
              <a:lnSpc>
                <a:spcPct val="115000"/>
              </a:lnSpc>
              <a:spcAft>
                <a:spcPts val="0"/>
              </a:spcAft>
            </a:pPr>
            <a:r>
              <a:rPr lang="el-GR" sz="3600" dirty="0" smtClean="0">
                <a:latin typeface="Times New Roman" panose="02020603050405020304" pitchFamily="18" charset="0"/>
                <a:ea typeface="Times New Roman" panose="02020603050405020304" pitchFamily="18" charset="0"/>
              </a:rPr>
              <a:t>με την καθοδήγηση του καθηγητή τους </a:t>
            </a:r>
          </a:p>
          <a:p>
            <a:pPr>
              <a:lnSpc>
                <a:spcPct val="115000"/>
              </a:lnSpc>
              <a:spcAft>
                <a:spcPts val="0"/>
              </a:spcAft>
            </a:pPr>
            <a:r>
              <a:rPr lang="el-GR" sz="3600" dirty="0" smtClean="0">
                <a:latin typeface="Times New Roman" panose="02020603050405020304" pitchFamily="18" charset="0"/>
                <a:ea typeface="Times New Roman" panose="02020603050405020304" pitchFamily="18" charset="0"/>
              </a:rPr>
              <a:t>Γιάννη </a:t>
            </a:r>
            <a:r>
              <a:rPr lang="el-GR" sz="3600" dirty="0" err="1" smtClean="0">
                <a:latin typeface="Times New Roman" panose="02020603050405020304" pitchFamily="18" charset="0"/>
                <a:ea typeface="Times New Roman" panose="02020603050405020304" pitchFamily="18" charset="0"/>
              </a:rPr>
              <a:t>Σκοπετέα</a:t>
            </a:r>
            <a:r>
              <a:rPr lang="el-GR" sz="3600" dirty="0" smtClean="0">
                <a:latin typeface="Times New Roman" panose="02020603050405020304" pitchFamily="18" charset="0"/>
                <a:ea typeface="Times New Roman" panose="02020603050405020304" pitchFamily="18" charset="0"/>
              </a:rPr>
              <a:t>, σκηνοθέτη.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9451" y="358502"/>
            <a:ext cx="11260183" cy="6186309"/>
          </a:xfrm>
          <a:prstGeom prst="rect">
            <a:avLst/>
          </a:prstGeom>
        </p:spPr>
        <p:txBody>
          <a:bodyPr wrap="square">
            <a:spAutoFit/>
          </a:bodyPr>
          <a:lstStyle/>
          <a:p>
            <a:r>
              <a:rPr lang="el-GR" sz="3600" dirty="0" smtClean="0">
                <a:latin typeface="Times New Roman" panose="02020603050405020304" pitchFamily="18" charset="0"/>
                <a:ea typeface="Times New Roman" panose="02020603050405020304" pitchFamily="18" charset="0"/>
              </a:rPr>
              <a:t>Το πρόγραμμα  «ΔΙΑΠΛΑΣΙΣ» 2019  παρουσιάστηκε:</a:t>
            </a:r>
          </a:p>
          <a:p>
            <a:r>
              <a:rPr lang="el-GR" sz="3600" dirty="0" smtClean="0">
                <a:latin typeface="Times New Roman" panose="02020603050405020304" pitchFamily="18" charset="0"/>
                <a:ea typeface="Times New Roman" panose="02020603050405020304" pitchFamily="18" charset="0"/>
              </a:rPr>
              <a:t> </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στη διεθνή εκπαιδευτική συνάντηση «</a:t>
            </a:r>
            <a:r>
              <a:rPr lang="en-US" sz="3600" dirty="0" smtClean="0">
                <a:latin typeface="Times New Roman" panose="02020603050405020304" pitchFamily="18" charset="0"/>
                <a:ea typeface="Times New Roman" panose="02020603050405020304" pitchFamily="18" charset="0"/>
              </a:rPr>
              <a:t>Fest</a:t>
            </a:r>
            <a:r>
              <a:rPr lang="el-GR" sz="3600" dirty="0" smtClean="0">
                <a:latin typeface="Times New Roman" panose="02020603050405020304" pitchFamily="18" charset="0"/>
                <a:ea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rPr>
              <a:t>of</a:t>
            </a:r>
            <a:r>
              <a:rPr lang="el-GR" sz="3600" dirty="0" smtClean="0">
                <a:latin typeface="Times New Roman" panose="02020603050405020304" pitchFamily="18" charset="0"/>
                <a:ea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rPr>
              <a:t>Fests</a:t>
            </a:r>
            <a:r>
              <a:rPr lang="el-GR" sz="3600" dirty="0" smtClean="0">
                <a:latin typeface="Times New Roman" panose="02020603050405020304" pitchFamily="18" charset="0"/>
                <a:ea typeface="Times New Roman" panose="02020603050405020304" pitchFamily="18" charset="0"/>
              </a:rPr>
              <a:t>»  στο Ίδρυμα Μιχάλη Κακογιάννη,</a:t>
            </a:r>
            <a:endParaRPr lang="en-US" sz="3600" dirty="0" smtClean="0">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φεστιβάλ &amp; συνέδριο «ΣΥΝΘΕΣΙΣ» του ΕΑΠ,</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διεθνές φεστιβάλ κινηματογράφου Ολυμπίας </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για παιδιά και νέους, </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φεστιβάλ πειραματικού  κινηματογράφου της Αθήνας στην Ταινιοθήκη, </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ενώ προβλέπεται κι ένα δίωρο αφιέρωμα στο διεθνές φεστιβάλ ντοκιμαντέρ Θεσσαλονίκης.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18011" y="100362"/>
            <a:ext cx="1122353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Πρόγραμμα «ΔΙΑΠΛΑΣΙΣ» - </a:t>
            </a:r>
            <a:r>
              <a:rPr kumimoji="0" lang="el-GR" sz="20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Φοιτητιβίσματα</a:t>
            </a:r>
            <a:r>
              <a:rPr kumimoji="0" lang="el-GR"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2019</a:t>
            </a: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Προβλεπόμενο Αφιέρωμα στο Φεστιβάλ Ντοκιμαντέρ Θεσσαλονίκης 2020</a:t>
            </a: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ΘΕΣΣΑΛΟΝΙΚΗ  </a:t>
            </a:r>
          </a:p>
          <a:p>
            <a:pPr eaLnBrk="0" fontAlgn="base" hangingPunct="0">
              <a:spcBef>
                <a:spcPct val="0"/>
              </a:spcBef>
              <a:spcAft>
                <a:spcPct val="0"/>
              </a:spcAft>
            </a:pPr>
            <a:r>
              <a:rPr lang="el-GR" sz="2000" dirty="0" smtClean="0">
                <a:latin typeface="Times New Roman" pitchFamily="18" charset="0"/>
                <a:ea typeface="Calibri" pitchFamily="34" charset="0"/>
                <a:cs typeface="Times New Roman" pitchFamily="18" charset="0"/>
              </a:rPr>
              <a:t>Μια «Συμφωνία Πόλης» αφιερωμένη στη Θεσσαλονίκη.</a:t>
            </a:r>
            <a:endParaRPr lang="el-G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Σκηνοθεσία/Έρευνα: Μανταλένα Κοντογιάννη</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Διεύθυνση Φωτογραφίας: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Λεωνόρα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Δεληγιάννη</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Ηχοληψία: Μάνος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Τσολακίδης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Μοντάζ: Στέλλα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Καβαλλιεράτου</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Μανταλένα Κοντογιάννη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Απόστολος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Καρακάσης</a:t>
            </a: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ΑΠΘ Τμήμα Κινηματογράφου</a:t>
            </a:r>
          </a:p>
          <a:p>
            <a:pPr lvl="0" eaLnBrk="0" fontAlgn="base" hangingPunct="0">
              <a:spcBef>
                <a:spcPct val="0"/>
              </a:spcBef>
              <a:spcAft>
                <a:spcPct val="0"/>
              </a:spcAf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SKATE ΣΤΗΝ ΠΑΤΡΑ  </a:t>
            </a:r>
          </a:p>
          <a:p>
            <a:pPr eaLnBrk="0" fontAlgn="base" hangingPunct="0">
              <a:spcBef>
                <a:spcPct val="0"/>
              </a:spcBef>
              <a:spcAft>
                <a:spcPct val="0"/>
              </a:spcAft>
            </a:pPr>
            <a:r>
              <a:rPr lang="el-GR" sz="2000" dirty="0" smtClean="0">
                <a:latin typeface="Times New Roman" pitchFamily="18" charset="0"/>
                <a:ea typeface="Calibri" pitchFamily="34" charset="0"/>
                <a:cs typeface="Times New Roman" pitchFamily="18" charset="0"/>
              </a:rPr>
              <a:t>Μια απλή σανίδα του </a:t>
            </a:r>
            <a:r>
              <a:rPr lang="el-GR" sz="2000" dirty="0" err="1" smtClean="0">
                <a:latin typeface="Times New Roman" pitchFamily="18" charset="0"/>
                <a:ea typeface="Calibri" pitchFamily="34" charset="0"/>
                <a:cs typeface="Times New Roman" pitchFamily="18" charset="0"/>
              </a:rPr>
              <a:t>skate</a:t>
            </a:r>
            <a:r>
              <a:rPr lang="el-GR" sz="2000" dirty="0" smtClean="0">
                <a:latin typeface="Times New Roman" pitchFamily="18" charset="0"/>
                <a:ea typeface="Calibri" pitchFamily="34" charset="0"/>
                <a:cs typeface="Times New Roman" pitchFamily="18" charset="0"/>
              </a:rPr>
              <a:t> και καλή παρέα είναι αυτό που χρειάζεται για να περάσει καλά ένας </a:t>
            </a:r>
            <a:r>
              <a:rPr lang="el-GR" sz="2000" dirty="0" err="1" smtClean="0">
                <a:latin typeface="Times New Roman" pitchFamily="18" charset="0"/>
                <a:ea typeface="Calibri" pitchFamily="34" charset="0"/>
                <a:cs typeface="Times New Roman" pitchFamily="18" charset="0"/>
              </a:rPr>
              <a:t>skater</a:t>
            </a:r>
            <a:r>
              <a:rPr lang="el-GR" sz="2000" dirty="0" smtClean="0">
                <a:latin typeface="Times New Roman" pitchFamily="18" charset="0"/>
                <a:ea typeface="Calibri" pitchFamily="34" charset="0"/>
                <a:cs typeface="Times New Roman" pitchFamily="18" charset="0"/>
              </a:rPr>
              <a:t> στην Πάτρα παρά τους χωρικούς περιορισμούς που του επιβάλλει η πόλη. Ο Γιάννης και ο Νικόλας μας ξεναγούν στην σκηνή του </a:t>
            </a:r>
            <a:r>
              <a:rPr lang="el-GR" sz="2000" dirty="0" err="1" smtClean="0">
                <a:latin typeface="Times New Roman" pitchFamily="18" charset="0"/>
                <a:ea typeface="Calibri" pitchFamily="34" charset="0"/>
                <a:cs typeface="Times New Roman" pitchFamily="18" charset="0"/>
              </a:rPr>
              <a:t>skate</a:t>
            </a:r>
            <a:r>
              <a:rPr lang="el-GR" sz="2000" dirty="0" smtClean="0">
                <a:latin typeface="Times New Roman" pitchFamily="18" charset="0"/>
                <a:ea typeface="Calibri" pitchFamily="34" charset="0"/>
                <a:cs typeface="Times New Roman" pitchFamily="18" charset="0"/>
              </a:rPr>
              <a:t> και του </a:t>
            </a:r>
            <a:r>
              <a:rPr lang="el-GR" sz="2000" dirty="0" err="1" smtClean="0">
                <a:latin typeface="Times New Roman" pitchFamily="18" charset="0"/>
                <a:ea typeface="Calibri" pitchFamily="34" charset="0"/>
                <a:cs typeface="Times New Roman" pitchFamily="18" charset="0"/>
              </a:rPr>
              <a:t>finger</a:t>
            </a:r>
            <a:r>
              <a:rPr lang="el-GR" sz="2000" dirty="0" smtClean="0">
                <a:latin typeface="Times New Roman" pitchFamily="18" charset="0"/>
                <a:ea typeface="Calibri" pitchFamily="34" charset="0"/>
                <a:cs typeface="Times New Roman" pitchFamily="18" charset="0"/>
              </a:rPr>
              <a:t> </a:t>
            </a:r>
            <a:r>
              <a:rPr lang="el-GR" sz="2000" dirty="0" err="1" smtClean="0">
                <a:latin typeface="Times New Roman" pitchFamily="18" charset="0"/>
                <a:ea typeface="Calibri" pitchFamily="34" charset="0"/>
                <a:cs typeface="Times New Roman" pitchFamily="18" charset="0"/>
              </a:rPr>
              <a:t>skate</a:t>
            </a:r>
            <a:r>
              <a:rPr lang="el-GR" sz="2000" dirty="0" smtClean="0">
                <a:latin typeface="Times New Roman" pitchFamily="18" charset="0"/>
                <a:ea typeface="Calibri" pitchFamily="34" charset="0"/>
                <a:cs typeface="Times New Roman" pitchFamily="18" charset="0"/>
              </a:rPr>
              <a:t> δίνοντας μας την αίσθηση της κίνησης, της ελευθερίας και παράλληλα του ομαδικού πνεύματος.</a:t>
            </a:r>
            <a:endParaRPr lang="el-G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Έρευνα/Σκηνοθεσία Χρήστος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Αμούτζιας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Γιάννης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Διεύθυνση Φωτογραφίας: Χρήστος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Αμούτζιας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Γιάννης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Ηχοληψία/Μοντάζ: Γιάννης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Νικόλαος Μύρτου</a:t>
            </a: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ΠΑΔΑ Τμήμα Γραφιστικής &amp; Οπτικής Επικοινωνίας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6754" y="172265"/>
            <a:ext cx="11861075"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ΞΕΝΑΓΗΣΗ ΣΤΟ ΠΑΡΚΟ ΕΘΝΙΚΗΣ ΣΥΜΦΙΛΙΩΣΗΣ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el-GR" sz="2000" dirty="0" smtClean="0">
                <a:latin typeface="Times New Roman" pitchFamily="18" charset="0"/>
                <a:ea typeface="Calibri" pitchFamily="34" charset="0"/>
                <a:cs typeface="Times New Roman" pitchFamily="18" charset="0"/>
              </a:rPr>
              <a:t>Ο </a:t>
            </a:r>
            <a:r>
              <a:rPr lang="el-GR" sz="2000" dirty="0" err="1" smtClean="0">
                <a:latin typeface="Times New Roman" pitchFamily="18" charset="0"/>
                <a:ea typeface="Calibri" pitchFamily="34" charset="0"/>
                <a:cs typeface="Times New Roman" pitchFamily="18" charset="0"/>
              </a:rPr>
              <a:t>Ραϋμόνδος</a:t>
            </a:r>
            <a:r>
              <a:rPr lang="el-GR" sz="2000" dirty="0" smtClean="0">
                <a:latin typeface="Times New Roman" pitchFamily="18" charset="0"/>
                <a:ea typeface="Calibri" pitchFamily="34" charset="0"/>
                <a:cs typeface="Times New Roman" pitchFamily="18" charset="0"/>
              </a:rPr>
              <a:t> Αλβανός ξεναγεί τους θεατές στο Πάρκο Εθνικής Συμφιλίωσης του Ιδρύματος της Βουλής των Ελλήνων για τον Κοινοβουλευτισμό και τη Δημοκρατία, στον Γράμμο της Καστοριάς, με σκοπό την κατανόηση της σημασίας της συμφιλίωσης των ανθρώπων για την οικοδόμηση ενός ειρηνικού κόσμου.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Σκηνοθεσία/Έρευνα: Νικολέτα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Αποστολίδου</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Διεύθυνση Φωτογραφίας/Ηχοληψία/Μοντάζ: Νικολέτα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Αποστολίδου</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Αλεξία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Κούβελα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Φοίβος Θεοδωρίδης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Ελισάβετ-Τζίνα Γεωργιάδου</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ΑΠΘ Τμήμα Δημοσιογραφίας &amp; ΜΜΕ</a:t>
            </a:r>
          </a:p>
          <a:p>
            <a:pPr lvl="0" eaLnBrk="0" fontAlgn="base" hangingPunct="0">
              <a:spcBef>
                <a:spcPct val="0"/>
              </a:spcBef>
              <a:spcAft>
                <a:spcPct val="0"/>
              </a:spcAf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ΟΙ ΞΥΠΟΛΗΤΟΙ ΜΑΘΗΤΕΣ (ΤΟ ΒΑΣΑΚΧΙ ΤΩΝ ΣΙΧ ΣΤΗΝ ΑΘΗΝΑ)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el-GR" sz="2000" dirty="0" smtClean="0">
                <a:latin typeface="Times New Roman" pitchFamily="18" charset="0"/>
                <a:ea typeface="Calibri" pitchFamily="34" charset="0"/>
                <a:cs typeface="Times New Roman" pitchFamily="18" charset="0"/>
              </a:rPr>
              <a:t>Την ίδια στιγμή που οι Έλληνες γιορτάζουν το Μεγάλο Σάββατο, στους δρόμους του Ταύρου οι Ινδοί </a:t>
            </a:r>
            <a:r>
              <a:rPr lang="el-GR" sz="2000" dirty="0" err="1" smtClean="0">
                <a:latin typeface="Times New Roman" pitchFamily="18" charset="0"/>
                <a:ea typeface="Calibri" pitchFamily="34" charset="0"/>
                <a:cs typeface="Times New Roman" pitchFamily="18" charset="0"/>
              </a:rPr>
              <a:t>Σιχ</a:t>
            </a:r>
            <a:r>
              <a:rPr lang="el-GR" sz="2000" dirty="0" smtClean="0">
                <a:latin typeface="Times New Roman" pitchFamily="18" charset="0"/>
                <a:ea typeface="Calibri" pitchFamily="34" charset="0"/>
                <a:cs typeface="Times New Roman" pitchFamily="18" charset="0"/>
              </a:rPr>
              <a:t> γιορτάζουν το </a:t>
            </a:r>
            <a:r>
              <a:rPr lang="el-GR" sz="2000" dirty="0" err="1" smtClean="0">
                <a:latin typeface="Times New Roman" pitchFamily="18" charset="0"/>
                <a:ea typeface="Calibri" pitchFamily="34" charset="0"/>
                <a:cs typeface="Times New Roman" pitchFamily="18" charset="0"/>
              </a:rPr>
              <a:t>Βασάκχι</a:t>
            </a:r>
            <a:r>
              <a:rPr lang="el-GR" sz="2000" dirty="0" smtClean="0">
                <a:latin typeface="Times New Roman" pitchFamily="18" charset="0"/>
                <a:ea typeface="Calibri" pitchFamily="34" charset="0"/>
                <a:cs typeface="Times New Roman" pitchFamily="18" charset="0"/>
              </a:rPr>
              <a:t>, τη μεγαλύτερη γιορτή της θρησκείας τους, κάνοντας μια μεγάλη περιφορά των ιερών γραφών τους. Έντονα χρώματα, ξυπόλητα πόδια στην άσφαλτο και ζωηροί ινδικοί ύμνοι συνθέτουν μια μοναδική εικόνα που δεν θα φαντάζονταν κανείς ότι μπορεί να υπάρχει με φόντο ένα ελληνικό βιομηχανικό τοπίο. </a:t>
            </a:r>
            <a:endParaRPr lang="el-G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Έρευνα: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Τσαλίκη</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Ελευθερία</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Τσαλίκη</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Ελευθερία,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Ιωάννης,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Αμούτζιας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Χρήστος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Διεύθυνση Φωτογραφίας: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Αμούτζιας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Χρήστος,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Ιωάννης,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Τσαλίκη</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Ελευθερία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Ηχοληψία: Παπαδάκης Ραφαήλ</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Μοντάζ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Ιωάννης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Νικόλαος Μύρτου</a:t>
            </a:r>
          </a:p>
          <a:p>
            <a:pPr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ΕΚΠΑ Τμήμα Επικοινωνίας &amp; ΜΜΕ</a:t>
            </a:r>
            <a:r>
              <a:rPr lang="el-GR" sz="2000" dirty="0" smtClean="0">
                <a:latin typeface="Times New Roman" pitchFamily="18" charset="0"/>
                <a:ea typeface="Calibri" pitchFamily="34" charset="0"/>
                <a:cs typeface="Times New Roman" pitchFamily="18" charset="0"/>
              </a:rPr>
              <a:t>,  </a:t>
            </a:r>
            <a:r>
              <a:rPr lang="el-GR" sz="2000" b="1" dirty="0" smtClean="0">
                <a:latin typeface="Times New Roman" pitchFamily="18" charset="0"/>
                <a:ea typeface="Calibri" pitchFamily="34" charset="0"/>
                <a:cs typeface="Times New Roman" pitchFamily="18" charset="0"/>
              </a:rPr>
              <a:t>ΠΑΔΑ Τμήμα Γραφιστικής &amp; Οπτικής Επικοινωνίας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48194" y="219374"/>
            <a:ext cx="11678195"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DOG BLESS YOU</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fontAlgn="base">
              <a:spcBef>
                <a:spcPct val="0"/>
              </a:spcBef>
              <a:spcAft>
                <a:spcPct val="0"/>
              </a:spcAft>
            </a:pPr>
            <a:r>
              <a:rPr lang="en-US" sz="2000" dirty="0" smtClean="0">
                <a:latin typeface="Times New Roman" pitchFamily="18" charset="0"/>
                <a:ea typeface="Calibri" pitchFamily="34" charset="0"/>
                <a:cs typeface="Times New Roman" pitchFamily="18" charset="0"/>
              </a:rPr>
              <a:t>H</a:t>
            </a:r>
            <a:r>
              <a:rPr lang="el-GR" sz="2000" dirty="0" smtClean="0">
                <a:latin typeface="Times New Roman" pitchFamily="18" charset="0"/>
                <a:ea typeface="Calibri" pitchFamily="34" charset="0"/>
                <a:cs typeface="Times New Roman" pitchFamily="18" charset="0"/>
              </a:rPr>
              <a:t> λέξη «</a:t>
            </a:r>
            <a:r>
              <a:rPr lang="en-US" sz="2000" dirty="0" smtClean="0">
                <a:latin typeface="Times New Roman" pitchFamily="18" charset="0"/>
                <a:ea typeface="Calibri" pitchFamily="34" charset="0"/>
                <a:cs typeface="Times New Roman" pitchFamily="18" charset="0"/>
              </a:rPr>
              <a:t>Yoga</a:t>
            </a:r>
            <a:r>
              <a:rPr lang="el-GR" sz="2000" dirty="0" smtClean="0">
                <a:latin typeface="Times New Roman" pitchFamily="18" charset="0"/>
                <a:ea typeface="Calibri" pitchFamily="34" charset="0"/>
                <a:cs typeface="Times New Roman" pitchFamily="18" charset="0"/>
              </a:rPr>
              <a:t>» σημαίνει «ένωση». Πρόκειται για αρχαία ινδουιστική φιλοσοφία, τόσο πνευματική όσο και σωματική, ένα μέρος της οποίας χρησιμοποιείται στον δυτικό πολιτισμό και συγκεκριμένα στην Ελλάδα, για λόγους υγείας και χαλάρωσης. Γιατί αν θέλει κανείς να μάθει τι πραγματικά είναι η </a:t>
            </a:r>
            <a:r>
              <a:rPr lang="en-US" sz="2000" dirty="0" smtClean="0">
                <a:latin typeface="Times New Roman" pitchFamily="18" charset="0"/>
                <a:ea typeface="Calibri" pitchFamily="34" charset="0"/>
                <a:cs typeface="Times New Roman" pitchFamily="18" charset="0"/>
              </a:rPr>
              <a:t>Yoga</a:t>
            </a:r>
            <a:r>
              <a:rPr lang="el-GR" sz="2000" dirty="0" smtClean="0">
                <a:latin typeface="Times New Roman" pitchFamily="18" charset="0"/>
                <a:ea typeface="Calibri" pitchFamily="34" charset="0"/>
                <a:cs typeface="Times New Roman" pitchFamily="18" charset="0"/>
              </a:rPr>
              <a:t>, πρέπει να ρωτήσει τις/τους </a:t>
            </a:r>
            <a:r>
              <a:rPr lang="en-US" sz="2000" dirty="0" smtClean="0">
                <a:latin typeface="Times New Roman" pitchFamily="18" charset="0"/>
                <a:ea typeface="Calibri" pitchFamily="34" charset="0"/>
                <a:cs typeface="Times New Roman" pitchFamily="18" charset="0"/>
              </a:rPr>
              <a:t>yogis</a:t>
            </a:r>
            <a:r>
              <a:rPr lang="el-GR" sz="2000" dirty="0" smtClean="0">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Σκηνοθεσία/Έρευνα/Διεύθυνση Φωτογραφίας/Μοντάζ: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Μιχαέλα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Παρασκευά</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Νικόλαος Μύρτου</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ΕΚΠΑ Τμήμα Επικοινωνίας &amp; ΜΜΕ</a:t>
            </a:r>
          </a:p>
          <a:p>
            <a:pPr lvl="0" eaLnBrk="0" fontAlgn="base" hangingPunct="0">
              <a:spcBef>
                <a:spcPct val="0"/>
              </a:spcBef>
              <a:spcAft>
                <a:spcPct val="0"/>
              </a:spcAf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 ΣΥΝΥΠΑΡΧΟΝ ΠΕΔΙΟ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el-GR" sz="2000" dirty="0" smtClean="0">
                <a:solidFill>
                  <a:srgbClr val="000000"/>
                </a:solidFill>
                <a:latin typeface="Times New Roman" pitchFamily="18" charset="0"/>
                <a:ea typeface="Times New Roman" pitchFamily="18" charset="0"/>
                <a:cs typeface="Times New Roman" pitchFamily="18" charset="0"/>
              </a:rPr>
              <a:t>Ο </a:t>
            </a:r>
            <a:r>
              <a:rPr lang="el-GR" sz="2000" dirty="0" err="1" smtClean="0">
                <a:solidFill>
                  <a:srgbClr val="000000"/>
                </a:solidFill>
                <a:latin typeface="Times New Roman" pitchFamily="18" charset="0"/>
                <a:ea typeface="Times New Roman" pitchFamily="18" charset="0"/>
                <a:cs typeface="Times New Roman" pitchFamily="18" charset="0"/>
              </a:rPr>
              <a:t>Πάρης</a:t>
            </a:r>
            <a:r>
              <a:rPr lang="el-GR" sz="2000" dirty="0" smtClean="0">
                <a:solidFill>
                  <a:srgbClr val="000000"/>
                </a:solidFill>
                <a:latin typeface="Times New Roman" pitchFamily="18" charset="0"/>
                <a:ea typeface="Times New Roman" pitchFamily="18" charset="0"/>
                <a:cs typeface="Times New Roman" pitchFamily="18" charset="0"/>
              </a:rPr>
              <a:t>, η Φιλαρέτη και ο Χρίστος, μας περιγράφουν πώς βιώνουν το πεδίο του συμπεριληπτικού πολιτισμού και της προσβασιμότητας στις τέχνες. Μας μιλάνε για τις εμπειρίες τους ως μαθητές αλλά και για τις δράσεις που μετέχουν και τις δυσκολίες που αντιμετωπίζουν. Ο Χρίστος, ως ιδρυτής, μας εξηγεί τι είναι το </a:t>
            </a:r>
            <a:r>
              <a:rPr lang="el-GR" sz="2000" dirty="0" err="1" smtClean="0">
                <a:solidFill>
                  <a:srgbClr val="000000"/>
                </a:solidFill>
                <a:latin typeface="Times New Roman" pitchFamily="18" charset="0"/>
                <a:ea typeface="Times New Roman" pitchFamily="18" charset="0"/>
                <a:cs typeface="Times New Roman" pitchFamily="18" charset="0"/>
              </a:rPr>
              <a:t>Liminal</a:t>
            </a:r>
            <a:r>
              <a:rPr lang="el-GR" sz="2000" dirty="0" smtClean="0">
                <a:solidFill>
                  <a:srgbClr val="000000"/>
                </a:solidFill>
                <a:latin typeface="Times New Roman" pitchFamily="18" charset="0"/>
                <a:ea typeface="Times New Roman" pitchFamily="18" charset="0"/>
                <a:cs typeface="Times New Roman" pitchFamily="18" charset="0"/>
              </a:rPr>
              <a:t> και το όραμα τους!</a:t>
            </a:r>
            <a:endParaRPr lang="el-G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Έρευνα: Κωνσταντίνος Γεωργακόπουλος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Σκηνοθεσία: Βασίλης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Βήττας</a:t>
            </a: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Κωνσταντίνος Γεωργακόπουλος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Διεύθυνση Φωτογραφίας: Βασίλης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Βήττας</a:t>
            </a: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Κωνσταντίνος Γεωργακόπουλος, Σταυρούλα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Ματρόζου</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Ηχοληψία: Σταυρούλα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Ματρόζου</a:t>
            </a: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Ραφαήλ Παπαδάκης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Μοντάζ: Βασίλης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Βήττας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Νικόλαος Μύρτου</a:t>
            </a:r>
          </a:p>
          <a:p>
            <a:pPr eaLnBrk="0" fontAlgn="base" hangingPunct="0">
              <a:spcBef>
                <a:spcPct val="0"/>
              </a:spcBef>
              <a:spcAft>
                <a:spcPct val="0"/>
              </a:spcAft>
            </a:pPr>
            <a:r>
              <a:rPr lang="el-GR" sz="2000" b="1" dirty="0" smtClean="0">
                <a:solidFill>
                  <a:srgbClr val="000000"/>
                </a:solidFill>
                <a:latin typeface="Times New Roman" pitchFamily="18" charset="0"/>
                <a:ea typeface="Times New Roman" pitchFamily="18" charset="0"/>
                <a:cs typeface="Times New Roman" pitchFamily="18" charset="0"/>
              </a:rPr>
              <a:t>ΕΚΠΑ Τμήμα Επικοινωνίας &amp; ΜΜΕ</a:t>
            </a:r>
            <a:r>
              <a:rPr lang="el-GR" sz="2000" dirty="0" smtClean="0">
                <a:solidFill>
                  <a:srgbClr val="000000"/>
                </a:solidFill>
                <a:latin typeface="Times New Roman" pitchFamily="18" charset="0"/>
                <a:ea typeface="Times New Roman" pitchFamily="18" charset="0"/>
                <a:cs typeface="Times New Roman" pitchFamily="18" charset="0"/>
              </a:rPr>
              <a:t>, </a:t>
            </a:r>
            <a:r>
              <a:rPr lang="el-GR" sz="2000" b="1" dirty="0" smtClean="0">
                <a:solidFill>
                  <a:srgbClr val="000000"/>
                </a:solidFill>
                <a:latin typeface="Times New Roman" pitchFamily="18" charset="0"/>
                <a:ea typeface="Times New Roman" pitchFamily="18" charset="0"/>
                <a:cs typeface="Times New Roman" pitchFamily="18" charset="0"/>
              </a:rPr>
              <a:t>Πανεπιστήμιο Πελοποννήσου Τμήμα Θεατρικών Σπουδών</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418010" y="518296"/>
            <a:ext cx="11299373"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ΦΕΣΤΙΒΑΛ ΧΟΡΟΥ ΑΝΑΠΗΡΙΑΣ    </a:t>
            </a:r>
          </a:p>
          <a:p>
            <a:pPr fontAlgn="base">
              <a:spcBef>
                <a:spcPct val="0"/>
              </a:spcBef>
              <a:spcAft>
                <a:spcPct val="0"/>
              </a:spcAft>
            </a:pPr>
            <a:r>
              <a:rPr lang="el-GR" sz="2000" dirty="0" smtClean="0">
                <a:latin typeface="Times New Roman" pitchFamily="18" charset="0"/>
                <a:ea typeface="Calibri" pitchFamily="34" charset="0"/>
                <a:cs typeface="Times New Roman" pitchFamily="18" charset="0"/>
              </a:rPr>
              <a:t>Το φεστιβάλ χορού αναπηρίας πραγματοποιείται εδώ και 5 χρόνια, αρχικά με πανελλήνια εμβέλεια και πλέον με διεθνή, δίνοντας την ευκαιρία σε χορευτικές ομάδες ΑΜΕΑ, αλλά και σε μεικτές ομάδες όλων </a:t>
            </a:r>
          </a:p>
          <a:p>
            <a:pPr fontAlgn="base">
              <a:spcBef>
                <a:spcPct val="0"/>
              </a:spcBef>
              <a:spcAft>
                <a:spcPct val="0"/>
              </a:spcAft>
            </a:pPr>
            <a:r>
              <a:rPr lang="el-GR" sz="2000" dirty="0" smtClean="0">
                <a:latin typeface="Times New Roman" pitchFamily="18" charset="0"/>
                <a:ea typeface="Calibri" pitchFamily="34" charset="0"/>
                <a:cs typeface="Times New Roman" pitchFamily="18" charset="0"/>
              </a:rPr>
              <a:t>των ηλικιών να παρουσιάσουν το έργο τους.</a:t>
            </a:r>
            <a:endParaRPr lang="el-GR"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Σκηνοθεσία/Έρευνα/Διεύθυνση Φωτογραφίας: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Ραφαηλία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Σισμανόγλου</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Αναστάσης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Δαλλής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Στέφανος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Κατσαβός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Αλέξανδρος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Μποτσφάρης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Μοντάζ: Στέφανος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Κατσαβός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Γιώργος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Κίτσιος</a:t>
            </a: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ΑΠΘ Τμήμα Μουσικών Σπουδών</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56746" y="378823"/>
            <a:ext cx="10783614" cy="6186309"/>
          </a:xfrm>
          <a:prstGeom prst="rect">
            <a:avLst/>
          </a:prstGeom>
        </p:spPr>
        <p:txBody>
          <a:bodyPr wrap="square">
            <a:spAutoFit/>
          </a:bodyPr>
          <a:lstStyle/>
          <a:p>
            <a:pPr algn="ctr"/>
            <a:r>
              <a:rPr lang="el-GR" sz="3600" dirty="0" smtClean="0">
                <a:effectLst/>
                <a:latin typeface="Times New Roman" panose="02020603050405020304" pitchFamily="18" charset="0"/>
                <a:ea typeface="Times New Roman" panose="02020603050405020304" pitchFamily="18" charset="0"/>
              </a:rPr>
              <a:t>«ΔΙΑΠΛΑΣΙΣ» 2020</a:t>
            </a:r>
          </a:p>
          <a:p>
            <a:endParaRPr lang="el-GR" sz="3600" dirty="0">
              <a:latin typeface="Times New Roman" panose="02020603050405020304" pitchFamily="18" charset="0"/>
              <a:ea typeface="Times New Roman" panose="02020603050405020304" pitchFamily="18" charset="0"/>
            </a:endParaRPr>
          </a:p>
          <a:p>
            <a:r>
              <a:rPr lang="el-GR" sz="3600" dirty="0" smtClean="0">
                <a:effectLst/>
                <a:latin typeface="Times New Roman" panose="02020603050405020304" pitchFamily="18" charset="0"/>
                <a:ea typeface="Times New Roman" panose="02020603050405020304" pitchFamily="18" charset="0"/>
              </a:rPr>
              <a:t>Το 2020, στον τρίτο διευρυμένο κύκλο του προγράμματος «ΔΙΑΠΛΑΣΙΣ», συμμετέχουν 22 σύνδεσμοι καθηγητές </a:t>
            </a:r>
            <a:r>
              <a:rPr lang="el-GR" sz="3600" dirty="0" smtClean="0">
                <a:latin typeface="Times New Roman" panose="02020603050405020304" pitchFamily="18" charset="0"/>
                <a:ea typeface="Times New Roman" panose="02020603050405020304" pitchFamily="18" charset="0"/>
              </a:rPr>
              <a:t>κ</a:t>
            </a:r>
            <a:r>
              <a:rPr lang="el-GR" sz="3600" dirty="0" smtClean="0">
                <a:effectLst/>
                <a:latin typeface="Times New Roman" panose="02020603050405020304" pitchFamily="18" charset="0"/>
                <a:ea typeface="Times New Roman" panose="02020603050405020304" pitchFamily="18" charset="0"/>
              </a:rPr>
              <a:t>αι 35 φοιτητές και φοιτήτριες, </a:t>
            </a:r>
          </a:p>
          <a:p>
            <a:r>
              <a:rPr lang="el-GR" sz="3600" dirty="0" smtClean="0">
                <a:effectLst/>
                <a:latin typeface="Times New Roman" panose="02020603050405020304" pitchFamily="18" charset="0"/>
                <a:ea typeface="Times New Roman" panose="02020603050405020304" pitchFamily="18" charset="0"/>
              </a:rPr>
              <a:t>από 15 Τμήματα και 8 Πανεπιστήμια.</a:t>
            </a:r>
          </a:p>
          <a:p>
            <a:endParaRPr lang="el-GR" sz="3600" dirty="0" smtClean="0">
              <a:latin typeface="Times New Roman" panose="02020603050405020304" pitchFamily="18" charset="0"/>
            </a:endParaRPr>
          </a:p>
          <a:p>
            <a:r>
              <a:rPr lang="el-GR" sz="3600" dirty="0" smtClean="0">
                <a:latin typeface="Times New Roman" panose="02020603050405020304" pitchFamily="18" charset="0"/>
              </a:rPr>
              <a:t>Η νέα συγκομιδή </a:t>
            </a:r>
            <a:r>
              <a:rPr lang="el-GR" sz="3600" dirty="0" err="1" smtClean="0">
                <a:latin typeface="Times New Roman" panose="02020603050405020304" pitchFamily="18" charset="0"/>
              </a:rPr>
              <a:t>Φοιτητιβισμάτων</a:t>
            </a:r>
            <a:r>
              <a:rPr lang="el-GR" sz="3600" dirty="0" smtClean="0">
                <a:latin typeface="Times New Roman" panose="02020603050405020304" pitchFamily="18" charset="0"/>
              </a:rPr>
              <a:t>  αναμένεται, από το φθινόπωρο 2020,  να εμπλουτίσει την καθιερωμένη </a:t>
            </a:r>
          </a:p>
          <a:p>
            <a:r>
              <a:rPr lang="el-GR" sz="3600" dirty="0" smtClean="0">
                <a:latin typeface="Times New Roman" panose="02020603050405020304" pitchFamily="18" charset="0"/>
              </a:rPr>
              <a:t>τηλεοπτική ζώνη της Κυριακής 18:30-19:00, </a:t>
            </a:r>
          </a:p>
          <a:p>
            <a:r>
              <a:rPr lang="el-GR" sz="3600" dirty="0" smtClean="0">
                <a:latin typeface="Times New Roman" panose="02020603050405020304" pitchFamily="18" charset="0"/>
              </a:rPr>
              <a:t>στη Βουλή- Τηλεόραση. </a:t>
            </a:r>
            <a:endParaRPr lang="el-GR" sz="3600" dirty="0"/>
          </a:p>
        </p:txBody>
      </p:sp>
    </p:spTree>
    <p:extLst>
      <p:ext uri="{BB962C8B-B14F-4D97-AF65-F5344CB8AC3E}">
        <p14:creationId xmlns:p14="http://schemas.microsoft.com/office/powerpoint/2010/main" xmlns="" val="4179663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201782" y="719138"/>
          <a:ext cx="10006150" cy="5418666"/>
        </p:xfrm>
        <a:graphic>
          <a:graphicData uri="http://schemas.openxmlformats.org/drawingml/2006/table">
            <a:tbl>
              <a:tblPr/>
              <a:tblGrid>
                <a:gridCol w="505599">
                  <a:extLst>
                    <a:ext uri="{9D8B030D-6E8A-4147-A177-3AD203B41FA5}">
                      <a16:colId xmlns:a16="http://schemas.microsoft.com/office/drawing/2014/main" xmlns="" val="20000"/>
                    </a:ext>
                  </a:extLst>
                </a:gridCol>
                <a:gridCol w="4279951">
                  <a:extLst>
                    <a:ext uri="{9D8B030D-6E8A-4147-A177-3AD203B41FA5}">
                      <a16:colId xmlns:a16="http://schemas.microsoft.com/office/drawing/2014/main" xmlns="" val="20001"/>
                    </a:ext>
                  </a:extLst>
                </a:gridCol>
                <a:gridCol w="3809627">
                  <a:extLst>
                    <a:ext uri="{9D8B030D-6E8A-4147-A177-3AD203B41FA5}">
                      <a16:colId xmlns:a16="http://schemas.microsoft.com/office/drawing/2014/main" xmlns="" val="20002"/>
                    </a:ext>
                  </a:extLst>
                </a:gridCol>
                <a:gridCol w="1410973">
                  <a:extLst>
                    <a:ext uri="{9D8B030D-6E8A-4147-A177-3AD203B41FA5}">
                      <a16:colId xmlns:a16="http://schemas.microsoft.com/office/drawing/2014/main" xmlns="" val="20003"/>
                    </a:ext>
                  </a:extLst>
                </a:gridCol>
              </a:tblGrid>
              <a:tr h="301037">
                <a:tc gridSpan="4">
                  <a:txBody>
                    <a:bodyPr/>
                    <a:lstStyle/>
                    <a:p>
                      <a:pPr algn="ctr" fontAlgn="ctr"/>
                      <a:r>
                        <a:rPr lang="el-GR" sz="900" b="1" i="0" u="none" strike="noStrike">
                          <a:solidFill>
                            <a:srgbClr val="000000"/>
                          </a:solidFill>
                          <a:latin typeface="Calibri"/>
                        </a:rPr>
                        <a:t>ΠΡΟΓΡΑΜΜΑ ΔΙΑΠΛΑΣΙΣ 2020 -  ΠΑΝΕΠΙΣΤΗΜΙΑ/ ΣΧΟΛΕΣ/ ΤΜΗΜΑΤΑ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301037">
                <a:tc>
                  <a:txBody>
                    <a:bodyPr/>
                    <a:lstStyle/>
                    <a:p>
                      <a:pPr algn="ctr" fontAlgn="ctr"/>
                      <a:r>
                        <a:rPr lang="el-GR" sz="900" b="1" i="0" u="none" strike="noStrike">
                          <a:solidFill>
                            <a:srgbClr val="000000"/>
                          </a:solidFill>
                          <a:latin typeface="Calibri"/>
                        </a:rPr>
                        <a:t>α/α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900" b="1" i="0" u="none" strike="noStrike">
                          <a:solidFill>
                            <a:srgbClr val="000000"/>
                          </a:solidFill>
                          <a:latin typeface="Calibri"/>
                        </a:rPr>
                        <a:t>ΤΜΗΜΑ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900" b="1" i="0" u="none" strike="noStrike">
                          <a:solidFill>
                            <a:srgbClr val="000000"/>
                          </a:solidFill>
                          <a:latin typeface="Calibri"/>
                        </a:rPr>
                        <a:t>ΣΧΟΛΗ</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900" b="1" i="0" u="none" strike="noStrike">
                          <a:solidFill>
                            <a:srgbClr val="000000"/>
                          </a:solidFill>
                          <a:latin typeface="Calibri"/>
                        </a:rPr>
                        <a:t>ΠΑΝΕΠΙΣΤΗΜΙΟ</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xmlns="" val="10001"/>
                  </a:ext>
                </a:extLst>
              </a:tr>
              <a:tr h="301037">
                <a:tc>
                  <a:txBody>
                    <a:bodyPr/>
                    <a:lstStyle/>
                    <a:p>
                      <a:pPr algn="ctr" fontAlgn="ctr"/>
                      <a:r>
                        <a:rPr lang="el-GR" sz="900" b="0" i="0" u="none" strike="noStrike">
                          <a:solidFill>
                            <a:srgbClr val="000000"/>
                          </a:solidFill>
                          <a:latin typeface="Calibri"/>
                        </a:rPr>
                        <a:t>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ΚΙΝΗΜΑΤΟΓΡΑΦΟΥ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ΚΑΛΩΝ ΤΕΧΝΩΝ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ΑΠΘ</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1037">
                <a:tc>
                  <a:txBody>
                    <a:bodyPr/>
                    <a:lstStyle/>
                    <a:p>
                      <a:pPr algn="ctr" fontAlgn="ctr"/>
                      <a:r>
                        <a:rPr lang="el-GR" sz="900" b="0" i="0" u="none" strike="noStrike">
                          <a:solidFill>
                            <a:srgbClr val="000000"/>
                          </a:solidFill>
                          <a:latin typeface="Calibri"/>
                        </a:rPr>
                        <a:t>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ΔΗΜΟΣΙΟΓΡΑΦΙΑΣ &amp; ΜΜΕ</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ΟΙΚΟΝΟΜΙΚΩΝ &amp; ΠΟΛΙΤΙΚΩΝ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ΑΠΘ</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1037">
                <a:tc>
                  <a:txBody>
                    <a:bodyPr/>
                    <a:lstStyle/>
                    <a:p>
                      <a:pPr algn="ctr" fontAlgn="ctr"/>
                      <a:r>
                        <a:rPr lang="el-GR" sz="900" b="0" i="0" u="none" strike="noStrike">
                          <a:solidFill>
                            <a:srgbClr val="000000"/>
                          </a:solidFill>
                          <a:latin typeface="Calibri"/>
                        </a:rPr>
                        <a:t>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ΜΟΥΣΙΚΩΝ ΣΠΟΥΔΩΝ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ΚΑΛΩΝ ΤΕΧΝΩΝ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ΑΠΘ</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1037">
                <a:tc>
                  <a:txBody>
                    <a:bodyPr/>
                    <a:lstStyle/>
                    <a:p>
                      <a:pPr algn="ctr" fontAlgn="ctr"/>
                      <a:r>
                        <a:rPr lang="el-GR" sz="900" b="0" i="0" u="none" strike="noStrike">
                          <a:solidFill>
                            <a:srgbClr val="000000"/>
                          </a:solidFill>
                          <a:latin typeface="Calibri"/>
                        </a:rPr>
                        <a:t>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ΤΕΧΝΩΝ ΗΧΟΥ &amp; ΕΙΚΟΝΑΣ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ΜΟΥΣΙΚΗΣ &amp; ΟΠΤΙΚΟΑΚΟΥΣΤΙΚΩΝ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ΙΟΝΙΟ</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1037">
                <a:tc>
                  <a:txBody>
                    <a:bodyPr/>
                    <a:lstStyle/>
                    <a:p>
                      <a:pPr algn="ctr" fontAlgn="ctr"/>
                      <a:r>
                        <a:rPr lang="el-GR" sz="900" b="0" i="0" u="none" strike="noStrike">
                          <a:solidFill>
                            <a:srgbClr val="000000"/>
                          </a:solidFill>
                          <a:latin typeface="Calibri"/>
                        </a:rPr>
                        <a:t>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ΠΟΛΙΤΙΣΜΙΚΗΣ ΤΕΧΝΟΛΟΓΙΑΣ &amp; ΕΠΙΚΟΙΝΩΝΙΑΣ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ΚΟΙΝΩΝΙΚΩΝ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ΑΙΓΑΙΟΥ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1037">
                <a:tc>
                  <a:txBody>
                    <a:bodyPr/>
                    <a:lstStyle/>
                    <a:p>
                      <a:pPr algn="ctr" fontAlgn="ctr"/>
                      <a:r>
                        <a:rPr lang="el-GR" sz="900" b="0" i="0" u="none" strike="noStrike">
                          <a:solidFill>
                            <a:srgbClr val="000000"/>
                          </a:solidFill>
                          <a:latin typeface="Calibri"/>
                        </a:rPr>
                        <a:t>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ΜΗΧΑΝΙΚΩΝ ΣΧΕΔΙΑΣΗΣ ΠΡΟΪΟΝΤΩΝ &amp; ΣΥΣΤΗΜΑΤΩΝ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ΘΕΤΙΚΩΝ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ΑΙΓΑΙΟΥ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1037">
                <a:tc>
                  <a:txBody>
                    <a:bodyPr/>
                    <a:lstStyle/>
                    <a:p>
                      <a:pPr algn="ctr" fontAlgn="ctr"/>
                      <a:r>
                        <a:rPr lang="el-GR" sz="900" b="0" i="0" u="none" strike="noStrike">
                          <a:solidFill>
                            <a:srgbClr val="000000"/>
                          </a:solidFill>
                          <a:latin typeface="Calibri"/>
                        </a:rPr>
                        <a:t>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ΘΕΑΤΡΙΚΩΝ ΣΠΟΥΔΩΝ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ΚΑΛΩΝ ΤΕΧΝΩΝ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ΠΕΛΟΠΟΝΝΗΣΟΥ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1037">
                <a:tc>
                  <a:txBody>
                    <a:bodyPr/>
                    <a:lstStyle/>
                    <a:p>
                      <a:pPr algn="ctr" fontAlgn="ctr"/>
                      <a:r>
                        <a:rPr lang="el-GR" sz="900" b="0" i="0" u="none" strike="noStrike">
                          <a:solidFill>
                            <a:srgbClr val="000000"/>
                          </a:solidFill>
                          <a:latin typeface="Calibri"/>
                        </a:rPr>
                        <a:t>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ΓΡΑΦΙΣΤΙΚΗΣ &amp; ΟΠΤΙΚΗΣ ΕΠΙΚΟΙΝΩΝΙΑΣ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ΕΦΑΡΜΟΣΜΕΝΩΝ ΤΕΧΝΩΝ ΚΑΙ ΠΟΛΙΤΙΣΜΟΥ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ΔΥΤ. ΑΤΤΙΚΗΣ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1037">
                <a:tc>
                  <a:txBody>
                    <a:bodyPr/>
                    <a:lstStyle/>
                    <a:p>
                      <a:pPr algn="ctr" fontAlgn="ctr"/>
                      <a:r>
                        <a:rPr lang="el-GR" sz="900" b="0" i="0" u="none" strike="noStrike">
                          <a:solidFill>
                            <a:srgbClr val="000000"/>
                          </a:solidFill>
                          <a:latin typeface="Calibri"/>
                        </a:rPr>
                        <a:t>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ΕΠΙΚΟΙΝΩΝΙΑΣ, ΜΕΣΩΝ &amp; ΠΟΛΙΤΙΣΜΟΥ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ΔΙΕΘΝΩΝ ΣΠΟΥΔΩΝ, ΕΠΙΚΟΙΝΩΝΙΑΣ &amp; ΠΟΛΙΤΙΣΜΟΥ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ΠΑΝΤΕΙΟ</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1037">
                <a:tc>
                  <a:txBody>
                    <a:bodyPr/>
                    <a:lstStyle/>
                    <a:p>
                      <a:pPr algn="ctr" fontAlgn="ctr"/>
                      <a:r>
                        <a:rPr lang="el-GR" sz="900" b="0" i="0" u="none" strike="noStrike">
                          <a:solidFill>
                            <a:srgbClr val="000000"/>
                          </a:solidFill>
                          <a:latin typeface="Calibri"/>
                        </a:rPr>
                        <a:t>10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ΕΠΙΚΟΙΝΩΝΙΑΣ &amp; ΜΜΕ</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ΟΙΚΟΝΟΜΙΚΩΝ &amp; ΠΟΛΙΤΙΚΩΝ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01037">
                <a:tc>
                  <a:txBody>
                    <a:bodyPr/>
                    <a:lstStyle/>
                    <a:p>
                      <a:pPr algn="ctr" fontAlgn="ctr"/>
                      <a:r>
                        <a:rPr lang="el-GR" sz="900" b="0" i="0" u="none" strike="noStrike">
                          <a:solidFill>
                            <a:srgbClr val="000000"/>
                          </a:solidFill>
                          <a:latin typeface="Calibri"/>
                        </a:rPr>
                        <a:t>11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ΜΟΥΣΙΚΩΝ ΣΠΟΥΔΩΝ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ΦΙΛΟΣΟΦΙΚΗ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01037">
                <a:tc>
                  <a:txBody>
                    <a:bodyPr/>
                    <a:lstStyle/>
                    <a:p>
                      <a:pPr algn="ctr" fontAlgn="ctr"/>
                      <a:r>
                        <a:rPr lang="el-GR" sz="900" b="0" i="0" u="none" strike="noStrike">
                          <a:solidFill>
                            <a:srgbClr val="000000"/>
                          </a:solidFill>
                          <a:latin typeface="Calibri"/>
                        </a:rPr>
                        <a:t>12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ΘΕΑΤΡΙΚΩΝ ΣΠΟΥΔΩΝ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ΦΙΛΟΣΟΦΙΚΗ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01037">
                <a:tc>
                  <a:txBody>
                    <a:bodyPr/>
                    <a:lstStyle/>
                    <a:p>
                      <a:pPr algn="ctr" fontAlgn="ctr"/>
                      <a:r>
                        <a:rPr lang="el-GR" sz="900" b="0" i="0" u="none" strike="noStrike">
                          <a:solidFill>
                            <a:srgbClr val="000000"/>
                          </a:solidFill>
                          <a:latin typeface="Calibri"/>
                        </a:rPr>
                        <a:t>13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ΑΡΧΙΤΕΚΤΟΝΩΝ ΜΗΧΑΝΙΚΩΝ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ΠΟΛΥΤΕΧΝΙΚΗ</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ΘΕΣΣΑΛΙΑΣ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01037">
                <a:tc>
                  <a:txBody>
                    <a:bodyPr/>
                    <a:lstStyle/>
                    <a:p>
                      <a:pPr algn="ctr" fontAlgn="ctr"/>
                      <a:r>
                        <a:rPr lang="el-GR" sz="900" b="0" i="0" u="none" strike="noStrike">
                          <a:solidFill>
                            <a:srgbClr val="000000"/>
                          </a:solidFill>
                          <a:latin typeface="Calibri"/>
                        </a:rPr>
                        <a:t>14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ΑΡΧΕΙΟΝΟΜΙΑΣ, ΒΙΒΛΙΟΘΗΚΟΝΟΜΙΑΣ &amp; ΜΟΥΣΕΙΟΛΟΓΙΑΣ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ΕΠΙΣΤΗΜΗΣ ΤΗΣ ΠΛΗΡΟΦΟΡΙΑΣ &amp; ΠΛΗΡΟΦΟΡΙΚΗΣ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ΙΟΝΙΟ</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301037">
                <a:tc>
                  <a:txBody>
                    <a:bodyPr/>
                    <a:lstStyle/>
                    <a:p>
                      <a:pPr algn="ctr" fontAlgn="ctr"/>
                      <a:r>
                        <a:rPr lang="el-GR" sz="900" b="0" i="0" u="none" strike="noStrike">
                          <a:solidFill>
                            <a:srgbClr val="000000"/>
                          </a:solidFill>
                          <a:latin typeface="Calibri"/>
                        </a:rPr>
                        <a:t>15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900" b="0" i="0" u="none" strike="noStrike">
                          <a:solidFill>
                            <a:srgbClr val="000000"/>
                          </a:solidFill>
                          <a:latin typeface="Calibri"/>
                        </a:rPr>
                        <a:t>ΙΣΤΟΡΙΑΣ &amp; ΦΙΛΟΣΟΦΙΑΣ ΤΗΣ ΕΠΙΣΤΗΜΗΣ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ΘΕΤΙΚΩΝ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301037">
                <a:tc>
                  <a:txBody>
                    <a:bodyPr/>
                    <a:lstStyle/>
                    <a:p>
                      <a:pPr algn="ctr" fontAlgn="ctr"/>
                      <a:r>
                        <a:rPr lang="el-GR" sz="900" b="0" i="0" u="none" strike="noStrike">
                          <a:solidFill>
                            <a:srgbClr val="FFFFFF"/>
                          </a:solidFill>
                          <a:latin typeface="Calibri"/>
                        </a:rPr>
                        <a:t>* (10)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ctr"/>
                      <a:r>
                        <a:rPr lang="el-GR" sz="900" b="0" i="0" u="none" strike="noStrike">
                          <a:solidFill>
                            <a:srgbClr val="000000"/>
                          </a:solidFill>
                          <a:latin typeface="Calibri"/>
                        </a:rPr>
                        <a:t>ΕΡΓΑΣΤΗΡΙΟ ΟΠΤΙΚΟΑΚΟΥΣΤΙΚΩΝ ΜΕΣΩΝ ΤΜΗΜΑΤΟΣ ΕΠΙΚΟΙΝΩΝΙΑΣ &amp; ΜΜΕ</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900" b="0" i="0" u="none" strike="noStrike" dirty="0">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41445" y="719136"/>
          <a:ext cx="10836321" cy="5418672"/>
        </p:xfrm>
        <a:graphic>
          <a:graphicData uri="http://schemas.openxmlformats.org/drawingml/2006/table">
            <a:tbl>
              <a:tblPr/>
              <a:tblGrid>
                <a:gridCol w="521792"/>
                <a:gridCol w="5909619"/>
                <a:gridCol w="1456168"/>
                <a:gridCol w="2948742"/>
              </a:tblGrid>
              <a:tr h="225778">
                <a:tc gridSpan="4">
                  <a:txBody>
                    <a:bodyPr/>
                    <a:lstStyle/>
                    <a:p>
                      <a:pPr algn="ctr" fontAlgn="ctr"/>
                      <a:r>
                        <a:rPr lang="el-GR" sz="1100" b="1" i="0" u="none" strike="noStrike" dirty="0">
                          <a:solidFill>
                            <a:srgbClr val="000000"/>
                          </a:solidFill>
                          <a:latin typeface="Calibri"/>
                        </a:rPr>
                        <a:t>ΠΡΟΓΡΑΜΜΑ ΔΙΑΠΛΑΣΙΣ 2020 -  ΤΜΗΜΑΤΑ/ΑΕΙ/ΣΥΝΔΕΣΜΟΙ ΚΑΘΗΓΗΤΕΣ</a:t>
                      </a:r>
                    </a:p>
                  </a:txBody>
                  <a:tcPr marL="8425" marR="8425" marT="84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225778">
                <a:tc>
                  <a:txBody>
                    <a:bodyPr/>
                    <a:lstStyle/>
                    <a:p>
                      <a:pPr algn="ctr" fontAlgn="ctr"/>
                      <a:r>
                        <a:rPr lang="el-GR" sz="1100" b="1" i="0" u="none" strike="noStrike">
                          <a:solidFill>
                            <a:srgbClr val="000000"/>
                          </a:solidFill>
                          <a:latin typeface="Calibri"/>
                        </a:rPr>
                        <a:t>α/α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1100" b="1" i="0" u="none" strike="noStrike">
                          <a:solidFill>
                            <a:srgbClr val="000000"/>
                          </a:solidFill>
                          <a:latin typeface="Calibri"/>
                        </a:rPr>
                        <a:t>ΤΜΗΜΑ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1100" b="1" i="0" u="none" strike="noStrike">
                          <a:solidFill>
                            <a:srgbClr val="000000"/>
                          </a:solidFill>
                          <a:latin typeface="Calibri"/>
                        </a:rPr>
                        <a:t>ΑΕΙ</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1100" b="1" i="0" u="none" strike="noStrike">
                          <a:solidFill>
                            <a:srgbClr val="000000"/>
                          </a:solidFill>
                          <a:latin typeface="Calibri"/>
                        </a:rPr>
                        <a:t>ΣΥΝΔΕΣΜΟΙ ΚΑΘΗΓΗΤΕΣ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25778">
                <a:tc>
                  <a:txBody>
                    <a:bodyPr/>
                    <a:lstStyle/>
                    <a:p>
                      <a:pPr algn="ctr" fontAlgn="ctr"/>
                      <a:r>
                        <a:rPr lang="el-GR" sz="1000" b="0" i="0" u="none" strike="noStrike">
                          <a:solidFill>
                            <a:srgbClr val="000000"/>
                          </a:solidFill>
                          <a:latin typeface="Calibri"/>
                        </a:rPr>
                        <a:t>1</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ΚΙΝΗΜΑΤΟΓΡΑΦΟΥ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ΑΠΟΣΤΟΛΟΣ ΚΑΡΑΚΑΣΗΣ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2</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ΚΙΝΗΜΑΤΟΓΡΑΦΟΥ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ΠΕΡΙΚΛΗΣ ΧΟΥΡΣΟΓΛΟΥ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3</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ΔΗΜΟΣΙΟΓΡΑΦΙΑΣ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ΓΙΩΡΓΟΣ ΚΑΛΛΙΡΗΣ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4</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ΔΗΜΟΣΙΟΓΡΑΦΙΑΣ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ΕΛΙΣΑΒΕΤ- ΤΖΙΝΑ ΓΕΩΡΓΙΑΔΟΥ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5</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ΜΟΥΣΙΚΩΝ ΣΠΟΥΔΩΝ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ΓΙΩΡΓΟΣ ΚΙΤΣΙΟΣ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6</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ΤΕΧΝΩΝ ΗΧΟΥ &amp; ΕΙΚΟΝΑΣ  </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ΙΟΝΙΟ</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ΚΩΝΣΤΑΝΤΙΝΟΣ ΤΗΛΙΓΑΔΗΣ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7</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ΠΟΛΙΤΙΣΜΙΚΗΣ ΤΕΧΝΟΛΟΓΙΑΣ &amp; ΕΠΙΚΟΙΝΩΝΙΑΣ </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ΑΙΓΑΙΟΥ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ΓΙΑΝΝΗΣ ΣΚΟΠΕΤΕΑΣ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8</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ΜΗΧΑΝΙΚΩΝ ΣΧΕΔΙΑΣΗΣ ΠΡΟΪΟΝΤΩΝ &amp; ΣΥΣΤΗΜΑΤΩΝ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ΑΙΓΑΙΟΥ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ΠΑΝΑΓΙΩΤΗΣ ΚΥΡΙΑΚΟΥΛΑΚΟΣ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9</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ΘΕΑΤΡΙΚΩΝ ΣΠΟΥΔΩΝ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ΠΕΛΟΠΟΝΝΗΣΟΥ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ΚΩΣΤΟΥΛΑ ΚΑΛΟΥΔΗ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10</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ΓΡΑΦΙΣΤΙΚΗΣ &amp; ΟΠΤΙΚΗΣ ΕΠΙΚΟΙΝΩΝΙΑΣ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dirty="0" smtClean="0">
                          <a:solidFill>
                            <a:srgbClr val="000000"/>
                          </a:solidFill>
                          <a:latin typeface="Calibri"/>
                        </a:rPr>
                        <a:t>ΔΥΤΙΚΗΣ </a:t>
                      </a:r>
                      <a:r>
                        <a:rPr lang="el-GR" sz="1000" b="0" i="0" u="none" strike="noStrike" dirty="0">
                          <a:solidFill>
                            <a:srgbClr val="000000"/>
                          </a:solidFill>
                          <a:latin typeface="Calibri"/>
                        </a:rPr>
                        <a:t>ΑΤΤΙΚΗΣ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ΕΛΕΝΗ ΜΟΥΡΗ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11</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ΓΡΑΦΙΣΤΙΚΗΣ &amp; ΟΠΤΙΚΗΣ ΕΠΙΚΟΙΝΩΝΙΑΣ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dirty="0" smtClean="0">
                          <a:solidFill>
                            <a:srgbClr val="000000"/>
                          </a:solidFill>
                          <a:latin typeface="Calibri"/>
                        </a:rPr>
                        <a:t>ΔΥΤΙΚΗΣ</a:t>
                      </a:r>
                      <a:r>
                        <a:rPr lang="el-GR" sz="1000" b="0" i="0" u="none" strike="noStrike" baseline="0" dirty="0" smtClean="0">
                          <a:solidFill>
                            <a:srgbClr val="000000"/>
                          </a:solidFill>
                          <a:latin typeface="Calibri"/>
                        </a:rPr>
                        <a:t> </a:t>
                      </a:r>
                      <a:r>
                        <a:rPr lang="el-GR" sz="1000" b="0" i="0" u="none" strike="noStrike" dirty="0" smtClean="0">
                          <a:solidFill>
                            <a:srgbClr val="000000"/>
                          </a:solidFill>
                          <a:latin typeface="Calibri"/>
                        </a:rPr>
                        <a:t>ΑΤΤΙΚΗΣ</a:t>
                      </a:r>
                      <a:endParaRPr lang="el-GR" sz="1000" b="0" i="0" u="none" strike="noStrike" dirty="0">
                        <a:solidFill>
                          <a:srgbClr val="000000"/>
                        </a:solidFill>
                        <a:latin typeface="Calibri"/>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ΣΠΥΡΟΣ ΣΙΑΚΑΣ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12</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ΕΠΙΚΟΙΝΩΝΙΑΣ, ΜΕΣΩΝ &amp; ΠΟΛΙΤΙΣΜΟΥ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ΠΑΝΤΕΙΟ</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ΑΓΓΕΛΙΚΗ ΓΑΖΗ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13</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ΕΠΙΚΟΙΝΩΝΙΑΣ, ΜΕΣΩΝ &amp; ΠΟΛΙΤΙΣΜΟΥ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ΠΑΝΤΕΙΟ</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ΙΩΑΝΝΑ ΒΏΒΟΥ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14</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ΕΠΙΚΟΙΝΩΝΙΑΣ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dirty="0">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ΕΥΑ ΣΤΕΦΑΝΗ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15</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ΕΠΙΚΟΙΝΩΝΙΑΣ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ΑΦΡΟΔΙΤΗ ΝΙΚΟΛΑΪΔΟΥ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16</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ΜΟΥΣΙΚΩΝ ΣΠΟΥΔΩΝ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ΑΝΑΣΤΑΣΙΑ ΓΕΩΡΓΑΚΗ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17</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ΘΕΑΤΡΙΚΩΝ ΣΠΟΥΔΩΝ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ΚΛΕΙΩ ΦΑΝΟΥΡΑΚΗ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18</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ΑΡΧΙΤΕΚΤΟΝΩΝ ΜΗΧΑΝΙΚΩΝ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ΘΕΣΣΑΛΙΑΣ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ΓΙΩΡΓΟΣ ΠΑΠΑΚΩΝΣΤΑΝΤΙΝΟΥ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19</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ΑΡΧΙΤΕΚΤΟΝΩΝ ΜΗΧΑΝΙΚΩΝ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ΘΕΣΣΑΛΙΑΣ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ΣΠΥΡΟΣ ΠΑΠΑΔΟΠΟΥΛΟΣ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20</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ΑΡΧΕΙΟΝΟΜΙΑΣ, ΒΙΒΛΙΟΘΗΚΟΝΟΜΙΑΣ &amp; ΜΟΥΣΕΙΟΛΟΓΙΑΣ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ΙΟΝΙΟ</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ΜΙΧΑΛΗΣ- ΕΜΜΑΝΟΥΗΛ ΣΦΑΚΑΚΗΣ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21</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ΙΣΤΟΡΙΑΣ &amp; ΦΙΛΟΣΟΦΙΑΣ ΤΗΣ ΕΠΙΣΤΗΜΗΣ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ΧΡΗΣΤΟΣ ΠΑΠΑΘΕΟΔΩΡΟΥ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22</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ΕΡΓΑΣΤΗΡΙΟ ΟΠΤΙΚΟΑΚΟΥΣΤΙΚΩΝ ΜΕΣΩΝ ΤΜΗΜΑΤΟΣ ΕΠΙΚΟΙΝΩΝΙΑΣ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dirty="0">
                          <a:solidFill>
                            <a:srgbClr val="000000"/>
                          </a:solidFill>
                          <a:latin typeface="Calibri"/>
                        </a:rPr>
                        <a:t>ΝΙΚΟΣ ΜΥΡΤΟΥ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93684" y="979714"/>
            <a:ext cx="10925502" cy="5578450"/>
          </a:xfrm>
          <a:prstGeom prst="rect">
            <a:avLst/>
          </a:prstGeom>
        </p:spPr>
        <p:txBody>
          <a:bodyPr wrap="square">
            <a:spAutoFit/>
          </a:bodyPr>
          <a:lstStyle/>
          <a:p>
            <a:pPr algn="ctr">
              <a:lnSpc>
                <a:spcPct val="115000"/>
              </a:lnSpc>
              <a:spcAft>
                <a:spcPts val="0"/>
              </a:spcAft>
            </a:pPr>
            <a:r>
              <a:rPr lang="el-GR" sz="4000" dirty="0" smtClean="0">
                <a:effectLst/>
                <a:latin typeface="Times New Roman" panose="02020603050405020304" pitchFamily="18" charset="0"/>
                <a:ea typeface="Times New Roman" panose="02020603050405020304" pitchFamily="18" charset="0"/>
              </a:rPr>
              <a:t>Το πρόγραμμα «ΔΙΑΠΛΑΣΙΣ» εξελίσσεται </a:t>
            </a:r>
          </a:p>
          <a:p>
            <a:pPr algn="ctr">
              <a:lnSpc>
                <a:spcPct val="115000"/>
              </a:lnSpc>
              <a:spcAft>
                <a:spcPts val="0"/>
              </a:spcAft>
            </a:pPr>
            <a:r>
              <a:rPr lang="el-GR" sz="4000" dirty="0" smtClean="0">
                <a:effectLst/>
                <a:latin typeface="Times New Roman" panose="02020603050405020304" pitchFamily="18" charset="0"/>
                <a:ea typeface="Times New Roman" panose="02020603050405020304" pitchFamily="18" charset="0"/>
              </a:rPr>
              <a:t>σε ετήσιο θεσμό με σημαντικό ίχνος </a:t>
            </a:r>
          </a:p>
          <a:p>
            <a:pPr algn="ctr">
              <a:lnSpc>
                <a:spcPct val="115000"/>
              </a:lnSpc>
              <a:spcAft>
                <a:spcPts val="0"/>
              </a:spcAft>
            </a:pPr>
            <a:r>
              <a:rPr lang="el-GR" sz="4000" dirty="0" smtClean="0">
                <a:effectLst/>
                <a:latin typeface="Times New Roman" panose="02020603050405020304" pitchFamily="18" charset="0"/>
                <a:ea typeface="Times New Roman" panose="02020603050405020304" pitchFamily="18" charset="0"/>
              </a:rPr>
              <a:t>στη φοιτητική οπτικοακουστική δημιουργία.</a:t>
            </a:r>
            <a:endParaRPr lang="el-GR" sz="1400" dirty="0">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14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l-GR" sz="4000" dirty="0" smtClean="0">
                <a:latin typeface="Times New Roman" panose="02020603050405020304" pitchFamily="18" charset="0"/>
                <a:ea typeface="Times New Roman" panose="02020603050405020304" pitchFamily="18" charset="0"/>
              </a:rPr>
              <a:t>Ευχαριστούμε!</a:t>
            </a:r>
          </a:p>
          <a:p>
            <a:pPr algn="ctr">
              <a:lnSpc>
                <a:spcPct val="115000"/>
              </a:lnSpc>
              <a:spcAft>
                <a:spcPts val="0"/>
              </a:spcAft>
            </a:pPr>
            <a:endParaRPr lang="el-GR" sz="4000" dirty="0">
              <a:effectLst/>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4000" dirty="0" smtClean="0">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14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1400" dirty="0">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14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l-GR" sz="1400" dirty="0" smtClean="0">
                <a:effectLst/>
                <a:latin typeface="Times New Roman" panose="02020603050405020304" pitchFamily="18"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44606" y="4808483"/>
            <a:ext cx="2422897" cy="85633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70924" y="4631848"/>
            <a:ext cx="2188800" cy="1209600"/>
          </a:xfrm>
          <a:prstGeom prst="rect">
            <a:avLst/>
          </a:prstGeom>
        </p:spPr>
      </p:pic>
    </p:spTree>
    <p:extLst>
      <p:ext uri="{BB962C8B-B14F-4D97-AF65-F5344CB8AC3E}">
        <p14:creationId xmlns:p14="http://schemas.microsoft.com/office/powerpoint/2010/main" xmlns="" val="215704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30166" y="559558"/>
            <a:ext cx="10389476" cy="5078313"/>
          </a:xfrm>
          <a:prstGeom prst="rect">
            <a:avLst/>
          </a:prstGeom>
        </p:spPr>
        <p:txBody>
          <a:bodyPr wrap="square">
            <a:spAutoFit/>
          </a:bodyPr>
          <a:lstStyle/>
          <a:p>
            <a:pPr>
              <a:spcAft>
                <a:spcPts val="0"/>
              </a:spcAft>
            </a:pPr>
            <a:r>
              <a:rPr lang="el-GR" sz="3600" dirty="0" smtClean="0">
                <a:effectLst/>
                <a:latin typeface="Times New Roman" panose="02020603050405020304" pitchFamily="18" charset="0"/>
                <a:ea typeface="Times New Roman" panose="02020603050405020304" pitchFamily="18" charset="0"/>
              </a:rPr>
              <a:t>Για τη </a:t>
            </a:r>
            <a:r>
              <a:rPr lang="el-GR" sz="3600" dirty="0" err="1" smtClean="0">
                <a:effectLst/>
                <a:latin typeface="Times New Roman" panose="02020603050405020304" pitchFamily="18" charset="0"/>
                <a:ea typeface="Times New Roman" panose="02020603050405020304" pitchFamily="18" charset="0"/>
              </a:rPr>
              <a:t>διατμηματική</a:t>
            </a:r>
            <a:r>
              <a:rPr lang="el-GR" sz="3600" dirty="0" smtClean="0">
                <a:effectLst/>
                <a:latin typeface="Times New Roman" panose="02020603050405020304" pitchFamily="18" charset="0"/>
                <a:ea typeface="Times New Roman" panose="02020603050405020304" pitchFamily="18" charset="0"/>
              </a:rPr>
              <a:t> επέκταση του προγράμματος  προηγήθηκε </a:t>
            </a:r>
            <a:r>
              <a:rPr lang="el-GR" sz="3600" dirty="0">
                <a:latin typeface="Times New Roman" panose="02020603050405020304" pitchFamily="18" charset="0"/>
                <a:ea typeface="Times New Roman" panose="02020603050405020304" pitchFamily="18" charset="0"/>
              </a:rPr>
              <a:t> </a:t>
            </a:r>
            <a:r>
              <a:rPr lang="el-GR" sz="3600" dirty="0" smtClean="0">
                <a:effectLst/>
                <a:latin typeface="Times New Roman" panose="02020603050405020304" pitchFamily="18" charset="0"/>
                <a:ea typeface="Times New Roman" panose="02020603050405020304" pitchFamily="18" charset="0"/>
              </a:rPr>
              <a:t>πολύμηνη διαβούλευση το 2017, </a:t>
            </a:r>
          </a:p>
          <a:p>
            <a:pPr>
              <a:spcAft>
                <a:spcPts val="0"/>
              </a:spcAft>
            </a:pPr>
            <a:r>
              <a:rPr lang="el-GR" sz="3600" dirty="0" smtClean="0">
                <a:effectLst/>
                <a:latin typeface="Times New Roman" panose="02020603050405020304" pitchFamily="18" charset="0"/>
                <a:ea typeface="Times New Roman" panose="02020603050405020304" pitchFamily="18" charset="0"/>
              </a:rPr>
              <a:t>με την εθελοντική συμβολή ομάδας  καθηγητών και διδασκόντων (σύνδεσμοι),  που κατέληξε </a:t>
            </a:r>
            <a:r>
              <a:rPr lang="el-GR" sz="3600" dirty="0" smtClean="0">
                <a:latin typeface="Times New Roman" panose="02020603050405020304" pitchFamily="18" charset="0"/>
                <a:ea typeface="Times New Roman" panose="02020603050405020304" pitchFamily="18" charset="0"/>
              </a:rPr>
              <a:t>σ</a:t>
            </a:r>
            <a:r>
              <a:rPr lang="el-GR" sz="3600" dirty="0" smtClean="0">
                <a:effectLst/>
                <a:latin typeface="Times New Roman" panose="02020603050405020304" pitchFamily="18" charset="0"/>
                <a:ea typeface="Times New Roman" panose="02020603050405020304" pitchFamily="18" charset="0"/>
              </a:rPr>
              <a:t>ε δύο συναντήσεις στη Βουλή  με τη συμμετοχή </a:t>
            </a:r>
            <a:r>
              <a:rPr lang="el-GR" sz="3600" dirty="0" smtClean="0">
                <a:latin typeface="Times New Roman" panose="02020603050405020304" pitchFamily="18" charset="0"/>
                <a:ea typeface="Times New Roman" panose="02020603050405020304" pitchFamily="18" charset="0"/>
              </a:rPr>
              <a:t>κ</a:t>
            </a:r>
            <a:r>
              <a:rPr lang="el-GR" sz="3600" dirty="0" smtClean="0">
                <a:effectLst/>
                <a:latin typeface="Times New Roman" panose="02020603050405020304" pitchFamily="18" charset="0"/>
                <a:ea typeface="Times New Roman" panose="02020603050405020304" pitchFamily="18" charset="0"/>
              </a:rPr>
              <a:t>αι Προέδρων Τμημάτων. </a:t>
            </a:r>
          </a:p>
          <a:p>
            <a:r>
              <a:rPr lang="el-GR" sz="3600" dirty="0" smtClean="0">
                <a:effectLst/>
                <a:latin typeface="Times New Roman" panose="02020603050405020304" pitchFamily="18" charset="0"/>
                <a:ea typeface="Times New Roman" panose="02020603050405020304" pitchFamily="18" charset="0"/>
              </a:rPr>
              <a:t> </a:t>
            </a:r>
          </a:p>
          <a:p>
            <a:r>
              <a:rPr lang="el-GR" sz="3600" dirty="0" smtClean="0">
                <a:effectLst/>
                <a:latin typeface="Times New Roman" panose="02020603050405020304" pitchFamily="18" charset="0"/>
                <a:ea typeface="Times New Roman" panose="02020603050405020304" pitchFamily="18" charset="0"/>
              </a:rPr>
              <a:t>Ακολούθησε η επιλογή των φοιτητών  και φοιτητριών για το 2018,  με ευθύνη των συνδέσμων καθηγητών. </a:t>
            </a:r>
            <a:endParaRPr lang="el-GR" sz="3600" dirty="0"/>
          </a:p>
        </p:txBody>
      </p:sp>
    </p:spTree>
    <p:extLst>
      <p:ext uri="{BB962C8B-B14F-4D97-AF65-F5344CB8AC3E}">
        <p14:creationId xmlns:p14="http://schemas.microsoft.com/office/powerpoint/2010/main" xmlns="" val="390348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908184" y="477520"/>
            <a:ext cx="10359255" cy="58936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44565" y="536078"/>
            <a:ext cx="8623737" cy="5724644"/>
          </a:xfrm>
          <a:prstGeom prst="rect">
            <a:avLst/>
          </a:prstGeom>
        </p:spPr>
        <p:txBody>
          <a:bodyPr wrap="square">
            <a:spAutoFit/>
          </a:bodyPr>
          <a:lstStyle/>
          <a:p>
            <a:pPr algn="ctr">
              <a:spcAft>
                <a:spcPts val="0"/>
              </a:spcAft>
            </a:pPr>
            <a:r>
              <a:rPr lang="el-GR" sz="2400" u="sng" dirty="0" smtClean="0">
                <a:effectLst/>
                <a:latin typeface="Times New Roman" panose="02020603050405020304" pitchFamily="18" charset="0"/>
                <a:ea typeface="Times New Roman" panose="02020603050405020304" pitchFamily="18" charset="0"/>
              </a:rPr>
              <a:t>Σύνδεσμοι Καθηγητές 2018</a:t>
            </a:r>
          </a:p>
          <a:p>
            <a:pPr algn="ct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ΑΝΑΣΤΑΣΙΑ ΓΕΩΡΓΑΚΗ</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Μουσικών Σπουδών, Εθνικό &amp; Καποδιστριακό Πανεπιστήμιο Αθηνών</a:t>
            </a:r>
          </a:p>
          <a:p>
            <a:pP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ΕΛΙΣΑΒΕΤ ΓΕΩΡΓΙΑΔΟΥ</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Δημοσιογραφίας και ΜΜΕ, Αριστοτέλειο Πανεπιστήμιο Θεσσαλονίκης</a:t>
            </a:r>
          </a:p>
          <a:p>
            <a:pP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ΚΩΝΣΤΑΝΤΙΝΑ ΗΛΙΟΠΟΥΛΟΥ</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Επικοινωνίας Μέσων &amp; Πολιτισμού, </a:t>
            </a:r>
            <a:r>
              <a:rPr lang="el-GR" dirty="0" err="1" smtClean="0">
                <a:effectLst/>
                <a:latin typeface="Times New Roman" panose="02020603050405020304" pitchFamily="18" charset="0"/>
                <a:ea typeface="Times New Roman" panose="02020603050405020304" pitchFamily="18" charset="0"/>
              </a:rPr>
              <a:t>Πάντειο</a:t>
            </a:r>
            <a:r>
              <a:rPr lang="el-GR" dirty="0" smtClean="0">
                <a:effectLst/>
                <a:latin typeface="Times New Roman" panose="02020603050405020304" pitchFamily="18" charset="0"/>
                <a:ea typeface="Times New Roman" panose="02020603050405020304" pitchFamily="18" charset="0"/>
              </a:rPr>
              <a:t> Πανεπιστήμιο </a:t>
            </a:r>
          </a:p>
          <a:p>
            <a:pP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ΓΙΩΡΓΟΣ ΚΑΛΛΙΡΗΣ</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Δημοσιογραφίας και ΜΜΕ, Αριστοτέλειο Πανεπιστήμιο Θεσσαλονίκης</a:t>
            </a:r>
          </a:p>
          <a:p>
            <a:pP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ΚΩΣΤΟΥΛΑ ΚΑΛΟΥΔΗ</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Θεατρικών Σπουδών, Πανεπιστήμιο Πελοποννήσου</a:t>
            </a:r>
          </a:p>
          <a:p>
            <a:pPr>
              <a:spcAft>
                <a:spcPts val="0"/>
              </a:spcAft>
            </a:pPr>
            <a:endParaRPr lang="el-GR" dirty="0">
              <a:latin typeface="Times New Roman" panose="02020603050405020304" pitchFamily="18" charset="0"/>
              <a:ea typeface="Times New Roman" panose="02020603050405020304" pitchFamily="18" charset="0"/>
            </a:endParaRPr>
          </a:p>
          <a:p>
            <a:pPr>
              <a:spcAft>
                <a:spcPts val="0"/>
              </a:spcAft>
            </a:pPr>
            <a:r>
              <a:rPr lang="el-GR" b="1" dirty="0" smtClean="0">
                <a:effectLst/>
                <a:latin typeface="Times New Roman" panose="02020603050405020304" pitchFamily="18" charset="0"/>
                <a:ea typeface="Times New Roman" panose="02020603050405020304" pitchFamily="18" charset="0"/>
              </a:rPr>
              <a:t>ΑΠΟΣΤΟΛΟΣ ΚΑΡΑΚΑΣΗΣ</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Κινηματογράφου, Αριστοτέλειο Πανεπιστήμιο Θεσσαλονίκης</a:t>
            </a:r>
          </a:p>
          <a:p>
            <a:pPr>
              <a:spcAft>
                <a:spcPts val="0"/>
              </a:spcAft>
            </a:pPr>
            <a:r>
              <a:rPr lang="el-GR" dirty="0" smtClean="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xmlns="" val="277066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39614" y="939677"/>
            <a:ext cx="9065172" cy="5078313"/>
          </a:xfrm>
          <a:prstGeom prst="rect">
            <a:avLst/>
          </a:prstGeom>
        </p:spPr>
        <p:txBody>
          <a:bodyPr wrap="square">
            <a:spAutoFit/>
          </a:bodyPr>
          <a:lstStyle/>
          <a:p>
            <a:pPr lvl="0"/>
            <a:r>
              <a:rPr lang="el-GR" b="1" dirty="0">
                <a:solidFill>
                  <a:prstClr val="black"/>
                </a:solidFill>
                <a:latin typeface="Times New Roman" panose="02020603050405020304" pitchFamily="18" charset="0"/>
                <a:ea typeface="Times New Roman" panose="02020603050405020304" pitchFamily="18" charset="0"/>
              </a:rPr>
              <a:t>ΚΩΣΤΑΣ ΚΕΦΑΛΑΣ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Κινηματογράφου, Αριστοτέλειο Πανεπιστήμιο Θεσσαλονίκης</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ΠΑΝΑΓΙΩΤΗΣ ΚΥΡΙΑΚΟΥΛΑΚΟΣ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Μηχανικών Σχεδίασης Προϊόντων και Συστημάτων, Πανεπιστήμιο Αιγαίου</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ΕΛΕΝΗ ΜΟΥΡΗ</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Γραφιστικής &amp; Οπτικής Επικοινωνίας, Πανεπιστήμιο Δυτικής Αττικής</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ΝΙΚΟΣ ΜΥΡΤΟΥ</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Επικοινωνίας και ΜΜΕ, Εθνικό &amp; Καποδιστριακό Πανεπιστήμιο Αθηνών</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ΑΦΡΟΔΙΤΗ ΝΙΚΟΛΑΪΔΟΥ </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Επικοινωνίας Μέσων &amp; Πολιτισμού, </a:t>
            </a:r>
            <a:r>
              <a:rPr lang="el-GR" dirty="0" err="1">
                <a:solidFill>
                  <a:prstClr val="black"/>
                </a:solidFill>
                <a:latin typeface="Times New Roman" panose="02020603050405020304" pitchFamily="18" charset="0"/>
                <a:ea typeface="Times New Roman" panose="02020603050405020304" pitchFamily="18" charset="0"/>
              </a:rPr>
              <a:t>Πάντειο</a:t>
            </a:r>
            <a:r>
              <a:rPr lang="el-GR" dirty="0">
                <a:solidFill>
                  <a:prstClr val="black"/>
                </a:solidFill>
                <a:latin typeface="Times New Roman" panose="02020603050405020304" pitchFamily="18" charset="0"/>
                <a:ea typeface="Times New Roman" panose="02020603050405020304" pitchFamily="18" charset="0"/>
              </a:rPr>
              <a:t> Πανεπιστήμιο </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ΓΡΗΓΟΡΗΣ ΠΑΣΧΑΛΙΔΗΣ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Δημοσιογραφίας και ΜΜΕ, Αριστοτέλειο Πανεπιστήμιο Θεσσαλονίκης</a:t>
            </a:r>
          </a:p>
          <a:p>
            <a:pPr lvl="0"/>
            <a:r>
              <a:rPr lang="el-GR" dirty="0">
                <a:solidFill>
                  <a:prstClr val="black"/>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xmlns="" val="595409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71145" y="1268216"/>
            <a:ext cx="8150772" cy="3970318"/>
          </a:xfrm>
          <a:prstGeom prst="rect">
            <a:avLst/>
          </a:prstGeom>
        </p:spPr>
        <p:txBody>
          <a:bodyPr wrap="square">
            <a:spAutoFit/>
          </a:bodyPr>
          <a:lstStyle/>
          <a:p>
            <a:pPr lvl="0"/>
            <a:r>
              <a:rPr lang="el-GR" b="1" dirty="0">
                <a:solidFill>
                  <a:prstClr val="black"/>
                </a:solidFill>
                <a:latin typeface="Times New Roman" panose="02020603050405020304" pitchFamily="18" charset="0"/>
                <a:ea typeface="Times New Roman" panose="02020603050405020304" pitchFamily="18" charset="0"/>
              </a:rPr>
              <a:t>ΜΑΡΙΝΑ ΡΗΓΟΥ</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Επικοινωνίας και ΜΜΕ, Εθνικό &amp; Καποδιστριακό Πανεπιστήμιο Αθηνών</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ΣΠΥΡΟΣ ΣΙΑΚΑΣ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Γραφιστικής &amp; Οπτικής Επικοινωνίας, Πανεπιστήμιο Δυτικής Αττικής </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ΙΩΑΝΝΗΣ ΣΚΟΠΕΤΕΑΣ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Πολιτισμικής Τεχνολογίας &amp; Επικοινωνίας, Πανεπιστήμιο Αιγαίου</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ΚΩΝΣΤΑΝΤΙΝΟΣ ΤΗΛΙΓΑΔΗΣ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Τεχνών Ήχου &amp; Εικόνας, Ιόνιο Πανεπιστήμιο</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ΠΕΡΙΚΛΗΣ ΧΟΥΡΣΟΓΛΟΥ</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Κινηματογράφου, Αριστοτέλειο Πανεπιστήμιο Θεσσαλονίκης</a:t>
            </a:r>
          </a:p>
        </p:txBody>
      </p:sp>
    </p:spTree>
    <p:extLst>
      <p:ext uri="{BB962C8B-B14F-4D97-AF65-F5344CB8AC3E}">
        <p14:creationId xmlns:p14="http://schemas.microsoft.com/office/powerpoint/2010/main" xmlns="" val="1106386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551793" y="222749"/>
            <a:ext cx="11114690" cy="6412501"/>
          </a:xfrm>
          <a:prstGeom prst="rect">
            <a:avLst/>
          </a:prstGeom>
        </p:spPr>
      </p:pic>
    </p:spTree>
    <p:extLst>
      <p:ext uri="{BB962C8B-B14F-4D97-AF65-F5344CB8AC3E}">
        <p14:creationId xmlns:p14="http://schemas.microsoft.com/office/powerpoint/2010/main" xmlns="" val="2603246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2127</Words>
  <Application>Microsoft Office PowerPoint</Application>
  <PresentationFormat>Προσαρμογή</PresentationFormat>
  <Paragraphs>466</Paragraphs>
  <Slides>38</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40" baseType="lpstr">
      <vt:lpstr>Θέμα του Office</vt:lpstr>
      <vt:lpstr>Φύλλο εργασίας</vt:lpstr>
      <vt:lpstr>«ΔΙΑΠΛΑΣΙΣ»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Πρόγραμμα              ΔΙΑΠΛΑΣΗ</dc:title>
  <dc:creator>Φατούρος Αριστείδης</dc:creator>
  <cp:lastModifiedBy>Medion</cp:lastModifiedBy>
  <cp:revision>176</cp:revision>
  <dcterms:created xsi:type="dcterms:W3CDTF">2019-06-03T13:18:49Z</dcterms:created>
  <dcterms:modified xsi:type="dcterms:W3CDTF">2020-03-19T11:34:49Z</dcterms:modified>
</cp:coreProperties>
</file>