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79" r:id="rId3"/>
  </p:sldMasterIdLst>
  <p:notesMasterIdLst>
    <p:notesMasterId r:id="rId32"/>
  </p:notesMasterIdLst>
  <p:sldIdLst>
    <p:sldId id="446" r:id="rId4"/>
    <p:sldId id="450" r:id="rId5"/>
    <p:sldId id="451" r:id="rId6"/>
    <p:sldId id="452" r:id="rId7"/>
    <p:sldId id="453" r:id="rId8"/>
    <p:sldId id="454" r:id="rId9"/>
    <p:sldId id="455" r:id="rId10"/>
    <p:sldId id="456" r:id="rId11"/>
    <p:sldId id="458" r:id="rId12"/>
    <p:sldId id="457" r:id="rId13"/>
    <p:sldId id="459" r:id="rId14"/>
    <p:sldId id="460" r:id="rId15"/>
    <p:sldId id="461" r:id="rId16"/>
    <p:sldId id="462" r:id="rId17"/>
    <p:sldId id="463" r:id="rId18"/>
    <p:sldId id="464" r:id="rId19"/>
    <p:sldId id="465" r:id="rId20"/>
    <p:sldId id="466" r:id="rId21"/>
    <p:sldId id="467" r:id="rId22"/>
    <p:sldId id="470" r:id="rId23"/>
    <p:sldId id="468" r:id="rId24"/>
    <p:sldId id="469" r:id="rId25"/>
    <p:sldId id="471" r:id="rId26"/>
    <p:sldId id="472" r:id="rId27"/>
    <p:sldId id="473" r:id="rId28"/>
    <p:sldId id="474" r:id="rId29"/>
    <p:sldId id="475" r:id="rId30"/>
    <p:sldId id="477"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353B7-A241-46BD-9432-5EC95ACAC9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53B00EF9-2472-4E40-BD58-49C21DD05764}">
      <dgm:prSet phldrT="[Text]" custT="1"/>
      <dgm:spPr/>
      <dgm:t>
        <a:bodyPr/>
        <a:lstStyle/>
        <a:p>
          <a:pPr>
            <a:lnSpc>
              <a:spcPct val="150000"/>
            </a:lnSpc>
          </a:pPr>
          <a:r>
            <a:rPr lang="el-GR" sz="1800" b="1" dirty="0">
              <a:solidFill>
                <a:schemeClr val="tx1"/>
              </a:solidFill>
              <a:latin typeface="Arial" panose="020B0604020202020204" pitchFamily="34" charset="0"/>
              <a:cs typeface="Arial" panose="020B0604020202020204" pitchFamily="34" charset="0"/>
            </a:rPr>
            <a:t>Τροφιμογενή νοσήματα</a:t>
          </a:r>
        </a:p>
      </dgm:t>
    </dgm:pt>
    <dgm:pt modelId="{065D09A6-1F82-476A-983B-765FF8A87368}" type="parTrans" cxnId="{E65918EA-EF87-4770-8B0D-301FCC8AC14F}">
      <dgm:prSet/>
      <dgm:spPr/>
      <dgm:t>
        <a:bodyPr/>
        <a:lstStyle/>
        <a:p>
          <a:endParaRPr lang="el-GR"/>
        </a:p>
      </dgm:t>
    </dgm:pt>
    <dgm:pt modelId="{F56FEDE0-1152-4C9A-9089-60B772327394}" type="sibTrans" cxnId="{E65918EA-EF87-4770-8B0D-301FCC8AC14F}">
      <dgm:prSet/>
      <dgm:spPr/>
      <dgm:t>
        <a:bodyPr/>
        <a:lstStyle/>
        <a:p>
          <a:endParaRPr lang="el-GR"/>
        </a:p>
      </dgm:t>
    </dgm:pt>
    <dgm:pt modelId="{CE73C69A-EBDC-4D7C-9B1B-31C2A57F1BA0}">
      <dgm:prSet phldrT="[Text]" custT="1"/>
      <dgm:spPr/>
      <dgm:t>
        <a:bodyPr/>
        <a:lstStyle/>
        <a:p>
          <a:pPr>
            <a:lnSpc>
              <a:spcPct val="150000"/>
            </a:lnSpc>
          </a:pPr>
          <a:r>
            <a:rPr lang="el-GR" sz="1800" b="1" kern="1200" dirty="0">
              <a:solidFill>
                <a:prstClr val="black"/>
              </a:solidFill>
              <a:latin typeface="Arial" panose="020B0604020202020204" pitchFamily="34" charset="0"/>
              <a:ea typeface="+mn-ea"/>
              <a:cs typeface="Arial" panose="020B0604020202020204" pitchFamily="34" charset="0"/>
            </a:rPr>
            <a:t>Επιδημιολογικά στατιστικά στοιχεία</a:t>
          </a:r>
        </a:p>
      </dgm:t>
    </dgm:pt>
    <dgm:pt modelId="{4475C868-418D-4368-B1AC-B0DCB338030E}" type="parTrans" cxnId="{CD6CC43E-FFF9-49BC-9849-9516260842A4}">
      <dgm:prSet/>
      <dgm:spPr/>
      <dgm:t>
        <a:bodyPr/>
        <a:lstStyle/>
        <a:p>
          <a:endParaRPr lang="el-GR"/>
        </a:p>
      </dgm:t>
    </dgm:pt>
    <dgm:pt modelId="{CD732D41-D1AB-4790-BA1E-E8F79F145E8E}" type="sibTrans" cxnId="{CD6CC43E-FFF9-49BC-9849-9516260842A4}">
      <dgm:prSet/>
      <dgm:spPr/>
      <dgm:t>
        <a:bodyPr/>
        <a:lstStyle/>
        <a:p>
          <a:endParaRPr lang="el-GR"/>
        </a:p>
      </dgm:t>
    </dgm:pt>
    <dgm:pt modelId="{4B6D3414-5C31-46B1-A92C-6559BD05E852}">
      <dgm:prSet phldrT="[Text]" custT="1"/>
      <dgm:spPr/>
      <dgm:t>
        <a:bodyPr/>
        <a:lstStyle/>
        <a:p>
          <a:pPr marL="0" lvl="0" indent="0" algn="ctr" defTabSz="800100">
            <a:lnSpc>
              <a:spcPct val="150000"/>
            </a:lnSpc>
            <a:spcBef>
              <a:spcPct val="0"/>
            </a:spcBef>
            <a:spcAft>
              <a:spcPct val="35000"/>
            </a:spcAft>
            <a:buNone/>
          </a:pPr>
          <a:r>
            <a:rPr lang="el-GR" sz="1800" b="1" kern="1200" dirty="0">
              <a:solidFill>
                <a:prstClr val="black"/>
              </a:solidFill>
              <a:latin typeface="Arial" panose="020B0604020202020204" pitchFamily="34" charset="0"/>
              <a:ea typeface="+mn-ea"/>
              <a:cs typeface="Arial" panose="020B0604020202020204" pitchFamily="34" charset="0"/>
            </a:rPr>
            <a:t>Κόστος των συνεπειών</a:t>
          </a:r>
        </a:p>
      </dgm:t>
    </dgm:pt>
    <dgm:pt modelId="{0E366F86-B231-4339-9AFA-771943596AD0}" type="parTrans" cxnId="{A39B085E-AEF4-4BBE-A848-5784489A976E}">
      <dgm:prSet/>
      <dgm:spPr/>
      <dgm:t>
        <a:bodyPr/>
        <a:lstStyle/>
        <a:p>
          <a:endParaRPr lang="el-GR"/>
        </a:p>
      </dgm:t>
    </dgm:pt>
    <dgm:pt modelId="{89C5238F-8B6F-4F6C-9CE6-759028C58772}" type="sibTrans" cxnId="{A39B085E-AEF4-4BBE-A848-5784489A976E}">
      <dgm:prSet/>
      <dgm:spPr/>
      <dgm:t>
        <a:bodyPr/>
        <a:lstStyle/>
        <a:p>
          <a:endParaRPr lang="el-GR"/>
        </a:p>
      </dgm:t>
    </dgm:pt>
    <dgm:pt modelId="{01B01CDC-8C77-4503-9E7D-2FAA4D8793CB}" type="pres">
      <dgm:prSet presAssocID="{A43353B7-A241-46BD-9432-5EC95ACAC98C}" presName="diagram" presStyleCnt="0">
        <dgm:presLayoutVars>
          <dgm:chPref val="1"/>
          <dgm:dir/>
          <dgm:animOne val="branch"/>
          <dgm:animLvl val="lvl"/>
          <dgm:resizeHandles val="exact"/>
        </dgm:presLayoutVars>
      </dgm:prSet>
      <dgm:spPr/>
    </dgm:pt>
    <dgm:pt modelId="{859D34FA-D459-453C-867E-5EEED8E0EBE9}" type="pres">
      <dgm:prSet presAssocID="{53B00EF9-2472-4E40-BD58-49C21DD05764}" presName="root1" presStyleCnt="0"/>
      <dgm:spPr/>
    </dgm:pt>
    <dgm:pt modelId="{E3877AD9-F658-4567-988F-92A91565A579}" type="pres">
      <dgm:prSet presAssocID="{53B00EF9-2472-4E40-BD58-49C21DD05764}" presName="LevelOneTextNode" presStyleLbl="node0" presStyleIdx="0" presStyleCnt="1">
        <dgm:presLayoutVars>
          <dgm:chPref val="3"/>
        </dgm:presLayoutVars>
      </dgm:prSet>
      <dgm:spPr/>
    </dgm:pt>
    <dgm:pt modelId="{9B48EDCF-6C24-4C71-890A-E2050C5C87FB}" type="pres">
      <dgm:prSet presAssocID="{53B00EF9-2472-4E40-BD58-49C21DD05764}" presName="level2hierChild" presStyleCnt="0"/>
      <dgm:spPr/>
    </dgm:pt>
    <dgm:pt modelId="{70EAD480-FE27-4F6D-8778-4E7476A2081A}" type="pres">
      <dgm:prSet presAssocID="{4475C868-418D-4368-B1AC-B0DCB338030E}" presName="conn2-1" presStyleLbl="parChTrans1D2" presStyleIdx="0" presStyleCnt="2"/>
      <dgm:spPr/>
    </dgm:pt>
    <dgm:pt modelId="{A903A5BC-10E7-4A87-84B5-F0246E9B061C}" type="pres">
      <dgm:prSet presAssocID="{4475C868-418D-4368-B1AC-B0DCB338030E}" presName="connTx" presStyleLbl="parChTrans1D2" presStyleIdx="0" presStyleCnt="2"/>
      <dgm:spPr/>
    </dgm:pt>
    <dgm:pt modelId="{E813F1ED-820C-4D77-AAA1-6A73A1C5738A}" type="pres">
      <dgm:prSet presAssocID="{CE73C69A-EBDC-4D7C-9B1B-31C2A57F1BA0}" presName="root2" presStyleCnt="0"/>
      <dgm:spPr/>
    </dgm:pt>
    <dgm:pt modelId="{948A1812-26E6-4F62-BA8C-85BD9242D328}" type="pres">
      <dgm:prSet presAssocID="{CE73C69A-EBDC-4D7C-9B1B-31C2A57F1BA0}" presName="LevelTwoTextNode" presStyleLbl="node2" presStyleIdx="0" presStyleCnt="2">
        <dgm:presLayoutVars>
          <dgm:chPref val="3"/>
        </dgm:presLayoutVars>
      </dgm:prSet>
      <dgm:spPr/>
    </dgm:pt>
    <dgm:pt modelId="{FA6C256D-C65D-4A06-B3E3-ABCA4E0F951A}" type="pres">
      <dgm:prSet presAssocID="{CE73C69A-EBDC-4D7C-9B1B-31C2A57F1BA0}" presName="level3hierChild" presStyleCnt="0"/>
      <dgm:spPr/>
    </dgm:pt>
    <dgm:pt modelId="{04E5C8C4-C1B2-4072-8B88-A93A6627BDDF}" type="pres">
      <dgm:prSet presAssocID="{0E366F86-B231-4339-9AFA-771943596AD0}" presName="conn2-1" presStyleLbl="parChTrans1D2" presStyleIdx="1" presStyleCnt="2"/>
      <dgm:spPr/>
    </dgm:pt>
    <dgm:pt modelId="{3DE069BD-206B-4748-AF1B-909929D82448}" type="pres">
      <dgm:prSet presAssocID="{0E366F86-B231-4339-9AFA-771943596AD0}" presName="connTx" presStyleLbl="parChTrans1D2" presStyleIdx="1" presStyleCnt="2"/>
      <dgm:spPr/>
    </dgm:pt>
    <dgm:pt modelId="{FE4CF429-F679-4936-A59D-CE4C6E5CBA73}" type="pres">
      <dgm:prSet presAssocID="{4B6D3414-5C31-46B1-A92C-6559BD05E852}" presName="root2" presStyleCnt="0"/>
      <dgm:spPr/>
    </dgm:pt>
    <dgm:pt modelId="{4F30054E-DC66-49D3-9F5D-7E53C657B454}" type="pres">
      <dgm:prSet presAssocID="{4B6D3414-5C31-46B1-A92C-6559BD05E852}" presName="LevelTwoTextNode" presStyleLbl="node2" presStyleIdx="1" presStyleCnt="2">
        <dgm:presLayoutVars>
          <dgm:chPref val="3"/>
        </dgm:presLayoutVars>
      </dgm:prSet>
      <dgm:spPr/>
    </dgm:pt>
    <dgm:pt modelId="{4E65A1FF-6A66-4F5B-A781-36276F0022C2}" type="pres">
      <dgm:prSet presAssocID="{4B6D3414-5C31-46B1-A92C-6559BD05E852}" presName="level3hierChild" presStyleCnt="0"/>
      <dgm:spPr/>
    </dgm:pt>
  </dgm:ptLst>
  <dgm:cxnLst>
    <dgm:cxn modelId="{71550C09-F521-40AF-AC16-CB092072E8AA}" type="presOf" srcId="{53B00EF9-2472-4E40-BD58-49C21DD05764}" destId="{E3877AD9-F658-4567-988F-92A91565A579}" srcOrd="0" destOrd="0" presId="urn:microsoft.com/office/officeart/2005/8/layout/hierarchy2"/>
    <dgm:cxn modelId="{49059014-4378-422C-9BB0-4CC1FABC041D}" type="presOf" srcId="{CE73C69A-EBDC-4D7C-9B1B-31C2A57F1BA0}" destId="{948A1812-26E6-4F62-BA8C-85BD9242D328}" srcOrd="0" destOrd="0" presId="urn:microsoft.com/office/officeart/2005/8/layout/hierarchy2"/>
    <dgm:cxn modelId="{1D2F512C-1EC2-4E2D-B6BB-B5F3BEB2CFA5}" type="presOf" srcId="{4B6D3414-5C31-46B1-A92C-6559BD05E852}" destId="{4F30054E-DC66-49D3-9F5D-7E53C657B454}" srcOrd="0" destOrd="0" presId="urn:microsoft.com/office/officeart/2005/8/layout/hierarchy2"/>
    <dgm:cxn modelId="{CD6CC43E-FFF9-49BC-9849-9516260842A4}" srcId="{53B00EF9-2472-4E40-BD58-49C21DD05764}" destId="{CE73C69A-EBDC-4D7C-9B1B-31C2A57F1BA0}" srcOrd="0" destOrd="0" parTransId="{4475C868-418D-4368-B1AC-B0DCB338030E}" sibTransId="{CD732D41-D1AB-4790-BA1E-E8F79F145E8E}"/>
    <dgm:cxn modelId="{A39B085E-AEF4-4BBE-A848-5784489A976E}" srcId="{53B00EF9-2472-4E40-BD58-49C21DD05764}" destId="{4B6D3414-5C31-46B1-A92C-6559BD05E852}" srcOrd="1" destOrd="0" parTransId="{0E366F86-B231-4339-9AFA-771943596AD0}" sibTransId="{89C5238F-8B6F-4F6C-9CE6-759028C58772}"/>
    <dgm:cxn modelId="{1BC8EE4E-092D-4984-87F2-96B91AE70F30}" type="presOf" srcId="{0E366F86-B231-4339-9AFA-771943596AD0}" destId="{3DE069BD-206B-4748-AF1B-909929D82448}" srcOrd="1" destOrd="0" presId="urn:microsoft.com/office/officeart/2005/8/layout/hierarchy2"/>
    <dgm:cxn modelId="{F913A6B1-2388-4CF1-A1F3-62FB6DEF173D}" type="presOf" srcId="{4475C868-418D-4368-B1AC-B0DCB338030E}" destId="{70EAD480-FE27-4F6D-8778-4E7476A2081A}" srcOrd="0" destOrd="0" presId="urn:microsoft.com/office/officeart/2005/8/layout/hierarchy2"/>
    <dgm:cxn modelId="{47DED0CE-FE5E-4D7C-A631-79602F348F12}" type="presOf" srcId="{A43353B7-A241-46BD-9432-5EC95ACAC98C}" destId="{01B01CDC-8C77-4503-9E7D-2FAA4D8793CB}" srcOrd="0" destOrd="0" presId="urn:microsoft.com/office/officeart/2005/8/layout/hierarchy2"/>
    <dgm:cxn modelId="{76D4EFD3-0427-41A0-A909-9DE979860CE9}" type="presOf" srcId="{0E366F86-B231-4339-9AFA-771943596AD0}" destId="{04E5C8C4-C1B2-4072-8B88-A93A6627BDDF}" srcOrd="0" destOrd="0" presId="urn:microsoft.com/office/officeart/2005/8/layout/hierarchy2"/>
    <dgm:cxn modelId="{E65918EA-EF87-4770-8B0D-301FCC8AC14F}" srcId="{A43353B7-A241-46BD-9432-5EC95ACAC98C}" destId="{53B00EF9-2472-4E40-BD58-49C21DD05764}" srcOrd="0" destOrd="0" parTransId="{065D09A6-1F82-476A-983B-765FF8A87368}" sibTransId="{F56FEDE0-1152-4C9A-9089-60B772327394}"/>
    <dgm:cxn modelId="{313979F6-4CBA-4A59-ADC5-8ECE84ABD19B}" type="presOf" srcId="{4475C868-418D-4368-B1AC-B0DCB338030E}" destId="{A903A5BC-10E7-4A87-84B5-F0246E9B061C}" srcOrd="1" destOrd="0" presId="urn:microsoft.com/office/officeart/2005/8/layout/hierarchy2"/>
    <dgm:cxn modelId="{D1D949AB-64AB-4BB6-A971-DB341555596B}" type="presParOf" srcId="{01B01CDC-8C77-4503-9E7D-2FAA4D8793CB}" destId="{859D34FA-D459-453C-867E-5EEED8E0EBE9}" srcOrd="0" destOrd="0" presId="urn:microsoft.com/office/officeart/2005/8/layout/hierarchy2"/>
    <dgm:cxn modelId="{E3E5CA80-7014-4B53-8C11-7FC38579FC13}" type="presParOf" srcId="{859D34FA-D459-453C-867E-5EEED8E0EBE9}" destId="{E3877AD9-F658-4567-988F-92A91565A579}" srcOrd="0" destOrd="0" presId="urn:microsoft.com/office/officeart/2005/8/layout/hierarchy2"/>
    <dgm:cxn modelId="{FD3997DF-4EFF-4349-BEF8-B858D25F4004}" type="presParOf" srcId="{859D34FA-D459-453C-867E-5EEED8E0EBE9}" destId="{9B48EDCF-6C24-4C71-890A-E2050C5C87FB}" srcOrd="1" destOrd="0" presId="urn:microsoft.com/office/officeart/2005/8/layout/hierarchy2"/>
    <dgm:cxn modelId="{6E7D11CD-6375-46AF-BFCA-F5E08F47CC77}" type="presParOf" srcId="{9B48EDCF-6C24-4C71-890A-E2050C5C87FB}" destId="{70EAD480-FE27-4F6D-8778-4E7476A2081A}" srcOrd="0" destOrd="0" presId="urn:microsoft.com/office/officeart/2005/8/layout/hierarchy2"/>
    <dgm:cxn modelId="{F3B37BFE-86CE-46DA-837B-F77E0BC19ADE}" type="presParOf" srcId="{70EAD480-FE27-4F6D-8778-4E7476A2081A}" destId="{A903A5BC-10E7-4A87-84B5-F0246E9B061C}" srcOrd="0" destOrd="0" presId="urn:microsoft.com/office/officeart/2005/8/layout/hierarchy2"/>
    <dgm:cxn modelId="{C6F29072-C19F-4C74-BB31-E977EB51DFEF}" type="presParOf" srcId="{9B48EDCF-6C24-4C71-890A-E2050C5C87FB}" destId="{E813F1ED-820C-4D77-AAA1-6A73A1C5738A}" srcOrd="1" destOrd="0" presId="urn:microsoft.com/office/officeart/2005/8/layout/hierarchy2"/>
    <dgm:cxn modelId="{829EB384-582C-4444-AD1E-4C557EC3F1D0}" type="presParOf" srcId="{E813F1ED-820C-4D77-AAA1-6A73A1C5738A}" destId="{948A1812-26E6-4F62-BA8C-85BD9242D328}" srcOrd="0" destOrd="0" presId="urn:microsoft.com/office/officeart/2005/8/layout/hierarchy2"/>
    <dgm:cxn modelId="{54D9E13E-7BAF-4798-995C-800FFBA7845B}" type="presParOf" srcId="{E813F1ED-820C-4D77-AAA1-6A73A1C5738A}" destId="{FA6C256D-C65D-4A06-B3E3-ABCA4E0F951A}" srcOrd="1" destOrd="0" presId="urn:microsoft.com/office/officeart/2005/8/layout/hierarchy2"/>
    <dgm:cxn modelId="{BCB617D0-6A78-4954-A521-5C1CE0D1EC70}" type="presParOf" srcId="{9B48EDCF-6C24-4C71-890A-E2050C5C87FB}" destId="{04E5C8C4-C1B2-4072-8B88-A93A6627BDDF}" srcOrd="2" destOrd="0" presId="urn:microsoft.com/office/officeart/2005/8/layout/hierarchy2"/>
    <dgm:cxn modelId="{1E4DD9BD-9669-45F7-ABA9-643E4BCCECDE}" type="presParOf" srcId="{04E5C8C4-C1B2-4072-8B88-A93A6627BDDF}" destId="{3DE069BD-206B-4748-AF1B-909929D82448}" srcOrd="0" destOrd="0" presId="urn:microsoft.com/office/officeart/2005/8/layout/hierarchy2"/>
    <dgm:cxn modelId="{7E509849-7B98-471D-9E89-F6745284205A}" type="presParOf" srcId="{9B48EDCF-6C24-4C71-890A-E2050C5C87FB}" destId="{FE4CF429-F679-4936-A59D-CE4C6E5CBA73}" srcOrd="3" destOrd="0" presId="urn:microsoft.com/office/officeart/2005/8/layout/hierarchy2"/>
    <dgm:cxn modelId="{D32A25C4-AA1C-49B7-8C34-748890B555B0}" type="presParOf" srcId="{FE4CF429-F679-4936-A59D-CE4C6E5CBA73}" destId="{4F30054E-DC66-49D3-9F5D-7E53C657B454}" srcOrd="0" destOrd="0" presId="urn:microsoft.com/office/officeart/2005/8/layout/hierarchy2"/>
    <dgm:cxn modelId="{6B38EC89-2D58-4391-A912-D7C9FC6668EF}" type="presParOf" srcId="{FE4CF429-F679-4936-A59D-CE4C6E5CBA73}" destId="{4E65A1FF-6A66-4F5B-A781-36276F0022C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77AD9-F658-4567-988F-92A91565A579}">
      <dsp:nvSpPr>
        <dsp:cNvPr id="0" name=""/>
        <dsp:cNvSpPr/>
      </dsp:nvSpPr>
      <dsp:spPr>
        <a:xfrm>
          <a:off x="6349" y="1863989"/>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l-GR" sz="1800" b="1" kern="1200" dirty="0">
              <a:solidFill>
                <a:schemeClr val="tx1"/>
              </a:solidFill>
              <a:latin typeface="Arial" panose="020B0604020202020204" pitchFamily="34" charset="0"/>
              <a:cs typeface="Arial" panose="020B0604020202020204" pitchFamily="34" charset="0"/>
            </a:rPr>
            <a:t>Τροφιμογενή νοσήματα</a:t>
          </a:r>
        </a:p>
      </dsp:txBody>
      <dsp:txXfrm>
        <a:off x="55868" y="1913508"/>
        <a:ext cx="3282337" cy="1591649"/>
      </dsp:txXfrm>
    </dsp:sp>
    <dsp:sp modelId="{70EAD480-FE27-4F6D-8778-4E7476A2081A}">
      <dsp:nvSpPr>
        <dsp:cNvPr id="0" name=""/>
        <dsp:cNvSpPr/>
      </dsp:nvSpPr>
      <dsp:spPr>
        <a:xfrm rot="19457599">
          <a:off x="3231164" y="2195179"/>
          <a:ext cx="1665670" cy="56162"/>
        </a:xfrm>
        <a:custGeom>
          <a:avLst/>
          <a:gdLst/>
          <a:ahLst/>
          <a:cxnLst/>
          <a:rect l="0" t="0" r="0" b="0"/>
          <a:pathLst>
            <a:path>
              <a:moveTo>
                <a:pt x="0" y="28081"/>
              </a:moveTo>
              <a:lnTo>
                <a:pt x="1665670" y="28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022358" y="2181619"/>
        <a:ext cx="83283" cy="83283"/>
      </dsp:txXfrm>
    </dsp:sp>
    <dsp:sp modelId="{948A1812-26E6-4F62-BA8C-85BD9242D328}">
      <dsp:nvSpPr>
        <dsp:cNvPr id="0" name=""/>
        <dsp:cNvSpPr/>
      </dsp:nvSpPr>
      <dsp:spPr>
        <a:xfrm>
          <a:off x="4740275" y="891844"/>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l-GR" sz="1800" b="1" kern="1200" dirty="0">
              <a:solidFill>
                <a:prstClr val="black"/>
              </a:solidFill>
              <a:latin typeface="Arial" panose="020B0604020202020204" pitchFamily="34" charset="0"/>
              <a:ea typeface="+mn-ea"/>
              <a:cs typeface="Arial" panose="020B0604020202020204" pitchFamily="34" charset="0"/>
            </a:rPr>
            <a:t>Επιδημιολογικά στατιστικά στοιχεία</a:t>
          </a:r>
        </a:p>
      </dsp:txBody>
      <dsp:txXfrm>
        <a:off x="4789794" y="941363"/>
        <a:ext cx="3282337" cy="1591649"/>
      </dsp:txXfrm>
    </dsp:sp>
    <dsp:sp modelId="{04E5C8C4-C1B2-4072-8B88-A93A6627BDDF}">
      <dsp:nvSpPr>
        <dsp:cNvPr id="0" name=""/>
        <dsp:cNvSpPr/>
      </dsp:nvSpPr>
      <dsp:spPr>
        <a:xfrm rot="2142401">
          <a:off x="3231164" y="3167325"/>
          <a:ext cx="1665670" cy="56162"/>
        </a:xfrm>
        <a:custGeom>
          <a:avLst/>
          <a:gdLst/>
          <a:ahLst/>
          <a:cxnLst/>
          <a:rect l="0" t="0" r="0" b="0"/>
          <a:pathLst>
            <a:path>
              <a:moveTo>
                <a:pt x="0" y="28081"/>
              </a:moveTo>
              <a:lnTo>
                <a:pt x="1665670" y="280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022358" y="3153764"/>
        <a:ext cx="83283" cy="83283"/>
      </dsp:txXfrm>
    </dsp:sp>
    <dsp:sp modelId="{4F30054E-DC66-49D3-9F5D-7E53C657B454}">
      <dsp:nvSpPr>
        <dsp:cNvPr id="0" name=""/>
        <dsp:cNvSpPr/>
      </dsp:nvSpPr>
      <dsp:spPr>
        <a:xfrm>
          <a:off x="4740275" y="2836135"/>
          <a:ext cx="3381375" cy="16906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l-GR" sz="1800" b="1" kern="1200" dirty="0">
              <a:solidFill>
                <a:prstClr val="black"/>
              </a:solidFill>
              <a:latin typeface="Arial" panose="020B0604020202020204" pitchFamily="34" charset="0"/>
              <a:ea typeface="+mn-ea"/>
              <a:cs typeface="Arial" panose="020B0604020202020204" pitchFamily="34" charset="0"/>
            </a:rPr>
            <a:t>Κόστος των συνεπειών</a:t>
          </a:r>
        </a:p>
      </dsp:txBody>
      <dsp:txXfrm>
        <a:off x="4789794" y="2885654"/>
        <a:ext cx="3282337" cy="15916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83A04-C0E5-455D-8BB6-7B04F6810A84}" type="datetimeFigureOut">
              <a:rPr lang="el-GR" smtClean="0"/>
              <a:t>17/3/2022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5DD79-3B83-4633-B05F-4823513D7A95}" type="slidenum">
              <a:rPr lang="el-GR" smtClean="0"/>
              <a:t>‹#›</a:t>
            </a:fld>
            <a:endParaRPr lang="el-GR"/>
          </a:p>
        </p:txBody>
      </p:sp>
    </p:spTree>
    <p:extLst>
      <p:ext uri="{BB962C8B-B14F-4D97-AF65-F5344CB8AC3E}">
        <p14:creationId xmlns:p14="http://schemas.microsoft.com/office/powerpoint/2010/main" val="2694094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248876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05614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4146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205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218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21302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321619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302487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68973361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0662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62202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33748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1146763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55726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546637674"/>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80466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67737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47085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59128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0409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31837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34815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3330315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6247083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35301988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a:t>
            </a:r>
            <a:r>
              <a:rPr lang="en-US" dirty="0">
                <a:latin typeface="Arial" panose="020B0604020202020204" pitchFamily="34" charset="0"/>
                <a:cs typeface="Arial" panose="020B0604020202020204" pitchFamily="34" charset="0"/>
              </a:rPr>
              <a:t>5</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3F0D30-BF39-4F71-B8B5-971124859706}"/>
              </a:ext>
            </a:extLst>
          </p:cNvPr>
          <p:cNvSpPr txBox="1"/>
          <p:nvPr/>
        </p:nvSpPr>
        <p:spPr>
          <a:xfrm>
            <a:off x="1121358" y="1383321"/>
            <a:ext cx="9949279"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Παράγοντες που συμβάλλουν στην εκδήλωση κρουσμάτων τροφιμογενών διαταραχών</a:t>
            </a:r>
          </a:p>
        </p:txBody>
      </p:sp>
      <p:sp>
        <p:nvSpPr>
          <p:cNvPr id="8" name="TextBox 7">
            <a:extLst>
              <a:ext uri="{FF2B5EF4-FFF2-40B4-BE49-F238E27FC236}">
                <a16:creationId xmlns:a16="http://schemas.microsoft.com/office/drawing/2014/main" id="{241FD57D-2993-4EC5-8965-F93BF59CD61F}"/>
              </a:ext>
            </a:extLst>
          </p:cNvPr>
          <p:cNvSpPr txBox="1"/>
          <p:nvPr/>
        </p:nvSpPr>
        <p:spPr>
          <a:xfrm>
            <a:off x="1515443" y="1954237"/>
            <a:ext cx="9161111" cy="2949525"/>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ανεπαρκής ψύξη τροφίμων</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μιασμένες πρώτες ύλες τροφίμων</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ανεπαρκής θερμική επεξεργασία τροφίμων</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ανεπαρκής επεξεργασία, προετοιμασία και χειρισμός τροφίμων</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μεγάλος χρόνος διατήρησης των μαγειρεμένων τροφίμων μετά την προετοιμασία τους</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μίανση των μαγειρεμένων τροφίμων από το προσωπικό που τα προετοίμασε</a:t>
            </a:r>
          </a:p>
          <a:p>
            <a:pPr marL="285750" indent="-285750">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διαμιάνσεις από τον εξοπλισμό επεξεργασίας τροφίμων ή τα μαγειρικά σκεύη</a:t>
            </a:r>
          </a:p>
        </p:txBody>
      </p:sp>
    </p:spTree>
    <p:extLst>
      <p:ext uri="{BB962C8B-B14F-4D97-AF65-F5344CB8AC3E}">
        <p14:creationId xmlns:p14="http://schemas.microsoft.com/office/powerpoint/2010/main" val="162776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1EAC7E-ABEA-4048-8C2C-7ED603761A87}"/>
              </a:ext>
            </a:extLst>
          </p:cNvPr>
          <p:cNvPicPr>
            <a:picLocks noChangeAspect="1"/>
          </p:cNvPicPr>
          <p:nvPr/>
        </p:nvPicPr>
        <p:blipFill rotWithShape="1">
          <a:blip r:embed="rId2"/>
          <a:srcRect l="30437" t="38576" r="31918" b="9514"/>
          <a:stretch/>
        </p:blipFill>
        <p:spPr>
          <a:xfrm>
            <a:off x="1843597" y="637527"/>
            <a:ext cx="8504806" cy="5582945"/>
          </a:xfrm>
          <a:prstGeom prst="rect">
            <a:avLst/>
          </a:prstGeom>
        </p:spPr>
      </p:pic>
    </p:spTree>
    <p:extLst>
      <p:ext uri="{BB962C8B-B14F-4D97-AF65-F5344CB8AC3E}">
        <p14:creationId xmlns:p14="http://schemas.microsoft.com/office/powerpoint/2010/main" val="23987813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12BB23-F395-4FA2-89F2-B311EC9CB8B9}"/>
              </a:ext>
            </a:extLst>
          </p:cNvPr>
          <p:cNvSpPr txBox="1"/>
          <p:nvPr/>
        </p:nvSpPr>
        <p:spPr>
          <a:xfrm>
            <a:off x="3097196" y="1377156"/>
            <a:ext cx="5997606"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Σύγχρονα δεδομένα τροφιμογενών νοσημάτων</a:t>
            </a:r>
          </a:p>
        </p:txBody>
      </p:sp>
      <p:sp>
        <p:nvSpPr>
          <p:cNvPr id="8" name="TextBox 7">
            <a:extLst>
              <a:ext uri="{FF2B5EF4-FFF2-40B4-BE49-F238E27FC236}">
                <a16:creationId xmlns:a16="http://schemas.microsoft.com/office/drawing/2014/main" id="{EEF87567-884B-49D7-BBBE-DFE834A12DC1}"/>
              </a:ext>
            </a:extLst>
          </p:cNvPr>
          <p:cNvSpPr txBox="1"/>
          <p:nvPr/>
        </p:nvSpPr>
        <p:spPr>
          <a:xfrm>
            <a:off x="1107859" y="1746488"/>
            <a:ext cx="9976281" cy="336502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τελευταία 30 χρόνια οι επιδημιολογικές μελέτες δείχνουν σαφή αύξηση του αριθμού των κρουσμάτων τροφιμογενών νοσημάτων που οφείλονται σε μικροβιολογικούς παράγοντες.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Ποσοστό 10-15% του πληθυσμού των ανεπτυγμένων χωρών, αντιμετωπίζει ετησίως κάποια διαταραχή στην υγεία του που οφείλεται σε κατανάλωση τροφίμου.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Σχεδόν 1 στους 6 ανθρώπους βιώνει κάθε χρόνο στις ΗΠΑ κάποια διαταραχή στην υγεία του συνεπεία της κατανάλωσης ‘ακατάλληλου’ τροφίμου.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1 στους 7 πολίτες της ΕΕ βιώνει κάθε χρόνο κάποια διαταραχή στην υγεία του συνεπεία της κατανάλωσης ‘ακατάλληλου’ τροφίμου.</a:t>
            </a:r>
          </a:p>
        </p:txBody>
      </p:sp>
    </p:spTree>
    <p:extLst>
      <p:ext uri="{BB962C8B-B14F-4D97-AF65-F5344CB8AC3E}">
        <p14:creationId xmlns:p14="http://schemas.microsoft.com/office/powerpoint/2010/main" val="416966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3D1FED-B368-404F-A87C-90EF422E0496}"/>
              </a:ext>
            </a:extLst>
          </p:cNvPr>
          <p:cNvSpPr>
            <a:spLocks noGrp="1"/>
          </p:cNvSpPr>
          <p:nvPr>
            <p:ph type="body" sz="quarter" idx="14"/>
          </p:nvPr>
        </p:nvSpPr>
        <p:spPr>
          <a:xfrm>
            <a:off x="155359" y="4040405"/>
            <a:ext cx="3324688" cy="1046500"/>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Ποιές είναι οι προβλέψεις </a:t>
            </a:r>
          </a:p>
          <a:p>
            <a:pPr>
              <a:lnSpc>
                <a:spcPct val="150000"/>
              </a:lnSpc>
            </a:pPr>
            <a:r>
              <a:rPr lang="el-GR" b="1" dirty="0">
                <a:solidFill>
                  <a:schemeClr val="tx1"/>
                </a:solidFill>
                <a:latin typeface="Arial" panose="020B0604020202020204" pitchFamily="34" charset="0"/>
                <a:cs typeface="Arial" panose="020B0604020202020204" pitchFamily="34" charset="0"/>
              </a:rPr>
              <a:t>για το μέλλον;</a:t>
            </a:r>
          </a:p>
        </p:txBody>
      </p:sp>
      <p:sp>
        <p:nvSpPr>
          <p:cNvPr id="6" name="TextBox 5">
            <a:extLst>
              <a:ext uri="{FF2B5EF4-FFF2-40B4-BE49-F238E27FC236}">
                <a16:creationId xmlns:a16="http://schemas.microsoft.com/office/drawing/2014/main" id="{0D868E86-5267-44ED-AB85-06E11659728F}"/>
              </a:ext>
            </a:extLst>
          </p:cNvPr>
          <p:cNvSpPr txBox="1"/>
          <p:nvPr/>
        </p:nvSpPr>
        <p:spPr>
          <a:xfrm>
            <a:off x="4459117" y="3088892"/>
            <a:ext cx="7330427" cy="294952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Αναμένονται αυξητικές τάσεις διεθνώς για τους παρακάτω λόγους: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Αστυφιλία – Δημογραφικό</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Παγκοσμιοποίηση του εμπορίου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Αλλαγή τρόπου ζωής–Νέες τεχνολογίες στην επεξεργασία των τροφίμων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Ανάπτυξη του τουρισμού – Αύξηση της μετανάστευσης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Αύξηση της αντοχής των βακτηρίων στα αντιβιοτικά</a:t>
            </a:r>
          </a:p>
        </p:txBody>
      </p:sp>
      <p:pic>
        <p:nvPicPr>
          <p:cNvPr id="7" name="Picture 6">
            <a:extLst>
              <a:ext uri="{FF2B5EF4-FFF2-40B4-BE49-F238E27FC236}">
                <a16:creationId xmlns:a16="http://schemas.microsoft.com/office/drawing/2014/main" id="{0E224ED4-3666-4930-A2DC-0637A26563E7}"/>
              </a:ext>
            </a:extLst>
          </p:cNvPr>
          <p:cNvPicPr>
            <a:picLocks noChangeAspect="1"/>
          </p:cNvPicPr>
          <p:nvPr/>
        </p:nvPicPr>
        <p:blipFill>
          <a:blip r:embed="rId2">
            <a:duotone>
              <a:prstClr val="black"/>
              <a:schemeClr val="accent3">
                <a:tint val="45000"/>
                <a:satMod val="400000"/>
              </a:schemeClr>
            </a:duotone>
          </a:blip>
          <a:stretch>
            <a:fillRect/>
          </a:stretch>
        </p:blipFill>
        <p:spPr>
          <a:xfrm>
            <a:off x="0" y="-1"/>
            <a:ext cx="4261282" cy="2396971"/>
          </a:xfrm>
          <a:prstGeom prst="rect">
            <a:avLst/>
          </a:prstGeom>
        </p:spPr>
      </p:pic>
    </p:spTree>
    <p:extLst>
      <p:ext uri="{BB962C8B-B14F-4D97-AF65-F5344CB8AC3E}">
        <p14:creationId xmlns:p14="http://schemas.microsoft.com/office/powerpoint/2010/main" val="37898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5DA240-B2FE-4E90-BB97-55483E6014C2}"/>
              </a:ext>
            </a:extLst>
          </p:cNvPr>
          <p:cNvSpPr txBox="1"/>
          <p:nvPr/>
        </p:nvSpPr>
        <p:spPr>
          <a:xfrm>
            <a:off x="490489" y="441209"/>
            <a:ext cx="10935071" cy="2534027"/>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Αστυφιλία – Δημογραφικό: </a:t>
            </a:r>
            <a:r>
              <a:rPr lang="el-GR" dirty="0">
                <a:latin typeface="Arial" panose="020B0604020202020204" pitchFamily="34" charset="0"/>
                <a:cs typeface="Arial" panose="020B0604020202020204" pitchFamily="34" charset="0"/>
              </a:rPr>
              <a:t>Η τεράστια αύξηση του πληθυσμού, σε συνδυασμό με την αστυφιλία, οδηγούν σε αυξημένη ζήτηση τροφίμων τα οποία παράγονται σε δυσανάλογα μικρό αριθμό βιομηχανιών, γεγονός που κάτω από ορισμένες προϋποθέσεις μπορεί να προκαλέσει αύξηση του αριθμού των τροφοδιαταραχών. Επίσης, παρατηρείται αύξηση του ευαίσθητου σε νόσους και αρρώστιες πληθυσμού, κυρίως αύξηση της μέσης ηλικίας του πληθυσμού και αύξηση των ανοσοκατεσταλμένων πληθυσμιακών ομάδων και όσων πάσχουν από χρόνια νοσήματα π.χ. καρκίνος.</a:t>
            </a:r>
          </a:p>
        </p:txBody>
      </p:sp>
      <p:pic>
        <p:nvPicPr>
          <p:cNvPr id="6" name="Picture 5">
            <a:extLst>
              <a:ext uri="{FF2B5EF4-FFF2-40B4-BE49-F238E27FC236}">
                <a16:creationId xmlns:a16="http://schemas.microsoft.com/office/drawing/2014/main" id="{22F652E9-31F9-467F-BCD8-28167728E50F}"/>
              </a:ext>
            </a:extLst>
          </p:cNvPr>
          <p:cNvPicPr>
            <a:picLocks noChangeAspect="1"/>
          </p:cNvPicPr>
          <p:nvPr/>
        </p:nvPicPr>
        <p:blipFill>
          <a:blip r:embed="rId2"/>
          <a:stretch>
            <a:fillRect/>
          </a:stretch>
        </p:blipFill>
        <p:spPr>
          <a:xfrm>
            <a:off x="7190911" y="3518780"/>
            <a:ext cx="4525300" cy="27829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0856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5D34A-537F-4D6F-97E4-1CF34FA380F5}"/>
              </a:ext>
            </a:extLst>
          </p:cNvPr>
          <p:cNvSpPr txBox="1"/>
          <p:nvPr/>
        </p:nvSpPr>
        <p:spPr>
          <a:xfrm>
            <a:off x="375451" y="496227"/>
            <a:ext cx="11441098" cy="170303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Παγκοσμιοποίηση του εμπορίου: </a:t>
            </a:r>
            <a:r>
              <a:rPr lang="el-GR" dirty="0">
                <a:latin typeface="Arial" panose="020B0604020202020204" pitchFamily="34" charset="0"/>
                <a:cs typeface="Arial" panose="020B0604020202020204" pitchFamily="34" charset="0"/>
              </a:rPr>
              <a:t>Η μεταφορά των προϊόντων και του ζωικού κεφαλαίου σε μακρινές αποστάσεις διευκολύνει τη διασπορά παθογόνων μικροοργανισμών παγκοσμίως. Η διεθνοποίηση του εμπορίου των ζωοτροφών, οι οποίες αποτελούν σημαντικό αίτιο μετάδοσης παραγόντων κινδύνου σε ζώα και πτηνά επίσης διευκολύνει τη διασπορά παθογόνων μικροοργανισμών.</a:t>
            </a:r>
          </a:p>
        </p:txBody>
      </p:sp>
      <p:pic>
        <p:nvPicPr>
          <p:cNvPr id="7" name="Picture 6">
            <a:extLst>
              <a:ext uri="{FF2B5EF4-FFF2-40B4-BE49-F238E27FC236}">
                <a16:creationId xmlns:a16="http://schemas.microsoft.com/office/drawing/2014/main" id="{3AC85173-88B7-4016-BDB0-F58D01239860}"/>
              </a:ext>
            </a:extLst>
          </p:cNvPr>
          <p:cNvPicPr>
            <a:picLocks noChangeAspect="1"/>
          </p:cNvPicPr>
          <p:nvPr/>
        </p:nvPicPr>
        <p:blipFill>
          <a:blip r:embed="rId2"/>
          <a:stretch>
            <a:fillRect/>
          </a:stretch>
        </p:blipFill>
        <p:spPr>
          <a:xfrm>
            <a:off x="7061077" y="3323207"/>
            <a:ext cx="4755472" cy="29089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939722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FEBD5B-FF4F-4032-BF80-5CD1DF74DE66}"/>
              </a:ext>
            </a:extLst>
          </p:cNvPr>
          <p:cNvSpPr txBox="1"/>
          <p:nvPr/>
        </p:nvSpPr>
        <p:spPr>
          <a:xfrm>
            <a:off x="454981" y="435875"/>
            <a:ext cx="11352320" cy="2118529"/>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Αλλαγή τρόπου ζωής – Νέες τεχνολογίες στην επεξεργασία των τροφίμων: </a:t>
            </a:r>
            <a:r>
              <a:rPr lang="el-GR" dirty="0">
                <a:latin typeface="Arial" panose="020B0604020202020204" pitchFamily="34" charset="0"/>
                <a:cs typeface="Arial" panose="020B0604020202020204" pitchFamily="34" charset="0"/>
              </a:rPr>
              <a:t>Το ποσοστό των ατόμων που τρώνε εκτός σπιτιού για εργασιακούς κυρίως λόγους (ωράριο, αποστάσεις κ.λπ.), βαίνει συνεχώς αυξανόμενο. Το γεγονός αυτό σε συνδυασμό με τη γενικότερη απαίτηση που κυριαρχεί για μακράς διάρκειας συντήρησης τρόφιμα, όσο το δυνατόν λιγότερο επεξεργασμένα και με λιγότερα συντηρητικά, ασκεί μια επιπλέον πίεση στη βιομηχανία τροφίμων, θέτοντας σε κίνδυνο την ασφάλεια των παραγόμενων τροφίμων.</a:t>
            </a:r>
            <a:endParaRPr lang="el-GR"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91AA2E-0D28-4CFD-8E0E-33E0F56E44F7}"/>
              </a:ext>
            </a:extLst>
          </p:cNvPr>
          <p:cNvPicPr>
            <a:picLocks noChangeAspect="1"/>
          </p:cNvPicPr>
          <p:nvPr/>
        </p:nvPicPr>
        <p:blipFill>
          <a:blip r:embed="rId2"/>
          <a:stretch>
            <a:fillRect/>
          </a:stretch>
        </p:blipFill>
        <p:spPr>
          <a:xfrm>
            <a:off x="454981" y="3986074"/>
            <a:ext cx="4182123" cy="2300426"/>
          </a:xfrm>
          <a:prstGeom prst="rect">
            <a:avLst/>
          </a:prstGeom>
        </p:spPr>
      </p:pic>
      <p:pic>
        <p:nvPicPr>
          <p:cNvPr id="8" name="Picture 7">
            <a:extLst>
              <a:ext uri="{FF2B5EF4-FFF2-40B4-BE49-F238E27FC236}">
                <a16:creationId xmlns:a16="http://schemas.microsoft.com/office/drawing/2014/main" id="{40C0BDC0-CF93-4143-929B-39C96F821D61}"/>
              </a:ext>
            </a:extLst>
          </p:cNvPr>
          <p:cNvPicPr>
            <a:picLocks noChangeAspect="1"/>
          </p:cNvPicPr>
          <p:nvPr/>
        </p:nvPicPr>
        <p:blipFill>
          <a:blip r:embed="rId3"/>
          <a:stretch>
            <a:fillRect/>
          </a:stretch>
        </p:blipFill>
        <p:spPr>
          <a:xfrm>
            <a:off x="7554897" y="3986074"/>
            <a:ext cx="4252404" cy="2300426"/>
          </a:xfrm>
          <a:prstGeom prst="rect">
            <a:avLst/>
          </a:prstGeom>
        </p:spPr>
      </p:pic>
    </p:spTree>
    <p:extLst>
      <p:ext uri="{BB962C8B-B14F-4D97-AF65-F5344CB8AC3E}">
        <p14:creationId xmlns:p14="http://schemas.microsoft.com/office/powerpoint/2010/main" val="87089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8BE1-91CC-4564-A12F-A070232FE31F}"/>
              </a:ext>
            </a:extLst>
          </p:cNvPr>
          <p:cNvSpPr txBox="1"/>
          <p:nvPr/>
        </p:nvSpPr>
        <p:spPr>
          <a:xfrm>
            <a:off x="481614" y="590300"/>
            <a:ext cx="11254666" cy="1703030"/>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Ανάπτυξη του τουρισμού – Αύξηση της μετανάστευσης: </a:t>
            </a:r>
            <a:r>
              <a:rPr lang="el-GR" dirty="0">
                <a:latin typeface="Arial" panose="020B0604020202020204" pitchFamily="34" charset="0"/>
                <a:cs typeface="Arial" panose="020B0604020202020204" pitchFamily="34" charset="0"/>
              </a:rPr>
              <a:t>Ταξιδιώτες, πρόσφυγες και μετανάστες μπορεί να καταστούν φορείς παθογόνων μικροοργανισμών. Σύμφωνα με τον Παγκόσμιο Οργανισμό Τουρισμού (World Tourism Organization· WTO), η αύξηση στην τουριστική μετακίνηση των ανθρώπων μεταξύ του 1980 και 2020 υπολογίζεται σε 500%, από 287 εκατομμύρια σε 1,6 δις διεθνών αφίξεων</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0B4E1BC-71B6-4B53-94DD-2DF216514929}"/>
              </a:ext>
            </a:extLst>
          </p:cNvPr>
          <p:cNvPicPr>
            <a:picLocks noChangeAspect="1"/>
          </p:cNvPicPr>
          <p:nvPr/>
        </p:nvPicPr>
        <p:blipFill>
          <a:blip r:embed="rId2"/>
          <a:stretch>
            <a:fillRect/>
          </a:stretch>
        </p:blipFill>
        <p:spPr>
          <a:xfrm>
            <a:off x="5992428" y="3393809"/>
            <a:ext cx="5274075" cy="264374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1594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3D1C79-38F3-4A40-B7FC-30A7714DDF13}"/>
              </a:ext>
            </a:extLst>
          </p:cNvPr>
          <p:cNvSpPr txBox="1"/>
          <p:nvPr/>
        </p:nvSpPr>
        <p:spPr>
          <a:xfrm>
            <a:off x="513055" y="584966"/>
            <a:ext cx="11165890" cy="2118529"/>
          </a:xfrm>
          <a:prstGeom prst="rect">
            <a:avLst/>
          </a:prstGeom>
          <a:noFill/>
        </p:spPr>
        <p:txBody>
          <a:bodyPr wrap="square">
            <a:spAutoFit/>
          </a:bodyPr>
          <a:lstStyle/>
          <a:p>
            <a:pPr algn="just">
              <a:lnSpc>
                <a:spcPct val="150000"/>
              </a:lnSpc>
            </a:pPr>
            <a:r>
              <a:rPr lang="el-GR" b="1" dirty="0">
                <a:latin typeface="Arial" panose="020B0604020202020204" pitchFamily="34" charset="0"/>
                <a:cs typeface="Arial" panose="020B0604020202020204" pitchFamily="34" charset="0"/>
              </a:rPr>
              <a:t>Αύξηση της αντοχής των βακτηρίων στα αντιβιοτικά: </a:t>
            </a:r>
            <a:r>
              <a:rPr lang="el-GR" dirty="0">
                <a:latin typeface="Arial" panose="020B0604020202020204" pitchFamily="34" charset="0"/>
                <a:cs typeface="Arial" panose="020B0604020202020204" pitchFamily="34" charset="0"/>
              </a:rPr>
              <a:t>Αναμφίβολα η χρήση και ιδιαίτερα η κατάχρηση των αντιβιοτικών στην κτηνοτροφία και όχι μόνο, αποτελεί έναν τεράστιο παράγοντα πίεσης που ευνοεί την επικράτηση βακτηριακών στελεχών ανθεκτικών σε ένα μεγάλο φάσμα αντιμικροβιακών ουσιών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Χαρακτηριστικό είναι το παράδειγμα της πολύ-άντοχης </a:t>
            </a:r>
            <a:r>
              <a:rPr lang="el-GR" i="1" dirty="0">
                <a:latin typeface="Arial" panose="020B0604020202020204" pitchFamily="34" charset="0"/>
                <a:cs typeface="Arial" panose="020B0604020202020204" pitchFamily="34" charset="0"/>
              </a:rPr>
              <a:t>Salmonella </a:t>
            </a:r>
            <a:r>
              <a:rPr lang="en-US" i="1" dirty="0">
                <a:latin typeface="Arial" panose="020B0604020202020204" pitchFamily="34" charset="0"/>
                <a:cs typeface="Arial" panose="020B0604020202020204" pitchFamily="34" charset="0"/>
              </a:rPr>
              <a:t>t</a:t>
            </a:r>
            <a:r>
              <a:rPr lang="el-GR" i="1" dirty="0">
                <a:latin typeface="Arial" panose="020B0604020202020204" pitchFamily="34" charset="0"/>
                <a:cs typeface="Arial" panose="020B0604020202020204" pitchFamily="34" charset="0"/>
              </a:rPr>
              <a:t>yphimurium </a:t>
            </a:r>
            <a:r>
              <a:rPr lang="el-GR" dirty="0">
                <a:latin typeface="Arial" panose="020B0604020202020204" pitchFamily="34" charset="0"/>
                <a:cs typeface="Arial" panose="020B0604020202020204" pitchFamily="34" charset="0"/>
              </a:rPr>
              <a:t>DT104 ή της νέο-εμφανιζόμενης </a:t>
            </a:r>
            <a:r>
              <a:rPr lang="el-GR" i="1" dirty="0">
                <a:latin typeface="Arial" panose="020B0604020202020204" pitchFamily="34" charset="0"/>
                <a:cs typeface="Arial" panose="020B0604020202020204" pitchFamily="34" charset="0"/>
              </a:rPr>
              <a:t>Salmonella </a:t>
            </a:r>
            <a:r>
              <a:rPr lang="en-US" i="1" dirty="0">
                <a:latin typeface="Arial" panose="020B0604020202020204" pitchFamily="34" charset="0"/>
                <a:cs typeface="Arial" panose="020B0604020202020204" pitchFamily="34" charset="0"/>
              </a:rPr>
              <a:t>N</a:t>
            </a:r>
            <a:r>
              <a:rPr lang="el-GR" i="1" dirty="0">
                <a:latin typeface="Arial" panose="020B0604020202020204" pitchFamily="34" charset="0"/>
                <a:cs typeface="Arial" panose="020B0604020202020204" pitchFamily="34" charset="0"/>
              </a:rPr>
              <a:t>ewport</a:t>
            </a:r>
            <a:r>
              <a:rPr lang="en-US" i="1" dirty="0">
                <a:latin typeface="Arial" panose="020B0604020202020204" pitchFamily="34" charset="0"/>
                <a:cs typeface="Arial" panose="020B0604020202020204" pitchFamily="34" charset="0"/>
              </a:rPr>
              <a:t>.</a:t>
            </a:r>
            <a:endParaRPr lang="el-GR"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83689CE-7F4C-4164-9265-A90CAD0D8041}"/>
              </a:ext>
            </a:extLst>
          </p:cNvPr>
          <p:cNvPicPr>
            <a:picLocks noChangeAspect="1"/>
          </p:cNvPicPr>
          <p:nvPr/>
        </p:nvPicPr>
        <p:blipFill>
          <a:blip r:embed="rId2"/>
          <a:stretch>
            <a:fillRect/>
          </a:stretch>
        </p:blipFill>
        <p:spPr>
          <a:xfrm>
            <a:off x="6844683" y="3041317"/>
            <a:ext cx="4900474" cy="31870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4188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BA39C6-98C1-4187-BCC0-EC8336A86647}"/>
              </a:ext>
            </a:extLst>
          </p:cNvPr>
          <p:cNvSpPr txBox="1"/>
          <p:nvPr/>
        </p:nvSpPr>
        <p:spPr>
          <a:xfrm>
            <a:off x="4901028" y="458964"/>
            <a:ext cx="2389943"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Διαφυγή στοιχείων</a:t>
            </a:r>
          </a:p>
        </p:txBody>
      </p:sp>
      <p:sp>
        <p:nvSpPr>
          <p:cNvPr id="8" name="TextBox 7">
            <a:extLst>
              <a:ext uri="{FF2B5EF4-FFF2-40B4-BE49-F238E27FC236}">
                <a16:creationId xmlns:a16="http://schemas.microsoft.com/office/drawing/2014/main" id="{CCB536DB-438F-4AF3-A733-E72F0B7F9B98}"/>
              </a:ext>
            </a:extLst>
          </p:cNvPr>
          <p:cNvSpPr txBox="1"/>
          <p:nvPr/>
        </p:nvSpPr>
        <p:spPr>
          <a:xfrm>
            <a:off x="316636" y="828296"/>
            <a:ext cx="11558726" cy="5027017"/>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Παρά τον μεγάλο και συνεχώς αυξανόμενο αριθμό των κρουσμάτων τροφιμογενών νοσημάτων μικροβιακής αιτιολογίας, ένα πολύ μικρό ποσοστό, της τάξης του 5-10% των συνολικών τροφιμογενών νοσημάτων μικροβιολογικής φύσης, γίνεται γνωστό και αποτυπώνεται στις επίσημες στατιστικές εκθέσεις. Αυτό συμβαίνει διότι για να καταγραφεί ένα κρούσμα τροφιμογενούς νοσήματος θα πρέπει να συμβούν διαδοχικά τα εξής</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άτομο να μολυνθεί με τον υπεύθυνο για το τροφιμογενές νόσημα μικροοργανισμό.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άτομο να νοσήσει.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άτομο να καταφύγει σε θεράποντα ιατρό, ο οποίος να ζητήσει εργαστηριακές εξετάσεις.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απομονωθεί και να ταυτοποιηθεί ο υπεύθυνος μικροοργανισμός, τόσο από το τρόφιμο όσο και από τον νοσούντα.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δηλωθεί το κρούσμα στις αρμόδιες υγειονομικές υπηρεσίες.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Να δημοσιευθούν τα στατιστικά στοιχεία που να αφορούν τις περιπτώσεις (κρούσματα) του συγκεκριμένου τροφιμογενούς νοσήματος.</a:t>
            </a:r>
          </a:p>
        </p:txBody>
      </p:sp>
    </p:spTree>
    <p:extLst>
      <p:ext uri="{BB962C8B-B14F-4D97-AF65-F5344CB8AC3E}">
        <p14:creationId xmlns:p14="http://schemas.microsoft.com/office/powerpoint/2010/main" val="1067107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0ECE95-114B-4032-AD80-C4AD1795752C}"/>
              </a:ext>
            </a:extLst>
          </p:cNvPr>
          <p:cNvSpPr txBox="1"/>
          <p:nvPr/>
        </p:nvSpPr>
        <p:spPr>
          <a:xfrm>
            <a:off x="508245" y="982746"/>
            <a:ext cx="10912424" cy="6690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anose="020B0604020202020204" pitchFamily="34" charset="0"/>
              </a:rPr>
              <a:t>5.</a:t>
            </a:r>
            <a:r>
              <a:rPr kumimoji="0" lang="el-GR"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l-GR" sz="2800" b="1" dirty="0">
                <a:solidFill>
                  <a:prstClr val="white"/>
                </a:solidFill>
                <a:latin typeface="Arial" panose="020B0604020202020204" pitchFamily="34" charset="0"/>
                <a:cs typeface="Arial" panose="020B0604020202020204" pitchFamily="34" charset="0"/>
              </a:rPr>
              <a:t>Επιδημιολογικά στοιχεία τροφιμογενών νοσημάτων</a:t>
            </a:r>
          </a:p>
        </p:txBody>
      </p:sp>
    </p:spTree>
    <p:extLst>
      <p:ext uri="{BB962C8B-B14F-4D97-AF65-F5344CB8AC3E}">
        <p14:creationId xmlns:p14="http://schemas.microsoft.com/office/powerpoint/2010/main" val="168007874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3D1FED-B368-404F-A87C-90EF422E0496}"/>
              </a:ext>
            </a:extLst>
          </p:cNvPr>
          <p:cNvSpPr>
            <a:spLocks noGrp="1"/>
          </p:cNvSpPr>
          <p:nvPr>
            <p:ph type="body" sz="quarter" idx="14"/>
          </p:nvPr>
        </p:nvSpPr>
        <p:spPr>
          <a:xfrm>
            <a:off x="155359" y="4040405"/>
            <a:ext cx="3324688" cy="1046500"/>
          </a:xfrm>
        </p:spPr>
        <p:txBody>
          <a:bodyPr/>
          <a:lstStyle/>
          <a:p>
            <a:pPr>
              <a:lnSpc>
                <a:spcPct val="150000"/>
              </a:lnSpc>
            </a:pPr>
            <a:r>
              <a:rPr lang="el-GR" b="1" dirty="0">
                <a:solidFill>
                  <a:schemeClr val="tx1"/>
                </a:solidFill>
                <a:latin typeface="Arial" panose="020B0604020202020204" pitchFamily="34" charset="0"/>
                <a:cs typeface="Arial" panose="020B0604020202020204" pitchFamily="34" charset="0"/>
              </a:rPr>
              <a:t>Λόγοι που συντελούν σε διαφυγή στοιχείων:</a:t>
            </a:r>
          </a:p>
        </p:txBody>
      </p:sp>
      <p:sp>
        <p:nvSpPr>
          <p:cNvPr id="8" name="TextBox 7">
            <a:extLst>
              <a:ext uri="{FF2B5EF4-FFF2-40B4-BE49-F238E27FC236}">
                <a16:creationId xmlns:a16="http://schemas.microsoft.com/office/drawing/2014/main" id="{FB4F857A-81C5-4B7E-8D71-B9353DB9E13E}"/>
              </a:ext>
            </a:extLst>
          </p:cNvPr>
          <p:cNvSpPr txBox="1"/>
          <p:nvPr/>
        </p:nvSpPr>
        <p:spPr>
          <a:xfrm>
            <a:off x="4370032" y="3504550"/>
            <a:ext cx="7206449" cy="211820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έλλειψη οργανωμένης επιδημιολογικής επιτήρησης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συχνά η ήπια μορφή των συμπτωμάτων, που έχουν ως αποτέλεσμα οι νοσούντες να μην αναζητούν ιατρική βοήθεια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δυσκολία συσχέτισης της εκδηλωθείσας νόσου με το καταναλωθέν τρόφιμο (ιχνηλασιμότητα)</a:t>
            </a:r>
          </a:p>
        </p:txBody>
      </p:sp>
      <p:pic>
        <p:nvPicPr>
          <p:cNvPr id="4" name="Picture 3">
            <a:extLst>
              <a:ext uri="{FF2B5EF4-FFF2-40B4-BE49-F238E27FC236}">
                <a16:creationId xmlns:a16="http://schemas.microsoft.com/office/drawing/2014/main" id="{8E6397DF-30E2-4A97-86E6-E757FFA81CE0}"/>
              </a:ext>
            </a:extLst>
          </p:cNvPr>
          <p:cNvPicPr>
            <a:picLocks noChangeAspect="1"/>
          </p:cNvPicPr>
          <p:nvPr/>
        </p:nvPicPr>
        <p:blipFill>
          <a:blip r:embed="rId2"/>
          <a:stretch>
            <a:fillRect/>
          </a:stretch>
        </p:blipFill>
        <p:spPr>
          <a:xfrm>
            <a:off x="0" y="0"/>
            <a:ext cx="4270159" cy="2388093"/>
          </a:xfrm>
          <a:prstGeom prst="rect">
            <a:avLst/>
          </a:prstGeom>
        </p:spPr>
      </p:pic>
    </p:spTree>
    <p:extLst>
      <p:ext uri="{BB962C8B-B14F-4D97-AF65-F5344CB8AC3E}">
        <p14:creationId xmlns:p14="http://schemas.microsoft.com/office/powerpoint/2010/main" val="907875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2C983D-B5D4-48FD-8A94-F07B3E7BF31C}"/>
              </a:ext>
            </a:extLst>
          </p:cNvPr>
          <p:cNvPicPr>
            <a:picLocks noChangeAspect="1"/>
          </p:cNvPicPr>
          <p:nvPr/>
        </p:nvPicPr>
        <p:blipFill rotWithShape="1">
          <a:blip r:embed="rId2"/>
          <a:srcRect l="34370" t="28090" r="23907" b="13658"/>
          <a:stretch/>
        </p:blipFill>
        <p:spPr>
          <a:xfrm>
            <a:off x="2508682" y="468297"/>
            <a:ext cx="7174636" cy="5921406"/>
          </a:xfrm>
          <a:prstGeom prst="rect">
            <a:avLst/>
          </a:prstGeom>
        </p:spPr>
      </p:pic>
    </p:spTree>
    <p:extLst>
      <p:ext uri="{BB962C8B-B14F-4D97-AF65-F5344CB8AC3E}">
        <p14:creationId xmlns:p14="http://schemas.microsoft.com/office/powerpoint/2010/main" val="3852002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1228BE-C424-4F1B-A0A8-9DC2BE684AD8}"/>
              </a:ext>
            </a:extLst>
          </p:cNvPr>
          <p:cNvPicPr>
            <a:picLocks noChangeAspect="1"/>
          </p:cNvPicPr>
          <p:nvPr/>
        </p:nvPicPr>
        <p:blipFill rotWithShape="1">
          <a:blip r:embed="rId2"/>
          <a:srcRect l="34515" t="21100" r="23471" b="15728"/>
          <a:stretch/>
        </p:blipFill>
        <p:spPr>
          <a:xfrm>
            <a:off x="2486488" y="266331"/>
            <a:ext cx="7219024" cy="6454066"/>
          </a:xfrm>
          <a:prstGeom prst="rect">
            <a:avLst/>
          </a:prstGeom>
        </p:spPr>
      </p:pic>
    </p:spTree>
    <p:extLst>
      <p:ext uri="{BB962C8B-B14F-4D97-AF65-F5344CB8AC3E}">
        <p14:creationId xmlns:p14="http://schemas.microsoft.com/office/powerpoint/2010/main" val="382907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6F40-7678-470A-8099-8689BD26863A}"/>
              </a:ext>
            </a:extLst>
          </p:cNvPr>
          <p:cNvSpPr>
            <a:spLocks noGrp="1"/>
          </p:cNvSpPr>
          <p:nvPr>
            <p:ph type="title"/>
          </p:nvPr>
        </p:nvSpPr>
        <p:spPr>
          <a:xfrm>
            <a:off x="488273" y="0"/>
            <a:ext cx="11336784" cy="1572768"/>
          </a:xfrm>
        </p:spPr>
        <p:txBody>
          <a:bodyPr>
            <a:normAutofit/>
          </a:bodyPr>
          <a:lstStyle/>
          <a:p>
            <a:pPr algn="ctr">
              <a:lnSpc>
                <a:spcPct val="150000"/>
              </a:lnSpc>
            </a:pPr>
            <a:r>
              <a:rPr lang="el-GR" sz="1800" b="1" dirty="0">
                <a:latin typeface="Arial" panose="020B0604020202020204" pitchFamily="34" charset="0"/>
                <a:cs typeface="Arial" panose="020B0604020202020204" pitchFamily="34" charset="0"/>
              </a:rPr>
              <a:t>Επιδημιολογικά δεδομένα συρροών κρουσμάτων τροφιμογενών και υδατογενών νοσημάτων στην Ελλάδα για τα έτη 2004 – 2017</a:t>
            </a:r>
          </a:p>
        </p:txBody>
      </p:sp>
      <p:sp>
        <p:nvSpPr>
          <p:cNvPr id="6" name="TextBox 5">
            <a:extLst>
              <a:ext uri="{FF2B5EF4-FFF2-40B4-BE49-F238E27FC236}">
                <a16:creationId xmlns:a16="http://schemas.microsoft.com/office/drawing/2014/main" id="{12260080-5EFD-4EFC-92C1-094C13EBA2F9}"/>
              </a:ext>
            </a:extLst>
          </p:cNvPr>
          <p:cNvSpPr txBox="1"/>
          <p:nvPr/>
        </p:nvSpPr>
        <p:spPr>
          <a:xfrm>
            <a:off x="488273" y="1272089"/>
            <a:ext cx="11336784"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Ως </a:t>
            </a:r>
            <a:r>
              <a:rPr lang="el-GR" b="1" dirty="0">
                <a:latin typeface="Arial" panose="020B0604020202020204" pitchFamily="34" charset="0"/>
                <a:cs typeface="Arial" panose="020B0604020202020204" pitchFamily="34" charset="0"/>
              </a:rPr>
              <a:t>συρροή κρουσμάτων (outbreak) </a:t>
            </a:r>
            <a:r>
              <a:rPr lang="el-GR" dirty="0">
                <a:latin typeface="Arial" panose="020B0604020202020204" pitchFamily="34" charset="0"/>
                <a:cs typeface="Arial" panose="020B0604020202020204" pitchFamily="34" charset="0"/>
              </a:rPr>
              <a:t>τροφιμογενούς ή υδατογενούς νοσήματος ορίζεται η εμφάνιση δύο ή περισσότερων κρουσμάτων με παρόμοια συμπτωματολογία, συνήθως από το γαστρεντερικό σύστημα (διάρροια ή και έμετο), η αιτία των οποίων μπορεί να αποδοθεί στην κατανάλωση του ίδιου τροφίμου ή νερού της ίδιας προέλευσης. Στην Ελλάδα, η επιτήρηση των συρροών κρουσμάτων τροφιμογενούς ή υδατογενούς νοσήματος ξεκίνησε το 2004, μέσω του συστήματος υποχρεωτικής δήλωσης νοσημάτων.</a:t>
            </a:r>
          </a:p>
        </p:txBody>
      </p:sp>
    </p:spTree>
    <p:extLst>
      <p:ext uri="{BB962C8B-B14F-4D97-AF65-F5344CB8AC3E}">
        <p14:creationId xmlns:p14="http://schemas.microsoft.com/office/powerpoint/2010/main" val="298244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CEB68-83E1-455D-B813-4E68E2EAA7A9}"/>
              </a:ext>
            </a:extLst>
          </p:cNvPr>
          <p:cNvPicPr>
            <a:picLocks noChangeAspect="1"/>
          </p:cNvPicPr>
          <p:nvPr/>
        </p:nvPicPr>
        <p:blipFill rotWithShape="1">
          <a:blip r:embed="rId2"/>
          <a:srcRect l="34806" t="20194" r="23107" b="18448"/>
          <a:stretch/>
        </p:blipFill>
        <p:spPr>
          <a:xfrm>
            <a:off x="2336307" y="268549"/>
            <a:ext cx="7519386" cy="6320902"/>
          </a:xfrm>
          <a:prstGeom prst="rect">
            <a:avLst/>
          </a:prstGeom>
        </p:spPr>
      </p:pic>
    </p:spTree>
    <p:extLst>
      <p:ext uri="{BB962C8B-B14F-4D97-AF65-F5344CB8AC3E}">
        <p14:creationId xmlns:p14="http://schemas.microsoft.com/office/powerpoint/2010/main" val="71320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BEB5CF-906B-46FB-AFC4-E3ADDADAECD6}"/>
              </a:ext>
            </a:extLst>
          </p:cNvPr>
          <p:cNvPicPr>
            <a:picLocks noChangeAspect="1"/>
          </p:cNvPicPr>
          <p:nvPr/>
        </p:nvPicPr>
        <p:blipFill rotWithShape="1">
          <a:blip r:embed="rId2"/>
          <a:srcRect l="34224" t="26796" r="22960" b="17800"/>
          <a:stretch/>
        </p:blipFill>
        <p:spPr>
          <a:xfrm>
            <a:off x="2025587" y="357326"/>
            <a:ext cx="8140825" cy="6143347"/>
          </a:xfrm>
          <a:prstGeom prst="rect">
            <a:avLst/>
          </a:prstGeom>
        </p:spPr>
      </p:pic>
    </p:spTree>
    <p:extLst>
      <p:ext uri="{BB962C8B-B14F-4D97-AF65-F5344CB8AC3E}">
        <p14:creationId xmlns:p14="http://schemas.microsoft.com/office/powerpoint/2010/main" val="1432478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997C22-8ED3-4F77-9020-550EC7861A83}"/>
              </a:ext>
            </a:extLst>
          </p:cNvPr>
          <p:cNvPicPr>
            <a:picLocks noChangeAspect="1"/>
          </p:cNvPicPr>
          <p:nvPr/>
        </p:nvPicPr>
        <p:blipFill rotWithShape="1">
          <a:blip r:embed="rId2"/>
          <a:srcRect l="34369" t="31585" r="23471" b="10033"/>
          <a:stretch/>
        </p:blipFill>
        <p:spPr>
          <a:xfrm>
            <a:off x="4595675" y="727970"/>
            <a:ext cx="6368249" cy="51934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a:extLst>
              <a:ext uri="{FF2B5EF4-FFF2-40B4-BE49-F238E27FC236}">
                <a16:creationId xmlns:a16="http://schemas.microsoft.com/office/drawing/2014/main" id="{9E324E4F-452C-4218-97D9-D1453E005AEA}"/>
              </a:ext>
            </a:extLst>
          </p:cNvPr>
          <p:cNvSpPr txBox="1"/>
          <p:nvPr/>
        </p:nvSpPr>
        <p:spPr>
          <a:xfrm>
            <a:off x="250794" y="1099910"/>
            <a:ext cx="4809478" cy="461151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Για το διάστημα 2004 – 2017, ο αριθμός των συρροών που δηλώθηκαν στη χώρα μας ήταν αυξημένος κατά τους θερινούς μήνες, με κορύφωση τον Αύγουστο, ενώ τους επόμενους μήνες παρουσίαζε πτώση.</a:t>
            </a:r>
          </a:p>
          <a:p>
            <a:pPr algn="just">
              <a:lnSpc>
                <a:spcPct val="150000"/>
              </a:lnSpc>
            </a:pPr>
            <a:r>
              <a:rPr lang="el-GR" dirty="0">
                <a:latin typeface="Arial" panose="020B0604020202020204" pitchFamily="34" charset="0"/>
                <a:cs typeface="Arial" panose="020B0604020202020204" pitchFamily="34" charset="0"/>
              </a:rPr>
              <a:t>Η μεγαλύτερη μέση ετήσια δηλούμενη επίπτωση για την περίοδο 2004 – 2017 καταγράφηκε στην περιφέρεια Ιονίων Νήσων (5,9 συρροές/1.000.000 κατοίκους) και η μικρότερη στην περιφέρεια Αττικής (2,1 συρροές/1.000.000 κατοίκους).</a:t>
            </a:r>
          </a:p>
        </p:txBody>
      </p:sp>
    </p:spTree>
    <p:extLst>
      <p:ext uri="{BB962C8B-B14F-4D97-AF65-F5344CB8AC3E}">
        <p14:creationId xmlns:p14="http://schemas.microsoft.com/office/powerpoint/2010/main" val="3198272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29F4D2-1421-4462-8C19-C01EA5A6ED86}"/>
              </a:ext>
            </a:extLst>
          </p:cNvPr>
          <p:cNvPicPr>
            <a:picLocks noChangeAspect="1"/>
          </p:cNvPicPr>
          <p:nvPr/>
        </p:nvPicPr>
        <p:blipFill rotWithShape="1">
          <a:blip r:embed="rId2"/>
          <a:srcRect l="30437" t="22783" r="32427" b="15081"/>
          <a:stretch/>
        </p:blipFill>
        <p:spPr>
          <a:xfrm>
            <a:off x="4838330" y="381739"/>
            <a:ext cx="6676009" cy="55929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a:extLst>
              <a:ext uri="{FF2B5EF4-FFF2-40B4-BE49-F238E27FC236}">
                <a16:creationId xmlns:a16="http://schemas.microsoft.com/office/drawing/2014/main" id="{D4487BD5-F7A6-4CBB-AAFF-5C0F2A876B33}"/>
              </a:ext>
            </a:extLst>
          </p:cNvPr>
          <p:cNvSpPr txBox="1"/>
          <p:nvPr/>
        </p:nvSpPr>
        <p:spPr>
          <a:xfrm>
            <a:off x="428348" y="2170564"/>
            <a:ext cx="3380174"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Η ανάδειξη της σαλμονέλλας ως πρωταρχικού αιτιολογικού παράγοντα συμφωνεί με τα ευρήματα και άλλων ευρωπαϊκών χωρών.</a:t>
            </a:r>
          </a:p>
        </p:txBody>
      </p:sp>
    </p:spTree>
    <p:extLst>
      <p:ext uri="{BB962C8B-B14F-4D97-AF65-F5344CB8AC3E}">
        <p14:creationId xmlns:p14="http://schemas.microsoft.com/office/powerpoint/2010/main" val="196285155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B0C2DB-03CA-4520-A2BF-745E614D1863}"/>
              </a:ext>
            </a:extLst>
          </p:cNvPr>
          <p:cNvSpPr txBox="1"/>
          <p:nvPr/>
        </p:nvSpPr>
        <p:spPr>
          <a:xfrm>
            <a:off x="1390834" y="2369735"/>
            <a:ext cx="10120544" cy="2118529"/>
          </a:xfrm>
          <a:prstGeom prst="rect">
            <a:avLst/>
          </a:prstGeom>
          <a:noFill/>
        </p:spPr>
        <p:txBody>
          <a:bodyPr wrap="square" rtlCol="0">
            <a:spAutoFit/>
          </a:bodyPr>
          <a:lstStyle/>
          <a:p>
            <a:pPr algn="just">
              <a:lnSpc>
                <a:spcPct val="150000"/>
              </a:lnSpc>
            </a:pPr>
            <a:r>
              <a:rPr lang="el-GR" dirty="0">
                <a:latin typeface="Arial" panose="020B0604020202020204" pitchFamily="34" charset="0"/>
                <a:cs typeface="Arial" panose="020B0604020202020204" pitchFamily="34" charset="0"/>
              </a:rPr>
              <a:t>Όπως ήδη αναφέραμε τα τροφιμογενή νοσήματα οφείλονται σε βιολογικούς, χημικούς και φυσικούς παράγοντες.</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dirty="0">
                <a:latin typeface="Arial" panose="020B0604020202020204" pitchFamily="34" charset="0"/>
                <a:cs typeface="Arial" panose="020B0604020202020204" pitchFamily="34" charset="0"/>
              </a:rPr>
              <a:t>Από αυτους, οι </a:t>
            </a:r>
            <a:r>
              <a:rPr lang="el-GR" b="1" dirty="0">
                <a:latin typeface="Arial" panose="020B0604020202020204" pitchFamily="34" charset="0"/>
                <a:cs typeface="Arial" panose="020B0604020202020204" pitchFamily="34" charset="0"/>
              </a:rPr>
              <a:t>βιολογικοί παράγοντες</a:t>
            </a:r>
            <a:r>
              <a:rPr lang="el-GR" dirty="0">
                <a:latin typeface="Arial" panose="020B0604020202020204" pitchFamily="34" charset="0"/>
                <a:cs typeface="Arial" panose="020B0604020202020204" pitchFamily="34" charset="0"/>
              </a:rPr>
              <a:t> είναι το πιο συχνό αίτιο εκδήλωσης ενός τροφιμογενούς νοσήματος!!</a:t>
            </a:r>
          </a:p>
        </p:txBody>
      </p:sp>
    </p:spTree>
    <p:extLst>
      <p:ext uri="{BB962C8B-B14F-4D97-AF65-F5344CB8AC3E}">
        <p14:creationId xmlns:p14="http://schemas.microsoft.com/office/powerpoint/2010/main" val="30464219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6C80A1-0C19-45CB-8DE2-BAA6F4A62AB1}"/>
              </a:ext>
            </a:extLst>
          </p:cNvPr>
          <p:cNvSpPr>
            <a:spLocks noGrp="1"/>
          </p:cNvSpPr>
          <p:nvPr>
            <p:ph type="body" sz="quarter" idx="14"/>
          </p:nvPr>
        </p:nvSpPr>
        <p:spPr>
          <a:xfrm>
            <a:off x="403194" y="595790"/>
            <a:ext cx="11385612" cy="3403600"/>
          </a:xfrm>
        </p:spPr>
        <p:txBody>
          <a:bodyPr/>
          <a:lstStyle/>
          <a:p>
            <a:pPr marL="0" indent="0" algn="just">
              <a:lnSpc>
                <a:spcPct val="150000"/>
              </a:lnSpc>
              <a:buNone/>
            </a:pPr>
            <a:r>
              <a:rPr lang="el-GR" dirty="0">
                <a:latin typeface="Arial" panose="020B0604020202020204" pitchFamily="34" charset="0"/>
                <a:cs typeface="Arial" panose="020B0604020202020204" pitchFamily="34" charset="0"/>
              </a:rPr>
              <a:t>Τα τροφιμογενή νοσήματα, κυρίως μικροβιακής αιτιολογίας που προκαλούνται από την κατανάλωση μιασμένων τροφίμων και νερού, ευθύνονται για ένα μεγάλο ποσοστό θανάτων και προβλημάτων της υγείας του ανθρώπου.</a:t>
            </a:r>
          </a:p>
          <a:p>
            <a:pPr marL="0" indent="0" algn="just">
              <a:lnSpc>
                <a:spcPct val="150000"/>
              </a:lnSpc>
              <a:buNone/>
            </a:pPr>
            <a:endParaRPr lang="el-GR" dirty="0">
              <a:latin typeface="Arial" panose="020B0604020202020204" pitchFamily="34" charset="0"/>
              <a:cs typeface="Arial" panose="020B0604020202020204" pitchFamily="34" charset="0"/>
            </a:endParaRPr>
          </a:p>
          <a:p>
            <a:pPr marL="0" indent="0" algn="just">
              <a:lnSpc>
                <a:spcPct val="150000"/>
              </a:lnSpc>
              <a:buNone/>
            </a:pPr>
            <a:endParaRPr lang="el-GR" dirty="0">
              <a:latin typeface="Arial" panose="020B0604020202020204" pitchFamily="34" charset="0"/>
              <a:cs typeface="Arial" panose="020B0604020202020204" pitchFamily="34" charset="0"/>
            </a:endParaRPr>
          </a:p>
          <a:p>
            <a:pPr marL="0" indent="0" algn="just">
              <a:lnSpc>
                <a:spcPct val="150000"/>
              </a:lnSpc>
              <a:buNone/>
            </a:pPr>
            <a:r>
              <a:rPr lang="el-GR" dirty="0">
                <a:latin typeface="Arial" panose="020B0604020202020204" pitchFamily="34" charset="0"/>
                <a:cs typeface="Arial" panose="020B0604020202020204" pitchFamily="34" charset="0"/>
              </a:rPr>
              <a:t>Σύμφωνα με διαθέσιμα στοιχεία του </a:t>
            </a:r>
            <a:r>
              <a:rPr lang="en-US" dirty="0">
                <a:latin typeface="Arial" panose="020B0604020202020204" pitchFamily="34" charset="0"/>
                <a:cs typeface="Arial" panose="020B0604020202020204" pitchFamily="34" charset="0"/>
              </a:rPr>
              <a:t>WHO </a:t>
            </a:r>
            <a:r>
              <a:rPr lang="el-GR" dirty="0">
                <a:latin typeface="Arial" panose="020B0604020202020204" pitchFamily="34" charset="0"/>
                <a:cs typeface="Arial" panose="020B0604020202020204" pitchFamily="34" charset="0"/>
              </a:rPr>
              <a:t>σχεδόν 1 στους 10 ανθρώπους παγκοσμίως νοσούν μετά από την κατανάλωση </a:t>
            </a:r>
            <a:r>
              <a:rPr lang="el-GR" b="1" dirty="0">
                <a:latin typeface="Arial" panose="020B0604020202020204" pitchFamily="34" charset="0"/>
                <a:cs typeface="Arial" panose="020B0604020202020204" pitchFamily="34" charset="0"/>
              </a:rPr>
              <a:t>μιασμένων</a:t>
            </a:r>
            <a:r>
              <a:rPr lang="el-GR" dirty="0">
                <a:latin typeface="Arial" panose="020B0604020202020204" pitchFamily="34" charset="0"/>
                <a:cs typeface="Arial" panose="020B0604020202020204" pitchFamily="34" charset="0"/>
              </a:rPr>
              <a:t> ή και </a:t>
            </a:r>
            <a:r>
              <a:rPr lang="el-GR" b="1" dirty="0">
                <a:latin typeface="Arial" panose="020B0604020202020204" pitchFamily="34" charset="0"/>
                <a:cs typeface="Arial" panose="020B0604020202020204" pitchFamily="34" charset="0"/>
              </a:rPr>
              <a:t>ρυπασμένων</a:t>
            </a:r>
            <a:r>
              <a:rPr lang="el-GR" dirty="0">
                <a:latin typeface="Arial" panose="020B0604020202020204" pitchFamily="34" charset="0"/>
                <a:cs typeface="Arial" panose="020B0604020202020204" pitchFamily="34" charset="0"/>
              </a:rPr>
              <a:t> τροφίμων και 420.000 πεθαίνουν κάθε χρόνο</a:t>
            </a:r>
          </a:p>
        </p:txBody>
      </p:sp>
      <p:pic>
        <p:nvPicPr>
          <p:cNvPr id="5" name="Picture 4">
            <a:extLst>
              <a:ext uri="{FF2B5EF4-FFF2-40B4-BE49-F238E27FC236}">
                <a16:creationId xmlns:a16="http://schemas.microsoft.com/office/drawing/2014/main" id="{2D3832CE-8C36-4844-A6F9-F25F95F04AA7}"/>
              </a:ext>
            </a:extLst>
          </p:cNvPr>
          <p:cNvPicPr>
            <a:picLocks noChangeAspect="1"/>
          </p:cNvPicPr>
          <p:nvPr/>
        </p:nvPicPr>
        <p:blipFill>
          <a:blip r:embed="rId2"/>
          <a:stretch>
            <a:fillRect/>
          </a:stretch>
        </p:blipFill>
        <p:spPr>
          <a:xfrm>
            <a:off x="0" y="3999390"/>
            <a:ext cx="12192000" cy="2858610"/>
          </a:xfrm>
          <a:prstGeom prst="rect">
            <a:avLst/>
          </a:prstGeom>
        </p:spPr>
      </p:pic>
    </p:spTree>
    <p:extLst>
      <p:ext uri="{BB962C8B-B14F-4D97-AF65-F5344CB8AC3E}">
        <p14:creationId xmlns:p14="http://schemas.microsoft.com/office/powerpoint/2010/main" val="355191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54ACB43-9DD6-443A-ADF0-B5101EEF771D}"/>
              </a:ext>
            </a:extLst>
          </p:cNvPr>
          <p:cNvGraphicFramePr/>
          <p:nvPr>
            <p:extLst>
              <p:ext uri="{D42A27DB-BD31-4B8C-83A1-F6EECF244321}">
                <p14:modId xmlns:p14="http://schemas.microsoft.com/office/powerpoint/2010/main" val="24774757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22479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DC38DF-9887-420B-865C-54455F165EFC}"/>
              </a:ext>
            </a:extLst>
          </p:cNvPr>
          <p:cNvSpPr txBox="1"/>
          <p:nvPr/>
        </p:nvSpPr>
        <p:spPr>
          <a:xfrm>
            <a:off x="3048740" y="423453"/>
            <a:ext cx="6094520"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Διεθνή στατιστικά στοιχεία τροφιμογενών νοσημάτων</a:t>
            </a:r>
          </a:p>
        </p:txBody>
      </p:sp>
      <p:sp>
        <p:nvSpPr>
          <p:cNvPr id="8" name="TextBox 7">
            <a:extLst>
              <a:ext uri="{FF2B5EF4-FFF2-40B4-BE49-F238E27FC236}">
                <a16:creationId xmlns:a16="http://schemas.microsoft.com/office/drawing/2014/main" id="{B1A1B3AE-95BA-45DF-BA0F-ED912574FE81}"/>
              </a:ext>
            </a:extLst>
          </p:cNvPr>
          <p:cNvSpPr txBox="1"/>
          <p:nvPr/>
        </p:nvSpPr>
        <p:spPr>
          <a:xfrm>
            <a:off x="694677" y="933025"/>
            <a:ext cx="10269245" cy="5026954"/>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περισσότερα τροφιμογενή νοσήματα οφείλονται σε μικροβιολογικούς παράγοντες, π.χ.: </a:t>
            </a:r>
            <a:r>
              <a:rPr lang="en-US" i="1" dirty="0">
                <a:latin typeface="Arial" panose="020B0604020202020204" pitchFamily="34" charset="0"/>
                <a:cs typeface="Arial" panose="020B0604020202020204" pitchFamily="34" charset="0"/>
              </a:rPr>
              <a:t>Campylobacter</a:t>
            </a:r>
            <a:r>
              <a:rPr lang="en-US" dirty="0">
                <a:latin typeface="Arial" panose="020B0604020202020204" pitchFamily="34" charset="0"/>
                <a:cs typeface="Arial" panose="020B0604020202020204" pitchFamily="34" charset="0"/>
              </a:rPr>
              <a:t> spp., </a:t>
            </a:r>
            <a:r>
              <a:rPr lang="en-US" i="1" dirty="0">
                <a:latin typeface="Arial" panose="020B0604020202020204" pitchFamily="34" charset="0"/>
                <a:cs typeface="Arial" panose="020B0604020202020204" pitchFamily="34" charset="0"/>
              </a:rPr>
              <a:t>Salmonella</a:t>
            </a:r>
            <a:r>
              <a:rPr lang="en-US" dirty="0">
                <a:latin typeface="Arial" panose="020B0604020202020204" pitchFamily="34" charset="0"/>
                <a:cs typeface="Arial" panose="020B0604020202020204" pitchFamily="34" charset="0"/>
              </a:rPr>
              <a:t> spp., </a:t>
            </a:r>
            <a:r>
              <a:rPr lang="en-US" i="1" dirty="0">
                <a:latin typeface="Arial" panose="020B0604020202020204" pitchFamily="34" charset="0"/>
                <a:cs typeface="Arial" panose="020B0604020202020204" pitchFamily="34" charset="0"/>
              </a:rPr>
              <a:t>Staphylococcus aureus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Clostridium perfringens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 botulinum</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Vibrio parahaemolyticus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Shigella</a:t>
            </a:r>
            <a:r>
              <a:rPr lang="en-US" dirty="0">
                <a:latin typeface="Arial" panose="020B0604020202020204" pitchFamily="34" charset="0"/>
                <a:cs typeface="Arial" panose="020B0604020202020204" pitchFamily="34" charset="0"/>
              </a:rPr>
              <a:t> spp. </a:t>
            </a:r>
            <a:r>
              <a:rPr lang="el-GR" dirty="0">
                <a:latin typeface="Arial" panose="020B0604020202020204" pitchFamily="34" charset="0"/>
                <a:cs typeface="Arial" panose="020B0604020202020204" pitchFamily="34" charset="0"/>
              </a:rPr>
              <a:t>και κάποια στελέχη </a:t>
            </a:r>
            <a:r>
              <a:rPr lang="en-US" i="1" dirty="0">
                <a:latin typeface="Arial" panose="020B0604020202020204" pitchFamily="34" charset="0"/>
                <a:cs typeface="Arial" panose="020B0604020202020204" pitchFamily="34" charset="0"/>
              </a:rPr>
              <a:t>Escherichia coli</a:t>
            </a:r>
            <a:r>
              <a:rPr lang="el-GR" i="1"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Στις περισσότερες χώρες ένας μεγάλος αριθμός κρουσμάτων τροφιμογενών νοσημάτων παραμένει ως αγνώστου αιτιολογίας, π.χ.: στις ΗΠΑ αποδείχθηκε ότι ένα μεγάλο ποσοστό οφειλόταν σε ιούς.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Τα τρόφιμα ζωικής προέλευσης αποτελούν την κύρια πηγή προβλημάτων, π.χ.: μελέτες έδειξαν ότι κατά την περίοδο 2008-2012 τα τρόφιμα ζωικής προέλευσης ήταν υπεύθυνα για το 54,7-62,3% των ομαδικών κρουσμάτων τροφιμογενών νοσημάτων στην ΕΕ.</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Οι χώροι όπου γίνεται συχνότερα κακός χειρισμός των τροφίμων, κατά σειρά σπουδαιότητας, είναι: τα εστιατόρια, τα σπίτια (κουζίνες) των καταναλωτών και σε μικρότερο βαθμό η βιομηχανία τροφίμων.</a:t>
            </a:r>
          </a:p>
        </p:txBody>
      </p:sp>
    </p:spTree>
    <p:extLst>
      <p:ext uri="{BB962C8B-B14F-4D97-AF65-F5344CB8AC3E}">
        <p14:creationId xmlns:p14="http://schemas.microsoft.com/office/powerpoint/2010/main" val="118643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288845-4E29-4D51-8551-627FB05F8033}"/>
              </a:ext>
            </a:extLst>
          </p:cNvPr>
          <p:cNvPicPr>
            <a:picLocks noChangeAspect="1"/>
          </p:cNvPicPr>
          <p:nvPr/>
        </p:nvPicPr>
        <p:blipFill rotWithShape="1">
          <a:blip r:embed="rId2"/>
          <a:srcRect l="35680" t="20971" r="37306" b="6019"/>
          <a:stretch/>
        </p:blipFill>
        <p:spPr>
          <a:xfrm>
            <a:off x="3161930" y="0"/>
            <a:ext cx="5868140" cy="6858000"/>
          </a:xfrm>
          <a:prstGeom prst="rect">
            <a:avLst/>
          </a:prstGeom>
        </p:spPr>
      </p:pic>
    </p:spTree>
    <p:extLst>
      <p:ext uri="{BB962C8B-B14F-4D97-AF65-F5344CB8AC3E}">
        <p14:creationId xmlns:p14="http://schemas.microsoft.com/office/powerpoint/2010/main" val="193350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BC62E5-3543-4AD8-9A04-3D4DDB0C2DF2}"/>
              </a:ext>
            </a:extLst>
          </p:cNvPr>
          <p:cNvPicPr>
            <a:picLocks noChangeAspect="1"/>
          </p:cNvPicPr>
          <p:nvPr/>
        </p:nvPicPr>
        <p:blipFill rotWithShape="1">
          <a:blip r:embed="rId2"/>
          <a:srcRect l="35752" t="14369" r="37307" b="12363"/>
          <a:stretch/>
        </p:blipFill>
        <p:spPr>
          <a:xfrm>
            <a:off x="3264023" y="0"/>
            <a:ext cx="5663953" cy="6858000"/>
          </a:xfrm>
          <a:prstGeom prst="rect">
            <a:avLst/>
          </a:prstGeom>
        </p:spPr>
      </p:pic>
    </p:spTree>
    <p:extLst>
      <p:ext uri="{BB962C8B-B14F-4D97-AF65-F5344CB8AC3E}">
        <p14:creationId xmlns:p14="http://schemas.microsoft.com/office/powerpoint/2010/main" val="143772949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9E42C2-406A-4682-90AB-C8F9FAA134B1}"/>
              </a:ext>
            </a:extLst>
          </p:cNvPr>
          <p:cNvSpPr txBox="1"/>
          <p:nvPr/>
        </p:nvSpPr>
        <p:spPr>
          <a:xfrm>
            <a:off x="348449" y="3152721"/>
            <a:ext cx="3397928" cy="2949525"/>
          </a:xfrm>
          <a:prstGeom prst="rect">
            <a:avLst/>
          </a:prstGeom>
          <a:noFill/>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O</a:t>
            </a:r>
            <a:r>
              <a:rPr lang="el-GR" dirty="0">
                <a:latin typeface="Arial" panose="020B0604020202020204" pitchFamily="34" charset="0"/>
                <a:cs typeface="Arial" panose="020B0604020202020204" pitchFamily="34" charset="0"/>
              </a:rPr>
              <a:t>ι μελέτες δείχνουν συνεχή αύξηση του αριθμού των κρουσμάτων που οφείλονται σε λανθασμένους χειρισμούς τροφίμων οι οποίοι λαμβάνουν χώρα στις </a:t>
            </a:r>
            <a:r>
              <a:rPr lang="el-GR" b="1" dirty="0">
                <a:latin typeface="Arial" panose="020B0604020202020204" pitchFamily="34" charset="0"/>
                <a:cs typeface="Arial" panose="020B0604020202020204" pitchFamily="34" charset="0"/>
              </a:rPr>
              <a:t>κουζίνες</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των</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καταναλωτών</a:t>
            </a:r>
            <a:r>
              <a:rPr lang="en-US" dirty="0">
                <a:latin typeface="Arial" panose="020B0604020202020204" pitchFamily="34" charset="0"/>
                <a:cs typeface="Arial" panose="020B0604020202020204" pitchFamily="34" charset="0"/>
              </a:rPr>
              <a:t>.</a:t>
            </a:r>
            <a:endParaRPr lang="el-GR"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CA37DBA-763D-4458-B075-E3842D4F1986}"/>
              </a:ext>
            </a:extLst>
          </p:cNvPr>
          <p:cNvPicPr>
            <a:picLocks noChangeAspect="1"/>
          </p:cNvPicPr>
          <p:nvPr/>
        </p:nvPicPr>
        <p:blipFill rotWithShape="1">
          <a:blip r:embed="rId2"/>
          <a:srcRect b="8837"/>
          <a:stretch/>
        </p:blipFill>
        <p:spPr>
          <a:xfrm>
            <a:off x="4261281" y="2396970"/>
            <a:ext cx="7466120" cy="4461029"/>
          </a:xfrm>
          <a:prstGeom prst="rect">
            <a:avLst/>
          </a:prstGeom>
        </p:spPr>
      </p:pic>
      <p:sp>
        <p:nvSpPr>
          <p:cNvPr id="8" name="TextBox 7">
            <a:extLst>
              <a:ext uri="{FF2B5EF4-FFF2-40B4-BE49-F238E27FC236}">
                <a16:creationId xmlns:a16="http://schemas.microsoft.com/office/drawing/2014/main" id="{F45F9BFB-62FA-4B36-9056-A7019B24D16C}"/>
              </a:ext>
            </a:extLst>
          </p:cNvPr>
          <p:cNvSpPr txBox="1"/>
          <p:nvPr/>
        </p:nvSpPr>
        <p:spPr>
          <a:xfrm>
            <a:off x="348449" y="1029810"/>
            <a:ext cx="3471169" cy="369332"/>
          </a:xfrm>
          <a:prstGeom prst="rect">
            <a:avLst/>
          </a:prstGeom>
          <a:noFill/>
        </p:spPr>
        <p:txBody>
          <a:bodyPr wrap="square" rtlCol="0">
            <a:spAutoFit/>
          </a:bodyPr>
          <a:lstStyle/>
          <a:p>
            <a:r>
              <a:rPr lang="el-GR" dirty="0">
                <a:latin typeface="Arial" panose="020B0604020202020204" pitchFamily="34" charset="0"/>
                <a:cs typeface="Arial" panose="020B0604020202020204" pitchFamily="34" charset="0"/>
              </a:rPr>
              <a:t>Κι όμως.....</a:t>
            </a:r>
          </a:p>
        </p:txBody>
      </p:sp>
    </p:spTree>
    <p:extLst>
      <p:ext uri="{BB962C8B-B14F-4D97-AF65-F5344CB8AC3E}">
        <p14:creationId xmlns:p14="http://schemas.microsoft.com/office/powerpoint/2010/main" val="32073289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1_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1207</Words>
  <Application>Microsoft Office PowerPoint</Application>
  <PresentationFormat>Widescreen</PresentationFormat>
  <Paragraphs>71</Paragraphs>
  <Slides>28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Segoe UI</vt:lpstr>
      <vt:lpstr>Segoe UI Light</vt:lpstr>
      <vt:lpstr>Times New Roman</vt:lpstr>
      <vt:lpstr>Wingdings</vt:lpstr>
      <vt:lpstr>1_Office Theme</vt:lpstr>
      <vt:lpstr>Balancing Act</vt:lpstr>
      <vt:lpstr>1_Balancing Act</vt:lpstr>
      <vt:lpstr>Επιδημιολογια τροφιμογενων νοσηματων Διαλεξη 5η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Επιδημιολογικά δεδομένα συρροών κρουσμάτων τροφιμογενών και υδατογενών νοσημάτων στην Ελλάδα για τα έτη 2004 – 2017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5η     </dc:title>
  <dc:creator>Νατάσα</dc:creator>
  <cp:lastModifiedBy>Νατάσα</cp:lastModifiedBy>
  <cp:revision>91</cp:revision>
  <dcterms:created xsi:type="dcterms:W3CDTF">2022-03-12T09:57:54Z</dcterms:created>
  <dcterms:modified xsi:type="dcterms:W3CDTF">2022-03-17T14:56:12Z</dcterms:modified>
</cp:coreProperties>
</file>