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5" r:id="rId20"/>
    <p:sldId id="276" r:id="rId21"/>
    <p:sldId id="277" r:id="rId22"/>
    <p:sldId id="278" r:id="rId23"/>
    <p:sldId id="279" r:id="rId24"/>
    <p:sldId id="280" r:id="rId25"/>
    <p:sldId id="281" r:id="rId26"/>
    <p:sldId id="282" r:id="rId27"/>
    <p:sldId id="274"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71702-231B-42EE-9EBE-CA68373B6098}"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70A1A173-3C04-4C92-9419-0E7F2172929A}">
      <dgm:prSet custT="1"/>
      <dgm:spPr/>
      <dgm:t>
        <a:bodyPr/>
        <a:lstStyle/>
        <a:p>
          <a:r>
            <a:rPr lang="en-US" sz="1400" b="1" dirty="0"/>
            <a:t>*  </a:t>
          </a:r>
          <a:r>
            <a:rPr lang="el-GR" sz="1400" b="1" dirty="0"/>
            <a:t>Αστερίσκος δίπλα σε αριθμό -&gt; στατιστικά σημαντική </a:t>
          </a:r>
          <a:r>
            <a:rPr lang="en-US" sz="1400" b="1" dirty="0"/>
            <a:t>p-value (p &lt; 0.01).                                                                                                                                                                                                                                                                </a:t>
          </a:r>
        </a:p>
      </dgm:t>
    </dgm:pt>
    <dgm:pt modelId="{4EBE96AA-71B6-499B-B6EF-12D310968855}" type="parTrans" cxnId="{C46B7FEC-6235-41FD-9A98-2627B26B9829}">
      <dgm:prSet/>
      <dgm:spPr/>
      <dgm:t>
        <a:bodyPr/>
        <a:lstStyle/>
        <a:p>
          <a:endParaRPr lang="en-US" sz="1600" b="1"/>
        </a:p>
      </dgm:t>
    </dgm:pt>
    <dgm:pt modelId="{1A2E2AD3-B9C7-40C8-8DB9-9CB7C5EF4F97}" type="sibTrans" cxnId="{C46B7FEC-6235-41FD-9A98-2627B26B9829}">
      <dgm:prSet/>
      <dgm:spPr/>
      <dgm:t>
        <a:bodyPr/>
        <a:lstStyle/>
        <a:p>
          <a:endParaRPr lang="en-US" sz="2400" b="1"/>
        </a:p>
      </dgm:t>
    </dgm:pt>
    <dgm:pt modelId="{ADD3F37C-D039-48D2-B089-7EFF3D69DA9A}">
      <dgm:prSet custT="1"/>
      <dgm:spPr/>
      <dgm:t>
        <a:bodyPr/>
        <a:lstStyle/>
        <a:p>
          <a:r>
            <a:rPr lang="en-US" sz="1400" b="1" dirty="0"/>
            <a:t>[a] Coefficient: </a:t>
          </a:r>
          <a:r>
            <a:rPr lang="el-GR" sz="1400" b="1" dirty="0"/>
            <a:t>Αντιπροσωπεύει την ισχύ και τον τύπο της σχέσης μεταξύ της ανεξάρτητης και της εξαρτημένης μεταβλητής.</a:t>
          </a:r>
          <a:endParaRPr lang="en-US" sz="1400" b="1" dirty="0"/>
        </a:p>
      </dgm:t>
    </dgm:pt>
    <dgm:pt modelId="{396F39D6-2E49-4661-B14A-44FA8D38EE2E}" type="parTrans" cxnId="{FB2BD64F-3F1D-4E87-A8EE-57DA7B27E3D3}">
      <dgm:prSet/>
      <dgm:spPr/>
      <dgm:t>
        <a:bodyPr/>
        <a:lstStyle/>
        <a:p>
          <a:endParaRPr lang="en-US" sz="1600" b="1"/>
        </a:p>
      </dgm:t>
    </dgm:pt>
    <dgm:pt modelId="{366B5C94-56C6-4948-BA37-8AB5BB88E23A}" type="sibTrans" cxnId="{FB2BD64F-3F1D-4E87-A8EE-57DA7B27E3D3}">
      <dgm:prSet/>
      <dgm:spPr/>
      <dgm:t>
        <a:bodyPr/>
        <a:lstStyle/>
        <a:p>
          <a:endParaRPr lang="en-US" sz="2400" b="1"/>
        </a:p>
      </dgm:t>
    </dgm:pt>
    <dgm:pt modelId="{A27E916A-1DCC-4AA3-A8F2-B77729E68B20}">
      <dgm:prSet custT="1"/>
      <dgm:spPr/>
      <dgm:t>
        <a:bodyPr/>
        <a:lstStyle/>
        <a:p>
          <a:r>
            <a:rPr lang="en-US" sz="1400" b="1" dirty="0"/>
            <a:t>[b] Probability </a:t>
          </a:r>
          <a:r>
            <a:rPr lang="el-GR" sz="1400" b="1" dirty="0"/>
            <a:t>και</a:t>
          </a:r>
          <a:r>
            <a:rPr lang="en-US" sz="1400" b="1" dirty="0"/>
            <a:t> Robust Probability (Robust_Pr): </a:t>
          </a:r>
          <a:r>
            <a:rPr lang="el-GR" sz="1400" b="1" dirty="0"/>
            <a:t>Ο αστερίσκος</a:t>
          </a:r>
          <a:r>
            <a:rPr lang="en-US" sz="1400" b="1" dirty="0"/>
            <a:t> (*) </a:t>
          </a:r>
          <a:r>
            <a:rPr lang="el-GR" sz="1400" b="1" dirty="0"/>
            <a:t>δείχνει ότι </a:t>
          </a:r>
          <a:r>
            <a:rPr lang="en-US" sz="1400" b="1" dirty="0"/>
            <a:t> </a:t>
          </a:r>
          <a:r>
            <a:rPr lang="el-GR" sz="1400" b="1" dirty="0"/>
            <a:t>ο συντελεστής είναι στατιστικά σημαντικός </a:t>
          </a:r>
          <a:r>
            <a:rPr lang="en-US" sz="1400" b="1" dirty="0"/>
            <a:t>(p &lt; 0.01); </a:t>
          </a:r>
          <a:r>
            <a:rPr lang="el-GR" sz="1400" b="1" dirty="0"/>
            <a:t>Αν το </a:t>
          </a:r>
          <a:r>
            <a:rPr lang="en-US" sz="1400" b="1" dirty="0"/>
            <a:t>Koenker (BP) Statistic [f] </a:t>
          </a:r>
          <a:r>
            <a:rPr lang="el-GR" sz="1400" b="1" dirty="0"/>
            <a:t>είναι στατιστικά σημαντικό</a:t>
          </a:r>
          <a:r>
            <a:rPr lang="en-US" sz="1400" b="1" dirty="0"/>
            <a:t>, </a:t>
          </a:r>
          <a:r>
            <a:rPr lang="el-GR" sz="1400" b="1" dirty="0"/>
            <a:t>χρησιμοποιούμε μόνο την </a:t>
          </a:r>
          <a:r>
            <a:rPr lang="en-US" sz="1400" b="1" dirty="0"/>
            <a:t>Robust Probability (Robust_Pr) </a:t>
          </a:r>
          <a:r>
            <a:rPr lang="el-GR" sz="1400" b="1" dirty="0"/>
            <a:t>για να καθορίσουμε αν ο συντελεστής είναι στατιστικά σημαντικός.</a:t>
          </a:r>
          <a:endParaRPr lang="en-US" sz="1400" b="1" dirty="0"/>
        </a:p>
      </dgm:t>
    </dgm:pt>
    <dgm:pt modelId="{3C538DFB-2763-4303-9376-496A48CD6507}" type="parTrans" cxnId="{4A4C99AD-052D-442A-B80A-590B29DACC37}">
      <dgm:prSet/>
      <dgm:spPr/>
      <dgm:t>
        <a:bodyPr/>
        <a:lstStyle/>
        <a:p>
          <a:endParaRPr lang="en-US" sz="1600" b="1"/>
        </a:p>
      </dgm:t>
    </dgm:pt>
    <dgm:pt modelId="{AD2347CC-3796-4DEA-913F-2FB5BBDA4318}" type="sibTrans" cxnId="{4A4C99AD-052D-442A-B80A-590B29DACC37}">
      <dgm:prSet/>
      <dgm:spPr/>
      <dgm:t>
        <a:bodyPr/>
        <a:lstStyle/>
        <a:p>
          <a:endParaRPr lang="en-US" sz="2400" b="1"/>
        </a:p>
      </dgm:t>
    </dgm:pt>
    <dgm:pt modelId="{1283D981-8B3F-41DE-B1D3-212D5A3A76C3}">
      <dgm:prSet custT="1"/>
      <dgm:spPr/>
      <dgm:t>
        <a:bodyPr/>
        <a:lstStyle/>
        <a:p>
          <a:r>
            <a:rPr lang="en-US" sz="1400" b="1" dirty="0"/>
            <a:t>[c] Variance Inflation Factor (VIF): </a:t>
          </a:r>
          <a:r>
            <a:rPr lang="el-GR" sz="1400" b="1" dirty="0"/>
            <a:t>Μεγάλες τιμές </a:t>
          </a:r>
          <a:r>
            <a:rPr lang="en-US" sz="1400" b="1" dirty="0"/>
            <a:t>Variance Inflation Factor (VIF) (&gt; 7.5) </a:t>
          </a:r>
          <a:r>
            <a:rPr lang="el-GR" sz="1400" b="1" dirty="0"/>
            <a:t>δείχνουν πλεονάζουσες ανεξάρτητες μεταβλητές (</a:t>
          </a:r>
          <a:r>
            <a:rPr lang="en-US" sz="1400" b="1" dirty="0"/>
            <a:t>redundancy).</a:t>
          </a:r>
        </a:p>
      </dgm:t>
    </dgm:pt>
    <dgm:pt modelId="{3D2176AB-345A-4E1D-ACF6-49DF58D5F33A}" type="parTrans" cxnId="{8F3C252F-1591-4840-B9BC-9BCB27EB1342}">
      <dgm:prSet/>
      <dgm:spPr/>
      <dgm:t>
        <a:bodyPr/>
        <a:lstStyle/>
        <a:p>
          <a:endParaRPr lang="en-US" sz="1600" b="1"/>
        </a:p>
      </dgm:t>
    </dgm:pt>
    <dgm:pt modelId="{90FF9818-71F6-48EE-AD00-11090B237C45}" type="sibTrans" cxnId="{8F3C252F-1591-4840-B9BC-9BCB27EB1342}">
      <dgm:prSet/>
      <dgm:spPr/>
      <dgm:t>
        <a:bodyPr/>
        <a:lstStyle/>
        <a:p>
          <a:endParaRPr lang="en-US" sz="2400" b="1"/>
        </a:p>
      </dgm:t>
    </dgm:pt>
    <dgm:pt modelId="{228C5797-8490-45C7-9491-054C86DD2825}">
      <dgm:prSet custT="1"/>
      <dgm:spPr/>
      <dgm:t>
        <a:bodyPr/>
        <a:lstStyle/>
        <a:p>
          <a:r>
            <a:rPr lang="en-US" sz="1400" b="1" dirty="0"/>
            <a:t>[d] R-Squared </a:t>
          </a:r>
          <a:r>
            <a:rPr lang="el-GR" sz="1400" b="1" dirty="0"/>
            <a:t>και</a:t>
          </a:r>
          <a:r>
            <a:rPr lang="en-US" sz="1400" b="1" dirty="0"/>
            <a:t> Akaike's Information Criterion (AICc): </a:t>
          </a:r>
          <a:r>
            <a:rPr lang="el-GR" sz="1400" b="1" dirty="0"/>
            <a:t>Μετράνε την απόδοση του μοντέλου</a:t>
          </a:r>
          <a:endParaRPr lang="en-US" sz="1400" b="1" dirty="0"/>
        </a:p>
      </dgm:t>
    </dgm:pt>
    <dgm:pt modelId="{D1406019-2813-45A6-AEFC-F364DF67D5B9}" type="parTrans" cxnId="{FDDB3928-5653-4DDC-90B5-881CE204C704}">
      <dgm:prSet/>
      <dgm:spPr/>
      <dgm:t>
        <a:bodyPr/>
        <a:lstStyle/>
        <a:p>
          <a:endParaRPr lang="en-US" sz="1600" b="1"/>
        </a:p>
      </dgm:t>
    </dgm:pt>
    <dgm:pt modelId="{ABFC0894-FF56-4519-B08C-881536E58AD3}" type="sibTrans" cxnId="{FDDB3928-5653-4DDC-90B5-881CE204C704}">
      <dgm:prSet/>
      <dgm:spPr/>
      <dgm:t>
        <a:bodyPr/>
        <a:lstStyle/>
        <a:p>
          <a:endParaRPr lang="en-US" sz="2400" b="1"/>
        </a:p>
      </dgm:t>
    </dgm:pt>
    <dgm:pt modelId="{77A01608-750E-4FEA-9728-3DA851DFA559}">
      <dgm:prSet custT="1"/>
      <dgm:spPr/>
      <dgm:t>
        <a:bodyPr/>
        <a:lstStyle/>
        <a:p>
          <a:r>
            <a:rPr lang="en-US" sz="1400" b="1" dirty="0"/>
            <a:t>[e] Joint F </a:t>
          </a:r>
          <a:r>
            <a:rPr lang="el-GR" sz="1400" b="1" dirty="0"/>
            <a:t>και</a:t>
          </a:r>
          <a:r>
            <a:rPr lang="en-US" sz="1400" b="1" dirty="0"/>
            <a:t> Wald Statistics: </a:t>
          </a:r>
          <a:r>
            <a:rPr lang="el-GR" sz="1400" b="1" dirty="0"/>
            <a:t>Ο αστερίσκος</a:t>
          </a:r>
          <a:r>
            <a:rPr lang="en-US" sz="1400" b="1" dirty="0"/>
            <a:t>  (*) </a:t>
          </a:r>
          <a:r>
            <a:rPr lang="el-GR" sz="1400" b="1" dirty="0"/>
            <a:t>δείχνει την συνολική σημαντικότητα του μοντέλου</a:t>
          </a:r>
          <a:r>
            <a:rPr lang="en-US" sz="1400" b="1" dirty="0"/>
            <a:t> (p &lt; 0.01); </a:t>
          </a:r>
          <a:r>
            <a:rPr lang="el-GR" sz="1400" b="1" dirty="0"/>
            <a:t>Αν το </a:t>
          </a:r>
          <a:r>
            <a:rPr lang="en-US" sz="1400" b="1" dirty="0"/>
            <a:t>Koenker (BP) Statistic [f] </a:t>
          </a:r>
          <a:r>
            <a:rPr lang="el-GR" sz="1400" b="1" dirty="0"/>
            <a:t>είναι στατιστικά σημαντικό</a:t>
          </a:r>
          <a:r>
            <a:rPr lang="en-US" sz="1400" b="1" dirty="0"/>
            <a:t>, </a:t>
          </a:r>
          <a:r>
            <a:rPr lang="el-GR" sz="1400" b="1" dirty="0"/>
            <a:t>χρησιμοποιούμε το </a:t>
          </a:r>
          <a:r>
            <a:rPr lang="en-US" sz="1400" b="1" dirty="0"/>
            <a:t>Wald Statistic </a:t>
          </a:r>
          <a:r>
            <a:rPr lang="el-GR" sz="1400" b="1" dirty="0"/>
            <a:t>για την εκτίμηση της συνολικής σημαντικότητας του μοντέλου</a:t>
          </a:r>
          <a:r>
            <a:rPr lang="en-US" sz="1400" b="1" dirty="0"/>
            <a:t> .                                                                                                                            </a:t>
          </a:r>
        </a:p>
      </dgm:t>
    </dgm:pt>
    <dgm:pt modelId="{3F9B2D77-B9CE-45EC-B123-9EC1037AC5AC}" type="parTrans" cxnId="{2B939628-28BB-4BB7-B277-987D9CD6B563}">
      <dgm:prSet/>
      <dgm:spPr/>
      <dgm:t>
        <a:bodyPr/>
        <a:lstStyle/>
        <a:p>
          <a:endParaRPr lang="en-US" sz="1600" b="1"/>
        </a:p>
      </dgm:t>
    </dgm:pt>
    <dgm:pt modelId="{D04DA3F7-D0A5-4BC9-8390-CCF622F806A6}" type="sibTrans" cxnId="{2B939628-28BB-4BB7-B277-987D9CD6B563}">
      <dgm:prSet/>
      <dgm:spPr/>
      <dgm:t>
        <a:bodyPr/>
        <a:lstStyle/>
        <a:p>
          <a:endParaRPr lang="en-US" sz="2400" b="1"/>
        </a:p>
      </dgm:t>
    </dgm:pt>
    <dgm:pt modelId="{7E809AD7-E796-4AF9-A814-7EC875C2EB67}">
      <dgm:prSet custT="1"/>
      <dgm:spPr/>
      <dgm:t>
        <a:bodyPr/>
        <a:lstStyle/>
        <a:p>
          <a:r>
            <a:rPr lang="en-US" sz="1400" b="1" dirty="0"/>
            <a:t>[f] Koenker (BP) Statistic: </a:t>
          </a:r>
          <a:r>
            <a:rPr lang="el-GR" sz="1400" b="1" dirty="0"/>
            <a:t>Όταν το τεστ είναι στατιστικά σημαντικό </a:t>
          </a:r>
          <a:r>
            <a:rPr lang="en-US" sz="1400" b="1" dirty="0"/>
            <a:t>(p &lt; 0.01), </a:t>
          </a:r>
          <a:r>
            <a:rPr lang="el-GR" sz="1400" b="1" dirty="0"/>
            <a:t>οι μοντελοποιημένες σχέσεις δεν είναι συνεπείς (</a:t>
          </a:r>
          <a:r>
            <a:rPr lang="en-US" sz="1400" b="1" dirty="0"/>
            <a:t>consistent).</a:t>
          </a:r>
        </a:p>
      </dgm:t>
    </dgm:pt>
    <dgm:pt modelId="{AC32C9A5-362A-4F3B-B407-55BA5F9C98C0}" type="parTrans" cxnId="{D00482EB-E632-4100-BD2C-0E3ABE73C5CD}">
      <dgm:prSet/>
      <dgm:spPr/>
      <dgm:t>
        <a:bodyPr/>
        <a:lstStyle/>
        <a:p>
          <a:endParaRPr lang="en-US" sz="1600" b="1"/>
        </a:p>
      </dgm:t>
    </dgm:pt>
    <dgm:pt modelId="{C718EF9D-93A6-4FE7-87BF-7C0DE13FE800}" type="sibTrans" cxnId="{D00482EB-E632-4100-BD2C-0E3ABE73C5CD}">
      <dgm:prSet/>
      <dgm:spPr/>
      <dgm:t>
        <a:bodyPr/>
        <a:lstStyle/>
        <a:p>
          <a:endParaRPr lang="en-US" sz="2400" b="1"/>
        </a:p>
      </dgm:t>
    </dgm:pt>
    <dgm:pt modelId="{608B2CEE-457D-44FC-AF15-10A57C103879}">
      <dgm:prSet custT="1"/>
      <dgm:spPr/>
      <dgm:t>
        <a:bodyPr/>
        <a:lstStyle/>
        <a:p>
          <a:r>
            <a:rPr lang="en-US" sz="1400" b="1" dirty="0"/>
            <a:t>[g] Jarque-Bera Statistic: </a:t>
          </a:r>
          <a:r>
            <a:rPr lang="el-GR" sz="1400" b="1" dirty="0"/>
            <a:t>Όταν το τεστ είναι στατιστικά σημαντικό </a:t>
          </a:r>
          <a:r>
            <a:rPr lang="en-US" sz="1400" b="1" dirty="0"/>
            <a:t>(p &lt; 0.01) </a:t>
          </a:r>
          <a:r>
            <a:rPr lang="el-GR" sz="1400" b="1" dirty="0"/>
            <a:t>οι προβλέψεις του μοντέλου είναι </a:t>
          </a:r>
          <a:r>
            <a:rPr lang="en-US" sz="1400" b="1" dirty="0"/>
            <a:t>biased (</a:t>
          </a:r>
          <a:r>
            <a:rPr lang="el-GR" sz="1400" b="1" dirty="0"/>
            <a:t>τα υπόλοιπα δεν κατανέμονται σύμφωνα με την κανονική κατανομή)</a:t>
          </a:r>
          <a:endParaRPr lang="en-US" sz="1400" b="1" dirty="0"/>
        </a:p>
      </dgm:t>
    </dgm:pt>
    <dgm:pt modelId="{00261066-22A6-4295-AD94-9B27CA976652}" type="parTrans" cxnId="{F01E81D4-DC7D-490A-AF74-E45983C47F69}">
      <dgm:prSet/>
      <dgm:spPr/>
      <dgm:t>
        <a:bodyPr/>
        <a:lstStyle/>
        <a:p>
          <a:endParaRPr lang="en-US" sz="1600" b="1"/>
        </a:p>
      </dgm:t>
    </dgm:pt>
    <dgm:pt modelId="{1297D49F-36AF-46DA-8873-1C44F74B970D}" type="sibTrans" cxnId="{F01E81D4-DC7D-490A-AF74-E45983C47F69}">
      <dgm:prSet/>
      <dgm:spPr/>
      <dgm:t>
        <a:bodyPr/>
        <a:lstStyle/>
        <a:p>
          <a:endParaRPr lang="en-US" sz="2400" b="1"/>
        </a:p>
      </dgm:t>
    </dgm:pt>
    <dgm:pt modelId="{A5BEFD97-B81A-4686-B9B4-74B1E5133D7C}" type="pres">
      <dgm:prSet presAssocID="{12171702-231B-42EE-9EBE-CA68373B6098}" presName="linear" presStyleCnt="0">
        <dgm:presLayoutVars>
          <dgm:animLvl val="lvl"/>
          <dgm:resizeHandles val="exact"/>
        </dgm:presLayoutVars>
      </dgm:prSet>
      <dgm:spPr/>
    </dgm:pt>
    <dgm:pt modelId="{D114C218-A42C-4850-8EA9-0FA5734013ED}" type="pres">
      <dgm:prSet presAssocID="{70A1A173-3C04-4C92-9419-0E7F2172929A}" presName="parentText" presStyleLbl="node1" presStyleIdx="0" presStyleCnt="8">
        <dgm:presLayoutVars>
          <dgm:chMax val="0"/>
          <dgm:bulletEnabled val="1"/>
        </dgm:presLayoutVars>
      </dgm:prSet>
      <dgm:spPr/>
    </dgm:pt>
    <dgm:pt modelId="{EB476DC0-1117-4B5E-920F-834B7B5B2C4E}" type="pres">
      <dgm:prSet presAssocID="{1A2E2AD3-B9C7-40C8-8DB9-9CB7C5EF4F97}" presName="spacer" presStyleCnt="0"/>
      <dgm:spPr/>
    </dgm:pt>
    <dgm:pt modelId="{A673EB1E-26FF-4D88-AE4A-1AAE407C69EA}" type="pres">
      <dgm:prSet presAssocID="{ADD3F37C-D039-48D2-B089-7EFF3D69DA9A}" presName="parentText" presStyleLbl="node1" presStyleIdx="1" presStyleCnt="8">
        <dgm:presLayoutVars>
          <dgm:chMax val="0"/>
          <dgm:bulletEnabled val="1"/>
        </dgm:presLayoutVars>
      </dgm:prSet>
      <dgm:spPr/>
    </dgm:pt>
    <dgm:pt modelId="{E0BD7B02-B40A-45A1-A68E-0C76A95B8ED7}" type="pres">
      <dgm:prSet presAssocID="{366B5C94-56C6-4948-BA37-8AB5BB88E23A}" presName="spacer" presStyleCnt="0"/>
      <dgm:spPr/>
    </dgm:pt>
    <dgm:pt modelId="{19C9812B-E013-43DC-8CD6-8525B4C97820}" type="pres">
      <dgm:prSet presAssocID="{A27E916A-1DCC-4AA3-A8F2-B77729E68B20}" presName="parentText" presStyleLbl="node1" presStyleIdx="2" presStyleCnt="8">
        <dgm:presLayoutVars>
          <dgm:chMax val="0"/>
          <dgm:bulletEnabled val="1"/>
        </dgm:presLayoutVars>
      </dgm:prSet>
      <dgm:spPr/>
    </dgm:pt>
    <dgm:pt modelId="{6B4D3D95-D8BF-4BA1-A741-B3D918F2EF89}" type="pres">
      <dgm:prSet presAssocID="{AD2347CC-3796-4DEA-913F-2FB5BBDA4318}" presName="spacer" presStyleCnt="0"/>
      <dgm:spPr/>
    </dgm:pt>
    <dgm:pt modelId="{A5C9E7FF-E0AF-4B0A-8DE6-474E8831443F}" type="pres">
      <dgm:prSet presAssocID="{1283D981-8B3F-41DE-B1D3-212D5A3A76C3}" presName="parentText" presStyleLbl="node1" presStyleIdx="3" presStyleCnt="8">
        <dgm:presLayoutVars>
          <dgm:chMax val="0"/>
          <dgm:bulletEnabled val="1"/>
        </dgm:presLayoutVars>
      </dgm:prSet>
      <dgm:spPr/>
    </dgm:pt>
    <dgm:pt modelId="{88C1AC98-3401-4D6D-BA99-B4DD60299572}" type="pres">
      <dgm:prSet presAssocID="{90FF9818-71F6-48EE-AD00-11090B237C45}" presName="spacer" presStyleCnt="0"/>
      <dgm:spPr/>
    </dgm:pt>
    <dgm:pt modelId="{4D827334-5579-433D-B31A-1E302F79FC3D}" type="pres">
      <dgm:prSet presAssocID="{228C5797-8490-45C7-9491-054C86DD2825}" presName="parentText" presStyleLbl="node1" presStyleIdx="4" presStyleCnt="8">
        <dgm:presLayoutVars>
          <dgm:chMax val="0"/>
          <dgm:bulletEnabled val="1"/>
        </dgm:presLayoutVars>
      </dgm:prSet>
      <dgm:spPr/>
    </dgm:pt>
    <dgm:pt modelId="{6A3FD7EA-877F-49E2-8D33-82E832BF6D03}" type="pres">
      <dgm:prSet presAssocID="{ABFC0894-FF56-4519-B08C-881536E58AD3}" presName="spacer" presStyleCnt="0"/>
      <dgm:spPr/>
    </dgm:pt>
    <dgm:pt modelId="{9196E3A4-AB10-4DB9-9E80-9864F62CAA75}" type="pres">
      <dgm:prSet presAssocID="{77A01608-750E-4FEA-9728-3DA851DFA559}" presName="parentText" presStyleLbl="node1" presStyleIdx="5" presStyleCnt="8">
        <dgm:presLayoutVars>
          <dgm:chMax val="0"/>
          <dgm:bulletEnabled val="1"/>
        </dgm:presLayoutVars>
      </dgm:prSet>
      <dgm:spPr/>
    </dgm:pt>
    <dgm:pt modelId="{C72984D5-D0D8-4633-90F0-5EB411884253}" type="pres">
      <dgm:prSet presAssocID="{D04DA3F7-D0A5-4BC9-8390-CCF622F806A6}" presName="spacer" presStyleCnt="0"/>
      <dgm:spPr/>
    </dgm:pt>
    <dgm:pt modelId="{57C30718-003E-49C5-98F1-2B53624E4B70}" type="pres">
      <dgm:prSet presAssocID="{7E809AD7-E796-4AF9-A814-7EC875C2EB67}" presName="parentText" presStyleLbl="node1" presStyleIdx="6" presStyleCnt="8">
        <dgm:presLayoutVars>
          <dgm:chMax val="0"/>
          <dgm:bulletEnabled val="1"/>
        </dgm:presLayoutVars>
      </dgm:prSet>
      <dgm:spPr/>
    </dgm:pt>
    <dgm:pt modelId="{7DD83DAC-0A96-4B7D-A428-F69123A27DA8}" type="pres">
      <dgm:prSet presAssocID="{C718EF9D-93A6-4FE7-87BF-7C0DE13FE800}" presName="spacer" presStyleCnt="0"/>
      <dgm:spPr/>
    </dgm:pt>
    <dgm:pt modelId="{D014041E-C3E1-47B6-B5EF-FAEBB1E944B9}" type="pres">
      <dgm:prSet presAssocID="{608B2CEE-457D-44FC-AF15-10A57C103879}" presName="parentText" presStyleLbl="node1" presStyleIdx="7" presStyleCnt="8">
        <dgm:presLayoutVars>
          <dgm:chMax val="0"/>
          <dgm:bulletEnabled val="1"/>
        </dgm:presLayoutVars>
      </dgm:prSet>
      <dgm:spPr/>
    </dgm:pt>
  </dgm:ptLst>
  <dgm:cxnLst>
    <dgm:cxn modelId="{FDDB3928-5653-4DDC-90B5-881CE204C704}" srcId="{12171702-231B-42EE-9EBE-CA68373B6098}" destId="{228C5797-8490-45C7-9491-054C86DD2825}" srcOrd="4" destOrd="0" parTransId="{D1406019-2813-45A6-AEFC-F364DF67D5B9}" sibTransId="{ABFC0894-FF56-4519-B08C-881536E58AD3}"/>
    <dgm:cxn modelId="{2B939628-28BB-4BB7-B277-987D9CD6B563}" srcId="{12171702-231B-42EE-9EBE-CA68373B6098}" destId="{77A01608-750E-4FEA-9728-3DA851DFA559}" srcOrd="5" destOrd="0" parTransId="{3F9B2D77-B9CE-45EC-B123-9EC1037AC5AC}" sibTransId="{D04DA3F7-D0A5-4BC9-8390-CCF622F806A6}"/>
    <dgm:cxn modelId="{B5ECC228-BCFF-49A8-9498-D6D3A51F69BD}" type="presOf" srcId="{608B2CEE-457D-44FC-AF15-10A57C103879}" destId="{D014041E-C3E1-47B6-B5EF-FAEBB1E944B9}" srcOrd="0" destOrd="0" presId="urn:microsoft.com/office/officeart/2005/8/layout/vList2"/>
    <dgm:cxn modelId="{8F3C252F-1591-4840-B9BC-9BCB27EB1342}" srcId="{12171702-231B-42EE-9EBE-CA68373B6098}" destId="{1283D981-8B3F-41DE-B1D3-212D5A3A76C3}" srcOrd="3" destOrd="0" parTransId="{3D2176AB-345A-4E1D-ACF6-49DF58D5F33A}" sibTransId="{90FF9818-71F6-48EE-AD00-11090B237C45}"/>
    <dgm:cxn modelId="{8B736442-89A3-4E6F-93DF-46808BB63DB5}" type="presOf" srcId="{7E809AD7-E796-4AF9-A814-7EC875C2EB67}" destId="{57C30718-003E-49C5-98F1-2B53624E4B70}" srcOrd="0" destOrd="0" presId="urn:microsoft.com/office/officeart/2005/8/layout/vList2"/>
    <dgm:cxn modelId="{1DF2A64B-0C15-4613-BD53-8969DE5CE7EF}" type="presOf" srcId="{228C5797-8490-45C7-9491-054C86DD2825}" destId="{4D827334-5579-433D-B31A-1E302F79FC3D}" srcOrd="0" destOrd="0" presId="urn:microsoft.com/office/officeart/2005/8/layout/vList2"/>
    <dgm:cxn modelId="{FB2BD64F-3F1D-4E87-A8EE-57DA7B27E3D3}" srcId="{12171702-231B-42EE-9EBE-CA68373B6098}" destId="{ADD3F37C-D039-48D2-B089-7EFF3D69DA9A}" srcOrd="1" destOrd="0" parTransId="{396F39D6-2E49-4661-B14A-44FA8D38EE2E}" sibTransId="{366B5C94-56C6-4948-BA37-8AB5BB88E23A}"/>
    <dgm:cxn modelId="{44AE1D7B-C418-4F4F-8991-0323E61AAD13}" type="presOf" srcId="{A27E916A-1DCC-4AA3-A8F2-B77729E68B20}" destId="{19C9812B-E013-43DC-8CD6-8525B4C97820}" srcOrd="0" destOrd="0" presId="urn:microsoft.com/office/officeart/2005/8/layout/vList2"/>
    <dgm:cxn modelId="{EFEAB898-2AC0-4124-80BC-CAC7BD23E74F}" type="presOf" srcId="{70A1A173-3C04-4C92-9419-0E7F2172929A}" destId="{D114C218-A42C-4850-8EA9-0FA5734013ED}" srcOrd="0" destOrd="0" presId="urn:microsoft.com/office/officeart/2005/8/layout/vList2"/>
    <dgm:cxn modelId="{ADC75DA0-DF01-4011-AA13-B1DFCAF12D6D}" type="presOf" srcId="{12171702-231B-42EE-9EBE-CA68373B6098}" destId="{A5BEFD97-B81A-4686-B9B4-74B1E5133D7C}" srcOrd="0" destOrd="0" presId="urn:microsoft.com/office/officeart/2005/8/layout/vList2"/>
    <dgm:cxn modelId="{4A4C99AD-052D-442A-B80A-590B29DACC37}" srcId="{12171702-231B-42EE-9EBE-CA68373B6098}" destId="{A27E916A-1DCC-4AA3-A8F2-B77729E68B20}" srcOrd="2" destOrd="0" parTransId="{3C538DFB-2763-4303-9376-496A48CD6507}" sibTransId="{AD2347CC-3796-4DEA-913F-2FB5BBDA4318}"/>
    <dgm:cxn modelId="{F01E81D4-DC7D-490A-AF74-E45983C47F69}" srcId="{12171702-231B-42EE-9EBE-CA68373B6098}" destId="{608B2CEE-457D-44FC-AF15-10A57C103879}" srcOrd="7" destOrd="0" parTransId="{00261066-22A6-4295-AD94-9B27CA976652}" sibTransId="{1297D49F-36AF-46DA-8873-1C44F74B970D}"/>
    <dgm:cxn modelId="{4D4504DF-F4D6-408F-B942-6FC83F47CC7A}" type="presOf" srcId="{1283D981-8B3F-41DE-B1D3-212D5A3A76C3}" destId="{A5C9E7FF-E0AF-4B0A-8DE6-474E8831443F}" srcOrd="0" destOrd="0" presId="urn:microsoft.com/office/officeart/2005/8/layout/vList2"/>
    <dgm:cxn modelId="{D00482EB-E632-4100-BD2C-0E3ABE73C5CD}" srcId="{12171702-231B-42EE-9EBE-CA68373B6098}" destId="{7E809AD7-E796-4AF9-A814-7EC875C2EB67}" srcOrd="6" destOrd="0" parTransId="{AC32C9A5-362A-4F3B-B407-55BA5F9C98C0}" sibTransId="{C718EF9D-93A6-4FE7-87BF-7C0DE13FE800}"/>
    <dgm:cxn modelId="{C46B7FEC-6235-41FD-9A98-2627B26B9829}" srcId="{12171702-231B-42EE-9EBE-CA68373B6098}" destId="{70A1A173-3C04-4C92-9419-0E7F2172929A}" srcOrd="0" destOrd="0" parTransId="{4EBE96AA-71B6-499B-B6EF-12D310968855}" sibTransId="{1A2E2AD3-B9C7-40C8-8DB9-9CB7C5EF4F97}"/>
    <dgm:cxn modelId="{1D608CF6-6E86-47E4-B343-75877D0E7D9E}" type="presOf" srcId="{77A01608-750E-4FEA-9728-3DA851DFA559}" destId="{9196E3A4-AB10-4DB9-9E80-9864F62CAA75}" srcOrd="0" destOrd="0" presId="urn:microsoft.com/office/officeart/2005/8/layout/vList2"/>
    <dgm:cxn modelId="{1F32EFFB-D68C-461A-BA94-5E6EB44CC4D8}" type="presOf" srcId="{ADD3F37C-D039-48D2-B089-7EFF3D69DA9A}" destId="{A673EB1E-26FF-4D88-AE4A-1AAE407C69EA}" srcOrd="0" destOrd="0" presId="urn:microsoft.com/office/officeart/2005/8/layout/vList2"/>
    <dgm:cxn modelId="{0C46E5EB-E9E9-40CD-AE70-A3DE569FAF60}" type="presParOf" srcId="{A5BEFD97-B81A-4686-B9B4-74B1E5133D7C}" destId="{D114C218-A42C-4850-8EA9-0FA5734013ED}" srcOrd="0" destOrd="0" presId="urn:microsoft.com/office/officeart/2005/8/layout/vList2"/>
    <dgm:cxn modelId="{72BA5181-EFFE-4CF5-B577-129F448E9A5C}" type="presParOf" srcId="{A5BEFD97-B81A-4686-B9B4-74B1E5133D7C}" destId="{EB476DC0-1117-4B5E-920F-834B7B5B2C4E}" srcOrd="1" destOrd="0" presId="urn:microsoft.com/office/officeart/2005/8/layout/vList2"/>
    <dgm:cxn modelId="{42EB4B95-A243-4A3E-A639-A99924D1F886}" type="presParOf" srcId="{A5BEFD97-B81A-4686-B9B4-74B1E5133D7C}" destId="{A673EB1E-26FF-4D88-AE4A-1AAE407C69EA}" srcOrd="2" destOrd="0" presId="urn:microsoft.com/office/officeart/2005/8/layout/vList2"/>
    <dgm:cxn modelId="{3DB85F8D-F341-48DA-A6ED-2134A78B61A1}" type="presParOf" srcId="{A5BEFD97-B81A-4686-B9B4-74B1E5133D7C}" destId="{E0BD7B02-B40A-45A1-A68E-0C76A95B8ED7}" srcOrd="3" destOrd="0" presId="urn:microsoft.com/office/officeart/2005/8/layout/vList2"/>
    <dgm:cxn modelId="{128E1369-AA9E-4787-82D1-98EAD9CC709D}" type="presParOf" srcId="{A5BEFD97-B81A-4686-B9B4-74B1E5133D7C}" destId="{19C9812B-E013-43DC-8CD6-8525B4C97820}" srcOrd="4" destOrd="0" presId="urn:microsoft.com/office/officeart/2005/8/layout/vList2"/>
    <dgm:cxn modelId="{B304A334-7725-4259-842F-C2EDA988CA5D}" type="presParOf" srcId="{A5BEFD97-B81A-4686-B9B4-74B1E5133D7C}" destId="{6B4D3D95-D8BF-4BA1-A741-B3D918F2EF89}" srcOrd="5" destOrd="0" presId="urn:microsoft.com/office/officeart/2005/8/layout/vList2"/>
    <dgm:cxn modelId="{875138F6-83DB-44C4-A837-19516EF21482}" type="presParOf" srcId="{A5BEFD97-B81A-4686-B9B4-74B1E5133D7C}" destId="{A5C9E7FF-E0AF-4B0A-8DE6-474E8831443F}" srcOrd="6" destOrd="0" presId="urn:microsoft.com/office/officeart/2005/8/layout/vList2"/>
    <dgm:cxn modelId="{186230B5-8F7E-4128-A80D-77C847782642}" type="presParOf" srcId="{A5BEFD97-B81A-4686-B9B4-74B1E5133D7C}" destId="{88C1AC98-3401-4D6D-BA99-B4DD60299572}" srcOrd="7" destOrd="0" presId="urn:microsoft.com/office/officeart/2005/8/layout/vList2"/>
    <dgm:cxn modelId="{D4F50E11-3BAE-45CF-B3C6-D73282BB9CB9}" type="presParOf" srcId="{A5BEFD97-B81A-4686-B9B4-74B1E5133D7C}" destId="{4D827334-5579-433D-B31A-1E302F79FC3D}" srcOrd="8" destOrd="0" presId="urn:microsoft.com/office/officeart/2005/8/layout/vList2"/>
    <dgm:cxn modelId="{8594FB79-2FD5-40B3-8E14-35C3E14D1F42}" type="presParOf" srcId="{A5BEFD97-B81A-4686-B9B4-74B1E5133D7C}" destId="{6A3FD7EA-877F-49E2-8D33-82E832BF6D03}" srcOrd="9" destOrd="0" presId="urn:microsoft.com/office/officeart/2005/8/layout/vList2"/>
    <dgm:cxn modelId="{2A1FC0FB-1349-42F4-BAE3-A54F467F843D}" type="presParOf" srcId="{A5BEFD97-B81A-4686-B9B4-74B1E5133D7C}" destId="{9196E3A4-AB10-4DB9-9E80-9864F62CAA75}" srcOrd="10" destOrd="0" presId="urn:microsoft.com/office/officeart/2005/8/layout/vList2"/>
    <dgm:cxn modelId="{DAC72AC6-63DC-4BCC-A7BB-0CF03826625C}" type="presParOf" srcId="{A5BEFD97-B81A-4686-B9B4-74B1E5133D7C}" destId="{C72984D5-D0D8-4633-90F0-5EB411884253}" srcOrd="11" destOrd="0" presId="urn:microsoft.com/office/officeart/2005/8/layout/vList2"/>
    <dgm:cxn modelId="{30F74C64-63A4-461C-9B28-94C438606CD3}" type="presParOf" srcId="{A5BEFD97-B81A-4686-B9B4-74B1E5133D7C}" destId="{57C30718-003E-49C5-98F1-2B53624E4B70}" srcOrd="12" destOrd="0" presId="urn:microsoft.com/office/officeart/2005/8/layout/vList2"/>
    <dgm:cxn modelId="{839A308C-1678-4787-9911-F2A2F0C657F3}" type="presParOf" srcId="{A5BEFD97-B81A-4686-B9B4-74B1E5133D7C}" destId="{7DD83DAC-0A96-4B7D-A428-F69123A27DA8}" srcOrd="13" destOrd="0" presId="urn:microsoft.com/office/officeart/2005/8/layout/vList2"/>
    <dgm:cxn modelId="{DDEED634-C9F8-468C-BED1-668E84E63F55}" type="presParOf" srcId="{A5BEFD97-B81A-4686-B9B4-74B1E5133D7C}" destId="{D014041E-C3E1-47B6-B5EF-FAEBB1E944B9}"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4C218-A42C-4850-8EA9-0FA5734013ED}">
      <dsp:nvSpPr>
        <dsp:cNvPr id="0" name=""/>
        <dsp:cNvSpPr/>
      </dsp:nvSpPr>
      <dsp:spPr>
        <a:xfrm>
          <a:off x="0" y="1035"/>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  </a:t>
          </a:r>
          <a:r>
            <a:rPr lang="el-GR" sz="1400" b="1" kern="1200" dirty="0"/>
            <a:t>Αστερίσκος δίπλα σε αριθμό -&gt; στατιστικά σημαντική </a:t>
          </a:r>
          <a:r>
            <a:rPr lang="en-US" sz="1400" b="1" kern="1200" dirty="0"/>
            <a:t>p-value (p &lt; 0.01).                                                                                                                                                                                                                                                                </a:t>
          </a:r>
        </a:p>
      </dsp:txBody>
      <dsp:txXfrm>
        <a:off x="33728" y="34763"/>
        <a:ext cx="10448144" cy="623465"/>
      </dsp:txXfrm>
    </dsp:sp>
    <dsp:sp modelId="{A673EB1E-26FF-4D88-AE4A-1AAE407C69EA}">
      <dsp:nvSpPr>
        <dsp:cNvPr id="0" name=""/>
        <dsp:cNvSpPr/>
      </dsp:nvSpPr>
      <dsp:spPr>
        <a:xfrm>
          <a:off x="0" y="706174"/>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[a] Coefficient: </a:t>
          </a:r>
          <a:r>
            <a:rPr lang="el-GR" sz="1400" b="1" kern="1200" dirty="0"/>
            <a:t>Αντιπροσωπεύει την ισχύ και τον τύπο της σχέσης μεταξύ της ανεξάρτητης και της εξαρτημένης μεταβλητής.</a:t>
          </a:r>
          <a:endParaRPr lang="en-US" sz="1400" b="1" kern="1200" dirty="0"/>
        </a:p>
      </dsp:txBody>
      <dsp:txXfrm>
        <a:off x="33728" y="739902"/>
        <a:ext cx="10448144" cy="623465"/>
      </dsp:txXfrm>
    </dsp:sp>
    <dsp:sp modelId="{19C9812B-E013-43DC-8CD6-8525B4C97820}">
      <dsp:nvSpPr>
        <dsp:cNvPr id="0" name=""/>
        <dsp:cNvSpPr/>
      </dsp:nvSpPr>
      <dsp:spPr>
        <a:xfrm>
          <a:off x="0" y="1411313"/>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[b] Probability </a:t>
          </a:r>
          <a:r>
            <a:rPr lang="el-GR" sz="1400" b="1" kern="1200" dirty="0"/>
            <a:t>και</a:t>
          </a:r>
          <a:r>
            <a:rPr lang="en-US" sz="1400" b="1" kern="1200" dirty="0"/>
            <a:t> Robust Probability (Robust_Pr): </a:t>
          </a:r>
          <a:r>
            <a:rPr lang="el-GR" sz="1400" b="1" kern="1200" dirty="0"/>
            <a:t>Ο αστερίσκος</a:t>
          </a:r>
          <a:r>
            <a:rPr lang="en-US" sz="1400" b="1" kern="1200" dirty="0"/>
            <a:t> (*) </a:t>
          </a:r>
          <a:r>
            <a:rPr lang="el-GR" sz="1400" b="1" kern="1200" dirty="0"/>
            <a:t>δείχνει ότι </a:t>
          </a:r>
          <a:r>
            <a:rPr lang="en-US" sz="1400" b="1" kern="1200" dirty="0"/>
            <a:t> </a:t>
          </a:r>
          <a:r>
            <a:rPr lang="el-GR" sz="1400" b="1" kern="1200" dirty="0"/>
            <a:t>ο συντελεστής είναι στατιστικά σημαντικός </a:t>
          </a:r>
          <a:r>
            <a:rPr lang="en-US" sz="1400" b="1" kern="1200" dirty="0"/>
            <a:t>(p &lt; 0.01); </a:t>
          </a:r>
          <a:r>
            <a:rPr lang="el-GR" sz="1400" b="1" kern="1200" dirty="0"/>
            <a:t>Αν το </a:t>
          </a:r>
          <a:r>
            <a:rPr lang="en-US" sz="1400" b="1" kern="1200" dirty="0"/>
            <a:t>Koenker (BP) Statistic [f] </a:t>
          </a:r>
          <a:r>
            <a:rPr lang="el-GR" sz="1400" b="1" kern="1200" dirty="0"/>
            <a:t>είναι στατιστικά σημαντικό</a:t>
          </a:r>
          <a:r>
            <a:rPr lang="en-US" sz="1400" b="1" kern="1200" dirty="0"/>
            <a:t>, </a:t>
          </a:r>
          <a:r>
            <a:rPr lang="el-GR" sz="1400" b="1" kern="1200" dirty="0"/>
            <a:t>χρησιμοποιούμε μόνο την </a:t>
          </a:r>
          <a:r>
            <a:rPr lang="en-US" sz="1400" b="1" kern="1200" dirty="0"/>
            <a:t>Robust Probability (Robust_Pr) </a:t>
          </a:r>
          <a:r>
            <a:rPr lang="el-GR" sz="1400" b="1" kern="1200" dirty="0"/>
            <a:t>για να καθορίσουμε αν ο συντελεστής είναι στατιστικά σημαντικός.</a:t>
          </a:r>
          <a:endParaRPr lang="en-US" sz="1400" b="1" kern="1200" dirty="0"/>
        </a:p>
      </dsp:txBody>
      <dsp:txXfrm>
        <a:off x="33728" y="1445041"/>
        <a:ext cx="10448144" cy="623465"/>
      </dsp:txXfrm>
    </dsp:sp>
    <dsp:sp modelId="{A5C9E7FF-E0AF-4B0A-8DE6-474E8831443F}">
      <dsp:nvSpPr>
        <dsp:cNvPr id="0" name=""/>
        <dsp:cNvSpPr/>
      </dsp:nvSpPr>
      <dsp:spPr>
        <a:xfrm>
          <a:off x="0" y="2116452"/>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[c] Variance Inflation Factor (VIF): </a:t>
          </a:r>
          <a:r>
            <a:rPr lang="el-GR" sz="1400" b="1" kern="1200" dirty="0"/>
            <a:t>Μεγάλες τιμές </a:t>
          </a:r>
          <a:r>
            <a:rPr lang="en-US" sz="1400" b="1" kern="1200" dirty="0"/>
            <a:t>Variance Inflation Factor (VIF) (&gt; 7.5) </a:t>
          </a:r>
          <a:r>
            <a:rPr lang="el-GR" sz="1400" b="1" kern="1200" dirty="0"/>
            <a:t>δείχνουν πλεονάζουσες ανεξάρτητες μεταβλητές (</a:t>
          </a:r>
          <a:r>
            <a:rPr lang="en-US" sz="1400" b="1" kern="1200" dirty="0"/>
            <a:t>redundancy).</a:t>
          </a:r>
        </a:p>
      </dsp:txBody>
      <dsp:txXfrm>
        <a:off x="33728" y="2150180"/>
        <a:ext cx="10448144" cy="623465"/>
      </dsp:txXfrm>
    </dsp:sp>
    <dsp:sp modelId="{4D827334-5579-433D-B31A-1E302F79FC3D}">
      <dsp:nvSpPr>
        <dsp:cNvPr id="0" name=""/>
        <dsp:cNvSpPr/>
      </dsp:nvSpPr>
      <dsp:spPr>
        <a:xfrm>
          <a:off x="0" y="2821592"/>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[d] R-Squared </a:t>
          </a:r>
          <a:r>
            <a:rPr lang="el-GR" sz="1400" b="1" kern="1200" dirty="0"/>
            <a:t>και</a:t>
          </a:r>
          <a:r>
            <a:rPr lang="en-US" sz="1400" b="1" kern="1200" dirty="0"/>
            <a:t> Akaike's Information Criterion (AICc): </a:t>
          </a:r>
          <a:r>
            <a:rPr lang="el-GR" sz="1400" b="1" kern="1200" dirty="0"/>
            <a:t>Μετράνε την απόδοση του μοντέλου</a:t>
          </a:r>
          <a:endParaRPr lang="en-US" sz="1400" b="1" kern="1200" dirty="0"/>
        </a:p>
      </dsp:txBody>
      <dsp:txXfrm>
        <a:off x="33728" y="2855320"/>
        <a:ext cx="10448144" cy="623465"/>
      </dsp:txXfrm>
    </dsp:sp>
    <dsp:sp modelId="{9196E3A4-AB10-4DB9-9E80-9864F62CAA75}">
      <dsp:nvSpPr>
        <dsp:cNvPr id="0" name=""/>
        <dsp:cNvSpPr/>
      </dsp:nvSpPr>
      <dsp:spPr>
        <a:xfrm>
          <a:off x="0" y="3526731"/>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[e] Joint F </a:t>
          </a:r>
          <a:r>
            <a:rPr lang="el-GR" sz="1400" b="1" kern="1200" dirty="0"/>
            <a:t>και</a:t>
          </a:r>
          <a:r>
            <a:rPr lang="en-US" sz="1400" b="1" kern="1200" dirty="0"/>
            <a:t> Wald Statistics: </a:t>
          </a:r>
          <a:r>
            <a:rPr lang="el-GR" sz="1400" b="1" kern="1200" dirty="0"/>
            <a:t>Ο αστερίσκος</a:t>
          </a:r>
          <a:r>
            <a:rPr lang="en-US" sz="1400" b="1" kern="1200" dirty="0"/>
            <a:t>  (*) </a:t>
          </a:r>
          <a:r>
            <a:rPr lang="el-GR" sz="1400" b="1" kern="1200" dirty="0"/>
            <a:t>δείχνει την συνολική σημαντικότητα του μοντέλου</a:t>
          </a:r>
          <a:r>
            <a:rPr lang="en-US" sz="1400" b="1" kern="1200" dirty="0"/>
            <a:t> (p &lt; 0.01); </a:t>
          </a:r>
          <a:r>
            <a:rPr lang="el-GR" sz="1400" b="1" kern="1200" dirty="0"/>
            <a:t>Αν το </a:t>
          </a:r>
          <a:r>
            <a:rPr lang="en-US" sz="1400" b="1" kern="1200" dirty="0"/>
            <a:t>Koenker (BP) Statistic [f] </a:t>
          </a:r>
          <a:r>
            <a:rPr lang="el-GR" sz="1400" b="1" kern="1200" dirty="0"/>
            <a:t>είναι στατιστικά σημαντικό</a:t>
          </a:r>
          <a:r>
            <a:rPr lang="en-US" sz="1400" b="1" kern="1200" dirty="0"/>
            <a:t>, </a:t>
          </a:r>
          <a:r>
            <a:rPr lang="el-GR" sz="1400" b="1" kern="1200" dirty="0"/>
            <a:t>χρησιμοποιούμε το </a:t>
          </a:r>
          <a:r>
            <a:rPr lang="en-US" sz="1400" b="1" kern="1200" dirty="0"/>
            <a:t>Wald Statistic </a:t>
          </a:r>
          <a:r>
            <a:rPr lang="el-GR" sz="1400" b="1" kern="1200" dirty="0"/>
            <a:t>για την εκτίμηση της συνολικής σημαντικότητας του μοντέλου</a:t>
          </a:r>
          <a:r>
            <a:rPr lang="en-US" sz="1400" b="1" kern="1200" dirty="0"/>
            <a:t> .                                                                                                                            </a:t>
          </a:r>
        </a:p>
      </dsp:txBody>
      <dsp:txXfrm>
        <a:off x="33728" y="3560459"/>
        <a:ext cx="10448144" cy="623465"/>
      </dsp:txXfrm>
    </dsp:sp>
    <dsp:sp modelId="{57C30718-003E-49C5-98F1-2B53624E4B70}">
      <dsp:nvSpPr>
        <dsp:cNvPr id="0" name=""/>
        <dsp:cNvSpPr/>
      </dsp:nvSpPr>
      <dsp:spPr>
        <a:xfrm>
          <a:off x="0" y="4231870"/>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[f] Koenker (BP) Statistic: </a:t>
          </a:r>
          <a:r>
            <a:rPr lang="el-GR" sz="1400" b="1" kern="1200" dirty="0"/>
            <a:t>Όταν το τεστ είναι στατιστικά σημαντικό </a:t>
          </a:r>
          <a:r>
            <a:rPr lang="en-US" sz="1400" b="1" kern="1200" dirty="0"/>
            <a:t>(p &lt; 0.01), </a:t>
          </a:r>
          <a:r>
            <a:rPr lang="el-GR" sz="1400" b="1" kern="1200" dirty="0"/>
            <a:t>οι μοντελοποιημένες σχέσεις δεν είναι συνεπείς (</a:t>
          </a:r>
          <a:r>
            <a:rPr lang="en-US" sz="1400" b="1" kern="1200" dirty="0"/>
            <a:t>consistent).</a:t>
          </a:r>
        </a:p>
      </dsp:txBody>
      <dsp:txXfrm>
        <a:off x="33728" y="4265598"/>
        <a:ext cx="10448144" cy="623465"/>
      </dsp:txXfrm>
    </dsp:sp>
    <dsp:sp modelId="{D014041E-C3E1-47B6-B5EF-FAEBB1E944B9}">
      <dsp:nvSpPr>
        <dsp:cNvPr id="0" name=""/>
        <dsp:cNvSpPr/>
      </dsp:nvSpPr>
      <dsp:spPr>
        <a:xfrm>
          <a:off x="0" y="4937009"/>
          <a:ext cx="10515600" cy="69092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[g] Jarque-Bera Statistic: </a:t>
          </a:r>
          <a:r>
            <a:rPr lang="el-GR" sz="1400" b="1" kern="1200" dirty="0"/>
            <a:t>Όταν το τεστ είναι στατιστικά σημαντικό </a:t>
          </a:r>
          <a:r>
            <a:rPr lang="en-US" sz="1400" b="1" kern="1200" dirty="0"/>
            <a:t>(p &lt; 0.01) </a:t>
          </a:r>
          <a:r>
            <a:rPr lang="el-GR" sz="1400" b="1" kern="1200" dirty="0"/>
            <a:t>οι προβλέψεις του μοντέλου είναι </a:t>
          </a:r>
          <a:r>
            <a:rPr lang="en-US" sz="1400" b="1" kern="1200" dirty="0"/>
            <a:t>biased (</a:t>
          </a:r>
          <a:r>
            <a:rPr lang="el-GR" sz="1400" b="1" kern="1200" dirty="0"/>
            <a:t>τα υπόλοιπα δεν κατανέμονται σύμφωνα με την κανονική κατανομή)</a:t>
          </a:r>
          <a:endParaRPr lang="en-US" sz="1400" b="1" kern="1200" dirty="0"/>
        </a:p>
      </dsp:txBody>
      <dsp:txXfrm>
        <a:off x="33728" y="4970737"/>
        <a:ext cx="10448144" cy="6234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75875-DDA2-4899-9ED7-204D78C3E0C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DC7E87DA-2875-46E1-8C8E-C00755B05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6F8D7345-3627-49FA-94FA-BAE59F07A4BB}"/>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5" name="Θέση υποσέλιδου 4">
            <a:extLst>
              <a:ext uri="{FF2B5EF4-FFF2-40B4-BE49-F238E27FC236}">
                <a16:creationId xmlns:a16="http://schemas.microsoft.com/office/drawing/2014/main" id="{0DFA07E5-641A-449D-BB4D-75E9E4F3DACE}"/>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B133AECB-4CD1-45E1-AB70-3077F9D50F1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66063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AC89C-210E-4C19-945E-750945BA38E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EECD09C-0162-46D0-9A8C-D092387552E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1E03E3E-2E31-4CE6-B64D-47FF3F2F0605}"/>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5" name="Θέση υποσέλιδου 4">
            <a:extLst>
              <a:ext uri="{FF2B5EF4-FFF2-40B4-BE49-F238E27FC236}">
                <a16:creationId xmlns:a16="http://schemas.microsoft.com/office/drawing/2014/main" id="{4F629A35-A628-4C0F-868A-12B6F010073E}"/>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D62E6B76-2557-434B-8592-0A98D7F5FB4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58766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C994A99-FA02-4A80-A64E-737E9A5441B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654F12A-AD64-4D9D-BF1E-F04034800BB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44F40DF-C372-4B16-B396-0064E01E814E}"/>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5" name="Θέση υποσέλιδου 4">
            <a:extLst>
              <a:ext uri="{FF2B5EF4-FFF2-40B4-BE49-F238E27FC236}">
                <a16:creationId xmlns:a16="http://schemas.microsoft.com/office/drawing/2014/main" id="{6CEFEE71-03AC-4D7C-BA4E-C2228FA18CB2}"/>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2C1180AD-0F8E-402A-A6DA-FC59F292507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137472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DE1EAE-F443-43F1-AEDC-FAD3FA0E057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3C5CB22-AC84-477A-ACC4-BDB28E1F0CF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F321243-A076-4C98-AB22-C594B986F7B4}"/>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5" name="Θέση υποσέλιδου 4">
            <a:extLst>
              <a:ext uri="{FF2B5EF4-FFF2-40B4-BE49-F238E27FC236}">
                <a16:creationId xmlns:a16="http://schemas.microsoft.com/office/drawing/2014/main" id="{32AF2B37-22BF-44CE-8FB5-F73D86A63E4B}"/>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2C728429-1C1A-4ED9-BBA6-A6CEC3D0537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95857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10769C-269B-468D-9312-3A1B8F65A5A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DD3DA20-5F2F-42AF-9E86-15A3DD936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8C0DFD4-2E2D-47A8-B8AA-495BF71A8A27}"/>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5" name="Θέση υποσέλιδου 4">
            <a:extLst>
              <a:ext uri="{FF2B5EF4-FFF2-40B4-BE49-F238E27FC236}">
                <a16:creationId xmlns:a16="http://schemas.microsoft.com/office/drawing/2014/main" id="{30B5390D-ED56-46E4-BE9B-E3BEA9D56462}"/>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0227112C-9A9C-440C-9D68-BD1849A9A9D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605610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AB3ED1-4031-449D-B8A3-0A06479589A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7515F9A-5881-4BBB-A5DA-C9F7DCADA46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D9069D3-7A6C-413F-95C1-AB6DB5FCF9D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78359F03-57B9-49D8-BAFA-50C1D6C128F1}"/>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6" name="Θέση υποσέλιδου 5">
            <a:extLst>
              <a:ext uri="{FF2B5EF4-FFF2-40B4-BE49-F238E27FC236}">
                <a16:creationId xmlns:a16="http://schemas.microsoft.com/office/drawing/2014/main" id="{DBDB2021-2FF7-4A24-B755-7207944C67B0}"/>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2AE5DCBD-BD9D-4EB5-974D-A8B77A26BEE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627263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306CD-EFD6-4ED2-A2C7-EDA6AF74E8F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AACD8A8-4260-49A7-9130-606F7A023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FD4A2F3-6047-4762-AF3C-FA32C968C3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1C874C52-25EC-49D0-B34B-6DCA13220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156C641-762F-49DA-A771-E256CFA69F8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54EE3D49-72C9-41EE-84A8-CF44A2BF5C13}"/>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8" name="Θέση υποσέλιδου 7">
            <a:extLst>
              <a:ext uri="{FF2B5EF4-FFF2-40B4-BE49-F238E27FC236}">
                <a16:creationId xmlns:a16="http://schemas.microsoft.com/office/drawing/2014/main" id="{A43A84C4-7741-4400-94D5-46EE7364573B}"/>
              </a:ext>
            </a:extLst>
          </p:cNvPr>
          <p:cNvSpPr>
            <a:spLocks noGrp="1"/>
          </p:cNvSpPr>
          <p:nvPr>
            <p:ph type="ftr" sz="quarter" idx="11"/>
          </p:nvPr>
        </p:nvSpPr>
        <p:spPr/>
        <p:txBody>
          <a:bodyPr/>
          <a:lstStyle/>
          <a:p>
            <a:endParaRPr lang="en-US" dirty="0"/>
          </a:p>
        </p:txBody>
      </p:sp>
      <p:sp>
        <p:nvSpPr>
          <p:cNvPr id="9" name="Θέση αριθμού διαφάνειας 8">
            <a:extLst>
              <a:ext uri="{FF2B5EF4-FFF2-40B4-BE49-F238E27FC236}">
                <a16:creationId xmlns:a16="http://schemas.microsoft.com/office/drawing/2014/main" id="{961997C0-9285-4AAD-A0ED-698A8938446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44845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B77C7-BAB9-4919-AD3B-D34359DD05C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807696C7-1DB0-4085-8B50-BDBBAB21AF45}"/>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4" name="Θέση υποσέλιδου 3">
            <a:extLst>
              <a:ext uri="{FF2B5EF4-FFF2-40B4-BE49-F238E27FC236}">
                <a16:creationId xmlns:a16="http://schemas.microsoft.com/office/drawing/2014/main" id="{D80A9AE5-E5C3-4014-A177-352CF3A5F152}"/>
              </a:ext>
            </a:extLst>
          </p:cNvPr>
          <p:cNvSpPr>
            <a:spLocks noGrp="1"/>
          </p:cNvSpPr>
          <p:nvPr>
            <p:ph type="ftr" sz="quarter" idx="11"/>
          </p:nvPr>
        </p:nvSpPr>
        <p:spPr/>
        <p:txBody>
          <a:bodyPr/>
          <a:lstStyle/>
          <a:p>
            <a:endParaRPr lang="en-US" dirty="0"/>
          </a:p>
        </p:txBody>
      </p:sp>
      <p:sp>
        <p:nvSpPr>
          <p:cNvPr id="5" name="Θέση αριθμού διαφάνειας 4">
            <a:extLst>
              <a:ext uri="{FF2B5EF4-FFF2-40B4-BE49-F238E27FC236}">
                <a16:creationId xmlns:a16="http://schemas.microsoft.com/office/drawing/2014/main" id="{20E82184-C8DB-4982-9AD4-EEC6CCAF92B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333823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094F796-311B-4231-B4A4-AA416E7DCDF0}"/>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3" name="Θέση υποσέλιδου 2">
            <a:extLst>
              <a:ext uri="{FF2B5EF4-FFF2-40B4-BE49-F238E27FC236}">
                <a16:creationId xmlns:a16="http://schemas.microsoft.com/office/drawing/2014/main" id="{CB9BF0B8-E154-4F0D-B460-79DD5F7E0B51}"/>
              </a:ext>
            </a:extLst>
          </p:cNvPr>
          <p:cNvSpPr>
            <a:spLocks noGrp="1"/>
          </p:cNvSpPr>
          <p:nvPr>
            <p:ph type="ftr" sz="quarter" idx="1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95451546-E94E-44BA-96CC-D3463838F47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768218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A94B0E-60BA-48BD-A86E-57DD249E45D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1F39992-8073-4EA3-8C1E-0ED7AA3DE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0F638C3-32FF-45C9-9AD9-F9BA4C159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051E081-521F-4255-BFBC-8961C6176924}"/>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6" name="Θέση υποσέλιδου 5">
            <a:extLst>
              <a:ext uri="{FF2B5EF4-FFF2-40B4-BE49-F238E27FC236}">
                <a16:creationId xmlns:a16="http://schemas.microsoft.com/office/drawing/2014/main" id="{0F159233-A019-4000-9281-7E92780F638B}"/>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AF7CAFF2-1640-4020-BE75-F0117BE322B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474843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B68B23-946A-46C5-B54F-F2F4BD0D2FB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E21B1880-C153-424F-B429-127923470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Θέση κειμένου 3">
            <a:extLst>
              <a:ext uri="{FF2B5EF4-FFF2-40B4-BE49-F238E27FC236}">
                <a16:creationId xmlns:a16="http://schemas.microsoft.com/office/drawing/2014/main" id="{7E921847-FA0B-4303-B931-485B50246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9064EC7-9E76-41D7-912F-806E9BE2A004}"/>
              </a:ext>
            </a:extLst>
          </p:cNvPr>
          <p:cNvSpPr>
            <a:spLocks noGrp="1"/>
          </p:cNvSpPr>
          <p:nvPr>
            <p:ph type="dt" sz="half" idx="10"/>
          </p:nvPr>
        </p:nvSpPr>
        <p:spPr/>
        <p:txBody>
          <a:bodyPr/>
          <a:lstStyle/>
          <a:p>
            <a:fld id="{F6FA2B21-3FCD-4721-B95C-427943F61125}" type="datetime1">
              <a:rPr lang="en-US" smtClean="0"/>
              <a:t>11/26/2019</a:t>
            </a:fld>
            <a:endParaRPr lang="en-US" dirty="0"/>
          </a:p>
        </p:txBody>
      </p:sp>
      <p:sp>
        <p:nvSpPr>
          <p:cNvPr id="6" name="Θέση υποσέλιδου 5">
            <a:extLst>
              <a:ext uri="{FF2B5EF4-FFF2-40B4-BE49-F238E27FC236}">
                <a16:creationId xmlns:a16="http://schemas.microsoft.com/office/drawing/2014/main" id="{80E6CA82-BC72-415A-83B0-0D16B0251478}"/>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DB4CAEA2-D043-4F7D-9434-3AFA1E78A44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487646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DEFF356-A638-407E-8171-BB4F56F03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D112A91-1A63-4495-9952-9540E533F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91CA949-46F5-4547-BF29-0777BCF9F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11/26/2019</a:t>
            </a:fld>
            <a:endParaRPr lang="en-US" dirty="0"/>
          </a:p>
        </p:txBody>
      </p:sp>
      <p:sp>
        <p:nvSpPr>
          <p:cNvPr id="5" name="Θέση υποσέλιδου 4">
            <a:extLst>
              <a:ext uri="{FF2B5EF4-FFF2-40B4-BE49-F238E27FC236}">
                <a16:creationId xmlns:a16="http://schemas.microsoft.com/office/drawing/2014/main" id="{1235B19D-FA44-4010-8898-E6C55FA8D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a:extLst>
              <a:ext uri="{FF2B5EF4-FFF2-40B4-BE49-F238E27FC236}">
                <a16:creationId xmlns:a16="http://schemas.microsoft.com/office/drawing/2014/main" id="{C0F9244E-7E99-4B9F-AEC5-134D9E28A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881722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esktop.arcgis.com/en/arcmap/10.3/tools/spatial-statistics-toolbox/regression-analysis-basics.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995AB-F9A2-418B-B814-F898D2F96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2" name="Τίτλος 1">
            <a:extLst>
              <a:ext uri="{FF2B5EF4-FFF2-40B4-BE49-F238E27FC236}">
                <a16:creationId xmlns:a16="http://schemas.microsoft.com/office/drawing/2014/main" id="{C7BF9B84-B0B9-4A74-BE7F-989CF5F11355}"/>
              </a:ext>
            </a:extLst>
          </p:cNvPr>
          <p:cNvSpPr>
            <a:spLocks noGrp="1"/>
          </p:cNvSpPr>
          <p:nvPr>
            <p:ph type="ctrTitle"/>
          </p:nvPr>
        </p:nvSpPr>
        <p:spPr>
          <a:xfrm>
            <a:off x="6033793" y="2355458"/>
            <a:ext cx="4775075" cy="1630907"/>
          </a:xfrm>
        </p:spPr>
        <p:txBody>
          <a:bodyPr>
            <a:normAutofit/>
          </a:bodyPr>
          <a:lstStyle/>
          <a:p>
            <a:r>
              <a:rPr lang="el-GR" sz="4400" dirty="0">
                <a:solidFill>
                  <a:schemeClr val="tx1"/>
                </a:solidFill>
              </a:rPr>
              <a:t>ΕΡΓΑΣΤΗΡΙΟ </a:t>
            </a:r>
            <a:r>
              <a:rPr lang="en-US" sz="4400" dirty="0"/>
              <a:t>7</a:t>
            </a:r>
            <a:endParaRPr lang="en-US" sz="4400" dirty="0">
              <a:solidFill>
                <a:schemeClr val="tx1"/>
              </a:solidFill>
            </a:endParaRPr>
          </a:p>
        </p:txBody>
      </p:sp>
      <p:sp>
        <p:nvSpPr>
          <p:cNvPr id="3" name="Υπότιτλος 2">
            <a:extLst>
              <a:ext uri="{FF2B5EF4-FFF2-40B4-BE49-F238E27FC236}">
                <a16:creationId xmlns:a16="http://schemas.microsoft.com/office/drawing/2014/main" id="{B15DF389-8EA6-4EC4-B136-D7D80A01BEAF}"/>
              </a:ext>
            </a:extLst>
          </p:cNvPr>
          <p:cNvSpPr>
            <a:spLocks noGrp="1"/>
          </p:cNvSpPr>
          <p:nvPr>
            <p:ph type="subTitle" idx="1"/>
          </p:nvPr>
        </p:nvSpPr>
        <p:spPr>
          <a:xfrm>
            <a:off x="6033793" y="3995988"/>
            <a:ext cx="4775075" cy="559656"/>
          </a:xfrm>
        </p:spPr>
        <p:txBody>
          <a:bodyPr>
            <a:normAutofit fontScale="85000" lnSpcReduction="20000"/>
          </a:bodyPr>
          <a:lstStyle/>
          <a:p>
            <a:r>
              <a:rPr lang="el-GR" dirty="0"/>
              <a:t>Εφαρμογές Γεωπληροφορικής στις Κοινωνικές Επιστήμες</a:t>
            </a:r>
            <a:endParaRPr lang="en-US" dirty="0">
              <a:solidFill>
                <a:schemeClr val="tx1"/>
              </a:solidFill>
            </a:endParaRPr>
          </a:p>
        </p:txBody>
      </p:sp>
      <p:sp>
        <p:nvSpPr>
          <p:cNvPr id="5" name="Ορθογώνιο 4">
            <a:extLst>
              <a:ext uri="{FF2B5EF4-FFF2-40B4-BE49-F238E27FC236}">
                <a16:creationId xmlns:a16="http://schemas.microsoft.com/office/drawing/2014/main" id="{A2D6790B-CDA6-4BC1-8569-A3EDAB29832E}"/>
              </a:ext>
            </a:extLst>
          </p:cNvPr>
          <p:cNvSpPr/>
          <p:nvPr/>
        </p:nvSpPr>
        <p:spPr>
          <a:xfrm>
            <a:off x="136849" y="-68761"/>
            <a:ext cx="6096000" cy="2231380"/>
          </a:xfrm>
          <a:prstGeom prst="rect">
            <a:avLst/>
          </a:prstGeom>
        </p:spPr>
        <p:txBody>
          <a:bodyPr>
            <a:spAutoFit/>
          </a:bodyPr>
          <a:lstStyle/>
          <a:p>
            <a:endParaRPr lang="en-US" sz="1100" dirty="0">
              <a:solidFill>
                <a:schemeClr val="bg1"/>
              </a:solidFill>
              <a:latin typeface="Times New Roman" panose="02020603050405020304" pitchFamily="18" charset="0"/>
            </a:endParaRPr>
          </a:p>
          <a:p>
            <a:r>
              <a:rPr lang="el-GR" sz="3200" dirty="0">
                <a:solidFill>
                  <a:schemeClr val="bg1"/>
                </a:solidFill>
                <a:latin typeface="Times New Roman" panose="02020603050405020304" pitchFamily="18" charset="0"/>
              </a:rPr>
              <a:t>Ανάλυση δεδομένων κλήσεων εκτάκτου ανάγκης στο 911 με χρήση στατιστικής παλινδρόμησης (</a:t>
            </a:r>
            <a:r>
              <a:rPr lang="en-US" sz="3200" dirty="0">
                <a:solidFill>
                  <a:schemeClr val="bg1"/>
                </a:solidFill>
                <a:latin typeface="Times New Roman" panose="02020603050405020304" pitchFamily="18" charset="0"/>
              </a:rPr>
              <a:t>Regression)</a:t>
            </a:r>
            <a:endParaRPr lang="en-US" sz="3200" dirty="0">
              <a:solidFill>
                <a:schemeClr val="bg1"/>
              </a:solidFill>
            </a:endParaRPr>
          </a:p>
        </p:txBody>
      </p:sp>
    </p:spTree>
    <p:extLst>
      <p:ext uri="{BB962C8B-B14F-4D97-AF65-F5344CB8AC3E}">
        <p14:creationId xmlns:p14="http://schemas.microsoft.com/office/powerpoint/2010/main" val="7193083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7254CFC-71C4-44B3-B843-29ADB0A87D4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l-GR" sz="2800" dirty="0"/>
              <a:t>Βήμα 2: Εξερευνώντας την</a:t>
            </a:r>
            <a:r>
              <a:rPr lang="en-US" sz="2800" dirty="0"/>
              <a:t> OLS Regression </a:t>
            </a:r>
          </a:p>
        </p:txBody>
      </p:sp>
      <p:sp>
        <p:nvSpPr>
          <p:cNvPr id="3" name="Θέση περιεχομένου 2">
            <a:extLst>
              <a:ext uri="{FF2B5EF4-FFF2-40B4-BE49-F238E27FC236}">
                <a16:creationId xmlns:a16="http://schemas.microsoft.com/office/drawing/2014/main" id="{051E2508-61F3-445D-AEA8-9C4C7CE7328A}"/>
              </a:ext>
            </a:extLst>
          </p:cNvPr>
          <p:cNvSpPr>
            <a:spLocks noGrp="1"/>
          </p:cNvSpPr>
          <p:nvPr>
            <p:ph idx="1"/>
          </p:nvPr>
        </p:nvSpPr>
        <p:spPr>
          <a:xfrm>
            <a:off x="643468" y="2638043"/>
            <a:ext cx="3363974" cy="3415623"/>
          </a:xfrm>
        </p:spPr>
        <p:txBody>
          <a:bodyPr>
            <a:normAutofit/>
          </a:bodyPr>
          <a:lstStyle/>
          <a:p>
            <a:r>
              <a:rPr lang="el-GR" sz="1600" dirty="0"/>
              <a:t>Η επόμενη ερώτηση που η κοινότητα μπορεί να ρωτήσει είναι «γιατί οι όγκοι κλήσεων είναι τόσο υψηλοί σε αυτές τις </a:t>
            </a:r>
            <a:r>
              <a:rPr lang="en-US" sz="1600" dirty="0"/>
              <a:t>hot spot</a:t>
            </a:r>
            <a:r>
              <a:rPr lang="el-GR" sz="1600" dirty="0"/>
              <a:t> περιοχές»? Και « Ποιοι παράγοντες συνεισφέρουν σε αυτόν τον υψηλό όγκο»?</a:t>
            </a:r>
            <a:endParaRPr lang="en-US" sz="1600" dirty="0"/>
          </a:p>
          <a:p>
            <a:r>
              <a:rPr lang="el-GR" sz="1600" dirty="0"/>
              <a:t>Ενεργοποιήστε το </a:t>
            </a:r>
            <a:r>
              <a:rPr lang="en-US" sz="1600" dirty="0"/>
              <a:t>data frame </a:t>
            </a:r>
            <a:r>
              <a:rPr lang="el-GR" sz="1600" dirty="0"/>
              <a:t>της </a:t>
            </a:r>
            <a:r>
              <a:rPr lang="en-US" sz="1600" dirty="0"/>
              <a:t>Regression Analysis </a:t>
            </a:r>
            <a:r>
              <a:rPr lang="el-GR" sz="1600" dirty="0"/>
              <a:t>(δεξί κλικ -&gt; </a:t>
            </a:r>
            <a:r>
              <a:rPr lang="en-US" sz="1600" dirty="0"/>
              <a:t>Activate</a:t>
            </a:r>
            <a:r>
              <a:rPr lang="el-GR" sz="1600" dirty="0"/>
              <a:t>)</a:t>
            </a:r>
            <a:r>
              <a:rPr lang="en-US" sz="1600" dirty="0"/>
              <a:t> </a:t>
            </a:r>
            <a:endParaRPr lang="el-GR" sz="1600" dirty="0"/>
          </a:p>
          <a:p>
            <a:endParaRPr lang="en-US" sz="1600" dirty="0"/>
          </a:p>
          <a:p>
            <a:r>
              <a:rPr lang="el-GR" sz="1600" dirty="0"/>
              <a:t>Επεκτείνεται την εργαλειοθήκη </a:t>
            </a:r>
            <a:r>
              <a:rPr lang="en-US" sz="1600" b="1" dirty="0"/>
              <a:t>Spatial Statistics tools </a:t>
            </a:r>
            <a:r>
              <a:rPr lang="en-US" sz="1600" dirty="0"/>
              <a:t>toolbox </a:t>
            </a:r>
          </a:p>
          <a:p>
            <a:endParaRPr lang="en-US" sz="1600" dirty="0"/>
          </a:p>
        </p:txBody>
      </p:sp>
      <p:pic>
        <p:nvPicPr>
          <p:cNvPr id="4" name="Εικόνα 3">
            <a:extLst>
              <a:ext uri="{FF2B5EF4-FFF2-40B4-BE49-F238E27FC236}">
                <a16:creationId xmlns:a16="http://schemas.microsoft.com/office/drawing/2014/main" id="{8F49276D-F672-417B-B2E5-9B2ABD2910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7763" y="1281004"/>
            <a:ext cx="6250769" cy="4135124"/>
          </a:xfrm>
          <a:prstGeom prst="rect">
            <a:avLst/>
          </a:prstGeom>
        </p:spPr>
      </p:pic>
    </p:spTree>
    <p:extLst>
      <p:ext uri="{BB962C8B-B14F-4D97-AF65-F5344CB8AC3E}">
        <p14:creationId xmlns:p14="http://schemas.microsoft.com/office/powerpoint/2010/main" val="28530136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34C7198-00B7-4092-AC61-031F3016390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Global Environment Settings</a:t>
            </a:r>
          </a:p>
        </p:txBody>
      </p:sp>
      <p:sp>
        <p:nvSpPr>
          <p:cNvPr id="3" name="Θέση περιεχομένου 2">
            <a:extLst>
              <a:ext uri="{FF2B5EF4-FFF2-40B4-BE49-F238E27FC236}">
                <a16:creationId xmlns:a16="http://schemas.microsoft.com/office/drawing/2014/main" id="{008BB5AE-1BEE-4ECF-BC04-D3542D5AF7AD}"/>
              </a:ext>
            </a:extLst>
          </p:cNvPr>
          <p:cNvSpPr>
            <a:spLocks noGrp="1"/>
          </p:cNvSpPr>
          <p:nvPr>
            <p:ph idx="1"/>
          </p:nvPr>
        </p:nvSpPr>
        <p:spPr>
          <a:xfrm>
            <a:off x="643468" y="2638043"/>
            <a:ext cx="3363974" cy="3415623"/>
          </a:xfrm>
        </p:spPr>
        <p:txBody>
          <a:bodyPr>
            <a:normAutofit/>
          </a:bodyPr>
          <a:lstStyle/>
          <a:p>
            <a:endParaRPr lang="en-US" sz="2400" dirty="0"/>
          </a:p>
          <a:p>
            <a:r>
              <a:rPr lang="el-GR" sz="2400" dirty="0"/>
              <a:t>Δεξί κλικ στον κενό χώρο του </a:t>
            </a:r>
            <a:r>
              <a:rPr lang="en-US" sz="2400" dirty="0"/>
              <a:t>toolbox</a:t>
            </a:r>
            <a:r>
              <a:rPr lang="el-GR" sz="2400" dirty="0"/>
              <a:t> και επιλέξτε </a:t>
            </a:r>
            <a:r>
              <a:rPr lang="en-US" sz="2400" dirty="0"/>
              <a:t>Environment settings -&gt; </a:t>
            </a:r>
            <a:r>
              <a:rPr lang="el-GR" sz="2400" dirty="0"/>
              <a:t>ορίστε ότι βλέπετε στα δεξιά. </a:t>
            </a:r>
            <a:endParaRPr lang="en-US" sz="2400" dirty="0"/>
          </a:p>
          <a:p>
            <a:endParaRPr lang="en-US" sz="2400" dirty="0"/>
          </a:p>
        </p:txBody>
      </p:sp>
      <p:pic>
        <p:nvPicPr>
          <p:cNvPr id="4" name="Εικόνα 3">
            <a:extLst>
              <a:ext uri="{FF2B5EF4-FFF2-40B4-BE49-F238E27FC236}">
                <a16:creationId xmlns:a16="http://schemas.microsoft.com/office/drawing/2014/main" id="{3A203DBC-FCAA-437F-A6F5-A6658D5D6C35}"/>
              </a:ext>
            </a:extLst>
          </p:cNvPr>
          <p:cNvPicPr>
            <a:picLocks noChangeAspect="1"/>
          </p:cNvPicPr>
          <p:nvPr/>
        </p:nvPicPr>
        <p:blipFill>
          <a:blip r:embed="rId2"/>
          <a:stretch>
            <a:fillRect/>
          </a:stretch>
        </p:blipFill>
        <p:spPr>
          <a:xfrm>
            <a:off x="6508955" y="337319"/>
            <a:ext cx="3962399" cy="6183361"/>
          </a:xfrm>
          <a:prstGeom prst="rect">
            <a:avLst/>
          </a:prstGeom>
        </p:spPr>
      </p:pic>
    </p:spTree>
    <p:extLst>
      <p:ext uri="{BB962C8B-B14F-4D97-AF65-F5344CB8AC3E}">
        <p14:creationId xmlns:p14="http://schemas.microsoft.com/office/powerpoint/2010/main" val="66832121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AC4040D5-B2CD-4EBD-AAF4-4C0B94D85E1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Geoprocessing</a:t>
            </a:r>
          </a:p>
        </p:txBody>
      </p:sp>
      <p:sp>
        <p:nvSpPr>
          <p:cNvPr id="3" name="Θέση περιεχομένου 2">
            <a:extLst>
              <a:ext uri="{FF2B5EF4-FFF2-40B4-BE49-F238E27FC236}">
                <a16:creationId xmlns:a16="http://schemas.microsoft.com/office/drawing/2014/main" id="{8ED42A34-2314-4A0E-AAE5-FAA2C05D94AA}"/>
              </a:ext>
            </a:extLst>
          </p:cNvPr>
          <p:cNvSpPr>
            <a:spLocks noGrp="1"/>
          </p:cNvSpPr>
          <p:nvPr>
            <p:ph idx="1"/>
          </p:nvPr>
        </p:nvSpPr>
        <p:spPr>
          <a:xfrm>
            <a:off x="643468" y="2638043"/>
            <a:ext cx="3363974" cy="3415623"/>
          </a:xfrm>
        </p:spPr>
        <p:txBody>
          <a:bodyPr>
            <a:normAutofit/>
          </a:bodyPr>
          <a:lstStyle/>
          <a:p>
            <a:r>
              <a:rPr lang="el-GR" sz="1700" dirty="0"/>
              <a:t>Απενεργοποιήστε το </a:t>
            </a:r>
            <a:r>
              <a:rPr lang="en-US" sz="1700" dirty="0"/>
              <a:t>background processes (Geoprocessing&gt;Geoprocessing Options). </a:t>
            </a:r>
            <a:endParaRPr lang="el-GR" sz="1700" dirty="0"/>
          </a:p>
          <a:p>
            <a:r>
              <a:rPr lang="el-GR" sz="1700" dirty="0"/>
              <a:t>Με την απενεργοποίηση θα μπορούμε να δούμε τα αποτελέσματα της άσκησης στο </a:t>
            </a:r>
            <a:r>
              <a:rPr lang="en-US" sz="1700" dirty="0"/>
              <a:t>results</a:t>
            </a:r>
            <a:r>
              <a:rPr lang="el-GR" sz="1700" dirty="0"/>
              <a:t>.</a:t>
            </a:r>
            <a:endParaRPr lang="en-US" sz="1700" dirty="0"/>
          </a:p>
          <a:p>
            <a:endParaRPr lang="en-US" sz="1700" dirty="0"/>
          </a:p>
          <a:p>
            <a:endParaRPr lang="en-US" sz="1700" dirty="0"/>
          </a:p>
        </p:txBody>
      </p:sp>
      <p:pic>
        <p:nvPicPr>
          <p:cNvPr id="4" name="Εικόνα 3">
            <a:extLst>
              <a:ext uri="{FF2B5EF4-FFF2-40B4-BE49-F238E27FC236}">
                <a16:creationId xmlns:a16="http://schemas.microsoft.com/office/drawing/2014/main" id="{98529868-DCA2-474D-B38A-12B7AE874BF2}"/>
              </a:ext>
            </a:extLst>
          </p:cNvPr>
          <p:cNvPicPr>
            <a:picLocks noChangeAspect="1"/>
          </p:cNvPicPr>
          <p:nvPr/>
        </p:nvPicPr>
        <p:blipFill>
          <a:blip r:embed="rId2"/>
          <a:stretch>
            <a:fillRect/>
          </a:stretch>
        </p:blipFill>
        <p:spPr>
          <a:xfrm>
            <a:off x="5297763" y="2002096"/>
            <a:ext cx="6250769" cy="2692940"/>
          </a:xfrm>
          <a:prstGeom prst="rect">
            <a:avLst/>
          </a:prstGeom>
        </p:spPr>
      </p:pic>
    </p:spTree>
    <p:extLst>
      <p:ext uri="{BB962C8B-B14F-4D97-AF65-F5344CB8AC3E}">
        <p14:creationId xmlns:p14="http://schemas.microsoft.com/office/powerpoint/2010/main" val="24523669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0777C24-4334-41EA-A073-B90C0BDF56D3}"/>
              </a:ext>
            </a:extLst>
          </p:cNvPr>
          <p:cNvSpPr>
            <a:spLocks noGrp="1"/>
          </p:cNvSpPr>
          <p:nvPr>
            <p:ph type="title"/>
          </p:nvPr>
        </p:nvSpPr>
        <p:spPr>
          <a:xfrm>
            <a:off x="321733" y="981091"/>
            <a:ext cx="4092951" cy="1624457"/>
          </a:xfrm>
        </p:spPr>
        <p:txBody>
          <a:bodyPr>
            <a:normAutofit/>
          </a:bodyPr>
          <a:lstStyle/>
          <a:p>
            <a:r>
              <a:rPr lang="en-US" sz="3600" dirty="0">
                <a:solidFill>
                  <a:schemeClr val="bg1"/>
                </a:solidFill>
              </a:rPr>
              <a:t>Census Tracts</a:t>
            </a:r>
            <a:r>
              <a:rPr lang="el-GR" sz="3600" dirty="0">
                <a:solidFill>
                  <a:schemeClr val="bg1"/>
                </a:solidFill>
              </a:rPr>
              <a:t> και δεδομένα</a:t>
            </a:r>
            <a:endParaRPr lang="en-US" sz="3600" dirty="0">
              <a:solidFill>
                <a:schemeClr val="bg1"/>
              </a:solidFill>
            </a:endParaRPr>
          </a:p>
        </p:txBody>
      </p:sp>
      <p:cxnSp>
        <p:nvCxnSpPr>
          <p:cNvPr id="14" name="Straight Connector 13">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6F20C57-933D-4304-892F-BE5D38FCA1B7}"/>
              </a:ext>
            </a:extLst>
          </p:cNvPr>
          <p:cNvSpPr>
            <a:spLocks noGrp="1"/>
          </p:cNvSpPr>
          <p:nvPr>
            <p:ph idx="1"/>
          </p:nvPr>
        </p:nvSpPr>
        <p:spPr>
          <a:xfrm>
            <a:off x="321733" y="2834809"/>
            <a:ext cx="4092951" cy="3042099"/>
          </a:xfrm>
        </p:spPr>
        <p:txBody>
          <a:bodyPr anchor="t">
            <a:normAutofit/>
          </a:bodyPr>
          <a:lstStyle/>
          <a:p>
            <a:r>
              <a:rPr lang="el-GR" sz="1700" dirty="0">
                <a:solidFill>
                  <a:schemeClr val="bg1"/>
                </a:solidFill>
              </a:rPr>
              <a:t>Στο </a:t>
            </a:r>
            <a:r>
              <a:rPr lang="en-US" sz="1700" dirty="0">
                <a:solidFill>
                  <a:schemeClr val="bg1"/>
                </a:solidFill>
              </a:rPr>
              <a:t>data frame, </a:t>
            </a:r>
            <a:r>
              <a:rPr lang="el-GR" sz="1700" dirty="0">
                <a:solidFill>
                  <a:schemeClr val="bg1"/>
                </a:solidFill>
              </a:rPr>
              <a:t>απενεργοποιήστε το </a:t>
            </a:r>
            <a:r>
              <a:rPr lang="en-US" sz="1700" b="1" dirty="0">
                <a:solidFill>
                  <a:schemeClr val="bg1"/>
                </a:solidFill>
              </a:rPr>
              <a:t>Data911Calls </a:t>
            </a:r>
            <a:r>
              <a:rPr lang="en-US" sz="1700" dirty="0">
                <a:solidFill>
                  <a:schemeClr val="bg1"/>
                </a:solidFill>
              </a:rPr>
              <a:t>layer.</a:t>
            </a:r>
          </a:p>
          <a:p>
            <a:endParaRPr lang="en-US" sz="1700" dirty="0">
              <a:solidFill>
                <a:schemeClr val="bg1"/>
              </a:solidFill>
            </a:endParaRPr>
          </a:p>
          <a:p>
            <a:r>
              <a:rPr lang="el-GR" sz="1700" dirty="0">
                <a:solidFill>
                  <a:schemeClr val="bg1"/>
                </a:solidFill>
              </a:rPr>
              <a:t>Δεξί κλικ στο </a:t>
            </a:r>
            <a:r>
              <a:rPr lang="en-US" sz="1700" b="1" dirty="0">
                <a:solidFill>
                  <a:schemeClr val="bg1"/>
                </a:solidFill>
              </a:rPr>
              <a:t>ObsData911Calls </a:t>
            </a:r>
            <a:r>
              <a:rPr lang="en-US" sz="1700" dirty="0">
                <a:solidFill>
                  <a:schemeClr val="bg1"/>
                </a:solidFill>
              </a:rPr>
              <a:t>layer </a:t>
            </a:r>
            <a:r>
              <a:rPr lang="el-GR" sz="1700" dirty="0">
                <a:solidFill>
                  <a:schemeClr val="bg1"/>
                </a:solidFill>
              </a:rPr>
              <a:t>και επιλογή</a:t>
            </a:r>
            <a:r>
              <a:rPr lang="en-US" sz="1700" dirty="0">
                <a:solidFill>
                  <a:schemeClr val="bg1"/>
                </a:solidFill>
              </a:rPr>
              <a:t> Open Attribute Table.</a:t>
            </a:r>
          </a:p>
          <a:p>
            <a:endParaRPr lang="en-US" sz="1700" dirty="0">
              <a:solidFill>
                <a:schemeClr val="bg1"/>
              </a:solidFill>
            </a:endParaRPr>
          </a:p>
          <a:p>
            <a:r>
              <a:rPr lang="el-GR" sz="1700" dirty="0">
                <a:solidFill>
                  <a:schemeClr val="bg1"/>
                </a:solidFill>
              </a:rPr>
              <a:t>Παρατηρήστε ότι ο πίνακας έχει πεδία όπως η κατάσταση εκπαίδευσης </a:t>
            </a:r>
            <a:r>
              <a:rPr lang="en-US" sz="1700" dirty="0">
                <a:solidFill>
                  <a:schemeClr val="bg1"/>
                </a:solidFill>
              </a:rPr>
              <a:t>(LowEd), </a:t>
            </a:r>
            <a:r>
              <a:rPr lang="el-GR" sz="1700" dirty="0">
                <a:solidFill>
                  <a:schemeClr val="bg1"/>
                </a:solidFill>
              </a:rPr>
              <a:t>επίπεδα ανεργίας </a:t>
            </a:r>
            <a:r>
              <a:rPr lang="en-US" sz="1700" dirty="0">
                <a:solidFill>
                  <a:schemeClr val="bg1"/>
                </a:solidFill>
              </a:rPr>
              <a:t>(Unemploy), </a:t>
            </a:r>
            <a:r>
              <a:rPr lang="el-GR" sz="1700" dirty="0">
                <a:solidFill>
                  <a:schemeClr val="bg1"/>
                </a:solidFill>
              </a:rPr>
              <a:t>κτλ.</a:t>
            </a:r>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pic>
        <p:nvPicPr>
          <p:cNvPr id="5" name="Εικόνα 4">
            <a:extLst>
              <a:ext uri="{FF2B5EF4-FFF2-40B4-BE49-F238E27FC236}">
                <a16:creationId xmlns:a16="http://schemas.microsoft.com/office/drawing/2014/main" id="{7BB55996-F3C3-4196-A3D9-C9B5E5F4B8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3767" y="878352"/>
            <a:ext cx="6542117" cy="4944248"/>
          </a:xfrm>
          <a:prstGeom prst="rect">
            <a:avLst/>
          </a:prstGeom>
        </p:spPr>
      </p:pic>
    </p:spTree>
    <p:extLst>
      <p:ext uri="{BB962C8B-B14F-4D97-AF65-F5344CB8AC3E}">
        <p14:creationId xmlns:p14="http://schemas.microsoft.com/office/powerpoint/2010/main" val="277280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2FF05-C49E-4D2E-BB70-0573F277A561}"/>
              </a:ext>
            </a:extLst>
          </p:cNvPr>
          <p:cNvSpPr>
            <a:spLocks noGrp="1"/>
          </p:cNvSpPr>
          <p:nvPr>
            <p:ph type="title"/>
          </p:nvPr>
        </p:nvSpPr>
        <p:spPr/>
        <p:txBody>
          <a:bodyPr>
            <a:normAutofit fontScale="90000"/>
          </a:bodyPr>
          <a:lstStyle/>
          <a:p>
            <a:br>
              <a:rPr lang="en-US" dirty="0"/>
            </a:br>
            <a:r>
              <a:rPr lang="el-GR" dirty="0"/>
              <a:t>Τρέξτε το εργαλείο της </a:t>
            </a:r>
            <a:r>
              <a:rPr lang="en-US" dirty="0"/>
              <a:t>OLS</a:t>
            </a:r>
            <a:br>
              <a:rPr lang="en-US" dirty="0"/>
            </a:br>
            <a:endParaRPr lang="en-US" dirty="0"/>
          </a:p>
        </p:txBody>
      </p:sp>
      <p:sp>
        <p:nvSpPr>
          <p:cNvPr id="3" name="Θέση περιεχομένου 2">
            <a:extLst>
              <a:ext uri="{FF2B5EF4-FFF2-40B4-BE49-F238E27FC236}">
                <a16:creationId xmlns:a16="http://schemas.microsoft.com/office/drawing/2014/main" id="{4DDA6E6D-5097-4187-B09E-4A2BBE47FAC1}"/>
              </a:ext>
            </a:extLst>
          </p:cNvPr>
          <p:cNvSpPr>
            <a:spLocks noGrp="1"/>
          </p:cNvSpPr>
          <p:nvPr>
            <p:ph idx="1"/>
          </p:nvPr>
        </p:nvSpPr>
        <p:spPr/>
        <p:txBody>
          <a:bodyPr>
            <a:normAutofit fontScale="77500" lnSpcReduction="20000"/>
          </a:bodyPr>
          <a:lstStyle/>
          <a:p>
            <a:r>
              <a:rPr lang="el-GR" dirty="0"/>
              <a:t>Μήπως αναμένουμε περισσότερες κλήσεις σε περιοχές με περισσοτέρους ανθρώπους? Ας δοκιμάσουμε αυτή την υπόθεση εργασίας σε μια απλή εξίσωση με μόνη μεταβλητή τον πληθυσμό. Αν ισχύει, τότε η κοινότητα μας μπορεί να χρησιμοποιήσει πληθυσμιακές προβλέψεις για να προβλέψει και τον μελλοντικό όγκο κλήσεων στο 911.</a:t>
            </a:r>
          </a:p>
          <a:p>
            <a:r>
              <a:rPr lang="el-GR" dirty="0"/>
              <a:t>Όταν το τρέξετε βεβαιωθείτε ότι </a:t>
            </a:r>
            <a:r>
              <a:rPr lang="en-US" dirty="0"/>
              <a:t>“close this dialog when completed successfully box” </a:t>
            </a:r>
            <a:r>
              <a:rPr lang="en-US" b="1" dirty="0"/>
              <a:t>is NOT checked </a:t>
            </a:r>
            <a:endParaRPr lang="el-GR" b="1" dirty="0"/>
          </a:p>
          <a:p>
            <a:endParaRPr lang="en-US" dirty="0"/>
          </a:p>
          <a:p>
            <a:r>
              <a:rPr lang="en-US" dirty="0"/>
              <a:t>Input Feature Class -&gt; ObsData911Calls </a:t>
            </a:r>
          </a:p>
          <a:p>
            <a:r>
              <a:rPr lang="en-US" dirty="0"/>
              <a:t>Unique ID Field -&gt; UniqID </a:t>
            </a:r>
          </a:p>
          <a:p>
            <a:r>
              <a:rPr lang="en-US" dirty="0"/>
              <a:t>Output Feature Class -&gt; C:\SpatialStats\RegressionExercise\Outputs\OLS911Calls.shp </a:t>
            </a:r>
          </a:p>
          <a:p>
            <a:r>
              <a:rPr lang="en-US" dirty="0"/>
              <a:t>Dependent Variable -&gt; Calls </a:t>
            </a:r>
          </a:p>
          <a:p>
            <a:r>
              <a:rPr lang="en-US" dirty="0"/>
              <a:t>Explanatory Variables -&gt; Pop </a:t>
            </a:r>
          </a:p>
          <a:p>
            <a:endParaRPr lang="en-US" dirty="0"/>
          </a:p>
        </p:txBody>
      </p:sp>
    </p:spTree>
    <p:extLst>
      <p:ext uri="{BB962C8B-B14F-4D97-AF65-F5344CB8AC3E}">
        <p14:creationId xmlns:p14="http://schemas.microsoft.com/office/powerpoint/2010/main" val="232266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Top Corners Rounded 19">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7A0A787-3202-45E1-8D67-E20115D966FD}"/>
              </a:ext>
            </a:extLst>
          </p:cNvPr>
          <p:cNvSpPr>
            <a:spLocks noGrp="1"/>
          </p:cNvSpPr>
          <p:nvPr>
            <p:ph type="title"/>
          </p:nvPr>
        </p:nvSpPr>
        <p:spPr>
          <a:xfrm>
            <a:off x="321733" y="981091"/>
            <a:ext cx="4092951" cy="1624457"/>
          </a:xfrm>
        </p:spPr>
        <p:txBody>
          <a:bodyPr>
            <a:normAutofit/>
          </a:bodyPr>
          <a:lstStyle/>
          <a:p>
            <a:r>
              <a:rPr lang="el-GR" sz="3600" dirty="0">
                <a:solidFill>
                  <a:schemeClr val="bg1"/>
                </a:solidFill>
              </a:rPr>
              <a:t>Αποτελέσματα</a:t>
            </a:r>
            <a:endParaRPr lang="en-US" sz="3600" dirty="0">
              <a:solidFill>
                <a:schemeClr val="bg1"/>
              </a:solidFill>
            </a:endParaRPr>
          </a:p>
        </p:txBody>
      </p:sp>
      <p:cxnSp>
        <p:nvCxnSpPr>
          <p:cNvPr id="22" name="Straight Connector 21">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5C665E5F-EDD6-4233-91FD-36803D81FC22}"/>
              </a:ext>
            </a:extLst>
          </p:cNvPr>
          <p:cNvSpPr>
            <a:spLocks noGrp="1"/>
          </p:cNvSpPr>
          <p:nvPr>
            <p:ph idx="1"/>
          </p:nvPr>
        </p:nvSpPr>
        <p:spPr>
          <a:xfrm>
            <a:off x="321733" y="2834809"/>
            <a:ext cx="4092951" cy="3042099"/>
          </a:xfrm>
        </p:spPr>
        <p:txBody>
          <a:bodyPr anchor="t">
            <a:normAutofit fontScale="92500" lnSpcReduction="10000"/>
          </a:bodyPr>
          <a:lstStyle/>
          <a:p>
            <a:r>
              <a:rPr lang="el-GR" sz="1900" dirty="0">
                <a:solidFill>
                  <a:schemeClr val="bg1"/>
                </a:solidFill>
              </a:rPr>
              <a:t>Ο προεπιλεγμένος χάρτης εκροών της </a:t>
            </a:r>
            <a:r>
              <a:rPr lang="en-US" sz="1900" dirty="0">
                <a:solidFill>
                  <a:schemeClr val="bg1"/>
                </a:solidFill>
              </a:rPr>
              <a:t>OLS</a:t>
            </a:r>
            <a:r>
              <a:rPr lang="el-GR" sz="1900" dirty="0">
                <a:solidFill>
                  <a:schemeClr val="bg1"/>
                </a:solidFill>
              </a:rPr>
              <a:t> μας δείχνει πόσο καλά απέδωσε το μοντέλο, χρησιμοποιώντας μόνο την μεταβλητή πληθυσμού για να εξηγήσει τον όγκο κλήσεων στο 911.</a:t>
            </a:r>
            <a:endParaRPr lang="en-US" sz="1900" dirty="0">
              <a:solidFill>
                <a:schemeClr val="bg1"/>
              </a:solidFill>
            </a:endParaRPr>
          </a:p>
          <a:p>
            <a:r>
              <a:rPr lang="el-GR" sz="1900" dirty="0">
                <a:solidFill>
                  <a:schemeClr val="bg1"/>
                </a:solidFill>
              </a:rPr>
              <a:t>Οι κόκκινες περιοχές είναι υποεκτιμήσεις (όπου ο πραγματικός αριθμός κλήσεων είναι υψηλότερος από τον </a:t>
            </a:r>
            <a:r>
              <a:rPr lang="el-GR" sz="1900" dirty="0" err="1">
                <a:solidFill>
                  <a:schemeClr val="bg1"/>
                </a:solidFill>
              </a:rPr>
              <a:t>μοντελοποιημένο</a:t>
            </a:r>
            <a:r>
              <a:rPr lang="el-GR" sz="1900" dirty="0">
                <a:solidFill>
                  <a:schemeClr val="bg1"/>
                </a:solidFill>
              </a:rPr>
              <a:t>).</a:t>
            </a:r>
            <a:endParaRPr lang="en-US" sz="1900" dirty="0">
              <a:solidFill>
                <a:schemeClr val="bg1"/>
              </a:solidFill>
            </a:endParaRPr>
          </a:p>
          <a:p>
            <a:r>
              <a:rPr lang="el-GR" sz="1900" dirty="0">
                <a:solidFill>
                  <a:schemeClr val="bg1"/>
                </a:solidFill>
              </a:rPr>
              <a:t>Οι μπλε περιοχές είναι υπερεκτιμήσεις (ο πραγματικός όγκος κλήσεων είναι χαμηλότερος από τον προβλεπόμενο).</a:t>
            </a:r>
            <a:endParaRPr lang="en-US" sz="1900" dirty="0">
              <a:solidFill>
                <a:schemeClr val="bg1"/>
              </a:solidFill>
            </a:endParaRPr>
          </a:p>
        </p:txBody>
      </p:sp>
      <p:pic>
        <p:nvPicPr>
          <p:cNvPr id="4" name="Εικόνα 3">
            <a:extLst>
              <a:ext uri="{FF2B5EF4-FFF2-40B4-BE49-F238E27FC236}">
                <a16:creationId xmlns:a16="http://schemas.microsoft.com/office/drawing/2014/main" id="{BAEF4089-5A7D-492B-9F1C-58C8FC0368CA}"/>
              </a:ext>
            </a:extLst>
          </p:cNvPr>
          <p:cNvPicPr>
            <a:picLocks noChangeAspect="1"/>
          </p:cNvPicPr>
          <p:nvPr/>
        </p:nvPicPr>
        <p:blipFill>
          <a:blip r:embed="rId2"/>
          <a:stretch>
            <a:fillRect/>
          </a:stretch>
        </p:blipFill>
        <p:spPr>
          <a:xfrm>
            <a:off x="5203767" y="566468"/>
            <a:ext cx="6542117" cy="5568015"/>
          </a:xfrm>
          <a:prstGeom prst="rect">
            <a:avLst/>
          </a:prstGeom>
        </p:spPr>
      </p:pic>
    </p:spTree>
    <p:extLst>
      <p:ext uri="{BB962C8B-B14F-4D97-AF65-F5344CB8AC3E}">
        <p14:creationId xmlns:p14="http://schemas.microsoft.com/office/powerpoint/2010/main" val="953662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18181E-7F8E-4CE4-B225-DCC151CDBF21}"/>
              </a:ext>
            </a:extLst>
          </p:cNvPr>
          <p:cNvSpPr>
            <a:spLocks noGrp="1"/>
          </p:cNvSpPr>
          <p:nvPr>
            <p:ph type="title"/>
          </p:nvPr>
        </p:nvSpPr>
        <p:spPr/>
        <p:txBody>
          <a:bodyPr/>
          <a:lstStyle/>
          <a:p>
            <a:r>
              <a:rPr lang="el-GR" dirty="0"/>
              <a:t>Κατανόηση αποτελεσμάτων</a:t>
            </a:r>
            <a:endParaRPr lang="en-US" dirty="0"/>
          </a:p>
        </p:txBody>
      </p:sp>
      <p:sp>
        <p:nvSpPr>
          <p:cNvPr id="3" name="Θέση περιεχομένου 2">
            <a:extLst>
              <a:ext uri="{FF2B5EF4-FFF2-40B4-BE49-F238E27FC236}">
                <a16:creationId xmlns:a16="http://schemas.microsoft.com/office/drawing/2014/main" id="{E340FF42-791B-4A73-95F6-4749D8968A34}"/>
              </a:ext>
            </a:extLst>
          </p:cNvPr>
          <p:cNvSpPr>
            <a:spLocks noGrp="1"/>
          </p:cNvSpPr>
          <p:nvPr>
            <p:ph idx="1"/>
          </p:nvPr>
        </p:nvSpPr>
        <p:spPr/>
        <p:txBody>
          <a:bodyPr>
            <a:normAutofit/>
          </a:bodyPr>
          <a:lstStyle/>
          <a:p>
            <a:r>
              <a:rPr lang="el-GR" dirty="0"/>
              <a:t>Όταν ένα μοντέλο αποδίδει καλά, τότε οι υπό/υπερ. εκτιμήσεις δείχνουν τυχαίο σφάλμα…Το μοντέλο είναι λίγο ψηλά κάπου και λίγο χαμηλά κάπου αλλού και δεν βλέπεις ένα χωρικό πρότυπο.</a:t>
            </a:r>
          </a:p>
          <a:p>
            <a:r>
              <a:rPr lang="el-GR" dirty="0"/>
              <a:t>Άραγε οι υπερ./υπό εκτιμήσεις του μοντέλου σας δείχνουν τυχαίο πρότυπο ή ομαδοποιήσεις (</a:t>
            </a:r>
            <a:r>
              <a:rPr lang="en-US" dirty="0"/>
              <a:t>clustering</a:t>
            </a:r>
            <a:r>
              <a:rPr lang="el-GR" dirty="0"/>
              <a:t>)?</a:t>
            </a:r>
            <a:endParaRPr lang="en-US" dirty="0"/>
          </a:p>
          <a:p>
            <a:r>
              <a:rPr lang="el-GR" dirty="0"/>
              <a:t>Όταν η υπερ. (μπλε) και υπό (κόκκινο) εκτιμήσεις ομαδοποιούνται χωρικά, ξέρουμε ότι λείπει από το μοντέλο μας μια ή περισσότερες ανεξάρτητες μεταβλητές. </a:t>
            </a:r>
            <a:endParaRPr lang="en-US" dirty="0"/>
          </a:p>
        </p:txBody>
      </p:sp>
    </p:spTree>
    <p:extLst>
      <p:ext uri="{BB962C8B-B14F-4D97-AF65-F5344CB8AC3E}">
        <p14:creationId xmlns:p14="http://schemas.microsoft.com/office/powerpoint/2010/main" val="28803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F6C7A9-74B0-4CFF-9F2B-9601C64683A7}"/>
              </a:ext>
            </a:extLst>
          </p:cNvPr>
          <p:cNvSpPr>
            <a:spLocks noGrp="1"/>
          </p:cNvSpPr>
          <p:nvPr>
            <p:ph type="title"/>
          </p:nvPr>
        </p:nvSpPr>
        <p:spPr/>
        <p:txBody>
          <a:bodyPr/>
          <a:lstStyle/>
          <a:p>
            <a:r>
              <a:rPr lang="el-GR" dirty="0"/>
              <a:t>Αριθμητικά αποτελέσματα</a:t>
            </a:r>
            <a:endParaRPr lang="en-US" dirty="0"/>
          </a:p>
        </p:txBody>
      </p:sp>
      <p:sp>
        <p:nvSpPr>
          <p:cNvPr id="3" name="Θέση περιεχομένου 2">
            <a:extLst>
              <a:ext uri="{FF2B5EF4-FFF2-40B4-BE49-F238E27FC236}">
                <a16:creationId xmlns:a16="http://schemas.microsoft.com/office/drawing/2014/main" id="{D3EBC1BB-309E-4688-A3FB-EA899D565D61}"/>
              </a:ext>
            </a:extLst>
          </p:cNvPr>
          <p:cNvSpPr>
            <a:spLocks noGrp="1"/>
          </p:cNvSpPr>
          <p:nvPr>
            <p:ph idx="1"/>
          </p:nvPr>
        </p:nvSpPr>
        <p:spPr>
          <a:xfrm>
            <a:off x="838200" y="1527039"/>
            <a:ext cx="10515600" cy="4351338"/>
          </a:xfrm>
        </p:spPr>
        <p:txBody>
          <a:bodyPr>
            <a:normAutofit fontScale="62500" lnSpcReduction="20000"/>
          </a:bodyPr>
          <a:lstStyle/>
          <a:p>
            <a:r>
              <a:rPr lang="en-US" dirty="0"/>
              <a:t> Summary of OLS Results                                 </a:t>
            </a:r>
          </a:p>
          <a:p>
            <a:r>
              <a:rPr lang="en-US" dirty="0"/>
              <a:t> Variable Coefficient [a] StdError t-Statistic Probability [b] Robust_SE  Robust_t Robust_Pr [b]</a:t>
            </a:r>
          </a:p>
          <a:p>
            <a:r>
              <a:rPr lang="en-US" dirty="0"/>
              <a:t>Intercept       -3.736846 4.468942   -0.836181       0.405391   6.428359 -0.581306     0.562574 </a:t>
            </a:r>
          </a:p>
          <a:p>
            <a:r>
              <a:rPr lang="en-US" dirty="0"/>
              <a:t>      POP        0.015920 0.002113    7.535770       0.000000*  0.004351  3.658727     0.000444*</a:t>
            </a:r>
          </a:p>
          <a:p>
            <a:endParaRPr lang="en-US" dirty="0"/>
          </a:p>
          <a:p>
            <a:r>
              <a:rPr lang="en-US" dirty="0"/>
              <a:t>                                          OLS Diagnostics                                           </a:t>
            </a:r>
          </a:p>
          <a:p>
            <a:r>
              <a:rPr lang="en-US" dirty="0"/>
              <a:t>Input Features:              ObsData911Calls   Dependent Variable:                               CALLS </a:t>
            </a:r>
          </a:p>
          <a:p>
            <a:r>
              <a:rPr lang="en-US" dirty="0"/>
              <a:t>Number of Observations:                   87   Akaike's Information Criterion (AICc) [d]:   791.051730 </a:t>
            </a:r>
          </a:p>
          <a:p>
            <a:r>
              <a:rPr lang="en-US" dirty="0"/>
              <a:t>Multiple R-Squared [d]:             0.400513   Adjusted R-Squared [d]:                        0.393460 </a:t>
            </a:r>
          </a:p>
          <a:p>
            <a:r>
              <a:rPr lang="en-US" dirty="0"/>
              <a:t>Joint F-Statistic [e]:             56.787826   Prob(&gt;F), (1,85) degrees of freedom:           0.000000*</a:t>
            </a:r>
          </a:p>
          <a:p>
            <a:r>
              <a:rPr lang="en-US" dirty="0"/>
              <a:t>Joint Wald Statistic [e]:          13.386281   Prob(&gt;chi-squared), (1) degrees of freedom:    0.000253*</a:t>
            </a:r>
          </a:p>
          <a:p>
            <a:r>
              <a:rPr lang="en-US" dirty="0"/>
              <a:t>Koenker (BP) Statistic [f]:        48.513644   Prob(&gt;chi-squared), (1) degrees of freedom:    0.000000*</a:t>
            </a:r>
          </a:p>
          <a:p>
            <a:r>
              <a:rPr lang="en-US" dirty="0"/>
              <a:t>Jarque-Bera Statistic [g]:         15.736453   Prob(&gt;chi-squared), (2) degrees of freedom:    0.000383*</a:t>
            </a:r>
          </a:p>
        </p:txBody>
      </p:sp>
      <p:sp>
        <p:nvSpPr>
          <p:cNvPr id="4" name="Οβάλ 3">
            <a:extLst>
              <a:ext uri="{FF2B5EF4-FFF2-40B4-BE49-F238E27FC236}">
                <a16:creationId xmlns:a16="http://schemas.microsoft.com/office/drawing/2014/main" id="{2C83CF46-A93D-4744-8BE1-49FE407EDE46}"/>
              </a:ext>
            </a:extLst>
          </p:cNvPr>
          <p:cNvSpPr/>
          <p:nvPr/>
        </p:nvSpPr>
        <p:spPr>
          <a:xfrm>
            <a:off x="8425542" y="4007855"/>
            <a:ext cx="1035698" cy="4012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Ορθογώνιο 4">
            <a:extLst>
              <a:ext uri="{FF2B5EF4-FFF2-40B4-BE49-F238E27FC236}">
                <a16:creationId xmlns:a16="http://schemas.microsoft.com/office/drawing/2014/main" id="{AFC3C41B-E785-4B79-8AAD-FFAEF96B71C6}"/>
              </a:ext>
            </a:extLst>
          </p:cNvPr>
          <p:cNvSpPr/>
          <p:nvPr/>
        </p:nvSpPr>
        <p:spPr>
          <a:xfrm>
            <a:off x="1" y="5292418"/>
            <a:ext cx="12192000" cy="1569660"/>
          </a:xfrm>
          <a:prstGeom prst="rect">
            <a:avLst/>
          </a:prstGeom>
        </p:spPr>
        <p:txBody>
          <a:bodyPr wrap="square">
            <a:spAutoFit/>
          </a:bodyPr>
          <a:lstStyle/>
          <a:p>
            <a:endParaRPr lang="en-US" sz="2400" b="1" dirty="0">
              <a:solidFill>
                <a:srgbClr val="000000"/>
              </a:solidFill>
              <a:latin typeface="Calibri" panose="020F0502020204030204" pitchFamily="34" charset="0"/>
            </a:endParaRPr>
          </a:p>
          <a:p>
            <a:r>
              <a:rPr lang="el-GR" sz="2400" b="1" dirty="0">
                <a:solidFill>
                  <a:srgbClr val="000000"/>
                </a:solidFill>
                <a:latin typeface="Calibri" panose="020F0502020204030204" pitchFamily="34" charset="0"/>
              </a:rPr>
              <a:t>-το μοντέλο εξηγεί το </a:t>
            </a:r>
            <a:r>
              <a:rPr lang="en-US" sz="2400" b="1" dirty="0">
                <a:solidFill>
                  <a:srgbClr val="000000"/>
                </a:solidFill>
                <a:latin typeface="Calibri" panose="020F0502020204030204" pitchFamily="34" charset="0"/>
              </a:rPr>
              <a:t>39% </a:t>
            </a:r>
            <a:r>
              <a:rPr lang="el-GR" sz="2400" b="1" dirty="0">
                <a:solidFill>
                  <a:srgbClr val="000000"/>
                </a:solidFill>
                <a:latin typeface="Calibri" panose="020F0502020204030204" pitchFamily="34" charset="0"/>
              </a:rPr>
              <a:t>του φαινομένου του όγκου κλήσεων</a:t>
            </a:r>
          </a:p>
          <a:p>
            <a:r>
              <a:rPr lang="el-GR" sz="2400" b="1" dirty="0">
                <a:solidFill>
                  <a:srgbClr val="000000"/>
                </a:solidFill>
                <a:latin typeface="Calibri" panose="020F0502020204030204" pitchFamily="34" charset="0"/>
              </a:rPr>
              <a:t>-με μόνο το </a:t>
            </a:r>
            <a:r>
              <a:rPr lang="en-US" sz="2400" b="1" dirty="0">
                <a:solidFill>
                  <a:srgbClr val="000000"/>
                </a:solidFill>
                <a:latin typeface="Calibri" panose="020F0502020204030204" pitchFamily="34" charset="0"/>
              </a:rPr>
              <a:t>39% </a:t>
            </a:r>
            <a:r>
              <a:rPr lang="el-GR" sz="2400" b="1" dirty="0">
                <a:solidFill>
                  <a:srgbClr val="000000"/>
                </a:solidFill>
                <a:latin typeface="Calibri" panose="020F0502020204030204" pitchFamily="34" charset="0"/>
              </a:rPr>
              <a:t>της «ιστορίας»</a:t>
            </a:r>
            <a:r>
              <a:rPr lang="en-US" sz="2400" b="1" dirty="0">
                <a:solidFill>
                  <a:srgbClr val="000000"/>
                </a:solidFill>
                <a:latin typeface="Calibri" panose="020F0502020204030204" pitchFamily="34" charset="0"/>
              </a:rPr>
              <a:t>, </a:t>
            </a:r>
            <a:r>
              <a:rPr lang="el-GR" sz="2400" b="1" dirty="0">
                <a:solidFill>
                  <a:srgbClr val="000000"/>
                </a:solidFill>
                <a:latin typeface="Calibri" panose="020F0502020204030204" pitchFamily="34" charset="0"/>
              </a:rPr>
              <a:t>φαίνεται ότι και άλλες παράμετροι και μεταβλητές απαιτούνται για να εξηγήσουμε το τι συμβαίνει. </a:t>
            </a:r>
            <a:endParaRPr lang="en-US" sz="2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3290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694A22-620A-487C-B77F-684788EEC44E}"/>
              </a:ext>
            </a:extLst>
          </p:cNvPr>
          <p:cNvSpPr>
            <a:spLocks noGrp="1"/>
          </p:cNvSpPr>
          <p:nvPr>
            <p:ph type="title"/>
          </p:nvPr>
        </p:nvSpPr>
        <p:spPr/>
        <p:txBody>
          <a:bodyPr/>
          <a:lstStyle/>
          <a:p>
            <a:r>
              <a:rPr lang="el-GR" dirty="0"/>
              <a:t>Βήμα 3: Εύρεση βασικών μεταβλητών</a:t>
            </a:r>
            <a:endParaRPr lang="en-US" dirty="0"/>
          </a:p>
        </p:txBody>
      </p:sp>
      <p:sp>
        <p:nvSpPr>
          <p:cNvPr id="3" name="Θέση περιεχομένου 2">
            <a:extLst>
              <a:ext uri="{FF2B5EF4-FFF2-40B4-BE49-F238E27FC236}">
                <a16:creationId xmlns:a16="http://schemas.microsoft.com/office/drawing/2014/main" id="{26A5AA96-6EE6-4212-B160-3A337059870D}"/>
              </a:ext>
            </a:extLst>
          </p:cNvPr>
          <p:cNvSpPr>
            <a:spLocks noGrp="1"/>
          </p:cNvSpPr>
          <p:nvPr>
            <p:ph idx="1"/>
          </p:nvPr>
        </p:nvSpPr>
        <p:spPr/>
        <p:txBody>
          <a:bodyPr>
            <a:normAutofit/>
          </a:bodyPr>
          <a:lstStyle/>
          <a:p>
            <a:r>
              <a:rPr lang="el-GR" sz="3200" dirty="0"/>
              <a:t>Το γράφημα</a:t>
            </a:r>
            <a:r>
              <a:rPr lang="en-US" sz="3200" dirty="0"/>
              <a:t> scatterplot matrix </a:t>
            </a:r>
            <a:r>
              <a:rPr lang="el-GR" sz="3200" dirty="0"/>
              <a:t>μπορεί να βοηθήσει να εξερευνήσουμε τις σχέσεις μεταξύ του όγκου κλήσεων με μια ποικιλία άλλων μεταβλητών.</a:t>
            </a:r>
          </a:p>
          <a:p>
            <a:r>
              <a:rPr lang="el-GR" sz="3200" dirty="0"/>
              <a:t>Μπορεί να υποθέσουμε για παράδειγμα ότι ο αριθμός των διαμερισμάτων, των δεικτών ανεργίας, του εισοδήματος και της εκπαίδευσης είναι σημαντικές ανεξάρτητες μεταβλητές για να εξηγηθεί ο όγκος κλήσεων στο 911.</a:t>
            </a:r>
            <a:endParaRPr lang="en-US" sz="3200" dirty="0"/>
          </a:p>
        </p:txBody>
      </p:sp>
    </p:spTree>
    <p:extLst>
      <p:ext uri="{BB962C8B-B14F-4D97-AF65-F5344CB8AC3E}">
        <p14:creationId xmlns:p14="http://schemas.microsoft.com/office/powerpoint/2010/main" val="287836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336282-5269-42F7-9049-76B024859BF8}"/>
              </a:ext>
            </a:extLst>
          </p:cNvPr>
          <p:cNvSpPr>
            <a:spLocks noGrp="1"/>
          </p:cNvSpPr>
          <p:nvPr>
            <p:ph type="title"/>
          </p:nvPr>
        </p:nvSpPr>
        <p:spPr/>
        <p:txBody>
          <a:bodyPr>
            <a:normAutofit fontScale="90000"/>
          </a:bodyPr>
          <a:lstStyle/>
          <a:p>
            <a:br>
              <a:rPr lang="en-US" dirty="0"/>
            </a:br>
            <a:r>
              <a:rPr lang="en-US" dirty="0"/>
              <a:t>Scatterplot matrix graph </a:t>
            </a:r>
            <a:br>
              <a:rPr lang="en-US" dirty="0"/>
            </a:br>
            <a:endParaRPr lang="en-US" dirty="0"/>
          </a:p>
        </p:txBody>
      </p:sp>
      <p:pic>
        <p:nvPicPr>
          <p:cNvPr id="4" name="Εικόνα 3">
            <a:extLst>
              <a:ext uri="{FF2B5EF4-FFF2-40B4-BE49-F238E27FC236}">
                <a16:creationId xmlns:a16="http://schemas.microsoft.com/office/drawing/2014/main" id="{CB07162B-2CC5-4D61-917A-804BACD09B94}"/>
              </a:ext>
            </a:extLst>
          </p:cNvPr>
          <p:cNvPicPr>
            <a:picLocks noChangeAspect="1"/>
          </p:cNvPicPr>
          <p:nvPr/>
        </p:nvPicPr>
        <p:blipFill>
          <a:blip r:embed="rId2"/>
          <a:stretch>
            <a:fillRect/>
          </a:stretch>
        </p:blipFill>
        <p:spPr>
          <a:xfrm>
            <a:off x="226015" y="2335745"/>
            <a:ext cx="3784500" cy="2570552"/>
          </a:xfrm>
          <a:prstGeom prst="rect">
            <a:avLst/>
          </a:prstGeom>
        </p:spPr>
      </p:pic>
      <p:pic>
        <p:nvPicPr>
          <p:cNvPr id="5" name="Εικόνα 4">
            <a:extLst>
              <a:ext uri="{FF2B5EF4-FFF2-40B4-BE49-F238E27FC236}">
                <a16:creationId xmlns:a16="http://schemas.microsoft.com/office/drawing/2014/main" id="{AE860167-58E5-4CE9-A83A-1566A27D3B47}"/>
              </a:ext>
            </a:extLst>
          </p:cNvPr>
          <p:cNvPicPr>
            <a:picLocks noChangeAspect="1"/>
          </p:cNvPicPr>
          <p:nvPr/>
        </p:nvPicPr>
        <p:blipFill>
          <a:blip r:embed="rId3"/>
          <a:stretch>
            <a:fillRect/>
          </a:stretch>
        </p:blipFill>
        <p:spPr>
          <a:xfrm>
            <a:off x="4561121" y="1367337"/>
            <a:ext cx="7533601" cy="5263868"/>
          </a:xfrm>
          <a:prstGeom prst="rect">
            <a:avLst/>
          </a:prstGeom>
        </p:spPr>
      </p:pic>
      <p:pic>
        <p:nvPicPr>
          <p:cNvPr id="6" name="Εικόνα 5">
            <a:extLst>
              <a:ext uri="{FF2B5EF4-FFF2-40B4-BE49-F238E27FC236}">
                <a16:creationId xmlns:a16="http://schemas.microsoft.com/office/drawing/2014/main" id="{40D872FC-3FFF-4CC7-ABB3-40422A8EFD7A}"/>
              </a:ext>
            </a:extLst>
          </p:cNvPr>
          <p:cNvPicPr>
            <a:picLocks noChangeAspect="1"/>
          </p:cNvPicPr>
          <p:nvPr/>
        </p:nvPicPr>
        <p:blipFill>
          <a:blip r:embed="rId4"/>
          <a:stretch>
            <a:fillRect/>
          </a:stretch>
        </p:blipFill>
        <p:spPr>
          <a:xfrm>
            <a:off x="7137568" y="0"/>
            <a:ext cx="4297348" cy="1367337"/>
          </a:xfrm>
          <a:prstGeom prst="rect">
            <a:avLst/>
          </a:prstGeom>
        </p:spPr>
      </p:pic>
    </p:spTree>
    <p:extLst>
      <p:ext uri="{BB962C8B-B14F-4D97-AF65-F5344CB8AC3E}">
        <p14:creationId xmlns:p14="http://schemas.microsoft.com/office/powerpoint/2010/main" val="114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E8642E-E334-4E70-B830-85EFE4F4FDE1}"/>
              </a:ext>
            </a:extLst>
          </p:cNvPr>
          <p:cNvSpPr>
            <a:spLocks noGrp="1"/>
          </p:cNvSpPr>
          <p:nvPr>
            <p:ph type="title"/>
          </p:nvPr>
        </p:nvSpPr>
        <p:spPr/>
        <p:txBody>
          <a:bodyPr/>
          <a:lstStyle/>
          <a:p>
            <a:r>
              <a:rPr lang="el-GR" dirty="0"/>
              <a:t>Στόχοι</a:t>
            </a:r>
            <a:endParaRPr lang="en-US" dirty="0"/>
          </a:p>
        </p:txBody>
      </p:sp>
      <p:sp>
        <p:nvSpPr>
          <p:cNvPr id="3" name="Θέση περιεχομένου 2">
            <a:extLst>
              <a:ext uri="{FF2B5EF4-FFF2-40B4-BE49-F238E27FC236}">
                <a16:creationId xmlns:a16="http://schemas.microsoft.com/office/drawing/2014/main" id="{7BA9F583-BD92-4AFC-BD56-EF4FC6E7CD56}"/>
              </a:ext>
            </a:extLst>
          </p:cNvPr>
          <p:cNvSpPr>
            <a:spLocks noGrp="1"/>
          </p:cNvSpPr>
          <p:nvPr>
            <p:ph idx="1"/>
          </p:nvPr>
        </p:nvSpPr>
        <p:spPr/>
        <p:txBody>
          <a:bodyPr>
            <a:normAutofit lnSpcReduction="10000"/>
          </a:bodyPr>
          <a:lstStyle/>
          <a:p>
            <a:pPr marL="0" indent="0">
              <a:buNone/>
            </a:pPr>
            <a:r>
              <a:rPr lang="el-GR" dirty="0"/>
              <a:t>Σε αυτό το εργαστήριο θα δούμε το πως η στατιστική παλινδρόμηση</a:t>
            </a:r>
            <a:r>
              <a:rPr lang="en-US" dirty="0"/>
              <a:t> (regression)</a:t>
            </a:r>
            <a:r>
              <a:rPr lang="el-GR" dirty="0"/>
              <a:t> διενεργείται στο </a:t>
            </a:r>
            <a:r>
              <a:rPr lang="en-US" dirty="0"/>
              <a:t>ArcGIS</a:t>
            </a:r>
            <a:r>
              <a:rPr lang="el-GR" dirty="0"/>
              <a:t>.</a:t>
            </a:r>
          </a:p>
          <a:p>
            <a:pPr marL="0" indent="0">
              <a:buNone/>
            </a:pPr>
            <a:r>
              <a:rPr lang="el-GR" dirty="0"/>
              <a:t>Η στατιστική παλινδρόμηση</a:t>
            </a:r>
            <a:r>
              <a:rPr lang="en-US" dirty="0"/>
              <a:t> </a:t>
            </a:r>
            <a:r>
              <a:rPr lang="el-GR" dirty="0"/>
              <a:t>επιτρέπει να μοντελοποιήσουμε, να εξερευνήσουμε και να μελετήσουμε τις χωρικές σχέσεις, να κατανοήσουμε καλύτερα τους παράγοντες πίσω από παρατηρούμενα χωρικά πρότυπα, και να προβλέψουμε τα αποτελέσματα βασισμένα στην κατανόηση που αποκτήσαμε. </a:t>
            </a:r>
          </a:p>
          <a:p>
            <a:endParaRPr lang="en-US" dirty="0"/>
          </a:p>
          <a:p>
            <a:r>
              <a:rPr lang="en-US" dirty="0"/>
              <a:t> Ordinary Least Squares regression (OLS) </a:t>
            </a:r>
          </a:p>
          <a:p>
            <a:r>
              <a:rPr lang="en-US" dirty="0"/>
              <a:t> Geographically Weighted Regression (GWR) </a:t>
            </a:r>
          </a:p>
        </p:txBody>
      </p:sp>
    </p:spTree>
    <p:extLst>
      <p:ext uri="{BB962C8B-B14F-4D97-AF65-F5344CB8AC3E}">
        <p14:creationId xmlns:p14="http://schemas.microsoft.com/office/powerpoint/2010/main" val="346663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Θέση περιεχομένου 3" descr="Εικόνα που περιέχει στιγμιότυπο οθόνης&#10;&#10;Περιγραφή που δημιουργήθηκε αυτόματα">
            <a:extLst>
              <a:ext uri="{FF2B5EF4-FFF2-40B4-BE49-F238E27FC236}">
                <a16:creationId xmlns:a16="http://schemas.microsoft.com/office/drawing/2014/main" id="{B0C630DF-4FFD-49BA-A1B1-799F91DC299A}"/>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915743" y="550506"/>
            <a:ext cx="10360513" cy="5999929"/>
          </a:xfrm>
          <a:prstGeom prst="rect">
            <a:avLst/>
          </a:prstGeom>
        </p:spPr>
      </p:pic>
    </p:spTree>
    <p:extLst>
      <p:ext uri="{BB962C8B-B14F-4D97-AF65-F5344CB8AC3E}">
        <p14:creationId xmlns:p14="http://schemas.microsoft.com/office/powerpoint/2010/main" val="297662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BE3110-741E-4093-9C2A-6C21D8ADE6BD}"/>
              </a:ext>
            </a:extLst>
          </p:cNvPr>
          <p:cNvSpPr>
            <a:spLocks noGrp="1"/>
          </p:cNvSpPr>
          <p:nvPr>
            <p:ph type="title"/>
          </p:nvPr>
        </p:nvSpPr>
        <p:spPr/>
        <p:txBody>
          <a:bodyPr/>
          <a:lstStyle/>
          <a:p>
            <a:r>
              <a:rPr lang="el-GR" dirty="0"/>
              <a:t>Βήμα 4: Ένα σωστά σχεδιασμένο μοντέλο</a:t>
            </a:r>
            <a:endParaRPr lang="en-US" dirty="0"/>
          </a:p>
        </p:txBody>
      </p:sp>
      <p:sp>
        <p:nvSpPr>
          <p:cNvPr id="3" name="Θέση περιεχομένου 2">
            <a:extLst>
              <a:ext uri="{FF2B5EF4-FFF2-40B4-BE49-F238E27FC236}">
                <a16:creationId xmlns:a16="http://schemas.microsoft.com/office/drawing/2014/main" id="{CB1213C8-890F-4380-B034-51FCDD0F0D74}"/>
              </a:ext>
            </a:extLst>
          </p:cNvPr>
          <p:cNvSpPr>
            <a:spLocks noGrp="1"/>
          </p:cNvSpPr>
          <p:nvPr>
            <p:ph idx="1"/>
          </p:nvPr>
        </p:nvSpPr>
        <p:spPr/>
        <p:txBody>
          <a:bodyPr>
            <a:normAutofit fontScale="92500" lnSpcReduction="10000"/>
          </a:bodyPr>
          <a:lstStyle/>
          <a:p>
            <a:r>
              <a:rPr lang="el-GR" dirty="0"/>
              <a:t>Δοκιμάστε ένα μοντέλο με 4 ανεξάρτητες μεταβλητές</a:t>
            </a:r>
            <a:r>
              <a:rPr lang="en-US" dirty="0"/>
              <a:t>: Pop, Jobs, LowEduc, and Dst2UrbCen </a:t>
            </a:r>
            <a:endParaRPr lang="el-GR" dirty="0"/>
          </a:p>
          <a:p>
            <a:r>
              <a:rPr lang="el-GR" dirty="0"/>
              <a:t>Τρέξτε την </a:t>
            </a:r>
            <a:r>
              <a:rPr lang="en-US" dirty="0"/>
              <a:t>OLS </a:t>
            </a:r>
            <a:r>
              <a:rPr lang="el-GR" dirty="0"/>
              <a:t>με τις παρακάτω παραμέτρους:</a:t>
            </a:r>
          </a:p>
          <a:p>
            <a:endParaRPr lang="en-US" dirty="0"/>
          </a:p>
          <a:p>
            <a:r>
              <a:rPr lang="en-US" dirty="0"/>
              <a:t>Input Feature Class -&gt; Analysis\ObsData911Calls </a:t>
            </a:r>
          </a:p>
          <a:p>
            <a:r>
              <a:rPr lang="en-US" dirty="0"/>
              <a:t>Unique ID Field -&gt; UniqID </a:t>
            </a:r>
          </a:p>
          <a:p>
            <a:r>
              <a:rPr lang="en-US" dirty="0"/>
              <a:t>Output Feature Class -&gt; C:\SpatialStats\RegressionExercise\Outputs\Data911CallsOLS.shp </a:t>
            </a:r>
          </a:p>
          <a:p>
            <a:r>
              <a:rPr lang="en-US" dirty="0"/>
              <a:t>Dependent Variable -&gt; Calls </a:t>
            </a:r>
          </a:p>
          <a:p>
            <a:r>
              <a:rPr lang="en-US" dirty="0"/>
              <a:t>Explanatory Variables -&gt; Pop;Jobs;LowEduc;Dst2UrbCen </a:t>
            </a:r>
          </a:p>
          <a:p>
            <a:endParaRPr lang="en-US" dirty="0"/>
          </a:p>
        </p:txBody>
      </p:sp>
    </p:spTree>
    <p:extLst>
      <p:ext uri="{BB962C8B-B14F-4D97-AF65-F5344CB8AC3E}">
        <p14:creationId xmlns:p14="http://schemas.microsoft.com/office/powerpoint/2010/main" val="2104443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A131E0E-599B-404F-8C11-C7B2C3C430D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l-GR" sz="3000" kern="1200" dirty="0">
                <a:solidFill>
                  <a:srgbClr val="FFFFFF"/>
                </a:solidFill>
                <a:latin typeface="+mj-lt"/>
                <a:ea typeface="+mj-ea"/>
                <a:cs typeface="+mj-cs"/>
              </a:rPr>
              <a:t>Οι τιμές </a:t>
            </a:r>
            <a:r>
              <a:rPr lang="en-US" sz="3000" kern="1200" dirty="0">
                <a:solidFill>
                  <a:srgbClr val="FFFFFF"/>
                </a:solidFill>
                <a:latin typeface="+mj-lt"/>
                <a:ea typeface="+mj-ea"/>
                <a:cs typeface="+mj-cs"/>
              </a:rPr>
              <a:t>adjusted R2 </a:t>
            </a:r>
            <a:r>
              <a:rPr lang="el-GR" sz="3000" dirty="0">
                <a:solidFill>
                  <a:srgbClr val="FFFFFF"/>
                </a:solidFill>
              </a:rPr>
              <a:t>είναι πολύ υψηλότερες για το νέο μοντέλο</a:t>
            </a:r>
            <a:r>
              <a:rPr lang="en-US" sz="3000" kern="1200" dirty="0">
                <a:solidFill>
                  <a:srgbClr val="FFFFFF"/>
                </a:solidFill>
                <a:latin typeface="+mj-lt"/>
                <a:ea typeface="+mj-ea"/>
                <a:cs typeface="+mj-cs"/>
              </a:rPr>
              <a:t>, 0.831080, </a:t>
            </a:r>
            <a:r>
              <a:rPr lang="el-GR" sz="3000" kern="1200" dirty="0">
                <a:solidFill>
                  <a:srgbClr val="FFFFFF"/>
                </a:solidFill>
                <a:latin typeface="+mj-lt"/>
                <a:ea typeface="+mj-ea"/>
                <a:cs typeface="+mj-cs"/>
              </a:rPr>
              <a:t>δείχνοντας ότι εξηγεί το 83% της ιστορίας. </a:t>
            </a:r>
            <a:endParaRPr lang="en-US" sz="30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347CA398-CA37-440B-B159-CA8464202846}"/>
              </a:ext>
            </a:extLst>
          </p:cNvPr>
          <p:cNvPicPr>
            <a:picLocks noChangeAspect="1"/>
          </p:cNvPicPr>
          <p:nvPr/>
        </p:nvPicPr>
        <p:blipFill>
          <a:blip r:embed="rId2"/>
          <a:stretch>
            <a:fillRect/>
          </a:stretch>
        </p:blipFill>
        <p:spPr>
          <a:xfrm>
            <a:off x="320040" y="3651340"/>
            <a:ext cx="11496821" cy="1714779"/>
          </a:xfrm>
          <a:prstGeom prst="rect">
            <a:avLst/>
          </a:prstGeom>
        </p:spPr>
      </p:pic>
    </p:spTree>
    <p:extLst>
      <p:ext uri="{BB962C8B-B14F-4D97-AF65-F5344CB8AC3E}">
        <p14:creationId xmlns:p14="http://schemas.microsoft.com/office/powerpoint/2010/main" val="148553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Τίτλος 3">
            <a:extLst>
              <a:ext uri="{FF2B5EF4-FFF2-40B4-BE49-F238E27FC236}">
                <a16:creationId xmlns:a16="http://schemas.microsoft.com/office/drawing/2014/main" id="{86CA4246-31F4-4DA5-B205-DA9552C4C37C}"/>
              </a:ext>
            </a:extLst>
          </p:cNvPr>
          <p:cNvSpPr>
            <a:spLocks noGrp="1"/>
          </p:cNvSpPr>
          <p:nvPr>
            <p:ph type="title"/>
          </p:nvPr>
        </p:nvSpPr>
        <p:spPr>
          <a:xfrm>
            <a:off x="742950" y="742950"/>
            <a:ext cx="3476625" cy="5532521"/>
          </a:xfrm>
          <a:prstGeom prst="rect">
            <a:avLst/>
          </a:prstGeom>
        </p:spPr>
        <p:txBody>
          <a:bodyPr vert="horz" lIns="91440" tIns="45720" rIns="91440" bIns="45720" rtlCol="0" anchor="ctr">
            <a:normAutofit fontScale="90000"/>
          </a:bodyPr>
          <a:lstStyle/>
          <a:p>
            <a:pPr algn="ctr"/>
            <a:r>
              <a:rPr lang="el-GR" sz="3400" kern="1200" dirty="0">
                <a:solidFill>
                  <a:srgbClr val="FFFFFF"/>
                </a:solidFill>
                <a:latin typeface="+mj-lt"/>
                <a:ea typeface="+mj-ea"/>
                <a:cs typeface="+mj-cs"/>
              </a:rPr>
              <a:t>Παρατηρήστε επίσης ότι τα υπόλοιπα (</a:t>
            </a:r>
            <a:r>
              <a:rPr lang="en-US" sz="3400" kern="1200" dirty="0">
                <a:solidFill>
                  <a:srgbClr val="FFFFFF"/>
                </a:solidFill>
                <a:latin typeface="+mj-lt"/>
                <a:ea typeface="+mj-ea"/>
                <a:cs typeface="+mj-cs"/>
              </a:rPr>
              <a:t>residuals</a:t>
            </a:r>
            <a:r>
              <a:rPr lang="el-GR" sz="3400" kern="1200" dirty="0">
                <a:solidFill>
                  <a:srgbClr val="FFFFFF"/>
                </a:solidFill>
                <a:latin typeface="+mj-lt"/>
                <a:ea typeface="+mj-ea"/>
                <a:cs typeface="+mj-cs"/>
              </a:rPr>
              <a:t>), που είναι οι υπό/υπερ. εκτιμήσεις φαίνονται να είναι λιγότερο ομαδοποιημένα σε σχέση με το μοντέλο με μόνο την πληθυσμιακή μεταβλητή.</a:t>
            </a:r>
            <a:r>
              <a:rPr lang="en-US" sz="3400" kern="1200" dirty="0">
                <a:solidFill>
                  <a:srgbClr val="FFFFFF"/>
                </a:solidFill>
                <a:latin typeface="+mj-lt"/>
                <a:ea typeface="+mj-ea"/>
                <a:cs typeface="+mj-cs"/>
              </a:rPr>
              <a:t> </a:t>
            </a:r>
          </a:p>
        </p:txBody>
      </p:sp>
      <p:pic>
        <p:nvPicPr>
          <p:cNvPr id="5" name="Θέση περιεχομένου 4">
            <a:extLst>
              <a:ext uri="{FF2B5EF4-FFF2-40B4-BE49-F238E27FC236}">
                <a16:creationId xmlns:a16="http://schemas.microsoft.com/office/drawing/2014/main" id="{D24E7C4C-CD07-4832-8A86-AB887BFC9249}"/>
              </a:ext>
            </a:extLst>
          </p:cNvPr>
          <p:cNvPicPr>
            <a:picLocks noGrp="1" noChangeAspect="1"/>
          </p:cNvPicPr>
          <p:nvPr>
            <p:ph idx="1"/>
          </p:nvPr>
        </p:nvPicPr>
        <p:blipFill>
          <a:blip r:embed="rId2"/>
          <a:stretch>
            <a:fillRect/>
          </a:stretch>
        </p:blipFill>
        <p:spPr>
          <a:xfrm>
            <a:off x="5153822" y="590470"/>
            <a:ext cx="6553545" cy="5685002"/>
          </a:xfrm>
          <a:prstGeom prst="rect">
            <a:avLst/>
          </a:prstGeom>
        </p:spPr>
      </p:pic>
    </p:spTree>
    <p:extLst>
      <p:ext uri="{BB962C8B-B14F-4D97-AF65-F5344CB8AC3E}">
        <p14:creationId xmlns:p14="http://schemas.microsoft.com/office/powerpoint/2010/main" val="427833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F1EFA-9AC4-42CA-AA1D-BEE40FC6D42D}"/>
              </a:ext>
            </a:extLst>
          </p:cNvPr>
          <p:cNvSpPr>
            <a:spLocks noGrp="1"/>
          </p:cNvSpPr>
          <p:nvPr>
            <p:ph type="title"/>
          </p:nvPr>
        </p:nvSpPr>
        <p:spPr/>
        <p:txBody>
          <a:bodyPr/>
          <a:lstStyle/>
          <a:p>
            <a:r>
              <a:rPr lang="el-GR" dirty="0"/>
              <a:t>Έλεγχος χωρικής αυτοσυσχέτισης</a:t>
            </a:r>
            <a:endParaRPr lang="en-US" dirty="0"/>
          </a:p>
        </p:txBody>
      </p:sp>
      <p:sp>
        <p:nvSpPr>
          <p:cNvPr id="3" name="Θέση περιεχομένου 2">
            <a:extLst>
              <a:ext uri="{FF2B5EF4-FFF2-40B4-BE49-F238E27FC236}">
                <a16:creationId xmlns:a16="http://schemas.microsoft.com/office/drawing/2014/main" id="{6E8AE8B9-D71F-4D4C-8677-19CF15991E52}"/>
              </a:ext>
            </a:extLst>
          </p:cNvPr>
          <p:cNvSpPr>
            <a:spLocks noGrp="1"/>
          </p:cNvSpPr>
          <p:nvPr>
            <p:ph idx="1"/>
          </p:nvPr>
        </p:nvSpPr>
        <p:spPr/>
        <p:txBody>
          <a:bodyPr>
            <a:normAutofit lnSpcReduction="10000"/>
          </a:bodyPr>
          <a:lstStyle/>
          <a:p>
            <a:r>
              <a:rPr lang="en-US" b="1" dirty="0"/>
              <a:t>Spatial Autocorrelation (Morans I)</a:t>
            </a:r>
          </a:p>
          <a:p>
            <a:endParaRPr lang="en-US" dirty="0"/>
          </a:p>
          <a:p>
            <a:r>
              <a:rPr lang="en-US" dirty="0"/>
              <a:t>Input Feature Class-&gt; Data911CallsOLS </a:t>
            </a:r>
          </a:p>
          <a:p>
            <a:r>
              <a:rPr lang="en-US" dirty="0"/>
              <a:t>Input Field -&gt;  StdResid </a:t>
            </a:r>
          </a:p>
          <a:p>
            <a:r>
              <a:rPr lang="en-US" dirty="0"/>
              <a:t>Generate Report -&gt;  checked ON </a:t>
            </a:r>
          </a:p>
          <a:p>
            <a:r>
              <a:rPr lang="en-US" dirty="0"/>
              <a:t>Conceptualization of Spatial Relationships -&gt;  Inverse Distance </a:t>
            </a:r>
          </a:p>
          <a:p>
            <a:r>
              <a:rPr lang="en-US" dirty="0"/>
              <a:t>Distance Method -&gt; Euclidean Distance </a:t>
            </a:r>
          </a:p>
          <a:p>
            <a:r>
              <a:rPr lang="en-US" dirty="0"/>
              <a:t>Standardization -&gt;  ROW (</a:t>
            </a:r>
            <a:r>
              <a:rPr lang="el-GR" dirty="0"/>
              <a:t>για τα πολύγωνα θα πρέπει τις περισσότερες φορές να χρησιμοποιούμε το </a:t>
            </a:r>
            <a:r>
              <a:rPr lang="en-US" dirty="0"/>
              <a:t>Row Standardize). </a:t>
            </a:r>
          </a:p>
          <a:p>
            <a:endParaRPr lang="en-US" dirty="0"/>
          </a:p>
        </p:txBody>
      </p:sp>
    </p:spTree>
    <p:extLst>
      <p:ext uri="{BB962C8B-B14F-4D97-AF65-F5344CB8AC3E}">
        <p14:creationId xmlns:p14="http://schemas.microsoft.com/office/powerpoint/2010/main" val="340712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ABA87DB-C580-4240-951F-7A89FD555D62}"/>
              </a:ext>
            </a:extLst>
          </p:cNvPr>
          <p:cNvPicPr>
            <a:picLocks noChangeAspect="1"/>
          </p:cNvPicPr>
          <p:nvPr/>
        </p:nvPicPr>
        <p:blipFill>
          <a:blip r:embed="rId2"/>
          <a:stretch>
            <a:fillRect/>
          </a:stretch>
        </p:blipFill>
        <p:spPr>
          <a:xfrm>
            <a:off x="453681" y="1170665"/>
            <a:ext cx="3980667" cy="2811808"/>
          </a:xfrm>
          <a:prstGeom prst="rect">
            <a:avLst/>
          </a:prstGeom>
        </p:spPr>
      </p:pic>
      <p:pic>
        <p:nvPicPr>
          <p:cNvPr id="6" name="Εικόνα 5">
            <a:extLst>
              <a:ext uri="{FF2B5EF4-FFF2-40B4-BE49-F238E27FC236}">
                <a16:creationId xmlns:a16="http://schemas.microsoft.com/office/drawing/2014/main" id="{0EE568A7-C8D3-4AAA-849A-C1FF6260B092}"/>
              </a:ext>
            </a:extLst>
          </p:cNvPr>
          <p:cNvPicPr>
            <a:picLocks noChangeAspect="1"/>
          </p:cNvPicPr>
          <p:nvPr/>
        </p:nvPicPr>
        <p:blipFill>
          <a:blip r:embed="rId3"/>
          <a:stretch>
            <a:fillRect/>
          </a:stretch>
        </p:blipFill>
        <p:spPr>
          <a:xfrm>
            <a:off x="5122607" y="270724"/>
            <a:ext cx="6797487" cy="6587276"/>
          </a:xfrm>
          <a:prstGeom prst="rect">
            <a:avLst/>
          </a:prstGeom>
        </p:spPr>
      </p:pic>
      <p:sp>
        <p:nvSpPr>
          <p:cNvPr id="7" name="Ορθογώνιο 6">
            <a:extLst>
              <a:ext uri="{FF2B5EF4-FFF2-40B4-BE49-F238E27FC236}">
                <a16:creationId xmlns:a16="http://schemas.microsoft.com/office/drawing/2014/main" id="{06A8374D-0485-4CDE-8347-ED80F0FE6F91}"/>
              </a:ext>
            </a:extLst>
          </p:cNvPr>
          <p:cNvSpPr/>
          <p:nvPr/>
        </p:nvSpPr>
        <p:spPr>
          <a:xfrm>
            <a:off x="212790" y="0"/>
            <a:ext cx="4462448" cy="954107"/>
          </a:xfrm>
          <a:prstGeom prst="rect">
            <a:avLst/>
          </a:prstGeom>
        </p:spPr>
        <p:txBody>
          <a:bodyPr wrap="square">
            <a:spAutoFit/>
          </a:bodyPr>
          <a:lstStyle/>
          <a:p>
            <a:r>
              <a:rPr lang="el-GR" sz="2800" dirty="0">
                <a:solidFill>
                  <a:srgbClr val="000000"/>
                </a:solidFill>
                <a:latin typeface="Calibri" panose="020F0502020204030204" pitchFamily="34" charset="0"/>
              </a:rPr>
              <a:t>Τα υπόλοιπα δείχνουν ότι είναι τυχαία κατανεμημένα</a:t>
            </a:r>
            <a:endParaRPr lang="en-US" sz="2800" dirty="0"/>
          </a:p>
        </p:txBody>
      </p:sp>
      <p:sp>
        <p:nvSpPr>
          <p:cNvPr id="8" name="Οβάλ 7">
            <a:extLst>
              <a:ext uri="{FF2B5EF4-FFF2-40B4-BE49-F238E27FC236}">
                <a16:creationId xmlns:a16="http://schemas.microsoft.com/office/drawing/2014/main" id="{C9A4A03F-E64D-4EC2-9B63-BC1A80CF1072}"/>
              </a:ext>
            </a:extLst>
          </p:cNvPr>
          <p:cNvSpPr/>
          <p:nvPr/>
        </p:nvSpPr>
        <p:spPr>
          <a:xfrm>
            <a:off x="8131277" y="6115665"/>
            <a:ext cx="3352800" cy="540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Ορθογώνιο 8">
            <a:extLst>
              <a:ext uri="{FF2B5EF4-FFF2-40B4-BE49-F238E27FC236}">
                <a16:creationId xmlns:a16="http://schemas.microsoft.com/office/drawing/2014/main" id="{512B98EE-9894-4A8A-B08E-48EB69B2EE0A}"/>
              </a:ext>
            </a:extLst>
          </p:cNvPr>
          <p:cNvSpPr/>
          <p:nvPr/>
        </p:nvSpPr>
        <p:spPr>
          <a:xfrm>
            <a:off x="10330708" y="5729438"/>
            <a:ext cx="1952779" cy="369332"/>
          </a:xfrm>
          <a:prstGeom prst="rect">
            <a:avLst/>
          </a:prstGeom>
        </p:spPr>
        <p:txBody>
          <a:bodyPr wrap="none">
            <a:spAutoFit/>
          </a:bodyPr>
          <a:lstStyle/>
          <a:p>
            <a:r>
              <a:rPr lang="en-US" dirty="0">
                <a:solidFill>
                  <a:srgbClr val="000000"/>
                </a:solidFill>
                <a:latin typeface="Calibri" panose="020F0502020204030204" pitchFamily="34" charset="0"/>
              </a:rPr>
              <a:t>This is good news! </a:t>
            </a:r>
            <a:endParaRPr lang="en-US" dirty="0"/>
          </a:p>
        </p:txBody>
      </p:sp>
      <p:sp>
        <p:nvSpPr>
          <p:cNvPr id="10" name="Ορθογώνιο 9">
            <a:extLst>
              <a:ext uri="{FF2B5EF4-FFF2-40B4-BE49-F238E27FC236}">
                <a16:creationId xmlns:a16="http://schemas.microsoft.com/office/drawing/2014/main" id="{861445EE-0158-4A6A-906B-19336E4AD1E2}"/>
              </a:ext>
            </a:extLst>
          </p:cNvPr>
          <p:cNvSpPr/>
          <p:nvPr/>
        </p:nvSpPr>
        <p:spPr>
          <a:xfrm>
            <a:off x="212790" y="4797595"/>
            <a:ext cx="6096000" cy="1200329"/>
          </a:xfrm>
          <a:prstGeom prst="rect">
            <a:avLst/>
          </a:prstGeom>
        </p:spPr>
        <p:txBody>
          <a:bodyPr>
            <a:spAutoFit/>
          </a:bodyPr>
          <a:lstStyle/>
          <a:p>
            <a:r>
              <a:rPr lang="el-GR" dirty="0"/>
              <a:t>Κάθε φορά που βλέπουμε μια «δομή» (ομαδοποίηση ή από απόκλιση) των υπό/υπερ. εκτιμήσεων, σημαίνει ότι λείπει από το μοντέλο μας κάποια μεταβλητή και δεν μπορούμε να εμπιστευτούμε τα αποτελέσματα.</a:t>
            </a:r>
            <a:endParaRPr lang="en-US" dirty="0"/>
          </a:p>
        </p:txBody>
      </p:sp>
    </p:spTree>
    <p:extLst>
      <p:ext uri="{BB962C8B-B14F-4D97-AF65-F5344CB8AC3E}">
        <p14:creationId xmlns:p14="http://schemas.microsoft.com/office/powerpoint/2010/main" val="318741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8DD0B52-10B8-4936-9BCD-3E2DD589C01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l-GR" sz="4800" dirty="0">
                <a:solidFill>
                  <a:srgbClr val="FFFFFF"/>
                </a:solidFill>
              </a:rPr>
              <a:t>Βήμα</a:t>
            </a:r>
            <a:r>
              <a:rPr lang="en-US" sz="4800" kern="1200" dirty="0">
                <a:solidFill>
                  <a:srgbClr val="FFFFFF"/>
                </a:solidFill>
                <a:latin typeface="+mj-lt"/>
                <a:ea typeface="+mj-ea"/>
                <a:cs typeface="+mj-cs"/>
              </a:rPr>
              <a:t> 5: 6 πράγματα που πρέπει να ελεγχθούν</a:t>
            </a:r>
          </a:p>
        </p:txBody>
      </p:sp>
      <p:pic>
        <p:nvPicPr>
          <p:cNvPr id="4" name="Θέση περιεχομένου 3">
            <a:extLst>
              <a:ext uri="{FF2B5EF4-FFF2-40B4-BE49-F238E27FC236}">
                <a16:creationId xmlns:a16="http://schemas.microsoft.com/office/drawing/2014/main" id="{C5132776-2664-45E3-82F8-547037651C10}"/>
              </a:ext>
            </a:extLst>
          </p:cNvPr>
          <p:cNvPicPr>
            <a:picLocks noGrp="1" noChangeAspect="1"/>
          </p:cNvPicPr>
          <p:nvPr>
            <p:ph idx="1"/>
          </p:nvPr>
        </p:nvPicPr>
        <p:blipFill>
          <a:blip r:embed="rId2"/>
          <a:stretch>
            <a:fillRect/>
          </a:stretch>
        </p:blipFill>
        <p:spPr>
          <a:xfrm>
            <a:off x="4738562" y="1017914"/>
            <a:ext cx="7362096" cy="4822172"/>
          </a:xfrm>
          <a:prstGeom prst="rect">
            <a:avLst/>
          </a:prstGeom>
        </p:spPr>
      </p:pic>
    </p:spTree>
    <p:extLst>
      <p:ext uri="{BB962C8B-B14F-4D97-AF65-F5344CB8AC3E}">
        <p14:creationId xmlns:p14="http://schemas.microsoft.com/office/powerpoint/2010/main" val="935587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CDAA167-431C-4057-ADA9-E3815A3421F2}"/>
              </a:ext>
            </a:extLst>
          </p:cNvPr>
          <p:cNvSpPr>
            <a:spLocks noGrp="1"/>
          </p:cNvSpPr>
          <p:nvPr>
            <p:ph type="title"/>
          </p:nvPr>
        </p:nvSpPr>
        <p:spPr>
          <a:xfrm>
            <a:off x="838200" y="0"/>
            <a:ext cx="10515600" cy="1325563"/>
          </a:xfrm>
        </p:spPr>
        <p:txBody>
          <a:bodyPr>
            <a:normAutofit/>
          </a:bodyPr>
          <a:lstStyle/>
          <a:p>
            <a:r>
              <a:rPr lang="el-GR" dirty="0"/>
              <a:t>Σημειώσεις για την επεξήγηση</a:t>
            </a:r>
            <a:endParaRPr lang="en-US" dirty="0"/>
          </a:p>
        </p:txBody>
      </p:sp>
      <p:graphicFrame>
        <p:nvGraphicFramePr>
          <p:cNvPr id="5" name="Θέση περιεχομένου 2">
            <a:extLst>
              <a:ext uri="{FF2B5EF4-FFF2-40B4-BE49-F238E27FC236}">
                <a16:creationId xmlns:a16="http://schemas.microsoft.com/office/drawing/2014/main" id="{511D6284-1A92-4553-8A6F-F2EF5A05888D}"/>
              </a:ext>
            </a:extLst>
          </p:cNvPr>
          <p:cNvGraphicFramePr>
            <a:graphicFrameLocks noGrp="1"/>
          </p:cNvGraphicFramePr>
          <p:nvPr>
            <p:ph idx="1"/>
            <p:extLst>
              <p:ext uri="{D42A27DB-BD31-4B8C-83A1-F6EECF244321}">
                <p14:modId xmlns:p14="http://schemas.microsoft.com/office/powerpoint/2010/main" val="82436623"/>
              </p:ext>
            </p:extLst>
          </p:nvPr>
        </p:nvGraphicFramePr>
        <p:xfrm>
          <a:off x="838200" y="1229032"/>
          <a:ext cx="10515600" cy="5628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05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E4D70BA-84B1-4DD6-82E2-BB42C1A3322E}"/>
              </a:ext>
            </a:extLst>
          </p:cNvPr>
          <p:cNvSpPr>
            <a:spLocks noGrp="1"/>
          </p:cNvSpPr>
          <p:nvPr>
            <p:ph type="title"/>
          </p:nvPr>
        </p:nvSpPr>
        <p:spPr>
          <a:xfrm>
            <a:off x="526073" y="466578"/>
            <a:ext cx="11139854" cy="930447"/>
          </a:xfrm>
        </p:spPr>
        <p:txBody>
          <a:bodyPr vert="horz" lIns="91440" tIns="45720" rIns="91440" bIns="45720" rtlCol="0" anchor="b">
            <a:normAutofit fontScale="90000"/>
          </a:bodyPr>
          <a:lstStyle/>
          <a:p>
            <a:pPr algn="ct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1. </a:t>
            </a:r>
            <a:r>
              <a:rPr lang="el-GR" sz="2400" kern="1200" dirty="0">
                <a:solidFill>
                  <a:srgbClr val="FFFFFF"/>
                </a:solidFill>
                <a:latin typeface="+mj-lt"/>
                <a:ea typeface="+mj-ea"/>
                <a:cs typeface="+mj-cs"/>
              </a:rPr>
              <a:t>Πρώτα ελέγξτε να δείτε αν κάθε συντελεστής έχει το πρόσημο που περιμένουμε</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8F09BEDF-05F6-4F74-946C-80790409520A}"/>
              </a:ext>
            </a:extLst>
          </p:cNvPr>
          <p:cNvPicPr>
            <a:picLocks noChangeAspect="1"/>
          </p:cNvPicPr>
          <p:nvPr/>
        </p:nvPicPr>
        <p:blipFill>
          <a:blip r:embed="rId2"/>
          <a:stretch>
            <a:fillRect/>
          </a:stretch>
        </p:blipFill>
        <p:spPr>
          <a:xfrm>
            <a:off x="320040" y="2655972"/>
            <a:ext cx="11496821" cy="3705514"/>
          </a:xfrm>
          <a:prstGeom prst="rect">
            <a:avLst/>
          </a:prstGeom>
        </p:spPr>
      </p:pic>
    </p:spTree>
    <p:extLst>
      <p:ext uri="{BB962C8B-B14F-4D97-AF65-F5344CB8AC3E}">
        <p14:creationId xmlns:p14="http://schemas.microsoft.com/office/powerpoint/2010/main" val="853885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CEEACB5-8C46-43FA-A89B-D106A9299C25}"/>
              </a:ext>
            </a:extLst>
          </p:cNvPr>
          <p:cNvSpPr>
            <a:spLocks noGrp="1"/>
          </p:cNvSpPr>
          <p:nvPr>
            <p:ph type="title"/>
          </p:nvPr>
        </p:nvSpPr>
        <p:spPr>
          <a:xfrm>
            <a:off x="526073" y="466578"/>
            <a:ext cx="11139854" cy="930447"/>
          </a:xfrm>
        </p:spPr>
        <p:txBody>
          <a:bodyPr vert="horz" lIns="91440" tIns="45720" rIns="91440" bIns="45720" rtlCol="0" anchor="b">
            <a:noAutofit/>
          </a:bodyPr>
          <a:lstStyle/>
          <a:p>
            <a:pPr algn="ct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2. </a:t>
            </a:r>
            <a:r>
              <a:rPr lang="el-GR" sz="2800" kern="1200" dirty="0">
                <a:solidFill>
                  <a:srgbClr val="FFFFFF"/>
                </a:solidFill>
                <a:latin typeface="+mj-lt"/>
                <a:ea typeface="+mj-ea"/>
                <a:cs typeface="+mj-cs"/>
              </a:rPr>
              <a:t>Μετά ελέγξτε αν υπάρχουν πλεονάζουσες μεταβλητές (</a:t>
            </a:r>
            <a:r>
              <a:rPr lang="en-US" sz="2800" kern="1200" dirty="0">
                <a:solidFill>
                  <a:srgbClr val="FFFFFF"/>
                </a:solidFill>
                <a:latin typeface="+mj-lt"/>
                <a:ea typeface="+mj-ea"/>
                <a:cs typeface="+mj-cs"/>
              </a:rPr>
              <a:t>redundancy</a:t>
            </a:r>
            <a:r>
              <a:rPr lang="el-GR" sz="2800" kern="1200" dirty="0">
                <a:solidFill>
                  <a:srgbClr val="FFFFFF"/>
                </a:solidFill>
                <a:latin typeface="+mj-lt"/>
                <a:ea typeface="+mj-ea"/>
                <a:cs typeface="+mj-cs"/>
              </a:rPr>
              <a:t>)</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Θέση περιεχομένου 3">
            <a:extLst>
              <a:ext uri="{FF2B5EF4-FFF2-40B4-BE49-F238E27FC236}">
                <a16:creationId xmlns:a16="http://schemas.microsoft.com/office/drawing/2014/main" id="{8D720D7D-003B-4DFF-955D-8BBCE86F0F4B}"/>
              </a:ext>
            </a:extLst>
          </p:cNvPr>
          <p:cNvPicPr>
            <a:picLocks noGrp="1" noChangeAspect="1"/>
          </p:cNvPicPr>
          <p:nvPr>
            <p:ph idx="1"/>
          </p:nvPr>
        </p:nvPicPr>
        <p:blipFill>
          <a:blip r:embed="rId2"/>
          <a:stretch>
            <a:fillRect/>
          </a:stretch>
        </p:blipFill>
        <p:spPr>
          <a:xfrm>
            <a:off x="320040" y="2713457"/>
            <a:ext cx="11496821" cy="3590545"/>
          </a:xfrm>
          <a:prstGeom prst="rect">
            <a:avLst/>
          </a:prstGeom>
        </p:spPr>
      </p:pic>
    </p:spTree>
    <p:extLst>
      <p:ext uri="{BB962C8B-B14F-4D97-AF65-F5344CB8AC3E}">
        <p14:creationId xmlns:p14="http://schemas.microsoft.com/office/powerpoint/2010/main" val="36948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8EDBBD1-DBF9-4D23-9897-AC35469430E2}"/>
              </a:ext>
            </a:extLst>
          </p:cNvPr>
          <p:cNvSpPr>
            <a:spLocks noGrp="1"/>
          </p:cNvSpPr>
          <p:nvPr>
            <p:ph type="title"/>
          </p:nvPr>
        </p:nvSpPr>
        <p:spPr>
          <a:xfrm>
            <a:off x="429768" y="411480"/>
            <a:ext cx="11201400" cy="1106424"/>
          </a:xfrm>
        </p:spPr>
        <p:txBody>
          <a:bodyPr>
            <a:normAutofit/>
          </a:bodyPr>
          <a:lstStyle/>
          <a:p>
            <a:r>
              <a:rPr lang="en-US" sz="3600" dirty="0"/>
              <a:t>Regression </a:t>
            </a:r>
            <a:r>
              <a:rPr lang="el-GR" sz="3600" dirty="0"/>
              <a:t>στο </a:t>
            </a:r>
            <a:r>
              <a:rPr lang="en-US" sz="3600" dirty="0"/>
              <a:t>ArcGIS</a:t>
            </a:r>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4" name="Εικόνα 3">
            <a:extLst>
              <a:ext uri="{FF2B5EF4-FFF2-40B4-BE49-F238E27FC236}">
                <a16:creationId xmlns:a16="http://schemas.microsoft.com/office/drawing/2014/main" id="{4A781896-0BF1-4F17-A10B-3C48FC11903A}"/>
              </a:ext>
            </a:extLst>
          </p:cNvPr>
          <p:cNvPicPr>
            <a:picLocks noChangeAspect="1"/>
          </p:cNvPicPr>
          <p:nvPr/>
        </p:nvPicPr>
        <p:blipFill>
          <a:blip r:embed="rId2"/>
          <a:stretch>
            <a:fillRect/>
          </a:stretch>
        </p:blipFill>
        <p:spPr>
          <a:xfrm>
            <a:off x="429768" y="1823248"/>
            <a:ext cx="6702552" cy="4308783"/>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04432DED-A3D5-4F6D-A0B5-6C697C1C19E9}"/>
              </a:ext>
            </a:extLst>
          </p:cNvPr>
          <p:cNvSpPr>
            <a:spLocks noGrp="1"/>
          </p:cNvSpPr>
          <p:nvPr>
            <p:ph idx="1"/>
          </p:nvPr>
        </p:nvSpPr>
        <p:spPr>
          <a:xfrm>
            <a:off x="7938752" y="2020824"/>
            <a:ext cx="3455097" cy="3959352"/>
          </a:xfrm>
        </p:spPr>
        <p:txBody>
          <a:bodyPr anchor="ctr">
            <a:normAutofit fontScale="85000" lnSpcReduction="20000"/>
          </a:bodyPr>
          <a:lstStyle/>
          <a:p>
            <a:r>
              <a:rPr lang="en-US" sz="2400" dirty="0"/>
              <a:t> Ordinary Least Squares regression (OLS) </a:t>
            </a:r>
            <a:r>
              <a:rPr lang="el-GR" sz="2400" dirty="0"/>
              <a:t>είναι μια ολική μέθοδος παλινδρόμησης (εφαρμόζεται όμοια σε όλο το σετ δεδομένων).</a:t>
            </a:r>
            <a:endParaRPr lang="en-US" sz="2400" dirty="0"/>
          </a:p>
          <a:p>
            <a:r>
              <a:rPr lang="en-US" sz="2400" dirty="0"/>
              <a:t> Geographically Weighted Regression (GWR) </a:t>
            </a:r>
            <a:r>
              <a:rPr lang="el-GR" sz="2400" dirty="0"/>
              <a:t>είναι μια τοπική μέθοδος παλινδρόμησης που επιτρέπει τη δημιουργία ξεχωριστών εξισώσεων για κάθε ένα από τα δεδομένα του σετ, βάσει των χαρακτηριστικών των γειτόνων του.</a:t>
            </a:r>
            <a:endParaRPr lang="en-US" sz="2400" dirty="0"/>
          </a:p>
        </p:txBody>
      </p:sp>
    </p:spTree>
    <p:extLst>
      <p:ext uri="{BB962C8B-B14F-4D97-AF65-F5344CB8AC3E}">
        <p14:creationId xmlns:p14="http://schemas.microsoft.com/office/powerpoint/2010/main" val="3169438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FE3F799-BDC3-4057-8A9E-008B0B035E14}"/>
              </a:ext>
            </a:extLst>
          </p:cNvPr>
          <p:cNvSpPr>
            <a:spLocks noGrp="1"/>
          </p:cNvSpPr>
          <p:nvPr>
            <p:ph type="title"/>
          </p:nvPr>
        </p:nvSpPr>
        <p:spPr>
          <a:xfrm>
            <a:off x="526073" y="466578"/>
            <a:ext cx="11139854" cy="930447"/>
          </a:xfrm>
        </p:spPr>
        <p:txBody>
          <a:bodyPr vert="horz" lIns="91440" tIns="45720" rIns="91440" bIns="45720" rtlCol="0" anchor="b">
            <a:normAutofit fontScale="90000"/>
          </a:bodyPr>
          <a:lstStyle/>
          <a:p>
            <a:pPr algn="ctr"/>
            <a:br>
              <a:rPr lang="en-US" sz="1800" kern="1200" dirty="0">
                <a:solidFill>
                  <a:srgbClr val="FFFFFF"/>
                </a:solidFill>
                <a:latin typeface="+mj-lt"/>
                <a:ea typeface="+mj-ea"/>
                <a:cs typeface="+mj-cs"/>
              </a:rPr>
            </a:br>
            <a:r>
              <a:rPr lang="en-US" sz="2700" kern="1200" dirty="0">
                <a:solidFill>
                  <a:srgbClr val="FFFFFF"/>
                </a:solidFill>
                <a:latin typeface="+mj-lt"/>
                <a:ea typeface="+mj-ea"/>
                <a:cs typeface="+mj-cs"/>
              </a:rPr>
              <a:t>3. </a:t>
            </a:r>
            <a:r>
              <a:rPr lang="el-GR" sz="2700" kern="1200" dirty="0">
                <a:solidFill>
                  <a:srgbClr val="FFFFFF"/>
                </a:solidFill>
                <a:latin typeface="+mj-lt"/>
                <a:ea typeface="+mj-ea"/>
                <a:cs typeface="+mj-cs"/>
              </a:rPr>
              <a:t>Μετά, ελέγξτε αν όλες οι ανεξάρτητες μεταβλητές έχουν στατιστικά σημαντικούς συντελεστές.</a:t>
            </a:r>
            <a:br>
              <a:rPr lang="en-US" sz="27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AB0D7CBA-E8E0-4177-AFF1-502ACF6DA72A}"/>
              </a:ext>
            </a:extLst>
          </p:cNvPr>
          <p:cNvPicPr>
            <a:picLocks noChangeAspect="1"/>
          </p:cNvPicPr>
          <p:nvPr/>
        </p:nvPicPr>
        <p:blipFill>
          <a:blip r:embed="rId2"/>
          <a:stretch>
            <a:fillRect/>
          </a:stretch>
        </p:blipFill>
        <p:spPr>
          <a:xfrm>
            <a:off x="1789471" y="2655972"/>
            <a:ext cx="10027390" cy="3231905"/>
          </a:xfrm>
          <a:prstGeom prst="rect">
            <a:avLst/>
          </a:prstGeom>
        </p:spPr>
      </p:pic>
      <p:sp>
        <p:nvSpPr>
          <p:cNvPr id="6" name="Ορθογώνιο 5">
            <a:extLst>
              <a:ext uri="{FF2B5EF4-FFF2-40B4-BE49-F238E27FC236}">
                <a16:creationId xmlns:a16="http://schemas.microsoft.com/office/drawing/2014/main" id="{D274BFE5-642B-4812-AA26-D2D7888DC941}"/>
              </a:ext>
            </a:extLst>
          </p:cNvPr>
          <p:cNvSpPr/>
          <p:nvPr/>
        </p:nvSpPr>
        <p:spPr>
          <a:xfrm>
            <a:off x="206476" y="6051998"/>
            <a:ext cx="11985523" cy="646331"/>
          </a:xfrm>
          <a:prstGeom prst="rect">
            <a:avLst/>
          </a:prstGeom>
        </p:spPr>
        <p:txBody>
          <a:bodyPr wrap="square">
            <a:spAutoFit/>
          </a:bodyPr>
          <a:lstStyle/>
          <a:p>
            <a:r>
              <a:rPr lang="el-GR" dirty="0">
                <a:solidFill>
                  <a:srgbClr val="000000"/>
                </a:solidFill>
                <a:latin typeface="Calibri" panose="020F0502020204030204" pitchFamily="34" charset="0"/>
              </a:rPr>
              <a:t>Όταν το </a:t>
            </a:r>
            <a:r>
              <a:rPr lang="en-US" dirty="0">
                <a:solidFill>
                  <a:srgbClr val="000000"/>
                </a:solidFill>
                <a:latin typeface="Calibri" panose="020F0502020204030204" pitchFamily="34" charset="0"/>
              </a:rPr>
              <a:t>Koenker (BP) statistic </a:t>
            </a:r>
            <a:r>
              <a:rPr lang="el-GR" dirty="0">
                <a:solidFill>
                  <a:srgbClr val="000000"/>
                </a:solidFill>
                <a:latin typeface="Calibri" panose="020F0502020204030204" pitchFamily="34" charset="0"/>
              </a:rPr>
              <a:t>είναι στατιστικά σημαντικό</a:t>
            </a:r>
            <a:r>
              <a:rPr lang="en-US" dirty="0">
                <a:solidFill>
                  <a:srgbClr val="000000"/>
                </a:solidFill>
                <a:latin typeface="Calibri" panose="020F0502020204030204" pitchFamily="34" charset="0"/>
              </a:rPr>
              <a:t>, </a:t>
            </a:r>
            <a:r>
              <a:rPr lang="el-GR" dirty="0">
                <a:solidFill>
                  <a:srgbClr val="000000"/>
                </a:solidFill>
                <a:latin typeface="Calibri" panose="020F0502020204030204" pitchFamily="34" charset="0"/>
              </a:rPr>
              <a:t>εμπιστευόμαστε μόνο το </a:t>
            </a:r>
            <a:r>
              <a:rPr lang="en-US" dirty="0">
                <a:solidFill>
                  <a:srgbClr val="000000"/>
                </a:solidFill>
                <a:latin typeface="Calibri" panose="020F0502020204030204" pitchFamily="34" charset="0"/>
              </a:rPr>
              <a:t>Robust Probability </a:t>
            </a:r>
            <a:r>
              <a:rPr lang="el-GR" dirty="0">
                <a:solidFill>
                  <a:srgbClr val="000000"/>
                </a:solidFill>
                <a:latin typeface="Calibri" panose="020F0502020204030204" pitchFamily="34" charset="0"/>
              </a:rPr>
              <a:t>για να καθορίσουμε αν οι συντελεστές είναι στατιστικά σημαντικοί</a:t>
            </a:r>
            <a:r>
              <a:rPr lang="en-US" dirty="0">
                <a:solidFill>
                  <a:srgbClr val="000000"/>
                </a:solidFill>
                <a:latin typeface="Calibri" panose="020F0502020204030204" pitchFamily="34" charset="0"/>
              </a:rPr>
              <a:t>. </a:t>
            </a:r>
            <a:r>
              <a:rPr lang="el-GR" dirty="0">
                <a:solidFill>
                  <a:srgbClr val="000000"/>
                </a:solidFill>
                <a:latin typeface="Calibri" panose="020F0502020204030204" pitchFamily="34" charset="0"/>
              </a:rPr>
              <a:t>Οι χαμηλές</a:t>
            </a:r>
            <a:r>
              <a:rPr lang="en-US" dirty="0">
                <a:solidFill>
                  <a:srgbClr val="000000"/>
                </a:solidFill>
                <a:latin typeface="Calibri" panose="020F0502020204030204" pitchFamily="34" charset="0"/>
              </a:rPr>
              <a:t> probabilities </a:t>
            </a:r>
            <a:r>
              <a:rPr lang="el-GR" dirty="0">
                <a:solidFill>
                  <a:srgbClr val="000000"/>
                </a:solidFill>
                <a:latin typeface="Calibri" panose="020F0502020204030204" pitchFamily="34" charset="0"/>
              </a:rPr>
              <a:t>είναι καλύτερες</a:t>
            </a:r>
            <a:r>
              <a:rPr lang="en-US" dirty="0">
                <a:solidFill>
                  <a:srgbClr val="000000"/>
                </a:solidFill>
                <a:latin typeface="Calibri" panose="020F0502020204030204" pitchFamily="34" charset="0"/>
              </a:rPr>
              <a:t>(</a:t>
            </a:r>
            <a:r>
              <a:rPr lang="el-GR" dirty="0">
                <a:solidFill>
                  <a:srgbClr val="000000"/>
                </a:solidFill>
                <a:latin typeface="Calibri" panose="020F0502020204030204" pitchFamily="34" charset="0"/>
              </a:rPr>
              <a:t>πιο σημαντικές</a:t>
            </a:r>
            <a:r>
              <a:rPr lang="en-US" dirty="0">
                <a:solidFill>
                  <a:srgbClr val="000000"/>
                </a:solidFill>
                <a:latin typeface="Calibri" panose="020F0502020204030204" pitchFamily="34" charset="0"/>
              </a:rPr>
              <a:t>) </a:t>
            </a:r>
            <a:r>
              <a:rPr lang="el-GR" dirty="0">
                <a:solidFill>
                  <a:srgbClr val="000000"/>
                </a:solidFill>
                <a:latin typeface="Calibri" panose="020F0502020204030204" pitchFamily="34" charset="0"/>
              </a:rPr>
              <a:t>από τις υψηλές.</a:t>
            </a:r>
            <a:endParaRPr lang="en-US" dirty="0"/>
          </a:p>
        </p:txBody>
      </p:sp>
    </p:spTree>
    <p:extLst>
      <p:ext uri="{BB962C8B-B14F-4D97-AF65-F5344CB8AC3E}">
        <p14:creationId xmlns:p14="http://schemas.microsoft.com/office/powerpoint/2010/main" val="194170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174831A-C1AD-4E7F-B535-E9244BB194AE}"/>
              </a:ext>
            </a:extLst>
          </p:cNvPr>
          <p:cNvSpPr>
            <a:spLocks noGrp="1"/>
          </p:cNvSpPr>
          <p:nvPr>
            <p:ph type="title"/>
          </p:nvPr>
        </p:nvSpPr>
        <p:spPr>
          <a:xfrm>
            <a:off x="526073" y="466578"/>
            <a:ext cx="11139854" cy="930447"/>
          </a:xfrm>
        </p:spPr>
        <p:txBody>
          <a:bodyPr vert="horz" lIns="91440" tIns="45720" rIns="91440" bIns="45720" rtlCol="0" anchor="b">
            <a:normAutofit fontScale="90000"/>
          </a:bodyPr>
          <a:lstStyle/>
          <a:p>
            <a:pPr algn="ctr"/>
            <a:br>
              <a:rPr lang="en-US" sz="1800" kern="1200" dirty="0">
                <a:solidFill>
                  <a:srgbClr val="FFFFFF"/>
                </a:solidFill>
                <a:latin typeface="+mj-lt"/>
                <a:ea typeface="+mj-ea"/>
                <a:cs typeface="+mj-cs"/>
              </a:rPr>
            </a:br>
            <a:r>
              <a:rPr lang="en-US" sz="2800" kern="1200" dirty="0">
                <a:solidFill>
                  <a:srgbClr val="FFFFFF"/>
                </a:solidFill>
                <a:latin typeface="+mj-lt"/>
                <a:ea typeface="+mj-ea"/>
                <a:cs typeface="+mj-cs"/>
              </a:rPr>
              <a:t>4. </a:t>
            </a:r>
            <a:r>
              <a:rPr lang="el-GR" sz="2800" kern="1200" dirty="0">
                <a:solidFill>
                  <a:srgbClr val="FFFFFF"/>
                </a:solidFill>
                <a:latin typeface="+mj-lt"/>
                <a:ea typeface="+mj-ea"/>
                <a:cs typeface="+mj-cs"/>
              </a:rPr>
              <a:t>Βεβαιωθείτε ότι το </a:t>
            </a:r>
            <a:r>
              <a:rPr lang="en-US" sz="2800" kern="1200" dirty="0">
                <a:solidFill>
                  <a:srgbClr val="FFFFFF"/>
                </a:solidFill>
                <a:latin typeface="+mj-lt"/>
                <a:ea typeface="+mj-ea"/>
                <a:cs typeface="+mj-cs"/>
              </a:rPr>
              <a:t>Jarque-Bera test </a:t>
            </a:r>
            <a:r>
              <a:rPr lang="el-GR" sz="2800" kern="1200" dirty="0">
                <a:solidFill>
                  <a:srgbClr val="FFFFFF"/>
                </a:solidFill>
                <a:latin typeface="+mj-lt"/>
                <a:ea typeface="+mj-ea"/>
                <a:cs typeface="+mj-cs"/>
              </a:rPr>
              <a:t>ΔΕΝ είναι στατιστικά σημαντικό</a:t>
            </a:r>
            <a:r>
              <a:rPr lang="en-US" sz="2800" kern="1200" dirty="0">
                <a:solidFill>
                  <a:srgbClr val="FFFFFF"/>
                </a:solidFill>
                <a:latin typeface="+mj-lt"/>
                <a:ea typeface="+mj-ea"/>
                <a:cs typeface="+mj-cs"/>
              </a:rPr>
              <a:t>: </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Θέση περιεχομένου 3">
            <a:extLst>
              <a:ext uri="{FF2B5EF4-FFF2-40B4-BE49-F238E27FC236}">
                <a16:creationId xmlns:a16="http://schemas.microsoft.com/office/drawing/2014/main" id="{8AABCA97-11D5-431D-9D97-70072D08F309}"/>
              </a:ext>
            </a:extLst>
          </p:cNvPr>
          <p:cNvPicPr>
            <a:picLocks noGrp="1" noChangeAspect="1"/>
          </p:cNvPicPr>
          <p:nvPr>
            <p:ph idx="1"/>
          </p:nvPr>
        </p:nvPicPr>
        <p:blipFill>
          <a:blip r:embed="rId2"/>
          <a:stretch>
            <a:fillRect/>
          </a:stretch>
        </p:blipFill>
        <p:spPr>
          <a:xfrm>
            <a:off x="320040" y="2569296"/>
            <a:ext cx="11496821" cy="3878866"/>
          </a:xfrm>
          <a:prstGeom prst="rect">
            <a:avLst/>
          </a:prstGeom>
        </p:spPr>
      </p:pic>
    </p:spTree>
    <p:extLst>
      <p:ext uri="{BB962C8B-B14F-4D97-AF65-F5344CB8AC3E}">
        <p14:creationId xmlns:p14="http://schemas.microsoft.com/office/powerpoint/2010/main" val="3461804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F43833-D9A7-471C-8D38-7DEACC5E0B14}"/>
              </a:ext>
            </a:extLst>
          </p:cNvPr>
          <p:cNvSpPr>
            <a:spLocks noGrp="1"/>
          </p:cNvSpPr>
          <p:nvPr>
            <p:ph type="title"/>
          </p:nvPr>
        </p:nvSpPr>
        <p:spPr/>
        <p:txBody>
          <a:bodyPr>
            <a:normAutofit fontScale="90000"/>
          </a:bodyPr>
          <a:lstStyle/>
          <a:p>
            <a:br>
              <a:rPr lang="en-US" dirty="0"/>
            </a:br>
            <a:r>
              <a:rPr lang="en-US" dirty="0"/>
              <a:t>5. </a:t>
            </a:r>
            <a:r>
              <a:rPr lang="el-GR" dirty="0"/>
              <a:t>Ελέγξτε την απόδοση του μοντέλου σας</a:t>
            </a:r>
            <a:br>
              <a:rPr lang="en-US" dirty="0"/>
            </a:br>
            <a:endParaRPr lang="en-US" dirty="0"/>
          </a:p>
        </p:txBody>
      </p:sp>
      <p:pic>
        <p:nvPicPr>
          <p:cNvPr id="4" name="Θέση περιεχομένου 3">
            <a:extLst>
              <a:ext uri="{FF2B5EF4-FFF2-40B4-BE49-F238E27FC236}">
                <a16:creationId xmlns:a16="http://schemas.microsoft.com/office/drawing/2014/main" id="{1E8B141C-89C0-4425-B0A3-C8A211AEF580}"/>
              </a:ext>
            </a:extLst>
          </p:cNvPr>
          <p:cNvPicPr>
            <a:picLocks noGrp="1" noChangeAspect="1"/>
          </p:cNvPicPr>
          <p:nvPr>
            <p:ph idx="1"/>
          </p:nvPr>
        </p:nvPicPr>
        <p:blipFill>
          <a:blip r:embed="rId2"/>
          <a:stretch>
            <a:fillRect/>
          </a:stretch>
        </p:blipFill>
        <p:spPr>
          <a:xfrm>
            <a:off x="623596" y="1970104"/>
            <a:ext cx="11140659" cy="3488304"/>
          </a:xfrm>
          <a:prstGeom prst="rect">
            <a:avLst/>
          </a:prstGeom>
        </p:spPr>
      </p:pic>
      <p:sp>
        <p:nvSpPr>
          <p:cNvPr id="5" name="Ορθογώνιο 4">
            <a:extLst>
              <a:ext uri="{FF2B5EF4-FFF2-40B4-BE49-F238E27FC236}">
                <a16:creationId xmlns:a16="http://schemas.microsoft.com/office/drawing/2014/main" id="{35E9F999-2429-4464-8A13-9D362A0AB245}"/>
              </a:ext>
            </a:extLst>
          </p:cNvPr>
          <p:cNvSpPr/>
          <p:nvPr/>
        </p:nvSpPr>
        <p:spPr>
          <a:xfrm>
            <a:off x="2883261" y="1461064"/>
            <a:ext cx="6425477" cy="369332"/>
          </a:xfrm>
          <a:prstGeom prst="rect">
            <a:avLst/>
          </a:prstGeom>
        </p:spPr>
        <p:txBody>
          <a:bodyPr wrap="none">
            <a:spAutoFit/>
          </a:bodyPr>
          <a:lstStyle/>
          <a:p>
            <a:r>
              <a:rPr lang="el-GR" dirty="0"/>
              <a:t>Ψάχνουμε για τιμές </a:t>
            </a:r>
            <a:r>
              <a:rPr lang="en-US" dirty="0"/>
              <a:t>R2 &gt; 0.5. </a:t>
            </a:r>
            <a:r>
              <a:rPr lang="el-GR" dirty="0"/>
              <a:t>Μοντέλο με μια μεταβλητή: </a:t>
            </a:r>
            <a:r>
              <a:rPr lang="en-US" dirty="0"/>
              <a:t>R2~0.4. </a:t>
            </a:r>
          </a:p>
        </p:txBody>
      </p:sp>
      <p:sp>
        <p:nvSpPr>
          <p:cNvPr id="6" name="Ορθογώνιο 5">
            <a:extLst>
              <a:ext uri="{FF2B5EF4-FFF2-40B4-BE49-F238E27FC236}">
                <a16:creationId xmlns:a16="http://schemas.microsoft.com/office/drawing/2014/main" id="{A5226A34-8F17-4DD7-BEAA-A9DAD152520B}"/>
              </a:ext>
            </a:extLst>
          </p:cNvPr>
          <p:cNvSpPr/>
          <p:nvPr/>
        </p:nvSpPr>
        <p:spPr>
          <a:xfrm>
            <a:off x="164840" y="5737824"/>
            <a:ext cx="12027159" cy="646331"/>
          </a:xfrm>
          <a:prstGeom prst="rect">
            <a:avLst/>
          </a:prstGeom>
        </p:spPr>
        <p:txBody>
          <a:bodyPr wrap="square">
            <a:spAutoFit/>
          </a:bodyPr>
          <a:lstStyle/>
          <a:p>
            <a:r>
              <a:rPr lang="el-GR" dirty="0">
                <a:solidFill>
                  <a:srgbClr val="000000"/>
                </a:solidFill>
                <a:latin typeface="Calibri" panose="020F0502020204030204" pitchFamily="34" charset="0"/>
              </a:rPr>
              <a:t>Όταν έχουμε πολλά υποψήφια μοντέλα </a:t>
            </a:r>
            <a:r>
              <a:rPr lang="en-US" dirty="0">
                <a:solidFill>
                  <a:srgbClr val="000000"/>
                </a:solidFill>
                <a:latin typeface="Calibri" panose="020F0502020204030204" pitchFamily="34" charset="0"/>
              </a:rPr>
              <a:t>(</a:t>
            </a:r>
            <a:r>
              <a:rPr lang="el-GR" dirty="0">
                <a:solidFill>
                  <a:srgbClr val="000000"/>
                </a:solidFill>
                <a:latin typeface="Calibri" panose="020F0502020204030204" pitchFamily="34" charset="0"/>
              </a:rPr>
              <a:t>πρέπει όμως να έχουν την ίδια εξαρτημένη μεταβλητή</a:t>
            </a:r>
            <a:r>
              <a:rPr lang="en-US" dirty="0">
                <a:solidFill>
                  <a:srgbClr val="000000"/>
                </a:solidFill>
                <a:latin typeface="Calibri" panose="020F0502020204030204" pitchFamily="34" charset="0"/>
              </a:rPr>
              <a:t>), </a:t>
            </a:r>
            <a:r>
              <a:rPr lang="el-GR" dirty="0">
                <a:solidFill>
                  <a:srgbClr val="000000"/>
                </a:solidFill>
                <a:latin typeface="Calibri" panose="020F0502020204030204" pitchFamily="34" charset="0"/>
              </a:rPr>
              <a:t>μπορούμε να εκτιμήσουμε την απόδοση του μοντέλου ψάχνοντας για την χαμηλότερη τιμή </a:t>
            </a:r>
            <a:r>
              <a:rPr lang="en-US" dirty="0">
                <a:solidFill>
                  <a:srgbClr val="000000"/>
                </a:solidFill>
                <a:latin typeface="Calibri" panose="020F0502020204030204" pitchFamily="34" charset="0"/>
              </a:rPr>
              <a:t>AIC. AIC </a:t>
            </a:r>
            <a:r>
              <a:rPr lang="el-GR" dirty="0">
                <a:solidFill>
                  <a:srgbClr val="000000"/>
                </a:solidFill>
                <a:latin typeface="Calibri" panose="020F0502020204030204" pitchFamily="34" charset="0"/>
              </a:rPr>
              <a:t>με </a:t>
            </a:r>
            <a:r>
              <a:rPr lang="en-US" dirty="0">
                <a:solidFill>
                  <a:srgbClr val="000000"/>
                </a:solidFill>
                <a:latin typeface="Calibri" panose="020F0502020204030204" pitchFamily="34" charset="0"/>
              </a:rPr>
              <a:t>1 </a:t>
            </a:r>
            <a:r>
              <a:rPr lang="el-GR" dirty="0">
                <a:solidFill>
                  <a:srgbClr val="000000"/>
                </a:solidFill>
                <a:latin typeface="Calibri" panose="020F0502020204030204" pitchFamily="34" charset="0"/>
              </a:rPr>
              <a:t>μεταβλητή~ 719; </a:t>
            </a:r>
            <a:r>
              <a:rPr lang="en-US" dirty="0">
                <a:solidFill>
                  <a:srgbClr val="000000"/>
                </a:solidFill>
                <a:latin typeface="Calibri" panose="020F0502020204030204" pitchFamily="34" charset="0"/>
              </a:rPr>
              <a:t>AIC </a:t>
            </a:r>
            <a:r>
              <a:rPr lang="el-GR" dirty="0">
                <a:solidFill>
                  <a:srgbClr val="000000"/>
                </a:solidFill>
                <a:latin typeface="Calibri" panose="020F0502020204030204" pitchFamily="34" charset="0"/>
              </a:rPr>
              <a:t>με </a:t>
            </a:r>
            <a:r>
              <a:rPr lang="en-US" dirty="0">
                <a:solidFill>
                  <a:srgbClr val="000000"/>
                </a:solidFill>
                <a:latin typeface="Calibri" panose="020F0502020204030204" pitchFamily="34" charset="0"/>
              </a:rPr>
              <a:t>4</a:t>
            </a:r>
            <a:r>
              <a:rPr lang="el-GR" dirty="0">
                <a:solidFill>
                  <a:srgbClr val="000000"/>
                </a:solidFill>
                <a:latin typeface="Calibri" panose="020F0502020204030204" pitchFamily="34" charset="0"/>
              </a:rPr>
              <a:t> μεταβλητές ~680</a:t>
            </a:r>
            <a:endParaRPr lang="en-US" dirty="0"/>
          </a:p>
        </p:txBody>
      </p:sp>
    </p:spTree>
    <p:extLst>
      <p:ext uri="{BB962C8B-B14F-4D97-AF65-F5344CB8AC3E}">
        <p14:creationId xmlns:p14="http://schemas.microsoft.com/office/powerpoint/2010/main" val="2488959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23718E-1ECA-4E8E-A90C-896B6B19F564}"/>
              </a:ext>
            </a:extLst>
          </p:cNvPr>
          <p:cNvSpPr>
            <a:spLocks noGrp="1"/>
          </p:cNvSpPr>
          <p:nvPr>
            <p:ph type="title"/>
          </p:nvPr>
        </p:nvSpPr>
        <p:spPr>
          <a:xfrm>
            <a:off x="838200" y="197171"/>
            <a:ext cx="10515600" cy="1325563"/>
          </a:xfrm>
        </p:spPr>
        <p:txBody>
          <a:bodyPr>
            <a:noAutofit/>
          </a:bodyPr>
          <a:lstStyle/>
          <a:p>
            <a:br>
              <a:rPr lang="en-US" sz="3200" dirty="0"/>
            </a:br>
            <a:r>
              <a:rPr lang="en-US" sz="3200" dirty="0"/>
              <a:t>6. </a:t>
            </a:r>
            <a:r>
              <a:rPr lang="el-GR" sz="3200" dirty="0"/>
              <a:t>Τέλος,</a:t>
            </a:r>
            <a:r>
              <a:rPr lang="en-US" sz="3200" dirty="0"/>
              <a:t> </a:t>
            </a:r>
            <a:r>
              <a:rPr lang="el-GR" sz="3200" dirty="0"/>
              <a:t>βεβαιωθείτε ότι τα υπόλοιπα (</a:t>
            </a:r>
            <a:r>
              <a:rPr lang="en-US" sz="3200" dirty="0"/>
              <a:t>residuals</a:t>
            </a:r>
            <a:r>
              <a:rPr lang="el-GR" sz="3200" dirty="0"/>
              <a:t>) του μοντέλου σας δεν έχουν χωρική αυτοσυσχέτιση</a:t>
            </a:r>
            <a:r>
              <a:rPr lang="en-US" sz="3200" dirty="0"/>
              <a:t> (</a:t>
            </a:r>
            <a:r>
              <a:rPr lang="el-GR" sz="3200" dirty="0"/>
              <a:t>χωρική ομαδοποίηση των υπό/υπερ. εκτιμήσεων</a:t>
            </a:r>
            <a:endParaRPr lang="en-US" sz="3200" dirty="0"/>
          </a:p>
        </p:txBody>
      </p:sp>
      <p:pic>
        <p:nvPicPr>
          <p:cNvPr id="4" name="Θέση περιεχομένου 3">
            <a:extLst>
              <a:ext uri="{FF2B5EF4-FFF2-40B4-BE49-F238E27FC236}">
                <a16:creationId xmlns:a16="http://schemas.microsoft.com/office/drawing/2014/main" id="{A6091431-1363-4767-A811-216A8A7AC09F}"/>
              </a:ext>
            </a:extLst>
          </p:cNvPr>
          <p:cNvPicPr>
            <a:picLocks noGrp="1" noChangeAspect="1"/>
          </p:cNvPicPr>
          <p:nvPr>
            <p:ph idx="1"/>
          </p:nvPr>
        </p:nvPicPr>
        <p:blipFill>
          <a:blip r:embed="rId2"/>
          <a:stretch>
            <a:fillRect/>
          </a:stretch>
        </p:blipFill>
        <p:spPr>
          <a:xfrm>
            <a:off x="3256384" y="1825624"/>
            <a:ext cx="5084714" cy="4927471"/>
          </a:xfrm>
          <a:prstGeom prst="rect">
            <a:avLst/>
          </a:prstGeom>
        </p:spPr>
      </p:pic>
    </p:spTree>
    <p:extLst>
      <p:ext uri="{BB962C8B-B14F-4D97-AF65-F5344CB8AC3E}">
        <p14:creationId xmlns:p14="http://schemas.microsoft.com/office/powerpoint/2010/main" val="1203726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A7FD45-67E3-4EA1-AEDC-F2A0E7683228}"/>
              </a:ext>
            </a:extLst>
          </p:cNvPr>
          <p:cNvSpPr>
            <a:spLocks noGrp="1"/>
          </p:cNvSpPr>
          <p:nvPr>
            <p:ph type="title"/>
          </p:nvPr>
        </p:nvSpPr>
        <p:spPr/>
        <p:txBody>
          <a:bodyPr/>
          <a:lstStyle/>
          <a:p>
            <a:r>
              <a:rPr lang="el-GR" b="1" dirty="0"/>
              <a:t>Πως τα μοντέλα στατιστικής παλινδρόμησης μπορούν να σφάλουν…</a:t>
            </a:r>
            <a:endParaRPr lang="en-US" dirty="0"/>
          </a:p>
        </p:txBody>
      </p:sp>
      <p:sp>
        <p:nvSpPr>
          <p:cNvPr id="3" name="Θέση περιεχομένου 2">
            <a:extLst>
              <a:ext uri="{FF2B5EF4-FFF2-40B4-BE49-F238E27FC236}">
                <a16:creationId xmlns:a16="http://schemas.microsoft.com/office/drawing/2014/main" id="{1F9B151F-314F-4B49-80DB-794D2C1C9DC7}"/>
              </a:ext>
            </a:extLst>
          </p:cNvPr>
          <p:cNvSpPr>
            <a:spLocks noGrp="1"/>
          </p:cNvSpPr>
          <p:nvPr>
            <p:ph idx="1"/>
          </p:nvPr>
        </p:nvSpPr>
        <p:spPr/>
        <p:txBody>
          <a:bodyPr>
            <a:normAutofit/>
          </a:bodyPr>
          <a:lstStyle/>
          <a:p>
            <a:r>
              <a:rPr lang="en-US" dirty="0">
                <a:hlinkClick r:id="rId2"/>
              </a:rPr>
              <a:t>http://desktop.arcgis.com/en/arcmap/10.3/tools/spatial-statistics-toolbox/regression-analysis-basics.htm</a:t>
            </a:r>
            <a:endParaRPr lang="en-US" dirty="0"/>
          </a:p>
          <a:p>
            <a:r>
              <a:rPr lang="el-GR" dirty="0"/>
              <a:t>Υποθέστε ότι όταν χαρτογραφήσετε τα υπόλοιπα της παλινδρόμησης βλέπετε ότι το μοντέλο πάντα υπερεκτιμάει τις τιμές σε ορεινές περιοχές και υποεκτιμάει τα δεδομένα στις κοιλάδες – λογικά θα υποθέσετε ότι λείπει από το μοντέλο σας η μεταβλητή του υψομέτρου.</a:t>
            </a:r>
            <a:endParaRPr lang="en-US" dirty="0"/>
          </a:p>
          <a:p>
            <a:r>
              <a:rPr lang="el-GR" dirty="0"/>
              <a:t>Υπάρχουν φορές όμως που οι μεταβλητές που χρειαζόμαστε είναι πολύ πολύπλοκες να μοντελοποιηθούν ή αδύνατον να ποσοτικοποιηθούν ή να μετρηθούν. </a:t>
            </a:r>
            <a:endParaRPr lang="en-US" dirty="0"/>
          </a:p>
        </p:txBody>
      </p:sp>
    </p:spTree>
    <p:extLst>
      <p:ext uri="{BB962C8B-B14F-4D97-AF65-F5344CB8AC3E}">
        <p14:creationId xmlns:p14="http://schemas.microsoft.com/office/powerpoint/2010/main" val="3177310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040B39-51BC-4415-BAD7-160169FA0F4B}"/>
              </a:ext>
            </a:extLst>
          </p:cNvPr>
          <p:cNvSpPr>
            <a:spLocks noGrp="1"/>
          </p:cNvSpPr>
          <p:nvPr>
            <p:ph idx="1"/>
          </p:nvPr>
        </p:nvSpPr>
        <p:spPr>
          <a:xfrm>
            <a:off x="838200" y="957878"/>
            <a:ext cx="10515600" cy="4351338"/>
          </a:xfrm>
        </p:spPr>
        <p:txBody>
          <a:bodyPr/>
          <a:lstStyle/>
          <a:p>
            <a:r>
              <a:rPr lang="el-GR" dirty="0"/>
              <a:t>Όταν το </a:t>
            </a:r>
            <a:r>
              <a:rPr lang="en-US" dirty="0" err="1"/>
              <a:t>Koeker</a:t>
            </a:r>
            <a:r>
              <a:rPr lang="en-US" dirty="0"/>
              <a:t> test </a:t>
            </a:r>
            <a:r>
              <a:rPr lang="el-GR" dirty="0"/>
              <a:t>είναι στατιστικά σημαντικό</a:t>
            </a:r>
            <a:r>
              <a:rPr lang="en-US" dirty="0"/>
              <a:t>, </a:t>
            </a:r>
            <a:r>
              <a:rPr lang="el-GR" dirty="0"/>
              <a:t>όπως εδώ</a:t>
            </a:r>
            <a:r>
              <a:rPr lang="en-US" dirty="0"/>
              <a:t>, </a:t>
            </a:r>
            <a:r>
              <a:rPr lang="el-GR" dirty="0"/>
              <a:t>δείχνει ότι η σχέσεις ανάμεσα σε μερικές ή όλες τις ανεξάρτητες μεταβλητές με την εξαρτημένη είναι μη στάσιμες (</a:t>
            </a:r>
            <a:r>
              <a:rPr lang="en-US" dirty="0"/>
              <a:t>non-stationary</a:t>
            </a:r>
            <a:r>
              <a:rPr lang="el-GR" dirty="0"/>
              <a:t>)</a:t>
            </a:r>
            <a:r>
              <a:rPr lang="en-US" dirty="0"/>
              <a:t>.</a:t>
            </a:r>
            <a:r>
              <a:rPr lang="el-GR" dirty="0"/>
              <a:t> (Απρόβλεπτα και δεν μπορούν να </a:t>
            </a:r>
            <a:r>
              <a:rPr lang="el-GR" dirty="0" err="1"/>
              <a:t>μοντελοποιηθούν</a:t>
            </a:r>
            <a:r>
              <a:rPr lang="el-GR" dirty="0"/>
              <a:t> ή να προβλεφθούν)</a:t>
            </a:r>
            <a:endParaRPr lang="en-US" dirty="0"/>
          </a:p>
        </p:txBody>
      </p:sp>
      <p:pic>
        <p:nvPicPr>
          <p:cNvPr id="4" name="Εικόνα 3">
            <a:extLst>
              <a:ext uri="{FF2B5EF4-FFF2-40B4-BE49-F238E27FC236}">
                <a16:creationId xmlns:a16="http://schemas.microsoft.com/office/drawing/2014/main" id="{1197B98E-F717-4AEB-A77A-37AA7EC3288E}"/>
              </a:ext>
            </a:extLst>
          </p:cNvPr>
          <p:cNvPicPr>
            <a:picLocks noChangeAspect="1"/>
          </p:cNvPicPr>
          <p:nvPr/>
        </p:nvPicPr>
        <p:blipFill>
          <a:blip r:embed="rId2"/>
          <a:stretch>
            <a:fillRect/>
          </a:stretch>
        </p:blipFill>
        <p:spPr>
          <a:xfrm>
            <a:off x="1558266" y="3429000"/>
            <a:ext cx="8385001" cy="2709534"/>
          </a:xfrm>
          <a:prstGeom prst="rect">
            <a:avLst/>
          </a:prstGeom>
        </p:spPr>
      </p:pic>
    </p:spTree>
    <p:extLst>
      <p:ext uri="{BB962C8B-B14F-4D97-AF65-F5344CB8AC3E}">
        <p14:creationId xmlns:p14="http://schemas.microsoft.com/office/powerpoint/2010/main" val="288256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3C2407-B8BB-4945-B0B5-4CEE869E0866}"/>
              </a:ext>
            </a:extLst>
          </p:cNvPr>
          <p:cNvSpPr>
            <a:spLocks noGrp="1"/>
          </p:cNvSpPr>
          <p:nvPr>
            <p:ph type="title"/>
          </p:nvPr>
        </p:nvSpPr>
        <p:spPr/>
        <p:txBody>
          <a:bodyPr/>
          <a:lstStyle/>
          <a:p>
            <a:r>
              <a:rPr lang="en-US" dirty="0" err="1"/>
              <a:t>Koeker</a:t>
            </a:r>
            <a:r>
              <a:rPr lang="en-US" dirty="0"/>
              <a:t> test</a:t>
            </a:r>
            <a:r>
              <a:rPr lang="el-GR" dirty="0"/>
              <a:t>,</a:t>
            </a:r>
            <a:r>
              <a:rPr lang="en-US" dirty="0"/>
              <a:t> </a:t>
            </a:r>
            <a:r>
              <a:rPr lang="el-GR" dirty="0"/>
              <a:t>εξήγηση</a:t>
            </a:r>
            <a:endParaRPr lang="en-US" dirty="0"/>
          </a:p>
        </p:txBody>
      </p:sp>
      <p:sp>
        <p:nvSpPr>
          <p:cNvPr id="3" name="Θέση περιεχομένου 2">
            <a:extLst>
              <a:ext uri="{FF2B5EF4-FFF2-40B4-BE49-F238E27FC236}">
                <a16:creationId xmlns:a16="http://schemas.microsoft.com/office/drawing/2014/main" id="{E7E4E4C2-6743-411B-804F-010B184E25C8}"/>
              </a:ext>
            </a:extLst>
          </p:cNvPr>
          <p:cNvSpPr>
            <a:spLocks noGrp="1"/>
          </p:cNvSpPr>
          <p:nvPr>
            <p:ph idx="1"/>
          </p:nvPr>
        </p:nvSpPr>
        <p:spPr/>
        <p:txBody>
          <a:bodyPr>
            <a:normAutofit/>
          </a:bodyPr>
          <a:lstStyle/>
          <a:p>
            <a:r>
              <a:rPr lang="el-GR" dirty="0"/>
              <a:t>Για παράδειγμα αυτό σημαίνει ότι η μεταβλητή του πληθυσμού μπορεί να είναι σημαντική για την πρόβλεψη των κλήσεων στο 911 για κάποιες περιοχές, αλλά ασθενώς σημαντική για άλλες θέσεις. </a:t>
            </a:r>
          </a:p>
          <a:p>
            <a:r>
              <a:rPr lang="el-GR" dirty="0"/>
              <a:t>Όταν παρατηρούμε ότι το </a:t>
            </a:r>
            <a:r>
              <a:rPr lang="en-US" dirty="0"/>
              <a:t>Koenker test </a:t>
            </a:r>
            <a:r>
              <a:rPr lang="el-GR" dirty="0"/>
              <a:t>είναι στατιστικά σημαντικό, αυτό μας δείχνει ότι πιθανών θα βελτιωθούν τα αποτελέσματα του μοντέλου αν χρησιμοποιήσουμε την </a:t>
            </a:r>
            <a:r>
              <a:rPr lang="en-US" dirty="0"/>
              <a:t>Geographically Weighted Regression.</a:t>
            </a:r>
          </a:p>
          <a:p>
            <a:r>
              <a:rPr lang="el-GR" dirty="0"/>
              <a:t>Τα καλά νέα είναι ότι εφόσον βρήκατε τις ανεξάρτητες μεταβλητές με την χρήση </a:t>
            </a:r>
            <a:r>
              <a:rPr lang="en-US" dirty="0"/>
              <a:t>OLS</a:t>
            </a:r>
            <a:r>
              <a:rPr lang="el-GR" dirty="0"/>
              <a:t>, το να τρέξετε την </a:t>
            </a:r>
            <a:r>
              <a:rPr lang="en-US" dirty="0"/>
              <a:t>GWR </a:t>
            </a:r>
            <a:r>
              <a:rPr lang="el-GR" dirty="0"/>
              <a:t>είναι σχετικά απλό</a:t>
            </a:r>
            <a:r>
              <a:rPr lang="en-US" dirty="0"/>
              <a:t>.</a:t>
            </a:r>
          </a:p>
        </p:txBody>
      </p:sp>
    </p:spTree>
    <p:extLst>
      <p:ext uri="{BB962C8B-B14F-4D97-AF65-F5344CB8AC3E}">
        <p14:creationId xmlns:p14="http://schemas.microsoft.com/office/powerpoint/2010/main" val="981436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84D887F3-2B99-4B70-B4B4-CBF83072B269}"/>
              </a:ext>
            </a:extLst>
          </p:cNvPr>
          <p:cNvSpPr>
            <a:spLocks noGrp="1"/>
          </p:cNvSpPr>
          <p:nvPr>
            <p:ph type="title"/>
          </p:nvPr>
        </p:nvSpPr>
        <p:spPr>
          <a:xfrm>
            <a:off x="6392598" y="640263"/>
            <a:ext cx="5221266" cy="1344975"/>
          </a:xfrm>
        </p:spPr>
        <p:txBody>
          <a:bodyPr>
            <a:normAutofit/>
          </a:bodyPr>
          <a:lstStyle/>
          <a:p>
            <a:pPr algn="ctr"/>
            <a:r>
              <a:rPr lang="el-GR" sz="4000" dirty="0"/>
              <a:t>Βήμα 6: Τρέξτε την </a:t>
            </a:r>
            <a:r>
              <a:rPr lang="en-US" sz="4000" dirty="0"/>
              <a:t>GWR</a:t>
            </a:r>
          </a:p>
        </p:txBody>
      </p:sp>
      <p:pic>
        <p:nvPicPr>
          <p:cNvPr id="4" name="Εικόνα 3">
            <a:extLst>
              <a:ext uri="{FF2B5EF4-FFF2-40B4-BE49-F238E27FC236}">
                <a16:creationId xmlns:a16="http://schemas.microsoft.com/office/drawing/2014/main" id="{88CE5A2B-F3D7-4B09-86D2-DA2FC8D2CDB4}"/>
              </a:ext>
            </a:extLst>
          </p:cNvPr>
          <p:cNvPicPr>
            <a:picLocks noChangeAspect="1"/>
          </p:cNvPicPr>
          <p:nvPr/>
        </p:nvPicPr>
        <p:blipFill>
          <a:blip r:embed="rId2"/>
          <a:stretch>
            <a:fillRect/>
          </a:stretch>
        </p:blipFill>
        <p:spPr>
          <a:xfrm>
            <a:off x="925061" y="484632"/>
            <a:ext cx="4245877" cy="5733287"/>
          </a:xfrm>
          <a:prstGeom prst="rect">
            <a:avLst/>
          </a:prstGeom>
        </p:spPr>
      </p:pic>
      <p:sp>
        <p:nvSpPr>
          <p:cNvPr id="3" name="Θέση περιεχομένου 2">
            <a:extLst>
              <a:ext uri="{FF2B5EF4-FFF2-40B4-BE49-F238E27FC236}">
                <a16:creationId xmlns:a16="http://schemas.microsoft.com/office/drawing/2014/main" id="{62AA7A61-DCD5-48C6-A861-8702760E6C3D}"/>
              </a:ext>
            </a:extLst>
          </p:cNvPr>
          <p:cNvSpPr>
            <a:spLocks noGrp="1"/>
          </p:cNvSpPr>
          <p:nvPr>
            <p:ph idx="1"/>
          </p:nvPr>
        </p:nvSpPr>
        <p:spPr>
          <a:xfrm>
            <a:off x="6391903" y="2121763"/>
            <a:ext cx="5235490" cy="3773010"/>
          </a:xfrm>
        </p:spPr>
        <p:txBody>
          <a:bodyPr>
            <a:normAutofit/>
          </a:bodyPr>
          <a:lstStyle/>
          <a:p>
            <a:r>
              <a:rPr lang="en-US" sz="1900" dirty="0"/>
              <a:t>Geographically Weighted Regression tool </a:t>
            </a:r>
          </a:p>
          <a:p>
            <a:r>
              <a:rPr lang="en-US" sz="1900" dirty="0"/>
              <a:t>Input feature class: ObsData911Calls </a:t>
            </a:r>
          </a:p>
          <a:p>
            <a:r>
              <a:rPr lang="en-US" sz="1900" dirty="0"/>
              <a:t>Dependent variable: Calls </a:t>
            </a:r>
          </a:p>
          <a:p>
            <a:r>
              <a:rPr lang="en-US" sz="1900" dirty="0"/>
              <a:t>Explanatory variables: Pop, Jobs, LowEduc, Dst2UrbCen </a:t>
            </a:r>
          </a:p>
          <a:p>
            <a:r>
              <a:rPr lang="en-US" sz="1900" dirty="0"/>
              <a:t>Output feature class: C:\SpatialStats\RegressionExercise\Outputs\ResultsGWR.shp </a:t>
            </a:r>
          </a:p>
          <a:p>
            <a:r>
              <a:rPr lang="en-US" sz="1900" dirty="0" err="1"/>
              <a:t>Kernal</a:t>
            </a:r>
            <a:r>
              <a:rPr lang="en-US" sz="1900" dirty="0"/>
              <a:t> type: ADAPTIVE </a:t>
            </a:r>
          </a:p>
          <a:p>
            <a:r>
              <a:rPr lang="en-US" sz="1900" dirty="0"/>
              <a:t>Bandwidth method: AICs (you will let the tool find the optimal number of neighbors) </a:t>
            </a:r>
          </a:p>
          <a:p>
            <a:endParaRPr lang="en-US" sz="1900" dirty="0"/>
          </a:p>
        </p:txBody>
      </p:sp>
    </p:spTree>
    <p:extLst>
      <p:ext uri="{BB962C8B-B14F-4D97-AF65-F5344CB8AC3E}">
        <p14:creationId xmlns:p14="http://schemas.microsoft.com/office/powerpoint/2010/main" val="3180153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07E8D-E066-4C34-B029-79EB7BB20E2C}"/>
              </a:ext>
            </a:extLst>
          </p:cNvPr>
          <p:cNvSpPr>
            <a:spLocks noGrp="1"/>
          </p:cNvSpPr>
          <p:nvPr>
            <p:ph type="title"/>
          </p:nvPr>
        </p:nvSpPr>
        <p:spPr/>
        <p:txBody>
          <a:bodyPr/>
          <a:lstStyle/>
          <a:p>
            <a:r>
              <a:rPr lang="el-GR" dirty="0"/>
              <a:t>Αποτελέσματα</a:t>
            </a:r>
            <a:endParaRPr lang="en-US" dirty="0"/>
          </a:p>
        </p:txBody>
      </p:sp>
      <p:sp>
        <p:nvSpPr>
          <p:cNvPr id="3" name="Θέση περιεχομένου 2">
            <a:extLst>
              <a:ext uri="{FF2B5EF4-FFF2-40B4-BE49-F238E27FC236}">
                <a16:creationId xmlns:a16="http://schemas.microsoft.com/office/drawing/2014/main" id="{82085191-1933-4017-80CD-9CEC4C6564C2}"/>
              </a:ext>
            </a:extLst>
          </p:cNvPr>
          <p:cNvSpPr>
            <a:spLocks noGrp="1"/>
          </p:cNvSpPr>
          <p:nvPr>
            <p:ph idx="1"/>
          </p:nvPr>
        </p:nvSpPr>
        <p:spPr/>
        <p:txBody>
          <a:bodyPr>
            <a:normAutofit/>
          </a:bodyPr>
          <a:lstStyle/>
          <a:p>
            <a:r>
              <a:rPr lang="en-US" sz="1600" dirty="0"/>
              <a:t>Neighbors           : 46</a:t>
            </a:r>
          </a:p>
          <a:p>
            <a:r>
              <a:rPr lang="en-US" sz="1600" dirty="0"/>
              <a:t>ResidualSquares     : 6899.4567552605286</a:t>
            </a:r>
          </a:p>
          <a:p>
            <a:r>
              <a:rPr lang="en-US" sz="1600" dirty="0"/>
              <a:t>EffectiveNumber     : 21.777477815667925</a:t>
            </a:r>
          </a:p>
          <a:p>
            <a:r>
              <a:rPr lang="en-US" sz="1600" dirty="0"/>
              <a:t>Sigma               : 10.285103203266251</a:t>
            </a:r>
          </a:p>
          <a:p>
            <a:r>
              <a:rPr lang="en-US" sz="1600" dirty="0"/>
              <a:t>AICc                : 674.47821553982612</a:t>
            </a:r>
          </a:p>
          <a:p>
            <a:r>
              <a:rPr lang="en-US" sz="1600" dirty="0"/>
              <a:t>R2                  : 0.90180235612615278</a:t>
            </a:r>
          </a:p>
          <a:p>
            <a:r>
              <a:rPr lang="en-US" sz="1600" dirty="0"/>
              <a:t>R2Adjusted          : 0.87052022690438768</a:t>
            </a:r>
          </a:p>
        </p:txBody>
      </p:sp>
      <p:sp>
        <p:nvSpPr>
          <p:cNvPr id="4" name="Ορθογώνιο 3">
            <a:extLst>
              <a:ext uri="{FF2B5EF4-FFF2-40B4-BE49-F238E27FC236}">
                <a16:creationId xmlns:a16="http://schemas.microsoft.com/office/drawing/2014/main" id="{A9D0258C-EBCA-440B-812C-D6A0E1142720}"/>
              </a:ext>
            </a:extLst>
          </p:cNvPr>
          <p:cNvSpPr/>
          <p:nvPr/>
        </p:nvSpPr>
        <p:spPr>
          <a:xfrm>
            <a:off x="202162" y="4478894"/>
            <a:ext cx="11989837" cy="2246769"/>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latin typeface="Calibri" panose="020F0502020204030204" pitchFamily="34" charset="0"/>
              </a:rPr>
              <a:t>46 </a:t>
            </a:r>
            <a:r>
              <a:rPr lang="el-GR" sz="2000" dirty="0">
                <a:solidFill>
                  <a:srgbClr val="000000"/>
                </a:solidFill>
                <a:latin typeface="Calibri" panose="020F0502020204030204" pitchFamily="34" charset="0"/>
              </a:rPr>
              <a:t>γείτονες για να </a:t>
            </a:r>
            <a:r>
              <a:rPr lang="en-US" sz="2000" dirty="0">
                <a:solidFill>
                  <a:srgbClr val="000000"/>
                </a:solidFill>
                <a:latin typeface="Calibri" panose="020F0502020204030204" pitchFamily="34" charset="0"/>
              </a:rPr>
              <a:t> to </a:t>
            </a:r>
            <a:r>
              <a:rPr lang="el-GR" sz="2000" dirty="0">
                <a:solidFill>
                  <a:srgbClr val="000000"/>
                </a:solidFill>
                <a:latin typeface="Calibri" panose="020F0502020204030204" pitchFamily="34" charset="0"/>
              </a:rPr>
              <a:t>ρυθμίσουμε την κάθε τοπική παλινδρόμηση </a:t>
            </a:r>
            <a:r>
              <a:rPr lang="en-US" sz="2000"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ώστε να παραχθούν τα καλύτερα αποτελέσματα</a:t>
            </a:r>
            <a:r>
              <a:rPr lang="en-US" sz="2000"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ελαχιστοποίηση του</a:t>
            </a:r>
            <a:r>
              <a:rPr lang="en-US" sz="2000" dirty="0">
                <a:solidFill>
                  <a:srgbClr val="000000"/>
                </a:solidFill>
                <a:latin typeface="Calibri" panose="020F0502020204030204" pitchFamily="34" charset="0"/>
              </a:rPr>
              <a:t> bias </a:t>
            </a:r>
            <a:r>
              <a:rPr lang="el-GR" sz="2000" dirty="0">
                <a:solidFill>
                  <a:srgbClr val="000000"/>
                </a:solidFill>
                <a:latin typeface="Calibri" panose="020F0502020204030204" pitchFamily="34" charset="0"/>
              </a:rPr>
              <a:t>και μεγιστοποίηση του</a:t>
            </a:r>
            <a:r>
              <a:rPr lang="en-US" sz="2000" dirty="0">
                <a:solidFill>
                  <a:srgbClr val="000000"/>
                </a:solidFill>
                <a:latin typeface="Calibri" panose="020F0502020204030204" pitchFamily="34" charset="0"/>
              </a:rPr>
              <a:t> model fit) </a:t>
            </a:r>
          </a:p>
          <a:p>
            <a:pPr marL="285750" indent="-285750">
              <a:buFont typeface="Arial" panose="020B0604020202020204" pitchFamily="34" charset="0"/>
              <a:buChar char="•"/>
            </a:pPr>
            <a:r>
              <a:rPr lang="el-GR" sz="2000" dirty="0"/>
              <a:t>Οι τιμή της</a:t>
            </a:r>
            <a:r>
              <a:rPr lang="en-US" sz="2000" dirty="0"/>
              <a:t> Adjusted R2 </a:t>
            </a:r>
            <a:r>
              <a:rPr lang="el-GR" sz="2000" dirty="0"/>
              <a:t>είναι υψηλότερη στην </a:t>
            </a:r>
            <a:r>
              <a:rPr lang="en-US" sz="2000" dirty="0"/>
              <a:t>GWR </a:t>
            </a:r>
            <a:r>
              <a:rPr lang="el-GR" sz="2000" dirty="0"/>
              <a:t>σε σχέση με αυτή που είχαμε στο καλύτερο μας μοντέλο με την </a:t>
            </a:r>
            <a:r>
              <a:rPr lang="en-US" sz="2000" dirty="0"/>
              <a:t>OLS</a:t>
            </a:r>
            <a:r>
              <a:rPr lang="el-GR" sz="2000" dirty="0"/>
              <a:t>.</a:t>
            </a:r>
            <a:endParaRPr lang="en-US" sz="2000" dirty="0"/>
          </a:p>
          <a:p>
            <a:pPr marL="285750" indent="-285750">
              <a:buFont typeface="Arial" panose="020B0604020202020204" pitchFamily="34" charset="0"/>
              <a:buChar char="•"/>
            </a:pPr>
            <a:r>
              <a:rPr lang="el-GR" sz="2000" dirty="0"/>
              <a:t>Η τιμή</a:t>
            </a:r>
            <a:r>
              <a:rPr lang="en-US" sz="2000" dirty="0"/>
              <a:t> AICc </a:t>
            </a:r>
            <a:r>
              <a:rPr lang="el-GR" sz="2000" dirty="0"/>
              <a:t>είναι χαμηλότερη για το μοντέλο </a:t>
            </a:r>
            <a:r>
              <a:rPr lang="en-US" sz="2000" dirty="0"/>
              <a:t>GWR. </a:t>
            </a:r>
          </a:p>
          <a:p>
            <a:pPr marL="285750" indent="-285750">
              <a:buFont typeface="Arial" panose="020B0604020202020204" pitchFamily="34" charset="0"/>
              <a:buChar char="•"/>
            </a:pPr>
            <a:r>
              <a:rPr lang="el-GR" sz="2000" dirty="0"/>
              <a:t>Μια μείωση έστω και κατά </a:t>
            </a:r>
            <a:r>
              <a:rPr lang="en-US" sz="2000" dirty="0"/>
              <a:t>3 </a:t>
            </a:r>
            <a:r>
              <a:rPr lang="el-GR" sz="2000" dirty="0"/>
              <a:t>πόντους και πάνω δείχνει πραγματική βελτίωση της απόδοσης του μοντέλου</a:t>
            </a:r>
            <a:r>
              <a:rPr lang="en-US" sz="2000" dirty="0"/>
              <a:t> (</a:t>
            </a:r>
            <a:r>
              <a:rPr lang="el-GR" sz="2000" dirty="0"/>
              <a:t>η </a:t>
            </a:r>
            <a:r>
              <a:rPr lang="en-US" sz="2000" dirty="0"/>
              <a:t>OLS </a:t>
            </a:r>
            <a:r>
              <a:rPr lang="el-GR" sz="2000" dirty="0"/>
              <a:t>ήταν</a:t>
            </a:r>
            <a:r>
              <a:rPr lang="en-US" sz="2000" dirty="0"/>
              <a:t> 680; </a:t>
            </a:r>
            <a:r>
              <a:rPr lang="el-GR" sz="2000" dirty="0"/>
              <a:t>Η </a:t>
            </a:r>
            <a:r>
              <a:rPr lang="en-US" sz="2000" dirty="0"/>
              <a:t>GWR </a:t>
            </a:r>
            <a:r>
              <a:rPr lang="el-GR" sz="2000" dirty="0"/>
              <a:t>είναι</a:t>
            </a:r>
            <a:r>
              <a:rPr lang="en-US" sz="2000" dirty="0"/>
              <a:t> 674). </a:t>
            </a:r>
          </a:p>
        </p:txBody>
      </p:sp>
    </p:spTree>
    <p:extLst>
      <p:ext uri="{BB962C8B-B14F-4D97-AF65-F5344CB8AC3E}">
        <p14:creationId xmlns:p14="http://schemas.microsoft.com/office/powerpoint/2010/main" val="4229856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EC83F5E-AE2E-4FC6-B4D9-4169E670F83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4471"/>
          <a:stretch/>
        </p:blipFill>
        <p:spPr>
          <a:xfrm>
            <a:off x="1215790" y="317241"/>
            <a:ext cx="10139565" cy="6540759"/>
          </a:xfrm>
          <a:prstGeom prst="rect">
            <a:avLst/>
          </a:prstGeom>
        </p:spPr>
      </p:pic>
      <p:sp>
        <p:nvSpPr>
          <p:cNvPr id="5" name="Ορθογώνιο 4">
            <a:extLst>
              <a:ext uri="{FF2B5EF4-FFF2-40B4-BE49-F238E27FC236}">
                <a16:creationId xmlns:a16="http://schemas.microsoft.com/office/drawing/2014/main" id="{4539C78C-269B-4C55-AE53-A25C492D97BB}"/>
              </a:ext>
            </a:extLst>
          </p:cNvPr>
          <p:cNvSpPr/>
          <p:nvPr/>
        </p:nvSpPr>
        <p:spPr>
          <a:xfrm>
            <a:off x="71534" y="-226586"/>
            <a:ext cx="4015274" cy="1631216"/>
          </a:xfrm>
          <a:prstGeom prst="rect">
            <a:avLst/>
          </a:prstGeom>
        </p:spPr>
        <p:txBody>
          <a:bodyPr wrap="square">
            <a:spAutoFit/>
          </a:bodyPr>
          <a:lstStyle/>
          <a:p>
            <a:endParaRPr lang="en-US" sz="2800" dirty="0">
              <a:solidFill>
                <a:srgbClr val="000000"/>
              </a:solidFill>
              <a:latin typeface="Calibri" panose="020F0502020204030204" pitchFamily="34" charset="0"/>
            </a:endParaRPr>
          </a:p>
          <a:p>
            <a:r>
              <a:rPr lang="el-GR" sz="2400" dirty="0">
                <a:solidFill>
                  <a:srgbClr val="000000"/>
                </a:solidFill>
                <a:latin typeface="Calibri" panose="020F0502020204030204" pitchFamily="34" charset="0"/>
              </a:rPr>
              <a:t>Οι υπό/</a:t>
            </a:r>
            <a:r>
              <a:rPr lang="el-GR" sz="2400" dirty="0" err="1">
                <a:solidFill>
                  <a:srgbClr val="000000"/>
                </a:solidFill>
                <a:latin typeface="Calibri" panose="020F0502020204030204" pitchFamily="34" charset="0"/>
              </a:rPr>
              <a:t>υπερ</a:t>
            </a:r>
            <a:r>
              <a:rPr lang="el-GR" sz="2400" dirty="0">
                <a:solidFill>
                  <a:srgbClr val="000000"/>
                </a:solidFill>
                <a:latin typeface="Calibri" panose="020F0502020204030204" pitchFamily="34" charset="0"/>
              </a:rPr>
              <a:t> εκτιμήσεις φαίνονται τυχαία κατανεμημένες? </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979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E8D6AB-31C4-44C5-8AC4-16E15EEF05D2}"/>
              </a:ext>
            </a:extLst>
          </p:cNvPr>
          <p:cNvSpPr>
            <a:spLocks noGrp="1"/>
          </p:cNvSpPr>
          <p:nvPr>
            <p:ph type="title"/>
          </p:nvPr>
        </p:nvSpPr>
        <p:spPr/>
        <p:txBody>
          <a:bodyPr/>
          <a:lstStyle/>
          <a:p>
            <a:r>
              <a:rPr lang="el-GR" dirty="0"/>
              <a:t>Τί είναι η Στατιστική Παλινδρόμηση</a:t>
            </a:r>
            <a:endParaRPr lang="en-US" dirty="0"/>
          </a:p>
        </p:txBody>
      </p:sp>
      <p:sp>
        <p:nvSpPr>
          <p:cNvPr id="3" name="Θέση περιεχομένου 2">
            <a:extLst>
              <a:ext uri="{FF2B5EF4-FFF2-40B4-BE49-F238E27FC236}">
                <a16:creationId xmlns:a16="http://schemas.microsoft.com/office/drawing/2014/main" id="{5E034051-1734-4E9C-91C0-4BC045962822}"/>
              </a:ext>
            </a:extLst>
          </p:cNvPr>
          <p:cNvSpPr>
            <a:spLocks noGrp="1"/>
          </p:cNvSpPr>
          <p:nvPr>
            <p:ph idx="1"/>
          </p:nvPr>
        </p:nvSpPr>
        <p:spPr>
          <a:xfrm>
            <a:off x="838200" y="1825624"/>
            <a:ext cx="10515600" cy="5032375"/>
          </a:xfrm>
        </p:spPr>
        <p:txBody>
          <a:bodyPr>
            <a:normAutofit/>
          </a:bodyPr>
          <a:lstStyle/>
          <a:p>
            <a:r>
              <a:rPr lang="el-GR" dirty="0"/>
              <a:t>Η </a:t>
            </a:r>
            <a:r>
              <a:rPr lang="el-GR" b="1" dirty="0"/>
              <a:t>παλινδρόμηση</a:t>
            </a:r>
            <a:r>
              <a:rPr lang="el-GR" dirty="0"/>
              <a:t> είναι μια ευρέως χρησιμοποιούμενη στατιστική τεχνική μοντελοποίησης για την έρευνα της συσχέτισης μεταξύ μίας εξαρτώμενης μεταβλητής και μιας ή περισσότερων ανεξάρτητων μεταβλητών.</a:t>
            </a:r>
          </a:p>
          <a:p>
            <a:r>
              <a:rPr lang="el-GR" dirty="0"/>
              <a:t>π.χ. Πρόβλεψη της ζήτησης για ένα νέο προϊόν ή υπηρεσία συναρτήσει των δαπανών διαφήμισης, υπολογισμός της ταχύτητας του ανέμου σε σχέση με την θερμοκρασία, την υγρασία και την ατμοσφαιρική πίεση του περιβάλλοντος, πρόβλεψη περιοχών υψηλής τουριστικής πίεσης, εκτίμηση μελλοντικής εγκληματικότητας κ.α.</a:t>
            </a:r>
          </a:p>
          <a:p>
            <a:endParaRPr lang="en-US" dirty="0"/>
          </a:p>
        </p:txBody>
      </p:sp>
    </p:spTree>
    <p:extLst>
      <p:ext uri="{BB962C8B-B14F-4D97-AF65-F5344CB8AC3E}">
        <p14:creationId xmlns:p14="http://schemas.microsoft.com/office/powerpoint/2010/main" val="1712899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1E4BF-14D0-4520-8340-138C09F86460}"/>
              </a:ext>
            </a:extLst>
          </p:cNvPr>
          <p:cNvSpPr>
            <a:spLocks noGrp="1"/>
          </p:cNvSpPr>
          <p:nvPr>
            <p:ph type="title"/>
          </p:nvPr>
        </p:nvSpPr>
        <p:spPr/>
        <p:txBody>
          <a:bodyPr>
            <a:normAutofit fontScale="90000"/>
          </a:bodyPr>
          <a:lstStyle/>
          <a:p>
            <a:br>
              <a:rPr lang="en-US" dirty="0"/>
            </a:br>
            <a:r>
              <a:rPr lang="en-US" dirty="0"/>
              <a:t>Spatial Autocorrelation tool </a:t>
            </a:r>
            <a:r>
              <a:rPr lang="el-GR" dirty="0"/>
              <a:t>στα </a:t>
            </a:r>
            <a:r>
              <a:rPr lang="en-US" dirty="0"/>
              <a:t>Standardized GWR Residuals </a:t>
            </a:r>
            <a:br>
              <a:rPr lang="en-US" dirty="0"/>
            </a:br>
            <a:endParaRPr lang="en-US" dirty="0"/>
          </a:p>
        </p:txBody>
      </p:sp>
      <p:pic>
        <p:nvPicPr>
          <p:cNvPr id="4" name="Θέση περιεχομένου 3">
            <a:extLst>
              <a:ext uri="{FF2B5EF4-FFF2-40B4-BE49-F238E27FC236}">
                <a16:creationId xmlns:a16="http://schemas.microsoft.com/office/drawing/2014/main" id="{CF0DC4C4-AA96-4752-B379-5974DB550950}"/>
              </a:ext>
            </a:extLst>
          </p:cNvPr>
          <p:cNvPicPr>
            <a:picLocks noGrp="1" noChangeAspect="1"/>
          </p:cNvPicPr>
          <p:nvPr>
            <p:ph idx="1"/>
          </p:nvPr>
        </p:nvPicPr>
        <p:blipFill>
          <a:blip r:embed="rId2"/>
          <a:stretch>
            <a:fillRect/>
          </a:stretch>
        </p:blipFill>
        <p:spPr>
          <a:xfrm>
            <a:off x="525068" y="2339360"/>
            <a:ext cx="4050600" cy="3323867"/>
          </a:xfrm>
          <a:prstGeom prst="rect">
            <a:avLst/>
          </a:prstGeom>
        </p:spPr>
      </p:pic>
      <p:pic>
        <p:nvPicPr>
          <p:cNvPr id="5" name="Εικόνα 4">
            <a:extLst>
              <a:ext uri="{FF2B5EF4-FFF2-40B4-BE49-F238E27FC236}">
                <a16:creationId xmlns:a16="http://schemas.microsoft.com/office/drawing/2014/main" id="{C1ACD7D9-4291-433D-81F4-07C859221A1E}"/>
              </a:ext>
            </a:extLst>
          </p:cNvPr>
          <p:cNvPicPr>
            <a:picLocks noChangeAspect="1"/>
          </p:cNvPicPr>
          <p:nvPr/>
        </p:nvPicPr>
        <p:blipFill>
          <a:blip r:embed="rId3"/>
          <a:stretch>
            <a:fillRect/>
          </a:stretch>
        </p:blipFill>
        <p:spPr>
          <a:xfrm>
            <a:off x="5925454" y="1374693"/>
            <a:ext cx="5428346" cy="5253199"/>
          </a:xfrm>
          <a:prstGeom prst="rect">
            <a:avLst/>
          </a:prstGeom>
        </p:spPr>
      </p:pic>
    </p:spTree>
    <p:extLst>
      <p:ext uri="{BB962C8B-B14F-4D97-AF65-F5344CB8AC3E}">
        <p14:creationId xmlns:p14="http://schemas.microsoft.com/office/powerpoint/2010/main" val="3979942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5735B9B9-93FC-412D-9305-15C3BF86D867}"/>
              </a:ext>
            </a:extLst>
          </p:cNvPr>
          <p:cNvPicPr>
            <a:picLocks noGrp="1" noChangeAspect="1"/>
          </p:cNvPicPr>
          <p:nvPr>
            <p:ph idx="1"/>
          </p:nvPr>
        </p:nvPicPr>
        <p:blipFill rotWithShape="1">
          <a:blip r:embed="rId2"/>
          <a:srcRect l="7830" t="8126" r="57480" b="13084"/>
          <a:stretch/>
        </p:blipFill>
        <p:spPr>
          <a:xfrm>
            <a:off x="1410929" y="872219"/>
            <a:ext cx="9370141" cy="5985781"/>
          </a:xfrm>
          <a:prstGeom prst="rect">
            <a:avLst/>
          </a:prstGeom>
        </p:spPr>
      </p:pic>
      <p:sp>
        <p:nvSpPr>
          <p:cNvPr id="5" name="Ορθογώνιο 4">
            <a:extLst>
              <a:ext uri="{FF2B5EF4-FFF2-40B4-BE49-F238E27FC236}">
                <a16:creationId xmlns:a16="http://schemas.microsoft.com/office/drawing/2014/main" id="{F1C9BABE-C06A-419B-85B2-F783EA48B59E}"/>
              </a:ext>
            </a:extLst>
          </p:cNvPr>
          <p:cNvSpPr/>
          <p:nvPr/>
        </p:nvSpPr>
        <p:spPr>
          <a:xfrm>
            <a:off x="1203649" y="-215701"/>
            <a:ext cx="8765257" cy="892552"/>
          </a:xfrm>
          <a:prstGeom prst="rect">
            <a:avLst/>
          </a:prstGeom>
        </p:spPr>
        <p:txBody>
          <a:bodyPr wrap="square">
            <a:spAutoFit/>
          </a:bodyPr>
          <a:lstStyle/>
          <a:p>
            <a:endParaRPr lang="en-US" sz="2800" dirty="0">
              <a:solidFill>
                <a:srgbClr val="000000"/>
              </a:solidFill>
              <a:latin typeface="Calibri" panose="020F0502020204030204" pitchFamily="34" charset="0"/>
            </a:endParaRPr>
          </a:p>
          <a:p>
            <a:r>
              <a:rPr lang="el-GR" sz="2400" dirty="0">
                <a:solidFill>
                  <a:srgbClr val="000000"/>
                </a:solidFill>
                <a:latin typeface="Calibri" panose="020F0502020204030204" pitchFamily="34" charset="0"/>
              </a:rPr>
              <a:t>Αρκετά πεδία τα οποία ξεκινάει το όνομα τους με το γράμμα </a:t>
            </a:r>
            <a:r>
              <a:rPr lang="en-US" sz="2400" dirty="0">
                <a:solidFill>
                  <a:srgbClr val="000000"/>
                </a:solidFill>
                <a:latin typeface="Calibri" panose="020F0502020204030204" pitchFamily="34" charset="0"/>
              </a:rPr>
              <a:t>“C”. </a:t>
            </a:r>
          </a:p>
        </p:txBody>
      </p:sp>
    </p:spTree>
    <p:extLst>
      <p:ext uri="{BB962C8B-B14F-4D97-AF65-F5344CB8AC3E}">
        <p14:creationId xmlns:p14="http://schemas.microsoft.com/office/powerpoint/2010/main" val="3664087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85B58A97-3C84-440E-B970-7137D344F7D2}"/>
              </a:ext>
            </a:extLst>
          </p:cNvPr>
          <p:cNvSpPr>
            <a:spLocks noGrp="1"/>
          </p:cNvSpPr>
          <p:nvPr>
            <p:ph type="title"/>
          </p:nvPr>
        </p:nvSpPr>
        <p:spPr>
          <a:xfrm>
            <a:off x="643468" y="250723"/>
            <a:ext cx="3363974" cy="1979729"/>
          </a:xfrm>
          <a:noFill/>
          <a:ln w="19050">
            <a:solidFill>
              <a:schemeClr val="tx1"/>
            </a:solidFill>
          </a:ln>
        </p:spPr>
        <p:txBody>
          <a:bodyPr wrap="square" anchor="ctr">
            <a:normAutofit fontScale="90000"/>
          </a:bodyPr>
          <a:lstStyle/>
          <a:p>
            <a:pPr algn="ctr"/>
            <a:r>
              <a:rPr lang="el-GR" sz="2000" dirty="0"/>
              <a:t>Η χαρτογράφηση των συντελεστών μας δείχνει πως η σχέση μεταξύ κάθε μεταβλητής με την εξαρτημένη μεταβλητή αλλάζει χωρικά στην περιοχή μελέτης</a:t>
            </a:r>
            <a:endParaRPr lang="en-US" sz="2000" dirty="0"/>
          </a:p>
        </p:txBody>
      </p:sp>
      <p:sp>
        <p:nvSpPr>
          <p:cNvPr id="3" name="Θέση περιεχομένου 2">
            <a:extLst>
              <a:ext uri="{FF2B5EF4-FFF2-40B4-BE49-F238E27FC236}">
                <a16:creationId xmlns:a16="http://schemas.microsoft.com/office/drawing/2014/main" id="{C037C5CE-6320-4185-8610-3B4AF20E9B9F}"/>
              </a:ext>
            </a:extLst>
          </p:cNvPr>
          <p:cNvSpPr>
            <a:spLocks noGrp="1"/>
          </p:cNvSpPr>
          <p:nvPr>
            <p:ph idx="1"/>
          </p:nvPr>
        </p:nvSpPr>
        <p:spPr>
          <a:xfrm>
            <a:off x="643468" y="2638043"/>
            <a:ext cx="3363974" cy="3969234"/>
          </a:xfrm>
        </p:spPr>
        <p:txBody>
          <a:bodyPr>
            <a:normAutofit lnSpcReduction="10000"/>
          </a:bodyPr>
          <a:lstStyle/>
          <a:p>
            <a:r>
              <a:rPr lang="en-US" sz="2000" dirty="0" err="1"/>
              <a:t>ResultsGWR</a:t>
            </a:r>
            <a:r>
              <a:rPr lang="el-GR" sz="2000" dirty="0"/>
              <a:t> -&gt; </a:t>
            </a:r>
            <a:r>
              <a:rPr lang="en-US" sz="2000" dirty="0"/>
              <a:t>Properties -&gt; Symbology</a:t>
            </a:r>
          </a:p>
          <a:p>
            <a:r>
              <a:rPr lang="el-GR" sz="2000" dirty="0" err="1"/>
              <a:t>ΣΥντελεστές</a:t>
            </a:r>
            <a:r>
              <a:rPr lang="en-US" sz="2000" dirty="0"/>
              <a:t> </a:t>
            </a:r>
            <a:r>
              <a:rPr lang="el-GR" sz="2000" dirty="0"/>
              <a:t>για</a:t>
            </a:r>
            <a:r>
              <a:rPr lang="en-US" sz="2000" dirty="0"/>
              <a:t> C1_Pop, C2_Jobs, </a:t>
            </a:r>
            <a:r>
              <a:rPr lang="el-GR" sz="2000" dirty="0"/>
              <a:t>και</a:t>
            </a:r>
            <a:r>
              <a:rPr lang="en-US" sz="2000" dirty="0"/>
              <a:t> C3_LowEduc </a:t>
            </a:r>
          </a:p>
          <a:p>
            <a:r>
              <a:rPr lang="en-US" sz="2000" dirty="0"/>
              <a:t>Standard Deviation class</a:t>
            </a:r>
          </a:p>
          <a:p>
            <a:r>
              <a:rPr lang="el-GR" sz="2000" dirty="0"/>
              <a:t>Όταν η σχέση είναι θετική </a:t>
            </a:r>
            <a:r>
              <a:rPr lang="en-US" sz="2000" dirty="0"/>
              <a:t>(</a:t>
            </a:r>
            <a:r>
              <a:rPr lang="el-GR" sz="2000" dirty="0"/>
              <a:t>όπως στο</a:t>
            </a:r>
            <a:r>
              <a:rPr lang="en-US" sz="2000" dirty="0"/>
              <a:t> Pop, Jobs, and LowEduc),</a:t>
            </a:r>
            <a:r>
              <a:rPr lang="el-GR" sz="2000" dirty="0"/>
              <a:t> οι κόκκινες περιοχές δείχνουν που οι συντελεστές είναι μεγάλοι.</a:t>
            </a:r>
            <a:r>
              <a:rPr lang="en-US" sz="2000" dirty="0"/>
              <a:t> </a:t>
            </a:r>
            <a:endParaRPr lang="en-US" sz="1900" dirty="0"/>
          </a:p>
          <a:p>
            <a:r>
              <a:rPr lang="el-GR" sz="1900" dirty="0"/>
              <a:t>Θέσεις όπου η ανεξάρτητη μεταβλητή έχει ισχυρή ικανότητα πρόβλεψης</a:t>
            </a:r>
            <a:endParaRPr lang="en-US" sz="1900" dirty="0"/>
          </a:p>
          <a:p>
            <a:endParaRPr lang="en-US" sz="2000" dirty="0"/>
          </a:p>
          <a:p>
            <a:endParaRPr lang="en-US" sz="2000" dirty="0"/>
          </a:p>
          <a:p>
            <a:endParaRPr lang="en-US" sz="2000" dirty="0"/>
          </a:p>
          <a:p>
            <a:endParaRPr lang="en-US" sz="2000" dirty="0"/>
          </a:p>
        </p:txBody>
      </p:sp>
      <p:pic>
        <p:nvPicPr>
          <p:cNvPr id="4" name="Εικόνα 3">
            <a:extLst>
              <a:ext uri="{FF2B5EF4-FFF2-40B4-BE49-F238E27FC236}">
                <a16:creationId xmlns:a16="http://schemas.microsoft.com/office/drawing/2014/main" id="{F5E689FB-0B0F-4488-AE7D-D6D3B79578E2}"/>
              </a:ext>
            </a:extLst>
          </p:cNvPr>
          <p:cNvPicPr>
            <a:picLocks noChangeAspect="1"/>
          </p:cNvPicPr>
          <p:nvPr/>
        </p:nvPicPr>
        <p:blipFill>
          <a:blip r:embed="rId2"/>
          <a:stretch>
            <a:fillRect/>
          </a:stretch>
        </p:blipFill>
        <p:spPr>
          <a:xfrm>
            <a:off x="5297763" y="1009292"/>
            <a:ext cx="6250769" cy="4678548"/>
          </a:xfrm>
          <a:prstGeom prst="rect">
            <a:avLst/>
          </a:prstGeom>
        </p:spPr>
      </p:pic>
    </p:spTree>
    <p:extLst>
      <p:ext uri="{BB962C8B-B14F-4D97-AF65-F5344CB8AC3E}">
        <p14:creationId xmlns:p14="http://schemas.microsoft.com/office/powerpoint/2010/main" val="33048962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E88818F-22F2-41BC-A8FE-219AAF2F41C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l-GR" sz="5400" dirty="0">
                <a:solidFill>
                  <a:srgbClr val="FFFFFF"/>
                </a:solidFill>
              </a:rPr>
              <a:t>Πληθυσμός και χαμηλή εκπαίδευση</a:t>
            </a:r>
            <a:endParaRPr lang="en-US" sz="54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Θέση περιεχομένου 3">
            <a:extLst>
              <a:ext uri="{FF2B5EF4-FFF2-40B4-BE49-F238E27FC236}">
                <a16:creationId xmlns:a16="http://schemas.microsoft.com/office/drawing/2014/main" id="{4227F097-A742-43BE-8443-4D744C8EF850}"/>
              </a:ext>
            </a:extLst>
          </p:cNvPr>
          <p:cNvPicPr>
            <a:picLocks noGrp="1" noChangeAspect="1"/>
          </p:cNvPicPr>
          <p:nvPr>
            <p:ph idx="1"/>
          </p:nvPr>
        </p:nvPicPr>
        <p:blipFill>
          <a:blip r:embed="rId2"/>
          <a:stretch>
            <a:fillRect/>
          </a:stretch>
        </p:blipFill>
        <p:spPr>
          <a:xfrm>
            <a:off x="660943" y="2426818"/>
            <a:ext cx="4797164"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85BCE81A-D2EE-486F-AC43-2D57FC5DD94D}"/>
              </a:ext>
            </a:extLst>
          </p:cNvPr>
          <p:cNvPicPr>
            <a:picLocks noChangeAspect="1"/>
          </p:cNvPicPr>
          <p:nvPr/>
        </p:nvPicPr>
        <p:blipFill>
          <a:blip r:embed="rId3"/>
          <a:stretch>
            <a:fillRect/>
          </a:stretch>
        </p:blipFill>
        <p:spPr>
          <a:xfrm>
            <a:off x="6768585" y="2426818"/>
            <a:ext cx="4808893" cy="3997637"/>
          </a:xfrm>
          <a:prstGeom prst="rect">
            <a:avLst/>
          </a:prstGeom>
        </p:spPr>
      </p:pic>
      <p:sp>
        <p:nvSpPr>
          <p:cNvPr id="3" name="Ορθογώνιο 2">
            <a:extLst>
              <a:ext uri="{FF2B5EF4-FFF2-40B4-BE49-F238E27FC236}">
                <a16:creationId xmlns:a16="http://schemas.microsoft.com/office/drawing/2014/main" id="{C6B9E5DF-6DEE-4C1F-B3AF-677D23C121A5}"/>
              </a:ext>
            </a:extLst>
          </p:cNvPr>
          <p:cNvSpPr/>
          <p:nvPr/>
        </p:nvSpPr>
        <p:spPr>
          <a:xfrm>
            <a:off x="1492126" y="6424455"/>
            <a:ext cx="2601674" cy="369332"/>
          </a:xfrm>
          <a:prstGeom prst="rect">
            <a:avLst/>
          </a:prstGeom>
        </p:spPr>
        <p:txBody>
          <a:bodyPr wrap="none">
            <a:spAutoFit/>
          </a:bodyPr>
          <a:lstStyle/>
          <a:p>
            <a:r>
              <a:rPr lang="en-US" dirty="0">
                <a:solidFill>
                  <a:srgbClr val="000000"/>
                </a:solidFill>
                <a:latin typeface="Calibri" panose="020F0502020204030204" pitchFamily="34" charset="0"/>
              </a:rPr>
              <a:t>Population (Pop) variable </a:t>
            </a:r>
            <a:endParaRPr lang="en-US" dirty="0"/>
          </a:p>
        </p:txBody>
      </p:sp>
      <p:sp>
        <p:nvSpPr>
          <p:cNvPr id="6" name="Ορθογώνιο 5">
            <a:extLst>
              <a:ext uri="{FF2B5EF4-FFF2-40B4-BE49-F238E27FC236}">
                <a16:creationId xmlns:a16="http://schemas.microsoft.com/office/drawing/2014/main" id="{975FBB6D-5A0C-425C-BAD3-166EF975637A}"/>
              </a:ext>
            </a:extLst>
          </p:cNvPr>
          <p:cNvSpPr/>
          <p:nvPr/>
        </p:nvSpPr>
        <p:spPr>
          <a:xfrm>
            <a:off x="8252903" y="6424455"/>
            <a:ext cx="2534861" cy="369332"/>
          </a:xfrm>
          <a:prstGeom prst="rect">
            <a:avLst/>
          </a:prstGeom>
        </p:spPr>
        <p:txBody>
          <a:bodyPr wrap="none">
            <a:spAutoFit/>
          </a:bodyPr>
          <a:lstStyle/>
          <a:p>
            <a:r>
              <a:rPr lang="en-US" dirty="0">
                <a:solidFill>
                  <a:srgbClr val="000000"/>
                </a:solidFill>
                <a:latin typeface="Calibri" panose="020F0502020204030204" pitchFamily="34" charset="0"/>
              </a:rPr>
              <a:t>Low Education (</a:t>
            </a:r>
            <a:r>
              <a:rPr lang="en-US" dirty="0" err="1">
                <a:solidFill>
                  <a:srgbClr val="000000"/>
                </a:solidFill>
                <a:latin typeface="Calibri" panose="020F0502020204030204" pitchFamily="34" charset="0"/>
              </a:rPr>
              <a:t>LowEdu</a:t>
            </a:r>
            <a:r>
              <a:rPr lang="en-US" dirty="0">
                <a:solidFill>
                  <a:srgbClr val="000000"/>
                </a:solidFill>
                <a:latin typeface="Calibri" panose="020F0502020204030204" pitchFamily="34" charset="0"/>
              </a:rPr>
              <a:t>) </a:t>
            </a:r>
            <a:endParaRPr lang="en-US" dirty="0"/>
          </a:p>
        </p:txBody>
      </p:sp>
      <p:sp>
        <p:nvSpPr>
          <p:cNvPr id="11" name="Ορθογώνιο 10">
            <a:extLst>
              <a:ext uri="{FF2B5EF4-FFF2-40B4-BE49-F238E27FC236}">
                <a16:creationId xmlns:a16="http://schemas.microsoft.com/office/drawing/2014/main" id="{B1BB58F2-9904-44DD-B40A-92FEECA43A1D}"/>
              </a:ext>
            </a:extLst>
          </p:cNvPr>
          <p:cNvSpPr/>
          <p:nvPr/>
        </p:nvSpPr>
        <p:spPr>
          <a:xfrm>
            <a:off x="4552048" y="2093135"/>
            <a:ext cx="3861635" cy="369332"/>
          </a:xfrm>
          <a:prstGeom prst="rect">
            <a:avLst/>
          </a:prstGeom>
        </p:spPr>
        <p:txBody>
          <a:bodyPr wrap="none">
            <a:spAutoFit/>
          </a:bodyPr>
          <a:lstStyle/>
          <a:p>
            <a:r>
              <a:rPr lang="el-GR" dirty="0">
                <a:solidFill>
                  <a:srgbClr val="000000"/>
                </a:solidFill>
                <a:latin typeface="Calibri" panose="020F0502020204030204" pitchFamily="34" charset="0"/>
              </a:rPr>
              <a:t>Κόκκινες περιοχές -&gt; ισχυρή πρόβλεψη</a:t>
            </a:r>
            <a:endParaRPr lang="en-US" dirty="0"/>
          </a:p>
        </p:txBody>
      </p:sp>
    </p:spTree>
    <p:extLst>
      <p:ext uri="{BB962C8B-B14F-4D97-AF65-F5344CB8AC3E}">
        <p14:creationId xmlns:p14="http://schemas.microsoft.com/office/powerpoint/2010/main" val="263534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B4F4521-A9D2-417F-AB7A-57D63AB696F3}"/>
              </a:ext>
            </a:extLst>
          </p:cNvPr>
          <p:cNvSpPr>
            <a:spLocks noGrp="1"/>
          </p:cNvSpPr>
          <p:nvPr>
            <p:ph idx="1"/>
          </p:nvPr>
        </p:nvSpPr>
        <p:spPr/>
        <p:txBody>
          <a:bodyPr>
            <a:normAutofit/>
          </a:bodyPr>
          <a:lstStyle/>
          <a:p>
            <a:r>
              <a:rPr lang="el-GR" dirty="0"/>
              <a:t>Υποθέστε ότι η κοινότητα του </a:t>
            </a:r>
            <a:r>
              <a:rPr lang="en-US" dirty="0"/>
              <a:t>Portland</a:t>
            </a:r>
            <a:r>
              <a:rPr lang="el-GR" dirty="0"/>
              <a:t> αποφασίζει ότι, ως ένα μέσο για την μείωση των κλήσεων στο 911,</a:t>
            </a:r>
            <a:r>
              <a:rPr lang="en-US" dirty="0"/>
              <a:t> </a:t>
            </a:r>
            <a:r>
              <a:rPr lang="el-GR" dirty="0"/>
              <a:t>να εφαρμόσει ένα πρόγραμμα για να ενθαρρύνει τα παιδιά να παραμένουν στα σχολεία. Μπορούν φυσικά να εφαρμόσουν το πρόγραμμα σε όλη την κοινότητα, αλλά μιας και οι οικονομικοί πόροι είναι περιορισμένοι, σκέφτονται να εφαρμόσουν το νέο πρόγραμμα σε περιοχές με χαμηλούς δείκτες εκπαίδευσης και σημαντική σχέση με τον όγκο κλήσεων στο 911 (κόκκινες περιοχές).</a:t>
            </a:r>
            <a:endParaRPr lang="en-US" dirty="0"/>
          </a:p>
        </p:txBody>
      </p:sp>
    </p:spTree>
    <p:extLst>
      <p:ext uri="{BB962C8B-B14F-4D97-AF65-F5344CB8AC3E}">
        <p14:creationId xmlns:p14="http://schemas.microsoft.com/office/powerpoint/2010/main" val="3975706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7685B5-508F-4CFE-8607-DFABD5F35F33}"/>
              </a:ext>
            </a:extLst>
          </p:cNvPr>
          <p:cNvSpPr>
            <a:spLocks noGrp="1"/>
          </p:cNvSpPr>
          <p:nvPr>
            <p:ph type="title"/>
          </p:nvPr>
        </p:nvSpPr>
        <p:spPr/>
        <p:txBody>
          <a:bodyPr/>
          <a:lstStyle/>
          <a:p>
            <a:r>
              <a:rPr lang="el-GR" dirty="0"/>
              <a:t>Βήμα 7</a:t>
            </a:r>
            <a:r>
              <a:rPr lang="el-GR" baseline="30000" dirty="0"/>
              <a:t>ο</a:t>
            </a:r>
            <a:r>
              <a:rPr lang="el-GR" dirty="0"/>
              <a:t>: Προβλέψεις με την </a:t>
            </a:r>
            <a:r>
              <a:rPr lang="en-US" dirty="0"/>
              <a:t>GWR</a:t>
            </a:r>
          </a:p>
        </p:txBody>
      </p:sp>
      <p:sp>
        <p:nvSpPr>
          <p:cNvPr id="3" name="Θέση περιεχομένου 2">
            <a:extLst>
              <a:ext uri="{FF2B5EF4-FFF2-40B4-BE49-F238E27FC236}">
                <a16:creationId xmlns:a16="http://schemas.microsoft.com/office/drawing/2014/main" id="{5E2A3A35-DBF9-42E4-BFF7-03922527E9D3}"/>
              </a:ext>
            </a:extLst>
          </p:cNvPr>
          <p:cNvSpPr>
            <a:spLocks noGrp="1"/>
          </p:cNvSpPr>
          <p:nvPr>
            <p:ph idx="1"/>
          </p:nvPr>
        </p:nvSpPr>
        <p:spPr/>
        <p:txBody>
          <a:bodyPr/>
          <a:lstStyle/>
          <a:p>
            <a:r>
              <a:rPr lang="el-GR" dirty="0"/>
              <a:t>Η </a:t>
            </a:r>
            <a:r>
              <a:rPr lang="en-US" dirty="0"/>
              <a:t>GWR</a:t>
            </a:r>
            <a:r>
              <a:rPr lang="el-GR" dirty="0"/>
              <a:t> μπορεί να χρησιμοποιηθεί και για να προβλέψει τιμές για μια μελλοντική χρονική στιγμή ή για θέσεις μέσα στην περιοχή μελέτης όταν έχει γνωστές τιμές για κάθε ανεξάρτητη μεταβλητή (Χ) αλλά δεν γνωρίζεις τις τιμές της εξαρτημένης (</a:t>
            </a:r>
            <a:r>
              <a:rPr lang="en-US" dirty="0"/>
              <a:t>Y)</a:t>
            </a:r>
          </a:p>
          <a:p>
            <a:endParaRPr lang="en-US" dirty="0"/>
          </a:p>
        </p:txBody>
      </p:sp>
    </p:spTree>
    <p:extLst>
      <p:ext uri="{BB962C8B-B14F-4D97-AF65-F5344CB8AC3E}">
        <p14:creationId xmlns:p14="http://schemas.microsoft.com/office/powerpoint/2010/main" val="337023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DD6E95-130E-42DF-B228-94ADCC3BC638}"/>
              </a:ext>
            </a:extLst>
          </p:cNvPr>
          <p:cNvSpPr>
            <a:spLocks noGrp="1"/>
          </p:cNvSpPr>
          <p:nvPr>
            <p:ph type="title"/>
          </p:nvPr>
        </p:nvSpPr>
        <p:spPr/>
        <p:txBody>
          <a:bodyPr/>
          <a:lstStyle/>
          <a:p>
            <a:r>
              <a:rPr lang="en-US" b="1" dirty="0"/>
              <a:t>GWR – </a:t>
            </a:r>
            <a:r>
              <a:rPr lang="el-GR" b="1" dirty="0"/>
              <a:t>τρέξτε το μοντέλο</a:t>
            </a:r>
            <a:endParaRPr lang="en-US" dirty="0"/>
          </a:p>
        </p:txBody>
      </p:sp>
      <p:sp>
        <p:nvSpPr>
          <p:cNvPr id="3" name="Θέση περιεχομένου 2">
            <a:extLst>
              <a:ext uri="{FF2B5EF4-FFF2-40B4-BE49-F238E27FC236}">
                <a16:creationId xmlns:a16="http://schemas.microsoft.com/office/drawing/2014/main" id="{EE9641D3-D31D-43B7-9932-E80E2296D087}"/>
              </a:ext>
            </a:extLst>
          </p:cNvPr>
          <p:cNvSpPr>
            <a:spLocks noGrp="1"/>
          </p:cNvSpPr>
          <p:nvPr>
            <p:ph idx="1"/>
          </p:nvPr>
        </p:nvSpPr>
        <p:spPr/>
        <p:txBody>
          <a:bodyPr/>
          <a:lstStyle/>
          <a:p>
            <a:r>
              <a:rPr lang="el-GR" dirty="0"/>
              <a:t>Στον πίνακα περιεχομένων</a:t>
            </a:r>
            <a:r>
              <a:rPr lang="en-US" dirty="0"/>
              <a:t>, </a:t>
            </a:r>
            <a:r>
              <a:rPr lang="el-GR" dirty="0"/>
              <a:t>ενεργοποιήστε το </a:t>
            </a:r>
            <a:r>
              <a:rPr lang="en-US" dirty="0"/>
              <a:t>Predictions View (</a:t>
            </a:r>
            <a:r>
              <a:rPr lang="el-GR" dirty="0"/>
              <a:t>δεξί κλικ και </a:t>
            </a:r>
            <a:r>
              <a:rPr lang="en-US" dirty="0"/>
              <a:t>Activate) </a:t>
            </a:r>
          </a:p>
          <a:p>
            <a:r>
              <a:rPr lang="el-GR" dirty="0"/>
              <a:t>Δεξί κλικ και </a:t>
            </a:r>
            <a:r>
              <a:rPr lang="en-US" dirty="0"/>
              <a:t>Edit </a:t>
            </a:r>
            <a:r>
              <a:rPr lang="el-GR" dirty="0"/>
              <a:t>στο</a:t>
            </a:r>
            <a:r>
              <a:rPr lang="en-US" dirty="0"/>
              <a:t> </a:t>
            </a:r>
            <a:r>
              <a:rPr lang="en-US" b="1" dirty="0"/>
              <a:t>GWR w Predictions </a:t>
            </a:r>
            <a:r>
              <a:rPr lang="en-US" dirty="0"/>
              <a:t>model </a:t>
            </a:r>
          </a:p>
          <a:p>
            <a:endParaRPr lang="en-US" dirty="0"/>
          </a:p>
          <a:p>
            <a:endParaRPr lang="en-US" dirty="0"/>
          </a:p>
        </p:txBody>
      </p:sp>
      <p:pic>
        <p:nvPicPr>
          <p:cNvPr id="5" name="Εικόνα 4">
            <a:extLst>
              <a:ext uri="{FF2B5EF4-FFF2-40B4-BE49-F238E27FC236}">
                <a16:creationId xmlns:a16="http://schemas.microsoft.com/office/drawing/2014/main" id="{F9D8B972-FAC8-47B1-B68F-3D2FFA4F9CB3}"/>
              </a:ext>
            </a:extLst>
          </p:cNvPr>
          <p:cNvPicPr>
            <a:picLocks noChangeAspect="1"/>
          </p:cNvPicPr>
          <p:nvPr/>
        </p:nvPicPr>
        <p:blipFill>
          <a:blip r:embed="rId2"/>
          <a:stretch>
            <a:fillRect/>
          </a:stretch>
        </p:blipFill>
        <p:spPr>
          <a:xfrm>
            <a:off x="1975666" y="3254526"/>
            <a:ext cx="7517480" cy="3603474"/>
          </a:xfrm>
          <a:prstGeom prst="rect">
            <a:avLst/>
          </a:prstGeom>
        </p:spPr>
      </p:pic>
    </p:spTree>
    <p:extLst>
      <p:ext uri="{BB962C8B-B14F-4D97-AF65-F5344CB8AC3E}">
        <p14:creationId xmlns:p14="http://schemas.microsoft.com/office/powerpoint/2010/main" val="594368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23CADD9-8236-43C2-BD4F-938249B31B90}"/>
              </a:ext>
            </a:extLst>
          </p:cNvPr>
          <p:cNvSpPr>
            <a:spLocks noGrp="1"/>
          </p:cNvSpPr>
          <p:nvPr>
            <p:ph type="title"/>
          </p:nvPr>
        </p:nvSpPr>
        <p:spPr>
          <a:xfrm>
            <a:off x="643467" y="640080"/>
            <a:ext cx="3096427" cy="5613236"/>
          </a:xfrm>
        </p:spPr>
        <p:txBody>
          <a:bodyPr anchor="ctr">
            <a:normAutofit/>
          </a:bodyPr>
          <a:lstStyle/>
          <a:p>
            <a:r>
              <a:rPr lang="el-GR" dirty="0">
                <a:solidFill>
                  <a:srgbClr val="FFFFFF"/>
                </a:solidFill>
              </a:rPr>
              <a:t>Τρέξτε το μοντέλο</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id="{684BB091-835F-4DFB-80E3-3ED61070A4D0}"/>
              </a:ext>
            </a:extLst>
          </p:cNvPr>
          <p:cNvSpPr>
            <a:spLocks noGrp="1"/>
          </p:cNvSpPr>
          <p:nvPr>
            <p:ph idx="1"/>
          </p:nvPr>
        </p:nvSpPr>
        <p:spPr>
          <a:xfrm>
            <a:off x="4149214" y="0"/>
            <a:ext cx="7949926" cy="4164453"/>
          </a:xfrm>
        </p:spPr>
        <p:txBody>
          <a:bodyPr anchor="ctr">
            <a:normAutofit/>
          </a:bodyPr>
          <a:lstStyle/>
          <a:p>
            <a:endParaRPr lang="en-US" sz="1400" dirty="0"/>
          </a:p>
          <a:p>
            <a:r>
              <a:rPr lang="en-US" sz="1400" dirty="0"/>
              <a:t>Input feature class: Call Data </a:t>
            </a:r>
          </a:p>
          <a:p>
            <a:r>
              <a:rPr lang="en-US" sz="1400" dirty="0"/>
              <a:t>Dependent variable: Calls </a:t>
            </a:r>
          </a:p>
          <a:p>
            <a:r>
              <a:rPr lang="en-US" sz="1400" dirty="0"/>
              <a:t>Explanatory variable(s): Pop, Jobs, LowEduc, Dst2UrbCen </a:t>
            </a:r>
          </a:p>
          <a:p>
            <a:r>
              <a:rPr lang="en-US" sz="1400" dirty="0"/>
              <a:t>Output feature class: C:\SpatialStats\RegressionExercise\Outputs\ResultsGWR_CY.shp </a:t>
            </a:r>
          </a:p>
          <a:p>
            <a:r>
              <a:rPr lang="en-US" sz="1400" dirty="0"/>
              <a:t>Kernel type: ADAPTIVE </a:t>
            </a:r>
          </a:p>
          <a:p>
            <a:r>
              <a:rPr lang="en-US" sz="1400" dirty="0"/>
              <a:t>Bandwidth method: BANDWIDTH PARAMETER </a:t>
            </a:r>
          </a:p>
          <a:p>
            <a:r>
              <a:rPr lang="en-US" sz="1400" dirty="0"/>
              <a:t>Number of neighbors: 50 </a:t>
            </a:r>
          </a:p>
          <a:p>
            <a:r>
              <a:rPr lang="en-US" sz="1400" dirty="0"/>
              <a:t>Prediction locations: Prediction Locations </a:t>
            </a:r>
          </a:p>
          <a:p>
            <a:r>
              <a:rPr lang="en-US" sz="1400" dirty="0"/>
              <a:t>Prediction explanatory variable(s): </a:t>
            </a:r>
            <a:r>
              <a:rPr lang="en-US" sz="1400" dirty="0" err="1"/>
              <a:t>PopFY</a:t>
            </a:r>
            <a:r>
              <a:rPr lang="en-US" sz="1400" dirty="0"/>
              <a:t>, </a:t>
            </a:r>
            <a:r>
              <a:rPr lang="en-US" sz="1400" dirty="0" err="1"/>
              <a:t>JobsFY</a:t>
            </a:r>
            <a:r>
              <a:rPr lang="en-US" sz="1400" dirty="0"/>
              <a:t>, </a:t>
            </a:r>
            <a:r>
              <a:rPr lang="en-US" sz="1400" dirty="0" err="1"/>
              <a:t>LowEducFY</a:t>
            </a:r>
            <a:r>
              <a:rPr lang="en-US" sz="1400" dirty="0"/>
              <a:t>, Dst2UrbCen (note: the order must match the Explanatory variable(s) list exactly) </a:t>
            </a:r>
          </a:p>
          <a:p>
            <a:r>
              <a:rPr lang="en-US" sz="1400" dirty="0"/>
              <a:t>Output prediction feature class: C:\SpatialStats\RegressionExercise\Outputs\GWRCallPredictionsFY.shp </a:t>
            </a:r>
          </a:p>
          <a:p>
            <a:endParaRPr lang="en-US" sz="1400" dirty="0"/>
          </a:p>
        </p:txBody>
      </p:sp>
      <p:pic>
        <p:nvPicPr>
          <p:cNvPr id="4" name="Εικόνα 3">
            <a:extLst>
              <a:ext uri="{FF2B5EF4-FFF2-40B4-BE49-F238E27FC236}">
                <a16:creationId xmlns:a16="http://schemas.microsoft.com/office/drawing/2014/main" id="{ACB6D927-1FAF-4825-B40B-33189A34D55D}"/>
              </a:ext>
            </a:extLst>
          </p:cNvPr>
          <p:cNvPicPr>
            <a:picLocks noChangeAspect="1"/>
          </p:cNvPicPr>
          <p:nvPr/>
        </p:nvPicPr>
        <p:blipFill>
          <a:blip r:embed="rId2"/>
          <a:stretch>
            <a:fillRect/>
          </a:stretch>
        </p:blipFill>
        <p:spPr>
          <a:xfrm>
            <a:off x="5146065" y="4164453"/>
            <a:ext cx="5972003" cy="2488335"/>
          </a:xfrm>
          <a:prstGeom prst="rect">
            <a:avLst/>
          </a:prstGeom>
        </p:spPr>
      </p:pic>
    </p:spTree>
    <p:extLst>
      <p:ext uri="{BB962C8B-B14F-4D97-AF65-F5344CB8AC3E}">
        <p14:creationId xmlns:p14="http://schemas.microsoft.com/office/powerpoint/2010/main" val="2590830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706B133-8ACF-40F8-9371-027AD4434F2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l-GR" sz="2600" kern="1200" dirty="0">
                <a:solidFill>
                  <a:srgbClr val="FFFFFF"/>
                </a:solidFill>
                <a:latin typeface="+mj-lt"/>
                <a:ea typeface="+mj-ea"/>
                <a:cs typeface="+mj-cs"/>
              </a:rPr>
              <a:t>Σύγκριση της τωρινής με την προβλεπόμενη κατάσταση</a:t>
            </a:r>
            <a:endParaRPr lang="en-US" sz="2600" kern="1200" dirty="0">
              <a:solidFill>
                <a:srgbClr val="FFFFFF"/>
              </a:solidFill>
              <a:latin typeface="+mj-lt"/>
              <a:ea typeface="+mj-ea"/>
              <a:cs typeface="+mj-cs"/>
            </a:endParaRPr>
          </a:p>
        </p:txBody>
      </p:sp>
      <p:pic>
        <p:nvPicPr>
          <p:cNvPr id="4" name="Θέση περιεχομένου 3">
            <a:extLst>
              <a:ext uri="{FF2B5EF4-FFF2-40B4-BE49-F238E27FC236}">
                <a16:creationId xmlns:a16="http://schemas.microsoft.com/office/drawing/2014/main" id="{04D874CC-1067-4F08-BFAD-F12524112BD6}"/>
              </a:ext>
            </a:extLst>
          </p:cNvPr>
          <p:cNvPicPr>
            <a:picLocks noGrp="1" noChangeAspect="1"/>
          </p:cNvPicPr>
          <p:nvPr>
            <p:ph idx="1"/>
          </p:nvPr>
        </p:nvPicPr>
        <p:blipFill>
          <a:blip r:embed="rId2"/>
          <a:stretch>
            <a:fillRect/>
          </a:stretch>
        </p:blipFill>
        <p:spPr>
          <a:xfrm>
            <a:off x="4038600" y="1052298"/>
            <a:ext cx="7188199" cy="4750014"/>
          </a:xfrm>
          <a:prstGeom prst="rect">
            <a:avLst/>
          </a:prstGeom>
        </p:spPr>
      </p:pic>
    </p:spTree>
    <p:extLst>
      <p:ext uri="{BB962C8B-B14F-4D97-AF65-F5344CB8AC3E}">
        <p14:creationId xmlns:p14="http://schemas.microsoft.com/office/powerpoint/2010/main" val="4100912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8017A9-6466-4614-870C-8448209A7872}"/>
              </a:ext>
            </a:extLst>
          </p:cNvPr>
          <p:cNvSpPr>
            <a:spLocks noGrp="1"/>
          </p:cNvSpPr>
          <p:nvPr>
            <p:ph type="title"/>
          </p:nvPr>
        </p:nvSpPr>
        <p:spPr/>
        <p:txBody>
          <a:bodyPr/>
          <a:lstStyle/>
          <a:p>
            <a:r>
              <a:rPr lang="el-GR" dirty="0"/>
              <a:t>Συμπεράσματα (1)</a:t>
            </a:r>
            <a:endParaRPr lang="en-US" dirty="0"/>
          </a:p>
        </p:txBody>
      </p:sp>
      <p:sp>
        <p:nvSpPr>
          <p:cNvPr id="3" name="Θέση περιεχομένου 2">
            <a:extLst>
              <a:ext uri="{FF2B5EF4-FFF2-40B4-BE49-F238E27FC236}">
                <a16:creationId xmlns:a16="http://schemas.microsoft.com/office/drawing/2014/main" id="{8BC2DAFD-EB4E-43BB-9DA1-DF5F79A38165}"/>
              </a:ext>
            </a:extLst>
          </p:cNvPr>
          <p:cNvSpPr>
            <a:spLocks noGrp="1"/>
          </p:cNvSpPr>
          <p:nvPr>
            <p:ph idx="1"/>
          </p:nvPr>
        </p:nvSpPr>
        <p:spPr/>
        <p:txBody>
          <a:bodyPr>
            <a:normAutofit fontScale="92500" lnSpcReduction="10000"/>
          </a:bodyPr>
          <a:lstStyle/>
          <a:p>
            <a:r>
              <a:rPr lang="el-GR" dirty="0"/>
              <a:t>Χρησιμοποιήσατε την μέθοδο </a:t>
            </a:r>
            <a:r>
              <a:rPr lang="en-US" dirty="0"/>
              <a:t>Ordinary Least Squares (OLS) regression </a:t>
            </a:r>
            <a:r>
              <a:rPr lang="el-GR" dirty="0"/>
              <a:t>για να δείτε αν μόνο ή μεταβλητή πληθυσμού μπορεί να εξηγήσει τις κλήσεις στο 911.</a:t>
            </a:r>
          </a:p>
          <a:p>
            <a:r>
              <a:rPr lang="el-GR" dirty="0"/>
              <a:t>Το εργαλείο </a:t>
            </a:r>
            <a:r>
              <a:rPr lang="en-US" dirty="0"/>
              <a:t>scatterplot matrix </a:t>
            </a:r>
            <a:r>
              <a:rPr lang="el-GR" dirty="0"/>
              <a:t>μας επέτρεψε να εξερευνήσουμε άλλες υποψήφιες ανεξάρτητες μεταβλητές που ενδέχεται να μπορούν να βελτιώσουν την απόδοση του μοντέλου. </a:t>
            </a:r>
          </a:p>
          <a:p>
            <a:r>
              <a:rPr lang="el-GR" dirty="0"/>
              <a:t>Ελέγξατε τα αποτελέσματα από την </a:t>
            </a:r>
            <a:r>
              <a:rPr lang="en-US" dirty="0"/>
              <a:t>OLS </a:t>
            </a:r>
            <a:r>
              <a:rPr lang="el-GR" dirty="0"/>
              <a:t>για να καθορίσετε το αν έχετε ή όχι ένα ορθά καθορισμένο μοντέλο </a:t>
            </a:r>
            <a:r>
              <a:rPr lang="en-US" dirty="0"/>
              <a:t>OLS.</a:t>
            </a:r>
          </a:p>
          <a:p>
            <a:r>
              <a:rPr lang="el-GR" dirty="0"/>
              <a:t>Παρατηρώντας ότι το </a:t>
            </a:r>
            <a:r>
              <a:rPr lang="en-US" dirty="0"/>
              <a:t>Koenker test </a:t>
            </a:r>
            <a:r>
              <a:rPr lang="el-GR" dirty="0"/>
              <a:t>ήταν στατιστικά σημαντικό, υποδεικνύοντας ότι υπήρχε </a:t>
            </a:r>
            <a:r>
              <a:rPr lang="en-US" dirty="0"/>
              <a:t>non-stationarity </a:t>
            </a:r>
            <a:r>
              <a:rPr lang="el-GR" dirty="0"/>
              <a:t>στις σχέσεις των μεταβλητών</a:t>
            </a:r>
            <a:r>
              <a:rPr lang="en-US" dirty="0"/>
              <a:t>, </a:t>
            </a:r>
            <a:r>
              <a:rPr lang="el-GR" dirty="0"/>
              <a:t>δοκιμάσατε την </a:t>
            </a:r>
            <a:r>
              <a:rPr lang="en-US" dirty="0"/>
              <a:t>GWR </a:t>
            </a:r>
            <a:r>
              <a:rPr lang="el-GR" dirty="0"/>
              <a:t>για να δείτε αν θα υπάρξει βελτίωση στο μοντέλο στατιστικής παλινδρόμησης.</a:t>
            </a:r>
            <a:endParaRPr lang="en-US" dirty="0"/>
          </a:p>
        </p:txBody>
      </p:sp>
    </p:spTree>
    <p:extLst>
      <p:ext uri="{BB962C8B-B14F-4D97-AF65-F5344CB8AC3E}">
        <p14:creationId xmlns:p14="http://schemas.microsoft.com/office/powerpoint/2010/main" val="408671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9BAD03FC-585D-4ACD-A987-EC6B4C5BBB2A}"/>
              </a:ext>
            </a:extLst>
          </p:cNvPr>
          <p:cNvSpPr>
            <a:spLocks noGrp="1"/>
          </p:cNvSpPr>
          <p:nvPr>
            <p:ph type="title"/>
          </p:nvPr>
        </p:nvSpPr>
        <p:spPr>
          <a:xfrm>
            <a:off x="6094105" y="802955"/>
            <a:ext cx="4977976" cy="1454051"/>
          </a:xfrm>
        </p:spPr>
        <p:txBody>
          <a:bodyPr>
            <a:normAutofit/>
          </a:bodyPr>
          <a:lstStyle/>
          <a:p>
            <a:r>
              <a:rPr lang="el-GR" dirty="0">
                <a:solidFill>
                  <a:srgbClr val="000000"/>
                </a:solidFill>
              </a:rPr>
              <a:t>Ορολογία</a:t>
            </a:r>
            <a:endParaRPr lang="en-US" dirty="0">
              <a:solidFill>
                <a:srgbClr val="000000"/>
              </a:solidFill>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Εικόνα 3">
            <a:extLst>
              <a:ext uri="{FF2B5EF4-FFF2-40B4-BE49-F238E27FC236}">
                <a16:creationId xmlns:a16="http://schemas.microsoft.com/office/drawing/2014/main" id="{93920D2F-A8BE-45AE-B874-655969A03803}"/>
              </a:ext>
            </a:extLst>
          </p:cNvPr>
          <p:cNvPicPr>
            <a:picLocks noChangeAspect="1"/>
          </p:cNvPicPr>
          <p:nvPr/>
        </p:nvPicPr>
        <p:blipFill>
          <a:blip r:embed="rId3"/>
          <a:stretch>
            <a:fillRect/>
          </a:stretch>
        </p:blipFill>
        <p:spPr>
          <a:xfrm>
            <a:off x="0" y="2257007"/>
            <a:ext cx="4847303" cy="1487240"/>
          </a:xfrm>
          <a:prstGeom prst="rect">
            <a:avLst/>
          </a:prstGeom>
        </p:spPr>
      </p:pic>
      <p:sp>
        <p:nvSpPr>
          <p:cNvPr id="3" name="Θέση περιεχομένου 2">
            <a:extLst>
              <a:ext uri="{FF2B5EF4-FFF2-40B4-BE49-F238E27FC236}">
                <a16:creationId xmlns:a16="http://schemas.microsoft.com/office/drawing/2014/main" id="{43948588-C187-4DB3-A6E7-CD3716ECE898}"/>
              </a:ext>
            </a:extLst>
          </p:cNvPr>
          <p:cNvSpPr>
            <a:spLocks noGrp="1"/>
          </p:cNvSpPr>
          <p:nvPr>
            <p:ph idx="1"/>
          </p:nvPr>
        </p:nvSpPr>
        <p:spPr>
          <a:xfrm>
            <a:off x="6090574" y="2421682"/>
            <a:ext cx="4977578" cy="3639289"/>
          </a:xfrm>
        </p:spPr>
        <p:txBody>
          <a:bodyPr anchor="ctr">
            <a:normAutofit fontScale="92500"/>
          </a:bodyPr>
          <a:lstStyle/>
          <a:p>
            <a:pPr marL="0" indent="0">
              <a:buNone/>
            </a:pPr>
            <a:endParaRPr lang="en-US" sz="1600" dirty="0">
              <a:solidFill>
                <a:srgbClr val="000000"/>
              </a:solidFill>
            </a:endParaRPr>
          </a:p>
          <a:p>
            <a:r>
              <a:rPr lang="el-GR" sz="1600" b="1" dirty="0">
                <a:solidFill>
                  <a:srgbClr val="000000"/>
                </a:solidFill>
              </a:rPr>
              <a:t>Εξαρτημένη μεταβλητή </a:t>
            </a:r>
            <a:r>
              <a:rPr lang="en-US" sz="1600" b="1" dirty="0">
                <a:solidFill>
                  <a:srgbClr val="000000"/>
                </a:solidFill>
              </a:rPr>
              <a:t>(Y): </a:t>
            </a:r>
            <a:r>
              <a:rPr lang="el-GR" sz="1600" dirty="0">
                <a:solidFill>
                  <a:srgbClr val="000000"/>
                </a:solidFill>
              </a:rPr>
              <a:t>αυτό που προσπαθούμε να μοντελοποιήσουμε ή να προβλέψουμε (π.χ. ληστείες).</a:t>
            </a:r>
            <a:r>
              <a:rPr lang="en-US" sz="1600" dirty="0">
                <a:solidFill>
                  <a:srgbClr val="000000"/>
                </a:solidFill>
              </a:rPr>
              <a:t> </a:t>
            </a:r>
            <a:endParaRPr lang="el-GR" sz="1600" dirty="0">
              <a:solidFill>
                <a:srgbClr val="000000"/>
              </a:solidFill>
            </a:endParaRPr>
          </a:p>
          <a:p>
            <a:r>
              <a:rPr lang="el-GR" sz="1600" b="1" dirty="0">
                <a:solidFill>
                  <a:srgbClr val="000000"/>
                </a:solidFill>
              </a:rPr>
              <a:t>Ανεξάρτητες μεταβλητές </a:t>
            </a:r>
            <a:r>
              <a:rPr lang="en-US" sz="1600" b="1" dirty="0">
                <a:solidFill>
                  <a:srgbClr val="000000"/>
                </a:solidFill>
              </a:rPr>
              <a:t>(X): </a:t>
            </a:r>
            <a:r>
              <a:rPr lang="el-GR" sz="1600" dirty="0">
                <a:solidFill>
                  <a:srgbClr val="000000"/>
                </a:solidFill>
              </a:rPr>
              <a:t>μεταβλητές που πιστεύετε ότι επηρεάζουν ή βοηθούν στην εξήγηση της εξαρτημένης μεταβλητής (όπως το εισόδημα, αριθμός περιστατικών βανδαλισμών, ή αριθμός νοικοκυριών).</a:t>
            </a:r>
          </a:p>
          <a:p>
            <a:r>
              <a:rPr lang="el-GR" sz="1600" b="1" dirty="0">
                <a:solidFill>
                  <a:srgbClr val="000000"/>
                </a:solidFill>
              </a:rPr>
              <a:t>Συντελεστές</a:t>
            </a:r>
            <a:r>
              <a:rPr lang="en-US" sz="1600" b="1" dirty="0">
                <a:solidFill>
                  <a:srgbClr val="000000"/>
                </a:solidFill>
              </a:rPr>
              <a:t> (β): </a:t>
            </a:r>
            <a:r>
              <a:rPr lang="el-GR" sz="1600" dirty="0">
                <a:solidFill>
                  <a:srgbClr val="000000"/>
                </a:solidFill>
              </a:rPr>
              <a:t>τιμές που υπολογίζονται από το εργαλείο παλινδρόμησης, που αντιπροσωπεύουν την σχέση και ισχύ κάθε ανεξάρτητης μεταβλητής προς την εξαρτημένη.</a:t>
            </a:r>
          </a:p>
          <a:p>
            <a:r>
              <a:rPr lang="el-GR" sz="1600" b="1" dirty="0">
                <a:solidFill>
                  <a:srgbClr val="000000"/>
                </a:solidFill>
              </a:rPr>
              <a:t>Υπόλοιπα</a:t>
            </a:r>
            <a:r>
              <a:rPr lang="en-US" sz="1600" b="1" dirty="0">
                <a:solidFill>
                  <a:srgbClr val="000000"/>
                </a:solidFill>
              </a:rPr>
              <a:t> (ε): </a:t>
            </a:r>
            <a:r>
              <a:rPr lang="el-GR" sz="1600" dirty="0">
                <a:solidFill>
                  <a:srgbClr val="000000"/>
                </a:solidFill>
              </a:rPr>
              <a:t>το ποσοστό της εξαρτημένης μεταβλητής που δεν εξηγείται από το μοντέλο – οι υποεκτιμήσεις και υπερεκτιμήσεις του μοντέλου.</a:t>
            </a:r>
            <a:endParaRPr lang="en-US" sz="1600" dirty="0">
              <a:solidFill>
                <a:srgbClr val="000000"/>
              </a:solidFill>
            </a:endParaRPr>
          </a:p>
        </p:txBody>
      </p:sp>
    </p:spTree>
    <p:extLst>
      <p:ext uri="{BB962C8B-B14F-4D97-AF65-F5344CB8AC3E}">
        <p14:creationId xmlns:p14="http://schemas.microsoft.com/office/powerpoint/2010/main" val="1678782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B76455-8D8E-435B-A4B0-DC551BA6B019}"/>
              </a:ext>
            </a:extLst>
          </p:cNvPr>
          <p:cNvSpPr>
            <a:spLocks noGrp="1"/>
          </p:cNvSpPr>
          <p:nvPr>
            <p:ph type="title"/>
          </p:nvPr>
        </p:nvSpPr>
        <p:spPr/>
        <p:txBody>
          <a:bodyPr/>
          <a:lstStyle/>
          <a:p>
            <a:r>
              <a:rPr lang="el-GR" dirty="0"/>
              <a:t>Οφέλη για την κοινωνία</a:t>
            </a:r>
            <a:endParaRPr lang="en-US" dirty="0"/>
          </a:p>
        </p:txBody>
      </p:sp>
      <p:sp>
        <p:nvSpPr>
          <p:cNvPr id="3" name="Θέση περιεχομένου 2">
            <a:extLst>
              <a:ext uri="{FF2B5EF4-FFF2-40B4-BE49-F238E27FC236}">
                <a16:creationId xmlns:a16="http://schemas.microsoft.com/office/drawing/2014/main" id="{20E52031-8616-42CC-99D2-A21FAE7E5D05}"/>
              </a:ext>
            </a:extLst>
          </p:cNvPr>
          <p:cNvSpPr>
            <a:spLocks noGrp="1"/>
          </p:cNvSpPr>
          <p:nvPr>
            <p:ph idx="1"/>
          </p:nvPr>
        </p:nvSpPr>
        <p:spPr/>
        <p:txBody>
          <a:bodyPr>
            <a:normAutofit fontScale="92500" lnSpcReduction="20000"/>
          </a:bodyPr>
          <a:lstStyle/>
          <a:p>
            <a:r>
              <a:rPr lang="el-GR" dirty="0"/>
              <a:t>Η </a:t>
            </a:r>
            <a:r>
              <a:rPr lang="en-US" dirty="0"/>
              <a:t>Hot Spot Analysis </a:t>
            </a:r>
            <a:r>
              <a:rPr lang="el-GR" dirty="0"/>
              <a:t>επέτρεψε στην κοινότητα να εκτιμήσει το πόσο καλά οι μονάδες της πυροσβεστικής ή της αστυνομίας είναι χωροθετημένες σε σχέση με τον όγκο κλήσεων στο 911. </a:t>
            </a:r>
          </a:p>
          <a:p>
            <a:r>
              <a:rPr lang="el-GR" dirty="0"/>
              <a:t>Η μέθοδος </a:t>
            </a:r>
            <a:r>
              <a:rPr lang="en-US" dirty="0"/>
              <a:t>OLS </a:t>
            </a:r>
            <a:r>
              <a:rPr lang="el-GR" dirty="0"/>
              <a:t>τους βοήθησε να αναγνωρίσουν βασικές παραμέτρους που επιδρούν στις τιμές του όγκου κλήσεων στο 911. </a:t>
            </a:r>
          </a:p>
          <a:p>
            <a:r>
              <a:rPr lang="el-GR" dirty="0"/>
              <a:t>Όπου αυτές οι μεταβλητές προέτρεπαν σε αλλαγές στην πολιτική ή σε μέτρα ανακούφισης, η </a:t>
            </a:r>
            <a:r>
              <a:rPr lang="en-US" dirty="0"/>
              <a:t>GWR</a:t>
            </a:r>
            <a:r>
              <a:rPr lang="el-GR" dirty="0"/>
              <a:t> βοήθησε στο να αναγνωριστούν οι συγκεκριμένες γειτονιές όπου αυτά τα </a:t>
            </a:r>
            <a:r>
              <a:rPr lang="en-US" dirty="0"/>
              <a:t>projects </a:t>
            </a:r>
            <a:r>
              <a:rPr lang="el-GR" dirty="0"/>
              <a:t>θα είναι πιο αποτελεσματικά. </a:t>
            </a:r>
          </a:p>
          <a:p>
            <a:r>
              <a:rPr lang="el-GR" dirty="0"/>
              <a:t>Η </a:t>
            </a:r>
            <a:r>
              <a:rPr lang="en-US" dirty="0"/>
              <a:t>GWR </a:t>
            </a:r>
            <a:r>
              <a:rPr lang="el-GR" dirty="0"/>
              <a:t>επίσης προέβλεψε τους όγκους κλήσεων στο 911 στο μέλλον</a:t>
            </a:r>
            <a:r>
              <a:rPr lang="en-US" dirty="0"/>
              <a:t>, </a:t>
            </a:r>
            <a:r>
              <a:rPr lang="el-GR" dirty="0"/>
              <a:t>επιτρέποντας τους όχι μόνο να κατανοήσουν το που πρέπει να περιμένουν μεγαλύτερη ζήτηση, αλλά και για το που πρέπει να εφαρμόσουν πολιτικές για την αποφυγή της αύξησης των κλήσεων.</a:t>
            </a:r>
            <a:endParaRPr lang="en-US" dirty="0"/>
          </a:p>
        </p:txBody>
      </p:sp>
    </p:spTree>
    <p:extLst>
      <p:ext uri="{BB962C8B-B14F-4D97-AF65-F5344CB8AC3E}">
        <p14:creationId xmlns:p14="http://schemas.microsoft.com/office/powerpoint/2010/main" val="35886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DCE1ADC4-1DA1-4E55-BC41-1CE4D1503899}"/>
              </a:ext>
            </a:extLst>
          </p:cNvPr>
          <p:cNvPicPr>
            <a:picLocks noChangeAspect="1"/>
          </p:cNvPicPr>
          <p:nvPr/>
        </p:nvPicPr>
        <p:blipFill>
          <a:blip r:embed="rId2"/>
          <a:stretch>
            <a:fillRect/>
          </a:stretch>
        </p:blipFill>
        <p:spPr>
          <a:xfrm>
            <a:off x="3237791" y="266909"/>
            <a:ext cx="6279835" cy="1998128"/>
          </a:xfrm>
          <a:prstGeom prst="rect">
            <a:avLst/>
          </a:prstGeom>
        </p:spPr>
      </p:pic>
      <p:sp>
        <p:nvSpPr>
          <p:cNvPr id="3" name="Θέση περιεχομένου 2">
            <a:extLst>
              <a:ext uri="{FF2B5EF4-FFF2-40B4-BE49-F238E27FC236}">
                <a16:creationId xmlns:a16="http://schemas.microsoft.com/office/drawing/2014/main" id="{0F7B8F3B-9668-4159-A34D-0C0AFB666A4C}"/>
              </a:ext>
            </a:extLst>
          </p:cNvPr>
          <p:cNvSpPr>
            <a:spLocks noGrp="1"/>
          </p:cNvSpPr>
          <p:nvPr>
            <p:ph idx="1"/>
          </p:nvPr>
        </p:nvSpPr>
        <p:spPr>
          <a:xfrm>
            <a:off x="1112512" y="2682433"/>
            <a:ext cx="10125011" cy="3215749"/>
          </a:xfrm>
        </p:spPr>
        <p:txBody>
          <a:bodyPr>
            <a:normAutofit/>
          </a:bodyPr>
          <a:lstStyle/>
          <a:p>
            <a:r>
              <a:rPr lang="el-GR" sz="1900" dirty="0"/>
              <a:t>Το σύμβολο </a:t>
            </a:r>
            <a:r>
              <a:rPr lang="en-US" sz="1900" dirty="0"/>
              <a:t>(+/-) </a:t>
            </a:r>
            <a:r>
              <a:rPr lang="el-GR" sz="1900" dirty="0"/>
              <a:t>σχετίζεται με έναν συντελεστή (ένα για κάθε ανεξάρτητη μεταβλητή) και μας λέει το αν η σχέση είναι θετική ή αρνητική. Αν μοντελοποιούσατε ληστείες και έβγαινε ένας αρνητικός συντελεστής για την μεταβλητή εισοδήματος, θα σημαίνει ότι καθώς το μέσο εισόδημα αυξάνεται, ο αριθμός των ληστειών μειώνεται. </a:t>
            </a:r>
          </a:p>
          <a:p>
            <a:r>
              <a:rPr lang="el-GR" sz="1900" dirty="0"/>
              <a:t>Οι εκροές της ανάλυσης παλινδρόμησης μπορεί να σας μπερδέψουν αρκετά στην αρχή γιατί περιλαμβάνουν διαγνωστικά αποτελέσματα και δείκτες για την απόδοση του μοντέλου. Με την ολοκλήρωση του εργαστηρίου θα σας φαίνονται όλα πιο κατανοητά…</a:t>
            </a:r>
            <a:endParaRPr lang="en-US" sz="1900" dirty="0"/>
          </a:p>
        </p:txBody>
      </p:sp>
    </p:spTree>
    <p:extLst>
      <p:ext uri="{BB962C8B-B14F-4D97-AF65-F5344CB8AC3E}">
        <p14:creationId xmlns:p14="http://schemas.microsoft.com/office/powerpoint/2010/main" val="338882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5A62CB7-3486-40B9-A56A-E674D9669CF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l-GR" sz="2800" dirty="0"/>
              <a:t>Εισαγωγή στο εργαστήριο</a:t>
            </a:r>
            <a:endParaRPr lang="en-US" sz="2800" dirty="0"/>
          </a:p>
        </p:txBody>
      </p:sp>
      <p:sp>
        <p:nvSpPr>
          <p:cNvPr id="3" name="Θέση περιεχομένου 2">
            <a:extLst>
              <a:ext uri="{FF2B5EF4-FFF2-40B4-BE49-F238E27FC236}">
                <a16:creationId xmlns:a16="http://schemas.microsoft.com/office/drawing/2014/main" id="{44FB63B2-0FBC-4B29-9071-8D0C4D3FC864}"/>
              </a:ext>
            </a:extLst>
          </p:cNvPr>
          <p:cNvSpPr>
            <a:spLocks noGrp="1"/>
          </p:cNvSpPr>
          <p:nvPr>
            <p:ph idx="1"/>
          </p:nvPr>
        </p:nvSpPr>
        <p:spPr>
          <a:xfrm>
            <a:off x="643468" y="2638043"/>
            <a:ext cx="3363974" cy="4079998"/>
          </a:xfrm>
        </p:spPr>
        <p:txBody>
          <a:bodyPr>
            <a:normAutofit lnSpcReduction="10000"/>
          </a:bodyPr>
          <a:lstStyle/>
          <a:p>
            <a:r>
              <a:rPr lang="el-GR" sz="1600" dirty="0"/>
              <a:t>Θα χρησιμοποιήσουμε δεδομένα κλήσεων στο 911 για την μητροπολιτική περιοχή του </a:t>
            </a:r>
            <a:r>
              <a:rPr lang="en-US" sz="1600" dirty="0"/>
              <a:t>Portland, Oregon. </a:t>
            </a:r>
          </a:p>
          <a:p>
            <a:r>
              <a:rPr lang="el-GR" sz="1600" dirty="0"/>
              <a:t>Υποθέστε ότι έχετε μια κοινότητα που ξοδεύει μεγάλο ποσοστό των φόρων για να ανταποκρίνεται σε κλήσεις στο 911. </a:t>
            </a:r>
            <a:endParaRPr lang="en-US" sz="1600" dirty="0"/>
          </a:p>
          <a:p>
            <a:r>
              <a:rPr lang="el-GR" sz="1600" dirty="0"/>
              <a:t>Οι προβλέψεις εκτιμούν ότι μέσα στα επόμενα 10 έτη ο πληθυσμός της κοινότητας θα διπλασιαστεί.</a:t>
            </a:r>
            <a:endParaRPr lang="en-US" sz="1600" dirty="0"/>
          </a:p>
          <a:p>
            <a:r>
              <a:rPr lang="el-GR" sz="1600" dirty="0"/>
              <a:t>Οι τοπικοί άρχοντες θέλουν να κατανοήσουν καλύτερα ποιοι παράγοντες συντελούν στον υψηλό αριθμό κλήσεων σε κάποιες περιοχές ώστε να εφαρμόσουν στρατηγικές μείωσης τους στο μέλλον.</a:t>
            </a:r>
            <a:endParaRPr lang="en-US" sz="1600" dirty="0"/>
          </a:p>
          <a:p>
            <a:endParaRPr lang="en-US" sz="1600" dirty="0"/>
          </a:p>
        </p:txBody>
      </p:sp>
      <p:pic>
        <p:nvPicPr>
          <p:cNvPr id="4" name="Εικόνα 3">
            <a:extLst>
              <a:ext uri="{FF2B5EF4-FFF2-40B4-BE49-F238E27FC236}">
                <a16:creationId xmlns:a16="http://schemas.microsoft.com/office/drawing/2014/main" id="{9B914C83-59A8-4D4B-86B7-311360790259}"/>
              </a:ext>
            </a:extLst>
          </p:cNvPr>
          <p:cNvPicPr>
            <a:picLocks noChangeAspect="1"/>
          </p:cNvPicPr>
          <p:nvPr/>
        </p:nvPicPr>
        <p:blipFill>
          <a:blip r:embed="rId2"/>
          <a:stretch>
            <a:fillRect/>
          </a:stretch>
        </p:blipFill>
        <p:spPr>
          <a:xfrm>
            <a:off x="5297763" y="975589"/>
            <a:ext cx="6250769" cy="4745954"/>
          </a:xfrm>
          <a:prstGeom prst="rect">
            <a:avLst/>
          </a:prstGeom>
        </p:spPr>
      </p:pic>
    </p:spTree>
    <p:extLst>
      <p:ext uri="{BB962C8B-B14F-4D97-AF65-F5344CB8AC3E}">
        <p14:creationId xmlns:p14="http://schemas.microsoft.com/office/powerpoint/2010/main" val="14998014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60D0E9-23A5-4828-A698-7E1FD4C68F09}"/>
              </a:ext>
            </a:extLst>
          </p:cNvPr>
          <p:cNvSpPr>
            <a:spLocks noGrp="1"/>
          </p:cNvSpPr>
          <p:nvPr>
            <p:ph type="title"/>
          </p:nvPr>
        </p:nvSpPr>
        <p:spPr/>
        <p:txBody>
          <a:bodyPr/>
          <a:lstStyle/>
          <a:p>
            <a:r>
              <a:rPr lang="el-GR" dirty="0"/>
              <a:t>Βήμα 1</a:t>
            </a:r>
            <a:endParaRPr lang="en-US" dirty="0"/>
          </a:p>
        </p:txBody>
      </p:sp>
      <p:sp>
        <p:nvSpPr>
          <p:cNvPr id="3" name="Θέση περιεχομένου 2">
            <a:extLst>
              <a:ext uri="{FF2B5EF4-FFF2-40B4-BE49-F238E27FC236}">
                <a16:creationId xmlns:a16="http://schemas.microsoft.com/office/drawing/2014/main" id="{AEA902C1-2406-432C-A59E-098D47380A1A}"/>
              </a:ext>
            </a:extLst>
          </p:cNvPr>
          <p:cNvSpPr>
            <a:spLocks noGrp="1"/>
          </p:cNvSpPr>
          <p:nvPr>
            <p:ph idx="1"/>
          </p:nvPr>
        </p:nvSpPr>
        <p:spPr/>
        <p:txBody>
          <a:bodyPr>
            <a:normAutofit/>
          </a:bodyPr>
          <a:lstStyle/>
          <a:p>
            <a:r>
              <a:rPr lang="el-GR" dirty="0"/>
              <a:t>Ανοίξτε</a:t>
            </a:r>
            <a:r>
              <a:rPr lang="en-US" dirty="0"/>
              <a:t> </a:t>
            </a:r>
            <a:r>
              <a:rPr lang="en-US" i="1" dirty="0"/>
              <a:t>C:\SpatialStats\RegressionExercise\RegresssionAnalysis911Calls.mxd</a:t>
            </a:r>
            <a:endParaRPr lang="el-GR" i="1" dirty="0"/>
          </a:p>
          <a:p>
            <a:endParaRPr lang="en-US" dirty="0"/>
          </a:p>
          <a:p>
            <a:r>
              <a:rPr lang="el-GR" dirty="0"/>
              <a:t>Βεβαιωθείτε ότι το </a:t>
            </a:r>
            <a:r>
              <a:rPr lang="en-US" dirty="0"/>
              <a:t>data frame </a:t>
            </a:r>
            <a:r>
              <a:rPr lang="el-GR" dirty="0"/>
              <a:t>της </a:t>
            </a:r>
            <a:r>
              <a:rPr lang="en-US" dirty="0"/>
              <a:t>Hot Spot Analysis </a:t>
            </a:r>
            <a:r>
              <a:rPr lang="el-GR" dirty="0"/>
              <a:t>είναι ενεργό.</a:t>
            </a:r>
            <a:endParaRPr lang="en-US" dirty="0"/>
          </a:p>
          <a:p>
            <a:endParaRPr lang="en-US" dirty="0"/>
          </a:p>
          <a:p>
            <a:r>
              <a:rPr lang="el-GR" dirty="0"/>
              <a:t>Επεκτείνετε το </a:t>
            </a:r>
            <a:r>
              <a:rPr lang="en-US" dirty="0"/>
              <a:t>data frame </a:t>
            </a:r>
            <a:r>
              <a:rPr lang="el-GR" dirty="0"/>
              <a:t>με κλικ στο σύμβολο </a:t>
            </a:r>
            <a:r>
              <a:rPr lang="en-US" dirty="0"/>
              <a:t>+ </a:t>
            </a:r>
            <a:r>
              <a:rPr lang="el-GR" dirty="0"/>
              <a:t>στο </a:t>
            </a:r>
            <a:r>
              <a:rPr lang="en-US" dirty="0"/>
              <a:t>Hot Spot Analysis group</a:t>
            </a:r>
            <a:r>
              <a:rPr lang="el-GR" dirty="0"/>
              <a:t>.</a:t>
            </a:r>
          </a:p>
          <a:p>
            <a:endParaRPr lang="en-US" dirty="0"/>
          </a:p>
          <a:p>
            <a:r>
              <a:rPr lang="el-GR" dirty="0"/>
              <a:t>Βεβαιωθείτε ότι το </a:t>
            </a:r>
            <a:r>
              <a:rPr lang="en-US" dirty="0"/>
              <a:t>layer Response Stations </a:t>
            </a:r>
            <a:r>
              <a:rPr lang="el-GR" dirty="0"/>
              <a:t>είναι ενεργό</a:t>
            </a:r>
            <a:endParaRPr lang="en-US" dirty="0"/>
          </a:p>
          <a:p>
            <a:endParaRPr lang="en-US" dirty="0"/>
          </a:p>
          <a:p>
            <a:endParaRPr lang="en-US" dirty="0"/>
          </a:p>
        </p:txBody>
      </p:sp>
    </p:spTree>
    <p:extLst>
      <p:ext uri="{BB962C8B-B14F-4D97-AF65-F5344CB8AC3E}">
        <p14:creationId xmlns:p14="http://schemas.microsoft.com/office/powerpoint/2010/main" val="353490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Θέση περιεχομένου 2">
            <a:extLst>
              <a:ext uri="{FF2B5EF4-FFF2-40B4-BE49-F238E27FC236}">
                <a16:creationId xmlns:a16="http://schemas.microsoft.com/office/drawing/2014/main" id="{7EA0A781-E9C5-4859-BE1E-9B1F4B7D15C9}"/>
              </a:ext>
            </a:extLst>
          </p:cNvPr>
          <p:cNvSpPr>
            <a:spLocks noGrp="1"/>
          </p:cNvSpPr>
          <p:nvPr>
            <p:ph idx="1"/>
          </p:nvPr>
        </p:nvSpPr>
        <p:spPr>
          <a:xfrm>
            <a:off x="643468" y="1081549"/>
            <a:ext cx="3363974" cy="4972118"/>
          </a:xfrm>
        </p:spPr>
        <p:txBody>
          <a:bodyPr>
            <a:normAutofit fontScale="70000" lnSpcReduction="20000"/>
          </a:bodyPr>
          <a:lstStyle/>
          <a:p>
            <a:r>
              <a:rPr lang="el-GR" dirty="0"/>
              <a:t>Περιοχές με υψηλό όγκο κλήσεων φαίνονται με κόκκινο (</a:t>
            </a:r>
            <a:r>
              <a:rPr lang="en-US" dirty="0"/>
              <a:t>hot spots).</a:t>
            </a:r>
            <a:r>
              <a:rPr lang="el-GR" dirty="0"/>
              <a:t> Περιοχές με λιγότερες κλήσεις φαίνονται με μπλε (</a:t>
            </a:r>
            <a:r>
              <a:rPr lang="en-US" dirty="0"/>
              <a:t>cold spots),</a:t>
            </a:r>
            <a:endParaRPr lang="el-GR" dirty="0"/>
          </a:p>
          <a:p>
            <a:endParaRPr lang="en-US" dirty="0"/>
          </a:p>
          <a:p>
            <a:r>
              <a:rPr lang="el-GR" dirty="0"/>
              <a:t>Οι δυο σταθμοί στα δεξιά του χάρτη φαίνεται ότι είναι μέσα ή πολύ κοντά σε </a:t>
            </a:r>
            <a:r>
              <a:rPr lang="en-US" dirty="0"/>
              <a:t>hot spots. </a:t>
            </a:r>
          </a:p>
          <a:p>
            <a:endParaRPr lang="en-US" dirty="0"/>
          </a:p>
          <a:p>
            <a:r>
              <a:rPr lang="el-GR" dirty="0"/>
              <a:t>Ο σταθμός στα κάτω αριστερά βρίσκεται σε </a:t>
            </a:r>
            <a:r>
              <a:rPr lang="en-US" dirty="0"/>
              <a:t>cold spot.</a:t>
            </a:r>
            <a:r>
              <a:rPr lang="el-GR" dirty="0"/>
              <a:t> Μπορεί να θέλουμε να διερευνήσουμε αν πρέπει να μεταφερθεί σε άλλη θέση.</a:t>
            </a:r>
            <a:endParaRPr lang="en-US" dirty="0"/>
          </a:p>
          <a:p>
            <a:endParaRPr lang="en-US" dirty="0"/>
          </a:p>
          <a:p>
            <a:endParaRPr lang="en-US" sz="1400" dirty="0"/>
          </a:p>
          <a:p>
            <a:endParaRPr lang="en-US" sz="1400" dirty="0"/>
          </a:p>
        </p:txBody>
      </p:sp>
      <p:pic>
        <p:nvPicPr>
          <p:cNvPr id="6" name="Εικόνα 5">
            <a:extLst>
              <a:ext uri="{FF2B5EF4-FFF2-40B4-BE49-F238E27FC236}">
                <a16:creationId xmlns:a16="http://schemas.microsoft.com/office/drawing/2014/main" id="{1B1BC208-D0BA-4868-829D-A6CC617CDB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7763" y="1283290"/>
            <a:ext cx="6250769" cy="4130553"/>
          </a:xfrm>
          <a:prstGeom prst="rect">
            <a:avLst/>
          </a:prstGeom>
        </p:spPr>
      </p:pic>
    </p:spTree>
    <p:extLst>
      <p:ext uri="{BB962C8B-B14F-4D97-AF65-F5344CB8AC3E}">
        <p14:creationId xmlns:p14="http://schemas.microsoft.com/office/powerpoint/2010/main" val="331903573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3005</Words>
  <Application>Microsoft Office PowerPoint</Application>
  <PresentationFormat>Ευρεία οθόνη</PresentationFormat>
  <Paragraphs>215</Paragraphs>
  <Slides>50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50</vt:i4>
      </vt:variant>
    </vt:vector>
  </HeadingPairs>
  <TitlesOfParts>
    <vt:vector size="55" baseType="lpstr">
      <vt:lpstr>Arial</vt:lpstr>
      <vt:lpstr>Calibri</vt:lpstr>
      <vt:lpstr>Calibri Light</vt:lpstr>
      <vt:lpstr>Times New Roman</vt:lpstr>
      <vt:lpstr>Θέμα του Office</vt:lpstr>
      <vt:lpstr>ΕΡΓΑΣΤΗΡΙΟ 7</vt:lpstr>
      <vt:lpstr>Στόχοι</vt:lpstr>
      <vt:lpstr>Regression στο ArcGIS</vt:lpstr>
      <vt:lpstr>Τί είναι η Στατιστική Παλινδρόμηση</vt:lpstr>
      <vt:lpstr>Ορολογία</vt:lpstr>
      <vt:lpstr>Παρουσίαση του PowerPoint</vt:lpstr>
      <vt:lpstr>Εισαγωγή στο εργαστήριο</vt:lpstr>
      <vt:lpstr>Βήμα 1</vt:lpstr>
      <vt:lpstr>Παρουσίαση του PowerPoint</vt:lpstr>
      <vt:lpstr>Βήμα 2: Εξερευνώντας την OLS Regression </vt:lpstr>
      <vt:lpstr>Global Environment Settings</vt:lpstr>
      <vt:lpstr>Geoprocessing</vt:lpstr>
      <vt:lpstr>Census Tracts και δεδομένα</vt:lpstr>
      <vt:lpstr> Τρέξτε το εργαλείο της OLS </vt:lpstr>
      <vt:lpstr>Αποτελέσματα</vt:lpstr>
      <vt:lpstr>Κατανόηση αποτελεσμάτων</vt:lpstr>
      <vt:lpstr>Αριθμητικά αποτελέσματα</vt:lpstr>
      <vt:lpstr>Βήμα 3: Εύρεση βασικών μεταβλητών</vt:lpstr>
      <vt:lpstr> Scatterplot matrix graph  </vt:lpstr>
      <vt:lpstr>Παρουσίαση του PowerPoint</vt:lpstr>
      <vt:lpstr>Βήμα 4: Ένα σωστά σχεδιασμένο μοντέλο</vt:lpstr>
      <vt:lpstr>Οι τιμές adjusted R2 είναι πολύ υψηλότερες για το νέο μοντέλο, 0.831080, δείχνοντας ότι εξηγεί το 83% της ιστορίας. </vt:lpstr>
      <vt:lpstr>Παρατηρήστε επίσης ότι τα υπόλοιπα (residuals), που είναι οι υπό/υπερ. εκτιμήσεις φαίνονται να είναι λιγότερο ομαδοποιημένα σε σχέση με το μοντέλο με μόνο την πληθυσμιακή μεταβλητή. </vt:lpstr>
      <vt:lpstr>Έλεγχος χωρικής αυτοσυσχέτισης</vt:lpstr>
      <vt:lpstr>Παρουσίαση του PowerPoint</vt:lpstr>
      <vt:lpstr>Βήμα 5: 6 πράγματα που πρέπει να ελεγχθούν</vt:lpstr>
      <vt:lpstr>Σημειώσεις για την επεξήγηση</vt:lpstr>
      <vt:lpstr> 1. Πρώτα ελέγξτε να δείτε αν κάθε συντελεστής έχει το πρόσημο που περιμένουμε </vt:lpstr>
      <vt:lpstr> 2. Μετά ελέγξτε αν υπάρχουν πλεονάζουσες μεταβλητές (redundancy) </vt:lpstr>
      <vt:lpstr> 3. Μετά, ελέγξτε αν όλες οι ανεξάρτητες μεταβλητές έχουν στατιστικά σημαντικούς συντελεστές. </vt:lpstr>
      <vt:lpstr> 4. Βεβαιωθείτε ότι το Jarque-Bera test ΔΕΝ είναι στατιστικά σημαντικό:  </vt:lpstr>
      <vt:lpstr> 5. Ελέγξτε την απόδοση του μοντέλου σας </vt:lpstr>
      <vt:lpstr> 6. Τέλος, βεβαιωθείτε ότι τα υπόλοιπα (residuals) του μοντέλου σας δεν έχουν χωρική αυτοσυσχέτιση (χωρική ομαδοποίηση των υπό/υπερ. εκτιμήσεων</vt:lpstr>
      <vt:lpstr>Πως τα μοντέλα στατιστικής παλινδρόμησης μπορούν να σφάλουν…</vt:lpstr>
      <vt:lpstr>Παρουσίαση του PowerPoint</vt:lpstr>
      <vt:lpstr>Koeker test, εξήγηση</vt:lpstr>
      <vt:lpstr>Βήμα 6: Τρέξτε την GWR</vt:lpstr>
      <vt:lpstr>Αποτελέσματα</vt:lpstr>
      <vt:lpstr>Παρουσίαση του PowerPoint</vt:lpstr>
      <vt:lpstr> Spatial Autocorrelation tool στα Standardized GWR Residuals  </vt:lpstr>
      <vt:lpstr>Παρουσίαση του PowerPoint</vt:lpstr>
      <vt:lpstr>Η χαρτογράφηση των συντελεστών μας δείχνει πως η σχέση μεταξύ κάθε μεταβλητής με την εξαρτημένη μεταβλητή αλλάζει χωρικά στην περιοχή μελέτης</vt:lpstr>
      <vt:lpstr>Πληθυσμός και χαμηλή εκπαίδευση</vt:lpstr>
      <vt:lpstr>Παρουσίαση του PowerPoint</vt:lpstr>
      <vt:lpstr>Βήμα 7ο: Προβλέψεις με την GWR</vt:lpstr>
      <vt:lpstr>GWR – τρέξτε το μοντέλο</vt:lpstr>
      <vt:lpstr>Τρέξτε το μοντέλο</vt:lpstr>
      <vt:lpstr>Σύγκριση της τωρινής με την προβλεπόμενη κατάσταση</vt:lpstr>
      <vt:lpstr>Συμπεράσματα (1)</vt:lpstr>
      <vt:lpstr>Οφέλη για την κοινωνία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ΕΡΓΑΣΤΗΡΙΟ 7</dc:title>
  <dc:creator>ΠΑΛΑΙΟΛΟΓΟΣ ΠΑΛΑΙΟΛΟΓΟΥ</dc:creator>
  <cp:lastModifiedBy>ΠΑΛΑΙΟΛΟΓΟΣ ΠΑΛΑΙΟΛΟΓΟΥ</cp:lastModifiedBy>
  <cp:revision>30</cp:revision>
  <dcterms:created xsi:type="dcterms:W3CDTF">2019-11-25T17:56:23Z</dcterms:created>
  <dcterms:modified xsi:type="dcterms:W3CDTF">2019-11-26T09:49:34Z</dcterms:modified>
</cp:coreProperties>
</file>