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01" r:id="rId1"/>
  </p:sldMasterIdLst>
  <p:notesMasterIdLst>
    <p:notesMasterId r:id="rId24"/>
  </p:notesMasterIdLst>
  <p:sldIdLst>
    <p:sldId id="256" r:id="rId2"/>
    <p:sldId id="262" r:id="rId3"/>
    <p:sldId id="258" r:id="rId4"/>
    <p:sldId id="264" r:id="rId5"/>
    <p:sldId id="268" r:id="rId6"/>
    <p:sldId id="267" r:id="rId7"/>
    <p:sldId id="266" r:id="rId8"/>
    <p:sldId id="257" r:id="rId9"/>
    <p:sldId id="259" r:id="rId10"/>
    <p:sldId id="260" r:id="rId11"/>
    <p:sldId id="261" r:id="rId12"/>
    <p:sldId id="263" r:id="rId13"/>
    <p:sldId id="265" r:id="rId14"/>
    <p:sldId id="269" r:id="rId15"/>
    <p:sldId id="270" r:id="rId16"/>
    <p:sldId id="271" r:id="rId17"/>
    <p:sldId id="272" r:id="rId18"/>
    <p:sldId id="273" r:id="rId19"/>
    <p:sldId id="274" r:id="rId20"/>
    <p:sldId id="275" r:id="rId21"/>
    <p:sldId id="276" r:id="rId22"/>
    <p:sldId id="277"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9" d="100"/>
          <a:sy n="79" d="100"/>
        </p:scale>
        <p:origin x="120" y="6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8F5BF9-E8EA-4DC0-BB7E-08416B137990}" type="datetimeFigureOut">
              <a:rPr lang="en-US" smtClean="0"/>
              <a:t>10/15/2019</a:t>
            </a:fld>
            <a:endParaRPr lang="en-US" dirty="0"/>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780241-8FBE-43AE-8FC3-DACDC933D84A}" type="slidenum">
              <a:rPr lang="en-US" smtClean="0"/>
              <a:t>‹#›</a:t>
            </a:fld>
            <a:endParaRPr lang="en-US" dirty="0"/>
          </a:p>
        </p:txBody>
      </p:sp>
    </p:spTree>
    <p:extLst>
      <p:ext uri="{BB962C8B-B14F-4D97-AF65-F5344CB8AC3E}">
        <p14:creationId xmlns:p14="http://schemas.microsoft.com/office/powerpoint/2010/main" val="503545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l-GR"/>
              <a:t>Στυλ κύριου τίτλου</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E1DC7F14-0A28-4AF5-B943-24481685C670}" type="datetime1">
              <a:rPr lang="en-US" smtClean="0"/>
              <a:t>10/15/2019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
        <p:nvSpPr>
          <p:cNvPr id="7" name="TextBox 6"/>
          <p:cNvSpPr txBox="1"/>
          <p:nvPr userDrawn="1"/>
        </p:nvSpPr>
        <p:spPr>
          <a:xfrm>
            <a:off x="0" y="6409592"/>
            <a:ext cx="1120820" cy="369332"/>
          </a:xfrm>
          <a:prstGeom prst="rect">
            <a:avLst/>
          </a:prstGeom>
          <a:noFill/>
        </p:spPr>
        <p:txBody>
          <a:bodyPr wrap="none" rtlCol="0">
            <a:spAutoFit/>
          </a:bodyPr>
          <a:lstStyle/>
          <a:p>
            <a:r>
              <a:rPr lang="el-GR" dirty="0"/>
              <a:t>ΓΕΩ 444</a:t>
            </a:r>
            <a:r>
              <a:rPr lang="en-US" dirty="0"/>
              <a:t> </a:t>
            </a:r>
          </a:p>
        </p:txBody>
      </p:sp>
    </p:spTree>
    <p:extLst>
      <p:ext uri="{BB962C8B-B14F-4D97-AF65-F5344CB8AC3E}">
        <p14:creationId xmlns:p14="http://schemas.microsoft.com/office/powerpoint/2010/main" val="28661392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l-GR"/>
              <a:t>Στυλ κύριου τίτλου</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dirty="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B7EB2394-F4DC-494F-83D7-215F55DBEEBF}" type="datetime1">
              <a:rPr lang="en-US" smtClean="0"/>
              <a:t>10/15/2019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618209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l-GR"/>
              <a:t>Στυλ κύριου τίτλου</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CF390A39-924E-40B1-A210-86363F36F7BF}" type="datetime1">
              <a:rPr lang="en-US" smtClean="0"/>
              <a:t>10/15/2019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964073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l-GR"/>
              <a:t>Στυλ κύριου τίτλου</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l-GR"/>
              <a:t>Επεξεργασία στυλ υποδείγματος κειμένου</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1C01B407-E27E-4748-B44A-AA8163C64352}" type="datetime1">
              <a:rPr lang="en-US" smtClean="0"/>
              <a:t>10/15/2019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3311788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l-GR"/>
              <a:t>Στυλ κύριου τίτλου</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5C990150-4949-4180-8594-EFF38857ADF9}" type="datetime1">
              <a:rPr lang="en-US" smtClean="0"/>
              <a:t>10/15/2019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1037693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l-GR"/>
              <a:t>Στυλ κύριου τίτλου</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FAA273F2-BBBB-4040-8DB1-E7BE5CE5EB9C}" type="datetime1">
              <a:rPr lang="en-US" smtClean="0"/>
              <a:t>10/15/2019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283275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l-GR"/>
              <a:t>Στυλ κύριου τίτλου</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dirty="0"/>
              <a:t>Κάντε κλικ στο εικονίδιο για να προσθέσετε εικόνα</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dirty="0"/>
              <a:t>Κάντε κλικ στο εικονίδιο για να προσθέσετε εικόνα</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dirty="0"/>
              <a:t>Κάντε κλικ στο εικονίδιο για να προσθέσετε εικόνα</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989673C-0826-4495-8A76-9CF1CA4E31F7}" type="datetime1">
              <a:rPr lang="en-US" smtClean="0"/>
              <a:t>10/15/2019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740738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Vertical Text Placeholder 2"/>
          <p:cNvSpPr>
            <a:spLocks noGrp="1"/>
          </p:cNvSpPr>
          <p:nvPr>
            <p:ph type="body" orient="vert" idx="1"/>
          </p:nvPr>
        </p:nvSpPr>
        <p:spPr/>
        <p:txBody>
          <a:bodyPr vert="eaVert" anchor="t" anchorCtr="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0537EDDD-27FA-4B2D-B7FB-F93C7C11BE21}" type="datetime1">
              <a:rPr lang="en-US" smtClean="0"/>
              <a:t>10/15/2019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853441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l-GR"/>
              <a:t>Στυλ κύριου τίτλου</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C6157D27-0BCD-4A84-BC91-EFBEC78F0052}" type="datetime1">
              <a:rPr lang="en-US" smtClean="0"/>
              <a:t>10/15/2019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119526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Content Placeholder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3"/>
          <p:cNvSpPr>
            <a:spLocks noGrp="1"/>
          </p:cNvSpPr>
          <p:nvPr>
            <p:ph type="dt" sz="half" idx="10"/>
          </p:nvPr>
        </p:nvSpPr>
        <p:spPr/>
        <p:txBody>
          <a:bodyPr/>
          <a:lstStyle/>
          <a:p>
            <a:fld id="{DDFDCA20-2E13-4515-99C7-F4F915F4146C}" type="datetime1">
              <a:rPr lang="en-US" smtClean="0"/>
              <a:t>10/15/2019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58136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l-GR"/>
              <a:t>Στυλ κύριου τίτλου</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52F01215-EFA3-42F9-8302-38436BFE280D}" type="datetime1">
              <a:rPr lang="en-US" smtClean="0"/>
              <a:t>10/15/2019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93144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4"/>
          <p:cNvSpPr>
            <a:spLocks noGrp="1"/>
          </p:cNvSpPr>
          <p:nvPr>
            <p:ph type="dt" sz="half" idx="10"/>
          </p:nvPr>
        </p:nvSpPr>
        <p:spPr/>
        <p:txBody>
          <a:bodyPr/>
          <a:lstStyle/>
          <a:p>
            <a:fld id="{8807CE8E-0439-4207-92A1-D1BCCC8E8AB2}" type="datetime1">
              <a:rPr lang="en-US" smtClean="0"/>
              <a:t>10/15/2019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68515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Στυλ κύριου τίτλου</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6"/>
          <p:cNvSpPr>
            <a:spLocks noGrp="1"/>
          </p:cNvSpPr>
          <p:nvPr>
            <p:ph type="dt" sz="half" idx="10"/>
          </p:nvPr>
        </p:nvSpPr>
        <p:spPr/>
        <p:txBody>
          <a:bodyPr/>
          <a:lstStyle/>
          <a:p>
            <a:fld id="{E775F964-1E2D-436B-9238-67BE59227D00}" type="datetime1">
              <a:rPr lang="en-US" smtClean="0"/>
              <a:t>10/15/2019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78165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7" name="Date Placeholder 2"/>
          <p:cNvSpPr>
            <a:spLocks noGrp="1"/>
          </p:cNvSpPr>
          <p:nvPr>
            <p:ph type="dt" sz="half" idx="10"/>
          </p:nvPr>
        </p:nvSpPr>
        <p:spPr/>
        <p:txBody>
          <a:bodyPr/>
          <a:lstStyle/>
          <a:p>
            <a:fld id="{C539A344-6F27-46B8-A76A-43C217F9D904}" type="datetime1">
              <a:rPr lang="en-US" smtClean="0"/>
              <a:t>10/15/2019</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2926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DD383649-068B-48B6-B579-0B457335B01D}" type="datetime1">
              <a:rPr lang="en-US" smtClean="0"/>
              <a:t>10/15/2019</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44602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l-GR"/>
              <a:t>Στυλ κύριου τίτλου</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7" name="Date Placeholder 4"/>
          <p:cNvSpPr>
            <a:spLocks noGrp="1"/>
          </p:cNvSpPr>
          <p:nvPr>
            <p:ph type="dt" sz="half" idx="10"/>
          </p:nvPr>
        </p:nvSpPr>
        <p:spPr/>
        <p:txBody>
          <a:bodyPr/>
          <a:lstStyle/>
          <a:p>
            <a:fld id="{FCD820A9-2CB3-4E6E-AB4A-25355DF4E965}" type="datetime1">
              <a:rPr lang="en-US" smtClean="0"/>
              <a:t>10/15/2019</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90759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l-GR"/>
              <a:t>Στυλ κύριου τίτλου</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dirty="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5EBB8842-7094-4124-B130-96712F776112}" type="datetime1">
              <a:rPr lang="en-US" smtClean="0"/>
              <a:t>10/15/2019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89304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l-GR"/>
              <a:t>Στυλ κύριου τίτλου</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2"/>
          </p:nvPr>
        </p:nvSpPr>
        <p:spPr>
          <a:xfrm>
            <a:off x="11123612" y="6477000"/>
            <a:ext cx="990599" cy="304799"/>
          </a:xfrm>
          <a:prstGeom prst="rect">
            <a:avLst/>
          </a:prstGeom>
        </p:spPr>
        <p:txBody>
          <a:bodyPr vert="horz" lIns="91440" tIns="45720" rIns="91440" bIns="45720" rtlCol="0" anchor="t"/>
          <a:lstStyle>
            <a:lvl1pPr algn="l">
              <a:defRPr sz="1200" b="1" i="0">
                <a:solidFill>
                  <a:schemeClr val="tx1">
                    <a:alpha val="60000"/>
                  </a:schemeClr>
                </a:solidFill>
              </a:defRPr>
            </a:lvl1pPr>
          </a:lstStyle>
          <a:p>
            <a:fld id="{F94E836B-0C3A-4C18-9921-B895F168138C}" type="datetime1">
              <a:rPr lang="en-US" smtClean="0"/>
              <a:t>10/15/2019</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78284373"/>
      </p:ext>
    </p:extLst>
  </p:cSld>
  <p:clrMap bg1="dk1" tx1="lt1" bg2="dk2" tx2="lt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 id="2147483817" r:id="rId16"/>
    <p:sldLayoutId id="2147483818" r:id="rId17"/>
  </p:sldLayoutIdLst>
  <p:hf hdr="0" ftr="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www.statistics.gr/" TargetMode="External"/><Relationship Id="rId5" Type="http://schemas.openxmlformats.org/officeDocument/2006/relationships/hyperlink" Target="http://ec.europa.eu/eurostat/web/main/home" TargetMode="External"/><Relationship Id="rId4" Type="http://schemas.openxmlformats.org/officeDocument/2006/relationships/hyperlink" Target="https://factfinder.census.gov/faces/nav/jsf/pages/community_facts.xhtml"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ec.europa.eu/eurostat/data/browse-statistics-by-theme" TargetMode="External"/><Relationship Id="rId7" Type="http://schemas.openxmlformats.org/officeDocument/2006/relationships/image" Target="../media/image16.jpg"/><Relationship Id="rId2" Type="http://schemas.openxmlformats.org/officeDocument/2006/relationships/hyperlink" Target="https://ec.europa.eu/CensusHub2/query.do?step=selectHyperCube&amp;qhc=false" TargetMode="External"/><Relationship Id="rId1" Type="http://schemas.openxmlformats.org/officeDocument/2006/relationships/slideLayout" Target="../slideLayouts/slideLayout2.xml"/><Relationship Id="rId6" Type="http://schemas.openxmlformats.org/officeDocument/2006/relationships/hyperlink" Target="http://www.e-demography.gr/index.cfm" TargetMode="External"/><Relationship Id="rId5" Type="http://schemas.openxmlformats.org/officeDocument/2006/relationships/hyperlink" Target="http://www.statistics.gr/el/statistics/pop" TargetMode="External"/><Relationship Id="rId4" Type="http://schemas.openxmlformats.org/officeDocument/2006/relationships/hyperlink" Target="https://ec.europa.eu/eurostat/web/population-demography-migration-projections/population-projections-data"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hyperlink" Target="http://colorbrewer2.org/#type=sequential&amp;scheme=BuGn&amp;n=3"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2.png"/><Relationship Id="rId7" Type="http://schemas.openxmlformats.org/officeDocument/2006/relationships/image" Target="../media/image19.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2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png"/><Relationship Id="rId7" Type="http://schemas.openxmlformats.org/officeDocument/2006/relationships/image" Target="../media/image29.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png"/><Relationship Id="rId7"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3.emf"/><Relationship Id="rId5" Type="http://schemas.openxmlformats.org/officeDocument/2006/relationships/image" Target="../media/image5.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https://livingatlas.arcgis.com/policy/browse/?loc=-73.959,40.713,13&amp;col=72961959612c47fc88a948d1a28978ea,991f09aabe74458aa365c8e45b8db5c4&amp;viz=991f09aabe74458aa365c8e45b8db5c4&amp;hs=1" TargetMode="External"/><Relationship Id="rId13" Type="http://schemas.openxmlformats.org/officeDocument/2006/relationships/hyperlink" Target="https://mapgallery.esri.com/map-detail/5d24c86920766afa83c91b75" TargetMode="External"/><Relationship Id="rId3" Type="http://schemas.openxmlformats.org/officeDocument/2006/relationships/hyperlink" Target="https://livingatlas.arcgis.com/policy/browse/?loc=-120.338,44.004,6&amp;col=72961959612c47fc88a948d1a28978ea&amp;viz=72961959612c47fc88a948d1a28978ea&amp;hs=1" TargetMode="External"/><Relationship Id="rId7" Type="http://schemas.openxmlformats.org/officeDocument/2006/relationships/hyperlink" Target="https://storymaps.arcgis.com/stories/24a30d2c11a44508995e01bd7fb44ca6" TargetMode="External"/><Relationship Id="rId12" Type="http://schemas.openxmlformats.org/officeDocument/2006/relationships/hyperlink" Target="https://mapgallery.esri.com/map-detail/5d1a53b820766afa8307ff12" TargetMode="External"/><Relationship Id="rId17" Type="http://schemas.openxmlformats.org/officeDocument/2006/relationships/hyperlink" Target="https://livingatlas.arcgis.com/policy/overview/" TargetMode="External"/><Relationship Id="rId2" Type="http://schemas.openxmlformats.org/officeDocument/2006/relationships/hyperlink" Target="https://storymaps.arcgis.com/stories/8efc730ee8e1433c88276b2fe70bd00e" TargetMode="External"/><Relationship Id="rId16"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hyperlink" Target="http://congeo.maps.arcgis.com/apps/MapJournal/index.html?appid=971caa11d8934e12a906fed6f0899fd3" TargetMode="External"/><Relationship Id="rId11" Type="http://schemas.openxmlformats.org/officeDocument/2006/relationships/hyperlink" Target="https://www.gislounge.com/using-gis-to-analyze-peoples-attitudes/amp/?sfns=mo" TargetMode="External"/><Relationship Id="rId5" Type="http://schemas.openxmlformats.org/officeDocument/2006/relationships/hyperlink" Target="https://storymaps.arcgis.com/stories/d85e5cca27464d97ad4c1bad3da7f140" TargetMode="External"/><Relationship Id="rId15" Type="http://schemas.openxmlformats.org/officeDocument/2006/relationships/image" Target="../media/image12.jpg"/><Relationship Id="rId10" Type="http://schemas.openxmlformats.org/officeDocument/2006/relationships/hyperlink" Target="https://livingatlas.arcgis.com/policy/browse/?loc=-90.685,38.831,3&amp;col=72961959612c47fc88a948d1a28978ea,991f09aabe74458aa365c8e45b8db5c4&amp;viz=3c4f991513054b9498ada57afac81156&amp;hs=1" TargetMode="External"/><Relationship Id="rId4" Type="http://schemas.openxmlformats.org/officeDocument/2006/relationships/hyperlink" Target="http://storymaps.esri.com/stories/2016/the-uprooted/index.html" TargetMode="External"/><Relationship Id="rId9" Type="http://schemas.openxmlformats.org/officeDocument/2006/relationships/hyperlink" Target="http://story.maps.arcgis.com/apps/MapSeries/index.html?appid=597d573e58514bdbbeb53ba2179d2359" TargetMode="External"/><Relationship Id="rId14" Type="http://schemas.openxmlformats.org/officeDocument/2006/relationships/image" Target="../media/image11.jp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Τίτλος 1"/>
          <p:cNvSpPr>
            <a:spLocks noGrp="1"/>
          </p:cNvSpPr>
          <p:nvPr>
            <p:ph type="ctrTitle"/>
          </p:nvPr>
        </p:nvSpPr>
        <p:spPr>
          <a:xfrm>
            <a:off x="7623106" y="1454964"/>
            <a:ext cx="4602323" cy="3308840"/>
          </a:xfrm>
        </p:spPr>
        <p:txBody>
          <a:bodyPr>
            <a:normAutofit/>
          </a:bodyPr>
          <a:lstStyle/>
          <a:p>
            <a:pPr algn="r">
              <a:lnSpc>
                <a:spcPct val="90000"/>
              </a:lnSpc>
            </a:pPr>
            <a:r>
              <a:rPr lang="el-GR" sz="3800" dirty="0"/>
              <a:t>Εφαρμογές Γεωπληροφορικής στις Κοινωνικές Επιστήμες</a:t>
            </a:r>
            <a:endParaRPr lang="en-US" sz="3800" dirty="0"/>
          </a:p>
        </p:txBody>
      </p:sp>
      <p:sp>
        <p:nvSpPr>
          <p:cNvPr id="3" name="Υπότιτλος 2"/>
          <p:cNvSpPr>
            <a:spLocks noGrp="1"/>
          </p:cNvSpPr>
          <p:nvPr>
            <p:ph type="subTitle" idx="1"/>
          </p:nvPr>
        </p:nvSpPr>
        <p:spPr>
          <a:xfrm>
            <a:off x="8201838" y="4763803"/>
            <a:ext cx="3919509" cy="1896076"/>
          </a:xfrm>
        </p:spPr>
        <p:txBody>
          <a:bodyPr>
            <a:normAutofit/>
          </a:bodyPr>
          <a:lstStyle/>
          <a:p>
            <a:pPr algn="r">
              <a:lnSpc>
                <a:spcPct val="90000"/>
              </a:lnSpc>
            </a:pPr>
            <a:r>
              <a:rPr lang="el-GR" sz="1800" cap="none" dirty="0"/>
              <a:t>Δρ. Παλαιολόγος Παλαιολόγου</a:t>
            </a:r>
            <a:endParaRPr lang="en-US" sz="1800" cap="none" dirty="0"/>
          </a:p>
          <a:p>
            <a:pPr algn="r">
              <a:lnSpc>
                <a:spcPct val="90000"/>
              </a:lnSpc>
            </a:pPr>
            <a:r>
              <a:rPr lang="el-GR" sz="1600" cap="none" dirty="0" err="1"/>
              <a:t>Μεταδιδάκτορας</a:t>
            </a:r>
            <a:r>
              <a:rPr lang="el-GR" sz="1600" cap="none" dirty="0"/>
              <a:t> ερευνητής, Πανεπιστήμιο Αιγαίου, Τμήμα Γεωγραφίας</a:t>
            </a:r>
          </a:p>
        </p:txBody>
      </p:sp>
      <p:sp>
        <p:nvSpPr>
          <p:cNvPr id="10" name="Θέση ημερομηνίας 9"/>
          <p:cNvSpPr>
            <a:spLocks noGrp="1"/>
          </p:cNvSpPr>
          <p:nvPr>
            <p:ph type="dt" sz="half" idx="10"/>
          </p:nvPr>
        </p:nvSpPr>
        <p:spPr>
          <a:xfrm>
            <a:off x="8706921" y="6492241"/>
            <a:ext cx="3414427" cy="304799"/>
          </a:xfrm>
        </p:spPr>
        <p:txBody>
          <a:bodyPr>
            <a:normAutofit/>
          </a:bodyPr>
          <a:lstStyle/>
          <a:p>
            <a:pPr algn="r">
              <a:spcAft>
                <a:spcPts val="600"/>
              </a:spcAft>
            </a:pPr>
            <a:fld id="{803201D9-342A-4D08-BB22-692A927ED05B}" type="datetime1">
              <a:rPr lang="en-US" smtClean="0"/>
              <a:t>10/15/2019</a:t>
            </a:fld>
            <a:endParaRPr lang="en-US" dirty="0"/>
          </a:p>
        </p:txBody>
      </p:sp>
      <p:sp>
        <p:nvSpPr>
          <p:cNvPr id="4" name="Θέση αριθμού διαφάνειας 3">
            <a:extLst>
              <a:ext uri="{FF2B5EF4-FFF2-40B4-BE49-F238E27FC236}">
                <a16:creationId xmlns:a16="http://schemas.microsoft.com/office/drawing/2014/main" id="{00CA076F-672B-4836-9436-570E4476F706}"/>
              </a:ext>
            </a:extLst>
          </p:cNvPr>
          <p:cNvSpPr>
            <a:spLocks noGrp="1"/>
          </p:cNvSpPr>
          <p:nvPr>
            <p:ph type="sldNum" sz="quarter" idx="12"/>
          </p:nvPr>
        </p:nvSpPr>
        <p:spPr/>
        <p:txBody>
          <a:bodyPr/>
          <a:lstStyle/>
          <a:p>
            <a:fld id="{6D22F896-40B5-4ADD-8801-0D06FADFA095}" type="slidenum">
              <a:rPr lang="en-US" smtClean="0"/>
              <a:t>1</a:t>
            </a:fld>
            <a:endParaRPr lang="en-US" dirty="0"/>
          </a:p>
        </p:txBody>
      </p:sp>
      <p:pic>
        <p:nvPicPr>
          <p:cNvPr id="11" name="Εικόνα 10">
            <a:extLst>
              <a:ext uri="{FF2B5EF4-FFF2-40B4-BE49-F238E27FC236}">
                <a16:creationId xmlns:a16="http://schemas.microsoft.com/office/drawing/2014/main" id="{84456BDF-21F0-4BC7-AFFF-61900D25CC6F}"/>
              </a:ext>
            </a:extLst>
          </p:cNvPr>
          <p:cNvPicPr>
            <a:picLocks noChangeAspect="1"/>
          </p:cNvPicPr>
          <p:nvPr/>
        </p:nvPicPr>
        <p:blipFill>
          <a:blip r:embed="rId3"/>
          <a:stretch>
            <a:fillRect/>
          </a:stretch>
        </p:blipFill>
        <p:spPr>
          <a:xfrm>
            <a:off x="-204982" y="0"/>
            <a:ext cx="5305425" cy="4333875"/>
          </a:xfrm>
          <a:prstGeom prst="rect">
            <a:avLst/>
          </a:prstGeom>
        </p:spPr>
      </p:pic>
      <p:pic>
        <p:nvPicPr>
          <p:cNvPr id="13" name="Εικόνα 12" descr="Εικόνα που περιέχει αντικείμενο, πυροτεχνήματα&#10;&#10;Περιγραφή που δημιουργήθηκε αυτόματα">
            <a:extLst>
              <a:ext uri="{FF2B5EF4-FFF2-40B4-BE49-F238E27FC236}">
                <a16:creationId xmlns:a16="http://schemas.microsoft.com/office/drawing/2014/main" id="{DE3C3C20-6237-4198-B591-8C19F781C0AF}"/>
              </a:ext>
            </a:extLst>
          </p:cNvPr>
          <p:cNvPicPr>
            <a:picLocks noChangeAspect="1"/>
          </p:cNvPicPr>
          <p:nvPr/>
        </p:nvPicPr>
        <p:blipFill>
          <a:blip r:embed="rId4"/>
          <a:stretch>
            <a:fillRect/>
          </a:stretch>
        </p:blipFill>
        <p:spPr>
          <a:xfrm>
            <a:off x="1655017" y="3955728"/>
            <a:ext cx="5771534" cy="2885767"/>
          </a:xfrm>
          <a:prstGeom prst="rect">
            <a:avLst/>
          </a:prstGeom>
        </p:spPr>
      </p:pic>
      <p:pic>
        <p:nvPicPr>
          <p:cNvPr id="15" name="Εικόνα 14" descr="Εικόνα που περιέχει συσκευή&#10;&#10;Περιγραφή που δημιουργήθηκε αυτόματα">
            <a:extLst>
              <a:ext uri="{FF2B5EF4-FFF2-40B4-BE49-F238E27FC236}">
                <a16:creationId xmlns:a16="http://schemas.microsoft.com/office/drawing/2014/main" id="{EB2E353E-7E80-4C48-91D0-482C7C754160}"/>
              </a:ext>
            </a:extLst>
          </p:cNvPr>
          <p:cNvPicPr>
            <a:picLocks noChangeAspect="1"/>
          </p:cNvPicPr>
          <p:nvPr/>
        </p:nvPicPr>
        <p:blipFill>
          <a:blip r:embed="rId5"/>
          <a:stretch>
            <a:fillRect/>
          </a:stretch>
        </p:blipFill>
        <p:spPr>
          <a:xfrm>
            <a:off x="4540784" y="-22790"/>
            <a:ext cx="4375355" cy="3281516"/>
          </a:xfrm>
          <a:prstGeom prst="rect">
            <a:avLst/>
          </a:prstGeom>
        </p:spPr>
      </p:pic>
      <p:pic>
        <p:nvPicPr>
          <p:cNvPr id="19" name="Εικόνα 18" descr="Εικόνα που περιέχει σχεδίαση&#10;&#10;Περιγραφή που δημιουργήθηκε αυτόματα">
            <a:extLst>
              <a:ext uri="{FF2B5EF4-FFF2-40B4-BE49-F238E27FC236}">
                <a16:creationId xmlns:a16="http://schemas.microsoft.com/office/drawing/2014/main" id="{0DC380E4-B346-4F7D-9D9B-A6757AB3160D}"/>
              </a:ext>
            </a:extLst>
          </p:cNvPr>
          <p:cNvPicPr>
            <a:picLocks noChangeAspect="1"/>
          </p:cNvPicPr>
          <p:nvPr/>
        </p:nvPicPr>
        <p:blipFill>
          <a:blip r:embed="rId6"/>
          <a:stretch>
            <a:fillRect/>
          </a:stretch>
        </p:blipFill>
        <p:spPr>
          <a:xfrm>
            <a:off x="9022861" y="60960"/>
            <a:ext cx="1222957" cy="1222957"/>
          </a:xfrm>
          <a:prstGeom prst="rect">
            <a:avLst/>
          </a:prstGeom>
        </p:spPr>
      </p:pic>
    </p:spTree>
    <p:extLst>
      <p:ext uri="{BB962C8B-B14F-4D97-AF65-F5344CB8AC3E}">
        <p14:creationId xmlns:p14="http://schemas.microsoft.com/office/powerpoint/2010/main" val="1100242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CA1AAEE-B531-4F08-86BE-5778C370B5ED}"/>
              </a:ext>
            </a:extLst>
          </p:cNvPr>
          <p:cNvSpPr>
            <a:spLocks noGrp="1"/>
          </p:cNvSpPr>
          <p:nvPr>
            <p:ph type="title"/>
          </p:nvPr>
        </p:nvSpPr>
        <p:spPr>
          <a:xfrm>
            <a:off x="650668" y="629266"/>
            <a:ext cx="6249784" cy="1641986"/>
          </a:xfrm>
        </p:spPr>
        <p:txBody>
          <a:bodyPr>
            <a:normAutofit/>
          </a:bodyPr>
          <a:lstStyle/>
          <a:p>
            <a:pPr>
              <a:lnSpc>
                <a:spcPct val="90000"/>
              </a:lnSpc>
            </a:pPr>
            <a:r>
              <a:rPr lang="el-GR" sz="3600" dirty="0"/>
              <a:t>Πηγές κοινωνικών, οικονομικών και δημογραφικών δεδομένων</a:t>
            </a:r>
            <a:endParaRPr lang="en-US" sz="3600" dirty="0"/>
          </a:p>
        </p:txBody>
      </p:sp>
      <p:pic>
        <p:nvPicPr>
          <p:cNvPr id="9" name="Εικόνα 8" descr="Εικόνα που περιέχει φαγητό&#10;&#10;Περιγραφή που δημιουργήθηκε αυτόματα">
            <a:extLst>
              <a:ext uri="{FF2B5EF4-FFF2-40B4-BE49-F238E27FC236}">
                <a16:creationId xmlns:a16="http://schemas.microsoft.com/office/drawing/2014/main" id="{80B571BF-B468-4AC4-A571-0DCF4746D11D}"/>
              </a:ext>
            </a:extLst>
          </p:cNvPr>
          <p:cNvPicPr>
            <a:picLocks noChangeAspect="1"/>
          </p:cNvPicPr>
          <p:nvPr/>
        </p:nvPicPr>
        <p:blipFill rotWithShape="1">
          <a:blip r:embed="rId3"/>
          <a:srcRect l="34956" r="-2" b="-2"/>
          <a:stretch/>
        </p:blipFill>
        <p:spPr>
          <a:xfrm>
            <a:off x="7548152" y="10"/>
            <a:ext cx="4646658" cy="6857990"/>
          </a:xfrm>
          <a:prstGeom prst="rect">
            <a:avLst/>
          </a:prstGeom>
        </p:spPr>
      </p:pic>
      <p:sp>
        <p:nvSpPr>
          <p:cNvPr id="33" name="Rectangle 24">
            <a:extLst>
              <a:ext uri="{FF2B5EF4-FFF2-40B4-BE49-F238E27FC236}">
                <a16:creationId xmlns:a16="http://schemas.microsoft.com/office/drawing/2014/main" id="{4554089D-779D-46F6-81CB-EA9C12693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 name="Θέση αριθμού διαφάνειας 4">
            <a:extLst>
              <a:ext uri="{FF2B5EF4-FFF2-40B4-BE49-F238E27FC236}">
                <a16:creationId xmlns:a16="http://schemas.microsoft.com/office/drawing/2014/main" id="{5CB3144F-D77D-49C4-8AE6-4412EED65FCA}"/>
              </a:ext>
            </a:extLst>
          </p:cNvPr>
          <p:cNvSpPr>
            <a:spLocks noGrp="1"/>
          </p:cNvSpPr>
          <p:nvPr>
            <p:ph type="sldNum" sz="quarter" idx="12"/>
          </p:nvPr>
        </p:nvSpPr>
        <p:spPr>
          <a:xfrm>
            <a:off x="10352540" y="295729"/>
            <a:ext cx="838199" cy="767687"/>
          </a:xfrm>
        </p:spPr>
        <p:txBody>
          <a:bodyPr>
            <a:normAutofit/>
          </a:bodyPr>
          <a:lstStyle/>
          <a:p>
            <a:pPr>
              <a:spcAft>
                <a:spcPts val="600"/>
              </a:spcAft>
            </a:pPr>
            <a:fld id="{6D22F896-40B5-4ADD-8801-0D06FADFA095}" type="slidenum">
              <a:rPr lang="en-US"/>
              <a:pPr>
                <a:spcAft>
                  <a:spcPts val="600"/>
                </a:spcAft>
              </a:pPr>
              <a:t>10</a:t>
            </a:fld>
            <a:endParaRPr lang="en-US" dirty="0"/>
          </a:p>
        </p:txBody>
      </p:sp>
      <p:sp>
        <p:nvSpPr>
          <p:cNvPr id="3" name="Θέση περιεχομένου 2">
            <a:extLst>
              <a:ext uri="{FF2B5EF4-FFF2-40B4-BE49-F238E27FC236}">
                <a16:creationId xmlns:a16="http://schemas.microsoft.com/office/drawing/2014/main" id="{4E170843-92A2-4D50-8141-161E2895536C}"/>
              </a:ext>
            </a:extLst>
          </p:cNvPr>
          <p:cNvSpPr>
            <a:spLocks noGrp="1"/>
          </p:cNvSpPr>
          <p:nvPr>
            <p:ph idx="1"/>
          </p:nvPr>
        </p:nvSpPr>
        <p:spPr>
          <a:xfrm>
            <a:off x="650668" y="2438400"/>
            <a:ext cx="6249784" cy="3809999"/>
          </a:xfrm>
        </p:spPr>
        <p:txBody>
          <a:bodyPr>
            <a:normAutofit/>
          </a:bodyPr>
          <a:lstStyle/>
          <a:p>
            <a:pPr>
              <a:lnSpc>
                <a:spcPct val="90000"/>
              </a:lnSpc>
            </a:pPr>
            <a:r>
              <a:rPr lang="el-GR" sz="1700" dirty="0"/>
              <a:t>Απογραφές: </a:t>
            </a:r>
            <a:r>
              <a:rPr lang="en-US" sz="1700" dirty="0">
                <a:hlinkClick r:id="rId4"/>
              </a:rPr>
              <a:t>US Census Bureau</a:t>
            </a:r>
            <a:r>
              <a:rPr lang="en-US" sz="1700" dirty="0"/>
              <a:t>, </a:t>
            </a:r>
            <a:r>
              <a:rPr lang="en-US" sz="1700" dirty="0">
                <a:hlinkClick r:id="rId5"/>
              </a:rPr>
              <a:t>Eurostat</a:t>
            </a:r>
            <a:r>
              <a:rPr lang="en-US" sz="1700" dirty="0"/>
              <a:t>, </a:t>
            </a:r>
            <a:r>
              <a:rPr lang="el-GR" sz="1700" dirty="0">
                <a:hlinkClick r:id="rId6"/>
              </a:rPr>
              <a:t>ΕΛΣΤΑΤ</a:t>
            </a:r>
            <a:endParaRPr lang="el-GR" sz="1700" dirty="0"/>
          </a:p>
          <a:p>
            <a:pPr>
              <a:lnSpc>
                <a:spcPct val="90000"/>
              </a:lnSpc>
            </a:pPr>
            <a:r>
              <a:rPr lang="el-GR" sz="1700" dirty="0"/>
              <a:t>Δεδομένα που συλλέγονται στο πεδίο (</a:t>
            </a:r>
            <a:r>
              <a:rPr lang="en-US" sz="1700" dirty="0"/>
              <a:t>smartphones, GPS devices)</a:t>
            </a:r>
            <a:r>
              <a:rPr lang="el-GR" sz="1700" dirty="0"/>
              <a:t>, </a:t>
            </a:r>
            <a:r>
              <a:rPr lang="en-US" sz="1700" dirty="0" err="1"/>
              <a:t>Croud</a:t>
            </a:r>
            <a:r>
              <a:rPr lang="en-US" sz="1700" dirty="0"/>
              <a:t> sourcing</a:t>
            </a:r>
          </a:p>
          <a:p>
            <a:pPr>
              <a:lnSpc>
                <a:spcPct val="90000"/>
              </a:lnSpc>
            </a:pPr>
            <a:r>
              <a:rPr lang="el-GR" sz="1700" dirty="0"/>
              <a:t>Έντυπα, βιβλία, αναφορές, δημοσιεύσεις,</a:t>
            </a:r>
            <a:r>
              <a:rPr lang="en-US" sz="1700" dirty="0"/>
              <a:t> </a:t>
            </a:r>
            <a:r>
              <a:rPr lang="el-GR" sz="1700" dirty="0"/>
              <a:t>χάρτες</a:t>
            </a:r>
          </a:p>
          <a:p>
            <a:pPr>
              <a:lnSpc>
                <a:spcPct val="90000"/>
              </a:lnSpc>
            </a:pPr>
            <a:r>
              <a:rPr lang="el-GR" sz="1700" dirty="0"/>
              <a:t>Διαδίκτυο (ανεξάρτητες πηγές δεδομένων, </a:t>
            </a:r>
            <a:r>
              <a:rPr lang="en-US" sz="1700" dirty="0"/>
              <a:t>open access</a:t>
            </a:r>
            <a:r>
              <a:rPr lang="el-GR" sz="1700" dirty="0"/>
              <a:t> βάσεις δεδομένων, ιστοσελίδες, ανεξάρτητες έρευνες, ιδιώτες)</a:t>
            </a:r>
          </a:p>
          <a:p>
            <a:pPr>
              <a:lnSpc>
                <a:spcPct val="90000"/>
              </a:lnSpc>
            </a:pPr>
            <a:r>
              <a:rPr lang="el-GR" sz="1700" dirty="0"/>
              <a:t>Ερωτηματολόγια</a:t>
            </a:r>
          </a:p>
          <a:p>
            <a:pPr>
              <a:lnSpc>
                <a:spcPct val="90000"/>
              </a:lnSpc>
            </a:pPr>
            <a:r>
              <a:rPr lang="el-GR" sz="1700" dirty="0"/>
              <a:t>Δημοσιοποίηση πληροφορίας (</a:t>
            </a:r>
            <a:r>
              <a:rPr lang="en-US" sz="1700" dirty="0"/>
              <a:t>Volunteered Geographic Information – VGI)</a:t>
            </a:r>
            <a:endParaRPr lang="el-GR" sz="1700" dirty="0"/>
          </a:p>
          <a:p>
            <a:pPr>
              <a:lnSpc>
                <a:spcPct val="90000"/>
              </a:lnSpc>
            </a:pPr>
            <a:r>
              <a:rPr lang="el-GR" sz="1700" dirty="0"/>
              <a:t>Δημόσιο και κρατικές υπηρεσίες</a:t>
            </a:r>
          </a:p>
          <a:p>
            <a:pPr>
              <a:lnSpc>
                <a:spcPct val="90000"/>
              </a:lnSpc>
            </a:pPr>
            <a:r>
              <a:rPr lang="el-GR" sz="1700" dirty="0"/>
              <a:t>Τηλεπισκόπηση</a:t>
            </a:r>
          </a:p>
        </p:txBody>
      </p:sp>
      <p:sp>
        <p:nvSpPr>
          <p:cNvPr id="4" name="Θέση ημερομηνίας 3">
            <a:extLst>
              <a:ext uri="{FF2B5EF4-FFF2-40B4-BE49-F238E27FC236}">
                <a16:creationId xmlns:a16="http://schemas.microsoft.com/office/drawing/2014/main" id="{5F0B55F4-EF91-4B05-919F-92F8601004AB}"/>
              </a:ext>
            </a:extLst>
          </p:cNvPr>
          <p:cNvSpPr>
            <a:spLocks noGrp="1"/>
          </p:cNvSpPr>
          <p:nvPr>
            <p:ph type="dt" sz="half" idx="10"/>
          </p:nvPr>
        </p:nvSpPr>
        <p:spPr>
          <a:xfrm>
            <a:off x="131652" y="6415547"/>
            <a:ext cx="1038031" cy="304799"/>
          </a:xfrm>
        </p:spPr>
        <p:txBody>
          <a:bodyPr anchor="b">
            <a:normAutofit/>
          </a:bodyPr>
          <a:lstStyle/>
          <a:p>
            <a:pPr algn="r">
              <a:spcAft>
                <a:spcPts val="600"/>
              </a:spcAft>
            </a:pPr>
            <a:fld id="{DDFDCA20-2E13-4515-99C7-F4F915F4146C}" type="datetime1">
              <a:rPr lang="en-US">
                <a:solidFill>
                  <a:schemeClr val="tx1">
                    <a:tint val="75000"/>
                  </a:schemeClr>
                </a:solidFill>
              </a:rPr>
              <a:pPr algn="r">
                <a:spcAft>
                  <a:spcPts val="600"/>
                </a:spcAft>
              </a:pPr>
              <a:t>10/15/2019</a:t>
            </a:fld>
            <a:endParaRPr lang="en-US" dirty="0">
              <a:solidFill>
                <a:schemeClr val="tx1">
                  <a:tint val="75000"/>
                </a:schemeClr>
              </a:solidFill>
            </a:endParaRPr>
          </a:p>
        </p:txBody>
      </p:sp>
    </p:spTree>
    <p:extLst>
      <p:ext uri="{BB962C8B-B14F-4D97-AF65-F5344CB8AC3E}">
        <p14:creationId xmlns:p14="http://schemas.microsoft.com/office/powerpoint/2010/main" val="60810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42122BD-3899-460E-AB38-102836F91F03}"/>
              </a:ext>
            </a:extLst>
          </p:cNvPr>
          <p:cNvSpPr>
            <a:spLocks noGrp="1"/>
          </p:cNvSpPr>
          <p:nvPr>
            <p:ph type="title"/>
          </p:nvPr>
        </p:nvSpPr>
        <p:spPr/>
        <p:txBody>
          <a:bodyPr/>
          <a:lstStyle/>
          <a:p>
            <a:r>
              <a:rPr lang="el-GR" dirty="0"/>
              <a:t>Απογραφές</a:t>
            </a:r>
            <a:endParaRPr lang="en-US" dirty="0"/>
          </a:p>
        </p:txBody>
      </p:sp>
      <p:sp>
        <p:nvSpPr>
          <p:cNvPr id="3" name="Θέση περιεχομένου 2">
            <a:extLst>
              <a:ext uri="{FF2B5EF4-FFF2-40B4-BE49-F238E27FC236}">
                <a16:creationId xmlns:a16="http://schemas.microsoft.com/office/drawing/2014/main" id="{8BC0B946-B378-4DEB-B633-C00AE9E1A161}"/>
              </a:ext>
            </a:extLst>
          </p:cNvPr>
          <p:cNvSpPr>
            <a:spLocks noGrp="1"/>
          </p:cNvSpPr>
          <p:nvPr>
            <p:ph idx="1"/>
          </p:nvPr>
        </p:nvSpPr>
        <p:spPr>
          <a:xfrm>
            <a:off x="242827" y="1389224"/>
            <a:ext cx="7907706" cy="2817669"/>
          </a:xfrm>
        </p:spPr>
        <p:txBody>
          <a:bodyPr>
            <a:normAutofit/>
          </a:bodyPr>
          <a:lstStyle/>
          <a:p>
            <a:r>
              <a:rPr lang="en-US" dirty="0"/>
              <a:t>Datahub</a:t>
            </a:r>
            <a:r>
              <a:rPr lang="el-GR" dirty="0"/>
              <a:t> της </a:t>
            </a:r>
            <a:r>
              <a:rPr lang="en-US" dirty="0"/>
              <a:t>Eurostat (</a:t>
            </a:r>
            <a:r>
              <a:rPr lang="el-GR" dirty="0">
                <a:hlinkClick r:id="rId2"/>
              </a:rPr>
              <a:t>Απογραφή 2011</a:t>
            </a:r>
            <a:r>
              <a:rPr lang="el-GR" dirty="0"/>
              <a:t>)</a:t>
            </a:r>
            <a:endParaRPr lang="en-US" dirty="0"/>
          </a:p>
          <a:p>
            <a:r>
              <a:rPr lang="el-GR" dirty="0">
                <a:hlinkClick r:id="rId3"/>
              </a:rPr>
              <a:t>Στατιστικά ανά θεματική περιοχή</a:t>
            </a:r>
            <a:r>
              <a:rPr lang="el-GR" dirty="0"/>
              <a:t> (</a:t>
            </a:r>
            <a:r>
              <a:rPr lang="en-US" dirty="0"/>
              <a:t>Eurostat)</a:t>
            </a:r>
          </a:p>
          <a:p>
            <a:r>
              <a:rPr lang="el-GR" dirty="0">
                <a:hlinkClick r:id="rId4"/>
              </a:rPr>
              <a:t>Πληθυσμιακές προβολές</a:t>
            </a:r>
            <a:endParaRPr lang="el-GR" dirty="0"/>
          </a:p>
          <a:p>
            <a:r>
              <a:rPr lang="el-GR" dirty="0"/>
              <a:t>Πληθυσμός και κοινωνικές συνθήκες (</a:t>
            </a:r>
            <a:r>
              <a:rPr lang="el-GR" dirty="0">
                <a:hlinkClick r:id="rId5"/>
              </a:rPr>
              <a:t>ΕΛΣΤΑΤ</a:t>
            </a:r>
            <a:r>
              <a:rPr lang="el-GR" dirty="0"/>
              <a:t>)</a:t>
            </a:r>
            <a:endParaRPr lang="en-US" dirty="0"/>
          </a:p>
          <a:p>
            <a:r>
              <a:rPr lang="el-GR" dirty="0">
                <a:hlinkClick r:id="rId6"/>
              </a:rPr>
              <a:t>e-DEMOGRAPHY</a:t>
            </a:r>
            <a:r>
              <a:rPr lang="en-US" dirty="0"/>
              <a:t>: </a:t>
            </a:r>
            <a:r>
              <a:rPr lang="el-GR" dirty="0"/>
              <a:t>ΨΗΦΙΑΚΗ ΥΠΟΔΟΜΗ ΠΛΗΡΟΦΟΡΗΣΗΣ, ΤΕΚΜΗΡΙΩΣΗΣ ΚΑΙ ΑΝΑΛΥΣΗΣ ΤΗΣ ΔΗΜΟΓΡΑΦΙΚΗΣ ΠΛΗΡΟΦΟΡΙΑΣ</a:t>
            </a:r>
          </a:p>
          <a:p>
            <a:endParaRPr lang="en-US" dirty="0"/>
          </a:p>
          <a:p>
            <a:endParaRPr lang="en-US" dirty="0"/>
          </a:p>
        </p:txBody>
      </p:sp>
      <p:sp>
        <p:nvSpPr>
          <p:cNvPr id="4" name="Θέση ημερομηνίας 3">
            <a:extLst>
              <a:ext uri="{FF2B5EF4-FFF2-40B4-BE49-F238E27FC236}">
                <a16:creationId xmlns:a16="http://schemas.microsoft.com/office/drawing/2014/main" id="{416FBE5C-9D98-4286-91B4-FBF9CA207D72}"/>
              </a:ext>
            </a:extLst>
          </p:cNvPr>
          <p:cNvSpPr>
            <a:spLocks noGrp="1"/>
          </p:cNvSpPr>
          <p:nvPr>
            <p:ph type="dt" sz="half" idx="10"/>
          </p:nvPr>
        </p:nvSpPr>
        <p:spPr/>
        <p:txBody>
          <a:bodyPr/>
          <a:lstStyle/>
          <a:p>
            <a:fld id="{DDFDCA20-2E13-4515-99C7-F4F915F4146C}" type="datetime1">
              <a:rPr lang="en-US" smtClean="0"/>
              <a:t>10/15/2019</a:t>
            </a:fld>
            <a:endParaRPr lang="en-US" dirty="0"/>
          </a:p>
        </p:txBody>
      </p:sp>
      <p:sp>
        <p:nvSpPr>
          <p:cNvPr id="5" name="Θέση αριθμού διαφάνειας 4">
            <a:extLst>
              <a:ext uri="{FF2B5EF4-FFF2-40B4-BE49-F238E27FC236}">
                <a16:creationId xmlns:a16="http://schemas.microsoft.com/office/drawing/2014/main" id="{DFA9679E-173B-4BD8-87F6-F5FA60C23EBD}"/>
              </a:ext>
            </a:extLst>
          </p:cNvPr>
          <p:cNvSpPr>
            <a:spLocks noGrp="1"/>
          </p:cNvSpPr>
          <p:nvPr>
            <p:ph type="sldNum" sz="quarter" idx="12"/>
          </p:nvPr>
        </p:nvSpPr>
        <p:spPr/>
        <p:txBody>
          <a:bodyPr/>
          <a:lstStyle/>
          <a:p>
            <a:fld id="{6D22F896-40B5-4ADD-8801-0D06FADFA095}" type="slidenum">
              <a:rPr lang="en-US" smtClean="0"/>
              <a:t>11</a:t>
            </a:fld>
            <a:endParaRPr lang="en-US" dirty="0"/>
          </a:p>
        </p:txBody>
      </p:sp>
      <p:sp>
        <p:nvSpPr>
          <p:cNvPr id="6" name="Ορθογώνιο 5">
            <a:extLst>
              <a:ext uri="{FF2B5EF4-FFF2-40B4-BE49-F238E27FC236}">
                <a16:creationId xmlns:a16="http://schemas.microsoft.com/office/drawing/2014/main" id="{CAF91866-80A1-4A3A-9886-116431791FFA}"/>
              </a:ext>
            </a:extLst>
          </p:cNvPr>
          <p:cNvSpPr/>
          <p:nvPr/>
        </p:nvSpPr>
        <p:spPr>
          <a:xfrm>
            <a:off x="189689" y="4608620"/>
            <a:ext cx="11924522" cy="646331"/>
          </a:xfrm>
          <a:prstGeom prst="rect">
            <a:avLst/>
          </a:prstGeom>
        </p:spPr>
        <p:txBody>
          <a:bodyPr wrap="square">
            <a:spAutoFit/>
          </a:bodyPr>
          <a:lstStyle/>
          <a:p>
            <a:r>
              <a:rPr lang="en-US" dirty="0"/>
              <a:t>Τα </a:t>
            </a:r>
            <a:r>
              <a:rPr lang="en-US" dirty="0" err="1"/>
              <a:t>στ</a:t>
            </a:r>
            <a:r>
              <a:rPr lang="en-US" dirty="0"/>
              <a:t>ατιστικά στοιχεία που παράγονται είναι χρήσιμα για τη δημόσια πολιτική, την οικονομία και τους άλλους τομείς της ζωής</a:t>
            </a:r>
            <a:r>
              <a:rPr lang="el-GR" dirty="0"/>
              <a:t>.</a:t>
            </a:r>
            <a:endParaRPr lang="en-US" dirty="0"/>
          </a:p>
        </p:txBody>
      </p:sp>
      <p:sp>
        <p:nvSpPr>
          <p:cNvPr id="7" name="Ορθογώνιο 6">
            <a:extLst>
              <a:ext uri="{FF2B5EF4-FFF2-40B4-BE49-F238E27FC236}">
                <a16:creationId xmlns:a16="http://schemas.microsoft.com/office/drawing/2014/main" id="{4CEBCCA8-A6D7-4F7D-8045-31E9D4C89A84}"/>
              </a:ext>
            </a:extLst>
          </p:cNvPr>
          <p:cNvSpPr/>
          <p:nvPr/>
        </p:nvSpPr>
        <p:spPr>
          <a:xfrm>
            <a:off x="189689" y="5398452"/>
            <a:ext cx="11924522" cy="646331"/>
          </a:xfrm>
          <a:prstGeom prst="rect">
            <a:avLst/>
          </a:prstGeom>
        </p:spPr>
        <p:txBody>
          <a:bodyPr wrap="square">
            <a:spAutoFit/>
          </a:bodyPr>
          <a:lstStyle/>
          <a:p>
            <a:r>
              <a:rPr lang="el-GR" dirty="0"/>
              <a:t>Υποστηρίζουν τη διαδικασία λήψης αποφάσεων, χάραξης και αξιολόγησης πολιτικών της Κυβέρνησης και των φορέων του Δημοσίου (δείκτες αξιολόγησης).</a:t>
            </a:r>
            <a:endParaRPr lang="en-US" dirty="0"/>
          </a:p>
        </p:txBody>
      </p:sp>
      <p:sp>
        <p:nvSpPr>
          <p:cNvPr id="8" name="Ορθογώνιο 7">
            <a:extLst>
              <a:ext uri="{FF2B5EF4-FFF2-40B4-BE49-F238E27FC236}">
                <a16:creationId xmlns:a16="http://schemas.microsoft.com/office/drawing/2014/main" id="{93DEFA4D-D491-4474-870E-1E03144E8F0E}"/>
              </a:ext>
            </a:extLst>
          </p:cNvPr>
          <p:cNvSpPr/>
          <p:nvPr/>
        </p:nvSpPr>
        <p:spPr>
          <a:xfrm>
            <a:off x="189689" y="6245748"/>
            <a:ext cx="11924522" cy="369332"/>
          </a:xfrm>
          <a:prstGeom prst="rect">
            <a:avLst/>
          </a:prstGeom>
        </p:spPr>
        <p:txBody>
          <a:bodyPr wrap="square">
            <a:spAutoFit/>
          </a:bodyPr>
          <a:lstStyle/>
          <a:p>
            <a:r>
              <a:rPr lang="el-GR" dirty="0"/>
              <a:t>Υποβάλλονται σε διεθνείς φορείς σύμφωνα με τις υποχρεώσεις της χώρας </a:t>
            </a:r>
          </a:p>
        </p:txBody>
      </p:sp>
      <p:pic>
        <p:nvPicPr>
          <p:cNvPr id="9" name="Εικόνα 8" descr="Εικόνα που περιέχει στιγμιότυπο οθόνης&#10;&#10;Περιγραφή που δημιουργήθηκε αυτόματα">
            <a:extLst>
              <a:ext uri="{FF2B5EF4-FFF2-40B4-BE49-F238E27FC236}">
                <a16:creationId xmlns:a16="http://schemas.microsoft.com/office/drawing/2014/main" id="{AC2E5762-66CD-483C-A0B0-2C60F6211970}"/>
              </a:ext>
            </a:extLst>
          </p:cNvPr>
          <p:cNvPicPr>
            <a:picLocks noChangeAspect="1"/>
          </p:cNvPicPr>
          <p:nvPr/>
        </p:nvPicPr>
        <p:blipFill>
          <a:blip r:embed="rId7"/>
          <a:stretch>
            <a:fillRect/>
          </a:stretch>
        </p:blipFill>
        <p:spPr>
          <a:xfrm>
            <a:off x="8150533" y="1237240"/>
            <a:ext cx="3798640" cy="2768688"/>
          </a:xfrm>
          <a:prstGeom prst="rect">
            <a:avLst/>
          </a:prstGeom>
        </p:spPr>
      </p:pic>
      <p:pic>
        <p:nvPicPr>
          <p:cNvPr id="11" name="Εικόνα 10" descr="Εικόνα που περιέχει αντικείμενο, ρολόι&#10;&#10;Περιγραφή που δημιουργήθηκε αυτόματα">
            <a:extLst>
              <a:ext uri="{FF2B5EF4-FFF2-40B4-BE49-F238E27FC236}">
                <a16:creationId xmlns:a16="http://schemas.microsoft.com/office/drawing/2014/main" id="{BD1C6DB7-716C-403E-848B-2E8C83B56AF8}"/>
              </a:ext>
            </a:extLst>
          </p:cNvPr>
          <p:cNvPicPr>
            <a:picLocks noChangeAspect="1"/>
          </p:cNvPicPr>
          <p:nvPr/>
        </p:nvPicPr>
        <p:blipFill>
          <a:blip r:embed="rId8"/>
          <a:stretch>
            <a:fillRect/>
          </a:stretch>
        </p:blipFill>
        <p:spPr>
          <a:xfrm>
            <a:off x="5971409" y="-43455"/>
            <a:ext cx="2179124" cy="2179124"/>
          </a:xfrm>
          <a:prstGeom prst="rect">
            <a:avLst/>
          </a:prstGeom>
        </p:spPr>
      </p:pic>
    </p:spTree>
    <p:extLst>
      <p:ext uri="{BB962C8B-B14F-4D97-AF65-F5344CB8AC3E}">
        <p14:creationId xmlns:p14="http://schemas.microsoft.com/office/powerpoint/2010/main" val="1468369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000BD7C-0C6B-4478-B7A4-D9F6A8D5E248}"/>
              </a:ext>
            </a:extLst>
          </p:cNvPr>
          <p:cNvSpPr>
            <a:spLocks noGrp="1"/>
          </p:cNvSpPr>
          <p:nvPr>
            <p:ph type="title"/>
          </p:nvPr>
        </p:nvSpPr>
        <p:spPr>
          <a:xfrm>
            <a:off x="650668" y="629266"/>
            <a:ext cx="4802031" cy="1641986"/>
          </a:xfrm>
        </p:spPr>
        <p:txBody>
          <a:bodyPr>
            <a:normAutofit/>
          </a:bodyPr>
          <a:lstStyle/>
          <a:p>
            <a:pPr>
              <a:lnSpc>
                <a:spcPct val="90000"/>
              </a:lnSpc>
            </a:pPr>
            <a:r>
              <a:rPr lang="el-GR" sz="3600" dirty="0"/>
              <a:t>Θεματική χαρτογραφία στις κοινωνικές επιστήμες</a:t>
            </a:r>
            <a:endParaRPr lang="en-US" sz="3600" dirty="0"/>
          </a:p>
        </p:txBody>
      </p:sp>
      <p:pic>
        <p:nvPicPr>
          <p:cNvPr id="7" name="Εικόνα 6" descr="Εικόνα που περιέχει κείμενο, χάρτης&#10;&#10;Περιγραφή που δημιουργήθηκε αυτόματα">
            <a:extLst>
              <a:ext uri="{FF2B5EF4-FFF2-40B4-BE49-F238E27FC236}">
                <a16:creationId xmlns:a16="http://schemas.microsoft.com/office/drawing/2014/main" id="{7A67E623-7F37-4174-9B11-B31492E1241B}"/>
              </a:ext>
            </a:extLst>
          </p:cNvPr>
          <p:cNvPicPr>
            <a:picLocks noChangeAspect="1"/>
          </p:cNvPicPr>
          <p:nvPr/>
        </p:nvPicPr>
        <p:blipFill rotWithShape="1">
          <a:blip r:embed="rId3"/>
          <a:srcRect l="25928" r="17197"/>
          <a:stretch/>
        </p:blipFill>
        <p:spPr>
          <a:xfrm>
            <a:off x="6100398" y="10"/>
            <a:ext cx="6094412" cy="6857990"/>
          </a:xfrm>
          <a:prstGeom prst="rect">
            <a:avLst/>
          </a:prstGeom>
        </p:spPr>
      </p:pic>
      <p:sp>
        <p:nvSpPr>
          <p:cNvPr id="12" name="Rectangle 11">
            <a:extLst>
              <a:ext uri="{FF2B5EF4-FFF2-40B4-BE49-F238E27FC236}">
                <a16:creationId xmlns:a16="http://schemas.microsoft.com/office/drawing/2014/main" id="{495DDCFA-D3DE-4CEB-8AFF-C6501187E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 name="Θέση αριθμού διαφάνειας 4">
            <a:extLst>
              <a:ext uri="{FF2B5EF4-FFF2-40B4-BE49-F238E27FC236}">
                <a16:creationId xmlns:a16="http://schemas.microsoft.com/office/drawing/2014/main" id="{13F699D4-C59A-4998-9695-7F1F8F6B956D}"/>
              </a:ext>
            </a:extLst>
          </p:cNvPr>
          <p:cNvSpPr>
            <a:spLocks noGrp="1"/>
          </p:cNvSpPr>
          <p:nvPr>
            <p:ph type="sldNum" sz="quarter" idx="12"/>
          </p:nvPr>
        </p:nvSpPr>
        <p:spPr>
          <a:xfrm>
            <a:off x="10352540" y="295729"/>
            <a:ext cx="838199" cy="767687"/>
          </a:xfrm>
        </p:spPr>
        <p:txBody>
          <a:bodyPr>
            <a:normAutofit/>
          </a:bodyPr>
          <a:lstStyle/>
          <a:p>
            <a:pPr>
              <a:spcAft>
                <a:spcPts val="600"/>
              </a:spcAft>
            </a:pPr>
            <a:fld id="{6D22F896-40B5-4ADD-8801-0D06FADFA095}" type="slidenum">
              <a:rPr lang="en-US" smtClean="0"/>
              <a:pPr>
                <a:spcAft>
                  <a:spcPts val="600"/>
                </a:spcAft>
              </a:pPr>
              <a:t>12</a:t>
            </a:fld>
            <a:endParaRPr lang="en-US"/>
          </a:p>
        </p:txBody>
      </p:sp>
      <p:sp>
        <p:nvSpPr>
          <p:cNvPr id="3" name="Θέση περιεχομένου 2">
            <a:extLst>
              <a:ext uri="{FF2B5EF4-FFF2-40B4-BE49-F238E27FC236}">
                <a16:creationId xmlns:a16="http://schemas.microsoft.com/office/drawing/2014/main" id="{C74DDE88-B52A-4A0B-871B-7E0E8F5AD2E6}"/>
              </a:ext>
            </a:extLst>
          </p:cNvPr>
          <p:cNvSpPr>
            <a:spLocks noGrp="1"/>
          </p:cNvSpPr>
          <p:nvPr>
            <p:ph idx="1"/>
          </p:nvPr>
        </p:nvSpPr>
        <p:spPr>
          <a:xfrm>
            <a:off x="462116" y="2438400"/>
            <a:ext cx="5368413" cy="4109884"/>
          </a:xfrm>
        </p:spPr>
        <p:txBody>
          <a:bodyPr>
            <a:normAutofit/>
          </a:bodyPr>
          <a:lstStyle/>
          <a:p>
            <a:r>
              <a:rPr lang="en-US" dirty="0"/>
              <a:t>+</a:t>
            </a:r>
            <a:r>
              <a:rPr lang="en-US" dirty="0" err="1"/>
              <a:t>basemap</a:t>
            </a:r>
            <a:endParaRPr lang="el-GR" dirty="0"/>
          </a:p>
          <a:p>
            <a:r>
              <a:rPr lang="el-GR" dirty="0"/>
              <a:t>+</a:t>
            </a:r>
            <a:r>
              <a:rPr lang="en-US" dirty="0"/>
              <a:t>layers </a:t>
            </a:r>
            <a:r>
              <a:rPr lang="el-GR" dirty="0"/>
              <a:t>και</a:t>
            </a:r>
            <a:r>
              <a:rPr lang="en-US" dirty="0"/>
              <a:t> datasets </a:t>
            </a:r>
            <a:r>
              <a:rPr lang="el-GR" dirty="0"/>
              <a:t>(πόλεις, δημοτικές ενότητες, όρια περιοχής)</a:t>
            </a:r>
          </a:p>
          <a:p>
            <a:r>
              <a:rPr lang="el-GR" dirty="0"/>
              <a:t>+περιγραφικές πληροφορίες από απογραφές και βάσεις δεδομένων</a:t>
            </a:r>
          </a:p>
          <a:p>
            <a:r>
              <a:rPr lang="el-GR" dirty="0"/>
              <a:t>Σχεδίαση και αισθητικές παρεμβάσεις (π.χ. </a:t>
            </a:r>
            <a:r>
              <a:rPr lang="en-US" dirty="0">
                <a:hlinkClick r:id="rId4"/>
              </a:rPr>
              <a:t>Colorbrewer</a:t>
            </a:r>
            <a:r>
              <a:rPr lang="en-US" dirty="0"/>
              <a:t>) </a:t>
            </a:r>
            <a:r>
              <a:rPr lang="el-GR" dirty="0"/>
              <a:t>ανάλογα με τον τύπο</a:t>
            </a:r>
            <a:r>
              <a:rPr lang="en-US" dirty="0"/>
              <a:t> </a:t>
            </a:r>
            <a:r>
              <a:rPr lang="el-GR" dirty="0"/>
              <a:t>των δεδομένων (</a:t>
            </a:r>
            <a:r>
              <a:rPr lang="en-US" dirty="0"/>
              <a:t>sequential, diverging, qualitative)</a:t>
            </a:r>
          </a:p>
        </p:txBody>
      </p:sp>
      <p:sp>
        <p:nvSpPr>
          <p:cNvPr id="4" name="Θέση ημερομηνίας 3">
            <a:extLst>
              <a:ext uri="{FF2B5EF4-FFF2-40B4-BE49-F238E27FC236}">
                <a16:creationId xmlns:a16="http://schemas.microsoft.com/office/drawing/2014/main" id="{36F28220-4518-4906-99FB-8A3C91759EA8}"/>
              </a:ext>
            </a:extLst>
          </p:cNvPr>
          <p:cNvSpPr>
            <a:spLocks noGrp="1"/>
          </p:cNvSpPr>
          <p:nvPr>
            <p:ph type="dt" sz="half" idx="10"/>
          </p:nvPr>
        </p:nvSpPr>
        <p:spPr>
          <a:xfrm>
            <a:off x="8129874" y="6355080"/>
            <a:ext cx="3414426" cy="304799"/>
          </a:xfrm>
        </p:spPr>
        <p:txBody>
          <a:bodyPr anchor="b">
            <a:normAutofit/>
          </a:bodyPr>
          <a:lstStyle/>
          <a:p>
            <a:pPr algn="r">
              <a:spcAft>
                <a:spcPts val="600"/>
              </a:spcAft>
            </a:pPr>
            <a:fld id="{DDFDCA20-2E13-4515-99C7-F4F915F4146C}" type="datetime1">
              <a:rPr lang="en-US">
                <a:solidFill>
                  <a:schemeClr val="tx1">
                    <a:tint val="75000"/>
                  </a:schemeClr>
                </a:solidFill>
              </a:rPr>
              <a:pPr algn="r">
                <a:spcAft>
                  <a:spcPts val="600"/>
                </a:spcAft>
              </a:pPr>
              <a:t>10/15/2019</a:t>
            </a:fld>
            <a:endParaRPr lang="en-US">
              <a:solidFill>
                <a:schemeClr val="tx1">
                  <a:tint val="75000"/>
                </a:schemeClr>
              </a:solidFill>
            </a:endParaRPr>
          </a:p>
        </p:txBody>
      </p:sp>
    </p:spTree>
    <p:extLst>
      <p:ext uri="{BB962C8B-B14F-4D97-AF65-F5344CB8AC3E}">
        <p14:creationId xmlns:p14="http://schemas.microsoft.com/office/powerpoint/2010/main" val="33957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44EE02A-F0F8-4A23-B21D-CF2066B65D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8" name="Picture 17">
            <a:extLst>
              <a:ext uri="{FF2B5EF4-FFF2-40B4-BE49-F238E27FC236}">
                <a16:creationId xmlns:a16="http://schemas.microsoft.com/office/drawing/2014/main" id="{99F13062-7BB6-4A97-B661-CDE2EDEAE7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20" name="Oval 19">
            <a:extLst>
              <a:ext uri="{FF2B5EF4-FFF2-40B4-BE49-F238E27FC236}">
                <a16:creationId xmlns:a16="http://schemas.microsoft.com/office/drawing/2014/main" id="{44F3197D-248B-46C5-B6EE-003F4E0C6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22" name="Picture 21">
            <a:extLst>
              <a:ext uri="{FF2B5EF4-FFF2-40B4-BE49-F238E27FC236}">
                <a16:creationId xmlns:a16="http://schemas.microsoft.com/office/drawing/2014/main" id="{FFC3E649-106F-4B41-9FF5-327536E4CFB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4" name="Picture 23">
            <a:extLst>
              <a:ext uri="{FF2B5EF4-FFF2-40B4-BE49-F238E27FC236}">
                <a16:creationId xmlns:a16="http://schemas.microsoft.com/office/drawing/2014/main" id="{79F6731C-42C0-45DB-9F9A-B831CBEC518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6" name="Rectangle 25">
            <a:extLst>
              <a:ext uri="{FF2B5EF4-FFF2-40B4-BE49-F238E27FC236}">
                <a16:creationId xmlns:a16="http://schemas.microsoft.com/office/drawing/2014/main" id="{040549E2-C5A5-4ED5-80AB-070FEBDF53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7" name="Εικόνα 6" descr="Εικόνα που περιέχει κείμενο, χάρτης&#10;&#10;Περιγραφή που δημιουργήθηκε αυτόματα">
            <a:extLst>
              <a:ext uri="{FF2B5EF4-FFF2-40B4-BE49-F238E27FC236}">
                <a16:creationId xmlns:a16="http://schemas.microsoft.com/office/drawing/2014/main" id="{78275158-6D55-44FF-88EB-58C0DA81EADC}"/>
              </a:ext>
            </a:extLst>
          </p:cNvPr>
          <p:cNvPicPr>
            <a:picLocks noChangeAspect="1"/>
          </p:cNvPicPr>
          <p:nvPr/>
        </p:nvPicPr>
        <p:blipFill rotWithShape="1">
          <a:blip r:embed="rId7"/>
          <a:srcRect l="14276" r="33965" b="-2"/>
          <a:stretch/>
        </p:blipFill>
        <p:spPr>
          <a:xfrm>
            <a:off x="1" y="-5"/>
            <a:ext cx="4060014" cy="5020241"/>
          </a:xfrm>
          <a:custGeom>
            <a:avLst/>
            <a:gdLst>
              <a:gd name="connsiteX0" fmla="*/ 0 w 4060014"/>
              <a:gd name="connsiteY0" fmla="*/ 0 h 5020241"/>
              <a:gd name="connsiteX1" fmla="*/ 4060014 w 4060014"/>
              <a:gd name="connsiteY1" fmla="*/ 0 h 5020241"/>
              <a:gd name="connsiteX2" fmla="*/ 4060014 w 4060014"/>
              <a:gd name="connsiteY2" fmla="*/ 4510064 h 5020241"/>
              <a:gd name="connsiteX3" fmla="*/ 3889152 w 4060014"/>
              <a:gd name="connsiteY3" fmla="*/ 4499379 h 5020241"/>
              <a:gd name="connsiteX4" fmla="*/ 3464881 w 4060014"/>
              <a:gd name="connsiteY4" fmla="*/ 4469954 h 5020241"/>
              <a:gd name="connsiteX5" fmla="*/ 3057678 w 4060014"/>
              <a:gd name="connsiteY5" fmla="*/ 4439126 h 5020241"/>
              <a:gd name="connsiteX6" fmla="*/ 2672421 w 4060014"/>
              <a:gd name="connsiteY6" fmla="*/ 4405147 h 5020241"/>
              <a:gd name="connsiteX7" fmla="*/ 2304232 w 4060014"/>
              <a:gd name="connsiteY7" fmla="*/ 4369765 h 5020241"/>
              <a:gd name="connsiteX8" fmla="*/ 1962864 w 4060014"/>
              <a:gd name="connsiteY8" fmla="*/ 4331582 h 5020241"/>
              <a:gd name="connsiteX9" fmla="*/ 1642223 w 4060014"/>
              <a:gd name="connsiteY9" fmla="*/ 4294099 h 5020241"/>
              <a:gd name="connsiteX10" fmla="*/ 1347183 w 4060014"/>
              <a:gd name="connsiteY10" fmla="*/ 4256616 h 5020241"/>
              <a:gd name="connsiteX11" fmla="*/ 1076528 w 4060014"/>
              <a:gd name="connsiteY11" fmla="*/ 4221235 h 5020241"/>
              <a:gd name="connsiteX12" fmla="*/ 836351 w 4060014"/>
              <a:gd name="connsiteY12" fmla="*/ 4187605 h 5020241"/>
              <a:gd name="connsiteX13" fmla="*/ 619339 w 4060014"/>
              <a:gd name="connsiteY13" fmla="*/ 4155727 h 5020241"/>
              <a:gd name="connsiteX14" fmla="*/ 436464 w 4060014"/>
              <a:gd name="connsiteY14" fmla="*/ 4129104 h 5020241"/>
              <a:gd name="connsiteX15" fmla="*/ 282848 w 4060014"/>
              <a:gd name="connsiteY15" fmla="*/ 4103881 h 5020241"/>
              <a:gd name="connsiteX16" fmla="*/ 71932 w 4060014"/>
              <a:gd name="connsiteY16" fmla="*/ 4067800 h 5020241"/>
              <a:gd name="connsiteX17" fmla="*/ 1 w 4060014"/>
              <a:gd name="connsiteY17" fmla="*/ 4055539 h 5020241"/>
              <a:gd name="connsiteX18" fmla="*/ 1 w 4060014"/>
              <a:gd name="connsiteY18" fmla="*/ 5020241 h 5020241"/>
              <a:gd name="connsiteX19" fmla="*/ 0 w 4060014"/>
              <a:gd name="connsiteY19" fmla="*/ 5020241 h 502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60014" h="5020241">
                <a:moveTo>
                  <a:pt x="0" y="0"/>
                </a:moveTo>
                <a:lnTo>
                  <a:pt x="4060014" y="0"/>
                </a:lnTo>
                <a:lnTo>
                  <a:pt x="4060014" y="451006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pic>
        <p:nvPicPr>
          <p:cNvPr id="11" name="Εικόνα 10">
            <a:extLst>
              <a:ext uri="{FF2B5EF4-FFF2-40B4-BE49-F238E27FC236}">
                <a16:creationId xmlns:a16="http://schemas.microsoft.com/office/drawing/2014/main" id="{6DCCF7F2-D598-4CF9-90A6-9043D239F455}"/>
              </a:ext>
            </a:extLst>
          </p:cNvPr>
          <p:cNvPicPr>
            <a:picLocks noChangeAspect="1"/>
          </p:cNvPicPr>
          <p:nvPr/>
        </p:nvPicPr>
        <p:blipFill rotWithShape="1">
          <a:blip r:embed="rId8"/>
          <a:srcRect l="12460" r="31233" b="-1"/>
          <a:stretch/>
        </p:blipFill>
        <p:spPr>
          <a:xfrm>
            <a:off x="8131987" y="-7"/>
            <a:ext cx="4059709" cy="4542350"/>
          </a:xfrm>
          <a:custGeom>
            <a:avLst/>
            <a:gdLst>
              <a:gd name="connsiteX0" fmla="*/ 0 w 4059709"/>
              <a:gd name="connsiteY0" fmla="*/ 0 h 4542350"/>
              <a:gd name="connsiteX1" fmla="*/ 4059709 w 4059709"/>
              <a:gd name="connsiteY1" fmla="*/ 0 h 4542350"/>
              <a:gd name="connsiteX2" fmla="*/ 4059709 w 4059709"/>
              <a:gd name="connsiteY2" fmla="*/ 4057991 h 4542350"/>
              <a:gd name="connsiteX3" fmla="*/ 3782959 w 4059709"/>
              <a:gd name="connsiteY3" fmla="*/ 4110187 h 4542350"/>
              <a:gd name="connsiteX4" fmla="*/ 3507426 w 4059709"/>
              <a:gd name="connsiteY4" fmla="*/ 4159931 h 4542350"/>
              <a:gd name="connsiteX5" fmla="*/ 3230675 w 4059709"/>
              <a:gd name="connsiteY5" fmla="*/ 4208624 h 4542350"/>
              <a:gd name="connsiteX6" fmla="*/ 2952704 w 4059709"/>
              <a:gd name="connsiteY6" fmla="*/ 4250310 h 4542350"/>
              <a:gd name="connsiteX7" fmla="*/ 2675953 w 4059709"/>
              <a:gd name="connsiteY7" fmla="*/ 4292347 h 4542350"/>
              <a:gd name="connsiteX8" fmla="*/ 2397982 w 4059709"/>
              <a:gd name="connsiteY8" fmla="*/ 4331582 h 4542350"/>
              <a:gd name="connsiteX9" fmla="*/ 2123669 w 4059709"/>
              <a:gd name="connsiteY9" fmla="*/ 4365211 h 4542350"/>
              <a:gd name="connsiteX10" fmla="*/ 1845698 w 4059709"/>
              <a:gd name="connsiteY10" fmla="*/ 4397089 h 4542350"/>
              <a:gd name="connsiteX11" fmla="*/ 1568947 w 4059709"/>
              <a:gd name="connsiteY11" fmla="*/ 4426165 h 4542350"/>
              <a:gd name="connsiteX12" fmla="*/ 1297072 w 4059709"/>
              <a:gd name="connsiteY12" fmla="*/ 4451387 h 4542350"/>
              <a:gd name="connsiteX13" fmla="*/ 1021540 w 4059709"/>
              <a:gd name="connsiteY13" fmla="*/ 4476609 h 4542350"/>
              <a:gd name="connsiteX14" fmla="*/ 749665 w 4059709"/>
              <a:gd name="connsiteY14" fmla="*/ 4497628 h 4542350"/>
              <a:gd name="connsiteX15" fmla="*/ 477790 w 4059709"/>
              <a:gd name="connsiteY15" fmla="*/ 4514092 h 4542350"/>
              <a:gd name="connsiteX16" fmla="*/ 207135 w 4059709"/>
              <a:gd name="connsiteY16" fmla="*/ 4531258 h 4542350"/>
              <a:gd name="connsiteX17" fmla="*/ 0 w 4059709"/>
              <a:gd name="connsiteY17" fmla="*/ 4542350 h 454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59709" h="4542350">
                <a:moveTo>
                  <a:pt x="0" y="0"/>
                </a:moveTo>
                <a:lnTo>
                  <a:pt x="4059709" y="0"/>
                </a:lnTo>
                <a:lnTo>
                  <a:pt x="4059709" y="4057991"/>
                </a:lnTo>
                <a:lnTo>
                  <a:pt x="3782959" y="4110187"/>
                </a:lnTo>
                <a:lnTo>
                  <a:pt x="3507426" y="4159931"/>
                </a:lnTo>
                <a:lnTo>
                  <a:pt x="3230675" y="4208624"/>
                </a:lnTo>
                <a:lnTo>
                  <a:pt x="2952704" y="4250310"/>
                </a:lnTo>
                <a:lnTo>
                  <a:pt x="2675953" y="4292347"/>
                </a:lnTo>
                <a:lnTo>
                  <a:pt x="2397982" y="4331582"/>
                </a:lnTo>
                <a:lnTo>
                  <a:pt x="2123669" y="4365211"/>
                </a:lnTo>
                <a:lnTo>
                  <a:pt x="1845698" y="4397089"/>
                </a:lnTo>
                <a:lnTo>
                  <a:pt x="1568947" y="4426165"/>
                </a:lnTo>
                <a:lnTo>
                  <a:pt x="1297072" y="4451387"/>
                </a:lnTo>
                <a:lnTo>
                  <a:pt x="1021540" y="4476609"/>
                </a:lnTo>
                <a:lnTo>
                  <a:pt x="749665" y="4497628"/>
                </a:lnTo>
                <a:lnTo>
                  <a:pt x="477790" y="4514092"/>
                </a:lnTo>
                <a:lnTo>
                  <a:pt x="207135" y="4531258"/>
                </a:lnTo>
                <a:lnTo>
                  <a:pt x="0" y="4542350"/>
                </a:lnTo>
                <a:close/>
              </a:path>
            </a:pathLst>
          </a:custGeom>
        </p:spPr>
      </p:pic>
      <p:sp>
        <p:nvSpPr>
          <p:cNvPr id="28"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0" name="Freeform: Shape 29">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Τίτλος 1">
            <a:extLst>
              <a:ext uri="{FF2B5EF4-FFF2-40B4-BE49-F238E27FC236}">
                <a16:creationId xmlns:a16="http://schemas.microsoft.com/office/drawing/2014/main" id="{51E78CD7-58C3-4385-A14F-52F2F5985D7F}"/>
              </a:ext>
            </a:extLst>
          </p:cNvPr>
          <p:cNvSpPr>
            <a:spLocks noGrp="1"/>
          </p:cNvSpPr>
          <p:nvPr>
            <p:ph type="title"/>
          </p:nvPr>
        </p:nvSpPr>
        <p:spPr>
          <a:xfrm>
            <a:off x="636917" y="5243536"/>
            <a:ext cx="10407602" cy="868026"/>
          </a:xfrm>
        </p:spPr>
        <p:txBody>
          <a:bodyPr vert="horz" lIns="91440" tIns="45720" rIns="91440" bIns="45720" rtlCol="0" anchor="b">
            <a:normAutofit/>
          </a:bodyPr>
          <a:lstStyle/>
          <a:p>
            <a:pPr>
              <a:lnSpc>
                <a:spcPct val="90000"/>
              </a:lnSpc>
            </a:pPr>
            <a:r>
              <a:rPr lang="el-GR" sz="3000" dirty="0">
                <a:solidFill>
                  <a:srgbClr val="EBEBEB"/>
                </a:solidFill>
              </a:rPr>
              <a:t>Μέθοδοι ταξινόμησης για χαρτογραφική οπτικοποίηση</a:t>
            </a:r>
          </a:p>
        </p:txBody>
      </p:sp>
      <p:pic>
        <p:nvPicPr>
          <p:cNvPr id="9" name="Εικόνα 8" descr="Εικόνα που περιέχει χάρτης&#10;&#10;Περιγραφή που δημιουργήθηκε αυτόματα">
            <a:extLst>
              <a:ext uri="{FF2B5EF4-FFF2-40B4-BE49-F238E27FC236}">
                <a16:creationId xmlns:a16="http://schemas.microsoft.com/office/drawing/2014/main" id="{3D04D3FA-9CF1-4552-A5B0-F2F755DEF6DA}"/>
              </a:ext>
            </a:extLst>
          </p:cNvPr>
          <p:cNvPicPr>
            <a:picLocks noChangeAspect="1"/>
          </p:cNvPicPr>
          <p:nvPr/>
        </p:nvPicPr>
        <p:blipFill rotWithShape="1">
          <a:blip r:embed="rId9"/>
          <a:srcRect l="18613" r="25634" b="-2"/>
          <a:stretch/>
        </p:blipFill>
        <p:spPr>
          <a:xfrm>
            <a:off x="4060015" y="10"/>
            <a:ext cx="4071972" cy="4583093"/>
          </a:xfrm>
          <a:custGeom>
            <a:avLst/>
            <a:gdLst>
              <a:gd name="connsiteX0" fmla="*/ 0 w 4071972"/>
              <a:gd name="connsiteY0" fmla="*/ 0 h 4583103"/>
              <a:gd name="connsiteX1" fmla="*/ 4071972 w 4071972"/>
              <a:gd name="connsiteY1" fmla="*/ 0 h 4583103"/>
              <a:gd name="connsiteX2" fmla="*/ 4071972 w 4071972"/>
              <a:gd name="connsiteY2" fmla="*/ 4542358 h 4583103"/>
              <a:gd name="connsiteX3" fmla="*/ 4011042 w 4071972"/>
              <a:gd name="connsiteY3" fmla="*/ 4545620 h 4583103"/>
              <a:gd name="connsiteX4" fmla="*/ 3745263 w 4071972"/>
              <a:gd name="connsiteY4" fmla="*/ 4555779 h 4583103"/>
              <a:gd name="connsiteX5" fmla="*/ 3479483 w 4071972"/>
              <a:gd name="connsiteY5" fmla="*/ 4564537 h 4583103"/>
              <a:gd name="connsiteX6" fmla="*/ 3216143 w 4071972"/>
              <a:gd name="connsiteY6" fmla="*/ 4572944 h 4583103"/>
              <a:gd name="connsiteX7" fmla="*/ 2956461 w 4071972"/>
              <a:gd name="connsiteY7" fmla="*/ 4576798 h 4583103"/>
              <a:gd name="connsiteX8" fmla="*/ 2696778 w 4071972"/>
              <a:gd name="connsiteY8" fmla="*/ 4581001 h 4583103"/>
              <a:gd name="connsiteX9" fmla="*/ 2440752 w 4071972"/>
              <a:gd name="connsiteY9" fmla="*/ 4583103 h 4583103"/>
              <a:gd name="connsiteX10" fmla="*/ 2187164 w 4071972"/>
              <a:gd name="connsiteY10" fmla="*/ 4581001 h 4583103"/>
              <a:gd name="connsiteX11" fmla="*/ 1936015 w 4071972"/>
              <a:gd name="connsiteY11" fmla="*/ 4581001 h 4583103"/>
              <a:gd name="connsiteX12" fmla="*/ 1687305 w 4071972"/>
              <a:gd name="connsiteY12" fmla="*/ 4576798 h 4583103"/>
              <a:gd name="connsiteX13" fmla="*/ 1443471 w 4071972"/>
              <a:gd name="connsiteY13" fmla="*/ 4570492 h 4583103"/>
              <a:gd name="connsiteX14" fmla="*/ 1202077 w 4071972"/>
              <a:gd name="connsiteY14" fmla="*/ 4564537 h 4583103"/>
              <a:gd name="connsiteX15" fmla="*/ 965557 w 4071972"/>
              <a:gd name="connsiteY15" fmla="*/ 4557881 h 4583103"/>
              <a:gd name="connsiteX16" fmla="*/ 730256 w 4071972"/>
              <a:gd name="connsiteY16" fmla="*/ 4547722 h 4583103"/>
              <a:gd name="connsiteX17" fmla="*/ 498615 w 4071972"/>
              <a:gd name="connsiteY17" fmla="*/ 4536862 h 4583103"/>
              <a:gd name="connsiteX18" fmla="*/ 271848 w 4071972"/>
              <a:gd name="connsiteY18" fmla="*/ 4527054 h 4583103"/>
              <a:gd name="connsiteX19" fmla="*/ 0 w 4071972"/>
              <a:gd name="connsiteY19" fmla="*/ 4510054 h 458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71972" h="4583103">
                <a:moveTo>
                  <a:pt x="0" y="0"/>
                </a:moveTo>
                <a:lnTo>
                  <a:pt x="4071972" y="0"/>
                </a:lnTo>
                <a:lnTo>
                  <a:pt x="4071972" y="4542358"/>
                </a:lnTo>
                <a:lnTo>
                  <a:pt x="4011042" y="4545620"/>
                </a:lnTo>
                <a:lnTo>
                  <a:pt x="3745263" y="4555779"/>
                </a:lnTo>
                <a:lnTo>
                  <a:pt x="3479483" y="4564537"/>
                </a:lnTo>
                <a:lnTo>
                  <a:pt x="3216143" y="4572944"/>
                </a:lnTo>
                <a:lnTo>
                  <a:pt x="2956461" y="4576798"/>
                </a:lnTo>
                <a:lnTo>
                  <a:pt x="2696778" y="4581001"/>
                </a:lnTo>
                <a:lnTo>
                  <a:pt x="2440752" y="4583103"/>
                </a:lnTo>
                <a:lnTo>
                  <a:pt x="2187164" y="4581001"/>
                </a:lnTo>
                <a:lnTo>
                  <a:pt x="1936015" y="4581001"/>
                </a:lnTo>
                <a:lnTo>
                  <a:pt x="1687305" y="4576798"/>
                </a:lnTo>
                <a:lnTo>
                  <a:pt x="1443471" y="4570492"/>
                </a:lnTo>
                <a:lnTo>
                  <a:pt x="1202077" y="4564537"/>
                </a:lnTo>
                <a:lnTo>
                  <a:pt x="965557" y="4557881"/>
                </a:lnTo>
                <a:lnTo>
                  <a:pt x="730256" y="4547722"/>
                </a:lnTo>
                <a:lnTo>
                  <a:pt x="498615" y="4536862"/>
                </a:lnTo>
                <a:lnTo>
                  <a:pt x="271848" y="4527054"/>
                </a:lnTo>
                <a:lnTo>
                  <a:pt x="0" y="4510054"/>
                </a:lnTo>
                <a:close/>
              </a:path>
            </a:pathLst>
          </a:custGeom>
        </p:spPr>
      </p:pic>
      <p:sp>
        <p:nvSpPr>
          <p:cNvPr id="4" name="Θέση ημερομηνίας 3">
            <a:extLst>
              <a:ext uri="{FF2B5EF4-FFF2-40B4-BE49-F238E27FC236}">
                <a16:creationId xmlns:a16="http://schemas.microsoft.com/office/drawing/2014/main" id="{F6790788-C884-47E1-A432-33F9F97E4CA9}"/>
              </a:ext>
            </a:extLst>
          </p:cNvPr>
          <p:cNvSpPr>
            <a:spLocks noGrp="1"/>
          </p:cNvSpPr>
          <p:nvPr>
            <p:ph type="dt" sz="half" idx="10"/>
          </p:nvPr>
        </p:nvSpPr>
        <p:spPr>
          <a:xfrm>
            <a:off x="8818705" y="6355080"/>
            <a:ext cx="2225814" cy="304799"/>
          </a:xfrm>
        </p:spPr>
        <p:txBody>
          <a:bodyPr vert="horz" lIns="91440" tIns="45720" rIns="91440" bIns="45720" rtlCol="0" anchor="t">
            <a:normAutofit/>
          </a:bodyPr>
          <a:lstStyle/>
          <a:p>
            <a:pPr algn="r" defTabSz="914400">
              <a:spcAft>
                <a:spcPts val="600"/>
              </a:spcAft>
            </a:pPr>
            <a:fld id="{DDFDCA20-2E13-4515-99C7-F4F915F4146C}" type="datetime1">
              <a:rPr lang="en-US" sz="1100" b="0">
                <a:solidFill>
                  <a:prstClr val="white">
                    <a:alpha val="60000"/>
                  </a:prstClr>
                </a:solidFill>
              </a:rPr>
              <a:pPr algn="r" defTabSz="914400">
                <a:spcAft>
                  <a:spcPts val="600"/>
                </a:spcAft>
              </a:pPr>
              <a:t>10/15/2019</a:t>
            </a:fld>
            <a:endParaRPr lang="en-US" sz="1100" b="0">
              <a:solidFill>
                <a:prstClr val="white">
                  <a:alpha val="60000"/>
                </a:prstClr>
              </a:solidFill>
            </a:endParaRPr>
          </a:p>
        </p:txBody>
      </p:sp>
      <p:sp>
        <p:nvSpPr>
          <p:cNvPr id="5" name="Θέση αριθμού διαφάνειας 4">
            <a:extLst>
              <a:ext uri="{FF2B5EF4-FFF2-40B4-BE49-F238E27FC236}">
                <a16:creationId xmlns:a16="http://schemas.microsoft.com/office/drawing/2014/main" id="{012BD5AB-0BC6-4F12-A4A7-455FEEC272CF}"/>
              </a:ext>
            </a:extLst>
          </p:cNvPr>
          <p:cNvSpPr>
            <a:spLocks noGrp="1"/>
          </p:cNvSpPr>
          <p:nvPr>
            <p:ph type="sldNum" sz="quarter" idx="12"/>
          </p:nvPr>
        </p:nvSpPr>
        <p:spPr>
          <a:xfrm>
            <a:off x="11135984" y="5826454"/>
            <a:ext cx="838199" cy="833425"/>
          </a:xfrm>
        </p:spPr>
        <p:txBody>
          <a:bodyPr vert="horz" lIns="91440" tIns="45720" rIns="91440" bIns="45720" rtlCol="0" anchor="b">
            <a:normAutofit/>
          </a:bodyPr>
          <a:lstStyle/>
          <a:p>
            <a:pPr defTabSz="914400">
              <a:spcAft>
                <a:spcPts val="600"/>
              </a:spcAft>
            </a:pPr>
            <a:fld id="{6D22F896-40B5-4ADD-8801-0D06FADFA095}" type="slidenum">
              <a:rPr lang="en-US">
                <a:solidFill>
                  <a:srgbClr val="FFFFFF"/>
                </a:solidFill>
              </a:rPr>
              <a:pPr defTabSz="914400">
                <a:spcAft>
                  <a:spcPts val="600"/>
                </a:spcAft>
              </a:pPr>
              <a:t>13</a:t>
            </a:fld>
            <a:endParaRPr lang="en-US">
              <a:solidFill>
                <a:srgbClr val="FFFFFF"/>
              </a:solidFill>
            </a:endParaRPr>
          </a:p>
        </p:txBody>
      </p:sp>
      <p:sp>
        <p:nvSpPr>
          <p:cNvPr id="21" name="Τίτλος 1">
            <a:extLst>
              <a:ext uri="{FF2B5EF4-FFF2-40B4-BE49-F238E27FC236}">
                <a16:creationId xmlns:a16="http://schemas.microsoft.com/office/drawing/2014/main" id="{D13B3D05-2841-4E99-AFC5-32DEC6E72C53}"/>
              </a:ext>
            </a:extLst>
          </p:cNvPr>
          <p:cNvSpPr txBox="1">
            <a:spLocks/>
          </p:cNvSpPr>
          <p:nvPr/>
        </p:nvSpPr>
        <p:spPr>
          <a:xfrm>
            <a:off x="992821" y="4131992"/>
            <a:ext cx="2235086" cy="868026"/>
          </a:xfrm>
          <a:prstGeom prst="rect">
            <a:avLst/>
          </a:prstGeom>
        </p:spPr>
        <p:txBody>
          <a:bodyPr vert="horz" lIns="91440" tIns="45720" rIns="91440" bIns="45720" rtlCol="0" anchor="b">
            <a:norm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pPr>
            <a:r>
              <a:rPr lang="en-US" sz="3000" dirty="0">
                <a:solidFill>
                  <a:srgbClr val="EBEBEB"/>
                </a:solidFill>
              </a:rPr>
              <a:t>Diverging</a:t>
            </a:r>
          </a:p>
        </p:txBody>
      </p:sp>
      <p:sp>
        <p:nvSpPr>
          <p:cNvPr id="23" name="Τίτλος 1">
            <a:extLst>
              <a:ext uri="{FF2B5EF4-FFF2-40B4-BE49-F238E27FC236}">
                <a16:creationId xmlns:a16="http://schemas.microsoft.com/office/drawing/2014/main" id="{3D35963B-55C3-4B01-8C4E-484B6C2A12A7}"/>
              </a:ext>
            </a:extLst>
          </p:cNvPr>
          <p:cNvSpPr txBox="1">
            <a:spLocks/>
          </p:cNvSpPr>
          <p:nvPr/>
        </p:nvSpPr>
        <p:spPr>
          <a:xfrm>
            <a:off x="5135517" y="4367657"/>
            <a:ext cx="2795630" cy="868026"/>
          </a:xfrm>
          <a:prstGeom prst="rect">
            <a:avLst/>
          </a:prstGeom>
        </p:spPr>
        <p:txBody>
          <a:bodyPr vert="horz" lIns="91440" tIns="45720" rIns="91440" bIns="45720" rtlCol="0" anchor="b">
            <a:norm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pPr>
            <a:r>
              <a:rPr lang="en-US" sz="3000" dirty="0"/>
              <a:t>Qualitative</a:t>
            </a:r>
            <a:endParaRPr lang="en-US" sz="3000" dirty="0">
              <a:solidFill>
                <a:srgbClr val="EBEBEB"/>
              </a:solidFill>
            </a:endParaRPr>
          </a:p>
        </p:txBody>
      </p:sp>
      <p:sp>
        <p:nvSpPr>
          <p:cNvPr id="25" name="Τίτλος 1">
            <a:extLst>
              <a:ext uri="{FF2B5EF4-FFF2-40B4-BE49-F238E27FC236}">
                <a16:creationId xmlns:a16="http://schemas.microsoft.com/office/drawing/2014/main" id="{888685BF-A11A-44D1-8EE8-B357F54FDDE9}"/>
              </a:ext>
            </a:extLst>
          </p:cNvPr>
          <p:cNvSpPr txBox="1">
            <a:spLocks/>
          </p:cNvSpPr>
          <p:nvPr/>
        </p:nvSpPr>
        <p:spPr>
          <a:xfrm>
            <a:off x="9052655" y="4223710"/>
            <a:ext cx="2795630" cy="868026"/>
          </a:xfrm>
          <a:prstGeom prst="rect">
            <a:avLst/>
          </a:prstGeom>
        </p:spPr>
        <p:txBody>
          <a:bodyPr vert="horz" lIns="91440" tIns="45720" rIns="91440" bIns="45720" rtlCol="0" anchor="b">
            <a:norm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pPr>
            <a:endParaRPr lang="en-US" sz="3000" dirty="0">
              <a:solidFill>
                <a:srgbClr val="EBEBEB"/>
              </a:solidFill>
            </a:endParaRPr>
          </a:p>
        </p:txBody>
      </p:sp>
      <p:sp>
        <p:nvSpPr>
          <p:cNvPr id="27" name="Τίτλος 1">
            <a:extLst>
              <a:ext uri="{FF2B5EF4-FFF2-40B4-BE49-F238E27FC236}">
                <a16:creationId xmlns:a16="http://schemas.microsoft.com/office/drawing/2014/main" id="{65A420FC-2449-4C7C-9CE0-0532A6965428}"/>
              </a:ext>
            </a:extLst>
          </p:cNvPr>
          <p:cNvSpPr txBox="1">
            <a:spLocks/>
          </p:cNvSpPr>
          <p:nvPr/>
        </p:nvSpPr>
        <p:spPr>
          <a:xfrm>
            <a:off x="9528641" y="4310427"/>
            <a:ext cx="2795630" cy="734988"/>
          </a:xfrm>
          <a:prstGeom prst="rect">
            <a:avLst/>
          </a:prstGeom>
        </p:spPr>
        <p:txBody>
          <a:bodyPr vert="horz" lIns="91440" tIns="45720" rIns="91440" bIns="45720" rtlCol="0" anchor="b">
            <a:norm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pPr>
            <a:r>
              <a:rPr lang="en-US" sz="3000" dirty="0"/>
              <a:t>Sequential </a:t>
            </a:r>
            <a:endParaRPr lang="en-US" sz="3000" dirty="0">
              <a:solidFill>
                <a:srgbClr val="EBEBEB"/>
              </a:solidFill>
            </a:endParaRPr>
          </a:p>
        </p:txBody>
      </p:sp>
    </p:spTree>
    <p:extLst>
      <p:ext uri="{BB962C8B-B14F-4D97-AF65-F5344CB8AC3E}">
        <p14:creationId xmlns:p14="http://schemas.microsoft.com/office/powerpoint/2010/main" val="381286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F754091-1F94-41C6-9DAE-11273282DAD3}"/>
              </a:ext>
            </a:extLst>
          </p:cNvPr>
          <p:cNvSpPr>
            <a:spLocks noGrp="1"/>
          </p:cNvSpPr>
          <p:nvPr>
            <p:ph type="title"/>
          </p:nvPr>
        </p:nvSpPr>
        <p:spPr/>
        <p:txBody>
          <a:bodyPr/>
          <a:lstStyle/>
          <a:p>
            <a:r>
              <a:rPr lang="el-GR" dirty="0"/>
              <a:t>Τα ερωτήματα των </a:t>
            </a:r>
            <a:r>
              <a:rPr lang="en-US" dirty="0"/>
              <a:t>GIS</a:t>
            </a:r>
          </a:p>
        </p:txBody>
      </p:sp>
      <p:sp>
        <p:nvSpPr>
          <p:cNvPr id="3" name="Θέση περιεχομένου 2">
            <a:extLst>
              <a:ext uri="{FF2B5EF4-FFF2-40B4-BE49-F238E27FC236}">
                <a16:creationId xmlns:a16="http://schemas.microsoft.com/office/drawing/2014/main" id="{DC3786F7-E607-42DF-A184-0DC12FF8CB22}"/>
              </a:ext>
            </a:extLst>
          </p:cNvPr>
          <p:cNvSpPr>
            <a:spLocks noGrp="1"/>
          </p:cNvSpPr>
          <p:nvPr>
            <p:ph idx="1"/>
          </p:nvPr>
        </p:nvSpPr>
        <p:spPr/>
        <p:txBody>
          <a:bodyPr/>
          <a:lstStyle/>
          <a:p>
            <a:r>
              <a:rPr lang="el-GR" dirty="0"/>
              <a:t>Θέση - Τι βρίσκεται εκεί;</a:t>
            </a:r>
          </a:p>
          <a:p>
            <a:r>
              <a:rPr lang="el-GR" dirty="0"/>
              <a:t>Προϋποθέσεις- Πού βρίσκονται δεδομένα που πληρούν συγκεκριμένες προϋποθέσεις (κριτήρια);</a:t>
            </a:r>
          </a:p>
          <a:p>
            <a:r>
              <a:rPr lang="el-GR" dirty="0"/>
              <a:t>Μοντελοποίηση - Τι θα συμβεί αν;</a:t>
            </a:r>
          </a:p>
          <a:p>
            <a:r>
              <a:rPr lang="el-GR" dirty="0"/>
              <a:t>Τάσεις - Τι έχει αλλάξει από τότε;</a:t>
            </a:r>
          </a:p>
          <a:p>
            <a:r>
              <a:rPr lang="el-GR" dirty="0"/>
              <a:t>Μοτίβα – Ποιο πρότυπο ακολουθεί η χωρική μεταβολή;</a:t>
            </a:r>
          </a:p>
          <a:p>
            <a:r>
              <a:rPr lang="el-GR" dirty="0"/>
              <a:t>Επιπτώσεις - Ποιες θα είναι οι επιπτώσεις, αν ληφθούν συγκεκριμένες ενέργειες;</a:t>
            </a:r>
            <a:endParaRPr lang="en-US" dirty="0"/>
          </a:p>
        </p:txBody>
      </p:sp>
      <p:sp>
        <p:nvSpPr>
          <p:cNvPr id="4" name="Θέση ημερομηνίας 3">
            <a:extLst>
              <a:ext uri="{FF2B5EF4-FFF2-40B4-BE49-F238E27FC236}">
                <a16:creationId xmlns:a16="http://schemas.microsoft.com/office/drawing/2014/main" id="{2CC07FCB-ACC2-4116-A9AB-DDE27C42FB13}"/>
              </a:ext>
            </a:extLst>
          </p:cNvPr>
          <p:cNvSpPr>
            <a:spLocks noGrp="1"/>
          </p:cNvSpPr>
          <p:nvPr>
            <p:ph type="dt" sz="half" idx="10"/>
          </p:nvPr>
        </p:nvSpPr>
        <p:spPr/>
        <p:txBody>
          <a:bodyPr/>
          <a:lstStyle/>
          <a:p>
            <a:fld id="{DDFDCA20-2E13-4515-99C7-F4F915F4146C}" type="datetime1">
              <a:rPr lang="en-US" smtClean="0"/>
              <a:t>10/15/2019</a:t>
            </a:fld>
            <a:endParaRPr lang="en-US" dirty="0"/>
          </a:p>
        </p:txBody>
      </p:sp>
      <p:sp>
        <p:nvSpPr>
          <p:cNvPr id="5" name="Θέση αριθμού διαφάνειας 4">
            <a:extLst>
              <a:ext uri="{FF2B5EF4-FFF2-40B4-BE49-F238E27FC236}">
                <a16:creationId xmlns:a16="http://schemas.microsoft.com/office/drawing/2014/main" id="{4243CF62-646A-4789-851B-F093A28ACD8F}"/>
              </a:ext>
            </a:extLst>
          </p:cNvPr>
          <p:cNvSpPr>
            <a:spLocks noGrp="1"/>
          </p:cNvSpPr>
          <p:nvPr>
            <p:ph type="sldNum" sz="quarter" idx="12"/>
          </p:nvPr>
        </p:nvSpPr>
        <p:spPr/>
        <p:txBody>
          <a:bodyPr/>
          <a:lstStyle/>
          <a:p>
            <a:fld id="{6D22F896-40B5-4ADD-8801-0D06FADFA095}" type="slidenum">
              <a:rPr lang="en-US" smtClean="0"/>
              <a:t>14</a:t>
            </a:fld>
            <a:endParaRPr lang="en-US" dirty="0"/>
          </a:p>
        </p:txBody>
      </p:sp>
    </p:spTree>
    <p:extLst>
      <p:ext uri="{BB962C8B-B14F-4D97-AF65-F5344CB8AC3E}">
        <p14:creationId xmlns:p14="http://schemas.microsoft.com/office/powerpoint/2010/main" val="1154612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846C9AF-8ED1-4F34-941E-7869DA5CE46E}"/>
              </a:ext>
            </a:extLst>
          </p:cNvPr>
          <p:cNvSpPr>
            <a:spLocks noGrp="1"/>
          </p:cNvSpPr>
          <p:nvPr>
            <p:ph type="title"/>
          </p:nvPr>
        </p:nvSpPr>
        <p:spPr>
          <a:xfrm>
            <a:off x="370808" y="206476"/>
            <a:ext cx="9404723" cy="1400530"/>
          </a:xfrm>
        </p:spPr>
        <p:txBody>
          <a:bodyPr/>
          <a:lstStyle/>
          <a:p>
            <a:r>
              <a:rPr lang="el-GR" dirty="0"/>
              <a:t>Διανυσματικά </a:t>
            </a:r>
            <a:r>
              <a:rPr lang="en-US" dirty="0"/>
              <a:t>vs.</a:t>
            </a:r>
            <a:r>
              <a:rPr lang="el-GR" dirty="0"/>
              <a:t> Ψηφιδωτά χωρικά δεδομένα (</a:t>
            </a:r>
            <a:r>
              <a:rPr lang="en-US" dirty="0"/>
              <a:t>vector vs. raster)</a:t>
            </a:r>
          </a:p>
        </p:txBody>
      </p:sp>
      <p:sp>
        <p:nvSpPr>
          <p:cNvPr id="4" name="Θέση ημερομηνίας 3">
            <a:extLst>
              <a:ext uri="{FF2B5EF4-FFF2-40B4-BE49-F238E27FC236}">
                <a16:creationId xmlns:a16="http://schemas.microsoft.com/office/drawing/2014/main" id="{72D8F0A6-BA02-430C-B929-B8522FF99160}"/>
              </a:ext>
            </a:extLst>
          </p:cNvPr>
          <p:cNvSpPr>
            <a:spLocks noGrp="1"/>
          </p:cNvSpPr>
          <p:nvPr>
            <p:ph type="dt" sz="half" idx="10"/>
          </p:nvPr>
        </p:nvSpPr>
        <p:spPr>
          <a:xfrm>
            <a:off x="10609006" y="6477001"/>
            <a:ext cx="1505205" cy="287594"/>
          </a:xfrm>
        </p:spPr>
        <p:txBody>
          <a:bodyPr/>
          <a:lstStyle/>
          <a:p>
            <a:fld id="{DDFDCA20-2E13-4515-99C7-F4F915F4146C}" type="datetime1">
              <a:rPr lang="en-US" smtClean="0"/>
              <a:t>10/15/2019</a:t>
            </a:fld>
            <a:endParaRPr lang="en-US" dirty="0"/>
          </a:p>
        </p:txBody>
      </p:sp>
      <p:sp>
        <p:nvSpPr>
          <p:cNvPr id="5" name="Θέση αριθμού διαφάνειας 4">
            <a:extLst>
              <a:ext uri="{FF2B5EF4-FFF2-40B4-BE49-F238E27FC236}">
                <a16:creationId xmlns:a16="http://schemas.microsoft.com/office/drawing/2014/main" id="{3DCEE463-32B6-4C13-AAF5-B2F4319FF8E9}"/>
              </a:ext>
            </a:extLst>
          </p:cNvPr>
          <p:cNvSpPr>
            <a:spLocks noGrp="1"/>
          </p:cNvSpPr>
          <p:nvPr>
            <p:ph type="sldNum" sz="quarter" idx="12"/>
          </p:nvPr>
        </p:nvSpPr>
        <p:spPr/>
        <p:txBody>
          <a:bodyPr/>
          <a:lstStyle/>
          <a:p>
            <a:fld id="{6D22F896-40B5-4ADD-8801-0D06FADFA095}" type="slidenum">
              <a:rPr lang="en-US" smtClean="0"/>
              <a:t>15</a:t>
            </a:fld>
            <a:endParaRPr lang="en-US" dirty="0"/>
          </a:p>
        </p:txBody>
      </p:sp>
      <p:pic>
        <p:nvPicPr>
          <p:cNvPr id="13" name="Εικόνα 12">
            <a:extLst>
              <a:ext uri="{FF2B5EF4-FFF2-40B4-BE49-F238E27FC236}">
                <a16:creationId xmlns:a16="http://schemas.microsoft.com/office/drawing/2014/main" id="{A09D1A68-E4DC-4A7B-BA7F-7A424348DF93}"/>
              </a:ext>
            </a:extLst>
          </p:cNvPr>
          <p:cNvPicPr>
            <a:picLocks noChangeAspect="1"/>
          </p:cNvPicPr>
          <p:nvPr/>
        </p:nvPicPr>
        <p:blipFill>
          <a:blip r:embed="rId2"/>
          <a:stretch>
            <a:fillRect/>
          </a:stretch>
        </p:blipFill>
        <p:spPr>
          <a:xfrm>
            <a:off x="262654" y="1877961"/>
            <a:ext cx="4407642" cy="4751438"/>
          </a:xfrm>
          <a:prstGeom prst="rect">
            <a:avLst/>
          </a:prstGeom>
        </p:spPr>
      </p:pic>
      <p:pic>
        <p:nvPicPr>
          <p:cNvPr id="15" name="Εικόνα 14" descr="Εικόνα που περιέχει στιγμιότυπο οθόνης&#10;&#10;Περιγραφή που δημιουργήθηκε αυτόματα">
            <a:extLst>
              <a:ext uri="{FF2B5EF4-FFF2-40B4-BE49-F238E27FC236}">
                <a16:creationId xmlns:a16="http://schemas.microsoft.com/office/drawing/2014/main" id="{3AC29AA4-C244-4166-94BF-BB1FBA46748C}"/>
              </a:ext>
            </a:extLst>
          </p:cNvPr>
          <p:cNvPicPr>
            <a:picLocks noChangeAspect="1"/>
          </p:cNvPicPr>
          <p:nvPr/>
        </p:nvPicPr>
        <p:blipFill>
          <a:blip r:embed="rId3"/>
          <a:stretch>
            <a:fillRect/>
          </a:stretch>
        </p:blipFill>
        <p:spPr>
          <a:xfrm>
            <a:off x="6398413" y="1513245"/>
            <a:ext cx="5715798" cy="3210373"/>
          </a:xfrm>
          <a:prstGeom prst="rect">
            <a:avLst/>
          </a:prstGeom>
        </p:spPr>
      </p:pic>
      <p:pic>
        <p:nvPicPr>
          <p:cNvPr id="17" name="Εικόνα 16" descr="Εικόνα που περιέχει σχεδίαση&#10;&#10;Περιγραφή που δημιουργήθηκε αυτόματα">
            <a:extLst>
              <a:ext uri="{FF2B5EF4-FFF2-40B4-BE49-F238E27FC236}">
                <a16:creationId xmlns:a16="http://schemas.microsoft.com/office/drawing/2014/main" id="{0BE88009-A43E-4DE9-9941-2E03529BB9E7}"/>
              </a:ext>
            </a:extLst>
          </p:cNvPr>
          <p:cNvPicPr>
            <a:picLocks noChangeAspect="1"/>
          </p:cNvPicPr>
          <p:nvPr/>
        </p:nvPicPr>
        <p:blipFill>
          <a:blip r:embed="rId4"/>
          <a:stretch>
            <a:fillRect/>
          </a:stretch>
        </p:blipFill>
        <p:spPr>
          <a:xfrm>
            <a:off x="5608237" y="4844065"/>
            <a:ext cx="3648075" cy="1933575"/>
          </a:xfrm>
          <a:prstGeom prst="rect">
            <a:avLst/>
          </a:prstGeom>
        </p:spPr>
      </p:pic>
    </p:spTree>
    <p:extLst>
      <p:ext uri="{BB962C8B-B14F-4D97-AF65-F5344CB8AC3E}">
        <p14:creationId xmlns:p14="http://schemas.microsoft.com/office/powerpoint/2010/main" val="19254545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96F18326-BEE8-440C-861E-DA50BFDA03E3}"/>
              </a:ext>
            </a:extLst>
          </p:cNvPr>
          <p:cNvSpPr>
            <a:spLocks noGrp="1"/>
          </p:cNvSpPr>
          <p:nvPr>
            <p:ph type="title"/>
          </p:nvPr>
        </p:nvSpPr>
        <p:spPr>
          <a:xfrm>
            <a:off x="648931" y="629266"/>
            <a:ext cx="4166510" cy="1622321"/>
          </a:xfrm>
        </p:spPr>
        <p:txBody>
          <a:bodyPr>
            <a:normAutofit/>
          </a:bodyPr>
          <a:lstStyle/>
          <a:p>
            <a:r>
              <a:rPr lang="el-GR" sz="3900" dirty="0">
                <a:solidFill>
                  <a:srgbClr val="EBEBEB"/>
                </a:solidFill>
              </a:rPr>
              <a:t>Είδη Ανάλυσης: Ερωτήσεις</a:t>
            </a:r>
            <a:endParaRPr lang="en-US" sz="3900" dirty="0">
              <a:solidFill>
                <a:srgbClr val="EBEBEB"/>
              </a:solidFill>
            </a:endParaRPr>
          </a:p>
        </p:txBody>
      </p:sp>
      <p:sp>
        <p:nvSpPr>
          <p:cNvPr id="13"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15" name="Freeform: Shape 14">
            <a:extLst>
              <a:ext uri="{FF2B5EF4-FFF2-40B4-BE49-F238E27FC236}">
                <a16:creationId xmlns:a16="http://schemas.microsoft.com/office/drawing/2014/main" id="{70151CB7-E7DE-4917-B831-01DF9CE01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pic>
        <p:nvPicPr>
          <p:cNvPr id="6" name="Εικόνα 5">
            <a:extLst>
              <a:ext uri="{FF2B5EF4-FFF2-40B4-BE49-F238E27FC236}">
                <a16:creationId xmlns:a16="http://schemas.microsoft.com/office/drawing/2014/main" id="{1282827E-3273-46F9-BC25-E835E59A30D8}"/>
              </a:ext>
            </a:extLst>
          </p:cNvPr>
          <p:cNvPicPr>
            <a:picLocks noChangeAspect="1"/>
          </p:cNvPicPr>
          <p:nvPr/>
        </p:nvPicPr>
        <p:blipFill>
          <a:blip r:embed="rId2"/>
          <a:stretch>
            <a:fillRect/>
          </a:stretch>
        </p:blipFill>
        <p:spPr>
          <a:xfrm>
            <a:off x="6093992" y="1896217"/>
            <a:ext cx="5449889" cy="3065562"/>
          </a:xfrm>
          <a:prstGeom prst="rect">
            <a:avLst/>
          </a:prstGeom>
          <a:effectLst/>
        </p:spPr>
      </p:pic>
      <p:sp>
        <p:nvSpPr>
          <p:cNvPr id="17" name="Rectangle 16">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 name="Θέση αριθμού διαφάνειας 4">
            <a:extLst>
              <a:ext uri="{FF2B5EF4-FFF2-40B4-BE49-F238E27FC236}">
                <a16:creationId xmlns:a16="http://schemas.microsoft.com/office/drawing/2014/main" id="{BD2007A1-981B-4D22-A33D-5E6BC87200C9}"/>
              </a:ext>
            </a:extLst>
          </p:cNvPr>
          <p:cNvSpPr>
            <a:spLocks noGrp="1"/>
          </p:cNvSpPr>
          <p:nvPr>
            <p:ph type="sldNum" sz="quarter" idx="12"/>
          </p:nvPr>
        </p:nvSpPr>
        <p:spPr>
          <a:xfrm>
            <a:off x="10352540" y="295729"/>
            <a:ext cx="838199" cy="767687"/>
          </a:xfrm>
        </p:spPr>
        <p:txBody>
          <a:bodyPr>
            <a:normAutofit/>
          </a:bodyPr>
          <a:lstStyle/>
          <a:p>
            <a:pPr>
              <a:spcAft>
                <a:spcPts val="600"/>
              </a:spcAft>
            </a:pPr>
            <a:fld id="{6D22F896-40B5-4ADD-8801-0D06FADFA095}" type="slidenum">
              <a:rPr lang="en-US">
                <a:solidFill>
                  <a:srgbClr val="FFFFFF"/>
                </a:solidFill>
              </a:rPr>
              <a:pPr>
                <a:spcAft>
                  <a:spcPts val="600"/>
                </a:spcAft>
              </a:pPr>
              <a:t>16</a:t>
            </a:fld>
            <a:endParaRPr lang="en-US">
              <a:solidFill>
                <a:srgbClr val="FFFFFF"/>
              </a:solidFill>
            </a:endParaRPr>
          </a:p>
        </p:txBody>
      </p:sp>
      <p:sp>
        <p:nvSpPr>
          <p:cNvPr id="3" name="Θέση περιεχομένου 2">
            <a:extLst>
              <a:ext uri="{FF2B5EF4-FFF2-40B4-BE49-F238E27FC236}">
                <a16:creationId xmlns:a16="http://schemas.microsoft.com/office/drawing/2014/main" id="{32EEB571-7C7B-4B1F-B257-A62A68F886E2}"/>
              </a:ext>
            </a:extLst>
          </p:cNvPr>
          <p:cNvSpPr>
            <a:spLocks noGrp="1"/>
          </p:cNvSpPr>
          <p:nvPr>
            <p:ph idx="1"/>
          </p:nvPr>
        </p:nvSpPr>
        <p:spPr>
          <a:xfrm>
            <a:off x="648931" y="2438400"/>
            <a:ext cx="4166509" cy="3785419"/>
          </a:xfrm>
        </p:spPr>
        <p:txBody>
          <a:bodyPr>
            <a:normAutofit/>
          </a:bodyPr>
          <a:lstStyle/>
          <a:p>
            <a:r>
              <a:rPr lang="el-GR">
                <a:solidFill>
                  <a:srgbClr val="EBEBEB"/>
                </a:solidFill>
              </a:rPr>
              <a:t>“πόσοι άνθρωποι ζουν σε αυτή την περιοχή ή σε 1 km από μια συγκεκριμένη τοποθεσία”;</a:t>
            </a:r>
            <a:endParaRPr lang="en-US">
              <a:solidFill>
                <a:srgbClr val="EBEBEB"/>
              </a:solidFill>
            </a:endParaRPr>
          </a:p>
        </p:txBody>
      </p:sp>
      <p:sp>
        <p:nvSpPr>
          <p:cNvPr id="4" name="Θέση ημερομηνίας 3">
            <a:extLst>
              <a:ext uri="{FF2B5EF4-FFF2-40B4-BE49-F238E27FC236}">
                <a16:creationId xmlns:a16="http://schemas.microsoft.com/office/drawing/2014/main" id="{21FF55D4-F152-4C3B-BE22-D77E33995F27}"/>
              </a:ext>
            </a:extLst>
          </p:cNvPr>
          <p:cNvSpPr>
            <a:spLocks noGrp="1"/>
          </p:cNvSpPr>
          <p:nvPr>
            <p:ph type="dt" sz="half" idx="10"/>
          </p:nvPr>
        </p:nvSpPr>
        <p:spPr>
          <a:xfrm>
            <a:off x="9254068" y="6355080"/>
            <a:ext cx="2290232" cy="304799"/>
          </a:xfrm>
        </p:spPr>
        <p:txBody>
          <a:bodyPr anchor="t">
            <a:normAutofit/>
          </a:bodyPr>
          <a:lstStyle/>
          <a:p>
            <a:pPr algn="r">
              <a:spcAft>
                <a:spcPts val="600"/>
              </a:spcAft>
            </a:pPr>
            <a:fld id="{DDFDCA20-2E13-4515-99C7-F4F915F4146C}" type="datetime1">
              <a:rPr lang="en-US" smtClean="0"/>
              <a:pPr algn="r">
                <a:spcAft>
                  <a:spcPts val="600"/>
                </a:spcAft>
              </a:pPr>
              <a:t>10/15/2019</a:t>
            </a:fld>
            <a:endParaRPr lang="en-US"/>
          </a:p>
        </p:txBody>
      </p:sp>
    </p:spTree>
    <p:extLst>
      <p:ext uri="{BB962C8B-B14F-4D97-AF65-F5344CB8AC3E}">
        <p14:creationId xmlns:p14="http://schemas.microsoft.com/office/powerpoint/2010/main" val="1496701338"/>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7F673AE-AC8E-4D00-8048-A15276B05E92}"/>
              </a:ext>
            </a:extLst>
          </p:cNvPr>
          <p:cNvSpPr>
            <a:spLocks noGrp="1"/>
          </p:cNvSpPr>
          <p:nvPr>
            <p:ph type="title"/>
          </p:nvPr>
        </p:nvSpPr>
        <p:spPr>
          <a:xfrm>
            <a:off x="647701" y="452718"/>
            <a:ext cx="4765226" cy="1400530"/>
          </a:xfrm>
        </p:spPr>
        <p:txBody>
          <a:bodyPr>
            <a:normAutofit/>
          </a:bodyPr>
          <a:lstStyle/>
          <a:p>
            <a:pPr>
              <a:lnSpc>
                <a:spcPct val="90000"/>
              </a:lnSpc>
            </a:pPr>
            <a:r>
              <a:rPr lang="el-GR" sz="2900"/>
              <a:t>Είδη Ανάλυσης: Πυκνότητα φαινομένου</a:t>
            </a:r>
            <a:endParaRPr lang="en-US" sz="2900"/>
          </a:p>
        </p:txBody>
      </p:sp>
      <p:sp>
        <p:nvSpPr>
          <p:cNvPr id="33" name="Rectangle 32">
            <a:extLst>
              <a:ext uri="{FF2B5EF4-FFF2-40B4-BE49-F238E27FC236}">
                <a16:creationId xmlns:a16="http://schemas.microsoft.com/office/drawing/2014/main" id="{EB0BDADE-3E6C-4355-93B1-DC12F24C0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 name="Θέση αριθμού διαφάνειας 4">
            <a:extLst>
              <a:ext uri="{FF2B5EF4-FFF2-40B4-BE49-F238E27FC236}">
                <a16:creationId xmlns:a16="http://schemas.microsoft.com/office/drawing/2014/main" id="{56D6D74D-7F84-45A6-A50D-44A7453EA3BE}"/>
              </a:ext>
            </a:extLst>
          </p:cNvPr>
          <p:cNvSpPr>
            <a:spLocks noGrp="1"/>
          </p:cNvSpPr>
          <p:nvPr>
            <p:ph type="sldNum" sz="quarter" idx="12"/>
          </p:nvPr>
        </p:nvSpPr>
        <p:spPr>
          <a:xfrm>
            <a:off x="10352540" y="295729"/>
            <a:ext cx="838199" cy="767687"/>
          </a:xfrm>
        </p:spPr>
        <p:txBody>
          <a:bodyPr>
            <a:normAutofit/>
          </a:bodyPr>
          <a:lstStyle/>
          <a:p>
            <a:pPr>
              <a:spcAft>
                <a:spcPts val="600"/>
              </a:spcAft>
            </a:pPr>
            <a:fld id="{6D22F896-40B5-4ADD-8801-0D06FADFA095}" type="slidenum">
              <a:rPr lang="en-US" smtClean="0"/>
              <a:pPr>
                <a:spcAft>
                  <a:spcPts val="600"/>
                </a:spcAft>
              </a:pPr>
              <a:t>17</a:t>
            </a:fld>
            <a:endParaRPr lang="en-US"/>
          </a:p>
        </p:txBody>
      </p:sp>
      <p:sp>
        <p:nvSpPr>
          <p:cNvPr id="23" name="Content Placeholder 10">
            <a:extLst>
              <a:ext uri="{FF2B5EF4-FFF2-40B4-BE49-F238E27FC236}">
                <a16:creationId xmlns:a16="http://schemas.microsoft.com/office/drawing/2014/main" id="{E08B8581-F7AD-4A62-A526-A78D6677C5A4}"/>
              </a:ext>
            </a:extLst>
          </p:cNvPr>
          <p:cNvSpPr>
            <a:spLocks noGrp="1"/>
          </p:cNvSpPr>
          <p:nvPr>
            <p:ph idx="1"/>
          </p:nvPr>
        </p:nvSpPr>
        <p:spPr>
          <a:xfrm>
            <a:off x="647701" y="2052918"/>
            <a:ext cx="4764245" cy="4195481"/>
          </a:xfrm>
        </p:spPr>
        <p:txBody>
          <a:bodyPr>
            <a:normAutofit/>
          </a:bodyPr>
          <a:lstStyle/>
          <a:p>
            <a:r>
              <a:rPr lang="el-GR"/>
              <a:t>Περιοχές με τη μεγαλύτερη συχνότητα τροχαίων ατυχημάτων</a:t>
            </a:r>
            <a:endParaRPr lang="en-US"/>
          </a:p>
          <a:p>
            <a:r>
              <a:rPr lang="en-US"/>
              <a:t>Hot-spots</a:t>
            </a:r>
          </a:p>
        </p:txBody>
      </p:sp>
      <p:sp>
        <p:nvSpPr>
          <p:cNvPr id="4" name="Θέση ημερομηνίας 3">
            <a:extLst>
              <a:ext uri="{FF2B5EF4-FFF2-40B4-BE49-F238E27FC236}">
                <a16:creationId xmlns:a16="http://schemas.microsoft.com/office/drawing/2014/main" id="{C218F8D5-E2EB-4B1E-94CE-E10E12674418}"/>
              </a:ext>
            </a:extLst>
          </p:cNvPr>
          <p:cNvSpPr>
            <a:spLocks noGrp="1"/>
          </p:cNvSpPr>
          <p:nvPr>
            <p:ph type="dt" sz="half" idx="10"/>
          </p:nvPr>
        </p:nvSpPr>
        <p:spPr>
          <a:xfrm>
            <a:off x="8758428" y="6248400"/>
            <a:ext cx="2785871" cy="304799"/>
          </a:xfrm>
        </p:spPr>
        <p:txBody>
          <a:bodyPr anchor="b">
            <a:normAutofit/>
          </a:bodyPr>
          <a:lstStyle/>
          <a:p>
            <a:pPr algn="r">
              <a:spcAft>
                <a:spcPts val="600"/>
              </a:spcAft>
            </a:pPr>
            <a:fld id="{DDFDCA20-2E13-4515-99C7-F4F915F4146C}" type="datetime1">
              <a:rPr lang="en-US">
                <a:solidFill>
                  <a:schemeClr val="tx1">
                    <a:tint val="75000"/>
                  </a:schemeClr>
                </a:solidFill>
              </a:rPr>
              <a:pPr algn="r">
                <a:spcAft>
                  <a:spcPts val="600"/>
                </a:spcAft>
              </a:pPr>
              <a:t>10/15/2019</a:t>
            </a:fld>
            <a:endParaRPr lang="en-US">
              <a:solidFill>
                <a:schemeClr val="tx1">
                  <a:tint val="75000"/>
                </a:schemeClr>
              </a:solidFill>
            </a:endParaRPr>
          </a:p>
        </p:txBody>
      </p:sp>
      <p:pic>
        <p:nvPicPr>
          <p:cNvPr id="12" name="Εικόνα 11">
            <a:extLst>
              <a:ext uri="{FF2B5EF4-FFF2-40B4-BE49-F238E27FC236}">
                <a16:creationId xmlns:a16="http://schemas.microsoft.com/office/drawing/2014/main" id="{6D42D263-4A41-466F-83E6-84AD4101BCCE}"/>
              </a:ext>
            </a:extLst>
          </p:cNvPr>
          <p:cNvPicPr>
            <a:picLocks noChangeAspect="1"/>
          </p:cNvPicPr>
          <p:nvPr/>
        </p:nvPicPr>
        <p:blipFill>
          <a:blip r:embed="rId3"/>
          <a:stretch>
            <a:fillRect/>
          </a:stretch>
        </p:blipFill>
        <p:spPr>
          <a:xfrm>
            <a:off x="5621514" y="37361"/>
            <a:ext cx="4607711" cy="6515838"/>
          </a:xfrm>
          <a:prstGeom prst="rect">
            <a:avLst/>
          </a:prstGeom>
        </p:spPr>
      </p:pic>
    </p:spTree>
    <p:extLst>
      <p:ext uri="{BB962C8B-B14F-4D97-AF65-F5344CB8AC3E}">
        <p14:creationId xmlns:p14="http://schemas.microsoft.com/office/powerpoint/2010/main" val="29788835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3AE6616-EEDC-4A02-92D5-FC0D0420CE9F}"/>
              </a:ext>
            </a:extLst>
          </p:cNvPr>
          <p:cNvSpPr>
            <a:spLocks noGrp="1"/>
          </p:cNvSpPr>
          <p:nvPr>
            <p:ph type="title"/>
          </p:nvPr>
        </p:nvSpPr>
        <p:spPr>
          <a:xfrm>
            <a:off x="647701" y="452718"/>
            <a:ext cx="4765226" cy="1400530"/>
          </a:xfrm>
        </p:spPr>
        <p:txBody>
          <a:bodyPr>
            <a:normAutofit/>
          </a:bodyPr>
          <a:lstStyle/>
          <a:p>
            <a:r>
              <a:rPr lang="el-GR" dirty="0"/>
              <a:t>Είδη Ανάλυσης: Γενίκευση</a:t>
            </a:r>
            <a:endParaRPr lang="en-US" dirty="0"/>
          </a:p>
        </p:txBody>
      </p:sp>
      <p:pic>
        <p:nvPicPr>
          <p:cNvPr id="7" name="Εικόνα 6" descr="Εικόνα που περιέχει αστέρι, ζώο&#10;&#10;Περιγραφή που δημιουργήθηκε αυτόματα">
            <a:extLst>
              <a:ext uri="{FF2B5EF4-FFF2-40B4-BE49-F238E27FC236}">
                <a16:creationId xmlns:a16="http://schemas.microsoft.com/office/drawing/2014/main" id="{DED700CA-1721-429A-8D60-AF5CC38F1729}"/>
              </a:ext>
            </a:extLst>
          </p:cNvPr>
          <p:cNvPicPr>
            <a:picLocks noChangeAspect="1"/>
          </p:cNvPicPr>
          <p:nvPr/>
        </p:nvPicPr>
        <p:blipFill rotWithShape="1">
          <a:blip r:embed="rId3"/>
          <a:srcRect t="19819" r="3" b="7486"/>
          <a:stretch/>
        </p:blipFill>
        <p:spPr>
          <a:xfrm>
            <a:off x="6103423" y="-2"/>
            <a:ext cx="6087038" cy="3429461"/>
          </a:xfrm>
          <a:prstGeom prst="rect">
            <a:avLst/>
          </a:prstGeom>
        </p:spPr>
      </p:pic>
      <p:sp>
        <p:nvSpPr>
          <p:cNvPr id="13" name="Rectangle 12">
            <a:extLst>
              <a:ext uri="{FF2B5EF4-FFF2-40B4-BE49-F238E27FC236}">
                <a16:creationId xmlns:a16="http://schemas.microsoft.com/office/drawing/2014/main" id="{C4FC9395-363F-4303-9B88-F5B9F15A2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 name="Θέση αριθμού διαφάνειας 4">
            <a:extLst>
              <a:ext uri="{FF2B5EF4-FFF2-40B4-BE49-F238E27FC236}">
                <a16:creationId xmlns:a16="http://schemas.microsoft.com/office/drawing/2014/main" id="{87DE28E8-B944-48B4-A7F1-354134FB2B14}"/>
              </a:ext>
            </a:extLst>
          </p:cNvPr>
          <p:cNvSpPr>
            <a:spLocks noGrp="1"/>
          </p:cNvSpPr>
          <p:nvPr>
            <p:ph type="sldNum" sz="quarter" idx="12"/>
          </p:nvPr>
        </p:nvSpPr>
        <p:spPr>
          <a:xfrm>
            <a:off x="10352540" y="295729"/>
            <a:ext cx="838199" cy="767687"/>
          </a:xfrm>
        </p:spPr>
        <p:txBody>
          <a:bodyPr>
            <a:normAutofit/>
          </a:bodyPr>
          <a:lstStyle/>
          <a:p>
            <a:pPr>
              <a:spcAft>
                <a:spcPts val="600"/>
              </a:spcAft>
            </a:pPr>
            <a:fld id="{6D22F896-40B5-4ADD-8801-0D06FADFA095}" type="slidenum">
              <a:rPr lang="en-US" smtClean="0"/>
              <a:pPr>
                <a:spcAft>
                  <a:spcPts val="600"/>
                </a:spcAft>
              </a:pPr>
              <a:t>18</a:t>
            </a:fld>
            <a:endParaRPr lang="en-US"/>
          </a:p>
        </p:txBody>
      </p:sp>
      <p:sp>
        <p:nvSpPr>
          <p:cNvPr id="3" name="Θέση περιεχομένου 2">
            <a:extLst>
              <a:ext uri="{FF2B5EF4-FFF2-40B4-BE49-F238E27FC236}">
                <a16:creationId xmlns:a16="http://schemas.microsoft.com/office/drawing/2014/main" id="{813525EB-D20D-4104-84F2-4E9B602CFCB7}"/>
              </a:ext>
            </a:extLst>
          </p:cNvPr>
          <p:cNvSpPr>
            <a:spLocks noGrp="1"/>
          </p:cNvSpPr>
          <p:nvPr>
            <p:ph idx="1"/>
          </p:nvPr>
        </p:nvSpPr>
        <p:spPr>
          <a:xfrm>
            <a:off x="647701" y="2052918"/>
            <a:ext cx="4764245" cy="4195481"/>
          </a:xfrm>
        </p:spPr>
        <p:txBody>
          <a:bodyPr>
            <a:normAutofit/>
          </a:bodyPr>
          <a:lstStyle/>
          <a:p>
            <a:r>
              <a:rPr lang="el-GR" dirty="0"/>
              <a:t>Γενικεύοντας από ένα δείγμα για τις ιδιότητες του συνόλου του πληθυσμού</a:t>
            </a:r>
            <a:endParaRPr lang="en-US" dirty="0"/>
          </a:p>
        </p:txBody>
      </p:sp>
      <p:pic>
        <p:nvPicPr>
          <p:cNvPr id="8" name="Εικόνα 7">
            <a:extLst>
              <a:ext uri="{FF2B5EF4-FFF2-40B4-BE49-F238E27FC236}">
                <a16:creationId xmlns:a16="http://schemas.microsoft.com/office/drawing/2014/main" id="{27EE5B43-43F5-470B-BD36-EA55C9125B0F}"/>
              </a:ext>
            </a:extLst>
          </p:cNvPr>
          <p:cNvPicPr>
            <a:picLocks noChangeAspect="1"/>
          </p:cNvPicPr>
          <p:nvPr/>
        </p:nvPicPr>
        <p:blipFill rotWithShape="1">
          <a:blip r:embed="rId4"/>
          <a:srcRect t="6331" r="3" b="18320"/>
          <a:stretch/>
        </p:blipFill>
        <p:spPr>
          <a:xfrm>
            <a:off x="6103423" y="3429460"/>
            <a:ext cx="6087038" cy="3428540"/>
          </a:xfrm>
          <a:prstGeom prst="rect">
            <a:avLst/>
          </a:prstGeom>
        </p:spPr>
      </p:pic>
      <p:sp>
        <p:nvSpPr>
          <p:cNvPr id="4" name="Θέση ημερομηνίας 3">
            <a:extLst>
              <a:ext uri="{FF2B5EF4-FFF2-40B4-BE49-F238E27FC236}">
                <a16:creationId xmlns:a16="http://schemas.microsoft.com/office/drawing/2014/main" id="{EA51D0F7-B85D-4B3C-B027-CA1BB0B7006D}"/>
              </a:ext>
            </a:extLst>
          </p:cNvPr>
          <p:cNvSpPr>
            <a:spLocks noGrp="1"/>
          </p:cNvSpPr>
          <p:nvPr>
            <p:ph type="dt" sz="half" idx="10"/>
          </p:nvPr>
        </p:nvSpPr>
        <p:spPr>
          <a:xfrm>
            <a:off x="8758430" y="6248167"/>
            <a:ext cx="2785869" cy="304799"/>
          </a:xfrm>
        </p:spPr>
        <p:txBody>
          <a:bodyPr anchor="b">
            <a:normAutofit/>
          </a:bodyPr>
          <a:lstStyle/>
          <a:p>
            <a:pPr algn="r">
              <a:spcAft>
                <a:spcPts val="600"/>
              </a:spcAft>
            </a:pPr>
            <a:fld id="{DDFDCA20-2E13-4515-99C7-F4F915F4146C}" type="datetime1">
              <a:rPr lang="en-US">
                <a:solidFill>
                  <a:schemeClr val="tx1">
                    <a:tint val="75000"/>
                  </a:schemeClr>
                </a:solidFill>
              </a:rPr>
              <a:pPr algn="r">
                <a:spcAft>
                  <a:spcPts val="600"/>
                </a:spcAft>
              </a:pPr>
              <a:t>10/15/2019</a:t>
            </a:fld>
            <a:endParaRPr lang="en-US">
              <a:solidFill>
                <a:schemeClr val="tx1">
                  <a:tint val="75000"/>
                </a:schemeClr>
              </a:solidFill>
            </a:endParaRPr>
          </a:p>
        </p:txBody>
      </p:sp>
      <p:sp>
        <p:nvSpPr>
          <p:cNvPr id="9" name="Ορθογώνιο 8">
            <a:extLst>
              <a:ext uri="{FF2B5EF4-FFF2-40B4-BE49-F238E27FC236}">
                <a16:creationId xmlns:a16="http://schemas.microsoft.com/office/drawing/2014/main" id="{3824D3FE-3DC4-4719-975A-980B65E2425A}"/>
              </a:ext>
            </a:extLst>
          </p:cNvPr>
          <p:cNvSpPr/>
          <p:nvPr/>
        </p:nvSpPr>
        <p:spPr>
          <a:xfrm>
            <a:off x="3735977" y="2905780"/>
            <a:ext cx="2021707" cy="523220"/>
          </a:xfrm>
          <a:prstGeom prst="rect">
            <a:avLst/>
          </a:prstGeom>
        </p:spPr>
        <p:txBody>
          <a:bodyPr wrap="none">
            <a:spAutoFit/>
          </a:bodyPr>
          <a:lstStyle/>
          <a:p>
            <a:r>
              <a:rPr lang="el-GR" sz="2800" b="1" dirty="0"/>
              <a:t>Εγκλήματα</a:t>
            </a:r>
            <a:endParaRPr lang="en-US" sz="2800" b="1" dirty="0"/>
          </a:p>
        </p:txBody>
      </p:sp>
      <p:sp>
        <p:nvSpPr>
          <p:cNvPr id="11" name="Ορθογώνιο 10">
            <a:extLst>
              <a:ext uri="{FF2B5EF4-FFF2-40B4-BE49-F238E27FC236}">
                <a16:creationId xmlns:a16="http://schemas.microsoft.com/office/drawing/2014/main" id="{CF6C5A21-269F-401C-A9D6-1B5B2361E9B8}"/>
              </a:ext>
            </a:extLst>
          </p:cNvPr>
          <p:cNvSpPr/>
          <p:nvPr/>
        </p:nvSpPr>
        <p:spPr>
          <a:xfrm>
            <a:off x="3251669" y="5877346"/>
            <a:ext cx="2738250" cy="523220"/>
          </a:xfrm>
          <a:prstGeom prst="rect">
            <a:avLst/>
          </a:prstGeom>
        </p:spPr>
        <p:txBody>
          <a:bodyPr wrap="none">
            <a:spAutoFit/>
          </a:bodyPr>
          <a:lstStyle/>
          <a:p>
            <a:r>
              <a:rPr lang="el-GR" sz="2800" b="1" dirty="0"/>
              <a:t>Τιμές Ακινήτων</a:t>
            </a:r>
            <a:endParaRPr lang="en-US" sz="2800" b="1" dirty="0"/>
          </a:p>
        </p:txBody>
      </p:sp>
    </p:spTree>
    <p:extLst>
      <p:ext uri="{BB962C8B-B14F-4D97-AF65-F5344CB8AC3E}">
        <p14:creationId xmlns:p14="http://schemas.microsoft.com/office/powerpoint/2010/main" val="24604634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4DDC893-E5EF-4CDE-B040-BA5B53AADD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6" name="Picture 15">
            <a:extLst>
              <a:ext uri="{FF2B5EF4-FFF2-40B4-BE49-F238E27FC236}">
                <a16:creationId xmlns:a16="http://schemas.microsoft.com/office/drawing/2014/main" id="{85F1A06D-D369-4974-8208-56120C5E7A9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8" name="Oval 17">
            <a:extLst>
              <a:ext uri="{FF2B5EF4-FFF2-40B4-BE49-F238E27FC236}">
                <a16:creationId xmlns:a16="http://schemas.microsoft.com/office/drawing/2014/main" id="{DAD27A50-88D7-4E2A-8488-F2879768A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20" name="Picture 19">
            <a:extLst>
              <a:ext uri="{FF2B5EF4-FFF2-40B4-BE49-F238E27FC236}">
                <a16:creationId xmlns:a16="http://schemas.microsoft.com/office/drawing/2014/main" id="{A47C6ACD-2325-48C6-B9F3-C21563A05E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2" name="Picture 21">
            <a:extLst>
              <a:ext uri="{FF2B5EF4-FFF2-40B4-BE49-F238E27FC236}">
                <a16:creationId xmlns:a16="http://schemas.microsoft.com/office/drawing/2014/main" id="{1081DF83-4F35-4560-87E6-0DE8AAAC33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4" name="Rectangle 23">
            <a:extLst>
              <a:ext uri="{FF2B5EF4-FFF2-40B4-BE49-F238E27FC236}">
                <a16:creationId xmlns:a16="http://schemas.microsoft.com/office/drawing/2014/main" id="{7C704F0F-1CD8-4DC1-AEE9-225958232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7" name="Εικόνα 6" descr="Εικόνα που περιέχει κείμενο, χάρτης&#10;&#10;Περιγραφή που δημιουργήθηκε αυτόματα">
            <a:extLst>
              <a:ext uri="{FF2B5EF4-FFF2-40B4-BE49-F238E27FC236}">
                <a16:creationId xmlns:a16="http://schemas.microsoft.com/office/drawing/2014/main" id="{2AE786E8-4423-45AF-A70E-6678A09015B8}"/>
              </a:ext>
            </a:extLst>
          </p:cNvPr>
          <p:cNvPicPr>
            <a:picLocks noChangeAspect="1"/>
          </p:cNvPicPr>
          <p:nvPr/>
        </p:nvPicPr>
        <p:blipFill rotWithShape="1">
          <a:blip r:embed="rId7"/>
          <a:srcRect r="5891" b="-2"/>
          <a:stretch/>
        </p:blipFill>
        <p:spPr>
          <a:xfrm>
            <a:off x="1" y="-5"/>
            <a:ext cx="6095999" cy="5020241"/>
          </a:xfrm>
          <a:custGeom>
            <a:avLst/>
            <a:gdLst>
              <a:gd name="connsiteX0" fmla="*/ 0 w 6095999"/>
              <a:gd name="connsiteY0" fmla="*/ 0 h 5020241"/>
              <a:gd name="connsiteX1" fmla="*/ 6095999 w 6095999"/>
              <a:gd name="connsiteY1" fmla="*/ 0 h 5020241"/>
              <a:gd name="connsiteX2" fmla="*/ 6095999 w 6095999"/>
              <a:gd name="connsiteY2" fmla="*/ 4581001 h 5020241"/>
              <a:gd name="connsiteX3" fmla="*/ 5995877 w 6095999"/>
              <a:gd name="connsiteY3" fmla="*/ 4581001 h 5020241"/>
              <a:gd name="connsiteX4" fmla="*/ 5747167 w 6095999"/>
              <a:gd name="connsiteY4" fmla="*/ 4576798 h 5020241"/>
              <a:gd name="connsiteX5" fmla="*/ 5503333 w 6095999"/>
              <a:gd name="connsiteY5" fmla="*/ 4570492 h 5020241"/>
              <a:gd name="connsiteX6" fmla="*/ 5261938 w 6095999"/>
              <a:gd name="connsiteY6" fmla="*/ 4564537 h 5020241"/>
              <a:gd name="connsiteX7" fmla="*/ 5025418 w 6095999"/>
              <a:gd name="connsiteY7" fmla="*/ 4557881 h 5020241"/>
              <a:gd name="connsiteX8" fmla="*/ 4790118 w 6095999"/>
              <a:gd name="connsiteY8" fmla="*/ 4547722 h 5020241"/>
              <a:gd name="connsiteX9" fmla="*/ 4558477 w 6095999"/>
              <a:gd name="connsiteY9" fmla="*/ 4536862 h 5020241"/>
              <a:gd name="connsiteX10" fmla="*/ 4331710 w 6095999"/>
              <a:gd name="connsiteY10" fmla="*/ 4527054 h 5020241"/>
              <a:gd name="connsiteX11" fmla="*/ 3889152 w 6095999"/>
              <a:gd name="connsiteY11" fmla="*/ 4499379 h 5020241"/>
              <a:gd name="connsiteX12" fmla="*/ 3464881 w 6095999"/>
              <a:gd name="connsiteY12" fmla="*/ 4469954 h 5020241"/>
              <a:gd name="connsiteX13" fmla="*/ 3057678 w 6095999"/>
              <a:gd name="connsiteY13" fmla="*/ 4439126 h 5020241"/>
              <a:gd name="connsiteX14" fmla="*/ 2672421 w 6095999"/>
              <a:gd name="connsiteY14" fmla="*/ 4405147 h 5020241"/>
              <a:gd name="connsiteX15" fmla="*/ 2304232 w 6095999"/>
              <a:gd name="connsiteY15" fmla="*/ 4369765 h 5020241"/>
              <a:gd name="connsiteX16" fmla="*/ 1962864 w 6095999"/>
              <a:gd name="connsiteY16" fmla="*/ 4331582 h 5020241"/>
              <a:gd name="connsiteX17" fmla="*/ 1642223 w 6095999"/>
              <a:gd name="connsiteY17" fmla="*/ 4294099 h 5020241"/>
              <a:gd name="connsiteX18" fmla="*/ 1347183 w 6095999"/>
              <a:gd name="connsiteY18" fmla="*/ 4256616 h 5020241"/>
              <a:gd name="connsiteX19" fmla="*/ 1076528 w 6095999"/>
              <a:gd name="connsiteY19" fmla="*/ 4221235 h 5020241"/>
              <a:gd name="connsiteX20" fmla="*/ 836351 w 6095999"/>
              <a:gd name="connsiteY20" fmla="*/ 4187605 h 5020241"/>
              <a:gd name="connsiteX21" fmla="*/ 619339 w 6095999"/>
              <a:gd name="connsiteY21" fmla="*/ 4155727 h 5020241"/>
              <a:gd name="connsiteX22" fmla="*/ 436464 w 6095999"/>
              <a:gd name="connsiteY22" fmla="*/ 4129104 h 5020241"/>
              <a:gd name="connsiteX23" fmla="*/ 282848 w 6095999"/>
              <a:gd name="connsiteY23" fmla="*/ 4103881 h 5020241"/>
              <a:gd name="connsiteX24" fmla="*/ 71932 w 6095999"/>
              <a:gd name="connsiteY24" fmla="*/ 4067800 h 5020241"/>
              <a:gd name="connsiteX25" fmla="*/ 1 w 6095999"/>
              <a:gd name="connsiteY25" fmla="*/ 4055539 h 5020241"/>
              <a:gd name="connsiteX26" fmla="*/ 1 w 6095999"/>
              <a:gd name="connsiteY26" fmla="*/ 5020241 h 5020241"/>
              <a:gd name="connsiteX27" fmla="*/ 0 w 6095999"/>
              <a:gd name="connsiteY27" fmla="*/ 5020241 h 502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95999" h="5020241">
                <a:moveTo>
                  <a:pt x="0" y="0"/>
                </a:moveTo>
                <a:lnTo>
                  <a:pt x="6095999" y="0"/>
                </a:lnTo>
                <a:lnTo>
                  <a:pt x="6095999"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pic>
        <p:nvPicPr>
          <p:cNvPr id="9" name="Εικόνα 8" descr="Εικόνα που περιέχει κείμενο, χάρτης&#10;&#10;Περιγραφή που δημιουργήθηκε αυτόματα">
            <a:extLst>
              <a:ext uri="{FF2B5EF4-FFF2-40B4-BE49-F238E27FC236}">
                <a16:creationId xmlns:a16="http://schemas.microsoft.com/office/drawing/2014/main" id="{B9F00497-9BBC-4BFE-B6B6-54D7689F57A2}"/>
              </a:ext>
            </a:extLst>
          </p:cNvPr>
          <p:cNvPicPr>
            <a:picLocks noChangeAspect="1"/>
          </p:cNvPicPr>
          <p:nvPr/>
        </p:nvPicPr>
        <p:blipFill rotWithShape="1">
          <a:blip r:embed="rId8"/>
          <a:srcRect r="-2" b="2036"/>
          <a:stretch/>
        </p:blipFill>
        <p:spPr>
          <a:xfrm>
            <a:off x="6096000" y="9403"/>
            <a:ext cx="6095696" cy="4583103"/>
          </a:xfrm>
          <a:custGeom>
            <a:avLst/>
            <a:gdLst>
              <a:gd name="connsiteX0" fmla="*/ 0 w 6095696"/>
              <a:gd name="connsiteY0" fmla="*/ 0 h 4583103"/>
              <a:gd name="connsiteX1" fmla="*/ 6095696 w 6095696"/>
              <a:gd name="connsiteY1" fmla="*/ 0 h 4583103"/>
              <a:gd name="connsiteX2" fmla="*/ 6095696 w 6095696"/>
              <a:gd name="connsiteY2" fmla="*/ 4057991 h 4583103"/>
              <a:gd name="connsiteX3" fmla="*/ 5818946 w 6095696"/>
              <a:gd name="connsiteY3" fmla="*/ 4110187 h 4583103"/>
              <a:gd name="connsiteX4" fmla="*/ 5543413 w 6095696"/>
              <a:gd name="connsiteY4" fmla="*/ 4159931 h 4583103"/>
              <a:gd name="connsiteX5" fmla="*/ 5266662 w 6095696"/>
              <a:gd name="connsiteY5" fmla="*/ 4208624 h 4583103"/>
              <a:gd name="connsiteX6" fmla="*/ 4988691 w 6095696"/>
              <a:gd name="connsiteY6" fmla="*/ 4250310 h 4583103"/>
              <a:gd name="connsiteX7" fmla="*/ 4711940 w 6095696"/>
              <a:gd name="connsiteY7" fmla="*/ 4292347 h 4583103"/>
              <a:gd name="connsiteX8" fmla="*/ 4433969 w 6095696"/>
              <a:gd name="connsiteY8" fmla="*/ 4331582 h 4583103"/>
              <a:gd name="connsiteX9" fmla="*/ 4159656 w 6095696"/>
              <a:gd name="connsiteY9" fmla="*/ 4365211 h 4583103"/>
              <a:gd name="connsiteX10" fmla="*/ 3881685 w 6095696"/>
              <a:gd name="connsiteY10" fmla="*/ 4397089 h 4583103"/>
              <a:gd name="connsiteX11" fmla="*/ 3604934 w 6095696"/>
              <a:gd name="connsiteY11" fmla="*/ 4426165 h 4583103"/>
              <a:gd name="connsiteX12" fmla="*/ 3333059 w 6095696"/>
              <a:gd name="connsiteY12" fmla="*/ 4451387 h 4583103"/>
              <a:gd name="connsiteX13" fmla="*/ 3057527 w 6095696"/>
              <a:gd name="connsiteY13" fmla="*/ 4476609 h 4583103"/>
              <a:gd name="connsiteX14" fmla="*/ 2785652 w 6095696"/>
              <a:gd name="connsiteY14" fmla="*/ 4497628 h 4583103"/>
              <a:gd name="connsiteX15" fmla="*/ 2513777 w 6095696"/>
              <a:gd name="connsiteY15" fmla="*/ 4514092 h 4583103"/>
              <a:gd name="connsiteX16" fmla="*/ 2243122 w 6095696"/>
              <a:gd name="connsiteY16" fmla="*/ 4531258 h 4583103"/>
              <a:gd name="connsiteX17" fmla="*/ 1974904 w 6095696"/>
              <a:gd name="connsiteY17" fmla="*/ 4545620 h 4583103"/>
              <a:gd name="connsiteX18" fmla="*/ 1709125 w 6095696"/>
              <a:gd name="connsiteY18" fmla="*/ 4555779 h 4583103"/>
              <a:gd name="connsiteX19" fmla="*/ 1443346 w 6095696"/>
              <a:gd name="connsiteY19" fmla="*/ 4564537 h 4583103"/>
              <a:gd name="connsiteX20" fmla="*/ 1180006 w 6095696"/>
              <a:gd name="connsiteY20" fmla="*/ 4572944 h 4583103"/>
              <a:gd name="connsiteX21" fmla="*/ 920323 w 6095696"/>
              <a:gd name="connsiteY21" fmla="*/ 4576798 h 4583103"/>
              <a:gd name="connsiteX22" fmla="*/ 660640 w 6095696"/>
              <a:gd name="connsiteY22" fmla="*/ 4581001 h 4583103"/>
              <a:gd name="connsiteX23" fmla="*/ 404614 w 6095696"/>
              <a:gd name="connsiteY23" fmla="*/ 4583103 h 4583103"/>
              <a:gd name="connsiteX24" fmla="*/ 151027 w 6095696"/>
              <a:gd name="connsiteY24" fmla="*/ 4581001 h 4583103"/>
              <a:gd name="connsiteX25" fmla="*/ 0 w 6095696"/>
              <a:gd name="connsiteY25" fmla="*/ 4581001 h 458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95696" h="4583103">
                <a:moveTo>
                  <a:pt x="0" y="0"/>
                </a:moveTo>
                <a:lnTo>
                  <a:pt x="6095696" y="0"/>
                </a:lnTo>
                <a:lnTo>
                  <a:pt x="6095696" y="4057991"/>
                </a:lnTo>
                <a:lnTo>
                  <a:pt x="5818946" y="4110187"/>
                </a:lnTo>
                <a:lnTo>
                  <a:pt x="5543413" y="4159931"/>
                </a:lnTo>
                <a:lnTo>
                  <a:pt x="5266662" y="4208624"/>
                </a:lnTo>
                <a:lnTo>
                  <a:pt x="4988691" y="4250310"/>
                </a:lnTo>
                <a:lnTo>
                  <a:pt x="4711940" y="4292347"/>
                </a:lnTo>
                <a:lnTo>
                  <a:pt x="4433969" y="4331582"/>
                </a:lnTo>
                <a:lnTo>
                  <a:pt x="4159656" y="4365211"/>
                </a:lnTo>
                <a:lnTo>
                  <a:pt x="3881685" y="4397089"/>
                </a:lnTo>
                <a:lnTo>
                  <a:pt x="3604934" y="4426165"/>
                </a:lnTo>
                <a:lnTo>
                  <a:pt x="3333059" y="4451387"/>
                </a:lnTo>
                <a:lnTo>
                  <a:pt x="3057527" y="4476609"/>
                </a:lnTo>
                <a:lnTo>
                  <a:pt x="2785652" y="4497628"/>
                </a:lnTo>
                <a:lnTo>
                  <a:pt x="2513777" y="4514092"/>
                </a:lnTo>
                <a:lnTo>
                  <a:pt x="2243122" y="4531258"/>
                </a:lnTo>
                <a:lnTo>
                  <a:pt x="1974904" y="4545620"/>
                </a:lnTo>
                <a:lnTo>
                  <a:pt x="1709125" y="4555779"/>
                </a:lnTo>
                <a:lnTo>
                  <a:pt x="1443346" y="4564537"/>
                </a:lnTo>
                <a:lnTo>
                  <a:pt x="1180006" y="4572944"/>
                </a:lnTo>
                <a:lnTo>
                  <a:pt x="920323" y="4576798"/>
                </a:lnTo>
                <a:lnTo>
                  <a:pt x="660640" y="4581001"/>
                </a:lnTo>
                <a:lnTo>
                  <a:pt x="404614" y="4583103"/>
                </a:lnTo>
                <a:lnTo>
                  <a:pt x="151027" y="4581001"/>
                </a:lnTo>
                <a:lnTo>
                  <a:pt x="0" y="4581001"/>
                </a:lnTo>
                <a:close/>
              </a:path>
            </a:pathLst>
          </a:custGeom>
        </p:spPr>
      </p:pic>
      <p:sp>
        <p:nvSpPr>
          <p:cNvPr id="34"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algn="ctr"/>
            <a:endParaRPr lang="en-US">
              <a:solidFill>
                <a:schemeClr val="tx1"/>
              </a:solidFill>
            </a:endParaRPr>
          </a:p>
        </p:txBody>
      </p:sp>
      <p:sp>
        <p:nvSpPr>
          <p:cNvPr id="35" name="Freeform: Shape 27">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0FD9B9EC-641F-486B-8106-4A8B1EA9CECD}"/>
              </a:ext>
            </a:extLst>
          </p:cNvPr>
          <p:cNvSpPr>
            <a:spLocks noGrp="1"/>
          </p:cNvSpPr>
          <p:nvPr>
            <p:ph type="title"/>
          </p:nvPr>
        </p:nvSpPr>
        <p:spPr>
          <a:xfrm>
            <a:off x="636916" y="4854346"/>
            <a:ext cx="10407602" cy="868026"/>
          </a:xfrm>
        </p:spPr>
        <p:txBody>
          <a:bodyPr vert="horz" lIns="91440" tIns="45720" rIns="91440" bIns="45720" rtlCol="0" anchor="b">
            <a:normAutofit/>
          </a:bodyPr>
          <a:lstStyle/>
          <a:p>
            <a:r>
              <a:rPr lang="en-US" sz="4400">
                <a:solidFill>
                  <a:srgbClr val="EBEBEB"/>
                </a:solidFill>
              </a:rPr>
              <a:t>Είδη Ανάλυσης: Χωρική Παρεμβολή</a:t>
            </a:r>
          </a:p>
        </p:txBody>
      </p:sp>
      <p:sp>
        <p:nvSpPr>
          <p:cNvPr id="4" name="Θέση ημερομηνίας 3">
            <a:extLst>
              <a:ext uri="{FF2B5EF4-FFF2-40B4-BE49-F238E27FC236}">
                <a16:creationId xmlns:a16="http://schemas.microsoft.com/office/drawing/2014/main" id="{6561243D-909E-498A-8174-9B19A715E5FF}"/>
              </a:ext>
            </a:extLst>
          </p:cNvPr>
          <p:cNvSpPr>
            <a:spLocks noGrp="1"/>
          </p:cNvSpPr>
          <p:nvPr>
            <p:ph type="dt" sz="half" idx="10"/>
          </p:nvPr>
        </p:nvSpPr>
        <p:spPr>
          <a:xfrm>
            <a:off x="8818705" y="6355080"/>
            <a:ext cx="2225814" cy="304799"/>
          </a:xfrm>
        </p:spPr>
        <p:txBody>
          <a:bodyPr vert="horz" lIns="91440" tIns="45720" rIns="91440" bIns="45720" rtlCol="0" anchor="t">
            <a:normAutofit/>
          </a:bodyPr>
          <a:lstStyle/>
          <a:p>
            <a:pPr algn="r" defTabSz="914400">
              <a:spcAft>
                <a:spcPts val="600"/>
              </a:spcAft>
            </a:pPr>
            <a:fld id="{DDFDCA20-2E13-4515-99C7-F4F915F4146C}" type="datetime1">
              <a:rPr lang="en-US" sz="1100" b="0"/>
              <a:pPr algn="r" defTabSz="914400">
                <a:spcAft>
                  <a:spcPts val="600"/>
                </a:spcAft>
              </a:pPr>
              <a:t>10/15/2019</a:t>
            </a:fld>
            <a:endParaRPr lang="en-US" sz="1100" b="0"/>
          </a:p>
        </p:txBody>
      </p:sp>
      <p:sp>
        <p:nvSpPr>
          <p:cNvPr id="5" name="Θέση αριθμού διαφάνειας 4">
            <a:extLst>
              <a:ext uri="{FF2B5EF4-FFF2-40B4-BE49-F238E27FC236}">
                <a16:creationId xmlns:a16="http://schemas.microsoft.com/office/drawing/2014/main" id="{71F3FAAF-7CFF-4B23-A423-3CA33AF2D6A4}"/>
              </a:ext>
            </a:extLst>
          </p:cNvPr>
          <p:cNvSpPr>
            <a:spLocks noGrp="1"/>
          </p:cNvSpPr>
          <p:nvPr>
            <p:ph type="sldNum" sz="quarter" idx="12"/>
          </p:nvPr>
        </p:nvSpPr>
        <p:spPr>
          <a:xfrm>
            <a:off x="11135984" y="5826454"/>
            <a:ext cx="838199" cy="833425"/>
          </a:xfrm>
        </p:spPr>
        <p:txBody>
          <a:bodyPr vert="horz" lIns="91440" tIns="45720" rIns="91440" bIns="45720" rtlCol="0" anchor="b">
            <a:normAutofit/>
          </a:bodyPr>
          <a:lstStyle/>
          <a:p>
            <a:pPr defTabSz="914400">
              <a:spcAft>
                <a:spcPts val="600"/>
              </a:spcAft>
            </a:pPr>
            <a:fld id="{6D22F896-40B5-4ADD-8801-0D06FADFA095}" type="slidenum">
              <a:rPr lang="en-US">
                <a:solidFill>
                  <a:srgbClr val="FFFFFF"/>
                </a:solidFill>
              </a:rPr>
              <a:pPr defTabSz="914400">
                <a:spcAft>
                  <a:spcPts val="600"/>
                </a:spcAft>
              </a:pPr>
              <a:t>19</a:t>
            </a:fld>
            <a:endParaRPr lang="en-US">
              <a:solidFill>
                <a:srgbClr val="FFFFFF"/>
              </a:solidFill>
            </a:endParaRPr>
          </a:p>
        </p:txBody>
      </p:sp>
    </p:spTree>
    <p:extLst>
      <p:ext uri="{BB962C8B-B14F-4D97-AF65-F5344CB8AC3E}">
        <p14:creationId xmlns:p14="http://schemas.microsoft.com/office/powerpoint/2010/main" val="2587382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A6C750B-B3FD-4E3D-B38E-EED96D352299}"/>
              </a:ext>
            </a:extLst>
          </p:cNvPr>
          <p:cNvSpPr>
            <a:spLocks noGrp="1"/>
          </p:cNvSpPr>
          <p:nvPr>
            <p:ph type="title"/>
          </p:nvPr>
        </p:nvSpPr>
        <p:spPr>
          <a:xfrm>
            <a:off x="646111" y="452718"/>
            <a:ext cx="9404723" cy="2075878"/>
          </a:xfrm>
        </p:spPr>
        <p:txBody>
          <a:bodyPr/>
          <a:lstStyle/>
          <a:p>
            <a:r>
              <a:rPr lang="el-GR" dirty="0"/>
              <a:t>Η λήψη αποφάσεων βασισμένη στη γεωγραφία είναι βασικό συστατικό της ανθρώπινης σκέψης….</a:t>
            </a:r>
            <a:endParaRPr lang="en-US" dirty="0"/>
          </a:p>
        </p:txBody>
      </p:sp>
      <p:sp>
        <p:nvSpPr>
          <p:cNvPr id="3" name="Θέση περιεχομένου 2">
            <a:extLst>
              <a:ext uri="{FF2B5EF4-FFF2-40B4-BE49-F238E27FC236}">
                <a16:creationId xmlns:a16="http://schemas.microsoft.com/office/drawing/2014/main" id="{5CA4D9CC-D7EB-4C38-A436-4D89E647F084}"/>
              </a:ext>
            </a:extLst>
          </p:cNvPr>
          <p:cNvSpPr>
            <a:spLocks noGrp="1"/>
          </p:cNvSpPr>
          <p:nvPr>
            <p:ph idx="1"/>
          </p:nvPr>
        </p:nvSpPr>
        <p:spPr>
          <a:xfrm>
            <a:off x="1103312" y="2845837"/>
            <a:ext cx="9860158" cy="3935962"/>
          </a:xfrm>
        </p:spPr>
        <p:txBody>
          <a:bodyPr>
            <a:normAutofit lnSpcReduction="10000"/>
          </a:bodyPr>
          <a:lstStyle/>
          <a:p>
            <a:r>
              <a:rPr lang="el-GR" dirty="0"/>
              <a:t>Κατανοώντας την γεωγραφία και τις σχέσεις των ανθρώπων με τον χώρο, μπορούμε να λάβουμε ενημερωμένες και τεκμηριωμένες αποφάσεις σχετικά με τον τρόπο που ζούμε στον πλανήτη μας. </a:t>
            </a:r>
            <a:endParaRPr lang="en-US" dirty="0"/>
          </a:p>
          <a:p>
            <a:r>
              <a:rPr lang="el-GR" dirty="0"/>
              <a:t>Για πολλούς κοινωνικούς επιστήμονες, ο χώρος είναι απλά μια ακόμα μεταβλητή σε έναν πίνακα, και μάλιστα όχι ιδιαίτερα σημαντική.</a:t>
            </a:r>
          </a:p>
          <a:p>
            <a:r>
              <a:rPr lang="el-GR" dirty="0"/>
              <a:t>Οι Γεωγράφοι ήταν σχεδόν μόνοι ανάμεσα στους άλλους κοινωνικούς επιστήμονες, τονίζοντας τη σημαντικότητα του χώρου.</a:t>
            </a:r>
          </a:p>
          <a:p>
            <a:r>
              <a:rPr lang="el-GR" dirty="0"/>
              <a:t>Πλέον όμως, η «χωρική κοινωνική επιστήμη» διασχίζει τα παραδοσιακά όρια ανάμεσα στις επιστήμες.</a:t>
            </a:r>
          </a:p>
          <a:p>
            <a:r>
              <a:rPr lang="el-GR" dirty="0"/>
              <a:t>Τα χωρικά εργαλεία (</a:t>
            </a:r>
            <a:r>
              <a:rPr lang="en-US" dirty="0"/>
              <a:t>GIS,</a:t>
            </a:r>
            <a:r>
              <a:rPr lang="el-GR" dirty="0"/>
              <a:t> χωρική ανάλυση και χάρτες) προσφέρουν το πλαίσιο με το οποίο οι κοινωνικές διεργασίες μπορούν να εξεταστούν στο γεωγραφικό περιβάλλον που διαδραματίζονται.</a:t>
            </a:r>
          </a:p>
          <a:p>
            <a:endParaRPr lang="en-US" dirty="0"/>
          </a:p>
        </p:txBody>
      </p:sp>
      <p:sp>
        <p:nvSpPr>
          <p:cNvPr id="4" name="Θέση ημερομηνίας 3">
            <a:extLst>
              <a:ext uri="{FF2B5EF4-FFF2-40B4-BE49-F238E27FC236}">
                <a16:creationId xmlns:a16="http://schemas.microsoft.com/office/drawing/2014/main" id="{84A74947-1DDE-4B13-AF9B-D57728F25B26}"/>
              </a:ext>
            </a:extLst>
          </p:cNvPr>
          <p:cNvSpPr>
            <a:spLocks noGrp="1"/>
          </p:cNvSpPr>
          <p:nvPr>
            <p:ph type="dt" sz="half" idx="10"/>
          </p:nvPr>
        </p:nvSpPr>
        <p:spPr>
          <a:xfrm>
            <a:off x="10963470" y="6477000"/>
            <a:ext cx="1150742" cy="304799"/>
          </a:xfrm>
        </p:spPr>
        <p:txBody>
          <a:bodyPr/>
          <a:lstStyle/>
          <a:p>
            <a:fld id="{DDFDCA20-2E13-4515-99C7-F4F915F4146C}" type="datetime1">
              <a:rPr lang="en-US" smtClean="0"/>
              <a:t>10/15/2019</a:t>
            </a:fld>
            <a:endParaRPr lang="en-US" dirty="0"/>
          </a:p>
        </p:txBody>
      </p:sp>
      <p:sp>
        <p:nvSpPr>
          <p:cNvPr id="5" name="Θέση αριθμού διαφάνειας 4">
            <a:extLst>
              <a:ext uri="{FF2B5EF4-FFF2-40B4-BE49-F238E27FC236}">
                <a16:creationId xmlns:a16="http://schemas.microsoft.com/office/drawing/2014/main" id="{0C03C0ED-948F-4808-AF26-16D0BCEC31D3}"/>
              </a:ext>
            </a:extLst>
          </p:cNvPr>
          <p:cNvSpPr>
            <a:spLocks noGrp="1"/>
          </p:cNvSpPr>
          <p:nvPr>
            <p:ph type="sldNum" sz="quarter" idx="12"/>
          </p:nvPr>
        </p:nvSpPr>
        <p:spPr/>
        <p:txBody>
          <a:bodyPr/>
          <a:lstStyle/>
          <a:p>
            <a:fld id="{6D22F896-40B5-4ADD-8801-0D06FADFA095}" type="slidenum">
              <a:rPr lang="en-US" smtClean="0"/>
              <a:t>2</a:t>
            </a:fld>
            <a:endParaRPr lang="en-US" dirty="0"/>
          </a:p>
        </p:txBody>
      </p:sp>
    </p:spTree>
    <p:extLst>
      <p:ext uri="{BB962C8B-B14F-4D97-AF65-F5344CB8AC3E}">
        <p14:creationId xmlns:p14="http://schemas.microsoft.com/office/powerpoint/2010/main" val="2243026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4DDC893-E5EF-4CDE-B040-BA5B53AADD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6" name="Picture 15">
            <a:extLst>
              <a:ext uri="{FF2B5EF4-FFF2-40B4-BE49-F238E27FC236}">
                <a16:creationId xmlns:a16="http://schemas.microsoft.com/office/drawing/2014/main" id="{85F1A06D-D369-4974-8208-56120C5E7A9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8" name="Oval 17">
            <a:extLst>
              <a:ext uri="{FF2B5EF4-FFF2-40B4-BE49-F238E27FC236}">
                <a16:creationId xmlns:a16="http://schemas.microsoft.com/office/drawing/2014/main" id="{DAD27A50-88D7-4E2A-8488-F2879768A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20" name="Picture 19">
            <a:extLst>
              <a:ext uri="{FF2B5EF4-FFF2-40B4-BE49-F238E27FC236}">
                <a16:creationId xmlns:a16="http://schemas.microsoft.com/office/drawing/2014/main" id="{A47C6ACD-2325-48C6-B9F3-C21563A05E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2" name="Picture 21">
            <a:extLst>
              <a:ext uri="{FF2B5EF4-FFF2-40B4-BE49-F238E27FC236}">
                <a16:creationId xmlns:a16="http://schemas.microsoft.com/office/drawing/2014/main" id="{1081DF83-4F35-4560-87E6-0DE8AAAC33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4" name="Rectangle 23">
            <a:extLst>
              <a:ext uri="{FF2B5EF4-FFF2-40B4-BE49-F238E27FC236}">
                <a16:creationId xmlns:a16="http://schemas.microsoft.com/office/drawing/2014/main" id="{7C704F0F-1CD8-4DC1-AEE9-225958232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9" name="Εικόνα 8" descr="Εικόνα που περιέχει κείμενο, χάρτης&#10;&#10;Περιγραφή που δημιουργήθηκε αυτόματα">
            <a:extLst>
              <a:ext uri="{FF2B5EF4-FFF2-40B4-BE49-F238E27FC236}">
                <a16:creationId xmlns:a16="http://schemas.microsoft.com/office/drawing/2014/main" id="{071D990D-C19A-4D59-8675-6E4DA1CE65FD}"/>
              </a:ext>
            </a:extLst>
          </p:cNvPr>
          <p:cNvPicPr>
            <a:picLocks noChangeAspect="1"/>
          </p:cNvPicPr>
          <p:nvPr/>
        </p:nvPicPr>
        <p:blipFill rotWithShape="1">
          <a:blip r:embed="rId7"/>
          <a:srcRect b="1374"/>
          <a:stretch/>
        </p:blipFill>
        <p:spPr>
          <a:xfrm>
            <a:off x="1" y="-5"/>
            <a:ext cx="6095999" cy="5020241"/>
          </a:xfrm>
          <a:custGeom>
            <a:avLst/>
            <a:gdLst>
              <a:gd name="connsiteX0" fmla="*/ 0 w 6095999"/>
              <a:gd name="connsiteY0" fmla="*/ 0 h 5020241"/>
              <a:gd name="connsiteX1" fmla="*/ 6095999 w 6095999"/>
              <a:gd name="connsiteY1" fmla="*/ 0 h 5020241"/>
              <a:gd name="connsiteX2" fmla="*/ 6095999 w 6095999"/>
              <a:gd name="connsiteY2" fmla="*/ 4581001 h 5020241"/>
              <a:gd name="connsiteX3" fmla="*/ 5995877 w 6095999"/>
              <a:gd name="connsiteY3" fmla="*/ 4581001 h 5020241"/>
              <a:gd name="connsiteX4" fmla="*/ 5747167 w 6095999"/>
              <a:gd name="connsiteY4" fmla="*/ 4576798 h 5020241"/>
              <a:gd name="connsiteX5" fmla="*/ 5503333 w 6095999"/>
              <a:gd name="connsiteY5" fmla="*/ 4570492 h 5020241"/>
              <a:gd name="connsiteX6" fmla="*/ 5261938 w 6095999"/>
              <a:gd name="connsiteY6" fmla="*/ 4564537 h 5020241"/>
              <a:gd name="connsiteX7" fmla="*/ 5025418 w 6095999"/>
              <a:gd name="connsiteY7" fmla="*/ 4557881 h 5020241"/>
              <a:gd name="connsiteX8" fmla="*/ 4790118 w 6095999"/>
              <a:gd name="connsiteY8" fmla="*/ 4547722 h 5020241"/>
              <a:gd name="connsiteX9" fmla="*/ 4558477 w 6095999"/>
              <a:gd name="connsiteY9" fmla="*/ 4536862 h 5020241"/>
              <a:gd name="connsiteX10" fmla="*/ 4331710 w 6095999"/>
              <a:gd name="connsiteY10" fmla="*/ 4527054 h 5020241"/>
              <a:gd name="connsiteX11" fmla="*/ 3889152 w 6095999"/>
              <a:gd name="connsiteY11" fmla="*/ 4499379 h 5020241"/>
              <a:gd name="connsiteX12" fmla="*/ 3464881 w 6095999"/>
              <a:gd name="connsiteY12" fmla="*/ 4469954 h 5020241"/>
              <a:gd name="connsiteX13" fmla="*/ 3057678 w 6095999"/>
              <a:gd name="connsiteY13" fmla="*/ 4439126 h 5020241"/>
              <a:gd name="connsiteX14" fmla="*/ 2672421 w 6095999"/>
              <a:gd name="connsiteY14" fmla="*/ 4405147 h 5020241"/>
              <a:gd name="connsiteX15" fmla="*/ 2304232 w 6095999"/>
              <a:gd name="connsiteY15" fmla="*/ 4369765 h 5020241"/>
              <a:gd name="connsiteX16" fmla="*/ 1962864 w 6095999"/>
              <a:gd name="connsiteY16" fmla="*/ 4331582 h 5020241"/>
              <a:gd name="connsiteX17" fmla="*/ 1642223 w 6095999"/>
              <a:gd name="connsiteY17" fmla="*/ 4294099 h 5020241"/>
              <a:gd name="connsiteX18" fmla="*/ 1347183 w 6095999"/>
              <a:gd name="connsiteY18" fmla="*/ 4256616 h 5020241"/>
              <a:gd name="connsiteX19" fmla="*/ 1076528 w 6095999"/>
              <a:gd name="connsiteY19" fmla="*/ 4221235 h 5020241"/>
              <a:gd name="connsiteX20" fmla="*/ 836351 w 6095999"/>
              <a:gd name="connsiteY20" fmla="*/ 4187605 h 5020241"/>
              <a:gd name="connsiteX21" fmla="*/ 619339 w 6095999"/>
              <a:gd name="connsiteY21" fmla="*/ 4155727 h 5020241"/>
              <a:gd name="connsiteX22" fmla="*/ 436464 w 6095999"/>
              <a:gd name="connsiteY22" fmla="*/ 4129104 h 5020241"/>
              <a:gd name="connsiteX23" fmla="*/ 282848 w 6095999"/>
              <a:gd name="connsiteY23" fmla="*/ 4103881 h 5020241"/>
              <a:gd name="connsiteX24" fmla="*/ 71932 w 6095999"/>
              <a:gd name="connsiteY24" fmla="*/ 4067800 h 5020241"/>
              <a:gd name="connsiteX25" fmla="*/ 1 w 6095999"/>
              <a:gd name="connsiteY25" fmla="*/ 4055539 h 5020241"/>
              <a:gd name="connsiteX26" fmla="*/ 1 w 6095999"/>
              <a:gd name="connsiteY26" fmla="*/ 5020241 h 5020241"/>
              <a:gd name="connsiteX27" fmla="*/ 0 w 6095999"/>
              <a:gd name="connsiteY27" fmla="*/ 5020241 h 502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95999" h="5020241">
                <a:moveTo>
                  <a:pt x="0" y="0"/>
                </a:moveTo>
                <a:lnTo>
                  <a:pt x="6095999" y="0"/>
                </a:lnTo>
                <a:lnTo>
                  <a:pt x="6095999"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pic>
        <p:nvPicPr>
          <p:cNvPr id="7" name="Θέση περιεχομένου 6" descr="Εικόνα που περιέχει κείμενο, χάρτης&#10;&#10;Περιγραφή που δημιουργήθηκε αυτόματα">
            <a:extLst>
              <a:ext uri="{FF2B5EF4-FFF2-40B4-BE49-F238E27FC236}">
                <a16:creationId xmlns:a16="http://schemas.microsoft.com/office/drawing/2014/main" id="{6537ED19-2FD8-4129-8229-11A0822CA4DB}"/>
              </a:ext>
            </a:extLst>
          </p:cNvPr>
          <p:cNvPicPr>
            <a:picLocks noGrp="1" noChangeAspect="1"/>
          </p:cNvPicPr>
          <p:nvPr>
            <p:ph idx="1"/>
          </p:nvPr>
        </p:nvPicPr>
        <p:blipFill rotWithShape="1">
          <a:blip r:embed="rId8"/>
          <a:srcRect l="8565" r="8306" b="-2"/>
          <a:stretch/>
        </p:blipFill>
        <p:spPr>
          <a:xfrm>
            <a:off x="6096000" y="9403"/>
            <a:ext cx="6095696" cy="4583103"/>
          </a:xfrm>
          <a:custGeom>
            <a:avLst/>
            <a:gdLst>
              <a:gd name="connsiteX0" fmla="*/ 0 w 6095696"/>
              <a:gd name="connsiteY0" fmla="*/ 0 h 4583103"/>
              <a:gd name="connsiteX1" fmla="*/ 6095696 w 6095696"/>
              <a:gd name="connsiteY1" fmla="*/ 0 h 4583103"/>
              <a:gd name="connsiteX2" fmla="*/ 6095696 w 6095696"/>
              <a:gd name="connsiteY2" fmla="*/ 4057991 h 4583103"/>
              <a:gd name="connsiteX3" fmla="*/ 5818946 w 6095696"/>
              <a:gd name="connsiteY3" fmla="*/ 4110187 h 4583103"/>
              <a:gd name="connsiteX4" fmla="*/ 5543413 w 6095696"/>
              <a:gd name="connsiteY4" fmla="*/ 4159931 h 4583103"/>
              <a:gd name="connsiteX5" fmla="*/ 5266662 w 6095696"/>
              <a:gd name="connsiteY5" fmla="*/ 4208624 h 4583103"/>
              <a:gd name="connsiteX6" fmla="*/ 4988691 w 6095696"/>
              <a:gd name="connsiteY6" fmla="*/ 4250310 h 4583103"/>
              <a:gd name="connsiteX7" fmla="*/ 4711940 w 6095696"/>
              <a:gd name="connsiteY7" fmla="*/ 4292347 h 4583103"/>
              <a:gd name="connsiteX8" fmla="*/ 4433969 w 6095696"/>
              <a:gd name="connsiteY8" fmla="*/ 4331582 h 4583103"/>
              <a:gd name="connsiteX9" fmla="*/ 4159656 w 6095696"/>
              <a:gd name="connsiteY9" fmla="*/ 4365211 h 4583103"/>
              <a:gd name="connsiteX10" fmla="*/ 3881685 w 6095696"/>
              <a:gd name="connsiteY10" fmla="*/ 4397089 h 4583103"/>
              <a:gd name="connsiteX11" fmla="*/ 3604934 w 6095696"/>
              <a:gd name="connsiteY11" fmla="*/ 4426165 h 4583103"/>
              <a:gd name="connsiteX12" fmla="*/ 3333059 w 6095696"/>
              <a:gd name="connsiteY12" fmla="*/ 4451387 h 4583103"/>
              <a:gd name="connsiteX13" fmla="*/ 3057527 w 6095696"/>
              <a:gd name="connsiteY13" fmla="*/ 4476609 h 4583103"/>
              <a:gd name="connsiteX14" fmla="*/ 2785652 w 6095696"/>
              <a:gd name="connsiteY14" fmla="*/ 4497628 h 4583103"/>
              <a:gd name="connsiteX15" fmla="*/ 2513777 w 6095696"/>
              <a:gd name="connsiteY15" fmla="*/ 4514092 h 4583103"/>
              <a:gd name="connsiteX16" fmla="*/ 2243122 w 6095696"/>
              <a:gd name="connsiteY16" fmla="*/ 4531258 h 4583103"/>
              <a:gd name="connsiteX17" fmla="*/ 1974904 w 6095696"/>
              <a:gd name="connsiteY17" fmla="*/ 4545620 h 4583103"/>
              <a:gd name="connsiteX18" fmla="*/ 1709125 w 6095696"/>
              <a:gd name="connsiteY18" fmla="*/ 4555779 h 4583103"/>
              <a:gd name="connsiteX19" fmla="*/ 1443346 w 6095696"/>
              <a:gd name="connsiteY19" fmla="*/ 4564537 h 4583103"/>
              <a:gd name="connsiteX20" fmla="*/ 1180006 w 6095696"/>
              <a:gd name="connsiteY20" fmla="*/ 4572944 h 4583103"/>
              <a:gd name="connsiteX21" fmla="*/ 920323 w 6095696"/>
              <a:gd name="connsiteY21" fmla="*/ 4576798 h 4583103"/>
              <a:gd name="connsiteX22" fmla="*/ 660640 w 6095696"/>
              <a:gd name="connsiteY22" fmla="*/ 4581001 h 4583103"/>
              <a:gd name="connsiteX23" fmla="*/ 404614 w 6095696"/>
              <a:gd name="connsiteY23" fmla="*/ 4583103 h 4583103"/>
              <a:gd name="connsiteX24" fmla="*/ 151027 w 6095696"/>
              <a:gd name="connsiteY24" fmla="*/ 4581001 h 4583103"/>
              <a:gd name="connsiteX25" fmla="*/ 0 w 6095696"/>
              <a:gd name="connsiteY25" fmla="*/ 4581001 h 458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95696" h="4583103">
                <a:moveTo>
                  <a:pt x="0" y="0"/>
                </a:moveTo>
                <a:lnTo>
                  <a:pt x="6095696" y="0"/>
                </a:lnTo>
                <a:lnTo>
                  <a:pt x="6095696" y="4057991"/>
                </a:lnTo>
                <a:lnTo>
                  <a:pt x="5818946" y="4110187"/>
                </a:lnTo>
                <a:lnTo>
                  <a:pt x="5543413" y="4159931"/>
                </a:lnTo>
                <a:lnTo>
                  <a:pt x="5266662" y="4208624"/>
                </a:lnTo>
                <a:lnTo>
                  <a:pt x="4988691" y="4250310"/>
                </a:lnTo>
                <a:lnTo>
                  <a:pt x="4711940" y="4292347"/>
                </a:lnTo>
                <a:lnTo>
                  <a:pt x="4433969" y="4331582"/>
                </a:lnTo>
                <a:lnTo>
                  <a:pt x="4159656" y="4365211"/>
                </a:lnTo>
                <a:lnTo>
                  <a:pt x="3881685" y="4397089"/>
                </a:lnTo>
                <a:lnTo>
                  <a:pt x="3604934" y="4426165"/>
                </a:lnTo>
                <a:lnTo>
                  <a:pt x="3333059" y="4451387"/>
                </a:lnTo>
                <a:lnTo>
                  <a:pt x="3057527" y="4476609"/>
                </a:lnTo>
                <a:lnTo>
                  <a:pt x="2785652" y="4497628"/>
                </a:lnTo>
                <a:lnTo>
                  <a:pt x="2513777" y="4514092"/>
                </a:lnTo>
                <a:lnTo>
                  <a:pt x="2243122" y="4531258"/>
                </a:lnTo>
                <a:lnTo>
                  <a:pt x="1974904" y="4545620"/>
                </a:lnTo>
                <a:lnTo>
                  <a:pt x="1709125" y="4555779"/>
                </a:lnTo>
                <a:lnTo>
                  <a:pt x="1443346" y="4564537"/>
                </a:lnTo>
                <a:lnTo>
                  <a:pt x="1180006" y="4572944"/>
                </a:lnTo>
                <a:lnTo>
                  <a:pt x="920323" y="4576798"/>
                </a:lnTo>
                <a:lnTo>
                  <a:pt x="660640" y="4581001"/>
                </a:lnTo>
                <a:lnTo>
                  <a:pt x="404614" y="4583103"/>
                </a:lnTo>
                <a:lnTo>
                  <a:pt x="151027" y="4581001"/>
                </a:lnTo>
                <a:lnTo>
                  <a:pt x="0" y="4581001"/>
                </a:lnTo>
                <a:close/>
              </a:path>
            </a:pathLst>
          </a:custGeom>
        </p:spPr>
      </p:pic>
      <p:sp>
        <p:nvSpPr>
          <p:cNvPr id="26"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algn="ctr"/>
            <a:endParaRPr lang="en-US">
              <a:solidFill>
                <a:schemeClr val="tx1"/>
              </a:solidFill>
            </a:endParaRPr>
          </a:p>
        </p:txBody>
      </p:sp>
      <p:sp>
        <p:nvSpPr>
          <p:cNvPr id="28" name="Freeform: Shape 27">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942627F9-8382-43F9-852C-B803A13D7A16}"/>
              </a:ext>
            </a:extLst>
          </p:cNvPr>
          <p:cNvSpPr>
            <a:spLocks noGrp="1"/>
          </p:cNvSpPr>
          <p:nvPr>
            <p:ph type="title"/>
          </p:nvPr>
        </p:nvSpPr>
        <p:spPr>
          <a:xfrm>
            <a:off x="636916" y="4854346"/>
            <a:ext cx="10407602" cy="868026"/>
          </a:xfrm>
        </p:spPr>
        <p:txBody>
          <a:bodyPr vert="horz" lIns="91440" tIns="45720" rIns="91440" bIns="45720" rtlCol="0" anchor="b">
            <a:normAutofit/>
          </a:bodyPr>
          <a:lstStyle/>
          <a:p>
            <a:pPr>
              <a:lnSpc>
                <a:spcPct val="90000"/>
              </a:lnSpc>
            </a:pPr>
            <a:r>
              <a:rPr lang="en-US" sz="3700">
                <a:solidFill>
                  <a:srgbClr val="EBEBEB"/>
                </a:solidFill>
              </a:rPr>
              <a:t>Δρομολόγηση (routing) – Network Analysis</a:t>
            </a:r>
          </a:p>
        </p:txBody>
      </p:sp>
      <p:sp>
        <p:nvSpPr>
          <p:cNvPr id="4" name="Θέση ημερομηνίας 3">
            <a:extLst>
              <a:ext uri="{FF2B5EF4-FFF2-40B4-BE49-F238E27FC236}">
                <a16:creationId xmlns:a16="http://schemas.microsoft.com/office/drawing/2014/main" id="{34D113B4-DC1B-483F-BC6E-7B7EEA8FB76C}"/>
              </a:ext>
            </a:extLst>
          </p:cNvPr>
          <p:cNvSpPr>
            <a:spLocks noGrp="1"/>
          </p:cNvSpPr>
          <p:nvPr>
            <p:ph type="dt" sz="half" idx="10"/>
          </p:nvPr>
        </p:nvSpPr>
        <p:spPr>
          <a:xfrm>
            <a:off x="8818705" y="6355080"/>
            <a:ext cx="2225814" cy="304799"/>
          </a:xfrm>
        </p:spPr>
        <p:txBody>
          <a:bodyPr vert="horz" lIns="91440" tIns="45720" rIns="91440" bIns="45720" rtlCol="0" anchor="t">
            <a:normAutofit/>
          </a:bodyPr>
          <a:lstStyle/>
          <a:p>
            <a:pPr algn="r" defTabSz="914400">
              <a:spcAft>
                <a:spcPts val="600"/>
              </a:spcAft>
            </a:pPr>
            <a:fld id="{DDFDCA20-2E13-4515-99C7-F4F915F4146C}" type="datetime1">
              <a:rPr lang="en-US" sz="1100" b="0"/>
              <a:pPr algn="r" defTabSz="914400">
                <a:spcAft>
                  <a:spcPts val="600"/>
                </a:spcAft>
              </a:pPr>
              <a:t>10/15/2019</a:t>
            </a:fld>
            <a:endParaRPr lang="en-US" sz="1100" b="0"/>
          </a:p>
        </p:txBody>
      </p:sp>
      <p:sp>
        <p:nvSpPr>
          <p:cNvPr id="5" name="Θέση αριθμού διαφάνειας 4">
            <a:extLst>
              <a:ext uri="{FF2B5EF4-FFF2-40B4-BE49-F238E27FC236}">
                <a16:creationId xmlns:a16="http://schemas.microsoft.com/office/drawing/2014/main" id="{93DC484E-774D-42A8-97FA-01FF33FCAA49}"/>
              </a:ext>
            </a:extLst>
          </p:cNvPr>
          <p:cNvSpPr>
            <a:spLocks noGrp="1"/>
          </p:cNvSpPr>
          <p:nvPr>
            <p:ph type="sldNum" sz="quarter" idx="12"/>
          </p:nvPr>
        </p:nvSpPr>
        <p:spPr>
          <a:xfrm>
            <a:off x="11135984" y="5826454"/>
            <a:ext cx="838199" cy="833425"/>
          </a:xfrm>
        </p:spPr>
        <p:txBody>
          <a:bodyPr vert="horz" lIns="91440" tIns="45720" rIns="91440" bIns="45720" rtlCol="0" anchor="b">
            <a:normAutofit/>
          </a:bodyPr>
          <a:lstStyle/>
          <a:p>
            <a:pPr defTabSz="914400">
              <a:spcAft>
                <a:spcPts val="600"/>
              </a:spcAft>
            </a:pPr>
            <a:fld id="{6D22F896-40B5-4ADD-8801-0D06FADFA095}" type="slidenum">
              <a:rPr lang="en-US">
                <a:solidFill>
                  <a:srgbClr val="FFFFFF"/>
                </a:solidFill>
              </a:rPr>
              <a:pPr defTabSz="914400">
                <a:spcAft>
                  <a:spcPts val="600"/>
                </a:spcAft>
              </a:pPr>
              <a:t>20</a:t>
            </a:fld>
            <a:endParaRPr lang="en-US">
              <a:solidFill>
                <a:srgbClr val="FFFFFF"/>
              </a:solidFill>
            </a:endParaRPr>
          </a:p>
        </p:txBody>
      </p:sp>
    </p:spTree>
    <p:extLst>
      <p:ext uri="{BB962C8B-B14F-4D97-AF65-F5344CB8AC3E}">
        <p14:creationId xmlns:p14="http://schemas.microsoft.com/office/powerpoint/2010/main" val="632465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7000"/>
                <a:hueMod val="88000"/>
                <a:satMod val="130000"/>
                <a:lumMod val="124000"/>
              </a:schemeClr>
            </a:gs>
            <a:gs pos="100000">
              <a:schemeClr val="bg1">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9ECDD5C-152A-4CC7-8333-0F367B3A62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3" name="Picture 12">
            <a:extLst>
              <a:ext uri="{FF2B5EF4-FFF2-40B4-BE49-F238E27FC236}">
                <a16:creationId xmlns:a16="http://schemas.microsoft.com/office/drawing/2014/main" id="{7F5C92A3-369B-43F3-BDCE-E560B1B0EC8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5" name="Oval 14">
            <a:extLst>
              <a:ext uri="{FF2B5EF4-FFF2-40B4-BE49-F238E27FC236}">
                <a16:creationId xmlns:a16="http://schemas.microsoft.com/office/drawing/2014/main" id="{AEBE9F1A-B38D-446E-83AE-14B17CE77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7" name="Picture 16">
            <a:extLst>
              <a:ext uri="{FF2B5EF4-FFF2-40B4-BE49-F238E27FC236}">
                <a16:creationId xmlns:a16="http://schemas.microsoft.com/office/drawing/2014/main" id="{915B5014-A7EC-4BA6-9C83-8840CF81DB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9" name="Picture 18">
            <a:extLst>
              <a:ext uri="{FF2B5EF4-FFF2-40B4-BE49-F238E27FC236}">
                <a16:creationId xmlns:a16="http://schemas.microsoft.com/office/drawing/2014/main" id="{022C43AB-86D7-420D-8AD7-DC0A15FDD0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1" name="Rectangle 20">
            <a:extLst>
              <a:ext uri="{FF2B5EF4-FFF2-40B4-BE49-F238E27FC236}">
                <a16:creationId xmlns:a16="http://schemas.microsoft.com/office/drawing/2014/main" id="{5E3EB826-A471-488F-9E8A-D65528A3C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3" name="Rectangle 22">
            <a:extLst>
              <a:ext uri="{FF2B5EF4-FFF2-40B4-BE49-F238E27FC236}">
                <a16:creationId xmlns:a16="http://schemas.microsoft.com/office/drawing/2014/main" id="{B0487C8F-7D6C-4EAF-A9A5-45D8E94FC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578DA0F-394A-417D-892B-8253831A2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Εικόνα 5">
            <a:extLst>
              <a:ext uri="{FF2B5EF4-FFF2-40B4-BE49-F238E27FC236}">
                <a16:creationId xmlns:a16="http://schemas.microsoft.com/office/drawing/2014/main" id="{9C99E1B8-8995-40E5-AB6C-31E632496FFD}"/>
              </a:ext>
            </a:extLst>
          </p:cNvPr>
          <p:cNvPicPr>
            <a:picLocks noChangeAspect="1"/>
          </p:cNvPicPr>
          <p:nvPr/>
        </p:nvPicPr>
        <p:blipFill>
          <a:blip r:embed="rId6"/>
          <a:stretch>
            <a:fillRect/>
          </a:stretch>
        </p:blipFill>
        <p:spPr>
          <a:xfrm>
            <a:off x="2369956" y="643467"/>
            <a:ext cx="7452088" cy="5571066"/>
          </a:xfrm>
          <a:prstGeom prst="rect">
            <a:avLst/>
          </a:prstGeom>
        </p:spPr>
      </p:pic>
      <p:sp>
        <p:nvSpPr>
          <p:cNvPr id="4" name="Θέση ημερομηνίας 3">
            <a:extLst>
              <a:ext uri="{FF2B5EF4-FFF2-40B4-BE49-F238E27FC236}">
                <a16:creationId xmlns:a16="http://schemas.microsoft.com/office/drawing/2014/main" id="{6C0BC224-FFE2-4948-A60C-5D65A1CED714}"/>
              </a:ext>
            </a:extLst>
          </p:cNvPr>
          <p:cNvSpPr>
            <a:spLocks noGrp="1"/>
          </p:cNvSpPr>
          <p:nvPr>
            <p:ph type="dt" sz="half" idx="10"/>
          </p:nvPr>
        </p:nvSpPr>
        <p:spPr>
          <a:xfrm>
            <a:off x="7534654" y="6388948"/>
            <a:ext cx="2631901" cy="304799"/>
          </a:xfrm>
        </p:spPr>
        <p:txBody>
          <a:bodyPr vert="horz" lIns="91440" tIns="45720" rIns="91440" bIns="45720" rtlCol="0" anchor="t">
            <a:normAutofit/>
          </a:bodyPr>
          <a:lstStyle/>
          <a:p>
            <a:pPr>
              <a:spcAft>
                <a:spcPts val="600"/>
              </a:spcAft>
            </a:pPr>
            <a:fld id="{DDFDCA20-2E13-4515-99C7-F4F915F4146C}" type="datetime1">
              <a:rPr lang="en-US" sz="1100" b="0">
                <a:solidFill>
                  <a:srgbClr val="FFFFFF"/>
                </a:solidFill>
              </a:rPr>
              <a:pPr>
                <a:spcAft>
                  <a:spcPts val="600"/>
                </a:spcAft>
              </a:pPr>
              <a:t>10/15/2019</a:t>
            </a:fld>
            <a:endParaRPr lang="en-US" sz="1100" b="0">
              <a:solidFill>
                <a:srgbClr val="FFFFFF"/>
              </a:solidFill>
            </a:endParaRPr>
          </a:p>
        </p:txBody>
      </p:sp>
      <p:sp>
        <p:nvSpPr>
          <p:cNvPr id="5" name="Θέση αριθμού διαφάνειας 4">
            <a:extLst>
              <a:ext uri="{FF2B5EF4-FFF2-40B4-BE49-F238E27FC236}">
                <a16:creationId xmlns:a16="http://schemas.microsoft.com/office/drawing/2014/main" id="{A2F685FC-5A36-4BF9-B93B-A2FA93A65DC2}"/>
              </a:ext>
            </a:extLst>
          </p:cNvPr>
          <p:cNvSpPr>
            <a:spLocks noGrp="1"/>
          </p:cNvSpPr>
          <p:nvPr>
            <p:ph type="sldNum" sz="quarter" idx="12"/>
          </p:nvPr>
        </p:nvSpPr>
        <p:spPr>
          <a:xfrm>
            <a:off x="10710334" y="6388946"/>
            <a:ext cx="838199" cy="304801"/>
          </a:xfrm>
        </p:spPr>
        <p:txBody>
          <a:bodyPr vert="horz" lIns="91440" tIns="45720" rIns="91440" bIns="45720" rtlCol="0" anchor="t">
            <a:normAutofit/>
          </a:bodyPr>
          <a:lstStyle/>
          <a:p>
            <a:pPr algn="r">
              <a:spcAft>
                <a:spcPts val="600"/>
              </a:spcAft>
            </a:pPr>
            <a:fld id="{6D22F896-40B5-4ADD-8801-0D06FADFA095}" type="slidenum">
              <a:rPr lang="en-US" sz="1100">
                <a:solidFill>
                  <a:srgbClr val="FFFFFF"/>
                </a:solidFill>
              </a:rPr>
              <a:pPr algn="r">
                <a:spcAft>
                  <a:spcPts val="600"/>
                </a:spcAft>
              </a:pPr>
              <a:t>21</a:t>
            </a:fld>
            <a:endParaRPr lang="en-US" sz="1100">
              <a:solidFill>
                <a:srgbClr val="FFFFFF"/>
              </a:solidFill>
            </a:endParaRPr>
          </a:p>
        </p:txBody>
      </p:sp>
    </p:spTree>
    <p:extLst>
      <p:ext uri="{BB962C8B-B14F-4D97-AF65-F5344CB8AC3E}">
        <p14:creationId xmlns:p14="http://schemas.microsoft.com/office/powerpoint/2010/main" val="258995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6" name="Picture 35">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8" name="Oval 37">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40" name="Picture 39">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42" name="Picture 41">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44" name="Rectangle 43">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6" name="Rectangle 45">
            <a:extLst>
              <a:ext uri="{FF2B5EF4-FFF2-40B4-BE49-F238E27FC236}">
                <a16:creationId xmlns:a16="http://schemas.microsoft.com/office/drawing/2014/main" id="{F3F4807A-5068-4492-8025-D75F320E9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0CFAD7C6-BD2F-4634-AA44-1565F9CCD46B}"/>
              </a:ext>
            </a:extLst>
          </p:cNvPr>
          <p:cNvSpPr>
            <a:spLocks noGrp="1"/>
          </p:cNvSpPr>
          <p:nvPr>
            <p:ph type="title"/>
          </p:nvPr>
        </p:nvSpPr>
        <p:spPr>
          <a:xfrm>
            <a:off x="7385967" y="1325880"/>
            <a:ext cx="4158334" cy="3066507"/>
          </a:xfrm>
        </p:spPr>
        <p:txBody>
          <a:bodyPr vert="horz" lIns="91440" tIns="45720" rIns="91440" bIns="45720" rtlCol="0" anchor="b">
            <a:normAutofit/>
          </a:bodyPr>
          <a:lstStyle/>
          <a:p>
            <a:r>
              <a:rPr lang="en-US" sz="3800" b="0" i="0" kern="1200">
                <a:solidFill>
                  <a:srgbClr val="EBEBEB"/>
                </a:solidFill>
                <a:latin typeface="+mj-lt"/>
                <a:ea typeface="+mj-ea"/>
                <a:cs typeface="+mj-cs"/>
              </a:rPr>
              <a:t>Χαρτογράφηση πυκνότητας</a:t>
            </a:r>
          </a:p>
        </p:txBody>
      </p:sp>
      <p:sp>
        <p:nvSpPr>
          <p:cNvPr id="48" name="Freeform 36">
            <a:extLst>
              <a:ext uri="{FF2B5EF4-FFF2-40B4-BE49-F238E27FC236}">
                <a16:creationId xmlns:a16="http://schemas.microsoft.com/office/drawing/2014/main" id="{B24996F8-180C-4DCB-8A26-DFA336CDE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49646"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50" name="Freeform: Shape 49">
            <a:extLst>
              <a:ext uri="{FF2B5EF4-FFF2-40B4-BE49-F238E27FC236}">
                <a16:creationId xmlns:a16="http://schemas.microsoft.com/office/drawing/2014/main" id="{D8B22DE2-C518-4F77-BE90-E1B6B1909D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400000" flipH="1">
            <a:off x="68960" y="-68960"/>
            <a:ext cx="6858001" cy="6995918"/>
          </a:xfrm>
          <a:custGeom>
            <a:avLst/>
            <a:gdLst>
              <a:gd name="connsiteX0" fmla="*/ 6858001 w 6858001"/>
              <a:gd name="connsiteY0" fmla="*/ 1344715 h 6995918"/>
              <a:gd name="connsiteX1" fmla="*/ 6858001 w 6858001"/>
              <a:gd name="connsiteY1" fmla="*/ 1177 h 6995918"/>
              <a:gd name="connsiteX2" fmla="*/ 6702324 w 6858001"/>
              <a:gd name="connsiteY2" fmla="*/ 26222 h 6995918"/>
              <a:gd name="connsiteX3" fmla="*/ 6547333 w 6858001"/>
              <a:gd name="connsiteY3" fmla="*/ 50091 h 6995918"/>
              <a:gd name="connsiteX4" fmla="*/ 6391657 w 6858001"/>
              <a:gd name="connsiteY4" fmla="*/ 73455 h 6995918"/>
              <a:gd name="connsiteX5" fmla="*/ 6235294 w 6858001"/>
              <a:gd name="connsiteY5" fmla="*/ 93458 h 6995918"/>
              <a:gd name="connsiteX6" fmla="*/ 6079618 w 6858001"/>
              <a:gd name="connsiteY6" fmla="*/ 113629 h 6995918"/>
              <a:gd name="connsiteX7" fmla="*/ 5923255 w 6858001"/>
              <a:gd name="connsiteY7" fmla="*/ 132455 h 6995918"/>
              <a:gd name="connsiteX8" fmla="*/ 5768950 w 6858001"/>
              <a:gd name="connsiteY8" fmla="*/ 148591 h 6995918"/>
              <a:gd name="connsiteX9" fmla="*/ 5612588 w 6858001"/>
              <a:gd name="connsiteY9" fmla="*/ 163887 h 6995918"/>
              <a:gd name="connsiteX10" fmla="*/ 5456911 w 6858001"/>
              <a:gd name="connsiteY10" fmla="*/ 177839 h 6995918"/>
              <a:gd name="connsiteX11" fmla="*/ 5303978 w 6858001"/>
              <a:gd name="connsiteY11" fmla="*/ 189941 h 6995918"/>
              <a:gd name="connsiteX12" fmla="*/ 5148987 w 6858001"/>
              <a:gd name="connsiteY12" fmla="*/ 202044 h 6995918"/>
              <a:gd name="connsiteX13" fmla="*/ 4996054 w 6858001"/>
              <a:gd name="connsiteY13" fmla="*/ 212129 h 6995918"/>
              <a:gd name="connsiteX14" fmla="*/ 4843120 w 6858001"/>
              <a:gd name="connsiteY14" fmla="*/ 220029 h 6995918"/>
              <a:gd name="connsiteX15" fmla="*/ 4690873 w 6858001"/>
              <a:gd name="connsiteY15" fmla="*/ 228266 h 6995918"/>
              <a:gd name="connsiteX16" fmla="*/ 4539997 w 6858001"/>
              <a:gd name="connsiteY16" fmla="*/ 235157 h 6995918"/>
              <a:gd name="connsiteX17" fmla="*/ 4390492 w 6858001"/>
              <a:gd name="connsiteY17" fmla="*/ 240032 h 6995918"/>
              <a:gd name="connsiteX18" fmla="*/ 4240988 w 6858001"/>
              <a:gd name="connsiteY18" fmla="*/ 244234 h 6995918"/>
              <a:gd name="connsiteX19" fmla="*/ 4092855 w 6858001"/>
              <a:gd name="connsiteY19" fmla="*/ 248268 h 6995918"/>
              <a:gd name="connsiteX20" fmla="*/ 3946780 w 6858001"/>
              <a:gd name="connsiteY20" fmla="*/ 250117 h 6995918"/>
              <a:gd name="connsiteX21" fmla="*/ 3800704 w 6858001"/>
              <a:gd name="connsiteY21" fmla="*/ 252134 h 6995918"/>
              <a:gd name="connsiteX22" fmla="*/ 3656686 w 6858001"/>
              <a:gd name="connsiteY22" fmla="*/ 253143 h 6995918"/>
              <a:gd name="connsiteX23" fmla="*/ 3514040 w 6858001"/>
              <a:gd name="connsiteY23" fmla="*/ 252134 h 6995918"/>
              <a:gd name="connsiteX24" fmla="*/ 3372765 w 6858001"/>
              <a:gd name="connsiteY24" fmla="*/ 252134 h 6995918"/>
              <a:gd name="connsiteX25" fmla="*/ 3232862 w 6858001"/>
              <a:gd name="connsiteY25" fmla="*/ 250117 h 6995918"/>
              <a:gd name="connsiteX26" fmla="*/ 3095702 w 6858001"/>
              <a:gd name="connsiteY26" fmla="*/ 247092 h 6995918"/>
              <a:gd name="connsiteX27" fmla="*/ 2959914 w 6858001"/>
              <a:gd name="connsiteY27" fmla="*/ 244234 h 6995918"/>
              <a:gd name="connsiteX28" fmla="*/ 2826868 w 6858001"/>
              <a:gd name="connsiteY28" fmla="*/ 241040 h 6995918"/>
              <a:gd name="connsiteX29" fmla="*/ 2694509 w 6858001"/>
              <a:gd name="connsiteY29" fmla="*/ 236166 h 6995918"/>
              <a:gd name="connsiteX30" fmla="*/ 2564208 w 6858001"/>
              <a:gd name="connsiteY30" fmla="*/ 230955 h 6995918"/>
              <a:gd name="connsiteX31" fmla="*/ 2436649 w 6858001"/>
              <a:gd name="connsiteY31" fmla="*/ 226249 h 6995918"/>
              <a:gd name="connsiteX32" fmla="*/ 2187703 w 6858001"/>
              <a:gd name="connsiteY32" fmla="*/ 212969 h 6995918"/>
              <a:gd name="connsiteX33" fmla="*/ 1949045 w 6858001"/>
              <a:gd name="connsiteY33" fmla="*/ 198850 h 6995918"/>
              <a:gd name="connsiteX34" fmla="*/ 1719988 w 6858001"/>
              <a:gd name="connsiteY34" fmla="*/ 184058 h 6995918"/>
              <a:gd name="connsiteX35" fmla="*/ 1503275 w 6858001"/>
              <a:gd name="connsiteY35" fmla="*/ 167753 h 6995918"/>
              <a:gd name="connsiteX36" fmla="*/ 1296163 w 6858001"/>
              <a:gd name="connsiteY36" fmla="*/ 150776 h 6995918"/>
              <a:gd name="connsiteX37" fmla="*/ 1104139 w 6858001"/>
              <a:gd name="connsiteY37" fmla="*/ 132455 h 6995918"/>
              <a:gd name="connsiteX38" fmla="*/ 923774 w 6858001"/>
              <a:gd name="connsiteY38" fmla="*/ 114469 h 6995918"/>
              <a:gd name="connsiteX39" fmla="*/ 757810 w 6858001"/>
              <a:gd name="connsiteY39" fmla="*/ 96484 h 6995918"/>
              <a:gd name="connsiteX40" fmla="*/ 605563 w 6858001"/>
              <a:gd name="connsiteY40" fmla="*/ 79507 h 6995918"/>
              <a:gd name="connsiteX41" fmla="*/ 470460 w 6858001"/>
              <a:gd name="connsiteY41" fmla="*/ 63370 h 6995918"/>
              <a:gd name="connsiteX42" fmla="*/ 348388 w 6858001"/>
              <a:gd name="connsiteY42" fmla="*/ 48074 h 6995918"/>
              <a:gd name="connsiteX43" fmla="*/ 245518 w 6858001"/>
              <a:gd name="connsiteY43" fmla="*/ 35299 h 6995918"/>
              <a:gd name="connsiteX44" fmla="*/ 159107 w 6858001"/>
              <a:gd name="connsiteY44" fmla="*/ 23197 h 6995918"/>
              <a:gd name="connsiteX45" fmla="*/ 40463 w 6858001"/>
              <a:gd name="connsiteY45" fmla="*/ 5883 h 6995918"/>
              <a:gd name="connsiteX46" fmla="*/ 1 w 6858001"/>
              <a:gd name="connsiteY46" fmla="*/ 0 h 6995918"/>
              <a:gd name="connsiteX47" fmla="*/ 1 w 6858001"/>
              <a:gd name="connsiteY47" fmla="*/ 905354 h 6995918"/>
              <a:gd name="connsiteX48" fmla="*/ 0 w 6858001"/>
              <a:gd name="connsiteY48" fmla="*/ 905354 h 6995918"/>
              <a:gd name="connsiteX49" fmla="*/ 0 w 6858001"/>
              <a:gd name="connsiteY49" fmla="*/ 6995918 h 6995918"/>
              <a:gd name="connsiteX50" fmla="*/ 6858000 w 6858001"/>
              <a:gd name="connsiteY50" fmla="*/ 6995918 h 6995918"/>
              <a:gd name="connsiteX51" fmla="*/ 6858000 w 6858001"/>
              <a:gd name="connsiteY51" fmla="*/ 1344715 h 69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95918">
                <a:moveTo>
                  <a:pt x="6858001" y="1344715"/>
                </a:moveTo>
                <a:lnTo>
                  <a:pt x="6858001" y="1177"/>
                </a:lnTo>
                <a:lnTo>
                  <a:pt x="6702324" y="26222"/>
                </a:lnTo>
                <a:lnTo>
                  <a:pt x="6547333" y="50091"/>
                </a:lnTo>
                <a:lnTo>
                  <a:pt x="6391657" y="73455"/>
                </a:lnTo>
                <a:lnTo>
                  <a:pt x="6235294" y="93458"/>
                </a:lnTo>
                <a:lnTo>
                  <a:pt x="6079618" y="113629"/>
                </a:lnTo>
                <a:lnTo>
                  <a:pt x="5923255" y="132455"/>
                </a:lnTo>
                <a:lnTo>
                  <a:pt x="5768950" y="148591"/>
                </a:lnTo>
                <a:lnTo>
                  <a:pt x="5612588" y="163887"/>
                </a:lnTo>
                <a:lnTo>
                  <a:pt x="5456911" y="177839"/>
                </a:lnTo>
                <a:lnTo>
                  <a:pt x="5303978" y="189941"/>
                </a:lnTo>
                <a:lnTo>
                  <a:pt x="5148987" y="202044"/>
                </a:lnTo>
                <a:lnTo>
                  <a:pt x="4996054" y="212129"/>
                </a:lnTo>
                <a:lnTo>
                  <a:pt x="4843120" y="220029"/>
                </a:lnTo>
                <a:lnTo>
                  <a:pt x="4690873" y="228266"/>
                </a:lnTo>
                <a:lnTo>
                  <a:pt x="4539997" y="235157"/>
                </a:lnTo>
                <a:lnTo>
                  <a:pt x="4390492" y="240032"/>
                </a:lnTo>
                <a:lnTo>
                  <a:pt x="4240988" y="244234"/>
                </a:lnTo>
                <a:lnTo>
                  <a:pt x="4092855" y="248268"/>
                </a:lnTo>
                <a:lnTo>
                  <a:pt x="3946780" y="250117"/>
                </a:lnTo>
                <a:lnTo>
                  <a:pt x="3800704" y="252134"/>
                </a:lnTo>
                <a:lnTo>
                  <a:pt x="3656686" y="253143"/>
                </a:lnTo>
                <a:lnTo>
                  <a:pt x="3514040" y="252134"/>
                </a:lnTo>
                <a:lnTo>
                  <a:pt x="3372765" y="252134"/>
                </a:lnTo>
                <a:lnTo>
                  <a:pt x="3232862" y="250117"/>
                </a:lnTo>
                <a:lnTo>
                  <a:pt x="3095702" y="247092"/>
                </a:lnTo>
                <a:lnTo>
                  <a:pt x="2959914" y="244234"/>
                </a:lnTo>
                <a:lnTo>
                  <a:pt x="2826868" y="241040"/>
                </a:lnTo>
                <a:lnTo>
                  <a:pt x="2694509" y="236166"/>
                </a:lnTo>
                <a:lnTo>
                  <a:pt x="2564208" y="230955"/>
                </a:lnTo>
                <a:lnTo>
                  <a:pt x="2436649" y="226249"/>
                </a:lnTo>
                <a:lnTo>
                  <a:pt x="2187703" y="212969"/>
                </a:lnTo>
                <a:lnTo>
                  <a:pt x="1949045" y="198850"/>
                </a:lnTo>
                <a:lnTo>
                  <a:pt x="1719988" y="184058"/>
                </a:lnTo>
                <a:lnTo>
                  <a:pt x="1503275" y="167753"/>
                </a:lnTo>
                <a:lnTo>
                  <a:pt x="1296163" y="150776"/>
                </a:lnTo>
                <a:lnTo>
                  <a:pt x="1104139" y="132455"/>
                </a:lnTo>
                <a:lnTo>
                  <a:pt x="923774" y="114469"/>
                </a:lnTo>
                <a:lnTo>
                  <a:pt x="757810" y="96484"/>
                </a:lnTo>
                <a:lnTo>
                  <a:pt x="605563" y="79507"/>
                </a:lnTo>
                <a:lnTo>
                  <a:pt x="470460" y="63370"/>
                </a:lnTo>
                <a:lnTo>
                  <a:pt x="348388" y="48074"/>
                </a:lnTo>
                <a:lnTo>
                  <a:pt x="245518" y="35299"/>
                </a:lnTo>
                <a:lnTo>
                  <a:pt x="159107" y="23197"/>
                </a:lnTo>
                <a:lnTo>
                  <a:pt x="40463" y="5883"/>
                </a:lnTo>
                <a:lnTo>
                  <a:pt x="1" y="0"/>
                </a:lnTo>
                <a:lnTo>
                  <a:pt x="1" y="905354"/>
                </a:lnTo>
                <a:lnTo>
                  <a:pt x="0" y="905354"/>
                </a:lnTo>
                <a:lnTo>
                  <a:pt x="0" y="6995918"/>
                </a:lnTo>
                <a:lnTo>
                  <a:pt x="6858000" y="6995918"/>
                </a:lnTo>
                <a:lnTo>
                  <a:pt x="6858000" y="1344715"/>
                </a:lnTo>
                <a:close/>
              </a:path>
            </a:pathLst>
          </a:custGeom>
          <a:ln>
            <a:noFill/>
          </a:ln>
        </p:spPr>
      </p:sp>
      <p:sp>
        <p:nvSpPr>
          <p:cNvPr id="52" name="Rectangle 51">
            <a:extLst>
              <a:ext uri="{FF2B5EF4-FFF2-40B4-BE49-F238E27FC236}">
                <a16:creationId xmlns:a16="http://schemas.microsoft.com/office/drawing/2014/main" id="{630182B0-3559-41D5-9EBC-0BD86BEDA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 name="Θέση αριθμού διαφάνειας 4">
            <a:extLst>
              <a:ext uri="{FF2B5EF4-FFF2-40B4-BE49-F238E27FC236}">
                <a16:creationId xmlns:a16="http://schemas.microsoft.com/office/drawing/2014/main" id="{35084C6A-1F27-4B10-BCA9-9DEEDB2702F3}"/>
              </a:ext>
            </a:extLst>
          </p:cNvPr>
          <p:cNvSpPr>
            <a:spLocks noGrp="1"/>
          </p:cNvSpPr>
          <p:nvPr>
            <p:ph type="sldNum" sz="quarter" idx="12"/>
          </p:nvPr>
        </p:nvSpPr>
        <p:spPr>
          <a:xfrm>
            <a:off x="10352540" y="295729"/>
            <a:ext cx="838199" cy="767687"/>
          </a:xfrm>
        </p:spPr>
        <p:txBody>
          <a:bodyPr vert="horz" lIns="91440" tIns="45720" rIns="91440" bIns="45720" rtlCol="0" anchor="b">
            <a:normAutofit/>
          </a:bodyPr>
          <a:lstStyle/>
          <a:p>
            <a:pPr defTabSz="914400">
              <a:spcAft>
                <a:spcPts val="600"/>
              </a:spcAft>
            </a:pPr>
            <a:fld id="{6D22F896-40B5-4ADD-8801-0D06FADFA095}" type="slidenum">
              <a:rPr lang="en-US">
                <a:solidFill>
                  <a:srgbClr val="FFFFFF"/>
                </a:solidFill>
              </a:rPr>
              <a:pPr defTabSz="914400">
                <a:spcAft>
                  <a:spcPts val="600"/>
                </a:spcAft>
              </a:pPr>
              <a:t>22</a:t>
            </a:fld>
            <a:endParaRPr lang="en-US">
              <a:solidFill>
                <a:srgbClr val="FFFFFF"/>
              </a:solidFill>
            </a:endParaRPr>
          </a:p>
        </p:txBody>
      </p:sp>
      <p:pic>
        <p:nvPicPr>
          <p:cNvPr id="6" name="Εικόνα 5">
            <a:extLst>
              <a:ext uri="{FF2B5EF4-FFF2-40B4-BE49-F238E27FC236}">
                <a16:creationId xmlns:a16="http://schemas.microsoft.com/office/drawing/2014/main" id="{C96650FF-3D90-4B81-B9D6-5500047D473D}"/>
              </a:ext>
            </a:extLst>
          </p:cNvPr>
          <p:cNvPicPr>
            <a:picLocks noChangeAspect="1"/>
          </p:cNvPicPr>
          <p:nvPr/>
        </p:nvPicPr>
        <p:blipFill>
          <a:blip r:embed="rId6"/>
          <a:stretch>
            <a:fillRect/>
          </a:stretch>
        </p:blipFill>
        <p:spPr>
          <a:xfrm>
            <a:off x="643854" y="1211525"/>
            <a:ext cx="5450557" cy="4434485"/>
          </a:xfrm>
          <a:prstGeom prst="rect">
            <a:avLst/>
          </a:prstGeom>
          <a:effectLst/>
        </p:spPr>
      </p:pic>
      <p:sp>
        <p:nvSpPr>
          <p:cNvPr id="4" name="Θέση ημερομηνίας 3">
            <a:extLst>
              <a:ext uri="{FF2B5EF4-FFF2-40B4-BE49-F238E27FC236}">
                <a16:creationId xmlns:a16="http://schemas.microsoft.com/office/drawing/2014/main" id="{B18333D3-B553-4445-8A7C-2E8869894967}"/>
              </a:ext>
            </a:extLst>
          </p:cNvPr>
          <p:cNvSpPr>
            <a:spLocks noGrp="1"/>
          </p:cNvSpPr>
          <p:nvPr>
            <p:ph type="dt" sz="half" idx="10"/>
          </p:nvPr>
        </p:nvSpPr>
        <p:spPr>
          <a:xfrm>
            <a:off x="9262534" y="6355080"/>
            <a:ext cx="2281766" cy="304799"/>
          </a:xfrm>
        </p:spPr>
        <p:txBody>
          <a:bodyPr vert="horz" lIns="91440" tIns="45720" rIns="91440" bIns="45720" rtlCol="0" anchor="t">
            <a:normAutofit/>
          </a:bodyPr>
          <a:lstStyle/>
          <a:p>
            <a:pPr algn="r" defTabSz="914400">
              <a:spcAft>
                <a:spcPts val="600"/>
              </a:spcAft>
            </a:pPr>
            <a:fld id="{DDFDCA20-2E13-4515-99C7-F4F915F4146C}" type="datetime1">
              <a:rPr lang="en-US" sz="1100" b="0">
                <a:solidFill>
                  <a:srgbClr val="FFFFFF">
                    <a:alpha val="60000"/>
                  </a:srgbClr>
                </a:solidFill>
              </a:rPr>
              <a:pPr algn="r" defTabSz="914400">
                <a:spcAft>
                  <a:spcPts val="600"/>
                </a:spcAft>
              </a:pPr>
              <a:t>10/15/2019</a:t>
            </a:fld>
            <a:endParaRPr lang="en-US" sz="1100" b="0">
              <a:solidFill>
                <a:srgbClr val="FFFFFF">
                  <a:alpha val="60000"/>
                </a:srgbClr>
              </a:solidFill>
            </a:endParaRPr>
          </a:p>
        </p:txBody>
      </p:sp>
    </p:spTree>
    <p:extLst>
      <p:ext uri="{BB962C8B-B14F-4D97-AF65-F5344CB8AC3E}">
        <p14:creationId xmlns:p14="http://schemas.microsoft.com/office/powerpoint/2010/main" val="4220526022"/>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76AEFD9-092F-4949-B760-C749E7E3D0CC}"/>
              </a:ext>
            </a:extLst>
          </p:cNvPr>
          <p:cNvSpPr>
            <a:spLocks noGrp="1"/>
          </p:cNvSpPr>
          <p:nvPr>
            <p:ph type="title"/>
          </p:nvPr>
        </p:nvSpPr>
        <p:spPr/>
        <p:txBody>
          <a:bodyPr/>
          <a:lstStyle/>
          <a:p>
            <a:r>
              <a:rPr lang="el-GR" dirty="0"/>
              <a:t>Οργάνωση του μαθήματος</a:t>
            </a:r>
            <a:endParaRPr lang="en-US" dirty="0"/>
          </a:p>
        </p:txBody>
      </p:sp>
      <p:sp>
        <p:nvSpPr>
          <p:cNvPr id="3" name="Θέση περιεχομένου 2">
            <a:extLst>
              <a:ext uri="{FF2B5EF4-FFF2-40B4-BE49-F238E27FC236}">
                <a16:creationId xmlns:a16="http://schemas.microsoft.com/office/drawing/2014/main" id="{13975D5D-B2E1-4C0D-BC7C-5BBC9795CFA1}"/>
              </a:ext>
            </a:extLst>
          </p:cNvPr>
          <p:cNvSpPr>
            <a:spLocks noGrp="1"/>
          </p:cNvSpPr>
          <p:nvPr>
            <p:ph idx="1"/>
          </p:nvPr>
        </p:nvSpPr>
        <p:spPr>
          <a:xfrm>
            <a:off x="569172" y="1371599"/>
            <a:ext cx="10804848" cy="5410200"/>
          </a:xfrm>
        </p:spPr>
        <p:txBody>
          <a:bodyPr>
            <a:normAutofit/>
          </a:bodyPr>
          <a:lstStyle/>
          <a:p>
            <a:r>
              <a:rPr lang="el-GR" dirty="0"/>
              <a:t>13 διαλέξεις, 4 ώρες διάρκειας η κάθε μία (2 ώρες θεωρία και 2 ώρες εργαστήριο). </a:t>
            </a:r>
            <a:endParaRPr lang="en-US" dirty="0"/>
          </a:p>
          <a:p>
            <a:r>
              <a:rPr lang="el-GR" dirty="0"/>
              <a:t>Παρουσίες: Δεν θα τηρείται απουσιολόγιο.</a:t>
            </a:r>
          </a:p>
          <a:p>
            <a:r>
              <a:rPr lang="el-GR" dirty="0"/>
              <a:t>Βαθμολογία:</a:t>
            </a:r>
          </a:p>
          <a:p>
            <a:pPr lvl="1"/>
            <a:r>
              <a:rPr lang="el-GR" dirty="0"/>
              <a:t>Εργαστηριακές ή βιβλιογραφικές αναθέσεις που θα ανατεθούν σε κάθε φοιτητή ή ανά μικρές ομάδες δυο ατόμων κατά τη διάρκεια των διαλέξεων (20%). Αριθμός αναθέσεων: 2 Κάθε φοιτητής ή ομάδα θα κληθεί να παρουσιάσει ένα θέμα σε μια σύντομη πεντάλεπτη διάλεξη, ή να παραδώσει ένα </a:t>
            </a:r>
            <a:r>
              <a:rPr lang="en-US" dirty="0"/>
              <a:t>short</a:t>
            </a:r>
            <a:r>
              <a:rPr lang="el-GR" dirty="0"/>
              <a:t> </a:t>
            </a:r>
            <a:r>
              <a:rPr lang="en-US" dirty="0"/>
              <a:t>summary</a:t>
            </a:r>
            <a:r>
              <a:rPr lang="el-GR" dirty="0"/>
              <a:t> (έως 2 σελίδες), όπου θα αναλύεται ένα θέμα.</a:t>
            </a:r>
          </a:p>
          <a:p>
            <a:pPr lvl="1"/>
            <a:r>
              <a:rPr lang="el-GR" dirty="0"/>
              <a:t>Παράδοση υποχρεωτικών εργασιών (2), η οποία αντιστοιχεί στο 50% της συνολικής βαθμολογίας (25% η κάθε μια). Και οι δυο εργασίες εμπεριέχουν τη χρήση γεωπληροφορικής. Οι εργασίες είναι ατομικές.</a:t>
            </a:r>
          </a:p>
          <a:p>
            <a:pPr lvl="1"/>
            <a:r>
              <a:rPr lang="el-GR" dirty="0"/>
              <a:t>Γραπτή εξέταση μετά την ολοκλήρωση του μαθήματος με συντελεστή 30%, η οποία θα περιλαμβάνει ερωτήσεις θεωρίας πολλαπλής επιλογής.</a:t>
            </a:r>
          </a:p>
          <a:p>
            <a:r>
              <a:rPr lang="el-GR" dirty="0"/>
              <a:t>Ώρες γραφείου: Τρίτη, 10-14:00. Τόπος: Εργαστήριο Γεωγραφίας Φυσικών Καταστροφών.</a:t>
            </a:r>
          </a:p>
          <a:p>
            <a:r>
              <a:rPr lang="el-GR" dirty="0"/>
              <a:t>Επικοινωνία: </a:t>
            </a:r>
            <a:r>
              <a:rPr lang="en-US" dirty="0"/>
              <a:t>Palaiologou</a:t>
            </a:r>
            <a:r>
              <a:rPr lang="el-GR" dirty="0"/>
              <a:t>.</a:t>
            </a:r>
            <a:r>
              <a:rPr lang="en-US" dirty="0"/>
              <a:t>p@aegean.gr</a:t>
            </a:r>
          </a:p>
          <a:p>
            <a:pPr marL="457200" lvl="1" indent="0">
              <a:buNone/>
            </a:pPr>
            <a:endParaRPr lang="el-GR" dirty="0"/>
          </a:p>
          <a:p>
            <a:pPr marL="457200" lvl="1" indent="0">
              <a:buNone/>
            </a:pPr>
            <a:endParaRPr lang="en-US" dirty="0"/>
          </a:p>
          <a:p>
            <a:pPr lvl="1"/>
            <a:endParaRPr lang="en-US" dirty="0"/>
          </a:p>
        </p:txBody>
      </p:sp>
      <p:sp>
        <p:nvSpPr>
          <p:cNvPr id="4" name="Θέση ημερομηνίας 3">
            <a:extLst>
              <a:ext uri="{FF2B5EF4-FFF2-40B4-BE49-F238E27FC236}">
                <a16:creationId xmlns:a16="http://schemas.microsoft.com/office/drawing/2014/main" id="{02AD7D9C-1746-469B-8909-E24238E36A84}"/>
              </a:ext>
            </a:extLst>
          </p:cNvPr>
          <p:cNvSpPr>
            <a:spLocks noGrp="1"/>
          </p:cNvSpPr>
          <p:nvPr>
            <p:ph type="dt" sz="half" idx="10"/>
          </p:nvPr>
        </p:nvSpPr>
        <p:spPr>
          <a:xfrm>
            <a:off x="10926146" y="6477000"/>
            <a:ext cx="1188065" cy="304799"/>
          </a:xfrm>
        </p:spPr>
        <p:txBody>
          <a:bodyPr/>
          <a:lstStyle/>
          <a:p>
            <a:fld id="{DDFDCA20-2E13-4515-99C7-F4F915F4146C}" type="datetime1">
              <a:rPr lang="en-US" smtClean="0"/>
              <a:t>10/15/2019</a:t>
            </a:fld>
            <a:endParaRPr lang="en-US" dirty="0"/>
          </a:p>
        </p:txBody>
      </p:sp>
      <p:sp>
        <p:nvSpPr>
          <p:cNvPr id="5" name="Θέση αριθμού διαφάνειας 4">
            <a:extLst>
              <a:ext uri="{FF2B5EF4-FFF2-40B4-BE49-F238E27FC236}">
                <a16:creationId xmlns:a16="http://schemas.microsoft.com/office/drawing/2014/main" id="{7A12519C-B39C-425D-AB96-EBDCF0601CCA}"/>
              </a:ext>
            </a:extLst>
          </p:cNvPr>
          <p:cNvSpPr>
            <a:spLocks noGrp="1"/>
          </p:cNvSpPr>
          <p:nvPr>
            <p:ph type="sldNum" sz="quarter" idx="12"/>
          </p:nvPr>
        </p:nvSpPr>
        <p:spPr/>
        <p:txBody>
          <a:bodyPr/>
          <a:lstStyle/>
          <a:p>
            <a:fld id="{6D22F896-40B5-4ADD-8801-0D06FADFA095}" type="slidenum">
              <a:rPr lang="en-US" smtClean="0"/>
              <a:t>3</a:t>
            </a:fld>
            <a:endParaRPr lang="en-US" dirty="0"/>
          </a:p>
        </p:txBody>
      </p:sp>
    </p:spTree>
    <p:extLst>
      <p:ext uri="{BB962C8B-B14F-4D97-AF65-F5344CB8AC3E}">
        <p14:creationId xmlns:p14="http://schemas.microsoft.com/office/powerpoint/2010/main" val="227897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 calcmode="lin" valueType="num">
                                      <p:cBhvr additive="base">
                                        <p:cTn id="1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9BC5578-468B-4DD4-A7AF-E841010C17A7}"/>
              </a:ext>
            </a:extLst>
          </p:cNvPr>
          <p:cNvSpPr>
            <a:spLocks noGrp="1"/>
          </p:cNvSpPr>
          <p:nvPr>
            <p:ph type="title"/>
          </p:nvPr>
        </p:nvSpPr>
        <p:spPr>
          <a:xfrm>
            <a:off x="646111" y="76201"/>
            <a:ext cx="9897481" cy="1400530"/>
          </a:xfrm>
        </p:spPr>
        <p:txBody>
          <a:bodyPr/>
          <a:lstStyle/>
          <a:p>
            <a:r>
              <a:rPr lang="el-GR" dirty="0"/>
              <a:t>Γιατί τα </a:t>
            </a:r>
            <a:r>
              <a:rPr lang="en-US" dirty="0"/>
              <a:t>GIS</a:t>
            </a:r>
            <a:r>
              <a:rPr lang="el-GR" dirty="0"/>
              <a:t> είναι ένα εξαιρετικό εργαλείο για την έρευνα, μάθηση και εκπαίδευση στις κοινωνικές επιστήμες;</a:t>
            </a:r>
            <a:endParaRPr lang="en-US" dirty="0"/>
          </a:p>
        </p:txBody>
      </p:sp>
      <p:sp>
        <p:nvSpPr>
          <p:cNvPr id="3" name="Θέση περιεχομένου 2">
            <a:extLst>
              <a:ext uri="{FF2B5EF4-FFF2-40B4-BE49-F238E27FC236}">
                <a16:creationId xmlns:a16="http://schemas.microsoft.com/office/drawing/2014/main" id="{C0B0E5D6-C8B6-4767-AE43-2CC5E51A8064}"/>
              </a:ext>
            </a:extLst>
          </p:cNvPr>
          <p:cNvSpPr>
            <a:spLocks noGrp="1"/>
          </p:cNvSpPr>
          <p:nvPr>
            <p:ph idx="1"/>
          </p:nvPr>
        </p:nvSpPr>
        <p:spPr>
          <a:xfrm>
            <a:off x="646111" y="2507007"/>
            <a:ext cx="10544628" cy="4117728"/>
          </a:xfrm>
        </p:spPr>
        <p:txBody>
          <a:bodyPr>
            <a:normAutofit fontScale="92500" lnSpcReduction="10000"/>
          </a:bodyPr>
          <a:lstStyle/>
          <a:p>
            <a:pPr lvl="0"/>
            <a:r>
              <a:rPr lang="el-GR" dirty="0"/>
              <a:t>Πρώτον, τα </a:t>
            </a:r>
            <a:r>
              <a:rPr lang="en-US" dirty="0"/>
              <a:t>GIS</a:t>
            </a:r>
            <a:r>
              <a:rPr lang="el-GR" dirty="0"/>
              <a:t> βοηθούν στην οπτικοποίηση </a:t>
            </a:r>
            <a:r>
              <a:rPr lang="el-GR" dirty="0" err="1"/>
              <a:t>χωρο</a:t>
            </a:r>
            <a:r>
              <a:rPr lang="el-GR" dirty="0"/>
              <a:t>-κοινωνικών δεδομένων που μπορούν εύκολα να διαμοιραστούν στην ακαδημαϊκή κοινότητα, σε φοιτητές και στο ευρύτερο κοινό.</a:t>
            </a:r>
          </a:p>
          <a:p>
            <a:pPr lvl="0"/>
            <a:r>
              <a:rPr lang="el-GR" dirty="0"/>
              <a:t>Τα δεδομένα που χρησιμοποιούνται στα </a:t>
            </a:r>
            <a:r>
              <a:rPr lang="en-US" dirty="0"/>
              <a:t>GIS</a:t>
            </a:r>
            <a:r>
              <a:rPr lang="el-GR" dirty="0"/>
              <a:t> μπορούν εύκολα να διαμοιραστούν με άλλους ερευνητές ώστε να βοηθηθούν να τα αναπτύξουν με νέες μεθόδους και πρωτοποριακές αναλύσεις. </a:t>
            </a:r>
          </a:p>
          <a:p>
            <a:pPr lvl="0"/>
            <a:r>
              <a:rPr lang="el-GR" dirty="0"/>
              <a:t>Οι χάρτες είναι ένα εξαιρετικό εργαλείο που δείχνει την αλληλεπίδραση ανάμεσα σε διαφορετικές μεταβλητές, ιδιαίτερα εκείνες που όταν περιγράφονται με τις βασικές μεθόδους (εκθέσεις, </a:t>
            </a:r>
            <a:r>
              <a:rPr lang="en-US" dirty="0"/>
              <a:t>papers</a:t>
            </a:r>
            <a:r>
              <a:rPr lang="el-GR" dirty="0"/>
              <a:t> και πίνακες) είναι δύσκολο να κατανοηθούν από το ευρύ κοινό.</a:t>
            </a:r>
          </a:p>
          <a:p>
            <a:pPr lvl="0"/>
            <a:r>
              <a:rPr lang="el-GR" dirty="0"/>
              <a:t>Τα </a:t>
            </a:r>
            <a:r>
              <a:rPr lang="el-GR" dirty="0" err="1"/>
              <a:t>γεωχωρικά</a:t>
            </a:r>
            <a:r>
              <a:rPr lang="el-GR" dirty="0"/>
              <a:t> δεδομένα βοηθούν σε εθνογραφικές και δημογραφικές μελέτες, καθώς βοηθούν στη δημιουργία πιο αντιπροσωπευτικής παρουσίασης των χαρακτηριστικών των κοινοτήτων και των ανθρώπων ως μονάδες.</a:t>
            </a:r>
            <a:endParaRPr lang="en-US" dirty="0"/>
          </a:p>
        </p:txBody>
      </p:sp>
      <p:sp>
        <p:nvSpPr>
          <p:cNvPr id="4" name="Θέση ημερομηνίας 3">
            <a:extLst>
              <a:ext uri="{FF2B5EF4-FFF2-40B4-BE49-F238E27FC236}">
                <a16:creationId xmlns:a16="http://schemas.microsoft.com/office/drawing/2014/main" id="{7AED391E-4E9C-4416-AE70-FD2052863E27}"/>
              </a:ext>
            </a:extLst>
          </p:cNvPr>
          <p:cNvSpPr>
            <a:spLocks noGrp="1"/>
          </p:cNvSpPr>
          <p:nvPr>
            <p:ph type="dt" sz="half" idx="10"/>
          </p:nvPr>
        </p:nvSpPr>
        <p:spPr>
          <a:xfrm>
            <a:off x="10776858" y="6477000"/>
            <a:ext cx="1337354" cy="304799"/>
          </a:xfrm>
        </p:spPr>
        <p:txBody>
          <a:bodyPr/>
          <a:lstStyle/>
          <a:p>
            <a:fld id="{DDFDCA20-2E13-4515-99C7-F4F915F4146C}" type="datetime1">
              <a:rPr lang="en-US" smtClean="0"/>
              <a:t>10/15/2019</a:t>
            </a:fld>
            <a:endParaRPr lang="en-US" dirty="0"/>
          </a:p>
        </p:txBody>
      </p:sp>
      <p:sp>
        <p:nvSpPr>
          <p:cNvPr id="5" name="Θέση αριθμού διαφάνειας 4">
            <a:extLst>
              <a:ext uri="{FF2B5EF4-FFF2-40B4-BE49-F238E27FC236}">
                <a16:creationId xmlns:a16="http://schemas.microsoft.com/office/drawing/2014/main" id="{A2AB132B-F53B-4792-B134-E4D47776E1DC}"/>
              </a:ext>
            </a:extLst>
          </p:cNvPr>
          <p:cNvSpPr>
            <a:spLocks noGrp="1"/>
          </p:cNvSpPr>
          <p:nvPr>
            <p:ph type="sldNum" sz="quarter" idx="12"/>
          </p:nvPr>
        </p:nvSpPr>
        <p:spPr/>
        <p:txBody>
          <a:bodyPr/>
          <a:lstStyle/>
          <a:p>
            <a:fld id="{6D22F896-40B5-4ADD-8801-0D06FADFA095}" type="slidenum">
              <a:rPr lang="en-US" smtClean="0"/>
              <a:t>4</a:t>
            </a:fld>
            <a:endParaRPr lang="en-US" dirty="0"/>
          </a:p>
        </p:txBody>
      </p:sp>
    </p:spTree>
    <p:extLst>
      <p:ext uri="{BB962C8B-B14F-4D97-AF65-F5344CB8AC3E}">
        <p14:creationId xmlns:p14="http://schemas.microsoft.com/office/powerpoint/2010/main" val="403030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099742E-06A8-4ABF-ABC3-2A94EE5B39E5}"/>
              </a:ext>
            </a:extLst>
          </p:cNvPr>
          <p:cNvSpPr>
            <a:spLocks noGrp="1"/>
          </p:cNvSpPr>
          <p:nvPr>
            <p:ph type="title"/>
          </p:nvPr>
        </p:nvSpPr>
        <p:spPr/>
        <p:txBody>
          <a:bodyPr/>
          <a:lstStyle/>
          <a:p>
            <a:r>
              <a:rPr lang="el-GR" dirty="0"/>
              <a:t>Γιατί τα </a:t>
            </a:r>
            <a:r>
              <a:rPr lang="en-US" dirty="0"/>
              <a:t>GIS</a:t>
            </a:r>
            <a:r>
              <a:rPr lang="el-GR" dirty="0"/>
              <a:t> είναι ένα εξαιρετικό εργαλείο για την έρευνα, μάθηση και εκπαίδευση στις κοινωνικές επιστήμες;</a:t>
            </a:r>
            <a:endParaRPr lang="en-US" dirty="0"/>
          </a:p>
        </p:txBody>
      </p:sp>
      <p:sp>
        <p:nvSpPr>
          <p:cNvPr id="3" name="Θέση περιεχομένου 2">
            <a:extLst>
              <a:ext uri="{FF2B5EF4-FFF2-40B4-BE49-F238E27FC236}">
                <a16:creationId xmlns:a16="http://schemas.microsoft.com/office/drawing/2014/main" id="{605E7410-3548-4D71-AB94-09E78AEEB95C}"/>
              </a:ext>
            </a:extLst>
          </p:cNvPr>
          <p:cNvSpPr>
            <a:spLocks noGrp="1"/>
          </p:cNvSpPr>
          <p:nvPr>
            <p:ph idx="1"/>
          </p:nvPr>
        </p:nvSpPr>
        <p:spPr>
          <a:xfrm>
            <a:off x="1103312" y="3429000"/>
            <a:ext cx="8946541" cy="2819399"/>
          </a:xfrm>
        </p:spPr>
        <p:txBody>
          <a:bodyPr/>
          <a:lstStyle/>
          <a:p>
            <a:r>
              <a:rPr lang="el-GR" dirty="0"/>
              <a:t>Οι ερευνητές χρειάζονται να κατανοήσουν και να βρουν τις διαφορές, ομοιότητες και αλληλεπιδράσεις που συμβαίνουν στον χώρο. </a:t>
            </a:r>
          </a:p>
          <a:p>
            <a:r>
              <a:rPr lang="el-GR" dirty="0"/>
              <a:t>Τα </a:t>
            </a:r>
            <a:r>
              <a:rPr lang="en-US" dirty="0"/>
              <a:t>GIS</a:t>
            </a:r>
            <a:r>
              <a:rPr lang="el-GR" dirty="0"/>
              <a:t> υποστηρίζουν τόσο ποσοτικές, όσο και ποιοτικές μεταβλητές σε μια μελέτη.</a:t>
            </a:r>
            <a:endParaRPr lang="en-US" dirty="0"/>
          </a:p>
        </p:txBody>
      </p:sp>
      <p:sp>
        <p:nvSpPr>
          <p:cNvPr id="4" name="Θέση ημερομηνίας 3">
            <a:extLst>
              <a:ext uri="{FF2B5EF4-FFF2-40B4-BE49-F238E27FC236}">
                <a16:creationId xmlns:a16="http://schemas.microsoft.com/office/drawing/2014/main" id="{280DE2B4-8A1D-4966-BF3C-A3AA58838FF0}"/>
              </a:ext>
            </a:extLst>
          </p:cNvPr>
          <p:cNvSpPr>
            <a:spLocks noGrp="1"/>
          </p:cNvSpPr>
          <p:nvPr>
            <p:ph type="dt" sz="half" idx="10"/>
          </p:nvPr>
        </p:nvSpPr>
        <p:spPr/>
        <p:txBody>
          <a:bodyPr/>
          <a:lstStyle/>
          <a:p>
            <a:fld id="{DDFDCA20-2E13-4515-99C7-F4F915F4146C}" type="datetime1">
              <a:rPr lang="en-US" smtClean="0"/>
              <a:t>10/15/2019</a:t>
            </a:fld>
            <a:endParaRPr lang="en-US" dirty="0"/>
          </a:p>
        </p:txBody>
      </p:sp>
      <p:sp>
        <p:nvSpPr>
          <p:cNvPr id="5" name="Θέση αριθμού διαφάνειας 4">
            <a:extLst>
              <a:ext uri="{FF2B5EF4-FFF2-40B4-BE49-F238E27FC236}">
                <a16:creationId xmlns:a16="http://schemas.microsoft.com/office/drawing/2014/main" id="{17F7899E-29E7-4F5A-A151-58A1304F8488}"/>
              </a:ext>
            </a:extLst>
          </p:cNvPr>
          <p:cNvSpPr>
            <a:spLocks noGrp="1"/>
          </p:cNvSpPr>
          <p:nvPr>
            <p:ph type="sldNum" sz="quarter" idx="12"/>
          </p:nvPr>
        </p:nvSpPr>
        <p:spPr/>
        <p:txBody>
          <a:bodyPr/>
          <a:lstStyle/>
          <a:p>
            <a:fld id="{6D22F896-40B5-4ADD-8801-0D06FADFA095}" type="slidenum">
              <a:rPr lang="en-US" smtClean="0"/>
              <a:t>5</a:t>
            </a:fld>
            <a:endParaRPr lang="en-US" dirty="0"/>
          </a:p>
        </p:txBody>
      </p:sp>
    </p:spTree>
    <p:extLst>
      <p:ext uri="{BB962C8B-B14F-4D97-AF65-F5344CB8AC3E}">
        <p14:creationId xmlns:p14="http://schemas.microsoft.com/office/powerpoint/2010/main" val="402170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BEE3ADA-2FB4-47A5-9EB4-9F9A605E9D24}"/>
              </a:ext>
            </a:extLst>
          </p:cNvPr>
          <p:cNvSpPr>
            <a:spLocks noGrp="1"/>
          </p:cNvSpPr>
          <p:nvPr>
            <p:ph type="title"/>
          </p:nvPr>
        </p:nvSpPr>
        <p:spPr/>
        <p:txBody>
          <a:bodyPr/>
          <a:lstStyle/>
          <a:p>
            <a:r>
              <a:rPr lang="el-GR" dirty="0"/>
              <a:t>Χώρος και ανάλυση φαινομένων</a:t>
            </a:r>
            <a:endParaRPr lang="en-US" dirty="0"/>
          </a:p>
        </p:txBody>
      </p:sp>
      <p:sp>
        <p:nvSpPr>
          <p:cNvPr id="3" name="Θέση περιεχομένου 2">
            <a:extLst>
              <a:ext uri="{FF2B5EF4-FFF2-40B4-BE49-F238E27FC236}">
                <a16:creationId xmlns:a16="http://schemas.microsoft.com/office/drawing/2014/main" id="{ED09520E-E842-4103-8D2E-8F6F57B5866F}"/>
              </a:ext>
            </a:extLst>
          </p:cNvPr>
          <p:cNvSpPr>
            <a:spLocks noGrp="1"/>
          </p:cNvSpPr>
          <p:nvPr>
            <p:ph idx="1"/>
          </p:nvPr>
        </p:nvSpPr>
        <p:spPr>
          <a:xfrm>
            <a:off x="880359" y="1605719"/>
            <a:ext cx="9681895" cy="4195481"/>
          </a:xfrm>
        </p:spPr>
        <p:txBody>
          <a:bodyPr/>
          <a:lstStyle/>
          <a:p>
            <a:r>
              <a:rPr lang="el-GR" dirty="0"/>
              <a:t>Χωρική </a:t>
            </a:r>
            <a:r>
              <a:rPr lang="el-GR" dirty="0" err="1"/>
              <a:t>αυτοσυσχέτιση</a:t>
            </a:r>
            <a:r>
              <a:rPr lang="en-US" dirty="0"/>
              <a:t> </a:t>
            </a:r>
            <a:r>
              <a:rPr lang="el-GR" dirty="0"/>
              <a:t>και σχέσεις</a:t>
            </a:r>
          </a:p>
          <a:p>
            <a:r>
              <a:rPr lang="en-US" dirty="0"/>
              <a:t>Distance decay (</a:t>
            </a:r>
            <a:r>
              <a:rPr lang="el-GR" dirty="0"/>
              <a:t>παρά τη δύναμη του </a:t>
            </a:r>
            <a:r>
              <a:rPr lang="en-US" dirty="0"/>
              <a:t>Internet </a:t>
            </a:r>
            <a:r>
              <a:rPr lang="el-GR" dirty="0"/>
              <a:t>να ενώνει τους ανθρώπους στο χώρο, η φυσική απόσταση είναι ακόμα πολύ σημαντικός καθοριστικός παράγοντας των ανθρωπίνων αλληλεπιδράσεων).</a:t>
            </a:r>
          </a:p>
          <a:p>
            <a:r>
              <a:rPr lang="el-GR" dirty="0"/>
              <a:t>Γεωγραφικό προφίλ</a:t>
            </a:r>
          </a:p>
          <a:p>
            <a:r>
              <a:rPr lang="en-US" dirty="0"/>
              <a:t>Geographically Weighted Regression</a:t>
            </a:r>
            <a:endParaRPr lang="el-GR" dirty="0"/>
          </a:p>
          <a:p>
            <a:r>
              <a:rPr lang="en-US" dirty="0"/>
              <a:t>Hot-spot analysis</a:t>
            </a:r>
            <a:endParaRPr lang="el-GR" dirty="0"/>
          </a:p>
          <a:p>
            <a:r>
              <a:rPr lang="en-US" dirty="0"/>
              <a:t>Pattern Analysis</a:t>
            </a:r>
          </a:p>
          <a:p>
            <a:endParaRPr lang="el-GR" dirty="0"/>
          </a:p>
          <a:p>
            <a:endParaRPr lang="en-US" dirty="0"/>
          </a:p>
        </p:txBody>
      </p:sp>
      <p:sp>
        <p:nvSpPr>
          <p:cNvPr id="4" name="Θέση ημερομηνίας 3">
            <a:extLst>
              <a:ext uri="{FF2B5EF4-FFF2-40B4-BE49-F238E27FC236}">
                <a16:creationId xmlns:a16="http://schemas.microsoft.com/office/drawing/2014/main" id="{403C745A-1A4C-4C8A-8BFA-E62C0A1FBC15}"/>
              </a:ext>
            </a:extLst>
          </p:cNvPr>
          <p:cNvSpPr>
            <a:spLocks noGrp="1"/>
          </p:cNvSpPr>
          <p:nvPr>
            <p:ph type="dt" sz="half" idx="10"/>
          </p:nvPr>
        </p:nvSpPr>
        <p:spPr>
          <a:xfrm>
            <a:off x="10926148" y="6477000"/>
            <a:ext cx="1188064" cy="304799"/>
          </a:xfrm>
        </p:spPr>
        <p:txBody>
          <a:bodyPr/>
          <a:lstStyle/>
          <a:p>
            <a:fld id="{DDFDCA20-2E13-4515-99C7-F4F915F4146C}" type="datetime1">
              <a:rPr lang="en-US" smtClean="0"/>
              <a:t>10/15/2019</a:t>
            </a:fld>
            <a:endParaRPr lang="en-US" dirty="0"/>
          </a:p>
        </p:txBody>
      </p:sp>
      <p:sp>
        <p:nvSpPr>
          <p:cNvPr id="5" name="Θέση αριθμού διαφάνειας 4">
            <a:extLst>
              <a:ext uri="{FF2B5EF4-FFF2-40B4-BE49-F238E27FC236}">
                <a16:creationId xmlns:a16="http://schemas.microsoft.com/office/drawing/2014/main" id="{F2FD4F9D-74D9-4FC3-9168-56684D445DF0}"/>
              </a:ext>
            </a:extLst>
          </p:cNvPr>
          <p:cNvSpPr>
            <a:spLocks noGrp="1"/>
          </p:cNvSpPr>
          <p:nvPr>
            <p:ph type="sldNum" sz="quarter" idx="12"/>
          </p:nvPr>
        </p:nvSpPr>
        <p:spPr/>
        <p:txBody>
          <a:bodyPr/>
          <a:lstStyle/>
          <a:p>
            <a:fld id="{6D22F896-40B5-4ADD-8801-0D06FADFA095}" type="slidenum">
              <a:rPr lang="en-US" smtClean="0"/>
              <a:t>6</a:t>
            </a:fld>
            <a:endParaRPr lang="en-US" dirty="0"/>
          </a:p>
        </p:txBody>
      </p:sp>
      <p:sp>
        <p:nvSpPr>
          <p:cNvPr id="6" name="Ορθογώνιο 5">
            <a:extLst>
              <a:ext uri="{FF2B5EF4-FFF2-40B4-BE49-F238E27FC236}">
                <a16:creationId xmlns:a16="http://schemas.microsoft.com/office/drawing/2014/main" id="{E48088B0-B23D-4D35-904F-E00E5F528B29}"/>
              </a:ext>
            </a:extLst>
          </p:cNvPr>
          <p:cNvSpPr/>
          <p:nvPr/>
        </p:nvSpPr>
        <p:spPr>
          <a:xfrm>
            <a:off x="184992" y="5553670"/>
            <a:ext cx="11929219" cy="923330"/>
          </a:xfrm>
          <a:prstGeom prst="rect">
            <a:avLst/>
          </a:prstGeom>
        </p:spPr>
        <p:txBody>
          <a:bodyPr wrap="square">
            <a:spAutoFit/>
          </a:bodyPr>
          <a:lstStyle/>
          <a:p>
            <a:r>
              <a:rPr lang="el-GR" dirty="0"/>
              <a:t>Στις κοινωνικές επιστήμες υπάρχει έλλειψη «παγκόσμιων νόμων» σχετικά με τη μελέτη των φαινομένων:</a:t>
            </a:r>
          </a:p>
          <a:p>
            <a:r>
              <a:rPr lang="el-GR" dirty="0"/>
              <a:t>Η εξήγηση ενός φαινομένου που συμβαίνει στην Αθήνα δεν μπορεί να γενικευτεί για το ίδιο φαινόμενο στην Νέα Υόρκη</a:t>
            </a:r>
          </a:p>
        </p:txBody>
      </p:sp>
    </p:spTree>
    <p:extLst>
      <p:ext uri="{BB962C8B-B14F-4D97-AF65-F5344CB8AC3E}">
        <p14:creationId xmlns:p14="http://schemas.microsoft.com/office/powerpoint/2010/main" val="231849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7" name="Εικόνα 6" descr="Εικόνα που περιέχει κείμενο, στιγμιότυπο οθόνης, υπολογιστής&#10;&#10;Περιγραφή που δημιουργήθηκε αυτόματα">
            <a:extLst>
              <a:ext uri="{FF2B5EF4-FFF2-40B4-BE49-F238E27FC236}">
                <a16:creationId xmlns:a16="http://schemas.microsoft.com/office/drawing/2014/main" id="{33AE85EF-F918-4C86-9509-CDEBDDE41CE0}"/>
              </a:ext>
            </a:extLst>
          </p:cNvPr>
          <p:cNvPicPr>
            <a:picLocks noChangeAspect="1"/>
          </p:cNvPicPr>
          <p:nvPr/>
        </p:nvPicPr>
        <p:blipFill rotWithShape="1">
          <a:blip r:embed="rId3"/>
          <a:srcRect r="24763" b="1"/>
          <a:stretch/>
        </p:blipFill>
        <p:spPr>
          <a:xfrm>
            <a:off x="4634680" y="10"/>
            <a:ext cx="7560130" cy="6857990"/>
          </a:xfrm>
          <a:prstGeom prst="rect">
            <a:avLst/>
          </a:prstGeom>
        </p:spPr>
      </p:pic>
      <p:sp>
        <p:nvSpPr>
          <p:cNvPr id="12" name="Rectangle 11">
            <a:extLst>
              <a:ext uri="{FF2B5EF4-FFF2-40B4-BE49-F238E27FC236}">
                <a16:creationId xmlns:a16="http://schemas.microsoft.com/office/drawing/2014/main" id="{A26E2FAE-FA60-497B-B2CB-7702C6FF3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 name="Θέση αριθμού διαφάνειας 4">
            <a:extLst>
              <a:ext uri="{FF2B5EF4-FFF2-40B4-BE49-F238E27FC236}">
                <a16:creationId xmlns:a16="http://schemas.microsoft.com/office/drawing/2014/main" id="{9644239E-7715-45D9-B63F-F11D6F5FA6F2}"/>
              </a:ext>
            </a:extLst>
          </p:cNvPr>
          <p:cNvSpPr>
            <a:spLocks noGrp="1"/>
          </p:cNvSpPr>
          <p:nvPr>
            <p:ph type="sldNum" sz="quarter" idx="12"/>
          </p:nvPr>
        </p:nvSpPr>
        <p:spPr>
          <a:xfrm>
            <a:off x="10352540" y="295729"/>
            <a:ext cx="838199" cy="767687"/>
          </a:xfrm>
        </p:spPr>
        <p:txBody>
          <a:bodyPr>
            <a:normAutofit/>
          </a:bodyPr>
          <a:lstStyle/>
          <a:p>
            <a:pPr>
              <a:spcAft>
                <a:spcPts val="600"/>
              </a:spcAft>
            </a:pPr>
            <a:fld id="{6D22F896-40B5-4ADD-8801-0D06FADFA095}" type="slidenum">
              <a:rPr lang="en-US" smtClean="0"/>
              <a:pPr>
                <a:spcAft>
                  <a:spcPts val="600"/>
                </a:spcAft>
              </a:pPr>
              <a:t>7</a:t>
            </a:fld>
            <a:endParaRPr lang="en-US" dirty="0"/>
          </a:p>
        </p:txBody>
      </p:sp>
      <p:sp>
        <p:nvSpPr>
          <p:cNvPr id="3" name="Θέση περιεχομένου 2">
            <a:extLst>
              <a:ext uri="{FF2B5EF4-FFF2-40B4-BE49-F238E27FC236}">
                <a16:creationId xmlns:a16="http://schemas.microsoft.com/office/drawing/2014/main" id="{A838E017-2729-46A5-9307-11553D6F20BA}"/>
              </a:ext>
            </a:extLst>
          </p:cNvPr>
          <p:cNvSpPr>
            <a:spLocks noGrp="1"/>
          </p:cNvSpPr>
          <p:nvPr>
            <p:ph idx="1"/>
          </p:nvPr>
        </p:nvSpPr>
        <p:spPr>
          <a:xfrm>
            <a:off x="110586" y="108155"/>
            <a:ext cx="4524094" cy="6749845"/>
          </a:xfrm>
        </p:spPr>
        <p:txBody>
          <a:bodyPr>
            <a:normAutofit/>
          </a:bodyPr>
          <a:lstStyle/>
          <a:p>
            <a:r>
              <a:rPr lang="el-GR" dirty="0"/>
              <a:t>Όταν τα κοινωνικά, </a:t>
            </a:r>
            <a:r>
              <a:rPr lang="el-GR" dirty="0" err="1"/>
              <a:t>συμπεριφορικά</a:t>
            </a:r>
            <a:r>
              <a:rPr lang="el-GR" dirty="0"/>
              <a:t> και οικονομικά δεδομένα που προέρχονται από μελέτες στις κοινωνικές επιστήμες συνδυαστούν με το λογισμικό </a:t>
            </a:r>
            <a:r>
              <a:rPr lang="en-US" dirty="0"/>
              <a:t>GIS</a:t>
            </a:r>
            <a:r>
              <a:rPr lang="el-GR" dirty="0"/>
              <a:t> που ονομάζεται </a:t>
            </a:r>
            <a:r>
              <a:rPr lang="en-US" dirty="0"/>
              <a:t>Story Maps</a:t>
            </a:r>
            <a:r>
              <a:rPr lang="el-GR" dirty="0"/>
              <a:t>….</a:t>
            </a:r>
          </a:p>
          <a:p>
            <a:r>
              <a:rPr lang="el-GR" dirty="0"/>
              <a:t>….δίνεται η δυνατότητα στους ερευνητές να συνδυάσουν χάρτες και δεδομένα με διαφορετικά πολυμέσα.</a:t>
            </a:r>
          </a:p>
          <a:p>
            <a:r>
              <a:rPr lang="el-GR" dirty="0"/>
              <a:t>Επιτυγχάνεται η διάχυση της πληροφορίας σε ένα πολύ μεγάλο κοινό.</a:t>
            </a:r>
          </a:p>
          <a:p>
            <a:r>
              <a:rPr lang="el-GR" dirty="0"/>
              <a:t>Διεπιστημονικότητα: Γεωγραφία, Ψυχολογία, Κοινωνιολογία, Οικονομικά, και Πολιτικές Επιστήμες.</a:t>
            </a:r>
          </a:p>
          <a:p>
            <a:endParaRPr lang="en-US" dirty="0"/>
          </a:p>
        </p:txBody>
      </p:sp>
      <p:sp>
        <p:nvSpPr>
          <p:cNvPr id="4" name="Θέση ημερομηνίας 3">
            <a:extLst>
              <a:ext uri="{FF2B5EF4-FFF2-40B4-BE49-F238E27FC236}">
                <a16:creationId xmlns:a16="http://schemas.microsoft.com/office/drawing/2014/main" id="{7E2FC253-9398-4628-BE9B-98249179C1DA}"/>
              </a:ext>
            </a:extLst>
          </p:cNvPr>
          <p:cNvSpPr>
            <a:spLocks noGrp="1"/>
          </p:cNvSpPr>
          <p:nvPr>
            <p:ph type="dt" sz="half" idx="10"/>
          </p:nvPr>
        </p:nvSpPr>
        <p:spPr>
          <a:xfrm>
            <a:off x="8129874" y="6355080"/>
            <a:ext cx="3414426" cy="304799"/>
          </a:xfrm>
        </p:spPr>
        <p:txBody>
          <a:bodyPr anchor="b">
            <a:normAutofit/>
          </a:bodyPr>
          <a:lstStyle/>
          <a:p>
            <a:pPr algn="r">
              <a:spcAft>
                <a:spcPts val="600"/>
              </a:spcAft>
            </a:pPr>
            <a:fld id="{DDFDCA20-2E13-4515-99C7-F4F915F4146C}" type="datetime1">
              <a:rPr lang="en-US">
                <a:solidFill>
                  <a:schemeClr val="tx1">
                    <a:tint val="75000"/>
                  </a:schemeClr>
                </a:solidFill>
              </a:rPr>
              <a:pPr algn="r">
                <a:spcAft>
                  <a:spcPts val="600"/>
                </a:spcAft>
              </a:pPr>
              <a:t>10/15/2019</a:t>
            </a:fld>
            <a:endParaRPr lang="en-US" dirty="0">
              <a:solidFill>
                <a:schemeClr val="tx1">
                  <a:tint val="75000"/>
                </a:schemeClr>
              </a:solidFill>
            </a:endParaRPr>
          </a:p>
        </p:txBody>
      </p:sp>
    </p:spTree>
    <p:extLst>
      <p:ext uri="{BB962C8B-B14F-4D97-AF65-F5344CB8AC3E}">
        <p14:creationId xmlns:p14="http://schemas.microsoft.com/office/powerpoint/2010/main" val="358003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D7EEE40-B27B-4849-91F7-F033A442311F}"/>
              </a:ext>
            </a:extLst>
          </p:cNvPr>
          <p:cNvSpPr>
            <a:spLocks noGrp="1"/>
          </p:cNvSpPr>
          <p:nvPr>
            <p:ph type="title"/>
          </p:nvPr>
        </p:nvSpPr>
        <p:spPr>
          <a:xfrm>
            <a:off x="646111" y="452718"/>
            <a:ext cx="9404723" cy="1400530"/>
          </a:xfrm>
        </p:spPr>
        <p:txBody>
          <a:bodyPr/>
          <a:lstStyle/>
          <a:p>
            <a:r>
              <a:rPr lang="en-US" dirty="0"/>
              <a:t>Case studies</a:t>
            </a:r>
          </a:p>
        </p:txBody>
      </p:sp>
      <p:sp>
        <p:nvSpPr>
          <p:cNvPr id="3" name="Θέση περιεχομένου 2">
            <a:extLst>
              <a:ext uri="{FF2B5EF4-FFF2-40B4-BE49-F238E27FC236}">
                <a16:creationId xmlns:a16="http://schemas.microsoft.com/office/drawing/2014/main" id="{60FA1CE5-1598-4650-8F03-A84FDECA2185}"/>
              </a:ext>
            </a:extLst>
          </p:cNvPr>
          <p:cNvSpPr>
            <a:spLocks noGrp="1"/>
          </p:cNvSpPr>
          <p:nvPr>
            <p:ph idx="1"/>
          </p:nvPr>
        </p:nvSpPr>
        <p:spPr>
          <a:xfrm>
            <a:off x="1103312" y="1567544"/>
            <a:ext cx="8946541" cy="4909456"/>
          </a:xfrm>
        </p:spPr>
        <p:txBody>
          <a:bodyPr>
            <a:normAutofit/>
          </a:bodyPr>
          <a:lstStyle/>
          <a:p>
            <a:r>
              <a:rPr lang="en-US" dirty="0">
                <a:hlinkClick r:id="rId2"/>
              </a:rPr>
              <a:t>Homeless in Redlands</a:t>
            </a:r>
          </a:p>
          <a:p>
            <a:r>
              <a:rPr lang="el-GR" dirty="0">
                <a:hlinkClick r:id="rId3"/>
              </a:rPr>
              <a:t>Δείκτες γονιμότητας</a:t>
            </a:r>
            <a:endParaRPr lang="en-US" dirty="0"/>
          </a:p>
          <a:p>
            <a:r>
              <a:rPr lang="el-GR" dirty="0">
                <a:hlinkClick r:id="rId4"/>
              </a:rPr>
              <a:t>Μετακινήσεις πληθυσμών</a:t>
            </a:r>
            <a:endParaRPr lang="en-US" dirty="0"/>
          </a:p>
          <a:p>
            <a:r>
              <a:rPr lang="en-US" dirty="0">
                <a:hlinkClick r:id="rId5"/>
              </a:rPr>
              <a:t>Refugee camps</a:t>
            </a:r>
            <a:endParaRPr lang="el-GR" dirty="0"/>
          </a:p>
          <a:p>
            <a:r>
              <a:rPr lang="el-GR" dirty="0">
                <a:hlinkClick r:id="rId6"/>
              </a:rPr>
              <a:t>Μονοπάτια</a:t>
            </a:r>
            <a:r>
              <a:rPr lang="el-GR" dirty="0"/>
              <a:t> / </a:t>
            </a:r>
            <a:r>
              <a:rPr lang="el-GR" dirty="0">
                <a:hlinkClick r:id="rId7"/>
              </a:rPr>
              <a:t>Τουρισμός</a:t>
            </a:r>
            <a:endParaRPr lang="el-GR" dirty="0"/>
          </a:p>
          <a:p>
            <a:r>
              <a:rPr lang="el-GR" dirty="0">
                <a:hlinkClick r:id="rId8"/>
              </a:rPr>
              <a:t>Οδική ασφάλεια</a:t>
            </a:r>
            <a:endParaRPr lang="el-GR" dirty="0"/>
          </a:p>
          <a:p>
            <a:r>
              <a:rPr lang="el-GR" dirty="0">
                <a:hlinkClick r:id="rId9"/>
              </a:rPr>
              <a:t>Φυσικοί Κίνδυνοι και Καταστροφές</a:t>
            </a:r>
            <a:endParaRPr lang="el-GR" dirty="0"/>
          </a:p>
          <a:p>
            <a:r>
              <a:rPr lang="el-GR" dirty="0">
                <a:hlinkClick r:id="rId10"/>
              </a:rPr>
              <a:t>Δημόσια τάξη</a:t>
            </a:r>
            <a:endParaRPr lang="en-US" dirty="0"/>
          </a:p>
          <a:p>
            <a:r>
              <a:rPr lang="el-GR" dirty="0">
                <a:hlinkClick r:id="rId11"/>
              </a:rPr>
              <a:t>Κοινωνική Συμπεριφορά / Ψυχολογία</a:t>
            </a:r>
            <a:endParaRPr lang="el-GR" dirty="0"/>
          </a:p>
          <a:p>
            <a:r>
              <a:rPr lang="el-GR" dirty="0">
                <a:hlinkClick r:id="rId12"/>
              </a:rPr>
              <a:t>Αποτελέσματα εκλογών</a:t>
            </a:r>
            <a:endParaRPr lang="en-US" dirty="0"/>
          </a:p>
          <a:p>
            <a:r>
              <a:rPr lang="el-GR" dirty="0">
                <a:hlinkClick r:id="rId13"/>
              </a:rPr>
              <a:t>Κατανομές Πληθυσμών</a:t>
            </a:r>
            <a:endParaRPr lang="el-GR" dirty="0"/>
          </a:p>
          <a:p>
            <a:endParaRPr lang="el-GR" dirty="0"/>
          </a:p>
          <a:p>
            <a:endParaRPr lang="el-GR" dirty="0"/>
          </a:p>
          <a:p>
            <a:endParaRPr lang="en-US" dirty="0"/>
          </a:p>
          <a:p>
            <a:endParaRPr lang="en-US" dirty="0"/>
          </a:p>
          <a:p>
            <a:endParaRPr lang="en-US" dirty="0"/>
          </a:p>
          <a:p>
            <a:endParaRPr lang="el-GR" dirty="0">
              <a:hlinkClick r:id="rId2"/>
            </a:endParaRPr>
          </a:p>
        </p:txBody>
      </p:sp>
      <p:sp>
        <p:nvSpPr>
          <p:cNvPr id="4" name="Θέση ημερομηνίας 3">
            <a:extLst>
              <a:ext uri="{FF2B5EF4-FFF2-40B4-BE49-F238E27FC236}">
                <a16:creationId xmlns:a16="http://schemas.microsoft.com/office/drawing/2014/main" id="{1DB31B36-9BE2-4796-BD31-350E6C80D1EB}"/>
              </a:ext>
            </a:extLst>
          </p:cNvPr>
          <p:cNvSpPr>
            <a:spLocks noGrp="1"/>
          </p:cNvSpPr>
          <p:nvPr>
            <p:ph type="dt" sz="half" idx="10"/>
          </p:nvPr>
        </p:nvSpPr>
        <p:spPr>
          <a:xfrm>
            <a:off x="10825316" y="6477000"/>
            <a:ext cx="1288895" cy="307258"/>
          </a:xfrm>
        </p:spPr>
        <p:txBody>
          <a:bodyPr/>
          <a:lstStyle/>
          <a:p>
            <a:fld id="{DDFDCA20-2E13-4515-99C7-F4F915F4146C}" type="datetime1">
              <a:rPr lang="en-US" smtClean="0"/>
              <a:t>10/15/2019</a:t>
            </a:fld>
            <a:endParaRPr lang="en-US" dirty="0"/>
          </a:p>
        </p:txBody>
      </p:sp>
      <p:sp>
        <p:nvSpPr>
          <p:cNvPr id="5" name="Θέση αριθμού διαφάνειας 4">
            <a:extLst>
              <a:ext uri="{FF2B5EF4-FFF2-40B4-BE49-F238E27FC236}">
                <a16:creationId xmlns:a16="http://schemas.microsoft.com/office/drawing/2014/main" id="{AC72AB48-57A0-4830-A3AA-D70DE780351D}"/>
              </a:ext>
            </a:extLst>
          </p:cNvPr>
          <p:cNvSpPr>
            <a:spLocks noGrp="1"/>
          </p:cNvSpPr>
          <p:nvPr>
            <p:ph type="sldNum" sz="quarter" idx="12"/>
          </p:nvPr>
        </p:nvSpPr>
        <p:spPr>
          <a:xfrm>
            <a:off x="10352540" y="295729"/>
            <a:ext cx="838199" cy="767687"/>
          </a:xfrm>
        </p:spPr>
        <p:txBody>
          <a:bodyPr/>
          <a:lstStyle/>
          <a:p>
            <a:fld id="{6D22F896-40B5-4ADD-8801-0D06FADFA095}" type="slidenum">
              <a:rPr lang="en-US" smtClean="0"/>
              <a:t>8</a:t>
            </a:fld>
            <a:endParaRPr lang="en-US" dirty="0"/>
          </a:p>
        </p:txBody>
      </p:sp>
      <p:pic>
        <p:nvPicPr>
          <p:cNvPr id="7" name="Εικόνα 6">
            <a:extLst>
              <a:ext uri="{FF2B5EF4-FFF2-40B4-BE49-F238E27FC236}">
                <a16:creationId xmlns:a16="http://schemas.microsoft.com/office/drawing/2014/main" id="{12007E70-6959-4EAA-8C71-A4EE3353E27A}"/>
              </a:ext>
            </a:extLst>
          </p:cNvPr>
          <p:cNvPicPr>
            <a:picLocks noChangeAspect="1"/>
          </p:cNvPicPr>
          <p:nvPr/>
        </p:nvPicPr>
        <p:blipFill rotWithShape="1">
          <a:blip r:embed="rId14"/>
          <a:srcRect l="1134" r="1811" b="2470"/>
          <a:stretch/>
        </p:blipFill>
        <p:spPr>
          <a:xfrm>
            <a:off x="7560810" y="1339182"/>
            <a:ext cx="4479189" cy="2089818"/>
          </a:xfrm>
          <a:prstGeom prst="rect">
            <a:avLst/>
          </a:prstGeom>
        </p:spPr>
      </p:pic>
      <p:pic>
        <p:nvPicPr>
          <p:cNvPr id="9" name="Εικόνα 8">
            <a:extLst>
              <a:ext uri="{FF2B5EF4-FFF2-40B4-BE49-F238E27FC236}">
                <a16:creationId xmlns:a16="http://schemas.microsoft.com/office/drawing/2014/main" id="{FD073D65-E47E-475D-A4EF-DB4DD8689EA2}"/>
              </a:ext>
            </a:extLst>
          </p:cNvPr>
          <p:cNvPicPr>
            <a:picLocks noChangeAspect="1"/>
          </p:cNvPicPr>
          <p:nvPr/>
        </p:nvPicPr>
        <p:blipFill rotWithShape="1">
          <a:blip r:embed="rId15"/>
          <a:srcRect l="22627"/>
          <a:stretch/>
        </p:blipFill>
        <p:spPr>
          <a:xfrm>
            <a:off x="5573796" y="2706883"/>
            <a:ext cx="3642841" cy="1900957"/>
          </a:xfrm>
          <a:prstGeom prst="rect">
            <a:avLst/>
          </a:prstGeom>
        </p:spPr>
      </p:pic>
      <p:pic>
        <p:nvPicPr>
          <p:cNvPr id="11" name="Εικόνα 10" descr="Εικόνα που περιέχει χάρτης&#10;&#10;Περιγραφή που δημιουργήθηκε αυτόματα">
            <a:extLst>
              <a:ext uri="{FF2B5EF4-FFF2-40B4-BE49-F238E27FC236}">
                <a16:creationId xmlns:a16="http://schemas.microsoft.com/office/drawing/2014/main" id="{946772BA-6AB7-4D59-80B2-FB1920501CA0}"/>
              </a:ext>
            </a:extLst>
          </p:cNvPr>
          <p:cNvPicPr>
            <a:picLocks noChangeAspect="1"/>
          </p:cNvPicPr>
          <p:nvPr/>
        </p:nvPicPr>
        <p:blipFill>
          <a:blip r:embed="rId16"/>
          <a:stretch>
            <a:fillRect/>
          </a:stretch>
        </p:blipFill>
        <p:spPr>
          <a:xfrm>
            <a:off x="6918738" y="4645661"/>
            <a:ext cx="5107523" cy="1715808"/>
          </a:xfrm>
          <a:prstGeom prst="rect">
            <a:avLst/>
          </a:prstGeom>
        </p:spPr>
      </p:pic>
      <p:sp>
        <p:nvSpPr>
          <p:cNvPr id="6" name="Ορθογώνιο 5">
            <a:extLst>
              <a:ext uri="{FF2B5EF4-FFF2-40B4-BE49-F238E27FC236}">
                <a16:creationId xmlns:a16="http://schemas.microsoft.com/office/drawing/2014/main" id="{E767B1C6-2E8F-43B4-803B-655CAB1C3A47}"/>
              </a:ext>
            </a:extLst>
          </p:cNvPr>
          <p:cNvSpPr/>
          <p:nvPr/>
        </p:nvSpPr>
        <p:spPr>
          <a:xfrm>
            <a:off x="7395216" y="622930"/>
            <a:ext cx="3005951" cy="369332"/>
          </a:xfrm>
          <a:prstGeom prst="rect">
            <a:avLst/>
          </a:prstGeom>
        </p:spPr>
        <p:txBody>
          <a:bodyPr wrap="none">
            <a:spAutoFit/>
          </a:bodyPr>
          <a:lstStyle/>
          <a:p>
            <a:r>
              <a:rPr lang="en-US" dirty="0" err="1">
                <a:hlinkClick r:id="rId17"/>
              </a:rPr>
              <a:t>Esri</a:t>
            </a:r>
            <a:r>
              <a:rPr lang="en-US" dirty="0">
                <a:hlinkClick r:id="rId17"/>
              </a:rPr>
              <a:t> Maps for Public Policy</a:t>
            </a:r>
            <a:endParaRPr lang="en-US" dirty="0"/>
          </a:p>
        </p:txBody>
      </p:sp>
    </p:spTree>
    <p:extLst>
      <p:ext uri="{BB962C8B-B14F-4D97-AF65-F5344CB8AC3E}">
        <p14:creationId xmlns:p14="http://schemas.microsoft.com/office/powerpoint/2010/main" val="27202061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F23553F-F1E1-40A3-96E9-A4C568DC76D6}"/>
              </a:ext>
            </a:extLst>
          </p:cNvPr>
          <p:cNvSpPr>
            <a:spLocks noGrp="1"/>
          </p:cNvSpPr>
          <p:nvPr>
            <p:ph type="title"/>
          </p:nvPr>
        </p:nvSpPr>
        <p:spPr/>
        <p:txBody>
          <a:bodyPr/>
          <a:lstStyle/>
          <a:p>
            <a:r>
              <a:rPr lang="el-GR" dirty="0"/>
              <a:t>Χωρική ανάλυση και συναισθήματα</a:t>
            </a:r>
            <a:endParaRPr lang="en-US" dirty="0"/>
          </a:p>
        </p:txBody>
      </p:sp>
      <p:sp>
        <p:nvSpPr>
          <p:cNvPr id="3" name="Θέση περιεχομένου 2">
            <a:extLst>
              <a:ext uri="{FF2B5EF4-FFF2-40B4-BE49-F238E27FC236}">
                <a16:creationId xmlns:a16="http://schemas.microsoft.com/office/drawing/2014/main" id="{7013CB2D-555C-413E-BC4F-31BD4EEEAEC6}"/>
              </a:ext>
            </a:extLst>
          </p:cNvPr>
          <p:cNvSpPr>
            <a:spLocks noGrp="1"/>
          </p:cNvSpPr>
          <p:nvPr>
            <p:ph idx="1"/>
          </p:nvPr>
        </p:nvSpPr>
        <p:spPr>
          <a:xfrm>
            <a:off x="31102" y="1530404"/>
            <a:ext cx="7409179" cy="5251395"/>
          </a:xfrm>
        </p:spPr>
        <p:txBody>
          <a:bodyPr>
            <a:normAutofit/>
          </a:bodyPr>
          <a:lstStyle/>
          <a:p>
            <a:r>
              <a:rPr lang="el-GR" dirty="0"/>
              <a:t>Δεδομένα από το </a:t>
            </a:r>
            <a:r>
              <a:rPr lang="en-US" dirty="0"/>
              <a:t>Twitter</a:t>
            </a:r>
            <a:r>
              <a:rPr lang="el-GR" dirty="0"/>
              <a:t> έδειξαν ότι οι άνθρωποι τυπικά έκαναν </a:t>
            </a:r>
            <a:r>
              <a:rPr lang="en-US" dirty="0"/>
              <a:t>tweets</a:t>
            </a:r>
            <a:r>
              <a:rPr lang="el-GR" dirty="0"/>
              <a:t> σε απόσταση 3-4 χιλιομέτρων από το κέντρο ενός πάρκου, και ότι τα πάρκα γενικά δημιουργούν περισσότερα θετικά συναισθήματα και συμπεριφορές.</a:t>
            </a:r>
            <a:endParaRPr lang="en-US" dirty="0"/>
          </a:p>
          <a:p>
            <a:r>
              <a:rPr lang="el-GR" dirty="0"/>
              <a:t>Οι άνθρωποι τείνουν να έχουν περισσότερα θετικά συναισθήματα σε δημόσια μέρη και κοντά σε εμπορικές δραστηριότητες συνήθως το μεσημέρι ή τα απογεύματα των σαββατοκύριακων. (Χώρος + Χρόνος + Συναισθήματα).</a:t>
            </a:r>
          </a:p>
        </p:txBody>
      </p:sp>
      <p:sp>
        <p:nvSpPr>
          <p:cNvPr id="4" name="Θέση ημερομηνίας 3">
            <a:extLst>
              <a:ext uri="{FF2B5EF4-FFF2-40B4-BE49-F238E27FC236}">
                <a16:creationId xmlns:a16="http://schemas.microsoft.com/office/drawing/2014/main" id="{8D92D7B9-D358-49D9-8A7E-3CAD2BAD0481}"/>
              </a:ext>
            </a:extLst>
          </p:cNvPr>
          <p:cNvSpPr>
            <a:spLocks noGrp="1"/>
          </p:cNvSpPr>
          <p:nvPr>
            <p:ph type="dt" sz="half" idx="10"/>
          </p:nvPr>
        </p:nvSpPr>
        <p:spPr>
          <a:xfrm>
            <a:off x="10916816" y="6477000"/>
            <a:ext cx="1197395" cy="304799"/>
          </a:xfrm>
        </p:spPr>
        <p:txBody>
          <a:bodyPr/>
          <a:lstStyle/>
          <a:p>
            <a:fld id="{DDFDCA20-2E13-4515-99C7-F4F915F4146C}" type="datetime1">
              <a:rPr lang="en-US" smtClean="0"/>
              <a:t>10/15/2019</a:t>
            </a:fld>
            <a:endParaRPr lang="en-US" dirty="0"/>
          </a:p>
        </p:txBody>
      </p:sp>
      <p:sp>
        <p:nvSpPr>
          <p:cNvPr id="5" name="Θέση αριθμού διαφάνειας 4">
            <a:extLst>
              <a:ext uri="{FF2B5EF4-FFF2-40B4-BE49-F238E27FC236}">
                <a16:creationId xmlns:a16="http://schemas.microsoft.com/office/drawing/2014/main" id="{65A88968-09E0-4F4C-B8A8-8A49AFB8E128}"/>
              </a:ext>
            </a:extLst>
          </p:cNvPr>
          <p:cNvSpPr>
            <a:spLocks noGrp="1"/>
          </p:cNvSpPr>
          <p:nvPr>
            <p:ph type="sldNum" sz="quarter" idx="12"/>
          </p:nvPr>
        </p:nvSpPr>
        <p:spPr/>
        <p:txBody>
          <a:bodyPr/>
          <a:lstStyle/>
          <a:p>
            <a:fld id="{6D22F896-40B5-4ADD-8801-0D06FADFA095}" type="slidenum">
              <a:rPr lang="en-US" smtClean="0"/>
              <a:t>9</a:t>
            </a:fld>
            <a:endParaRPr lang="en-US" dirty="0"/>
          </a:p>
        </p:txBody>
      </p:sp>
      <p:pic>
        <p:nvPicPr>
          <p:cNvPr id="7" name="Εικόνα 6">
            <a:extLst>
              <a:ext uri="{FF2B5EF4-FFF2-40B4-BE49-F238E27FC236}">
                <a16:creationId xmlns:a16="http://schemas.microsoft.com/office/drawing/2014/main" id="{810B9503-81D0-4A42-AF9D-4CE29A2794A1}"/>
              </a:ext>
            </a:extLst>
          </p:cNvPr>
          <p:cNvPicPr>
            <a:picLocks noChangeAspect="1"/>
          </p:cNvPicPr>
          <p:nvPr/>
        </p:nvPicPr>
        <p:blipFill>
          <a:blip r:embed="rId2"/>
          <a:stretch>
            <a:fillRect/>
          </a:stretch>
        </p:blipFill>
        <p:spPr>
          <a:xfrm>
            <a:off x="7440281" y="1530404"/>
            <a:ext cx="4673930" cy="3318490"/>
          </a:xfrm>
          <a:prstGeom prst="rect">
            <a:avLst/>
          </a:prstGeom>
        </p:spPr>
      </p:pic>
      <p:sp>
        <p:nvSpPr>
          <p:cNvPr id="8" name="Ορθογώνιο 7">
            <a:extLst>
              <a:ext uri="{FF2B5EF4-FFF2-40B4-BE49-F238E27FC236}">
                <a16:creationId xmlns:a16="http://schemas.microsoft.com/office/drawing/2014/main" id="{C64575C9-C6CB-4ABB-AF36-5EB79E825FEF}"/>
              </a:ext>
            </a:extLst>
          </p:cNvPr>
          <p:cNvSpPr/>
          <p:nvPr/>
        </p:nvSpPr>
        <p:spPr>
          <a:xfrm>
            <a:off x="-19334" y="5004753"/>
            <a:ext cx="11850550" cy="1323439"/>
          </a:xfrm>
          <a:prstGeom prst="rect">
            <a:avLst/>
          </a:prstGeom>
        </p:spPr>
        <p:txBody>
          <a:bodyPr wrap="square">
            <a:spAutoFit/>
          </a:bodyPr>
          <a:lstStyle/>
          <a:p>
            <a:r>
              <a:rPr lang="el-GR" sz="2000" dirty="0">
                <a:latin typeface="+mj-lt"/>
                <a:ea typeface="+mj-ea"/>
                <a:cs typeface="+mj-cs"/>
              </a:rPr>
              <a:t>Οι άνθρωποι συχνά βλέπουν θετικότερα τις πλουσιότερες περιοχές μιας πόλης, παρόλο που δεν τις αξιολογούν ως τις σημαντικότερες μιας και λιγότερο ευνοημένες περιοχές έχουν χαρακτηριστικά που ενισχύουν τις κοινωνικές εμπειρίες και δραστηριότητες (οικονομία, εμπειρίες και χώρος)</a:t>
            </a:r>
            <a:endParaRPr lang="en-US" sz="2000" dirty="0">
              <a:latin typeface="+mj-lt"/>
              <a:ea typeface="+mj-ea"/>
              <a:cs typeface="+mj-cs"/>
            </a:endParaRPr>
          </a:p>
        </p:txBody>
      </p:sp>
    </p:spTree>
    <p:extLst>
      <p:ext uri="{BB962C8B-B14F-4D97-AF65-F5344CB8AC3E}">
        <p14:creationId xmlns:p14="http://schemas.microsoft.com/office/powerpoint/2010/main" val="2248065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Ιόν">
  <a:themeElements>
    <a:clrScheme name="Ιόν">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Ιόν">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Ιό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1190</Words>
  <Application>Microsoft Office PowerPoint</Application>
  <PresentationFormat>Ευρεία οθόνη</PresentationFormat>
  <Paragraphs>152</Paragraphs>
  <Slides>22</Slides>
  <Notes>0</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22</vt:i4>
      </vt:variant>
    </vt:vector>
  </HeadingPairs>
  <TitlesOfParts>
    <vt:vector size="27" baseType="lpstr">
      <vt:lpstr>Arial</vt:lpstr>
      <vt:lpstr>Calibri</vt:lpstr>
      <vt:lpstr>Century Gothic</vt:lpstr>
      <vt:lpstr>Wingdings 3</vt:lpstr>
      <vt:lpstr>Ιόν</vt:lpstr>
      <vt:lpstr>Εφαρμογές Γεωπληροφορικής στις Κοινωνικές Επιστήμες</vt:lpstr>
      <vt:lpstr>Η λήψη αποφάσεων βασισμένη στη γεωγραφία είναι βασικό συστατικό της ανθρώπινης σκέψης….</vt:lpstr>
      <vt:lpstr>Οργάνωση του μαθήματος</vt:lpstr>
      <vt:lpstr>Γιατί τα GIS είναι ένα εξαιρετικό εργαλείο για την έρευνα, μάθηση και εκπαίδευση στις κοινωνικές επιστήμες;</vt:lpstr>
      <vt:lpstr>Γιατί τα GIS είναι ένα εξαιρετικό εργαλείο για την έρευνα, μάθηση και εκπαίδευση στις κοινωνικές επιστήμες;</vt:lpstr>
      <vt:lpstr>Χώρος και ανάλυση φαινομένων</vt:lpstr>
      <vt:lpstr>Παρουσίαση του PowerPoint</vt:lpstr>
      <vt:lpstr>Case studies</vt:lpstr>
      <vt:lpstr>Χωρική ανάλυση και συναισθήματα</vt:lpstr>
      <vt:lpstr>Πηγές κοινωνικών, οικονομικών και δημογραφικών δεδομένων</vt:lpstr>
      <vt:lpstr>Απογραφές</vt:lpstr>
      <vt:lpstr>Θεματική χαρτογραφία στις κοινωνικές επιστήμες</vt:lpstr>
      <vt:lpstr>Μέθοδοι ταξινόμησης για χαρτογραφική οπτικοποίηση</vt:lpstr>
      <vt:lpstr>Τα ερωτήματα των GIS</vt:lpstr>
      <vt:lpstr>Διανυσματικά vs. Ψηφιδωτά χωρικά δεδομένα (vector vs. raster)</vt:lpstr>
      <vt:lpstr>Είδη Ανάλυσης: Ερωτήσεις</vt:lpstr>
      <vt:lpstr>Είδη Ανάλυσης: Πυκνότητα φαινομένου</vt:lpstr>
      <vt:lpstr>Είδη Ανάλυσης: Γενίκευση</vt:lpstr>
      <vt:lpstr>Είδη Ανάλυσης: Χωρική Παρεμβολή</vt:lpstr>
      <vt:lpstr>Δρομολόγηση (routing) – Network Analysis</vt:lpstr>
      <vt:lpstr>Παρουσίαση του PowerPoint</vt:lpstr>
      <vt:lpstr>Χαρτογράφηση πυκνότητας</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Εφαρμογές Γεωπληροφορικής στις Κοινωνικές Επιστήμες</dc:title>
  <dc:creator>ΠΑΛΑΙΟΛΟΓΟΣ ΠΑΛΑΙΟΛΟΓΟΥ</dc:creator>
  <cp:lastModifiedBy>ΠΑΛΑΙΟΛΟΓΟΣ ΠΑΛΑΙΟΛΟΓΟΥ</cp:lastModifiedBy>
  <cp:revision>6</cp:revision>
  <dcterms:created xsi:type="dcterms:W3CDTF">2019-10-14T11:41:36Z</dcterms:created>
  <dcterms:modified xsi:type="dcterms:W3CDTF">2019-10-15T09:42:55Z</dcterms:modified>
</cp:coreProperties>
</file>