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notesMasterIdLst>
    <p:notesMasterId r:id="rId27"/>
  </p:notesMasterIdLst>
  <p:sldIdLst>
    <p:sldId id="256" r:id="rId2"/>
    <p:sldId id="272" r:id="rId3"/>
    <p:sldId id="273" r:id="rId4"/>
    <p:sldId id="277" r:id="rId5"/>
    <p:sldId id="274" r:id="rId6"/>
    <p:sldId id="275" r:id="rId7"/>
    <p:sldId id="276" r:id="rId8"/>
    <p:sldId id="278" r:id="rId9"/>
    <p:sldId id="283" r:id="rId10"/>
    <p:sldId id="280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5BF9-E8EA-4DC0-BB7E-08416B137990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0241-8FBE-43AE-8FC3-DACDC933D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4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7F14-0A28-4AF5-B943-24481685C67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0959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ΓΕΩ 444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13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2394-F4DC-494F-83D7-215F55DBEEBF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0A39-924E-40B1-A210-86363F36F7BF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7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B407-E27E-4748-B44A-AA8163C64352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17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150-4949-4180-8594-EFF38857ADF9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73F2-BBBB-4040-8DB1-E7BE5CE5EB9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673C-0826-4495-8A76-9CF1CA4E31F7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EDDD-27FA-4B2D-B7FB-F93C7C11BE21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7D27-0BCD-4A84-BC91-EFBEC78F0052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215-EFA3-42F9-8302-38436BFE280D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CE8E-0439-4207-92A1-D1BCCC8E8AB2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1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F964-1E2D-436B-9238-67BE59227D0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6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344-6F27-46B8-A76A-43C217F9D904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3649-068B-48B6-B579-0B457335B01D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0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20A9-2CB3-4E6E-AB4A-25355DF4E965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5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842-7094-4124-B130-96712F776112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0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23612" y="647700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F94E836B-0C3A-4C18-9921-B895F168138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ualizingrights.org/kit/charts/tree-map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gia.ucsb.edu/projects/Cartogram_Central/type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ldmapper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1830985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london.worldmapper.org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1f39BTnL09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capetoad.choros.pla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volt.org/node/360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ucify.com/the-flow-towards-euro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464490" y="979102"/>
            <a:ext cx="4760939" cy="3308840"/>
          </a:xfrm>
        </p:spPr>
        <p:txBody>
          <a:bodyPr>
            <a:normAutofit/>
          </a:bodyPr>
          <a:lstStyle/>
          <a:p>
            <a:r>
              <a:rPr lang="el-GR" sz="4000" dirty="0" err="1"/>
              <a:t>Οπτικοποίηση</a:t>
            </a:r>
            <a:r>
              <a:rPr lang="el-GR" sz="4000" dirty="0"/>
              <a:t> Χωρικών Δεδομένων και </a:t>
            </a:r>
            <a:r>
              <a:rPr lang="el-GR" sz="4000" dirty="0" err="1"/>
              <a:t>Χαρτογράμματα</a:t>
            </a:r>
            <a:endParaRPr lang="en-US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01838" y="4763803"/>
            <a:ext cx="3919509" cy="189607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l-GR" sz="1800" cap="none" dirty="0"/>
              <a:t>Δρ. Παλαιολόγος Παλαιολόγου</a:t>
            </a:r>
            <a:endParaRPr lang="en-US" sz="1800" cap="none" dirty="0"/>
          </a:p>
          <a:p>
            <a:pPr algn="r">
              <a:lnSpc>
                <a:spcPct val="90000"/>
              </a:lnSpc>
            </a:pPr>
            <a:r>
              <a:rPr lang="el-GR" sz="1600" cap="none" dirty="0" err="1"/>
              <a:t>Μεταδιδάκτορας</a:t>
            </a:r>
            <a:r>
              <a:rPr lang="el-GR" sz="1600" cap="none" dirty="0"/>
              <a:t> ερευνητής, Πανεπιστήμιο Αιγαίου, Τμήμα Γεωγραφίας</a:t>
            </a:r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>
          <a:xfrm>
            <a:off x="8706921" y="6492241"/>
            <a:ext cx="3414427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03201D9-342A-4D08-BB22-692A927ED05B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0CA076F-672B-4836-9436-570E4476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19" name="Εικόνα 1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DC380E4-B346-4F7D-9D9B-A6757AB316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861" y="60960"/>
            <a:ext cx="1222957" cy="1222957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6B73807-B88A-4280-A1A2-5D1683DAE0C6}"/>
              </a:ext>
            </a:extLst>
          </p:cNvPr>
          <p:cNvSpPr/>
          <p:nvPr/>
        </p:nvSpPr>
        <p:spPr>
          <a:xfrm>
            <a:off x="0" y="6122909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Διάλεξη </a:t>
            </a:r>
            <a:r>
              <a:rPr lang="en-US" dirty="0"/>
              <a:t>3</a:t>
            </a:r>
            <a:r>
              <a:rPr lang="el-GR" dirty="0"/>
              <a:t>η</a:t>
            </a:r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85636B3-57DF-4A57-B308-957AE8D14FED}"/>
              </a:ext>
            </a:extLst>
          </p:cNvPr>
          <p:cNvSpPr/>
          <p:nvPr/>
        </p:nvSpPr>
        <p:spPr>
          <a:xfrm>
            <a:off x="-1" y="60960"/>
            <a:ext cx="8795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Εφαρμογές Γεωπληροφορικής στις Κοινωνικές Επιστήμες</a:t>
            </a:r>
            <a:endParaRPr lang="en-US" dirty="0"/>
          </a:p>
        </p:txBody>
      </p:sp>
      <p:pic>
        <p:nvPicPr>
          <p:cNvPr id="8" name="Εικόνα 7" descr="Εικόνα που περιέχει χάρτης, κείμενο, καθιστός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69CE197-2223-43B7-95F6-D60E5D4FDD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60" y="711563"/>
            <a:ext cx="7098434" cy="354921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78AFB9F-AF72-44F0-AE31-8A2F2ED3BC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72" y="4485769"/>
            <a:ext cx="3698033" cy="23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1E403-71DD-4E9F-A149-64A496FB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Χαρτογράμματα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7005B9-B403-4630-B2CF-8EAC679D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Σύμφωνα με τον </a:t>
            </a:r>
            <a:r>
              <a:rPr lang="el-GR" dirty="0" err="1"/>
              <a:t>Tobler</a:t>
            </a:r>
            <a:r>
              <a:rPr lang="el-GR" dirty="0"/>
              <a:t> (2004) τα </a:t>
            </a:r>
            <a:r>
              <a:rPr lang="el-GR" dirty="0" err="1"/>
              <a:t>χαρτογράμματα</a:t>
            </a:r>
            <a:r>
              <a:rPr lang="el-GR" dirty="0"/>
              <a:t> έχουν εμφανιστεί από τον 19ο αιώνα. Ωστόσο μόλις τα τελευταία χρόνια συναντώνται συχνά στη διεθνή βιβλιογραφία.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Σημαντική στη σχετική βιβλιογραφία είναι η συνεισφορά του καθηγητή </a:t>
            </a:r>
            <a:r>
              <a:rPr lang="el-GR" dirty="0" err="1"/>
              <a:t>Waldo</a:t>
            </a:r>
            <a:r>
              <a:rPr lang="el-GR" dirty="0"/>
              <a:t> </a:t>
            </a:r>
            <a:r>
              <a:rPr lang="el-GR" dirty="0" err="1"/>
              <a:t>Tobler</a:t>
            </a:r>
            <a:r>
              <a:rPr lang="el-GR" dirty="0"/>
              <a:t> (π.χ. </a:t>
            </a:r>
            <a:r>
              <a:rPr lang="el-GR" dirty="0" err="1"/>
              <a:t>Tobler</a:t>
            </a:r>
            <a:r>
              <a:rPr lang="el-GR" dirty="0"/>
              <a:t>, 1963; 2004) στις Ηνωμένες Πολιτείες της Αμερικής (Η.Π.Α.) και του καθηγητή </a:t>
            </a:r>
            <a:r>
              <a:rPr lang="el-GR" dirty="0" err="1"/>
              <a:t>Danny</a:t>
            </a:r>
            <a:r>
              <a:rPr lang="el-GR" dirty="0"/>
              <a:t> </a:t>
            </a:r>
            <a:r>
              <a:rPr lang="el-GR" dirty="0" err="1"/>
              <a:t>Dorling</a:t>
            </a:r>
            <a:r>
              <a:rPr lang="el-GR" dirty="0"/>
              <a:t> στο Ηνωμένη Βασίλειο (π.χ. </a:t>
            </a:r>
            <a:r>
              <a:rPr lang="el-GR" dirty="0" err="1"/>
              <a:t>Dorling</a:t>
            </a:r>
            <a:r>
              <a:rPr lang="el-GR" dirty="0"/>
              <a:t> 1995, 1996) με δεκάδες δημοσιεύσεις στο αντικείμενο, ενώ από τις νεότερες γενιές αξιόλογο είναι το ερευνητικό έργο του </a:t>
            </a:r>
            <a:r>
              <a:rPr lang="el-GR" dirty="0" err="1"/>
              <a:t>Benjamin</a:t>
            </a:r>
            <a:r>
              <a:rPr lang="el-GR" dirty="0"/>
              <a:t> </a:t>
            </a:r>
            <a:r>
              <a:rPr lang="el-GR" dirty="0" err="1"/>
              <a:t>Hennig</a:t>
            </a:r>
            <a:r>
              <a:rPr lang="el-GR" dirty="0"/>
              <a:t> (2013, 2014).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067675-86FD-4434-965C-ACA90C52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FDDFB82-CAF8-4EC1-8B1C-7C4664B4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8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EABBC89-414F-4F54-A131-E4E27BA04F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8E09F6-F046-4489-B7EE-53CC7D56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8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63C1D-D7A9-4A21-B21B-D1777044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5433"/>
            <a:ext cx="9404723" cy="1400530"/>
          </a:xfrm>
        </p:spPr>
        <p:txBody>
          <a:bodyPr/>
          <a:lstStyle/>
          <a:p>
            <a:r>
              <a:rPr lang="el-GR" dirty="0"/>
              <a:t>Αφαιρετικές αναπαραστάσεις</a:t>
            </a: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D6E8EB-7B5F-4512-96ED-90D5405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2002856-2F6D-4B51-AB69-DE283F3A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78BA64B-702D-404B-B17B-94A37D850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045" y="1153761"/>
            <a:ext cx="9203495" cy="5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0B2F29-AD5F-41A7-83AE-1B044CCF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map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E632E9-DB5C-4563-A40F-4431E63F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9F3D4B8-9C17-4B54-AF0C-624B562A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C66D1D-B901-4B2B-B2A9-FDAD461C7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03" y="1445343"/>
            <a:ext cx="5439099" cy="3559410"/>
          </a:xfrm>
          <a:prstGeom prst="rect">
            <a:avLst/>
          </a:prstGeom>
        </p:spPr>
      </p:pic>
      <p:pic>
        <p:nvPicPr>
          <p:cNvPr id="9" name="Εικόνα 8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A642DF5-E716-485D-ACFA-EB6DCBE1C3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63033"/>
            <a:ext cx="5204398" cy="501435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A1BD7CB-5849-42C4-BE05-1AF70CD62CC9}"/>
              </a:ext>
            </a:extLst>
          </p:cNvPr>
          <p:cNvSpPr/>
          <p:nvPr/>
        </p:nvSpPr>
        <p:spPr>
          <a:xfrm>
            <a:off x="243116" y="6405282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http://visualizingrights.org/kit/charts/tree-map.html</a:t>
            </a:r>
            <a:endParaRPr lang="en-US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742355F-620D-47BE-8FC8-45F9F58ED228}"/>
              </a:ext>
            </a:extLst>
          </p:cNvPr>
          <p:cNvSpPr/>
          <p:nvPr/>
        </p:nvSpPr>
        <p:spPr>
          <a:xfrm>
            <a:off x="121558" y="52433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Each category is assigned a rectangle, with subcategories displayed inside the large rectangle, in proportionate size against each other…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7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D3EBD8-FA8D-470F-AA7F-C3D557B8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χαρτογραμάτων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B425B4-5DA8-4CE2-9612-20960FA8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Συνεχή </a:t>
            </a:r>
            <a:r>
              <a:rPr lang="el-GR" dirty="0" err="1"/>
              <a:t>χαρτογράμματα</a:t>
            </a:r>
            <a:r>
              <a:rPr lang="el-GR" dirty="0"/>
              <a:t>: Χαρακτηριστικό των συνεχών </a:t>
            </a:r>
            <a:r>
              <a:rPr lang="el-GR" dirty="0" err="1"/>
              <a:t>χαρτογραμάτων</a:t>
            </a:r>
            <a:r>
              <a:rPr lang="el-GR" dirty="0"/>
              <a:t> είναι η διατήρηση της γειτνίασης των αρχικών πολυγώνων παρά την παραμόρφωσή τους. Ως εκ τούτου προκύπτουν ζητήματα ακρίβειας και σφάλματος μετά το μετασχηματισμό του χάρτη. 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Μη συνεχή </a:t>
            </a:r>
            <a:r>
              <a:rPr lang="el-GR" dirty="0" err="1"/>
              <a:t>χαρτογράμματα</a:t>
            </a:r>
            <a:r>
              <a:rPr lang="el-G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Επικαλυπτόμενα, όπου τα κέντρα των πολυγώνων βρίσκονται στο </a:t>
            </a:r>
            <a:r>
              <a:rPr lang="el-GR" dirty="0" err="1"/>
              <a:t>κεντροειδές</a:t>
            </a:r>
            <a:r>
              <a:rPr lang="el-GR" dirty="0"/>
              <a:t> του αρχικού πολυγώνου.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Μη επικαλυπτόμενα, όπου πραγματοποιείται μετατόπιση των πολυγώνων ώστε να μην επικαλύπτονται </a:t>
            </a:r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DDFC50-7040-4B99-980D-C0A29EAA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11D8E47-D0EC-4C6C-AC08-3713642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27C4E9-F123-4F8A-A9AB-75C4473D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6824DE-6724-4FD1-B1D6-C616B82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AAF56D2-B52D-4C3D-984A-75370E2E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81" y="52986"/>
            <a:ext cx="8937789" cy="67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3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2467D0-603D-4D16-B5E8-92D06C5F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Χαρτογράμματα</a:t>
            </a:r>
            <a:r>
              <a:rPr lang="el-GR" dirty="0"/>
              <a:t> </a:t>
            </a:r>
            <a:r>
              <a:rPr lang="en-US" dirty="0"/>
              <a:t>Dorling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2C98A3-D57E-4B12-87F8-A5D0355D5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Έχουν πάρει το όνομά τους από το δημιουργό τους (</a:t>
            </a:r>
            <a:r>
              <a:rPr lang="el-GR" dirty="0" err="1"/>
              <a:t>Dorling</a:t>
            </a:r>
            <a:r>
              <a:rPr lang="el-GR" dirty="0"/>
              <a:t> 1991, 1995, 1996), αποτελούν ειδική κατηγορία επειδή δεν διατηρούν την τοπογραφία ή τις συντεταγμένες των αρχικών οντοτήτων.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Χρησιμοποιούν ένα ομοιόμορφο σχήμα, π.χ. ένα κύκλο, το οποίο είτε έχει μέγεθος ανάλογα με την τιμή της μεταβλητής είτε αναπαριστά ένα συγκεκριμένο μέγεθος π.χ. 50.000 κατοίκους με αποτέλεσμα να έχουμε </a:t>
            </a:r>
            <a:r>
              <a:rPr lang="el-GR" dirty="0" err="1"/>
              <a:t>χαρτογράμματα</a:t>
            </a:r>
            <a:r>
              <a:rPr lang="el-GR" dirty="0"/>
              <a:t> με ομοειδή αλλά ανισομεγέθη σχήματα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C6848F-8B4F-480B-A0F8-55BB2463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C105809-ADB1-424B-BF87-BBBD4BC4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E72751-5B34-4CAB-AF34-EA170164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23612" y="6477000"/>
            <a:ext cx="990599" cy="304799"/>
          </a:xfrm>
        </p:spPr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5E3826D-3FEB-4276-AB3E-1CED54BE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BF929D0-62C6-44F1-A099-D8FDE452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168" cy="68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62E0D1-48FC-4F28-A7EA-BC1011BE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98D6DC5-9542-4697-83AF-E84761A3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15C394C-903E-49FD-9D5F-C9B86645D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46" y="0"/>
            <a:ext cx="3046496" cy="6858000"/>
          </a:xfrm>
          <a:prstGeom prst="rect">
            <a:avLst/>
          </a:prstGeom>
        </p:spPr>
      </p:pic>
      <p:pic>
        <p:nvPicPr>
          <p:cNvPr id="9" name="Εικόνα 8" descr="Εικόνα που περιέχει λουλούδι&#10;&#10;Περιγραφή που δημιουργήθηκε αυτόματα">
            <a:extLst>
              <a:ext uri="{FF2B5EF4-FFF2-40B4-BE49-F238E27FC236}">
                <a16:creationId xmlns:a16="http://schemas.microsoft.com/office/drawing/2014/main" id="{68B636A1-9BA3-41BE-85C8-4F29368F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3" y="935140"/>
            <a:ext cx="6429375" cy="47910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8BB8839-957A-4364-9B0F-860939426474}"/>
              </a:ext>
            </a:extLst>
          </p:cNvPr>
          <p:cNvSpPr/>
          <p:nvPr/>
        </p:nvSpPr>
        <p:spPr>
          <a:xfrm>
            <a:off x="320876" y="5922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http://www.ncgia.ucsb.edu/projects/Cartogram_Central/types.html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9A7F05-4B79-4B1C-AE28-34CAE42B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l-GR" sz="4200">
                <a:solidFill>
                  <a:srgbClr val="EBEBEB"/>
                </a:solidFill>
              </a:rPr>
              <a:t>Είναι απλή φυσική! </a:t>
            </a:r>
            <a:endParaRPr lang="en-US" sz="4200">
              <a:solidFill>
                <a:srgbClr val="EBEBEB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AECCBAE-39E6-418A-82CE-4A7CE3C8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2800">
              <a:solidFill>
                <a:srgbClr val="FFFFFF"/>
              </a:solidFill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CB7591-25B8-4145-B123-3698FD00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l-GR" sz="1700"/>
              <a:t>Οι φυσικοί </a:t>
            </a:r>
            <a:r>
              <a:rPr lang="el-GR" sz="1700" err="1"/>
              <a:t>Gastner</a:t>
            </a:r>
            <a:r>
              <a:rPr lang="el-GR" sz="1700"/>
              <a:t> &amp; </a:t>
            </a:r>
            <a:r>
              <a:rPr lang="el-GR" sz="1700" err="1"/>
              <a:t>Newman</a:t>
            </a:r>
            <a:r>
              <a:rPr lang="el-GR" sz="1700"/>
              <a:t> (2004), ανέπτυξαν έναν αλγόριθμο για τη δημιουργία συνεχών </a:t>
            </a:r>
            <a:r>
              <a:rPr lang="el-GR" sz="1700" err="1"/>
              <a:t>χαρτογραμμάτων</a:t>
            </a:r>
            <a:r>
              <a:rPr lang="el-GR" sz="1700"/>
              <a:t> βασισμένο στην μέθοδο διάχυσης, γεγονός που αποτέλεσε σημαντική εξέλιξη στη χαρτογραφία (</a:t>
            </a:r>
            <a:r>
              <a:rPr lang="el-GR" sz="1700" err="1"/>
              <a:t>Dorling</a:t>
            </a:r>
            <a:r>
              <a:rPr lang="el-GR" sz="1700"/>
              <a:t>, 2006). 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l-GR" sz="1700"/>
              <a:t>Υψηλές πυκνότητες (πχ φυσικού αερίου, ή ατόμων) ρέουν ή διαχέονται σε περιοχές χαμηλής πυκνότητας μέχρι η πυκνότητα να εξισωθεί. 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5BCCD1-675F-48F3-B504-1314EBBD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2534" y="6355080"/>
            <a:ext cx="2281766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FDCA20-2E13-4515-99C7-F4F915F4146C}" type="datetime1">
              <a:rPr lang="en-US" sz="1200">
                <a:solidFill>
                  <a:schemeClr val="tx1">
                    <a:alpha val="60000"/>
                  </a:schemeClr>
                </a:solidFill>
              </a:rPr>
              <a:pPr algn="r">
                <a:spcAft>
                  <a:spcPts val="600"/>
                </a:spcAft>
              </a:pPr>
              <a:t>11/5/2019</a:t>
            </a:fld>
            <a:endParaRPr lang="en-US" sz="12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" name="Εικόνα 6" descr="Εικόνα που περιέχει ερπετό, ζώο&#10;&#10;Περιγραφή που δημιουργήθηκε αυτόματα">
            <a:extLst>
              <a:ext uri="{FF2B5EF4-FFF2-40B4-BE49-F238E27FC236}">
                <a16:creationId xmlns:a16="http://schemas.microsoft.com/office/drawing/2014/main" id="{89D1B40C-50FA-461C-8CCD-B0780CBDF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16" y="2634769"/>
            <a:ext cx="5451627" cy="34890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979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E64B2-A06B-4DFB-AEE6-6AA67457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Συνοπτικά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338A72-1F91-459C-AD21-73DD02FD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Θέματα συμβατικής χαρτογραφίας</a:t>
            </a:r>
          </a:p>
          <a:p>
            <a:r>
              <a:rPr lang="el-GR" dirty="0" err="1"/>
              <a:t>Χαρτογράμματα</a:t>
            </a:r>
            <a:r>
              <a:rPr lang="el-GR" dirty="0"/>
              <a:t> (Γενικά)</a:t>
            </a:r>
            <a:endParaRPr lang="en-US" dirty="0"/>
          </a:p>
          <a:p>
            <a:r>
              <a:rPr lang="el-GR" dirty="0"/>
              <a:t>Τύποι και μορφές </a:t>
            </a:r>
            <a:r>
              <a:rPr lang="el-GR" dirty="0" err="1"/>
              <a:t>χαρτογραμμάτων</a:t>
            </a:r>
            <a:endParaRPr lang="el-GR" dirty="0"/>
          </a:p>
          <a:p>
            <a:r>
              <a:rPr lang="el-GR" dirty="0"/>
              <a:t>Εναλλακτικές </a:t>
            </a:r>
            <a:r>
              <a:rPr lang="el-GR" dirty="0" err="1"/>
              <a:t>γεω-οπτικοποιήσεις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30ACBC-51DF-464E-8439-5F1D602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3974" y="6477000"/>
            <a:ext cx="1210237" cy="381000"/>
          </a:xfrm>
        </p:spPr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438291C-44DC-44F0-9BFD-C97D29B5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D0EB06-4F9D-4E2A-859C-D217168E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F48239D-12C4-404A-9D14-56DDC42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ADCAF3-3B28-445C-8D7A-CAE40875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294" y="68158"/>
            <a:ext cx="4150842" cy="6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8A0D4A-15E8-4BE2-8AF2-3895C932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1447799"/>
            <a:ext cx="4218039" cy="144475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  <a:hlinkClick r:id="rId2"/>
              </a:rPr>
              <a:t>Worldmapper.org </a:t>
            </a: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ECF151-C4A0-410E-A8CB-E826DA53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49E41E-5C3C-491A-B36B-A7D8EC2D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3072385"/>
            <a:ext cx="4137575" cy="2947415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FFFFFF"/>
                </a:solidFill>
              </a:rPr>
              <a:t>Ένα </a:t>
            </a:r>
            <a:r>
              <a:rPr lang="el-GR" sz="2400" dirty="0" err="1">
                <a:solidFill>
                  <a:srgbClr val="FFFFFF"/>
                </a:solidFill>
              </a:rPr>
              <a:t>project</a:t>
            </a:r>
            <a:r>
              <a:rPr lang="el-GR" sz="2400" dirty="0">
                <a:solidFill>
                  <a:srgbClr val="FFFFFF"/>
                </a:solidFill>
              </a:rPr>
              <a:t> από τον </a:t>
            </a:r>
            <a:r>
              <a:rPr lang="el-GR" sz="2400" dirty="0" err="1">
                <a:solidFill>
                  <a:srgbClr val="FFFFFF"/>
                </a:solidFill>
              </a:rPr>
              <a:t>Danny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l-GR" sz="2400" dirty="0" err="1">
                <a:solidFill>
                  <a:srgbClr val="FFFFFF"/>
                </a:solidFill>
              </a:rPr>
              <a:t>Dorling</a:t>
            </a:r>
            <a:r>
              <a:rPr lang="el-GR" sz="2400" dirty="0">
                <a:solidFill>
                  <a:srgbClr val="FFFFFF"/>
                </a:solidFill>
              </a:rPr>
              <a:t> που παρέχει </a:t>
            </a:r>
            <a:r>
              <a:rPr lang="el-GR" sz="2400" dirty="0" err="1">
                <a:solidFill>
                  <a:srgbClr val="FFFFFF"/>
                </a:solidFill>
              </a:rPr>
              <a:t>χαρτογράμματα</a:t>
            </a:r>
            <a:r>
              <a:rPr lang="el-GR" sz="2400" dirty="0">
                <a:solidFill>
                  <a:srgbClr val="FFFFFF"/>
                </a:solidFill>
              </a:rPr>
              <a:t> βασισμένα στον αλγόριθμο </a:t>
            </a:r>
            <a:r>
              <a:rPr lang="el-GR" sz="2400" dirty="0" err="1">
                <a:solidFill>
                  <a:srgbClr val="FFFFFF"/>
                </a:solidFill>
              </a:rPr>
              <a:t>Newman</a:t>
            </a:r>
            <a:r>
              <a:rPr lang="el-GR" sz="2400" dirty="0">
                <a:solidFill>
                  <a:srgbClr val="FFFFFF"/>
                </a:solidFill>
              </a:rPr>
              <a:t> &amp; </a:t>
            </a:r>
            <a:r>
              <a:rPr lang="el-GR" sz="2400" dirty="0" err="1">
                <a:solidFill>
                  <a:srgbClr val="FFFFFF"/>
                </a:solidFill>
              </a:rPr>
              <a:t>Gastner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11A979B-38F2-4CB7-B468-7D1F049D2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11" y="1818968"/>
            <a:ext cx="7656463" cy="3828231"/>
          </a:xfrm>
          <a:prstGeom prst="rect">
            <a:avLst/>
          </a:prstGeom>
          <a:effectLst/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4601F3-122A-4B74-B707-815A59F4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4068" y="6355080"/>
            <a:ext cx="2290232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FDCA20-2E13-4515-99C7-F4F915F4146C}" type="datetime1">
              <a:rPr lang="en-US" sz="1200">
                <a:solidFill>
                  <a:schemeClr val="tx1">
                    <a:alpha val="60000"/>
                  </a:schemeClr>
                </a:solidFill>
              </a:rPr>
              <a:pPr algn="r">
                <a:spcAft>
                  <a:spcPts val="600"/>
                </a:spcAft>
              </a:pPr>
              <a:t>11/5/2019</a:t>
            </a:fld>
            <a:endParaRPr lang="en-US" sz="12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F10639-44BC-487D-B73B-193D55E1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028C42-17EC-4BAC-8A79-9637FDB23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 err="1"/>
              <a:t>Χαρτογράμματα</a:t>
            </a:r>
            <a:r>
              <a:rPr lang="el-GR" dirty="0"/>
              <a:t> με τις χώρες της γης παραμορφωμένες με βάση τη μεταβλητή που αναλύθηκε. </a:t>
            </a:r>
          </a:p>
          <a:p>
            <a:endParaRPr lang="el-GR" dirty="0"/>
          </a:p>
          <a:p>
            <a:r>
              <a:rPr lang="el-GR" dirty="0"/>
              <a:t>Συνήθως οι χώρες αποτυπώνονται με όμοια χρώματα σε όλους τους χάρτες για ευκολότερη οπτική απόδοση και σύγκριση.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Ουσιαστικά πρόκειται για παγκόσμιους χάρτες που παρουσιάζουν μια εναλλακτική εικόνα του πολιτικού χάρτη της γης για ζητήματα ευρέως ενδιαφέροντος, όπως ο πληθυσμός, το εισόδημα ή η κατανάλωση ενέργειας.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A08919-4CC9-4402-A2A0-869AC12D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3040AD5-DC5E-489B-9EB5-FB4A100D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9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529D35-0589-4CB1-B756-B60BB954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-567613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Παρα</a:t>
            </a:r>
            <a:r>
              <a:rPr lang="en-US" sz="3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δείγμ</a:t>
            </a:r>
            <a:r>
              <a:rPr lang="en-US" sz="3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7177C6-AB6F-4E92-A5BB-67A0CB92A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623" y="2725316"/>
            <a:ext cx="3872520" cy="24562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  <a:hlinkClick r:id="rId7"/>
              </a:rPr>
              <a:t>Londonmapper</a:t>
            </a:r>
            <a:r>
              <a:rPr lang="en-US" sz="1800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– A Social Atlas of London</a:t>
            </a:r>
          </a:p>
          <a:p>
            <a:pPr marL="0" indent="0">
              <a:buNone/>
            </a:pPr>
            <a:endParaRPr lang="en-US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https://vimeo.com/118309859</a:t>
            </a:r>
            <a:endParaRPr lang="en-US" sz="1800" dirty="0"/>
          </a:p>
          <a:p>
            <a:pPr marL="0" indent="0">
              <a:buNone/>
            </a:pPr>
            <a:endParaRPr lang="en-US" sz="1800" b="0" i="0" kern="1200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  <a:hlinkClick r:id="rId9"/>
              </a:rPr>
              <a:t>Money – wars – poverty – social structure</a:t>
            </a:r>
            <a:endParaRPr lang="en-US" sz="1800" b="0" i="0" kern="1200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1D3266-6D08-4C61-BBDA-AC3A753CBE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3" y="761693"/>
            <a:ext cx="3038347" cy="2430677"/>
          </a:xfrm>
          <a:prstGeom prst="rect">
            <a:avLst/>
          </a:prstGeom>
          <a:effectLst/>
        </p:spPr>
      </p:pic>
      <p:pic>
        <p:nvPicPr>
          <p:cNvPr id="11" name="Εικόνα 10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58A9A42-CD0B-42F2-89DB-9E3182428F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168" y="761693"/>
            <a:ext cx="3038347" cy="2430677"/>
          </a:xfrm>
          <a:prstGeom prst="rect">
            <a:avLst/>
          </a:prstGeom>
          <a:effectLst/>
        </p:spPr>
      </p:pic>
      <p:sp>
        <p:nvSpPr>
          <p:cNvPr id="30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D7D8F7-A908-4806-A53E-342FEC0B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2800" b="0" i="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23</a:t>
            </a:fld>
            <a:endParaRPr lang="en-US" sz="2800" b="0" i="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0665B18-C499-4D6B-872B-18D8450DDF8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19" y="3501360"/>
            <a:ext cx="3323332" cy="2658666"/>
          </a:xfrm>
          <a:prstGeom prst="rect">
            <a:avLst/>
          </a:prstGeom>
          <a:effectLst/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80E0A1-7273-4438-B280-E833F3A1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855" y="6355023"/>
            <a:ext cx="2790444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fld id="{DDFDCA20-2E13-4515-99C7-F4F915F4146C}" type="datetime1">
              <a:rPr lang="en-US" sz="1100" b="0" i="0" kern="120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pPr algn="r" defTabSz="914400">
                <a:spcAft>
                  <a:spcPts val="600"/>
                </a:spcAft>
              </a:pPr>
              <a:t>11/5/2019</a:t>
            </a:fld>
            <a:endParaRPr lang="en-US" sz="1100" b="0" i="0" kern="1200">
              <a:solidFill>
                <a:schemeClr val="tx1">
                  <a:tint val="75000"/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A89C05-20D8-4A7F-BD14-792729B5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l-GR"/>
              <a:t>Εναλλακτικές γεω-οπτικοποιήσεις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8D64C-8D24-4B70-BF98-8102E501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551"/>
            <a:ext cx="4721291" cy="5085183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l-GR" sz="2800"/>
              <a:t>Νέες μορφές γεω-οπτικοποιήσεων, χάρη της ραγδαίας εξέλιξης των υπολογιστών και των λογισμικών γεωπληροφορικής </a:t>
            </a:r>
          </a:p>
          <a:p>
            <a:r>
              <a:rPr lang="en-US" sz="2800"/>
              <a:t>3D </a:t>
            </a:r>
            <a:r>
              <a:rPr lang="el-GR" sz="2800"/>
              <a:t>αναπαραστάσεις </a:t>
            </a:r>
          </a:p>
          <a:p>
            <a:endParaRPr lang="en-US" sz="280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9D98B8-E30C-4433-A5F4-5953C37D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23612" y="6477000"/>
            <a:ext cx="990599" cy="304799"/>
          </a:xfrm>
        </p:spPr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9435CF5-7A3A-4374-B574-4EA5CF99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4222825-629E-4492-A390-8A7B08431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304" y="1286709"/>
            <a:ext cx="6076335" cy="54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6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67C005-E2C6-49DA-968E-4C6C351C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l-GR" dirty="0" err="1"/>
              <a:t>χαρτογραμμάτων</a:t>
            </a:r>
            <a:r>
              <a:rPr lang="el-GR" dirty="0"/>
              <a:t> μέσω του </a:t>
            </a:r>
            <a:r>
              <a:rPr lang="el-GR" dirty="0">
                <a:hlinkClick r:id="rId2"/>
              </a:rPr>
              <a:t>ScapeToad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A635DA-B96E-4132-88E3-41345930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– stand alone software</a:t>
            </a:r>
          </a:p>
          <a:p>
            <a:r>
              <a:rPr lang="en-US" dirty="0"/>
              <a:t>Work with ESRI Shapefiles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E98513-C417-4CBB-8372-FB060780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FBB729-0FDB-46AE-9C45-0526798B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1C4418D-A7F2-48D1-B1F7-C68B7CD48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9367" y="1358945"/>
            <a:ext cx="3854245" cy="54228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B92026-CD68-47C0-8DBA-40C022615A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19" y="3610780"/>
            <a:ext cx="6450493" cy="27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7BE441-45DC-4E85-A43A-106CDCB5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Συμ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βατική χαρτογραφία» 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3A2F25-E2E2-482E-A923-95C3A26E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466030"/>
            <a:ext cx="5449889" cy="3925937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EC49722-BA01-4ACE-86B3-50B51769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D97F176-95CE-4AF1-AA7B-E308C776D42C}"/>
              </a:ext>
            </a:extLst>
          </p:cNvPr>
          <p:cNvSpPr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Ποι</a:t>
            </a:r>
            <a:r>
              <a:rPr lang="el-GR" sz="28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ά</a:t>
            </a: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θέματα προκύπτουν όταν θέλουμε να χαρτογραφήσουμε ανθρωπο-γεωγραφικά δεδομένα; 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05DC9A-6B86-444A-B29C-7D318180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4068" y="6355080"/>
            <a:ext cx="2290232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fld id="{DDFDCA20-2E13-4515-99C7-F4F915F4146C}" type="datetime1">
              <a:rPr lang="en-US" sz="1100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pPr algn="r" defTabSz="914400">
                <a:spcAft>
                  <a:spcPts val="600"/>
                </a:spcAft>
              </a:pPr>
              <a:t>11/5/2019</a:t>
            </a:fld>
            <a:endParaRPr lang="en-US" sz="1100" b="0" i="0" kern="120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8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05F7FF-7592-49B0-BBBD-ECFF4367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Ανθρωπο</a:t>
            </a:r>
            <a:r>
              <a:rPr lang="el-GR" dirty="0"/>
              <a:t>-γεωγραφία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F142EC-9137-450F-A80B-4C0E108B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/>
              <a:t>“Ο κόσμος είναι πολύπλοκος, δυναμικός, πολυδιάστατος. Το χαρτί είναι στατικό, επίπεδο. Πώς μπορούμε να απεικονίσουμε τις αναπαραστήσουμε τις πλούσιες αναπαραστάσεις του κόσμου στο επίπεδο χαρτί;” </a:t>
            </a:r>
            <a:r>
              <a:rPr lang="en-US" i="1" dirty="0"/>
              <a:t>(</a:t>
            </a:r>
            <a:r>
              <a:rPr lang="en-US" i="1" dirty="0">
                <a:hlinkClick r:id="rId2"/>
              </a:rPr>
              <a:t>Tufte</a:t>
            </a:r>
            <a:r>
              <a:rPr lang="en-US" i="1" dirty="0"/>
              <a:t>, 1990 p.9) </a:t>
            </a:r>
            <a:endParaRPr lang="el-GR" i="1" dirty="0"/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•Οι συμβατικοί χάρτες συχνά επικεντρώνονται στον </a:t>
            </a:r>
            <a:r>
              <a:rPr lang="el-GR" i="1" dirty="0"/>
              <a:t>χώρο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•Η άνθρωπο-χαρτογραφία (Human </a:t>
            </a:r>
            <a:r>
              <a:rPr lang="el-GR" dirty="0" err="1"/>
              <a:t>Cartography</a:t>
            </a:r>
            <a:r>
              <a:rPr lang="el-GR" dirty="0"/>
              <a:t>) επικεντρώνεται στον </a:t>
            </a:r>
            <a:r>
              <a:rPr lang="el-GR" i="1" dirty="0"/>
              <a:t>άνθρωπο 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8C848C-3D7B-4330-9D76-5FF87FFD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C79EA0E-5FA4-4690-B0B2-E1D3AB19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D2051E-74BA-4689-823A-B35B24C9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Όμως ….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E1AF9F-1289-476D-BABC-CDD914A5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04174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l-GR" dirty="0"/>
              <a:t>Οι συμβατικοί χάρτες δεν μπορούν να απεικονίσουν πόσοι άνθρωποι ζουν σε μικρές περιοχές, ή ποια είναι η κατανομή πλούσιων και φτωχών στις περιοχές αυτές. Δείχνουν απλώς ότι μικρή έκταση περιέχει μεγάλο πλήθος ανθρώπων. Δεν δείχνουν ποιοι είναι οι άνθρωποι, τι κάνουν, που πηγαίνουν. </a:t>
            </a:r>
          </a:p>
          <a:p>
            <a:r>
              <a:rPr lang="el-GR" dirty="0"/>
              <a:t>Δεν μπορούν να δείξουν την κατανομή των ανθρώπων που αλλάζουν σπίτι, χώρα ή είναι πρόσφυγες… </a:t>
            </a:r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67FBDF-2E92-44CC-BA60-F9EEC0B3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5DB709-72C4-4628-AF80-04381EFC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284EBA-297D-4681-91E5-00797CF1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BCF0872-B25A-4FBD-9EDB-B822122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0070D03-7ED1-4A9D-87A2-EBFEC1C48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15" y="131278"/>
            <a:ext cx="8908027" cy="66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985CE-BD1E-4803-9ACD-2680E1A0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flow towards Europe</a:t>
            </a: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9B6E0B-778F-4C32-93E0-9A4C5CEF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1553328-502A-49F3-B1D2-ED154699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493E8C2-4864-45AB-8E08-199A00947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7187"/>
            <a:ext cx="6567948" cy="443893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7F3F000-EB61-41DE-890B-D44E08CD9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989" y="1322440"/>
            <a:ext cx="6567948" cy="44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32D919-6C56-44C7-89F1-D2359EC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Χαρτογράμματα</a:t>
            </a:r>
            <a:r>
              <a:rPr lang="el-GR" dirty="0"/>
              <a:t> (</a:t>
            </a:r>
            <a:r>
              <a:rPr lang="en-US" dirty="0"/>
              <a:t>cartograms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DEFA8-FC8E-4BE6-985A-FB5C4003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26" y="1595535"/>
            <a:ext cx="5614729" cy="5175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Ο όρος χρησιμοποιήθηκε πρώτα το 1851: “χάρτες με διαγράμματα” </a:t>
            </a:r>
          </a:p>
          <a:p>
            <a:pPr marL="0" indent="0">
              <a:buNone/>
            </a:pPr>
            <a:r>
              <a:rPr lang="el-GR" dirty="0"/>
              <a:t>Άλλα ονόματα: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•Διαγραμματικοί χάρτες </a:t>
            </a:r>
          </a:p>
          <a:p>
            <a:pPr marL="0" indent="0">
              <a:buNone/>
            </a:pPr>
            <a:r>
              <a:rPr lang="el-GR" dirty="0"/>
              <a:t>•Χάρτες εξίσωσης πυκνότητας </a:t>
            </a:r>
          </a:p>
          <a:p>
            <a:pPr marL="0" indent="0">
              <a:buNone/>
            </a:pPr>
            <a:r>
              <a:rPr lang="el-GR" dirty="0"/>
              <a:t>•Χάρτες αξίας ανά περιοχή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Πολλοί τύποι: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•Συνεχόμενα, μη συνεχόμενα </a:t>
            </a:r>
          </a:p>
          <a:p>
            <a:pPr marL="0" indent="0">
              <a:buNone/>
            </a:pPr>
            <a:r>
              <a:rPr lang="el-GR" dirty="0"/>
              <a:t>•Κυκλικά, τετραγωνικά, πολυγωνικά </a:t>
            </a:r>
          </a:p>
          <a:p>
            <a:pPr marL="0" indent="0">
              <a:buNone/>
            </a:pPr>
            <a:r>
              <a:rPr lang="el-GR" dirty="0"/>
              <a:t>•</a:t>
            </a:r>
            <a:r>
              <a:rPr lang="el-GR" dirty="0" err="1"/>
              <a:t>Ψευδο-χαρτογράμματα</a:t>
            </a:r>
            <a:r>
              <a:rPr lang="el-GR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Πολλές πτυχές της ανθρώπινης ζωής </a:t>
            </a:r>
          </a:p>
          <a:p>
            <a:pPr marL="0" indent="0">
              <a:buNone/>
            </a:pPr>
            <a:r>
              <a:rPr lang="el-GR" dirty="0"/>
              <a:t>•Δημογραφικά, οικονομικά, πολιτικά κλπ.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6C7C9C-78BE-4AEB-A1F1-57DCD305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BA4CE7-D842-4A10-982F-7175AEE9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616476F3-274D-427A-BF23-B8E0941EA9C6}"/>
              </a:ext>
            </a:extLst>
          </p:cNvPr>
          <p:cNvGrpSpPr/>
          <p:nvPr/>
        </p:nvGrpSpPr>
        <p:grpSpPr>
          <a:xfrm>
            <a:off x="6179165" y="1387026"/>
            <a:ext cx="6012835" cy="5175245"/>
            <a:chOff x="6179165" y="1387026"/>
            <a:chExt cx="6012835" cy="5175245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8BBD7740-1DF5-4EAF-B690-E778C3A13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98"/>
            <a:stretch/>
          </p:blipFill>
          <p:spPr>
            <a:xfrm>
              <a:off x="6179165" y="1387026"/>
              <a:ext cx="6012835" cy="5175245"/>
            </a:xfrm>
            <a:prstGeom prst="rect">
              <a:avLst/>
            </a:prstGeom>
          </p:spPr>
        </p:pic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AA50DCC4-AC95-4E1F-9CA4-0C32CA94F5F4}"/>
                </a:ext>
              </a:extLst>
            </p:cNvPr>
            <p:cNvSpPr/>
            <p:nvPr/>
          </p:nvSpPr>
          <p:spPr>
            <a:xfrm>
              <a:off x="6179165" y="4988943"/>
              <a:ext cx="1191208" cy="15733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3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9BAF3-AD7E-4A41-B839-11D2936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</a:t>
            </a:r>
            <a:r>
              <a:rPr lang="el-GR" dirty="0" err="1"/>
              <a:t>χαρτόγραμμα</a:t>
            </a:r>
            <a:r>
              <a:rPr lang="en-US" dirty="0"/>
              <a:t>;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544F5E-414B-4FA3-AB14-3BDEFB69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/>
              <a:t>«</a:t>
            </a:r>
            <a:r>
              <a:rPr lang="el-GR" i="1" dirty="0"/>
              <a:t>Μπορεί να θεωρηθεί ως ένας χάρτη στον οποίο τουλάχιστον μία πτυχή της γεωγραφικής κλίμακας, όπως η γεωμετρική απόσταση ή το εμβαδό είναι σκόπιμα παραμορφωμένες, ανάλογα με μια άλλη επιθυμητή μεταβλητή. Μια πολύ προσαρμοσμένη χαρτογραφική προβολή η οποία παραμορφώνει τον χώρο ή την απόσταση είτε για να προάγει την αναγνωσιμότητα είτε για να αποκαλύψει πρότυπα που δεν είναι εύκολα εμφανή σε ένα πιο παραδοσιακό βασικό χάρτη</a:t>
            </a:r>
            <a:r>
              <a:rPr lang="el-GR" dirty="0"/>
              <a:t>». </a:t>
            </a:r>
            <a:r>
              <a:rPr lang="el-GR" dirty="0" err="1"/>
              <a:t>Danny</a:t>
            </a:r>
            <a:r>
              <a:rPr lang="el-GR" dirty="0"/>
              <a:t> </a:t>
            </a:r>
            <a:r>
              <a:rPr lang="el-GR" dirty="0" err="1"/>
              <a:t>Dorling</a:t>
            </a:r>
            <a:r>
              <a:rPr lang="el-GR" dirty="0"/>
              <a:t>. </a:t>
            </a:r>
          </a:p>
          <a:p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26BB3C-F194-43F1-9763-16F138B3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CA20-2E13-4515-99C7-F4F915F4146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09377EE-4980-4162-BB37-072640F7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165DF84-3BF0-484B-BC71-F259C8DE5C5E}"/>
              </a:ext>
            </a:extLst>
          </p:cNvPr>
          <p:cNvSpPr/>
          <p:nvPr/>
        </p:nvSpPr>
        <p:spPr>
          <a:xfrm>
            <a:off x="-1" y="5143398"/>
            <a:ext cx="121142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</a:endParaRPr>
          </a:p>
          <a:p>
            <a:pPr algn="ctr"/>
            <a:r>
              <a:rPr lang="el-GR" sz="2400" dirty="0">
                <a:latin typeface="Times New Roman" panose="02020603050405020304" pitchFamily="18" charset="0"/>
              </a:rPr>
              <a:t>Τα γεωγραφικά στοιχεία (σημεία, γραμμές, πολύγωνα) του χάρτη αλλοιώνονται με βάση τις τιμές μίας ή περισσότερων μεταβλητών. </a:t>
            </a:r>
          </a:p>
        </p:txBody>
      </p:sp>
    </p:spTree>
    <p:extLst>
      <p:ext uri="{BB962C8B-B14F-4D97-AF65-F5344CB8AC3E}">
        <p14:creationId xmlns:p14="http://schemas.microsoft.com/office/powerpoint/2010/main" val="277967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894</Words>
  <Application>Microsoft Office PowerPoint</Application>
  <PresentationFormat>Ευρεία οθόνη</PresentationFormat>
  <Paragraphs>142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Times New Roman</vt:lpstr>
      <vt:lpstr>Wingdings 3</vt:lpstr>
      <vt:lpstr>Ιόν</vt:lpstr>
      <vt:lpstr>Οπτικοποίηση Χωρικών Δεδομένων και Χαρτογράμματα</vt:lpstr>
      <vt:lpstr>Συνοπτικά </vt:lpstr>
      <vt:lpstr>«Συμβατική χαρτογραφία» </vt:lpstr>
      <vt:lpstr>Ανθρωπο-γεωγραφία </vt:lpstr>
      <vt:lpstr>Όμως …. </vt:lpstr>
      <vt:lpstr>Παρουσίαση του PowerPoint</vt:lpstr>
      <vt:lpstr>The flow towards Europe</vt:lpstr>
      <vt:lpstr>Χαρτογράμματα (cartograms)</vt:lpstr>
      <vt:lpstr>Τι είναι χαρτόγραμμα; </vt:lpstr>
      <vt:lpstr>Χαρτογράμματα </vt:lpstr>
      <vt:lpstr>Παρουσίαση του PowerPoint</vt:lpstr>
      <vt:lpstr>Αφαιρετικές αναπαραστάσεις</vt:lpstr>
      <vt:lpstr>Tree map</vt:lpstr>
      <vt:lpstr>Κατηγορίες χαρτογραμάτων </vt:lpstr>
      <vt:lpstr>Παρουσίαση του PowerPoint</vt:lpstr>
      <vt:lpstr>Χαρτογράμματα Dorling </vt:lpstr>
      <vt:lpstr>Παρουσίαση του PowerPoint</vt:lpstr>
      <vt:lpstr>Παρουσίαση του PowerPoint</vt:lpstr>
      <vt:lpstr>Είναι απλή φυσική! </vt:lpstr>
      <vt:lpstr>Παρουσίαση του PowerPoint</vt:lpstr>
      <vt:lpstr>Worldmapper.org </vt:lpstr>
      <vt:lpstr>Παρουσίαση του PowerPoint</vt:lpstr>
      <vt:lpstr>Παραδείγματα</vt:lpstr>
      <vt:lpstr>Εναλλακτικές γεω-οπτικοποιήσεις </vt:lpstr>
      <vt:lpstr>Δημιουργία χαρτογραμμάτων μέσω του ScapeToad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Οπτικοποίηση Χωρικών Δεδομένων και Χαρτογράμματα</dc:title>
  <dc:creator>Παλαιολόγος Παλαιολόγου</dc:creator>
  <cp:lastModifiedBy>Παλαιολόγος Παλαιολόγου</cp:lastModifiedBy>
  <cp:revision>4</cp:revision>
  <dcterms:created xsi:type="dcterms:W3CDTF">2019-11-05T12:28:13Z</dcterms:created>
  <dcterms:modified xsi:type="dcterms:W3CDTF">2019-11-05T12:45:39Z</dcterms:modified>
</cp:coreProperties>
</file>